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57" r:id="rId3"/>
    <p:sldId id="262" r:id="rId4"/>
    <p:sldId id="263" r:id="rId5"/>
    <p:sldId id="260" r:id="rId6"/>
    <p:sldId id="261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AACE"/>
    <a:srgbClr val="A2C2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719" autoAdjust="0"/>
  </p:normalViewPr>
  <p:slideViewPr>
    <p:cSldViewPr snapToGrid="0" snapToObjects="1">
      <p:cViewPr>
        <p:scale>
          <a:sx n="85" d="100"/>
          <a:sy n="85" d="100"/>
        </p:scale>
        <p:origin x="-40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D646-672D-3A4B-B251-670A4CEC760F}" type="datetimeFigureOut">
              <a:rPr lang="en-US" smtClean="0"/>
              <a:t>12/12/13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3B524-5E10-E642-8B8C-09904C6AD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331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D646-672D-3A4B-B251-670A4CEC760F}" type="datetimeFigureOut">
              <a:rPr lang="en-US" smtClean="0"/>
              <a:t>12/12/13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3B524-5E10-E642-8B8C-09904C6AD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691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D646-672D-3A4B-B251-670A4CEC760F}" type="datetimeFigureOut">
              <a:rPr lang="en-US" smtClean="0"/>
              <a:t>12/12/13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3B524-5E10-E642-8B8C-09904C6AD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718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D646-672D-3A4B-B251-670A4CEC760F}" type="datetimeFigureOut">
              <a:rPr lang="en-US" smtClean="0"/>
              <a:t>12/12/13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3B524-5E10-E642-8B8C-09904C6AD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30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D646-672D-3A4B-B251-670A4CEC760F}" type="datetimeFigureOut">
              <a:rPr lang="en-US" smtClean="0"/>
              <a:t>12/12/13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3B524-5E10-E642-8B8C-09904C6AD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73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D646-672D-3A4B-B251-670A4CEC760F}" type="datetimeFigureOut">
              <a:rPr lang="en-US" smtClean="0"/>
              <a:t>12/12/13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3B524-5E10-E642-8B8C-09904C6AD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18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D646-672D-3A4B-B251-670A4CEC760F}" type="datetimeFigureOut">
              <a:rPr lang="en-US" smtClean="0"/>
              <a:t>12/12/13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3B524-5E10-E642-8B8C-09904C6AD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915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D646-672D-3A4B-B251-670A4CEC760F}" type="datetimeFigureOut">
              <a:rPr lang="en-US" smtClean="0"/>
              <a:t>12/12/13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3B524-5E10-E642-8B8C-09904C6AD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55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D646-672D-3A4B-B251-670A4CEC760F}" type="datetimeFigureOut">
              <a:rPr lang="en-US" smtClean="0"/>
              <a:t>12/12/13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3B524-5E10-E642-8B8C-09904C6AD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606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D646-672D-3A4B-B251-670A4CEC760F}" type="datetimeFigureOut">
              <a:rPr lang="en-US" smtClean="0"/>
              <a:t>12/12/13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3B524-5E10-E642-8B8C-09904C6AD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013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D646-672D-3A4B-B251-670A4CEC760F}" type="datetimeFigureOut">
              <a:rPr lang="en-US" smtClean="0"/>
              <a:t>12/12/13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3B524-5E10-E642-8B8C-09904C6AD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4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4D646-672D-3A4B-B251-670A4CEC760F}" type="datetimeFigureOut">
              <a:rPr lang="en-US" smtClean="0"/>
              <a:t>12/12/13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3B524-5E10-E642-8B8C-09904C6AD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90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nfo.gersteinlab.org/Encode-enhancers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9318" y="2495922"/>
            <a:ext cx="5564094" cy="17316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ENCODE enhancers</a:t>
            </a:r>
            <a:endParaRPr lang="en-US" sz="40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52070" y="3450964"/>
            <a:ext cx="6546819" cy="2707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12/13/2013</a:t>
            </a:r>
          </a:p>
          <a:p>
            <a:pPr marL="0" indent="0" algn="ctr">
              <a:buNone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Yao Fu</a:t>
            </a:r>
            <a:endParaRPr lang="en-US" sz="2200" baseline="30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Gerstein lab</a:t>
            </a:r>
          </a:p>
        </p:txBody>
      </p:sp>
    </p:spTree>
    <p:extLst>
      <p:ext uri="{BB962C8B-B14F-4D97-AF65-F5344CB8AC3E}">
        <p14:creationId xmlns:p14="http://schemas.microsoft.com/office/powerpoint/2010/main" val="1528936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61"/>
            <a:ext cx="86868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‘Supervised’ enhancer prediction</a:t>
            </a:r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6405332" y="6497743"/>
            <a:ext cx="3062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Yip et al., </a:t>
            </a:r>
            <a:r>
              <a:rPr lang="en-US" sz="1200" i="1" dirty="0" smtClean="0"/>
              <a:t>Genome Biology (2012)</a:t>
            </a:r>
            <a:endParaRPr lang="en-US" sz="1200" i="1" dirty="0"/>
          </a:p>
        </p:txBody>
      </p:sp>
      <p:sp>
        <p:nvSpPr>
          <p:cNvPr id="175" name="Rectangle 174"/>
          <p:cNvSpPr/>
          <p:nvPr/>
        </p:nvSpPr>
        <p:spPr>
          <a:xfrm>
            <a:off x="4567364" y="5899859"/>
            <a:ext cx="2185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200" dirty="0">
                <a:solidFill>
                  <a:prstClr val="black"/>
                </a:solidFill>
              </a:rPr>
              <a:t>G</a:t>
            </a:r>
            <a:r>
              <a:rPr lang="en-US" altLang="zh-TW" sz="1200" dirty="0" smtClean="0">
                <a:solidFill>
                  <a:prstClr val="black"/>
                </a:solidFill>
              </a:rPr>
              <a:t>et </a:t>
            </a:r>
            <a:r>
              <a:rPr lang="en-US" altLang="zh-TW" sz="1200" dirty="0">
                <a:solidFill>
                  <a:prstClr val="black"/>
                </a:solidFill>
              </a:rPr>
              <a:t>enhancer </a:t>
            </a:r>
            <a:r>
              <a:rPr lang="en-US" altLang="zh-TW" sz="1200" dirty="0" smtClean="0">
                <a:solidFill>
                  <a:prstClr val="black"/>
                </a:solidFill>
              </a:rPr>
              <a:t>list away to genes</a:t>
            </a:r>
            <a:endParaRPr lang="en-US" altLang="zh-TW" sz="1200" dirty="0">
              <a:solidFill>
                <a:prstClr val="black"/>
              </a:solidFill>
            </a:endParaRPr>
          </a:p>
        </p:txBody>
      </p:sp>
      <p:grpSp>
        <p:nvGrpSpPr>
          <p:cNvPr id="202" name="Group 201"/>
          <p:cNvGrpSpPr/>
          <p:nvPr/>
        </p:nvGrpSpPr>
        <p:grpSpPr>
          <a:xfrm>
            <a:off x="776941" y="1578254"/>
            <a:ext cx="8792923" cy="4765879"/>
            <a:chOff x="687295" y="1518490"/>
            <a:chExt cx="8792923" cy="4765879"/>
          </a:xfrm>
        </p:grpSpPr>
        <p:sp>
          <p:nvSpPr>
            <p:cNvPr id="19" name="Rectangle 18"/>
            <p:cNvSpPr/>
            <p:nvPr/>
          </p:nvSpPr>
          <p:spPr bwMode="auto">
            <a:xfrm>
              <a:off x="897418" y="2543609"/>
              <a:ext cx="2198688" cy="1411287"/>
            </a:xfrm>
            <a:prstGeom prst="rect">
              <a:avLst/>
            </a:prstGeom>
            <a:noFill/>
            <a:ln w="127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900" b="0" dirty="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20" name="TextBox 5"/>
            <p:cNvSpPr txBox="1">
              <a:spLocks noChangeArrowheads="1"/>
            </p:cNvSpPr>
            <p:nvPr/>
          </p:nvSpPr>
          <p:spPr bwMode="auto">
            <a:xfrm>
              <a:off x="925163" y="2694421"/>
              <a:ext cx="727075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90000" bIns="0"/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en-US" altLang="zh-TW" b="0" smtClean="0">
                  <a:solidFill>
                    <a:srgbClr val="000000"/>
                  </a:solidFill>
                  <a:latin typeface="Calibri" charset="0"/>
                  <a:ea typeface="新細明體" charset="0"/>
                  <a:cs typeface="新細明體" charset="0"/>
                </a:rPr>
                <a:t>DNase I</a:t>
              </a:r>
              <a:endParaRPr lang="zh-TW" altLang="en-US" b="0" smtClean="0">
                <a:solidFill>
                  <a:srgbClr val="000000"/>
                </a:solidFill>
                <a:latin typeface="Calibri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1664938" y="2694421"/>
              <a:ext cx="76200" cy="21272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700" b="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1741138" y="2694421"/>
              <a:ext cx="76200" cy="21272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700" b="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1817338" y="2694421"/>
              <a:ext cx="76200" cy="19843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700" b="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2047525" y="2694421"/>
              <a:ext cx="801688" cy="2127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700" b="0" dirty="0">
                  <a:solidFill>
                    <a:prstClr val="black"/>
                  </a:solidFill>
                  <a:latin typeface="Calibri"/>
                  <a:ea typeface="新細明體"/>
                </a:rPr>
                <a:t>...</a:t>
              </a:r>
              <a:endParaRPr lang="zh-TW" altLang="en-US" sz="700" b="0" dirty="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2925413" y="2694421"/>
              <a:ext cx="76200" cy="21272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700" b="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664938" y="2835709"/>
              <a:ext cx="76200" cy="7143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700" b="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1817338" y="2765859"/>
              <a:ext cx="76200" cy="14128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700" b="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28" name="TextBox 13"/>
            <p:cNvSpPr txBox="1">
              <a:spLocks noChangeArrowheads="1"/>
            </p:cNvSpPr>
            <p:nvPr/>
          </p:nvSpPr>
          <p:spPr bwMode="auto">
            <a:xfrm>
              <a:off x="885475" y="2991284"/>
              <a:ext cx="763588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90000" bIns="0"/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en-US" altLang="zh-TW" b="0" smtClean="0">
                  <a:solidFill>
                    <a:srgbClr val="000000"/>
                  </a:solidFill>
                  <a:latin typeface="Calibri" charset="0"/>
                  <a:ea typeface="新細明體" charset="0"/>
                  <a:cs typeface="新細明體" charset="0"/>
                </a:rPr>
                <a:t>FAIRE</a:t>
              </a:r>
              <a:endParaRPr lang="zh-TW" altLang="en-US" b="0" smtClean="0">
                <a:solidFill>
                  <a:srgbClr val="000000"/>
                </a:solidFill>
                <a:latin typeface="Calibri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1664938" y="2991284"/>
              <a:ext cx="76200" cy="21272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700" b="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1741138" y="2991284"/>
              <a:ext cx="76200" cy="21272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700" b="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1893538" y="2991284"/>
              <a:ext cx="76200" cy="21272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700" b="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2047525" y="2991284"/>
              <a:ext cx="801688" cy="2127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700" b="0" dirty="0">
                  <a:solidFill>
                    <a:prstClr val="black"/>
                  </a:solidFill>
                  <a:latin typeface="Calibri"/>
                  <a:ea typeface="新細明體"/>
                </a:rPr>
                <a:t>...</a:t>
              </a:r>
              <a:endParaRPr lang="zh-TW" altLang="en-US" sz="700" b="0" dirty="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2925413" y="2991284"/>
              <a:ext cx="76200" cy="21272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700" b="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1664938" y="3134159"/>
              <a:ext cx="76200" cy="6985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700" b="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1741138" y="3134159"/>
              <a:ext cx="76200" cy="6985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700" b="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1817338" y="2991284"/>
              <a:ext cx="76200" cy="21272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700" b="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1741138" y="3291321"/>
              <a:ext cx="76200" cy="21431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700" b="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1817338" y="3291321"/>
              <a:ext cx="76200" cy="21431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700" b="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1893538" y="3291321"/>
              <a:ext cx="76200" cy="21431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700" b="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2047525" y="3291321"/>
              <a:ext cx="801688" cy="2143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700" b="0" dirty="0">
                  <a:solidFill>
                    <a:prstClr val="black"/>
                  </a:solidFill>
                  <a:latin typeface="Calibri"/>
                  <a:ea typeface="新細明體"/>
                </a:rPr>
                <a:t>...</a:t>
              </a:r>
              <a:endParaRPr lang="zh-TW" altLang="en-US" sz="700" b="0" dirty="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2925413" y="3294496"/>
              <a:ext cx="76200" cy="21113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700" b="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1741138" y="3434196"/>
              <a:ext cx="76200" cy="7143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700" b="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 flipV="1">
              <a:off x="1893538" y="3362759"/>
              <a:ext cx="76200" cy="14287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700" b="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1969738" y="3294496"/>
              <a:ext cx="77787" cy="21113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700" b="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1893538" y="2694421"/>
              <a:ext cx="76200" cy="21272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700" b="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1969738" y="2694421"/>
              <a:ext cx="77787" cy="21272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700" b="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1969738" y="2991284"/>
              <a:ext cx="77787" cy="21113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700" b="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1893538" y="3062721"/>
              <a:ext cx="76200" cy="14128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700" b="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687295" y="4806997"/>
              <a:ext cx="2562483" cy="976312"/>
            </a:xfrm>
            <a:prstGeom prst="rect">
              <a:avLst/>
            </a:prstGeom>
            <a:noFill/>
            <a:ln w="127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900" b="0" dirty="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50" name="TextBox 35"/>
            <p:cNvSpPr txBox="1">
              <a:spLocks noChangeArrowheads="1"/>
            </p:cNvSpPr>
            <p:nvPr/>
          </p:nvSpPr>
          <p:spPr bwMode="auto">
            <a:xfrm>
              <a:off x="1092699" y="4982091"/>
              <a:ext cx="765175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90000" bIns="0"/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en-US" altLang="zh-TW" b="0" dirty="0" err="1" smtClean="0">
                  <a:solidFill>
                    <a:srgbClr val="000000"/>
                  </a:solidFill>
                  <a:latin typeface="Calibri" charset="0"/>
                  <a:ea typeface="新細明體" charset="0"/>
                  <a:cs typeface="新細明體" charset="0"/>
                </a:rPr>
                <a:t>Gencode</a:t>
              </a:r>
              <a:r>
                <a:rPr lang="en-US" altLang="zh-TW" b="0" dirty="0" smtClean="0">
                  <a:solidFill>
                    <a:srgbClr val="000000"/>
                  </a:solidFill>
                  <a:latin typeface="Calibri" charset="0"/>
                  <a:ea typeface="新細明體" charset="0"/>
                  <a:cs typeface="新細明體" charset="0"/>
                </a:rPr>
                <a:t> genes</a:t>
              </a:r>
              <a:endParaRPr lang="zh-TW" altLang="en-US" b="0" dirty="0" smtClean="0">
                <a:solidFill>
                  <a:srgbClr val="000000"/>
                </a:solidFill>
                <a:latin typeface="Calibri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2198338" y="5373734"/>
              <a:ext cx="153988" cy="21272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700" b="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2198338" y="5010197"/>
              <a:ext cx="803275" cy="2143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700" b="0" dirty="0">
                  <a:solidFill>
                    <a:prstClr val="black"/>
                  </a:solidFill>
                  <a:latin typeface="Calibri"/>
                  <a:ea typeface="新細明體"/>
                </a:rPr>
                <a:t>...</a:t>
              </a:r>
              <a:endParaRPr lang="zh-TW" altLang="en-US" sz="700" b="0" dirty="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1817338" y="4999084"/>
              <a:ext cx="1336675" cy="21272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700" b="0" dirty="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54" name="TextBox 39"/>
            <p:cNvSpPr txBox="1">
              <a:spLocks noChangeArrowheads="1"/>
            </p:cNvSpPr>
            <p:nvPr/>
          </p:nvSpPr>
          <p:spPr bwMode="auto">
            <a:xfrm>
              <a:off x="1092699" y="5367200"/>
              <a:ext cx="765175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90000" bIns="0"/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en-US" altLang="zh-TW" b="0" dirty="0" smtClean="0">
                  <a:solidFill>
                    <a:srgbClr val="000000"/>
                  </a:solidFill>
                  <a:latin typeface="Calibri" charset="0"/>
                  <a:ea typeface="新細明體" charset="0"/>
                  <a:cs typeface="新細明體" charset="0"/>
                </a:rPr>
                <a:t>Predicted genes</a:t>
              </a:r>
              <a:endParaRPr lang="zh-TW" altLang="en-US" b="0" dirty="0" smtClean="0">
                <a:solidFill>
                  <a:srgbClr val="000000"/>
                </a:solidFill>
                <a:latin typeface="Calibri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1893538" y="4999084"/>
              <a:ext cx="190500" cy="21272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700" b="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2236438" y="5386434"/>
              <a:ext cx="765175" cy="2127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700" b="0" dirty="0">
                  <a:solidFill>
                    <a:prstClr val="black"/>
                  </a:solidFill>
                  <a:latin typeface="Calibri"/>
                  <a:ea typeface="新細明體"/>
                </a:rPr>
                <a:t>...</a:t>
              </a:r>
              <a:endParaRPr lang="zh-TW" altLang="en-US" sz="700" b="0" dirty="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1817338" y="5373734"/>
              <a:ext cx="1336675" cy="21272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700" b="0" dirty="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2390426" y="4999084"/>
              <a:ext cx="114300" cy="21272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700" b="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3774926" y="1518490"/>
              <a:ext cx="3218047" cy="4765879"/>
            </a:xfrm>
            <a:prstGeom prst="rect">
              <a:avLst/>
            </a:prstGeom>
            <a:noFill/>
            <a:ln w="1270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rIns="144000" bIns="7200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1600" b="0" dirty="0">
                  <a:solidFill>
                    <a:prstClr val="black"/>
                  </a:solidFill>
                  <a:latin typeface="Calibri"/>
                  <a:ea typeface="新細明體"/>
                </a:rPr>
                <a:t>Use peaks as examples to learn chromatin features of binding active regions </a:t>
              </a:r>
            </a:p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 startAt="2"/>
                <a:defRPr/>
              </a:pPr>
              <a:endParaRPr lang="zh-TW" altLang="en-US" sz="900" b="0" dirty="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1664938" y="2694421"/>
              <a:ext cx="1336675" cy="21272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700" b="0" dirty="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1664938" y="2991284"/>
              <a:ext cx="1336675" cy="21272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700" b="0" dirty="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2849213" y="2694421"/>
              <a:ext cx="76200" cy="21272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700" b="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2849213" y="2991284"/>
              <a:ext cx="76200" cy="21272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700" b="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2849213" y="3291321"/>
              <a:ext cx="76200" cy="21431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700" b="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2849213" y="3062721"/>
              <a:ext cx="76200" cy="14128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700" b="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2849213" y="2765859"/>
              <a:ext cx="76200" cy="14128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700" b="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 bwMode="auto">
            <a:xfrm>
              <a:off x="5499873" y="4338683"/>
              <a:ext cx="0" cy="493903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ectangle 69"/>
            <p:cNvSpPr/>
            <p:nvPr/>
          </p:nvSpPr>
          <p:spPr bwMode="auto">
            <a:xfrm>
              <a:off x="6027735" y="5602675"/>
              <a:ext cx="77787" cy="212725"/>
            </a:xfrm>
            <a:prstGeom prst="rect">
              <a:avLst/>
            </a:prstGeom>
            <a:solidFill>
              <a:srgbClr val="DFDF5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700" b="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92" name="TextBox 77"/>
            <p:cNvSpPr txBox="1">
              <a:spLocks noChangeArrowheads="1"/>
            </p:cNvSpPr>
            <p:nvPr/>
          </p:nvSpPr>
          <p:spPr bwMode="auto">
            <a:xfrm>
              <a:off x="885475" y="3592946"/>
              <a:ext cx="763588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Ins="90000"/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en-US" altLang="zh-TW" sz="1000" b="0" smtClean="0">
                  <a:solidFill>
                    <a:srgbClr val="000000"/>
                  </a:solidFill>
                  <a:latin typeface="Calibri" charset="0"/>
                  <a:ea typeface="新細明體" charset="0"/>
                  <a:cs typeface="新細明體" charset="0"/>
                </a:rPr>
                <a:t>...</a:t>
              </a:r>
              <a:endParaRPr lang="zh-TW" altLang="en-US" sz="1000" b="0" smtClean="0">
                <a:solidFill>
                  <a:srgbClr val="000000"/>
                </a:solidFill>
                <a:latin typeface="Calibri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93" name="TextBox 78"/>
            <p:cNvSpPr txBox="1">
              <a:spLocks noChangeArrowheads="1"/>
            </p:cNvSpPr>
            <p:nvPr/>
          </p:nvSpPr>
          <p:spPr bwMode="auto">
            <a:xfrm>
              <a:off x="885475" y="3291321"/>
              <a:ext cx="769938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90000" bIns="0"/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en-US" altLang="zh-TW" b="0" dirty="0" smtClean="0">
                  <a:solidFill>
                    <a:srgbClr val="000000"/>
                  </a:solidFill>
                  <a:latin typeface="Calibri" charset="0"/>
                  <a:ea typeface="新細明體" charset="0"/>
                  <a:cs typeface="新細明體" charset="0"/>
                </a:rPr>
                <a:t>H3K4me3</a:t>
              </a:r>
              <a:endParaRPr lang="zh-TW" altLang="en-US" b="0" dirty="0" smtClean="0">
                <a:solidFill>
                  <a:srgbClr val="000000"/>
                </a:solidFill>
                <a:latin typeface="Calibri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1664938" y="3291321"/>
              <a:ext cx="76200" cy="21431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700" b="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1664938" y="3291321"/>
              <a:ext cx="1336675" cy="21431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700" b="0" dirty="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98" name="Rectangle 97"/>
            <p:cNvSpPr/>
            <p:nvPr/>
          </p:nvSpPr>
          <p:spPr bwMode="auto">
            <a:xfrm>
              <a:off x="5603097" y="2816271"/>
              <a:ext cx="801688" cy="2127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700" b="0" dirty="0">
                  <a:solidFill>
                    <a:prstClr val="black"/>
                  </a:solidFill>
                  <a:latin typeface="Calibri"/>
                  <a:ea typeface="新細明體"/>
                </a:rPr>
                <a:t>...</a:t>
              </a:r>
              <a:endParaRPr lang="zh-TW" altLang="en-US" sz="700" b="0" dirty="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99" name="Rectangle 98"/>
            <p:cNvSpPr/>
            <p:nvPr/>
          </p:nvSpPr>
          <p:spPr bwMode="auto">
            <a:xfrm>
              <a:off x="5222097" y="2816271"/>
              <a:ext cx="1336675" cy="21272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700" b="0" dirty="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100" name="Rectangle 99"/>
            <p:cNvSpPr/>
            <p:nvPr/>
          </p:nvSpPr>
          <p:spPr bwMode="auto">
            <a:xfrm>
              <a:off x="3944881" y="2746686"/>
              <a:ext cx="2769094" cy="638175"/>
            </a:xfrm>
            <a:prstGeom prst="rect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900" b="0">
                <a:solidFill>
                  <a:prstClr val="white"/>
                </a:solidFill>
                <a:latin typeface="Calibri"/>
                <a:ea typeface="新細明體"/>
              </a:endParaRPr>
            </a:p>
          </p:txBody>
        </p:sp>
        <p:sp>
          <p:nvSpPr>
            <p:cNvPr id="101" name="TextBox 86"/>
            <p:cNvSpPr txBox="1">
              <a:spLocks noChangeArrowheads="1"/>
            </p:cNvSpPr>
            <p:nvPr/>
          </p:nvSpPr>
          <p:spPr bwMode="auto">
            <a:xfrm>
              <a:off x="4380722" y="2816271"/>
              <a:ext cx="841375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90000" bIns="0"/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en-US" altLang="zh-TW" sz="1000" b="0" dirty="0" smtClean="0">
                  <a:solidFill>
                    <a:srgbClr val="000000"/>
                  </a:solidFill>
                  <a:latin typeface="Calibri" charset="0"/>
                  <a:ea typeface="新細明體" charset="0"/>
                  <a:cs typeface="新細明體" charset="0"/>
                </a:rPr>
                <a:t>Positive </a:t>
              </a:r>
              <a:r>
                <a:rPr lang="en-US" altLang="zh-TW" b="0" dirty="0" smtClean="0">
                  <a:solidFill>
                    <a:srgbClr val="000000"/>
                  </a:solidFill>
                  <a:latin typeface="Calibri" charset="0"/>
                  <a:ea typeface="新細明體" charset="0"/>
                  <a:cs typeface="新細明體" charset="0"/>
                </a:rPr>
                <a:t>examples</a:t>
              </a:r>
              <a:endParaRPr lang="zh-TW" altLang="en-US" b="0" dirty="0" smtClean="0">
                <a:solidFill>
                  <a:srgbClr val="000000"/>
                </a:solidFill>
                <a:latin typeface="Calibri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102" name="TextBox 87"/>
            <p:cNvSpPr txBox="1">
              <a:spLocks noChangeArrowheads="1"/>
            </p:cNvSpPr>
            <p:nvPr/>
          </p:nvSpPr>
          <p:spPr bwMode="auto">
            <a:xfrm>
              <a:off x="4380722" y="3098846"/>
              <a:ext cx="841375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90000" bIns="0"/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en-US" altLang="zh-TW" sz="1000" b="0" dirty="0" smtClean="0">
                  <a:solidFill>
                    <a:srgbClr val="000000"/>
                  </a:solidFill>
                  <a:latin typeface="Calibri" charset="0"/>
                  <a:ea typeface="新細明體" charset="0"/>
                  <a:cs typeface="新細明體" charset="0"/>
                </a:rPr>
                <a:t>Negative </a:t>
              </a:r>
              <a:r>
                <a:rPr lang="en-US" altLang="zh-TW" b="0" dirty="0" smtClean="0">
                  <a:solidFill>
                    <a:srgbClr val="000000"/>
                  </a:solidFill>
                  <a:latin typeface="Calibri" charset="0"/>
                  <a:ea typeface="新細明體" charset="0"/>
                  <a:cs typeface="新細明體" charset="0"/>
                </a:rPr>
                <a:t>examples</a:t>
              </a:r>
              <a:endParaRPr lang="zh-TW" altLang="en-US" b="0" dirty="0" smtClean="0">
                <a:solidFill>
                  <a:srgbClr val="000000"/>
                </a:solidFill>
                <a:latin typeface="Calibri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5603097" y="3098846"/>
              <a:ext cx="801688" cy="2143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700" b="0" dirty="0">
                  <a:solidFill>
                    <a:prstClr val="black"/>
                  </a:solidFill>
                  <a:latin typeface="Calibri"/>
                  <a:ea typeface="新細明體"/>
                </a:rPr>
                <a:t>...</a:t>
              </a:r>
              <a:endParaRPr lang="zh-TW" altLang="en-US" sz="700" b="0" dirty="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5222097" y="3098846"/>
              <a:ext cx="1336675" cy="21431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700" b="0" dirty="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5298297" y="3098846"/>
              <a:ext cx="76200" cy="21431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700" b="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106" name="Rectangle 105"/>
            <p:cNvSpPr/>
            <p:nvPr/>
          </p:nvSpPr>
          <p:spPr bwMode="auto">
            <a:xfrm>
              <a:off x="5379260" y="3098846"/>
              <a:ext cx="76200" cy="21431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700" b="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107" name="Rectangle 106"/>
            <p:cNvSpPr/>
            <p:nvPr/>
          </p:nvSpPr>
          <p:spPr bwMode="auto">
            <a:xfrm>
              <a:off x="6482572" y="3098846"/>
              <a:ext cx="76200" cy="21431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700" b="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108" name="TextBox 93"/>
            <p:cNvSpPr txBox="1">
              <a:spLocks noChangeArrowheads="1"/>
            </p:cNvSpPr>
            <p:nvPr/>
          </p:nvSpPr>
          <p:spPr bwMode="auto">
            <a:xfrm>
              <a:off x="3944880" y="3764073"/>
              <a:ext cx="763588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90000" bIns="0"/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en-US" altLang="zh-TW" b="0" dirty="0" smtClean="0">
                  <a:solidFill>
                    <a:srgbClr val="000000"/>
                  </a:solidFill>
                  <a:latin typeface="Calibri" charset="0"/>
                  <a:ea typeface="新細明體" charset="0"/>
                  <a:cs typeface="新細明體" charset="0"/>
                </a:rPr>
                <a:t> </a:t>
              </a:r>
              <a:r>
                <a:rPr lang="en-US" altLang="zh-TW" b="0" dirty="0">
                  <a:solidFill>
                    <a:srgbClr val="000000"/>
                  </a:solidFill>
                  <a:latin typeface="Calibri" charset="0"/>
                  <a:ea typeface="新細明體" charset="0"/>
                  <a:cs typeface="新細明體" charset="0"/>
                </a:rPr>
                <a:t>F</a:t>
              </a:r>
              <a:r>
                <a:rPr lang="en-US" altLang="zh-TW" b="0" dirty="0" smtClean="0">
                  <a:solidFill>
                    <a:srgbClr val="000000"/>
                  </a:solidFill>
                  <a:latin typeface="Calibri" charset="0"/>
                  <a:ea typeface="新細明體" charset="0"/>
                  <a:cs typeface="新細明體" charset="0"/>
                </a:rPr>
                <a:t>eatures</a:t>
              </a:r>
              <a:endParaRPr lang="zh-TW" altLang="en-US" b="0" dirty="0" smtClean="0">
                <a:solidFill>
                  <a:srgbClr val="000000"/>
                </a:solidFill>
                <a:latin typeface="Calibri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109" name="TextBox 94"/>
            <p:cNvSpPr txBox="1">
              <a:spLocks noChangeArrowheads="1"/>
            </p:cNvSpPr>
            <p:nvPr/>
          </p:nvSpPr>
          <p:spPr bwMode="auto">
            <a:xfrm>
              <a:off x="5593249" y="4393610"/>
              <a:ext cx="649288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8000" tIns="0" rIns="0" bIns="0" anchor="ctr"/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TW" b="0" dirty="0" smtClean="0">
                  <a:solidFill>
                    <a:srgbClr val="000000"/>
                  </a:solidFill>
                  <a:latin typeface="Calibri" charset="0"/>
                  <a:ea typeface="新細明體" charset="0"/>
                  <a:cs typeface="新細明體" charset="0"/>
                </a:rPr>
                <a:t>Prediction</a:t>
              </a:r>
              <a:endParaRPr lang="zh-TW" altLang="en-US" b="0" dirty="0" smtClean="0">
                <a:solidFill>
                  <a:srgbClr val="000000"/>
                </a:solidFill>
                <a:latin typeface="Calibri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130" name="Rectangle 129"/>
            <p:cNvSpPr/>
            <p:nvPr/>
          </p:nvSpPr>
          <p:spPr bwMode="auto">
            <a:xfrm>
              <a:off x="5226047" y="5602675"/>
              <a:ext cx="801688" cy="2127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700" b="0" dirty="0">
                  <a:solidFill>
                    <a:prstClr val="black"/>
                  </a:solidFill>
                  <a:latin typeface="Calibri"/>
                  <a:ea typeface="新細明體"/>
                </a:rPr>
                <a:t>...</a:t>
              </a:r>
              <a:endParaRPr lang="zh-TW" altLang="en-US" sz="700" b="0" dirty="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131" name="Rectangle 130"/>
            <p:cNvSpPr/>
            <p:nvPr/>
          </p:nvSpPr>
          <p:spPr bwMode="auto">
            <a:xfrm>
              <a:off x="4845047" y="5602675"/>
              <a:ext cx="1336675" cy="21272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700" b="0" dirty="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132" name="TextBox 117"/>
            <p:cNvSpPr txBox="1">
              <a:spLocks noChangeArrowheads="1"/>
            </p:cNvSpPr>
            <p:nvPr/>
          </p:nvSpPr>
          <p:spPr bwMode="auto">
            <a:xfrm>
              <a:off x="5637164" y="5166723"/>
              <a:ext cx="649288" cy="284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8000" tIns="0" rIns="0" bIns="0" anchor="ctr"/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TW" b="0" dirty="0" smtClean="0">
                  <a:solidFill>
                    <a:srgbClr val="000000"/>
                  </a:solidFill>
                  <a:latin typeface="Calibri" charset="0"/>
                  <a:ea typeface="新細明體" charset="0"/>
                  <a:cs typeface="新細明體" charset="0"/>
                </a:rPr>
                <a:t>Filtering</a:t>
              </a:r>
              <a:endParaRPr lang="zh-TW" altLang="en-US" b="0" dirty="0" smtClean="0">
                <a:solidFill>
                  <a:srgbClr val="000000"/>
                </a:solidFill>
                <a:latin typeface="Calibri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134" name="Rectangle 133"/>
            <p:cNvSpPr/>
            <p:nvPr/>
          </p:nvSpPr>
          <p:spPr bwMode="auto">
            <a:xfrm>
              <a:off x="5222097" y="2816271"/>
              <a:ext cx="76200" cy="21272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700" b="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135" name="Rectangle 134"/>
            <p:cNvSpPr/>
            <p:nvPr/>
          </p:nvSpPr>
          <p:spPr bwMode="auto">
            <a:xfrm>
              <a:off x="5450697" y="2816271"/>
              <a:ext cx="76200" cy="21272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700" b="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136" name="Rectangle 135"/>
            <p:cNvSpPr/>
            <p:nvPr/>
          </p:nvSpPr>
          <p:spPr bwMode="auto">
            <a:xfrm>
              <a:off x="5526897" y="2816271"/>
              <a:ext cx="76200" cy="21272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700" b="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138" name="TextBox 123"/>
            <p:cNvSpPr txBox="1">
              <a:spLocks noChangeArrowheads="1"/>
            </p:cNvSpPr>
            <p:nvPr/>
          </p:nvSpPr>
          <p:spPr bwMode="auto">
            <a:xfrm>
              <a:off x="4953800" y="2466383"/>
              <a:ext cx="1373188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90000" bIns="0"/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altLang="zh-TW" sz="1000" b="0" dirty="0" smtClean="0">
                  <a:solidFill>
                    <a:srgbClr val="000000"/>
                  </a:solidFill>
                  <a:latin typeface="Calibri" charset="0"/>
                  <a:ea typeface="新細明體" charset="0"/>
                  <a:cs typeface="新細明體" charset="0"/>
                </a:rPr>
                <a:t>Human genome in </a:t>
              </a:r>
              <a:r>
                <a:rPr lang="en-US" altLang="zh-TW" b="0" dirty="0" smtClean="0">
                  <a:solidFill>
                    <a:srgbClr val="000000"/>
                  </a:solidFill>
                  <a:latin typeface="Calibri" charset="0"/>
                  <a:ea typeface="新細明體" charset="0"/>
                  <a:cs typeface="新細明體" charset="0"/>
                </a:rPr>
                <a:t>100bp</a:t>
              </a:r>
              <a:r>
                <a:rPr lang="en-US" altLang="zh-TW" sz="1000" b="0" dirty="0" smtClean="0">
                  <a:solidFill>
                    <a:srgbClr val="000000"/>
                  </a:solidFill>
                  <a:latin typeface="Calibri" charset="0"/>
                  <a:ea typeface="新細明體" charset="0"/>
                  <a:cs typeface="新細明體" charset="0"/>
                </a:rPr>
                <a:t> bins</a:t>
              </a:r>
              <a:endParaRPr lang="zh-TW" altLang="en-US" sz="1000" b="0" dirty="0" smtClean="0">
                <a:solidFill>
                  <a:srgbClr val="000000"/>
                </a:solidFill>
                <a:latin typeface="Calibri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143" name="TextBox 123"/>
            <p:cNvSpPr txBox="1">
              <a:spLocks noChangeArrowheads="1"/>
            </p:cNvSpPr>
            <p:nvPr/>
          </p:nvSpPr>
          <p:spPr bwMode="auto">
            <a:xfrm>
              <a:off x="7052737" y="2744669"/>
              <a:ext cx="1998052" cy="628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90000" bIns="0"/>
            <a:lstStyle>
              <a:lvl1pPr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altLang="zh-TW" sz="1300" b="0" dirty="0" smtClean="0">
                  <a:solidFill>
                    <a:srgbClr val="000000"/>
                  </a:solidFill>
                  <a:latin typeface="+mn-lt"/>
                  <a:ea typeface="新細明體" charset="0"/>
                  <a:cs typeface="新細明體" charset="0"/>
                </a:rPr>
                <a:t>Positive:</a:t>
              </a:r>
            </a:p>
            <a:p>
              <a:pPr algn="ctr" eaLnBrk="1" hangingPunct="1"/>
              <a:r>
                <a:rPr lang="en-US" altLang="zh-TW" sz="1300" b="0" dirty="0" smtClean="0">
                  <a:solidFill>
                    <a:srgbClr val="000000"/>
                  </a:solidFill>
                  <a:latin typeface="+mn-lt"/>
                  <a:ea typeface="新細明體" charset="0"/>
                  <a:cs typeface="新細明體" charset="0"/>
                </a:rPr>
                <a:t>Overlapping with TF peaks</a:t>
              </a:r>
              <a:endParaRPr lang="zh-TW" altLang="en-US" sz="1300" b="0" dirty="0" smtClean="0">
                <a:solidFill>
                  <a:srgbClr val="000000"/>
                </a:solidFill>
                <a:latin typeface="+mn-lt"/>
                <a:ea typeface="新細明體" charset="0"/>
                <a:cs typeface="新細明體" charset="0"/>
              </a:endParaRPr>
            </a:p>
          </p:txBody>
        </p:sp>
        <p:cxnSp>
          <p:nvCxnSpPr>
            <p:cNvPr id="152" name="Straight Arrow Connector 151"/>
            <p:cNvCxnSpPr/>
            <p:nvPr/>
          </p:nvCxnSpPr>
          <p:spPr bwMode="auto">
            <a:xfrm>
              <a:off x="5499873" y="3384861"/>
              <a:ext cx="0" cy="271386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Elbow Connector 160"/>
            <p:cNvCxnSpPr>
              <a:stCxn id="19" idx="3"/>
              <a:endCxn id="62" idx="2"/>
            </p:cNvCxnSpPr>
            <p:nvPr/>
          </p:nvCxnSpPr>
          <p:spPr>
            <a:xfrm>
              <a:off x="3096106" y="3249253"/>
              <a:ext cx="1843022" cy="756953"/>
            </a:xfrm>
            <a:prstGeom prst="bentConnector3">
              <a:avLst>
                <a:gd name="adj1" fmla="val 22141"/>
              </a:avLst>
            </a:prstGeom>
            <a:ln w="19050" cmpd="sng">
              <a:solidFill>
                <a:schemeClr val="bg1">
                  <a:lumMod val="50000"/>
                </a:schemeClr>
              </a:solidFill>
              <a:headEnd type="none"/>
              <a:tailEnd type="arrow" w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/>
            <p:cNvSpPr/>
            <p:nvPr/>
          </p:nvSpPr>
          <p:spPr bwMode="auto">
            <a:xfrm>
              <a:off x="4939128" y="3679109"/>
              <a:ext cx="1115449" cy="65419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1200" b="0" dirty="0">
                  <a:solidFill>
                    <a:prstClr val="black"/>
                  </a:solidFill>
                  <a:latin typeface="Calibri"/>
                  <a:ea typeface="新細明體"/>
                </a:rPr>
                <a:t>Machine learning</a:t>
              </a:r>
              <a:endParaRPr lang="zh-TW" altLang="en-US" sz="1200" b="0" dirty="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179" name="Rectangle 178"/>
            <p:cNvSpPr/>
            <p:nvPr/>
          </p:nvSpPr>
          <p:spPr bwMode="auto">
            <a:xfrm>
              <a:off x="5226047" y="4832586"/>
              <a:ext cx="801688" cy="2127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700" b="0" dirty="0">
                  <a:solidFill>
                    <a:prstClr val="black"/>
                  </a:solidFill>
                  <a:latin typeface="Calibri"/>
                  <a:ea typeface="新細明體"/>
                </a:rPr>
                <a:t>...</a:t>
              </a:r>
              <a:endParaRPr lang="zh-TW" altLang="en-US" sz="700" b="0" dirty="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180" name="Rectangle 179"/>
            <p:cNvSpPr/>
            <p:nvPr/>
          </p:nvSpPr>
          <p:spPr bwMode="auto">
            <a:xfrm>
              <a:off x="4845047" y="4832586"/>
              <a:ext cx="1336675" cy="21272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700" b="0" dirty="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181" name="Rectangle 180"/>
            <p:cNvSpPr/>
            <p:nvPr/>
          </p:nvSpPr>
          <p:spPr bwMode="auto">
            <a:xfrm>
              <a:off x="5149847" y="4832586"/>
              <a:ext cx="76200" cy="212725"/>
            </a:xfrm>
            <a:prstGeom prst="rect">
              <a:avLst/>
            </a:prstGeom>
            <a:solidFill>
              <a:srgbClr val="DF5F5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700" b="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182" name="Rectangle 181"/>
            <p:cNvSpPr/>
            <p:nvPr/>
          </p:nvSpPr>
          <p:spPr bwMode="auto">
            <a:xfrm>
              <a:off x="5073647" y="4832586"/>
              <a:ext cx="76200" cy="212725"/>
            </a:xfrm>
            <a:prstGeom prst="rect">
              <a:avLst/>
            </a:prstGeom>
            <a:solidFill>
              <a:srgbClr val="DF5F5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700" b="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sp>
          <p:nvSpPr>
            <p:cNvPr id="183" name="Rectangle 182"/>
            <p:cNvSpPr/>
            <p:nvPr/>
          </p:nvSpPr>
          <p:spPr bwMode="auto">
            <a:xfrm>
              <a:off x="6027735" y="4832586"/>
              <a:ext cx="77787" cy="212725"/>
            </a:xfrm>
            <a:prstGeom prst="rect">
              <a:avLst/>
            </a:prstGeom>
            <a:solidFill>
              <a:srgbClr val="DF5F5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700" b="0">
                <a:solidFill>
                  <a:prstClr val="black"/>
                </a:solidFill>
                <a:latin typeface="Calibri"/>
                <a:ea typeface="新細明體"/>
              </a:endParaRPr>
            </a:p>
          </p:txBody>
        </p:sp>
        <p:cxnSp>
          <p:nvCxnSpPr>
            <p:cNvPr id="190" name="Straight Arrow Connector 189"/>
            <p:cNvCxnSpPr/>
            <p:nvPr/>
          </p:nvCxnSpPr>
          <p:spPr bwMode="auto">
            <a:xfrm>
              <a:off x="5499873" y="5048342"/>
              <a:ext cx="0" cy="554333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Arrow Connector 194"/>
            <p:cNvCxnSpPr/>
            <p:nvPr/>
          </p:nvCxnSpPr>
          <p:spPr>
            <a:xfrm>
              <a:off x="3249778" y="5335683"/>
              <a:ext cx="2205682" cy="0"/>
            </a:xfrm>
            <a:prstGeom prst="straightConnector1">
              <a:avLst/>
            </a:prstGeom>
            <a:ln w="19050" cmpd="sng">
              <a:solidFill>
                <a:srgbClr val="7F7F7F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9" name="Rectangle 198"/>
            <p:cNvSpPr/>
            <p:nvPr/>
          </p:nvSpPr>
          <p:spPr>
            <a:xfrm>
              <a:off x="5987489" y="5516718"/>
              <a:ext cx="3492729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300" dirty="0" smtClean="0"/>
                <a:t>Strong H3K4me1 </a:t>
              </a:r>
            </a:p>
            <a:p>
              <a:pPr algn="ctr"/>
              <a:r>
                <a:rPr lang="en-US" sz="1300" dirty="0" smtClean="0"/>
                <a:t>&amp; H3K27ac signal  </a:t>
              </a:r>
              <a:endParaRPr lang="en-US" sz="1300" dirty="0"/>
            </a:p>
          </p:txBody>
        </p:sp>
      </p:grpSp>
      <p:sp>
        <p:nvSpPr>
          <p:cNvPr id="201" name="Content Placeholder 2"/>
          <p:cNvSpPr>
            <a:spLocks noGrp="1"/>
          </p:cNvSpPr>
          <p:nvPr>
            <p:ph idx="1"/>
          </p:nvPr>
        </p:nvSpPr>
        <p:spPr>
          <a:xfrm>
            <a:off x="448696" y="984686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Identifying </a:t>
            </a:r>
            <a:r>
              <a:rPr lang="en-US" sz="2000" dirty="0"/>
              <a:t>Potential Enhancer-like Elements from Discriminative Model </a:t>
            </a:r>
          </a:p>
        </p:txBody>
      </p:sp>
    </p:spTree>
    <p:extLst>
      <p:ext uri="{BB962C8B-B14F-4D97-AF65-F5344CB8AC3E}">
        <p14:creationId xmlns:p14="http://schemas.microsoft.com/office/powerpoint/2010/main" val="1946344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2239"/>
            <a:ext cx="8229600" cy="1249195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Enhancer </a:t>
            </a:r>
            <a:r>
              <a:rPr lang="en-US" sz="2000" dirty="0">
                <a:solidFill>
                  <a:srgbClr val="000000"/>
                </a:solidFill>
              </a:rPr>
              <a:t>“states” from unsupervised </a:t>
            </a:r>
            <a:r>
              <a:rPr lang="en-US" sz="2000" dirty="0" smtClean="0">
                <a:solidFill>
                  <a:srgbClr val="000000"/>
                </a:solidFill>
              </a:rPr>
              <a:t>segmentations (Hoffman </a:t>
            </a:r>
            <a:r>
              <a:rPr lang="en-US" sz="2000" dirty="0">
                <a:solidFill>
                  <a:srgbClr val="000000"/>
                </a:solidFill>
              </a:rPr>
              <a:t>et al. &amp; </a:t>
            </a:r>
            <a:r>
              <a:rPr lang="en-US" sz="2000" dirty="0" smtClean="0">
                <a:solidFill>
                  <a:srgbClr val="000000"/>
                </a:solidFill>
              </a:rPr>
              <a:t>Ernst </a:t>
            </a:r>
            <a:r>
              <a:rPr lang="en-US" sz="2000" dirty="0">
                <a:solidFill>
                  <a:srgbClr val="000000"/>
                </a:solidFill>
              </a:rPr>
              <a:t>et al.</a:t>
            </a:r>
            <a:r>
              <a:rPr lang="en-US" sz="2000" dirty="0" smtClean="0">
                <a:solidFill>
                  <a:srgbClr val="000000"/>
                </a:solidFill>
              </a:rPr>
              <a:t>) </a:t>
            </a:r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4587" y="15247"/>
            <a:ext cx="9515593" cy="1143000"/>
          </a:xfrm>
        </p:spPr>
        <p:txBody>
          <a:bodyPr>
            <a:noAutofit/>
          </a:bodyPr>
          <a:lstStyle/>
          <a:p>
            <a:r>
              <a:rPr lang="en-US" sz="3800" dirty="0" smtClean="0"/>
              <a:t>“Unsupervised” Segway/</a:t>
            </a:r>
            <a:r>
              <a:rPr lang="en-US" sz="3800" dirty="0" err="1"/>
              <a:t>c</a:t>
            </a:r>
            <a:r>
              <a:rPr lang="en-US" sz="3800" dirty="0" err="1" smtClean="0"/>
              <a:t>hromHMM</a:t>
            </a:r>
            <a:endParaRPr lang="en-US" sz="3800" dirty="0"/>
          </a:p>
        </p:txBody>
      </p:sp>
      <p:sp>
        <p:nvSpPr>
          <p:cNvPr id="9" name="TextBox 8"/>
          <p:cNvSpPr txBox="1"/>
          <p:nvPr/>
        </p:nvSpPr>
        <p:spPr>
          <a:xfrm>
            <a:off x="1553620" y="6045565"/>
            <a:ext cx="6006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ENCODE combined segmentation from Segway and </a:t>
            </a:r>
            <a:r>
              <a:rPr lang="en-US" sz="1400" dirty="0" err="1" smtClean="0"/>
              <a:t>chromHMM</a:t>
            </a:r>
            <a:endParaRPr lang="en-US" sz="1400" i="1" dirty="0"/>
          </a:p>
        </p:txBody>
      </p:sp>
      <p:pic>
        <p:nvPicPr>
          <p:cNvPr id="5" name="Picture 4" descr="Screen Shot 2013-12-08 at 4.00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399" y="2381434"/>
            <a:ext cx="5137653" cy="31571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5021420" y="1910070"/>
            <a:ext cx="864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TSS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5473385" y="1769777"/>
            <a:ext cx="1152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PF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5224017" y="1910070"/>
            <a:ext cx="864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</a:t>
            </a:r>
          </a:p>
        </p:txBody>
      </p:sp>
      <p:sp>
        <p:nvSpPr>
          <p:cNvPr id="24" name="TextBox 23"/>
          <p:cNvSpPr txBox="1"/>
          <p:nvPr/>
        </p:nvSpPr>
        <p:spPr>
          <a:xfrm rot="16200000">
            <a:off x="5412884" y="1910070"/>
            <a:ext cx="864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WE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5791174" y="1910070"/>
            <a:ext cx="864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6009001" y="1910070"/>
            <a:ext cx="864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CTCF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 rot="16200000">
            <a:off x="6197590" y="1910070"/>
            <a:ext cx="864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69848" y="2494637"/>
            <a:ext cx="182880" cy="3010054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755668" y="2494637"/>
            <a:ext cx="182880" cy="3010054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794060" y="5496695"/>
            <a:ext cx="27937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</a:t>
            </a:r>
            <a:r>
              <a:rPr lang="en-US" sz="1600" dirty="0" smtClean="0"/>
              <a:t>nhancer / weak enhancer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033777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~130K enhancer-like elements </a:t>
            </a:r>
            <a:r>
              <a:rPr lang="en-US" sz="2400" dirty="0"/>
              <a:t>from Yip et al.</a:t>
            </a:r>
            <a:endParaRPr lang="en-US" sz="2400" dirty="0" smtClean="0"/>
          </a:p>
          <a:p>
            <a:r>
              <a:rPr lang="en-US" sz="2400" dirty="0" smtClean="0"/>
              <a:t>~ 291K “enhancer state” elements from segmentation.</a:t>
            </a:r>
          </a:p>
          <a:p>
            <a:r>
              <a:rPr lang="en-US" sz="2400" dirty="0" smtClean="0"/>
              <a:t>Intersection :  ~71K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  </a:t>
            </a:r>
            <a:r>
              <a:rPr lang="en-US" sz="2200" dirty="0">
                <a:hlinkClick r:id="rId2"/>
              </a:rPr>
              <a:t>http://info.gersteinlab.org/Encode-enhancers</a:t>
            </a:r>
            <a:endParaRPr lang="en-US" sz="22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 smtClean="0"/>
              <a:t>Combine with Segway/</a:t>
            </a:r>
            <a:r>
              <a:rPr lang="en-US" sz="3800" dirty="0" err="1" smtClean="0"/>
              <a:t>chromHMM</a:t>
            </a:r>
            <a:r>
              <a:rPr lang="en-US" sz="3800" dirty="0" smtClean="0"/>
              <a:t> 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3857202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388" y="1162109"/>
            <a:ext cx="8875889" cy="582538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Idea: Histone modifications to predict gene expression.</a:t>
            </a:r>
          </a:p>
          <a:p>
            <a:endParaRPr lang="en-US" sz="1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sz="2000" dirty="0" smtClean="0"/>
              <a:t>Another direction is to use </a:t>
            </a:r>
            <a:r>
              <a:rPr lang="en-US" sz="2000" dirty="0"/>
              <a:t>whole-genome DNA long-range interaction </a:t>
            </a:r>
            <a:r>
              <a:rPr lang="en-US" sz="2000" dirty="0" smtClean="0"/>
              <a:t>data</a:t>
            </a:r>
          </a:p>
          <a:p>
            <a:r>
              <a:rPr lang="en-US" sz="2000" dirty="0" smtClean="0"/>
              <a:t>Form distal regulatory networks (~20k distal edges in ENCODE rollout; we extend to edges with ~17k genes)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Associate enhancers with target genes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44183" y="6516266"/>
            <a:ext cx="3551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Yip et al., </a:t>
            </a:r>
            <a:r>
              <a:rPr lang="en-US" sz="1200" i="1" dirty="0" smtClean="0"/>
              <a:t>Genome Biology (2012)</a:t>
            </a:r>
            <a:endParaRPr lang="en-US" sz="1200" i="1" dirty="0"/>
          </a:p>
        </p:txBody>
      </p:sp>
      <p:grpSp>
        <p:nvGrpSpPr>
          <p:cNvPr id="123" name="Group 122"/>
          <p:cNvGrpSpPr/>
          <p:nvPr/>
        </p:nvGrpSpPr>
        <p:grpSpPr>
          <a:xfrm>
            <a:off x="527597" y="1747653"/>
            <a:ext cx="7109059" cy="3527855"/>
            <a:chOff x="906150" y="1794781"/>
            <a:chExt cx="7109059" cy="3527855"/>
          </a:xfrm>
        </p:grpSpPr>
        <p:grpSp>
          <p:nvGrpSpPr>
            <p:cNvPr id="9" name="Group 131"/>
            <p:cNvGrpSpPr>
              <a:grpSpLocks/>
            </p:cNvGrpSpPr>
            <p:nvPr/>
          </p:nvGrpSpPr>
          <p:grpSpPr bwMode="auto">
            <a:xfrm>
              <a:off x="906150" y="1794781"/>
              <a:ext cx="7109059" cy="3023995"/>
              <a:chOff x="440575" y="2177369"/>
              <a:chExt cx="9114156" cy="3171315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906407" y="3443637"/>
                <a:ext cx="835618" cy="305049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 sz="1050" b="0">
                  <a:solidFill>
                    <a:prstClr val="white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40575" y="3216451"/>
                <a:ext cx="512960" cy="772553"/>
              </a:xfrm>
              <a:prstGeom prst="rect">
                <a:avLst/>
              </a:prstGeom>
              <a:noFill/>
            </p:spPr>
            <p:txBody>
              <a:bodyPr vert="vert270"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sz="1400" b="0" dirty="0">
                    <a:solidFill>
                      <a:prstClr val="black"/>
                    </a:solidFill>
                    <a:latin typeface="Calibri"/>
                    <a:ea typeface="新細明體"/>
                  </a:rPr>
                  <a:t>Cell lines</a:t>
                </a:r>
                <a:endParaRPr lang="zh-TW" altLang="en-US" sz="1400" b="0" dirty="0">
                  <a:solidFill>
                    <a:prstClr val="black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032661" y="2833539"/>
                <a:ext cx="915038" cy="30504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sz="1000" b="0" dirty="0">
                    <a:solidFill>
                      <a:prstClr val="black"/>
                    </a:solidFill>
                    <a:latin typeface="Calibri"/>
                    <a:ea typeface="新細明體"/>
                  </a:rPr>
                  <a:t>GM12878</a:t>
                </a:r>
                <a:endParaRPr lang="zh-TW" altLang="en-US" sz="1000" b="0" dirty="0">
                  <a:solidFill>
                    <a:prstClr val="black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906407" y="2833539"/>
                <a:ext cx="835618" cy="30504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 sz="1050" b="0">
                  <a:solidFill>
                    <a:prstClr val="white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906407" y="3748686"/>
                <a:ext cx="835618" cy="305049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 sz="1050" b="0">
                  <a:solidFill>
                    <a:prstClr val="white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032661" y="3138588"/>
                <a:ext cx="915038" cy="30504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sz="1000" b="0" dirty="0">
                    <a:solidFill>
                      <a:prstClr val="black"/>
                    </a:solidFill>
                    <a:latin typeface="Calibri"/>
                    <a:ea typeface="新細明體"/>
                  </a:rPr>
                  <a:t>H1-hESC</a:t>
                </a:r>
                <a:endParaRPr lang="zh-TW" altLang="en-US" sz="1000" b="0" dirty="0">
                  <a:solidFill>
                    <a:prstClr val="black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032661" y="3443638"/>
                <a:ext cx="915038" cy="30504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sz="1000" b="0" dirty="0">
                    <a:solidFill>
                      <a:prstClr val="black"/>
                    </a:solidFill>
                    <a:latin typeface="Calibri"/>
                    <a:ea typeface="新細明體"/>
                  </a:rPr>
                  <a:t>HeLa-S3</a:t>
                </a:r>
                <a:endParaRPr lang="zh-TW" altLang="en-US" sz="1000" b="0" dirty="0">
                  <a:solidFill>
                    <a:prstClr val="black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906407" y="3138588"/>
                <a:ext cx="835618" cy="30504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 sz="1050" b="0">
                  <a:solidFill>
                    <a:prstClr val="white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032661" y="3748686"/>
                <a:ext cx="915038" cy="30504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sz="1000" b="0" dirty="0">
                    <a:solidFill>
                      <a:prstClr val="black"/>
                    </a:solidFill>
                    <a:latin typeface="Calibri"/>
                    <a:ea typeface="新細明體"/>
                  </a:rPr>
                  <a:t>Hep-G2</a:t>
                </a:r>
                <a:endParaRPr lang="zh-TW" altLang="en-US" sz="1000" b="0" dirty="0">
                  <a:solidFill>
                    <a:prstClr val="black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032661" y="4053735"/>
                <a:ext cx="915038" cy="30504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sz="1000" b="0" dirty="0">
                    <a:solidFill>
                      <a:prstClr val="black"/>
                    </a:solidFill>
                    <a:latin typeface="Calibri"/>
                    <a:ea typeface="新細明體"/>
                  </a:rPr>
                  <a:t>K562</a:t>
                </a:r>
                <a:endParaRPr lang="zh-TW" altLang="en-US" sz="1000" b="0" dirty="0">
                  <a:solidFill>
                    <a:prstClr val="black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991370" y="4358784"/>
                <a:ext cx="915038" cy="30504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sz="1000" b="0" dirty="0">
                    <a:solidFill>
                      <a:prstClr val="black"/>
                    </a:solidFill>
                    <a:latin typeface="Calibri"/>
                    <a:ea typeface="新細明體"/>
                  </a:rPr>
                  <a:t>...</a:t>
                </a:r>
                <a:endParaRPr lang="zh-TW" altLang="en-US" sz="1000" b="0" dirty="0">
                  <a:solidFill>
                    <a:prstClr val="black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529560" y="2177369"/>
                <a:ext cx="3017894" cy="32277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sz="1400" b="0" dirty="0">
                    <a:solidFill>
                      <a:prstClr val="black"/>
                    </a:solidFill>
                    <a:latin typeface="Calibri"/>
                    <a:ea typeface="新細明體"/>
                  </a:rPr>
                  <a:t>HM signals </a:t>
                </a:r>
                <a:endParaRPr lang="zh-TW" altLang="en-US" sz="1400" b="0" dirty="0">
                  <a:solidFill>
                    <a:prstClr val="black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906407" y="2528490"/>
                <a:ext cx="835618" cy="30504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sz="1000" b="0" dirty="0">
                    <a:solidFill>
                      <a:prstClr val="black"/>
                    </a:solidFill>
                    <a:latin typeface="Calibri"/>
                    <a:ea typeface="新細明體"/>
                  </a:rPr>
                  <a:t>H3K4me1</a:t>
                </a:r>
                <a:endParaRPr lang="zh-TW" altLang="en-US" sz="1000" b="0" dirty="0">
                  <a:solidFill>
                    <a:prstClr val="black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2742026" y="2528490"/>
                <a:ext cx="839070" cy="30504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sz="1000" b="0" dirty="0">
                    <a:solidFill>
                      <a:prstClr val="black"/>
                    </a:solidFill>
                    <a:latin typeface="Calibri"/>
                    <a:ea typeface="新細明體"/>
                  </a:rPr>
                  <a:t>H3K27ac</a:t>
                </a:r>
                <a:endParaRPr lang="zh-TW" altLang="en-US" sz="1000" b="0" dirty="0">
                  <a:solidFill>
                    <a:prstClr val="black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3581096" y="2528490"/>
                <a:ext cx="839072" cy="30504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sz="1000" b="0" dirty="0">
                    <a:solidFill>
                      <a:prstClr val="black"/>
                    </a:solidFill>
                    <a:latin typeface="Calibri"/>
                    <a:ea typeface="新細明體"/>
                  </a:rPr>
                  <a:t>...</a:t>
                </a:r>
                <a:endParaRPr lang="zh-TW" altLang="en-US" sz="1000" b="0" dirty="0">
                  <a:solidFill>
                    <a:prstClr val="black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775350" y="2177369"/>
                <a:ext cx="3352832" cy="32277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sz="1400" b="0" dirty="0">
                    <a:solidFill>
                      <a:prstClr val="black"/>
                    </a:solidFill>
                    <a:latin typeface="Calibri"/>
                    <a:ea typeface="新細明體"/>
                  </a:rPr>
                  <a:t>Expression levels</a:t>
                </a:r>
                <a:endParaRPr lang="zh-TW" altLang="en-US" sz="1400" b="0" dirty="0">
                  <a:solidFill>
                    <a:prstClr val="black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4648064" y="2528490"/>
                <a:ext cx="839070" cy="30504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sz="1000" b="0" dirty="0">
                    <a:solidFill>
                      <a:prstClr val="black"/>
                    </a:solidFill>
                    <a:latin typeface="Calibri"/>
                    <a:ea typeface="新細明體"/>
                  </a:rPr>
                  <a:t>Gene 1</a:t>
                </a:r>
                <a:endParaRPr lang="zh-TW" altLang="en-US" sz="1000" b="0" dirty="0">
                  <a:solidFill>
                    <a:prstClr val="black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5487134" y="2528490"/>
                <a:ext cx="839072" cy="30504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sz="1000" b="0" dirty="0">
                    <a:solidFill>
                      <a:prstClr val="black"/>
                    </a:solidFill>
                    <a:latin typeface="Calibri"/>
                    <a:ea typeface="新細明體"/>
                  </a:rPr>
                  <a:t>Gene 2</a:t>
                </a:r>
                <a:endParaRPr lang="zh-TW" altLang="en-US" sz="1000" b="0" dirty="0">
                  <a:solidFill>
                    <a:prstClr val="black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6326207" y="2528490"/>
                <a:ext cx="835618" cy="30504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sz="1000" b="0" dirty="0">
                    <a:solidFill>
                      <a:prstClr val="black"/>
                    </a:solidFill>
                    <a:latin typeface="Calibri"/>
                    <a:ea typeface="新細明體"/>
                  </a:rPr>
                  <a:t>Gene 3</a:t>
                </a:r>
                <a:endParaRPr lang="zh-TW" altLang="en-US" sz="1000" b="0" dirty="0">
                  <a:solidFill>
                    <a:prstClr val="black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7161825" y="2528490"/>
                <a:ext cx="839070" cy="30504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TW" sz="1000" b="0" dirty="0">
                    <a:solidFill>
                      <a:prstClr val="black"/>
                    </a:solidFill>
                    <a:latin typeface="Calibri"/>
                    <a:ea typeface="新細明體"/>
                  </a:rPr>
                  <a:t>...</a:t>
                </a:r>
                <a:endParaRPr lang="zh-TW" altLang="en-US" sz="1000" b="0" dirty="0">
                  <a:solidFill>
                    <a:prstClr val="black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5487134" y="2833539"/>
                <a:ext cx="839072" cy="305049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 sz="1050" b="0">
                  <a:solidFill>
                    <a:prstClr val="white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5487134" y="3138588"/>
                <a:ext cx="839072" cy="30504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 sz="1050" b="0">
                  <a:solidFill>
                    <a:prstClr val="white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5487134" y="4053735"/>
                <a:ext cx="839072" cy="305049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 sz="1050" b="0">
                  <a:solidFill>
                    <a:prstClr val="white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5487134" y="3748686"/>
                <a:ext cx="839072" cy="30504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 sz="1050" b="0">
                  <a:solidFill>
                    <a:prstClr val="white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487134" y="3443637"/>
                <a:ext cx="839072" cy="30504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 sz="1050" b="0">
                  <a:solidFill>
                    <a:prstClr val="white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742026" y="2833539"/>
                <a:ext cx="839070" cy="305049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 sz="1050" b="0">
                  <a:solidFill>
                    <a:prstClr val="white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742026" y="3138588"/>
                <a:ext cx="839070" cy="30504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 sz="1050" b="0">
                  <a:solidFill>
                    <a:prstClr val="white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2742026" y="4053735"/>
                <a:ext cx="839070" cy="305049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 sz="1050" b="0">
                  <a:solidFill>
                    <a:prstClr val="white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742026" y="3748686"/>
                <a:ext cx="839070" cy="30504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 sz="1050" b="0">
                  <a:solidFill>
                    <a:prstClr val="white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742026" y="3443637"/>
                <a:ext cx="839070" cy="30504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 sz="1050" b="0" dirty="0">
                  <a:solidFill>
                    <a:prstClr val="white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1906407" y="4053735"/>
                <a:ext cx="835618" cy="30504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 sz="1050" b="0">
                  <a:solidFill>
                    <a:prstClr val="white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8228791" y="3443637"/>
                <a:ext cx="227896" cy="30504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 sz="1050" b="0">
                  <a:solidFill>
                    <a:prstClr val="white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8228791" y="4358784"/>
                <a:ext cx="227896" cy="30504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 sz="1050" b="0">
                  <a:solidFill>
                    <a:prstClr val="white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8228791" y="4053735"/>
                <a:ext cx="227896" cy="305049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 sz="1050" b="0">
                  <a:solidFill>
                    <a:prstClr val="white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8228791" y="3748686"/>
                <a:ext cx="227896" cy="30504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 sz="1050" b="0">
                  <a:solidFill>
                    <a:prstClr val="white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8228791" y="3138588"/>
                <a:ext cx="227896" cy="30504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 sz="1050" b="0">
                  <a:solidFill>
                    <a:prstClr val="white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46" name="TextBox 168"/>
              <p:cNvSpPr txBox="1">
                <a:spLocks noChangeArrowheads="1"/>
              </p:cNvSpPr>
              <p:nvPr/>
            </p:nvSpPr>
            <p:spPr bwMode="auto">
              <a:xfrm>
                <a:off x="7862777" y="2675365"/>
                <a:ext cx="984097" cy="437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altLang="zh-TW" sz="1000" b="0" dirty="0" smtClean="0">
                    <a:solidFill>
                      <a:srgbClr val="000000"/>
                    </a:solidFill>
                    <a:latin typeface="Calibri" charset="0"/>
                    <a:ea typeface="新細明體" charset="0"/>
                    <a:cs typeface="新細明體" charset="0"/>
                  </a:rPr>
                  <a:t>Scale</a:t>
                </a:r>
                <a:endParaRPr lang="zh-TW" altLang="en-US" sz="1000" b="0" dirty="0" smtClean="0">
                  <a:solidFill>
                    <a:srgbClr val="000000"/>
                  </a:solidFill>
                  <a:latin typeface="Calibri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47" name="TextBox 169"/>
              <p:cNvSpPr txBox="1">
                <a:spLocks noChangeArrowheads="1"/>
              </p:cNvSpPr>
              <p:nvPr/>
            </p:nvSpPr>
            <p:spPr bwMode="auto">
              <a:xfrm>
                <a:off x="8408346" y="2946520"/>
                <a:ext cx="1146385" cy="437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zh-TW" sz="1000" b="0" smtClean="0">
                    <a:solidFill>
                      <a:srgbClr val="000000"/>
                    </a:solidFill>
                    <a:latin typeface="Calibri" charset="0"/>
                    <a:ea typeface="新細明體" charset="0"/>
                    <a:cs typeface="新細明體" charset="0"/>
                  </a:rPr>
                  <a:t>Strong</a:t>
                </a:r>
                <a:endParaRPr lang="zh-TW" altLang="en-US" sz="1000" b="0" smtClean="0">
                  <a:solidFill>
                    <a:srgbClr val="000000"/>
                  </a:solidFill>
                  <a:latin typeface="Calibri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48" name="TextBox 170"/>
              <p:cNvSpPr txBox="1">
                <a:spLocks noChangeArrowheads="1"/>
              </p:cNvSpPr>
              <p:nvPr/>
            </p:nvSpPr>
            <p:spPr bwMode="auto">
              <a:xfrm>
                <a:off x="8408346" y="4355960"/>
                <a:ext cx="1046250" cy="4378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zh-TW" sz="1000" b="0" smtClean="0">
                    <a:solidFill>
                      <a:srgbClr val="000000"/>
                    </a:solidFill>
                    <a:latin typeface="Calibri" charset="0"/>
                    <a:ea typeface="新細明體" charset="0"/>
                    <a:cs typeface="新細明體" charset="0"/>
                  </a:rPr>
                  <a:t>Weak</a:t>
                </a:r>
                <a:endParaRPr lang="zh-TW" altLang="en-US" sz="1000" b="0" smtClean="0">
                  <a:solidFill>
                    <a:srgbClr val="000000"/>
                  </a:solidFill>
                  <a:latin typeface="Calibri" charset="0"/>
                  <a:ea typeface="新細明體" charset="0"/>
                  <a:cs typeface="新細明體" charset="0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4648064" y="3138588"/>
                <a:ext cx="839070" cy="30504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 sz="1050" b="0">
                  <a:solidFill>
                    <a:prstClr val="white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4648064" y="4053735"/>
                <a:ext cx="839070" cy="305049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 sz="1050" b="0">
                  <a:solidFill>
                    <a:prstClr val="white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4648064" y="3443637"/>
                <a:ext cx="839070" cy="30504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 sz="1050" b="0">
                  <a:solidFill>
                    <a:prstClr val="white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326207" y="3748686"/>
                <a:ext cx="835618" cy="305049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 sz="1050" b="0">
                  <a:solidFill>
                    <a:prstClr val="white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326207" y="3138588"/>
                <a:ext cx="835618" cy="30504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 sz="1050" b="0">
                  <a:solidFill>
                    <a:prstClr val="white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326207" y="2833539"/>
                <a:ext cx="835618" cy="305049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 sz="1050" b="0">
                  <a:solidFill>
                    <a:prstClr val="white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6326207" y="3443637"/>
                <a:ext cx="835618" cy="30504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 sz="1050" b="0">
                  <a:solidFill>
                    <a:prstClr val="white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6326207" y="4053735"/>
                <a:ext cx="835618" cy="30504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 sz="1050" b="0">
                  <a:solidFill>
                    <a:prstClr val="white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4648064" y="3748686"/>
                <a:ext cx="839070" cy="30504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 sz="1050" b="0">
                  <a:solidFill>
                    <a:prstClr val="white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4648064" y="2833539"/>
                <a:ext cx="839070" cy="305049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 sz="1050" b="0">
                  <a:solidFill>
                    <a:prstClr val="white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4648064" y="2833539"/>
                <a:ext cx="3352831" cy="1830294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 sz="1050" b="0">
                  <a:solidFill>
                    <a:prstClr val="white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906407" y="2833539"/>
                <a:ext cx="2513761" cy="1830294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 sz="1050" b="0">
                  <a:solidFill>
                    <a:prstClr val="white"/>
                  </a:solidFill>
                  <a:latin typeface="Calibri"/>
                  <a:ea typeface="新細明體"/>
                </a:endParaRPr>
              </a:p>
            </p:txBody>
          </p:sp>
          <p:cxnSp>
            <p:nvCxnSpPr>
              <p:cNvPr id="61" name="Curved Connector 60"/>
              <p:cNvCxnSpPr/>
              <p:nvPr/>
            </p:nvCxnSpPr>
            <p:spPr>
              <a:xfrm rot="16200000" flipH="1">
                <a:off x="4533960" y="3001342"/>
                <a:ext cx="14122" cy="2741657"/>
              </a:xfrm>
              <a:prstGeom prst="curvedConnector3">
                <a:avLst>
                  <a:gd name="adj1" fmla="val 4772865"/>
                </a:avLst>
              </a:prstGeom>
              <a:ln w="38100" cmpd="sng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184"/>
              <p:cNvSpPr txBox="1">
                <a:spLocks noChangeArrowheads="1"/>
              </p:cNvSpPr>
              <p:nvPr/>
            </p:nvSpPr>
            <p:spPr bwMode="auto">
              <a:xfrm>
                <a:off x="2907769" y="5058191"/>
                <a:ext cx="5500578" cy="2904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 eaLnBrk="0" hangingPunct="0"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 b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indent="0" eaLnBrk="1" hangingPunct="1"/>
                <a:r>
                  <a:rPr lang="en-US" altLang="zh-TW" b="0" dirty="0" smtClean="0">
                    <a:solidFill>
                      <a:srgbClr val="000000"/>
                    </a:solidFill>
                    <a:latin typeface="Calibri" charset="0"/>
                    <a:ea typeface="新細明體" charset="0"/>
                    <a:cs typeface="新細明體" charset="0"/>
                  </a:rPr>
                  <a:t>1.  Find correlated enhancer-target pairs         </a:t>
                </a:r>
                <a:endParaRPr lang="zh-TW" altLang="en-US" b="0" dirty="0" smtClean="0">
                  <a:solidFill>
                    <a:srgbClr val="000000"/>
                  </a:solidFill>
                  <a:latin typeface="Calibri" charset="0"/>
                  <a:ea typeface="新細明體" charset="0"/>
                  <a:cs typeface="新細明體" charset="0"/>
                </a:endParaRPr>
              </a:p>
            </p:txBody>
          </p:sp>
        </p:grpSp>
        <p:sp>
          <p:nvSpPr>
            <p:cNvPr id="121" name="TextBox 237"/>
            <p:cNvSpPr txBox="1">
              <a:spLocks noChangeArrowheads="1"/>
            </p:cNvSpPr>
            <p:nvPr/>
          </p:nvSpPr>
          <p:spPr bwMode="auto">
            <a:xfrm>
              <a:off x="3112853" y="4787951"/>
              <a:ext cx="429019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indent="0" eaLnBrk="1" hangingPunct="1"/>
              <a:r>
                <a:rPr lang="en-US" altLang="zh-TW" b="0" dirty="0" smtClean="0">
                  <a:solidFill>
                    <a:srgbClr val="000000"/>
                  </a:solidFill>
                  <a:latin typeface="Calibri" charset="0"/>
                  <a:ea typeface="新細明體" charset="0"/>
                  <a:cs typeface="新細明體" charset="0"/>
                </a:rPr>
                <a:t>2.  Find TFs binding enhancers in cell lines with strong HMs</a:t>
              </a:r>
              <a:endParaRPr lang="zh-TW" altLang="en-US" b="0" dirty="0" smtClean="0">
                <a:solidFill>
                  <a:srgbClr val="000000"/>
                </a:solidFill>
                <a:latin typeface="Calibri" charset="0"/>
                <a:ea typeface="新細明體" charset="0"/>
                <a:cs typeface="新細明體" charset="0"/>
              </a:endParaRPr>
            </a:p>
          </p:txBody>
        </p:sp>
        <p:sp>
          <p:nvSpPr>
            <p:cNvPr id="122" name="TextBox 239"/>
            <p:cNvSpPr txBox="1">
              <a:spLocks noChangeArrowheads="1"/>
            </p:cNvSpPr>
            <p:nvPr/>
          </p:nvSpPr>
          <p:spPr bwMode="auto">
            <a:xfrm>
              <a:off x="3344564" y="5045637"/>
              <a:ext cx="374073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indent="0" eaLnBrk="1" hangingPunct="1"/>
              <a:r>
                <a:rPr lang="en-US" altLang="zh-TW" b="0" dirty="0" smtClean="0">
                  <a:solidFill>
                    <a:srgbClr val="000000"/>
                  </a:solidFill>
                  <a:latin typeface="Calibri" charset="0"/>
                  <a:ea typeface="新細明體" charset="0"/>
                  <a:cs typeface="新細明體" charset="0"/>
                </a:rPr>
                <a:t>3. Draw distal edges from TFs to targets</a:t>
              </a:r>
              <a:endParaRPr lang="zh-TW" altLang="en-US" b="0" dirty="0" smtClean="0">
                <a:solidFill>
                  <a:srgbClr val="000000"/>
                </a:solidFill>
                <a:latin typeface="Calibri" charset="0"/>
                <a:ea typeface="新細明體" charset="0"/>
                <a:cs typeface="新細明體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466995" y="3907096"/>
            <a:ext cx="1844241" cy="1411931"/>
            <a:chOff x="7586653" y="3852325"/>
            <a:chExt cx="1844241" cy="1411931"/>
          </a:xfrm>
        </p:grpSpPr>
        <p:grpSp>
          <p:nvGrpSpPr>
            <p:cNvPr id="63" name="Group 62"/>
            <p:cNvGrpSpPr/>
            <p:nvPr/>
          </p:nvGrpSpPr>
          <p:grpSpPr>
            <a:xfrm>
              <a:off x="7586653" y="3852325"/>
              <a:ext cx="654952" cy="1404938"/>
              <a:chOff x="312738" y="5064125"/>
              <a:chExt cx="787400" cy="1735138"/>
            </a:xfrm>
          </p:grpSpPr>
          <p:cxnSp>
            <p:nvCxnSpPr>
              <p:cNvPr id="65" name="Straight Connector 73"/>
              <p:cNvCxnSpPr>
                <a:cxnSpLocks noChangeShapeType="1"/>
                <a:stCxn id="72" idx="3"/>
                <a:endCxn id="67" idx="0"/>
              </p:cNvCxnSpPr>
              <p:nvPr/>
            </p:nvCxnSpPr>
            <p:spPr bwMode="auto">
              <a:xfrm flipH="1">
                <a:off x="706438" y="5492750"/>
                <a:ext cx="7937" cy="976313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 type="none" w="sm" len="sm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66" name="Group 76"/>
              <p:cNvGrpSpPr>
                <a:grpSpLocks/>
              </p:cNvGrpSpPr>
              <p:nvPr/>
            </p:nvGrpSpPr>
            <p:grpSpPr bwMode="auto">
              <a:xfrm>
                <a:off x="449263" y="5064125"/>
                <a:ext cx="530225" cy="428625"/>
                <a:chOff x="2311399" y="6070599"/>
                <a:chExt cx="530013" cy="428413"/>
              </a:xfrm>
            </p:grpSpPr>
            <p:sp>
              <p:nvSpPr>
                <p:cNvPr id="72" name="Isosceles Triangle 77"/>
                <p:cNvSpPr>
                  <a:spLocks noChangeArrowheads="1"/>
                </p:cNvSpPr>
                <p:nvPr/>
              </p:nvSpPr>
              <p:spPr bwMode="auto">
                <a:xfrm>
                  <a:off x="2311399" y="6070599"/>
                  <a:ext cx="530013" cy="428413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TextBox 78"/>
                <p:cNvSpPr txBox="1">
                  <a:spLocks noChangeArrowheads="1"/>
                </p:cNvSpPr>
                <p:nvPr/>
              </p:nvSpPr>
              <p:spPr bwMode="auto">
                <a:xfrm>
                  <a:off x="2360156" y="6206060"/>
                  <a:ext cx="372668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12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12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12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12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12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dirty="0"/>
                    <a:t>TF</a:t>
                  </a:r>
                </a:p>
              </p:txBody>
            </p:sp>
          </p:grpSp>
          <p:sp>
            <p:nvSpPr>
              <p:cNvPr id="67" name="Rectangle 76"/>
              <p:cNvSpPr>
                <a:spLocks noChangeArrowheads="1"/>
              </p:cNvSpPr>
              <p:nvPr/>
            </p:nvSpPr>
            <p:spPr bwMode="auto">
              <a:xfrm>
                <a:off x="312738" y="6469063"/>
                <a:ext cx="787400" cy="3302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defTabSz="912813"/>
                <a:endParaRPr lang="en-US"/>
              </a:p>
            </p:txBody>
          </p:sp>
          <p:grpSp>
            <p:nvGrpSpPr>
              <p:cNvPr id="68" name="Group 109"/>
              <p:cNvGrpSpPr>
                <a:grpSpLocks/>
              </p:cNvGrpSpPr>
              <p:nvPr/>
            </p:nvGrpSpPr>
            <p:grpSpPr bwMode="auto">
              <a:xfrm>
                <a:off x="438150" y="6637338"/>
                <a:ext cx="611188" cy="152400"/>
                <a:chOff x="2818606" y="4876800"/>
                <a:chExt cx="838994" cy="228600"/>
              </a:xfrm>
            </p:grpSpPr>
            <p:cxnSp>
              <p:nvCxnSpPr>
                <p:cNvPr id="70" name="Straight Connector 135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2705497" y="4990703"/>
                  <a:ext cx="227806" cy="1588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1" name="Straight Arrow Connector 136"/>
                <p:cNvCxnSpPr>
                  <a:cxnSpLocks noChangeShapeType="1"/>
                </p:cNvCxnSpPr>
                <p:nvPr/>
              </p:nvCxnSpPr>
              <p:spPr bwMode="auto">
                <a:xfrm>
                  <a:off x="2819400" y="4876800"/>
                  <a:ext cx="838200" cy="1588"/>
                </a:xfrm>
                <a:prstGeom prst="straightConnector1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69" name="Oval 78"/>
              <p:cNvSpPr>
                <a:spLocks noChangeArrowheads="1"/>
              </p:cNvSpPr>
              <p:nvPr/>
            </p:nvSpPr>
            <p:spPr bwMode="auto">
              <a:xfrm>
                <a:off x="642938" y="5849938"/>
                <a:ext cx="144462" cy="144462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defTabSz="912813"/>
                <a:endParaRPr lang="en-US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7951590" y="4372178"/>
              <a:ext cx="123110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/>
                <a:t>Enhancer</a:t>
              </a:r>
              <a:endParaRPr lang="en-US" sz="15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199793" y="4941091"/>
              <a:ext cx="123110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/>
                <a:t>Gene</a:t>
              </a:r>
              <a:endParaRPr lang="en-US" sz="15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96082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861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Cell-line specific enhancers</a:t>
            </a:r>
            <a:endParaRPr lang="en-US" sz="4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893671" y="1434506"/>
            <a:ext cx="7113989" cy="4973739"/>
            <a:chOff x="1211165" y="1422748"/>
            <a:chExt cx="6825562" cy="4772087"/>
          </a:xfrm>
        </p:grpSpPr>
        <p:pic>
          <p:nvPicPr>
            <p:cNvPr id="8" name="Picture 7" descr="Screen Shot 2013-12-01 at 12.29.47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073" y="1449125"/>
              <a:ext cx="6284654" cy="474571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211165" y="1422748"/>
              <a:ext cx="2163634" cy="6937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198471" y="3720352"/>
            <a:ext cx="10757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Enhancer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091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286" y="274638"/>
            <a:ext cx="8817428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ENCODE Work Products </a:t>
            </a:r>
            <a:br>
              <a:rPr lang="en-US" sz="3600" dirty="0" smtClean="0"/>
            </a:br>
            <a:r>
              <a:rPr lang="en-US" sz="3600" dirty="0" smtClean="0"/>
              <a:t>(beyond standardized DCC pipelines)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Examples of element lists:</a:t>
            </a:r>
          </a:p>
          <a:p>
            <a:r>
              <a:rPr lang="en-US" dirty="0" smtClean="0"/>
              <a:t>Enhancers</a:t>
            </a:r>
          </a:p>
          <a:p>
            <a:r>
              <a:rPr lang="en-US" dirty="0" err="1" smtClean="0"/>
              <a:t>DNAse</a:t>
            </a:r>
            <a:r>
              <a:rPr lang="en-US" dirty="0" smtClean="0"/>
              <a:t> HS sites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road </a:t>
            </a:r>
            <a:r>
              <a:rPr lang="en-US" dirty="0" err="1" smtClean="0"/>
              <a:t>vs</a:t>
            </a:r>
            <a:r>
              <a:rPr lang="en-US" dirty="0" smtClean="0"/>
              <a:t> cell-type tissue specific sites</a:t>
            </a:r>
          </a:p>
          <a:p>
            <a:r>
              <a:rPr lang="en-US" dirty="0" smtClean="0"/>
              <a:t>TF targets</a:t>
            </a:r>
          </a:p>
          <a:p>
            <a:pPr lvl="1"/>
            <a:r>
              <a:rPr lang="en-US" dirty="0" smtClean="0"/>
              <a:t>proximal and distal 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egulatory networks</a:t>
            </a:r>
          </a:p>
          <a:p>
            <a:r>
              <a:rPr lang="en-US" dirty="0" smtClean="0"/>
              <a:t>Allelic genes (ASE) and TF binding sites (ASB)</a:t>
            </a:r>
          </a:p>
          <a:p>
            <a:r>
              <a:rPr lang="en-US" dirty="0" smtClean="0"/>
              <a:t>Fusion (chimeric) transcripts</a:t>
            </a:r>
          </a:p>
          <a:p>
            <a:r>
              <a:rPr lang="en-US" dirty="0" smtClean="0"/>
              <a:t>Non-coding transcription (</a:t>
            </a:r>
            <a:r>
              <a:rPr lang="en-US" dirty="0" err="1" smtClean="0"/>
              <a:t>contigs</a:t>
            </a:r>
            <a:r>
              <a:rPr lang="en-US" dirty="0" smtClean="0"/>
              <a:t> or transcripts) 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lassification (e.g. </a:t>
            </a:r>
            <a:r>
              <a:rPr lang="en-US" dirty="0" err="1" smtClean="0"/>
              <a:t>eRNAs</a:t>
            </a:r>
            <a:r>
              <a:rPr lang="en-US" dirty="0" smtClean="0"/>
              <a:t>)</a:t>
            </a:r>
          </a:p>
          <a:p>
            <a:r>
              <a:rPr lang="en-US" dirty="0" smtClean="0"/>
              <a:t>High-occupancy (HOT) regions</a:t>
            </a:r>
          </a:p>
          <a:p>
            <a:r>
              <a:rPr lang="en-US" dirty="0" smtClean="0"/>
              <a:t>Regions of active chromatin</a:t>
            </a:r>
          </a:p>
          <a:p>
            <a:r>
              <a:rPr lang="en-US" dirty="0" smtClean="0"/>
              <a:t>Chromatin </a:t>
            </a:r>
            <a:r>
              <a:rPr lang="en-US" dirty="0"/>
              <a:t>s</a:t>
            </a:r>
            <a:r>
              <a:rPr lang="en-US" dirty="0" smtClean="0"/>
              <a:t>tates (e.g. segmentation)</a:t>
            </a:r>
          </a:p>
          <a:p>
            <a:r>
              <a:rPr lang="en-US" dirty="0" smtClean="0"/>
              <a:t>TF motifs (PWMs &amp; sites)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40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418</Words>
  <Application>Microsoft Macintosh PowerPoint</Application>
  <PresentationFormat>On-screen Show (4:3)</PresentationFormat>
  <Paragraphs>120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‘Supervised’ enhancer prediction</vt:lpstr>
      <vt:lpstr>“Unsupervised” Segway/chromHMM</vt:lpstr>
      <vt:lpstr>Combine with Segway/chromHMM </vt:lpstr>
      <vt:lpstr>Associate enhancers with target genes</vt:lpstr>
      <vt:lpstr>Cell-line specific enhancers</vt:lpstr>
      <vt:lpstr>ENCODE Work Products  (beyond standardized DCC pipelines)</vt:lpstr>
    </vt:vector>
  </TitlesOfParts>
  <Company>YALE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YAO FU</dc:creator>
  <cp:lastModifiedBy>YAO FU</cp:lastModifiedBy>
  <cp:revision>188</cp:revision>
  <dcterms:created xsi:type="dcterms:W3CDTF">2013-12-01T14:28:00Z</dcterms:created>
  <dcterms:modified xsi:type="dcterms:W3CDTF">2013-12-12T14:17:55Z</dcterms:modified>
</cp:coreProperties>
</file>