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73" r:id="rId3"/>
    <p:sldId id="317" r:id="rId4"/>
    <p:sldId id="336" r:id="rId5"/>
    <p:sldId id="282" r:id="rId6"/>
    <p:sldId id="283" r:id="rId7"/>
    <p:sldId id="337" r:id="rId8"/>
    <p:sldId id="288" r:id="rId9"/>
    <p:sldId id="278" r:id="rId10"/>
    <p:sldId id="319" r:id="rId11"/>
    <p:sldId id="334" r:id="rId12"/>
    <p:sldId id="318" r:id="rId13"/>
    <p:sldId id="326" r:id="rId14"/>
    <p:sldId id="313" r:id="rId15"/>
    <p:sldId id="315" r:id="rId16"/>
    <p:sldId id="304" r:id="rId17"/>
    <p:sldId id="311" r:id="rId18"/>
    <p:sldId id="265" r:id="rId19"/>
    <p:sldId id="301" r:id="rId20"/>
    <p:sldId id="291" r:id="rId21"/>
    <p:sldId id="293" r:id="rId22"/>
    <p:sldId id="257" r:id="rId23"/>
    <p:sldId id="258" r:id="rId24"/>
    <p:sldId id="294" r:id="rId25"/>
    <p:sldId id="335" r:id="rId26"/>
    <p:sldId id="259" r:id="rId27"/>
    <p:sldId id="303" r:id="rId28"/>
    <p:sldId id="260" r:id="rId29"/>
    <p:sldId id="261" r:id="rId30"/>
    <p:sldId id="295" r:id="rId31"/>
    <p:sldId id="262" r:id="rId32"/>
    <p:sldId id="266" r:id="rId33"/>
    <p:sldId id="277" r:id="rId34"/>
    <p:sldId id="314" r:id="rId35"/>
    <p:sldId id="331" r:id="rId36"/>
    <p:sldId id="332" r:id="rId37"/>
    <p:sldId id="333" r:id="rId38"/>
    <p:sldId id="276" r:id="rId39"/>
    <p:sldId id="338" r:id="rId40"/>
    <p:sldId id="33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1139" autoAdjust="0"/>
  </p:normalViewPr>
  <p:slideViewPr>
    <p:cSldViewPr>
      <p:cViewPr varScale="1">
        <p:scale>
          <a:sx n="42" d="100"/>
          <a:sy n="42" d="100"/>
        </p:scale>
        <p:origin x="-1284" y="-108"/>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ankorbel:Jan:Projects:Breakpoint_Classification:Insertion_Deletion_Comparison_for_pink_semina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9206234833853339"/>
          <c:y val="4.4861391929187568E-2"/>
          <c:w val="0.77334645669291335"/>
          <c:h val="0.5627127309701826"/>
        </c:manualLayout>
      </c:layout>
      <c:barChart>
        <c:barDir val="col"/>
        <c:grouping val="stacked"/>
        <c:ser>
          <c:idx val="0"/>
          <c:order val="0"/>
          <c:tx>
            <c:strRef>
              <c:f>Sheet1!$A$8</c:f>
              <c:strCache>
                <c:ptCount val="1"/>
                <c:pt idx="0">
                  <c:v>Deletion</c:v>
                </c:pt>
              </c:strCache>
            </c:strRef>
          </c:tx>
          <c:spPr>
            <a:solidFill>
              <a:srgbClr val="FF0000">
                <a:alpha val="50000"/>
              </a:srgbClr>
            </a:solidFill>
          </c:spPr>
          <c:cat>
            <c:strRef>
              <c:f>Sheet1!$B$7:$D$7</c:f>
              <c:strCache>
                <c:ptCount val="3"/>
                <c:pt idx="0">
                  <c:v>NAHR</c:v>
                </c:pt>
                <c:pt idx="1">
                  <c:v>NHR</c:v>
                </c:pt>
                <c:pt idx="2">
                  <c:v>Retrotransposition</c:v>
                </c:pt>
              </c:strCache>
            </c:strRef>
          </c:cat>
          <c:val>
            <c:numRef>
              <c:f>Sheet1!$B$8:$D$8</c:f>
              <c:numCache>
                <c:formatCode>General</c:formatCode>
                <c:ptCount val="3"/>
                <c:pt idx="0">
                  <c:v>146</c:v>
                </c:pt>
                <c:pt idx="1">
                  <c:v>580</c:v>
                </c:pt>
                <c:pt idx="2">
                  <c:v>0</c:v>
                </c:pt>
              </c:numCache>
            </c:numRef>
          </c:val>
        </c:ser>
        <c:ser>
          <c:idx val="1"/>
          <c:order val="1"/>
          <c:tx>
            <c:strRef>
              <c:f>Sheet1!$A$9</c:f>
              <c:strCache>
                <c:ptCount val="1"/>
                <c:pt idx="0">
                  <c:v>Insertion</c:v>
                </c:pt>
              </c:strCache>
            </c:strRef>
          </c:tx>
          <c:spPr>
            <a:solidFill>
              <a:srgbClr val="0000FF">
                <a:alpha val="50000"/>
              </a:srgbClr>
            </a:solidFill>
            <a:ln>
              <a:solidFill>
                <a:schemeClr val="tx1"/>
              </a:solidFill>
            </a:ln>
          </c:spPr>
          <c:cat>
            <c:strRef>
              <c:f>Sheet1!$B$7:$D$7</c:f>
              <c:strCache>
                <c:ptCount val="3"/>
                <c:pt idx="0">
                  <c:v>NAHR</c:v>
                </c:pt>
                <c:pt idx="1">
                  <c:v>NHR</c:v>
                </c:pt>
                <c:pt idx="2">
                  <c:v>Retrotransposition</c:v>
                </c:pt>
              </c:strCache>
            </c:strRef>
          </c:cat>
          <c:val>
            <c:numRef>
              <c:f>Sheet1!$B$9:$D$9</c:f>
              <c:numCache>
                <c:formatCode>General</c:formatCode>
                <c:ptCount val="3"/>
                <c:pt idx="0">
                  <c:v>51</c:v>
                </c:pt>
                <c:pt idx="1">
                  <c:v>30</c:v>
                </c:pt>
                <c:pt idx="2">
                  <c:v>146</c:v>
                </c:pt>
              </c:numCache>
            </c:numRef>
          </c:val>
        </c:ser>
        <c:overlap val="100"/>
        <c:axId val="65424384"/>
        <c:axId val="65635072"/>
      </c:barChart>
      <c:catAx>
        <c:axId val="65424384"/>
        <c:scaling>
          <c:orientation val="minMax"/>
        </c:scaling>
        <c:axPos val="b"/>
        <c:tickLblPos val="nextTo"/>
        <c:txPr>
          <a:bodyPr rot="-5400000" vert="horz"/>
          <a:lstStyle/>
          <a:p>
            <a:pPr>
              <a:defRPr sz="1500"/>
            </a:pPr>
            <a:endParaRPr lang="en-US"/>
          </a:p>
        </c:txPr>
        <c:crossAx val="65635072"/>
        <c:crosses val="autoZero"/>
        <c:auto val="1"/>
        <c:lblAlgn val="ctr"/>
        <c:lblOffset val="100"/>
      </c:catAx>
      <c:valAx>
        <c:axId val="65635072"/>
        <c:scaling>
          <c:orientation val="minMax"/>
        </c:scaling>
        <c:axPos val="l"/>
        <c:majorGridlines>
          <c:spPr>
            <a:ln>
              <a:noFill/>
            </a:ln>
          </c:spPr>
        </c:majorGridlines>
        <c:title>
          <c:tx>
            <c:rich>
              <a:bodyPr rot="-5400000" vert="horz"/>
              <a:lstStyle/>
              <a:p>
                <a:pPr>
                  <a:defRPr/>
                </a:pPr>
                <a:r>
                  <a:rPr lang="en-US" dirty="0" smtClean="0"/>
                  <a:t>Number of SVs</a:t>
                </a:r>
                <a:endParaRPr lang="en-US" dirty="0"/>
              </a:p>
            </c:rich>
          </c:tx>
          <c:layout>
            <c:manualLayout>
              <c:xMode val="edge"/>
              <c:yMode val="edge"/>
              <c:x val="0"/>
              <c:y val="0.23399749401398143"/>
            </c:manualLayout>
          </c:layout>
        </c:title>
        <c:numFmt formatCode="General" sourceLinked="1"/>
        <c:tickLblPos val="nextTo"/>
        <c:txPr>
          <a:bodyPr/>
          <a:lstStyle/>
          <a:p>
            <a:pPr>
              <a:defRPr sz="1800"/>
            </a:pPr>
            <a:endParaRPr lang="en-US"/>
          </a:p>
        </c:txPr>
        <c:crossAx val="65424384"/>
        <c:crosses val="autoZero"/>
        <c:crossBetween val="between"/>
        <c:majorUnit val="200"/>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7319442381023184"/>
          <c:y val="4.4861391929187533E-2"/>
          <c:w val="0.79221438122121168"/>
          <c:h val="0.56318975652253656"/>
        </c:manualLayout>
      </c:layout>
      <c:barChart>
        <c:barDir val="col"/>
        <c:grouping val="stacked"/>
        <c:ser>
          <c:idx val="0"/>
          <c:order val="0"/>
          <c:tx>
            <c:strRef>
              <c:f>Sheet1!$A$3</c:f>
              <c:strCache>
                <c:ptCount val="1"/>
                <c:pt idx="0">
                  <c:v>Insertion</c:v>
                </c:pt>
              </c:strCache>
            </c:strRef>
          </c:tx>
          <c:spPr>
            <a:solidFill>
              <a:srgbClr val="0000FF">
                <a:alpha val="50000"/>
              </a:srgbClr>
            </a:solidFill>
          </c:spPr>
          <c:cat>
            <c:strRef>
              <c:f>Sheet1!$B$2:$C$2</c:f>
              <c:strCache>
                <c:ptCount val="2"/>
                <c:pt idx="0">
                  <c:v>Before ancestral state analysis</c:v>
                </c:pt>
                <c:pt idx="1">
                  <c:v>Following ancestral state analysis</c:v>
                </c:pt>
              </c:strCache>
            </c:strRef>
          </c:cat>
          <c:val>
            <c:numRef>
              <c:f>Sheet1!$B$3:$C$3</c:f>
              <c:numCache>
                <c:formatCode>General</c:formatCode>
                <c:ptCount val="2"/>
                <c:pt idx="0">
                  <c:v>22.921225382932089</c:v>
                </c:pt>
                <c:pt idx="1">
                  <c:v>50.476190476190446</c:v>
                </c:pt>
              </c:numCache>
            </c:numRef>
          </c:val>
        </c:ser>
        <c:ser>
          <c:idx val="1"/>
          <c:order val="1"/>
          <c:tx>
            <c:strRef>
              <c:f>Sheet1!$A$4</c:f>
              <c:strCache>
                <c:ptCount val="1"/>
                <c:pt idx="0">
                  <c:v>Deletion</c:v>
                </c:pt>
              </c:strCache>
            </c:strRef>
          </c:tx>
          <c:spPr>
            <a:solidFill>
              <a:srgbClr val="FF0000">
                <a:alpha val="50000"/>
              </a:srgbClr>
            </a:solidFill>
          </c:spPr>
          <c:cat>
            <c:strRef>
              <c:f>Sheet1!$B$2:$C$2</c:f>
              <c:strCache>
                <c:ptCount val="2"/>
                <c:pt idx="0">
                  <c:v>Before ancestral state analysis</c:v>
                </c:pt>
                <c:pt idx="1">
                  <c:v>Following ancestral state analysis</c:v>
                </c:pt>
              </c:strCache>
            </c:strRef>
          </c:cat>
          <c:val>
            <c:numRef>
              <c:f>Sheet1!$B$4:$C$4</c:f>
              <c:numCache>
                <c:formatCode>General</c:formatCode>
                <c:ptCount val="2"/>
                <c:pt idx="0">
                  <c:v>77.078774617066756</c:v>
                </c:pt>
                <c:pt idx="1">
                  <c:v>49.523809523809526</c:v>
                </c:pt>
              </c:numCache>
            </c:numRef>
          </c:val>
        </c:ser>
        <c:overlap val="100"/>
        <c:axId val="66328448"/>
        <c:axId val="66329984"/>
      </c:barChart>
      <c:catAx>
        <c:axId val="66328448"/>
        <c:scaling>
          <c:orientation val="minMax"/>
        </c:scaling>
        <c:axPos val="b"/>
        <c:tickLblPos val="nextTo"/>
        <c:txPr>
          <a:bodyPr rot="-5400000" vert="horz"/>
          <a:lstStyle/>
          <a:p>
            <a:pPr>
              <a:defRPr sz="1500">
                <a:latin typeface="+mn-lt"/>
              </a:defRPr>
            </a:pPr>
            <a:endParaRPr lang="en-US"/>
          </a:p>
        </c:txPr>
        <c:crossAx val="66329984"/>
        <c:crosses val="autoZero"/>
        <c:auto val="1"/>
        <c:lblAlgn val="ctr"/>
        <c:lblOffset val="100"/>
      </c:catAx>
      <c:valAx>
        <c:axId val="66329984"/>
        <c:scaling>
          <c:orientation val="minMax"/>
          <c:max val="100"/>
        </c:scaling>
        <c:axPos val="l"/>
        <c:title>
          <c:tx>
            <c:rich>
              <a:bodyPr rot="-5400000" vert="horz"/>
              <a:lstStyle/>
              <a:p>
                <a:pPr>
                  <a:defRPr/>
                </a:pPr>
                <a:r>
                  <a:rPr lang="en-US" dirty="0" smtClean="0"/>
                  <a:t>Percentage</a:t>
                </a:r>
                <a:endParaRPr lang="en-US" dirty="0"/>
              </a:p>
            </c:rich>
          </c:tx>
          <c:layout/>
        </c:title>
        <c:numFmt formatCode="General" sourceLinked="1"/>
        <c:tickLblPos val="nextTo"/>
        <c:txPr>
          <a:bodyPr/>
          <a:lstStyle/>
          <a:p>
            <a:pPr>
              <a:defRPr sz="1800"/>
            </a:pPr>
            <a:endParaRPr lang="en-US"/>
          </a:p>
        </c:txPr>
        <c:crossAx val="66328448"/>
        <c:crosses val="autoZero"/>
        <c:crossBetween val="between"/>
        <c:majorUnit val="20"/>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8261F-D488-43CD-85B7-8CB1BCA4AAC3}"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485B5AAD-7496-4E08-B87D-D87FC9129A5D}">
      <dgm:prSet phldrT="[Text]" custT="1"/>
      <dgm:spPr>
        <a:solidFill>
          <a:schemeClr val="tx2"/>
        </a:solidFill>
      </dgm:spPr>
      <dgm:t>
        <a:bodyPr/>
        <a:lstStyle/>
        <a:p>
          <a:r>
            <a:rPr lang="en-US" sz="3200" dirty="0" smtClean="0"/>
            <a:t>Breakpoints collection and standardization</a:t>
          </a:r>
          <a:endParaRPr lang="en-US" sz="3200" dirty="0"/>
        </a:p>
      </dgm:t>
    </dgm:pt>
    <dgm:pt modelId="{580407F4-0BFF-466B-9D52-A7BCE9FEB208}" type="parTrans" cxnId="{C0223895-08CA-4B5D-A278-8568FAFC1619}">
      <dgm:prSet/>
      <dgm:spPr/>
      <dgm:t>
        <a:bodyPr/>
        <a:lstStyle/>
        <a:p>
          <a:endParaRPr lang="en-US"/>
        </a:p>
      </dgm:t>
    </dgm:pt>
    <dgm:pt modelId="{9FBBA3CB-FE7D-4493-AEFD-AC44F4F3C8AE}" type="sibTrans" cxnId="{C0223895-08CA-4B5D-A278-8568FAFC1619}">
      <dgm:prSet/>
      <dgm:spPr/>
      <dgm:t>
        <a:bodyPr/>
        <a:lstStyle/>
        <a:p>
          <a:endParaRPr lang="en-US"/>
        </a:p>
      </dgm:t>
    </dgm:pt>
    <dgm:pt modelId="{58E1E059-9D36-4706-971D-841AA488CED8}">
      <dgm:prSet phldrT="[Text]"/>
      <dgm:spPr>
        <a:solidFill>
          <a:schemeClr val="accent3">
            <a:lumMod val="50000"/>
          </a:schemeClr>
        </a:solidFill>
      </dgm:spPr>
      <dgm:t>
        <a:bodyPr/>
        <a:lstStyle/>
        <a:p>
          <a:r>
            <a:rPr lang="en-US" dirty="0" smtClean="0"/>
            <a:t>SV </a:t>
          </a:r>
          <a:r>
            <a:rPr lang="en-US" dirty="0" smtClean="0"/>
            <a:t>Detection</a:t>
          </a:r>
          <a:endParaRPr lang="en-US" dirty="0"/>
        </a:p>
      </dgm:t>
    </dgm:pt>
    <dgm:pt modelId="{2DAF4AB9-43EC-49DF-9E12-C8B49CF58650}" type="parTrans" cxnId="{F6CC609A-369E-4B0D-8C6A-CB88315CFE90}">
      <dgm:prSet/>
      <dgm:spPr/>
      <dgm:t>
        <a:bodyPr/>
        <a:lstStyle/>
        <a:p>
          <a:endParaRPr lang="en-US"/>
        </a:p>
      </dgm:t>
    </dgm:pt>
    <dgm:pt modelId="{E7E3D50B-A70B-40EF-B858-9869538EAC05}" type="sibTrans" cxnId="{F6CC609A-369E-4B0D-8C6A-CB88315CFE90}">
      <dgm:prSet/>
      <dgm:spPr/>
      <dgm:t>
        <a:bodyPr/>
        <a:lstStyle/>
        <a:p>
          <a:endParaRPr lang="en-US"/>
        </a:p>
      </dgm:t>
    </dgm:pt>
    <dgm:pt modelId="{43CDC261-0BED-4298-8A4B-9BD9D4267D9B}">
      <dgm:prSet phldrT="[Text]"/>
      <dgm:spPr>
        <a:solidFill>
          <a:schemeClr val="accent2"/>
        </a:solidFill>
      </dgm:spPr>
      <dgm:t>
        <a:bodyPr/>
        <a:lstStyle/>
        <a:p>
          <a:r>
            <a:rPr lang="en-US" dirty="0" smtClean="0"/>
            <a:t>SV Characterization</a:t>
          </a:r>
          <a:endParaRPr lang="en-US" dirty="0"/>
        </a:p>
      </dgm:t>
    </dgm:pt>
    <dgm:pt modelId="{D535902F-CCB9-48B5-8440-D9FF4784F88A}" type="parTrans" cxnId="{3B34D5D5-60E1-4711-A0B6-442A552A6993}">
      <dgm:prSet/>
      <dgm:spPr/>
      <dgm:t>
        <a:bodyPr/>
        <a:lstStyle/>
        <a:p>
          <a:endParaRPr lang="en-US"/>
        </a:p>
      </dgm:t>
    </dgm:pt>
    <dgm:pt modelId="{49C59AE2-A2AE-4155-9F93-2B3E8810C83E}" type="sibTrans" cxnId="{3B34D5D5-60E1-4711-A0B6-442A552A6993}">
      <dgm:prSet/>
      <dgm:spPr/>
      <dgm:t>
        <a:bodyPr/>
        <a:lstStyle/>
        <a:p>
          <a:endParaRPr lang="en-US"/>
        </a:p>
      </dgm:t>
    </dgm:pt>
    <dgm:pt modelId="{A6588D41-9B41-4064-BCDE-75E8B14B169E}">
      <dgm:prSet phldrT="[Text]"/>
      <dgm:spPr>
        <a:solidFill>
          <a:schemeClr val="accent2">
            <a:lumMod val="60000"/>
            <a:lumOff val="40000"/>
          </a:schemeClr>
        </a:solidFill>
      </dgm:spPr>
      <dgm:t>
        <a:bodyPr/>
        <a:lstStyle/>
        <a:p>
          <a:r>
            <a:rPr lang="en-US" dirty="0" smtClean="0"/>
            <a:t>Formation Mechanism</a:t>
          </a:r>
          <a:endParaRPr lang="en-US" dirty="0"/>
        </a:p>
      </dgm:t>
    </dgm:pt>
    <dgm:pt modelId="{773BE1AA-BBEB-40C8-A38E-9E003FE879AA}" type="parTrans" cxnId="{ECD8DCCA-4B4E-4E9D-BBAA-C90BC01F2988}">
      <dgm:prSet/>
      <dgm:spPr/>
      <dgm:t>
        <a:bodyPr/>
        <a:lstStyle/>
        <a:p>
          <a:endParaRPr lang="en-US"/>
        </a:p>
      </dgm:t>
    </dgm:pt>
    <dgm:pt modelId="{B9B50A98-1D3C-4528-8ECD-CDDD8A45C874}" type="sibTrans" cxnId="{ECD8DCCA-4B4E-4E9D-BBAA-C90BC01F2988}">
      <dgm:prSet/>
      <dgm:spPr/>
      <dgm:t>
        <a:bodyPr/>
        <a:lstStyle/>
        <a:p>
          <a:endParaRPr lang="en-US"/>
        </a:p>
      </dgm:t>
    </dgm:pt>
    <dgm:pt modelId="{06163649-68AD-4B5A-B149-75BA70B5CB92}">
      <dgm:prSet phldrT="[Text]" custT="1"/>
      <dgm:spPr>
        <a:solidFill>
          <a:schemeClr val="accent1"/>
        </a:solidFill>
      </dgm:spPr>
      <dgm:t>
        <a:bodyPr/>
        <a:lstStyle/>
        <a:p>
          <a:r>
            <a:rPr lang="en-US" sz="3200" dirty="0" smtClean="0"/>
            <a:t>Junction Library Creation</a:t>
          </a:r>
          <a:endParaRPr lang="en-US" sz="3200" dirty="0"/>
        </a:p>
      </dgm:t>
    </dgm:pt>
    <dgm:pt modelId="{170791E9-9453-4991-A674-086810F5A9FF}" type="parTrans" cxnId="{D6B9F89B-7528-418F-A4B8-3201B3C5DE86}">
      <dgm:prSet/>
      <dgm:spPr/>
      <dgm:t>
        <a:bodyPr/>
        <a:lstStyle/>
        <a:p>
          <a:endParaRPr lang="en-US"/>
        </a:p>
      </dgm:t>
    </dgm:pt>
    <dgm:pt modelId="{2BBBDA11-C160-4C40-A1F3-4A7BD1745321}" type="sibTrans" cxnId="{D6B9F89B-7528-418F-A4B8-3201B3C5DE86}">
      <dgm:prSet/>
      <dgm:spPr/>
      <dgm:t>
        <a:bodyPr/>
        <a:lstStyle/>
        <a:p>
          <a:endParaRPr lang="en-US"/>
        </a:p>
      </dgm:t>
    </dgm:pt>
    <dgm:pt modelId="{7B02CB0D-82E0-47E3-8315-33F3091E43D7}">
      <dgm:prSet phldrT="[Text]"/>
      <dgm:spPr>
        <a:solidFill>
          <a:schemeClr val="accent2">
            <a:lumMod val="60000"/>
            <a:lumOff val="40000"/>
          </a:schemeClr>
        </a:solidFill>
      </dgm:spPr>
      <dgm:t>
        <a:bodyPr/>
        <a:lstStyle/>
        <a:p>
          <a:r>
            <a:rPr lang="en-US" dirty="0" smtClean="0"/>
            <a:t>Ancestral State</a:t>
          </a:r>
          <a:endParaRPr lang="en-US" dirty="0"/>
        </a:p>
      </dgm:t>
    </dgm:pt>
    <dgm:pt modelId="{0161C36A-0887-4B7E-9826-3EF8318DEB7B}" type="parTrans" cxnId="{AC9C85F3-9F98-47B6-A8B8-22CB5B7DAFCB}">
      <dgm:prSet/>
      <dgm:spPr/>
      <dgm:t>
        <a:bodyPr/>
        <a:lstStyle/>
        <a:p>
          <a:endParaRPr lang="en-US"/>
        </a:p>
      </dgm:t>
    </dgm:pt>
    <dgm:pt modelId="{E2869362-F72B-4EC8-B153-EFB33FDE6605}" type="sibTrans" cxnId="{AC9C85F3-9F98-47B6-A8B8-22CB5B7DAFCB}">
      <dgm:prSet/>
      <dgm:spPr/>
      <dgm:t>
        <a:bodyPr/>
        <a:lstStyle/>
        <a:p>
          <a:endParaRPr lang="en-US"/>
        </a:p>
      </dgm:t>
    </dgm:pt>
    <dgm:pt modelId="{E6D20EC9-19EA-42FD-B1EB-B6E1479C2E6F}">
      <dgm:prSet phldrT="[Text]"/>
      <dgm:spPr>
        <a:solidFill>
          <a:schemeClr val="accent2">
            <a:lumMod val="60000"/>
            <a:lumOff val="40000"/>
          </a:schemeClr>
        </a:solidFill>
      </dgm:spPr>
      <dgm:t>
        <a:bodyPr/>
        <a:lstStyle/>
        <a:p>
          <a:r>
            <a:rPr lang="en-US" dirty="0" smtClean="0"/>
            <a:t>Physical Feature</a:t>
          </a:r>
          <a:endParaRPr lang="en-US" dirty="0"/>
        </a:p>
      </dgm:t>
    </dgm:pt>
    <dgm:pt modelId="{EC7E5C0D-2229-4F91-A543-F0F8315B29C7}" type="parTrans" cxnId="{A8E32853-37C2-4C86-94B0-AC5BF547575D}">
      <dgm:prSet/>
      <dgm:spPr/>
      <dgm:t>
        <a:bodyPr/>
        <a:lstStyle/>
        <a:p>
          <a:endParaRPr lang="en-US"/>
        </a:p>
      </dgm:t>
    </dgm:pt>
    <dgm:pt modelId="{699F49E3-DD53-438C-BFCF-1487D653AE11}" type="sibTrans" cxnId="{A8E32853-37C2-4C86-94B0-AC5BF547575D}">
      <dgm:prSet/>
      <dgm:spPr/>
      <dgm:t>
        <a:bodyPr/>
        <a:lstStyle/>
        <a:p>
          <a:endParaRPr lang="en-US"/>
        </a:p>
      </dgm:t>
    </dgm:pt>
    <dgm:pt modelId="{FA72BD7E-B1CD-42FE-9E8B-B5C8231EC71A}">
      <dgm:prSet phldrT="[Text]"/>
      <dgm:spPr>
        <a:solidFill>
          <a:schemeClr val="accent3"/>
        </a:solidFill>
      </dgm:spPr>
      <dgm:t>
        <a:bodyPr/>
        <a:lstStyle/>
        <a:p>
          <a:r>
            <a:rPr lang="en-US" dirty="0" smtClean="0"/>
            <a:t>Short-read alignment</a:t>
          </a:r>
          <a:endParaRPr lang="en-US" dirty="0"/>
        </a:p>
      </dgm:t>
    </dgm:pt>
    <dgm:pt modelId="{D597EDEC-2063-439D-8241-D94A49D65C33}" type="parTrans" cxnId="{50234C2C-F3EB-4591-B829-3D24156530C8}">
      <dgm:prSet/>
      <dgm:spPr/>
      <dgm:t>
        <a:bodyPr/>
        <a:lstStyle/>
        <a:p>
          <a:endParaRPr lang="en-US"/>
        </a:p>
      </dgm:t>
    </dgm:pt>
    <dgm:pt modelId="{C16FEF6F-5FC0-475F-AC0B-2740C59C974E}" type="sibTrans" cxnId="{50234C2C-F3EB-4591-B829-3D24156530C8}">
      <dgm:prSet/>
      <dgm:spPr/>
      <dgm:t>
        <a:bodyPr/>
        <a:lstStyle/>
        <a:p>
          <a:endParaRPr lang="en-US"/>
        </a:p>
      </dgm:t>
    </dgm:pt>
    <dgm:pt modelId="{0BAE05C1-1218-44DD-AD6D-CBAEF91597D0}" type="pres">
      <dgm:prSet presAssocID="{3628261F-D488-43CD-85B7-8CB1BCA4AAC3}" presName="Name0" presStyleCnt="0">
        <dgm:presLayoutVars>
          <dgm:chPref val="1"/>
          <dgm:dir/>
          <dgm:animOne val="branch"/>
          <dgm:animLvl val="lvl"/>
          <dgm:resizeHandles/>
        </dgm:presLayoutVars>
      </dgm:prSet>
      <dgm:spPr/>
      <dgm:t>
        <a:bodyPr/>
        <a:lstStyle/>
        <a:p>
          <a:endParaRPr lang="en-US"/>
        </a:p>
      </dgm:t>
    </dgm:pt>
    <dgm:pt modelId="{A47B372E-35B2-41AE-A783-53A3CE5AAF3A}" type="pres">
      <dgm:prSet presAssocID="{485B5AAD-7496-4E08-B87D-D87FC9129A5D}" presName="vertOne" presStyleCnt="0"/>
      <dgm:spPr/>
    </dgm:pt>
    <dgm:pt modelId="{8F97CF50-72F9-40E7-80ED-620D4EF47DF9}" type="pres">
      <dgm:prSet presAssocID="{485B5AAD-7496-4E08-B87D-D87FC9129A5D}" presName="txOne" presStyleLbl="node0" presStyleIdx="0" presStyleCnt="1">
        <dgm:presLayoutVars>
          <dgm:chPref val="3"/>
        </dgm:presLayoutVars>
      </dgm:prSet>
      <dgm:spPr/>
      <dgm:t>
        <a:bodyPr/>
        <a:lstStyle/>
        <a:p>
          <a:endParaRPr lang="en-US"/>
        </a:p>
      </dgm:t>
    </dgm:pt>
    <dgm:pt modelId="{400D4768-C345-4DCE-81E8-891BCA1FBB18}" type="pres">
      <dgm:prSet presAssocID="{485B5AAD-7496-4E08-B87D-D87FC9129A5D}" presName="parTransOne" presStyleCnt="0"/>
      <dgm:spPr/>
    </dgm:pt>
    <dgm:pt modelId="{3C4A9F1E-F3A8-4DDC-AA2E-D8BA60DF003B}" type="pres">
      <dgm:prSet presAssocID="{485B5AAD-7496-4E08-B87D-D87FC9129A5D}" presName="horzOne" presStyleCnt="0"/>
      <dgm:spPr/>
    </dgm:pt>
    <dgm:pt modelId="{619FC071-AC82-401A-8906-08D5217828F7}" type="pres">
      <dgm:prSet presAssocID="{06163649-68AD-4B5A-B149-75BA70B5CB92}" presName="vertTwo" presStyleCnt="0"/>
      <dgm:spPr/>
    </dgm:pt>
    <dgm:pt modelId="{8DDE63A2-1DCB-4C44-9DA7-12807D7A78A4}" type="pres">
      <dgm:prSet presAssocID="{06163649-68AD-4B5A-B149-75BA70B5CB92}" presName="txTwo" presStyleLbl="node2" presStyleIdx="0" presStyleCnt="1">
        <dgm:presLayoutVars>
          <dgm:chPref val="3"/>
        </dgm:presLayoutVars>
      </dgm:prSet>
      <dgm:spPr/>
      <dgm:t>
        <a:bodyPr/>
        <a:lstStyle/>
        <a:p>
          <a:endParaRPr lang="en-US"/>
        </a:p>
      </dgm:t>
    </dgm:pt>
    <dgm:pt modelId="{26B552ED-C2F6-4160-9A5D-26248B9000A8}" type="pres">
      <dgm:prSet presAssocID="{06163649-68AD-4B5A-B149-75BA70B5CB92}" presName="parTransTwo" presStyleCnt="0"/>
      <dgm:spPr/>
    </dgm:pt>
    <dgm:pt modelId="{C11E3BF7-8A47-4966-B9D7-88F3175696F8}" type="pres">
      <dgm:prSet presAssocID="{06163649-68AD-4B5A-B149-75BA70B5CB92}" presName="horzTwo" presStyleCnt="0"/>
      <dgm:spPr/>
    </dgm:pt>
    <dgm:pt modelId="{0ED87B98-E799-4649-B144-77776AD0774B}" type="pres">
      <dgm:prSet presAssocID="{58E1E059-9D36-4706-971D-841AA488CED8}" presName="vertThree" presStyleCnt="0"/>
      <dgm:spPr/>
    </dgm:pt>
    <dgm:pt modelId="{564A4257-698C-496C-A277-80D05946B21B}" type="pres">
      <dgm:prSet presAssocID="{58E1E059-9D36-4706-971D-841AA488CED8}" presName="txThree" presStyleLbl="node3" presStyleIdx="0" presStyleCnt="2">
        <dgm:presLayoutVars>
          <dgm:chPref val="3"/>
        </dgm:presLayoutVars>
      </dgm:prSet>
      <dgm:spPr/>
      <dgm:t>
        <a:bodyPr/>
        <a:lstStyle/>
        <a:p>
          <a:endParaRPr lang="en-US"/>
        </a:p>
      </dgm:t>
    </dgm:pt>
    <dgm:pt modelId="{FF1AFD34-6ADE-4553-AD68-7F89E47616D7}" type="pres">
      <dgm:prSet presAssocID="{58E1E059-9D36-4706-971D-841AA488CED8}" presName="parTransThree" presStyleCnt="0"/>
      <dgm:spPr/>
    </dgm:pt>
    <dgm:pt modelId="{5AF59C72-5925-4CB4-AA19-248C4BB303E9}" type="pres">
      <dgm:prSet presAssocID="{58E1E059-9D36-4706-971D-841AA488CED8}" presName="horzThree" presStyleCnt="0"/>
      <dgm:spPr/>
    </dgm:pt>
    <dgm:pt modelId="{F835B691-A545-426D-A794-4C26E914981D}" type="pres">
      <dgm:prSet presAssocID="{FA72BD7E-B1CD-42FE-9E8B-B5C8231EC71A}" presName="vertFour" presStyleCnt="0">
        <dgm:presLayoutVars>
          <dgm:chPref val="3"/>
        </dgm:presLayoutVars>
      </dgm:prSet>
      <dgm:spPr/>
    </dgm:pt>
    <dgm:pt modelId="{A8DF2790-2F98-4E8D-9A7C-186B02D1413B}" type="pres">
      <dgm:prSet presAssocID="{FA72BD7E-B1CD-42FE-9E8B-B5C8231EC71A}" presName="txFour" presStyleLbl="node4" presStyleIdx="0" presStyleCnt="4">
        <dgm:presLayoutVars>
          <dgm:chPref val="3"/>
        </dgm:presLayoutVars>
      </dgm:prSet>
      <dgm:spPr/>
      <dgm:t>
        <a:bodyPr/>
        <a:lstStyle/>
        <a:p>
          <a:endParaRPr lang="en-US"/>
        </a:p>
      </dgm:t>
    </dgm:pt>
    <dgm:pt modelId="{1EF31FDC-0D86-474E-BC65-CE63570AE85A}" type="pres">
      <dgm:prSet presAssocID="{FA72BD7E-B1CD-42FE-9E8B-B5C8231EC71A}" presName="horzFour" presStyleCnt="0"/>
      <dgm:spPr/>
    </dgm:pt>
    <dgm:pt modelId="{BD01BA28-15C3-4382-BEED-BB576382FCAF}" type="pres">
      <dgm:prSet presAssocID="{E7E3D50B-A70B-40EF-B858-9869538EAC05}" presName="sibSpaceThree" presStyleCnt="0"/>
      <dgm:spPr/>
    </dgm:pt>
    <dgm:pt modelId="{3820FC6B-BA8C-4B39-9F81-39EFAB76F2C6}" type="pres">
      <dgm:prSet presAssocID="{43CDC261-0BED-4298-8A4B-9BD9D4267D9B}" presName="vertThree" presStyleCnt="0"/>
      <dgm:spPr/>
    </dgm:pt>
    <dgm:pt modelId="{1AF8BEFA-6429-491D-A374-459D864AA8E9}" type="pres">
      <dgm:prSet presAssocID="{43CDC261-0BED-4298-8A4B-9BD9D4267D9B}" presName="txThree" presStyleLbl="node3" presStyleIdx="1" presStyleCnt="2">
        <dgm:presLayoutVars>
          <dgm:chPref val="3"/>
        </dgm:presLayoutVars>
      </dgm:prSet>
      <dgm:spPr/>
      <dgm:t>
        <a:bodyPr/>
        <a:lstStyle/>
        <a:p>
          <a:endParaRPr lang="en-US"/>
        </a:p>
      </dgm:t>
    </dgm:pt>
    <dgm:pt modelId="{6C4C619A-2C9C-4C26-96A2-D520C2FCC6D9}" type="pres">
      <dgm:prSet presAssocID="{43CDC261-0BED-4298-8A4B-9BD9D4267D9B}" presName="parTransThree" presStyleCnt="0"/>
      <dgm:spPr/>
    </dgm:pt>
    <dgm:pt modelId="{5ADD8CF9-4980-4847-B2D1-2D80E38816A5}" type="pres">
      <dgm:prSet presAssocID="{43CDC261-0BED-4298-8A4B-9BD9D4267D9B}" presName="horzThree" presStyleCnt="0"/>
      <dgm:spPr/>
    </dgm:pt>
    <dgm:pt modelId="{D5D37DA8-1DF2-432F-9256-DB5BD9C1981C}" type="pres">
      <dgm:prSet presAssocID="{A6588D41-9B41-4064-BCDE-75E8B14B169E}" presName="vertFour" presStyleCnt="0">
        <dgm:presLayoutVars>
          <dgm:chPref val="3"/>
        </dgm:presLayoutVars>
      </dgm:prSet>
      <dgm:spPr/>
    </dgm:pt>
    <dgm:pt modelId="{1CAF1861-4D42-4F53-8BB9-52E2E5F561CF}" type="pres">
      <dgm:prSet presAssocID="{A6588D41-9B41-4064-BCDE-75E8B14B169E}" presName="txFour" presStyleLbl="node4" presStyleIdx="1" presStyleCnt="4">
        <dgm:presLayoutVars>
          <dgm:chPref val="3"/>
        </dgm:presLayoutVars>
      </dgm:prSet>
      <dgm:spPr/>
      <dgm:t>
        <a:bodyPr/>
        <a:lstStyle/>
        <a:p>
          <a:endParaRPr lang="en-US"/>
        </a:p>
      </dgm:t>
    </dgm:pt>
    <dgm:pt modelId="{7FAF3CD8-0FB6-414E-8C87-067BE3075961}" type="pres">
      <dgm:prSet presAssocID="{A6588D41-9B41-4064-BCDE-75E8B14B169E}" presName="horzFour" presStyleCnt="0"/>
      <dgm:spPr/>
    </dgm:pt>
    <dgm:pt modelId="{B4238915-760F-48A3-8031-DA26240D1244}" type="pres">
      <dgm:prSet presAssocID="{B9B50A98-1D3C-4528-8ECD-CDDD8A45C874}" presName="sibSpaceFour" presStyleCnt="0"/>
      <dgm:spPr/>
    </dgm:pt>
    <dgm:pt modelId="{18CE2575-7A69-4AA7-8BDC-111B22BE0184}" type="pres">
      <dgm:prSet presAssocID="{7B02CB0D-82E0-47E3-8315-33F3091E43D7}" presName="vertFour" presStyleCnt="0">
        <dgm:presLayoutVars>
          <dgm:chPref val="3"/>
        </dgm:presLayoutVars>
      </dgm:prSet>
      <dgm:spPr/>
    </dgm:pt>
    <dgm:pt modelId="{E655E011-95D2-4F26-B9F3-D2EDA0CD9A83}" type="pres">
      <dgm:prSet presAssocID="{7B02CB0D-82E0-47E3-8315-33F3091E43D7}" presName="txFour" presStyleLbl="node4" presStyleIdx="2" presStyleCnt="4">
        <dgm:presLayoutVars>
          <dgm:chPref val="3"/>
        </dgm:presLayoutVars>
      </dgm:prSet>
      <dgm:spPr/>
      <dgm:t>
        <a:bodyPr/>
        <a:lstStyle/>
        <a:p>
          <a:endParaRPr lang="en-US"/>
        </a:p>
      </dgm:t>
    </dgm:pt>
    <dgm:pt modelId="{2DA4D26C-EBCD-48D2-B21B-6A7AEA260FC2}" type="pres">
      <dgm:prSet presAssocID="{7B02CB0D-82E0-47E3-8315-33F3091E43D7}" presName="horzFour" presStyleCnt="0"/>
      <dgm:spPr/>
    </dgm:pt>
    <dgm:pt modelId="{44B62B14-E1C7-4B9D-90FB-841B7F0657BB}" type="pres">
      <dgm:prSet presAssocID="{E2869362-F72B-4EC8-B153-EFB33FDE6605}" presName="sibSpaceFour" presStyleCnt="0"/>
      <dgm:spPr/>
    </dgm:pt>
    <dgm:pt modelId="{1A6AF5BA-051C-4804-9FBD-3804FF3036FF}" type="pres">
      <dgm:prSet presAssocID="{E6D20EC9-19EA-42FD-B1EB-B6E1479C2E6F}" presName="vertFour" presStyleCnt="0">
        <dgm:presLayoutVars>
          <dgm:chPref val="3"/>
        </dgm:presLayoutVars>
      </dgm:prSet>
      <dgm:spPr/>
    </dgm:pt>
    <dgm:pt modelId="{59648562-BD2C-4F3C-ADAC-B7B6084A0D71}" type="pres">
      <dgm:prSet presAssocID="{E6D20EC9-19EA-42FD-B1EB-B6E1479C2E6F}" presName="txFour" presStyleLbl="node4" presStyleIdx="3" presStyleCnt="4">
        <dgm:presLayoutVars>
          <dgm:chPref val="3"/>
        </dgm:presLayoutVars>
      </dgm:prSet>
      <dgm:spPr/>
      <dgm:t>
        <a:bodyPr/>
        <a:lstStyle/>
        <a:p>
          <a:endParaRPr lang="en-US"/>
        </a:p>
      </dgm:t>
    </dgm:pt>
    <dgm:pt modelId="{19BAAD5A-E6A2-4EF8-B025-5486F807031A}" type="pres">
      <dgm:prSet presAssocID="{E6D20EC9-19EA-42FD-B1EB-B6E1479C2E6F}" presName="horzFour" presStyleCnt="0"/>
      <dgm:spPr/>
    </dgm:pt>
  </dgm:ptLst>
  <dgm:cxnLst>
    <dgm:cxn modelId="{96E1A401-59FE-4039-A2EF-98E50ACD2178}" type="presOf" srcId="{FA72BD7E-B1CD-42FE-9E8B-B5C8231EC71A}" destId="{A8DF2790-2F98-4E8D-9A7C-186B02D1413B}" srcOrd="0" destOrd="0" presId="urn:microsoft.com/office/officeart/2005/8/layout/hierarchy4"/>
    <dgm:cxn modelId="{94C1D737-4046-4140-A1A2-53EDB40C7043}" type="presOf" srcId="{A6588D41-9B41-4064-BCDE-75E8B14B169E}" destId="{1CAF1861-4D42-4F53-8BB9-52E2E5F561CF}" srcOrd="0" destOrd="0" presId="urn:microsoft.com/office/officeart/2005/8/layout/hierarchy4"/>
    <dgm:cxn modelId="{702D8294-863C-48AE-B05D-5ECCA1F11BF7}" type="presOf" srcId="{485B5AAD-7496-4E08-B87D-D87FC9129A5D}" destId="{8F97CF50-72F9-40E7-80ED-620D4EF47DF9}" srcOrd="0" destOrd="0" presId="urn:microsoft.com/office/officeart/2005/8/layout/hierarchy4"/>
    <dgm:cxn modelId="{3C54E852-D773-46E2-A5CD-78EE9EB1AB3E}" type="presOf" srcId="{43CDC261-0BED-4298-8A4B-9BD9D4267D9B}" destId="{1AF8BEFA-6429-491D-A374-459D864AA8E9}" srcOrd="0" destOrd="0" presId="urn:microsoft.com/office/officeart/2005/8/layout/hierarchy4"/>
    <dgm:cxn modelId="{A1538EA4-D0CD-4C89-BD93-5F0501B92E52}" type="presOf" srcId="{06163649-68AD-4B5A-B149-75BA70B5CB92}" destId="{8DDE63A2-1DCB-4C44-9DA7-12807D7A78A4}" srcOrd="0" destOrd="0" presId="urn:microsoft.com/office/officeart/2005/8/layout/hierarchy4"/>
    <dgm:cxn modelId="{F6CC609A-369E-4B0D-8C6A-CB88315CFE90}" srcId="{06163649-68AD-4B5A-B149-75BA70B5CB92}" destId="{58E1E059-9D36-4706-971D-841AA488CED8}" srcOrd="0" destOrd="0" parTransId="{2DAF4AB9-43EC-49DF-9E12-C8B49CF58650}" sibTransId="{E7E3D50B-A70B-40EF-B858-9869538EAC05}"/>
    <dgm:cxn modelId="{F55FA235-324D-4DCA-9C82-67754491935B}" type="presOf" srcId="{3628261F-D488-43CD-85B7-8CB1BCA4AAC3}" destId="{0BAE05C1-1218-44DD-AD6D-CBAEF91597D0}" srcOrd="0" destOrd="0" presId="urn:microsoft.com/office/officeart/2005/8/layout/hierarchy4"/>
    <dgm:cxn modelId="{50234C2C-F3EB-4591-B829-3D24156530C8}" srcId="{58E1E059-9D36-4706-971D-841AA488CED8}" destId="{FA72BD7E-B1CD-42FE-9E8B-B5C8231EC71A}" srcOrd="0" destOrd="0" parTransId="{D597EDEC-2063-439D-8241-D94A49D65C33}" sibTransId="{C16FEF6F-5FC0-475F-AC0B-2740C59C974E}"/>
    <dgm:cxn modelId="{3B34D5D5-60E1-4711-A0B6-442A552A6993}" srcId="{06163649-68AD-4B5A-B149-75BA70B5CB92}" destId="{43CDC261-0BED-4298-8A4B-9BD9D4267D9B}" srcOrd="1" destOrd="0" parTransId="{D535902F-CCB9-48B5-8440-D9FF4784F88A}" sibTransId="{49C59AE2-A2AE-4155-9F93-2B3E8810C83E}"/>
    <dgm:cxn modelId="{2C3F61C0-4790-4C6D-BE86-F838AEBA2430}" type="presOf" srcId="{E6D20EC9-19EA-42FD-B1EB-B6E1479C2E6F}" destId="{59648562-BD2C-4F3C-ADAC-B7B6084A0D71}" srcOrd="0" destOrd="0" presId="urn:microsoft.com/office/officeart/2005/8/layout/hierarchy4"/>
    <dgm:cxn modelId="{CD7EBEB8-DE88-4E56-BDF2-0833B3206673}" type="presOf" srcId="{7B02CB0D-82E0-47E3-8315-33F3091E43D7}" destId="{E655E011-95D2-4F26-B9F3-D2EDA0CD9A83}" srcOrd="0" destOrd="0" presId="urn:microsoft.com/office/officeart/2005/8/layout/hierarchy4"/>
    <dgm:cxn modelId="{ECD8DCCA-4B4E-4E9D-BBAA-C90BC01F2988}" srcId="{43CDC261-0BED-4298-8A4B-9BD9D4267D9B}" destId="{A6588D41-9B41-4064-BCDE-75E8B14B169E}" srcOrd="0" destOrd="0" parTransId="{773BE1AA-BBEB-40C8-A38E-9E003FE879AA}" sibTransId="{B9B50A98-1D3C-4528-8ECD-CDDD8A45C874}"/>
    <dgm:cxn modelId="{A8E32853-37C2-4C86-94B0-AC5BF547575D}" srcId="{43CDC261-0BED-4298-8A4B-9BD9D4267D9B}" destId="{E6D20EC9-19EA-42FD-B1EB-B6E1479C2E6F}" srcOrd="2" destOrd="0" parTransId="{EC7E5C0D-2229-4F91-A543-F0F8315B29C7}" sibTransId="{699F49E3-DD53-438C-BFCF-1487D653AE11}"/>
    <dgm:cxn modelId="{AC9C85F3-9F98-47B6-A8B8-22CB5B7DAFCB}" srcId="{43CDC261-0BED-4298-8A4B-9BD9D4267D9B}" destId="{7B02CB0D-82E0-47E3-8315-33F3091E43D7}" srcOrd="1" destOrd="0" parTransId="{0161C36A-0887-4B7E-9826-3EF8318DEB7B}" sibTransId="{E2869362-F72B-4EC8-B153-EFB33FDE6605}"/>
    <dgm:cxn modelId="{D6B9F89B-7528-418F-A4B8-3201B3C5DE86}" srcId="{485B5AAD-7496-4E08-B87D-D87FC9129A5D}" destId="{06163649-68AD-4B5A-B149-75BA70B5CB92}" srcOrd="0" destOrd="0" parTransId="{170791E9-9453-4991-A674-086810F5A9FF}" sibTransId="{2BBBDA11-C160-4C40-A1F3-4A7BD1745321}"/>
    <dgm:cxn modelId="{C0223895-08CA-4B5D-A278-8568FAFC1619}" srcId="{3628261F-D488-43CD-85B7-8CB1BCA4AAC3}" destId="{485B5AAD-7496-4E08-B87D-D87FC9129A5D}" srcOrd="0" destOrd="0" parTransId="{580407F4-0BFF-466B-9D52-A7BCE9FEB208}" sibTransId="{9FBBA3CB-FE7D-4493-AEFD-AC44F4F3C8AE}"/>
    <dgm:cxn modelId="{758F6690-9880-450F-AE55-DECB0CEF7111}" type="presOf" srcId="{58E1E059-9D36-4706-971D-841AA488CED8}" destId="{564A4257-698C-496C-A277-80D05946B21B}" srcOrd="0" destOrd="0" presId="urn:microsoft.com/office/officeart/2005/8/layout/hierarchy4"/>
    <dgm:cxn modelId="{528F1B95-104A-4225-A5D2-F187F7A6197F}" type="presParOf" srcId="{0BAE05C1-1218-44DD-AD6D-CBAEF91597D0}" destId="{A47B372E-35B2-41AE-A783-53A3CE5AAF3A}" srcOrd="0" destOrd="0" presId="urn:microsoft.com/office/officeart/2005/8/layout/hierarchy4"/>
    <dgm:cxn modelId="{48270DF9-49CF-4AC0-BDDC-9363C6DE7649}" type="presParOf" srcId="{A47B372E-35B2-41AE-A783-53A3CE5AAF3A}" destId="{8F97CF50-72F9-40E7-80ED-620D4EF47DF9}" srcOrd="0" destOrd="0" presId="urn:microsoft.com/office/officeart/2005/8/layout/hierarchy4"/>
    <dgm:cxn modelId="{42340934-AE20-4EE4-8C98-D29EDEDA3E39}" type="presParOf" srcId="{A47B372E-35B2-41AE-A783-53A3CE5AAF3A}" destId="{400D4768-C345-4DCE-81E8-891BCA1FBB18}" srcOrd="1" destOrd="0" presId="urn:microsoft.com/office/officeart/2005/8/layout/hierarchy4"/>
    <dgm:cxn modelId="{4232E0C6-BD31-4F0E-A423-5A1EB2ACCF0F}" type="presParOf" srcId="{A47B372E-35B2-41AE-A783-53A3CE5AAF3A}" destId="{3C4A9F1E-F3A8-4DDC-AA2E-D8BA60DF003B}" srcOrd="2" destOrd="0" presId="urn:microsoft.com/office/officeart/2005/8/layout/hierarchy4"/>
    <dgm:cxn modelId="{F79D93AA-8F7E-495B-AAB1-694E938BBD13}" type="presParOf" srcId="{3C4A9F1E-F3A8-4DDC-AA2E-D8BA60DF003B}" destId="{619FC071-AC82-401A-8906-08D5217828F7}" srcOrd="0" destOrd="0" presId="urn:microsoft.com/office/officeart/2005/8/layout/hierarchy4"/>
    <dgm:cxn modelId="{CC654275-43BF-4087-BA53-EEC1EA5FED3A}" type="presParOf" srcId="{619FC071-AC82-401A-8906-08D5217828F7}" destId="{8DDE63A2-1DCB-4C44-9DA7-12807D7A78A4}" srcOrd="0" destOrd="0" presId="urn:microsoft.com/office/officeart/2005/8/layout/hierarchy4"/>
    <dgm:cxn modelId="{DE5518D7-3B5F-44CB-B35F-2E7DF09BD366}" type="presParOf" srcId="{619FC071-AC82-401A-8906-08D5217828F7}" destId="{26B552ED-C2F6-4160-9A5D-26248B9000A8}" srcOrd="1" destOrd="0" presId="urn:microsoft.com/office/officeart/2005/8/layout/hierarchy4"/>
    <dgm:cxn modelId="{1A6E2818-96DA-4003-BE59-F8D67DDDE5CF}" type="presParOf" srcId="{619FC071-AC82-401A-8906-08D5217828F7}" destId="{C11E3BF7-8A47-4966-B9D7-88F3175696F8}" srcOrd="2" destOrd="0" presId="urn:microsoft.com/office/officeart/2005/8/layout/hierarchy4"/>
    <dgm:cxn modelId="{04D32916-C023-4CB6-9102-0BEEDF903EDB}" type="presParOf" srcId="{C11E3BF7-8A47-4966-B9D7-88F3175696F8}" destId="{0ED87B98-E799-4649-B144-77776AD0774B}" srcOrd="0" destOrd="0" presId="urn:microsoft.com/office/officeart/2005/8/layout/hierarchy4"/>
    <dgm:cxn modelId="{E741511B-1A6A-493F-9533-84151E0AFBA8}" type="presParOf" srcId="{0ED87B98-E799-4649-B144-77776AD0774B}" destId="{564A4257-698C-496C-A277-80D05946B21B}" srcOrd="0" destOrd="0" presId="urn:microsoft.com/office/officeart/2005/8/layout/hierarchy4"/>
    <dgm:cxn modelId="{B2865A65-414C-41CC-8738-303665E4232B}" type="presParOf" srcId="{0ED87B98-E799-4649-B144-77776AD0774B}" destId="{FF1AFD34-6ADE-4553-AD68-7F89E47616D7}" srcOrd="1" destOrd="0" presId="urn:microsoft.com/office/officeart/2005/8/layout/hierarchy4"/>
    <dgm:cxn modelId="{0460E107-7197-4306-993F-1B5965EFFDAE}" type="presParOf" srcId="{0ED87B98-E799-4649-B144-77776AD0774B}" destId="{5AF59C72-5925-4CB4-AA19-248C4BB303E9}" srcOrd="2" destOrd="0" presId="urn:microsoft.com/office/officeart/2005/8/layout/hierarchy4"/>
    <dgm:cxn modelId="{FCC7642C-A629-423B-AC61-AB683B38AA32}" type="presParOf" srcId="{5AF59C72-5925-4CB4-AA19-248C4BB303E9}" destId="{F835B691-A545-426D-A794-4C26E914981D}" srcOrd="0" destOrd="0" presId="urn:microsoft.com/office/officeart/2005/8/layout/hierarchy4"/>
    <dgm:cxn modelId="{1BE7FBCA-C804-4F95-AFB3-CCBC4F50D8EF}" type="presParOf" srcId="{F835B691-A545-426D-A794-4C26E914981D}" destId="{A8DF2790-2F98-4E8D-9A7C-186B02D1413B}" srcOrd="0" destOrd="0" presId="urn:microsoft.com/office/officeart/2005/8/layout/hierarchy4"/>
    <dgm:cxn modelId="{5214650E-E89D-4374-B62E-8C28831AAC46}" type="presParOf" srcId="{F835B691-A545-426D-A794-4C26E914981D}" destId="{1EF31FDC-0D86-474E-BC65-CE63570AE85A}" srcOrd="1" destOrd="0" presId="urn:microsoft.com/office/officeart/2005/8/layout/hierarchy4"/>
    <dgm:cxn modelId="{0F304255-E6FF-4539-82F9-611685E47EA9}" type="presParOf" srcId="{C11E3BF7-8A47-4966-B9D7-88F3175696F8}" destId="{BD01BA28-15C3-4382-BEED-BB576382FCAF}" srcOrd="1" destOrd="0" presId="urn:microsoft.com/office/officeart/2005/8/layout/hierarchy4"/>
    <dgm:cxn modelId="{5ECAD43C-AC28-4A7F-9FD5-EF699C39785C}" type="presParOf" srcId="{C11E3BF7-8A47-4966-B9D7-88F3175696F8}" destId="{3820FC6B-BA8C-4B39-9F81-39EFAB76F2C6}" srcOrd="2" destOrd="0" presId="urn:microsoft.com/office/officeart/2005/8/layout/hierarchy4"/>
    <dgm:cxn modelId="{BD0419D1-AB7C-4DA8-B442-922EA2F4EFF4}" type="presParOf" srcId="{3820FC6B-BA8C-4B39-9F81-39EFAB76F2C6}" destId="{1AF8BEFA-6429-491D-A374-459D864AA8E9}" srcOrd="0" destOrd="0" presId="urn:microsoft.com/office/officeart/2005/8/layout/hierarchy4"/>
    <dgm:cxn modelId="{B8650A71-77AC-430E-A08D-61383E80F776}" type="presParOf" srcId="{3820FC6B-BA8C-4B39-9F81-39EFAB76F2C6}" destId="{6C4C619A-2C9C-4C26-96A2-D520C2FCC6D9}" srcOrd="1" destOrd="0" presId="urn:microsoft.com/office/officeart/2005/8/layout/hierarchy4"/>
    <dgm:cxn modelId="{5C8E4A16-8E43-4043-9DBA-83982F31E03A}" type="presParOf" srcId="{3820FC6B-BA8C-4B39-9F81-39EFAB76F2C6}" destId="{5ADD8CF9-4980-4847-B2D1-2D80E38816A5}" srcOrd="2" destOrd="0" presId="urn:microsoft.com/office/officeart/2005/8/layout/hierarchy4"/>
    <dgm:cxn modelId="{0FF5F415-7690-4B93-8D3A-B2A11F69D9DE}" type="presParOf" srcId="{5ADD8CF9-4980-4847-B2D1-2D80E38816A5}" destId="{D5D37DA8-1DF2-432F-9256-DB5BD9C1981C}" srcOrd="0" destOrd="0" presId="urn:microsoft.com/office/officeart/2005/8/layout/hierarchy4"/>
    <dgm:cxn modelId="{78A2FA27-8091-40DE-A09D-FAD98FC3CEC8}" type="presParOf" srcId="{D5D37DA8-1DF2-432F-9256-DB5BD9C1981C}" destId="{1CAF1861-4D42-4F53-8BB9-52E2E5F561CF}" srcOrd="0" destOrd="0" presId="urn:microsoft.com/office/officeart/2005/8/layout/hierarchy4"/>
    <dgm:cxn modelId="{4639DC30-CFEE-4143-BA90-26BD8D338A4C}" type="presParOf" srcId="{D5D37DA8-1DF2-432F-9256-DB5BD9C1981C}" destId="{7FAF3CD8-0FB6-414E-8C87-067BE3075961}" srcOrd="1" destOrd="0" presId="urn:microsoft.com/office/officeart/2005/8/layout/hierarchy4"/>
    <dgm:cxn modelId="{753274B3-6668-4AF5-AFA4-A8FAAB43BD67}" type="presParOf" srcId="{5ADD8CF9-4980-4847-B2D1-2D80E38816A5}" destId="{B4238915-760F-48A3-8031-DA26240D1244}" srcOrd="1" destOrd="0" presId="urn:microsoft.com/office/officeart/2005/8/layout/hierarchy4"/>
    <dgm:cxn modelId="{B21505C6-1D46-4D2D-A032-DE76C47763B2}" type="presParOf" srcId="{5ADD8CF9-4980-4847-B2D1-2D80E38816A5}" destId="{18CE2575-7A69-4AA7-8BDC-111B22BE0184}" srcOrd="2" destOrd="0" presId="urn:microsoft.com/office/officeart/2005/8/layout/hierarchy4"/>
    <dgm:cxn modelId="{52D4C496-509E-46ED-B7A2-8788CE2F9A30}" type="presParOf" srcId="{18CE2575-7A69-4AA7-8BDC-111B22BE0184}" destId="{E655E011-95D2-4F26-B9F3-D2EDA0CD9A83}" srcOrd="0" destOrd="0" presId="urn:microsoft.com/office/officeart/2005/8/layout/hierarchy4"/>
    <dgm:cxn modelId="{E6504697-1532-42F6-BBC7-FB4A8682A56C}" type="presParOf" srcId="{18CE2575-7A69-4AA7-8BDC-111B22BE0184}" destId="{2DA4D26C-EBCD-48D2-B21B-6A7AEA260FC2}" srcOrd="1" destOrd="0" presId="urn:microsoft.com/office/officeart/2005/8/layout/hierarchy4"/>
    <dgm:cxn modelId="{F0142E13-0BFB-4B56-9A27-DB99B3124EDD}" type="presParOf" srcId="{5ADD8CF9-4980-4847-B2D1-2D80E38816A5}" destId="{44B62B14-E1C7-4B9D-90FB-841B7F0657BB}" srcOrd="3" destOrd="0" presId="urn:microsoft.com/office/officeart/2005/8/layout/hierarchy4"/>
    <dgm:cxn modelId="{3F555D66-1E0E-49DA-A910-4B28449FD535}" type="presParOf" srcId="{5ADD8CF9-4980-4847-B2D1-2D80E38816A5}" destId="{1A6AF5BA-051C-4804-9FBD-3804FF3036FF}" srcOrd="4" destOrd="0" presId="urn:microsoft.com/office/officeart/2005/8/layout/hierarchy4"/>
    <dgm:cxn modelId="{0E3D8EE4-71C8-455F-9918-5D5B7E7AAA2F}" type="presParOf" srcId="{1A6AF5BA-051C-4804-9FBD-3804FF3036FF}" destId="{59648562-BD2C-4F3C-ADAC-B7B6084A0D71}" srcOrd="0" destOrd="0" presId="urn:microsoft.com/office/officeart/2005/8/layout/hierarchy4"/>
    <dgm:cxn modelId="{70B960F0-95DC-476B-B734-6C866FC2CFA3}" type="presParOf" srcId="{1A6AF5BA-051C-4804-9FBD-3804FF3036FF}" destId="{19BAAD5A-E6A2-4EF8-B025-5486F807031A}"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97CF50-72F9-40E7-80ED-620D4EF47DF9}">
      <dsp:nvSpPr>
        <dsp:cNvPr id="0" name=""/>
        <dsp:cNvSpPr/>
      </dsp:nvSpPr>
      <dsp:spPr>
        <a:xfrm>
          <a:off x="3849" y="824"/>
          <a:ext cx="8221900" cy="105082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Breakpoints collection and standardization</a:t>
          </a:r>
          <a:endParaRPr lang="en-US" sz="3200" kern="1200" dirty="0"/>
        </a:p>
      </dsp:txBody>
      <dsp:txXfrm>
        <a:off x="3849" y="824"/>
        <a:ext cx="8221900" cy="1050827"/>
      </dsp:txXfrm>
    </dsp:sp>
    <dsp:sp modelId="{8DDE63A2-1DCB-4C44-9DA7-12807D7A78A4}">
      <dsp:nvSpPr>
        <dsp:cNvPr id="0" name=""/>
        <dsp:cNvSpPr/>
      </dsp:nvSpPr>
      <dsp:spPr>
        <a:xfrm>
          <a:off x="3849" y="1158653"/>
          <a:ext cx="8221900" cy="105082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Junction Library Creation</a:t>
          </a:r>
          <a:endParaRPr lang="en-US" sz="3200" kern="1200" dirty="0"/>
        </a:p>
      </dsp:txBody>
      <dsp:txXfrm>
        <a:off x="3849" y="1158653"/>
        <a:ext cx="8221900" cy="1050827"/>
      </dsp:txXfrm>
    </dsp:sp>
    <dsp:sp modelId="{564A4257-698C-496C-A277-80D05946B21B}">
      <dsp:nvSpPr>
        <dsp:cNvPr id="0" name=""/>
        <dsp:cNvSpPr/>
      </dsp:nvSpPr>
      <dsp:spPr>
        <a:xfrm>
          <a:off x="3849" y="2316481"/>
          <a:ext cx="2013198" cy="1050827"/>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SV </a:t>
          </a:r>
          <a:r>
            <a:rPr lang="en-US" sz="2700" kern="1200" dirty="0" smtClean="0"/>
            <a:t>Detection</a:t>
          </a:r>
          <a:endParaRPr lang="en-US" sz="2700" kern="1200" dirty="0"/>
        </a:p>
      </dsp:txBody>
      <dsp:txXfrm>
        <a:off x="3849" y="2316481"/>
        <a:ext cx="2013198" cy="1050827"/>
      </dsp:txXfrm>
    </dsp:sp>
    <dsp:sp modelId="{A8DF2790-2F98-4E8D-9A7C-186B02D1413B}">
      <dsp:nvSpPr>
        <dsp:cNvPr id="0" name=""/>
        <dsp:cNvSpPr/>
      </dsp:nvSpPr>
      <dsp:spPr>
        <a:xfrm>
          <a:off x="3849" y="3474310"/>
          <a:ext cx="2013198" cy="105082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Short-read alignment</a:t>
          </a:r>
          <a:endParaRPr lang="en-US" sz="2700" kern="1200" dirty="0"/>
        </a:p>
      </dsp:txBody>
      <dsp:txXfrm>
        <a:off x="3849" y="3474310"/>
        <a:ext cx="2013198" cy="1050827"/>
      </dsp:txXfrm>
    </dsp:sp>
    <dsp:sp modelId="{1AF8BEFA-6429-491D-A374-459D864AA8E9}">
      <dsp:nvSpPr>
        <dsp:cNvPr id="0" name=""/>
        <dsp:cNvSpPr/>
      </dsp:nvSpPr>
      <dsp:spPr>
        <a:xfrm>
          <a:off x="2101601" y="2316481"/>
          <a:ext cx="6124148" cy="1050827"/>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SV Characterization</a:t>
          </a:r>
          <a:endParaRPr lang="en-US" sz="2700" kern="1200" dirty="0"/>
        </a:p>
      </dsp:txBody>
      <dsp:txXfrm>
        <a:off x="2101601" y="2316481"/>
        <a:ext cx="6124148" cy="1050827"/>
      </dsp:txXfrm>
    </dsp:sp>
    <dsp:sp modelId="{1CAF1861-4D42-4F53-8BB9-52E2E5F561CF}">
      <dsp:nvSpPr>
        <dsp:cNvPr id="0" name=""/>
        <dsp:cNvSpPr/>
      </dsp:nvSpPr>
      <dsp:spPr>
        <a:xfrm>
          <a:off x="2101601" y="3474310"/>
          <a:ext cx="2013198" cy="105082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Formation Mechanism</a:t>
          </a:r>
          <a:endParaRPr lang="en-US" sz="2700" kern="1200" dirty="0"/>
        </a:p>
      </dsp:txBody>
      <dsp:txXfrm>
        <a:off x="2101601" y="3474310"/>
        <a:ext cx="2013198" cy="1050827"/>
      </dsp:txXfrm>
    </dsp:sp>
    <dsp:sp modelId="{E655E011-95D2-4F26-B9F3-D2EDA0CD9A83}">
      <dsp:nvSpPr>
        <dsp:cNvPr id="0" name=""/>
        <dsp:cNvSpPr/>
      </dsp:nvSpPr>
      <dsp:spPr>
        <a:xfrm>
          <a:off x="4157077" y="3474310"/>
          <a:ext cx="2013198" cy="105082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Ancestral State</a:t>
          </a:r>
          <a:endParaRPr lang="en-US" sz="2700" kern="1200" dirty="0"/>
        </a:p>
      </dsp:txBody>
      <dsp:txXfrm>
        <a:off x="4157077" y="3474310"/>
        <a:ext cx="2013198" cy="1050827"/>
      </dsp:txXfrm>
    </dsp:sp>
    <dsp:sp modelId="{59648562-BD2C-4F3C-ADAC-B7B6084A0D71}">
      <dsp:nvSpPr>
        <dsp:cNvPr id="0" name=""/>
        <dsp:cNvSpPr/>
      </dsp:nvSpPr>
      <dsp:spPr>
        <a:xfrm>
          <a:off x="6212552" y="3474310"/>
          <a:ext cx="2013198" cy="105082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Physical Feature</a:t>
          </a:r>
          <a:endParaRPr lang="en-US" sz="2700" kern="1200" dirty="0"/>
        </a:p>
      </dsp:txBody>
      <dsp:txXfrm>
        <a:off x="6212552" y="3474310"/>
        <a:ext cx="2013198" cy="10508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1EE3A-5EF5-48DC-A2B9-213BC04E7083}" type="datetimeFigureOut">
              <a:rPr lang="en-US" smtClean="0"/>
              <a:pPr/>
              <a:t>5/20/2010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02CAF-9C81-4A56-B9D5-7D65461151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D802CAF-9C81-4A56-B9D5-7D654611511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compile the library, we went through a set of literatures and identified 8 studies that can provide SVs at breakpoint resolution. </a:t>
            </a:r>
          </a:p>
          <a:p>
            <a:r>
              <a:rPr lang="en-US" baseline="0" dirty="0" smtClean="0"/>
              <a:t>Then, we extracted the junctions of each SV to build an SV junction library for subsequent analyses.</a:t>
            </a:r>
          </a:p>
          <a:p>
            <a:r>
              <a:rPr lang="en-US" baseline="0" dirty="0" smtClean="0"/>
              <a:t>By using the junction library, we developed a computational approach to efficiently identify SVs based on short-read alignment and also to systematic characterize them.</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gives</a:t>
            </a:r>
            <a:r>
              <a:rPr lang="en-US" baseline="0" dirty="0" smtClean="0"/>
              <a:t> you a sense of how many SVs have been identified with breakpoint information in the past 5 years. By 2009, there were about 2000 such SVs, which were included in our breakpoint library. By 2010, we anticipate that there should be at least 10 fold of such SVs, given the effort of those collaborative efforts, such as the 1kg project.</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Our breakpoint library is basically composed of breakpoint-level SVs from 8 different studies, which involve more than 10 individuals from different origins. These studies for example include the Watson genome (454) and the Venter genome (</a:t>
            </a:r>
            <a:r>
              <a:rPr lang="en-US" baseline="0" dirty="0" err="1" smtClean="0"/>
              <a:t>sanger</a:t>
            </a:r>
            <a:r>
              <a:rPr lang="en-US" baseline="0" dirty="0" smtClean="0"/>
              <a:t>, </a:t>
            </a:r>
            <a:r>
              <a:rPr lang="en-US" baseline="0" dirty="0" err="1" smtClean="0"/>
              <a:t>wgss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Since </a:t>
            </a:r>
            <a:r>
              <a:rPr lang="en-US" baseline="0" dirty="0" smtClean="0"/>
              <a:t>the junctions actually represent the exact locations of the formation events, we reasoned that our library can be used to identify SVs by mapping reads directly onto the junctions.</a:t>
            </a:r>
          </a:p>
          <a:p>
            <a:r>
              <a:rPr lang="en-US" baseline="0" dirty="0" smtClean="0"/>
              <a:t>For example, if there was an SV identified as a deletion relative to the reference genome, and the SV also exists in our query genome, we should be able to map the query reads to the alternative junction (junction C). Similarly, if there is an insertion in the query genome, we should be able to map the query reads to the alternative junctions which are junction A and junction B, because it should not have the reference sequence which is junction C.</a:t>
            </a:r>
          </a:p>
        </p:txBody>
      </p:sp>
      <p:sp>
        <p:nvSpPr>
          <p:cNvPr id="4" name="Slide Number Placeholder 3"/>
          <p:cNvSpPr>
            <a:spLocks noGrp="1"/>
          </p:cNvSpPr>
          <p:nvPr>
            <p:ph type="sldNum" sz="quarter" idx="10"/>
          </p:nvPr>
        </p:nvSpPr>
        <p:spPr/>
        <p:txBody>
          <a:bodyPr/>
          <a:lstStyle/>
          <a:p>
            <a:fld id="{1D802CAF-9C81-4A56-B9D5-7D6546115117}"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validate our</a:t>
            </a:r>
            <a:r>
              <a:rPr lang="en-US" baseline="0" dirty="0" smtClean="0"/>
              <a:t> predicted results, we designed primers flanking the predicted SVs and amplified the SV region using PCR.</a:t>
            </a:r>
          </a:p>
          <a:p>
            <a:r>
              <a:rPr lang="en-US" baseline="0" dirty="0" smtClean="0"/>
              <a:t>Overall, ~85% of our prediction was validated as successful and 98% of the validation was positive.</a:t>
            </a:r>
          </a:p>
          <a:p>
            <a:r>
              <a:rPr lang="en-US" baseline="0" dirty="0" smtClean="0"/>
              <a:t>We also looked at couple SVs in nine individuals and we did observe that some of which are present </a:t>
            </a:r>
            <a:r>
              <a:rPr lang="en-US" baseline="0" dirty="0" err="1" smtClean="0"/>
              <a:t>polymorphically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understand the formation mechanisms of SVs, we have developed a systematic way to classify SVs into NHR, NAHR, VNTR, and TEI.</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1D802CAF-9C81-4A56-B9D5-7D6546115117}"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 is</a:t>
            </a:r>
            <a:r>
              <a:rPr lang="en-US" baseline="0" dirty="0" smtClean="0"/>
              <a:t> an example of a rectified SV. It shows a deletion event that was rectified as an insertion relative to the ancestral genomes. This kind of rectification, together with our STEI classification, also provides a clue for identifying potential active transposable element.</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last, we examined</a:t>
            </a:r>
            <a:r>
              <a:rPr lang="en-US" baseline="0" dirty="0" smtClean="0"/>
              <a:t> the physical properties of the SV breakpoint junctions to see if features such as DNA flexibility, helix stability, or GC content would provide further insight into the SV formation bias. </a:t>
            </a:r>
          </a:p>
          <a:p>
            <a:r>
              <a:rPr lang="en-US" baseline="0" dirty="0" smtClean="0"/>
              <a:t>We observed that, on average, NHR has a lower stability and higher flexibility, which makes them more fragile and prone to have DSBs. On the contrary, NAHR has a lower fragility; however, a higher-GC content and recombination hotspot association (not shown on this figure), which implies DSB is not the main driver of their creation and a different mechanism depending on homologous sequences is required.</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overview of this presentation:</a:t>
            </a:r>
          </a:p>
          <a:p>
            <a:r>
              <a:rPr lang="en-US" dirty="0" smtClean="0"/>
              <a:t>The aim…</a:t>
            </a:r>
          </a:p>
          <a:p>
            <a:r>
              <a:rPr lang="en-US" dirty="0" smtClean="0"/>
              <a:t>First,</a:t>
            </a:r>
            <a:r>
              <a:rPr lang="en-US" baseline="0" dirty="0" smtClean="0"/>
              <a:t> I will give a brief introduction on SV. What are the types of SVs? How do they arise? How do people identify SVs using the current technologies?</a:t>
            </a:r>
          </a:p>
          <a:p>
            <a:r>
              <a:rPr lang="en-US" baseline="0" dirty="0" smtClean="0"/>
              <a:t>Then I will talk about the main chapters, with a focus on the details about how we used a breakpoint library of SVs to analyze their formation characteristics and to identify SVs in personal genomes</a:t>
            </a:r>
          </a:p>
          <a:p>
            <a:r>
              <a:rPr lang="en-US" baseline="0" dirty="0" smtClean="0"/>
              <a:t>Finally I will conclude the presentation and talk about some future directions</a:t>
            </a:r>
          </a:p>
        </p:txBody>
      </p:sp>
      <p:sp>
        <p:nvSpPr>
          <p:cNvPr id="4" name="Slide Number Placeholder 3"/>
          <p:cNvSpPr>
            <a:spLocks noGrp="1"/>
          </p:cNvSpPr>
          <p:nvPr>
            <p:ph type="sldNum" sz="quarter" idx="10"/>
          </p:nvPr>
        </p:nvSpPr>
        <p:spPr/>
        <p:txBody>
          <a:bodyPr/>
          <a:lstStyle/>
          <a:p>
            <a:fld id="{1D802CAF-9C81-4A56-B9D5-7D654611511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SVs are stretches</a:t>
            </a:r>
            <a:r>
              <a:rPr lang="en-US" baseline="0" dirty="0" smtClean="0"/>
              <a:t> of DNA that are structurally different among individuals. By convention, they are different from small </a:t>
            </a:r>
            <a:r>
              <a:rPr lang="en-US" baseline="0" dirty="0" err="1" smtClean="0"/>
              <a:t>ndels</a:t>
            </a:r>
            <a:r>
              <a:rPr lang="en-US" baseline="0" dirty="0" smtClean="0"/>
              <a:t> and are defined as 1k bases.</a:t>
            </a:r>
          </a:p>
          <a:p>
            <a:r>
              <a:rPr lang="en-US" baseline="0" dirty="0" smtClean="0"/>
              <a:t>SVs could be copy number variants such as deletions and insertions, but could also be balanced rearrangements such as inversions and translocation.</a:t>
            </a:r>
          </a:p>
          <a:p>
            <a:r>
              <a:rPr lang="en-US" baseline="0" dirty="0" smtClean="0"/>
              <a:t>Since they might affect the copy number of genes, they do affect the phenotypes of the individuals, including a range of diseases such as schizophrenia or down syndrome.</a:t>
            </a:r>
          </a:p>
        </p:txBody>
      </p:sp>
      <p:sp>
        <p:nvSpPr>
          <p:cNvPr id="4" name="Slide Number Placeholder 3"/>
          <p:cNvSpPr>
            <a:spLocks noGrp="1"/>
          </p:cNvSpPr>
          <p:nvPr>
            <p:ph type="sldNum" sz="quarter" idx="10"/>
          </p:nvPr>
        </p:nvSpPr>
        <p:spPr/>
        <p:txBody>
          <a:bodyPr/>
          <a:lstStyle/>
          <a:p>
            <a:fld id="{1D802CAF-9C81-4A56-B9D5-7D6546115117}"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how did they arise? There are couple proposed mechanisms. </a:t>
            </a:r>
          </a:p>
          <a:p>
            <a:r>
              <a:rPr lang="en-US" baseline="0" dirty="0" smtClean="0"/>
              <a:t>NAHR is one of the major mechanisms which involves non-allelic homologous recombination between highly identical sequences.</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PEM is similar to </a:t>
            </a:r>
            <a:r>
              <a:rPr lang="en-US" dirty="0" err="1" smtClean="0"/>
              <a:t>fosmid</a:t>
            </a:r>
            <a:r>
              <a:rPr lang="en-US" dirty="0" smtClean="0"/>
              <a:t> PES but it uses a linker</a:t>
            </a:r>
            <a:r>
              <a:rPr lang="en-US" baseline="0" dirty="0" smtClean="0"/>
              <a:t> to build the vector instead of using a </a:t>
            </a:r>
            <a:r>
              <a:rPr lang="en-US" baseline="0" dirty="0" err="1" smtClean="0"/>
              <a:t>fosmid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schematic</a:t>
            </a:r>
            <a:r>
              <a:rPr lang="en-US" baseline="0" dirty="0" smtClean="0"/>
              <a:t> shows you the idea of a split-read analysis. Its simple but powerful enough to identify nucleotide-resolution SVs. Before we talk about how it works, we should know that by convention, when say it’s a deletion, it’s a deletion relative to the reference genome. In other words, the affected sequence actually exists in the reference genome, but is deleted in the query genome. Similar idea for insertion. So a split-read analysis is straight-forward.</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am going to talk about how</a:t>
            </a:r>
            <a:r>
              <a:rPr lang="en-US" baseline="0" dirty="0" smtClean="0"/>
              <a:t> we used a breakpoint library of structural variants to carry out a nucleotide-resolution analysis to study their formation characteristics and to develop an efficient computational method to identify these SVs in personal genomes that are sequenced with short-reads.</a:t>
            </a:r>
            <a:endParaRPr lang="en-US" dirty="0" smtClean="0"/>
          </a:p>
        </p:txBody>
      </p:sp>
      <p:sp>
        <p:nvSpPr>
          <p:cNvPr id="4" name="Slide Number Placeholder 3"/>
          <p:cNvSpPr>
            <a:spLocks noGrp="1"/>
          </p:cNvSpPr>
          <p:nvPr>
            <p:ph type="sldNum" sz="quarter" idx="10"/>
          </p:nvPr>
        </p:nvSpPr>
        <p:spPr/>
        <p:txBody>
          <a:bodyPr/>
          <a:lstStyle/>
          <a:p>
            <a:fld id="{1D802CAF-9C81-4A56-B9D5-7D6546115117}"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a:t>
            </a:r>
            <a:r>
              <a:rPr lang="en-US" baseline="0" dirty="0" smtClean="0"/>
              <a:t> we decided to carry out a detailed analysis of SVs by compiling a comprehensive library of breakpoint-level SVs from different studies. Our approach aimed to enable rapid identification of SVs in personal genomes that are usually sequenced with short-reads such as the </a:t>
            </a:r>
            <a:r>
              <a:rPr lang="en-US" baseline="0" dirty="0" err="1" smtClean="0"/>
              <a:t>solexa</a:t>
            </a:r>
            <a:r>
              <a:rPr lang="en-US" baseline="0" dirty="0" smtClean="0"/>
              <a:t> sequencing. We also aimed to analyze the breakpoint junctions to deduce their formation mechanisms, to infer their ancestral states, and to examine physical features for any formation biases.</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6" name="Slide Number Placeholder 5"/>
          <p:cNvSpPr>
            <a:spLocks noGrp="1"/>
          </p:cNvSpPr>
          <p:nvPr>
            <p:ph type="sldNum" sz="quarter" idx="12"/>
          </p:nvPr>
        </p:nvSpPr>
        <p:spPr/>
        <p:txBody>
          <a:bodyPr/>
          <a:lstStyle/>
          <a:p>
            <a:fld id="{E0F394AE-146F-480D-918A-369CB40A8BE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6" name="Slide Number Placeholder 5"/>
          <p:cNvSpPr>
            <a:spLocks noGrp="1"/>
          </p:cNvSpPr>
          <p:nvPr>
            <p:ph type="sldNum" sz="quarter" idx="12"/>
          </p:nvPr>
        </p:nvSpPr>
        <p:spPr/>
        <p:txBody>
          <a:bodyPr/>
          <a:lstStyle/>
          <a:p>
            <a:fld id="{E0F394AE-146F-480D-918A-369CB40A8BE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6" name="Slide Number Placeholder 5"/>
          <p:cNvSpPr>
            <a:spLocks noGrp="1"/>
          </p:cNvSpPr>
          <p:nvPr>
            <p:ph type="sldNum" sz="quarter" idx="12"/>
          </p:nvPr>
        </p:nvSpPr>
        <p:spPr/>
        <p:txBody>
          <a:bodyPr/>
          <a:lstStyle/>
          <a:p>
            <a:fld id="{E0F394AE-146F-480D-918A-369CB40A8B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6" name="Slide Number Placeholder 5"/>
          <p:cNvSpPr>
            <a:spLocks noGrp="1"/>
          </p:cNvSpPr>
          <p:nvPr>
            <p:ph type="sldNum" sz="quarter" idx="12"/>
          </p:nvPr>
        </p:nvSpPr>
        <p:spPr/>
        <p:txBody>
          <a:bodyPr/>
          <a:lstStyle/>
          <a:p>
            <a:fld id="{E0F394AE-146F-480D-918A-369CB40A8BED}" type="slidenum">
              <a:rPr lang="en-US" smtClean="0"/>
              <a:pPr/>
              <a:t>‹#›</a:t>
            </a:fld>
            <a:endParaRPr lang="en-US"/>
          </a:p>
        </p:txBody>
      </p:sp>
      <p:cxnSp>
        <p:nvCxnSpPr>
          <p:cNvPr id="7" name="Straight Connector 6"/>
          <p:cNvCxnSpPr/>
          <p:nvPr userDrawn="1"/>
        </p:nvCxnSpPr>
        <p:spPr>
          <a:xfrm>
            <a:off x="428596" y="1214422"/>
            <a:ext cx="8286808"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7" name="Slide Number Placeholder 6"/>
          <p:cNvSpPr>
            <a:spLocks noGrp="1"/>
          </p:cNvSpPr>
          <p:nvPr>
            <p:ph type="sldNum" sz="quarter" idx="12"/>
          </p:nvPr>
        </p:nvSpPr>
        <p:spPr/>
        <p:txBody>
          <a:bodyPr/>
          <a:lstStyle/>
          <a:p>
            <a:fld id="{E0F394AE-146F-480D-918A-369CB40A8BED}" type="slidenum">
              <a:rPr lang="en-US" smtClean="0"/>
              <a:pPr/>
              <a:t>‹#›</a:t>
            </a:fld>
            <a:endParaRPr lang="en-US"/>
          </a:p>
        </p:txBody>
      </p:sp>
      <p:cxnSp>
        <p:nvCxnSpPr>
          <p:cNvPr id="8" name="Straight Connector 7"/>
          <p:cNvCxnSpPr/>
          <p:nvPr userDrawn="1"/>
        </p:nvCxnSpPr>
        <p:spPr>
          <a:xfrm>
            <a:off x="428596" y="1214422"/>
            <a:ext cx="8286808"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5/20/2010</a:t>
            </a:r>
            <a:endParaRPr lang="en-US"/>
          </a:p>
        </p:txBody>
      </p:sp>
      <p:sp>
        <p:nvSpPr>
          <p:cNvPr id="8" name="Footer Placeholder 7"/>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9" name="Slide Number Placeholder 8"/>
          <p:cNvSpPr>
            <a:spLocks noGrp="1"/>
          </p:cNvSpPr>
          <p:nvPr>
            <p:ph type="sldNum" sz="quarter" idx="12"/>
          </p:nvPr>
        </p:nvSpPr>
        <p:spPr/>
        <p:txBody>
          <a:bodyPr/>
          <a:lstStyle/>
          <a:p>
            <a:fld id="{E0F394AE-146F-480D-918A-369CB40A8BED}" type="slidenum">
              <a:rPr lang="en-US" smtClean="0"/>
              <a:pPr/>
              <a:t>‹#›</a:t>
            </a:fld>
            <a:endParaRPr lang="en-US"/>
          </a:p>
        </p:txBody>
      </p:sp>
      <p:cxnSp>
        <p:nvCxnSpPr>
          <p:cNvPr id="10" name="Straight Connector 9"/>
          <p:cNvCxnSpPr/>
          <p:nvPr userDrawn="1"/>
        </p:nvCxnSpPr>
        <p:spPr>
          <a:xfrm>
            <a:off x="428596" y="1214422"/>
            <a:ext cx="8286808"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5/20/2010</a:t>
            </a:r>
            <a:endParaRPr lang="en-US"/>
          </a:p>
        </p:txBody>
      </p:sp>
      <p:sp>
        <p:nvSpPr>
          <p:cNvPr id="4" name="Footer Placeholder 3"/>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5" name="Slide Number Placeholder 4"/>
          <p:cNvSpPr>
            <a:spLocks noGrp="1"/>
          </p:cNvSpPr>
          <p:nvPr>
            <p:ph type="sldNum" sz="quarter" idx="12"/>
          </p:nvPr>
        </p:nvSpPr>
        <p:spPr/>
        <p:txBody>
          <a:bodyPr/>
          <a:lstStyle/>
          <a:p>
            <a:fld id="{E0F394AE-146F-480D-918A-369CB40A8BED}" type="slidenum">
              <a:rPr lang="en-US" smtClean="0"/>
              <a:pPr/>
              <a:t>‹#›</a:t>
            </a:fld>
            <a:endParaRPr lang="en-US"/>
          </a:p>
        </p:txBody>
      </p:sp>
      <p:cxnSp>
        <p:nvCxnSpPr>
          <p:cNvPr id="6" name="Straight Connector 5"/>
          <p:cNvCxnSpPr/>
          <p:nvPr userDrawn="1"/>
        </p:nvCxnSpPr>
        <p:spPr>
          <a:xfrm>
            <a:off x="428596" y="1214422"/>
            <a:ext cx="8286808"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5/20/2010</a:t>
            </a:r>
            <a:endParaRPr lang="en-US"/>
          </a:p>
        </p:txBody>
      </p:sp>
      <p:sp>
        <p:nvSpPr>
          <p:cNvPr id="3" name="Footer Placeholder 2"/>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4" name="Slide Number Placeholder 3"/>
          <p:cNvSpPr>
            <a:spLocks noGrp="1"/>
          </p:cNvSpPr>
          <p:nvPr>
            <p:ph type="sldNum" sz="quarter" idx="12"/>
          </p:nvPr>
        </p:nvSpPr>
        <p:spPr/>
        <p:txBody>
          <a:bodyPr/>
          <a:lstStyle/>
          <a:p>
            <a:fld id="{E0F394AE-146F-480D-918A-369CB40A8BE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7" name="Slide Number Placeholder 6"/>
          <p:cNvSpPr>
            <a:spLocks noGrp="1"/>
          </p:cNvSpPr>
          <p:nvPr>
            <p:ph type="sldNum" sz="quarter" idx="12"/>
          </p:nvPr>
        </p:nvSpPr>
        <p:spPr/>
        <p:txBody>
          <a:bodyPr/>
          <a:lstStyle/>
          <a:p>
            <a:fld id="{E0F394AE-146F-480D-918A-369CB40A8B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7" name="Slide Number Placeholder 6"/>
          <p:cNvSpPr>
            <a:spLocks noGrp="1"/>
          </p:cNvSpPr>
          <p:nvPr>
            <p:ph type="sldNum" sz="quarter" idx="12"/>
          </p:nvPr>
        </p:nvSpPr>
        <p:spPr/>
        <p:txBody>
          <a:bodyPr/>
          <a:lstStyle/>
          <a:p>
            <a:fld id="{E0F394AE-146F-480D-918A-369CB40A8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936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5/20/2010</a:t>
            </a:r>
            <a:endParaRPr lang="en-US"/>
          </a:p>
        </p:txBody>
      </p:sp>
      <p:sp>
        <p:nvSpPr>
          <p:cNvPr id="5" name="Footer Placeholder 4"/>
          <p:cNvSpPr>
            <a:spLocks noGrp="1"/>
          </p:cNvSpPr>
          <p:nvPr>
            <p:ph type="ftr" sz="quarter" idx="3"/>
          </p:nvPr>
        </p:nvSpPr>
        <p:spPr>
          <a:xfrm>
            <a:off x="1500166" y="6356350"/>
            <a:ext cx="61436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Hugo Lam's Defense  -  Computational Analysis on Genomic Variation  -  Yale CBB</a:t>
            </a:r>
            <a:endParaRPr lang="en-US"/>
          </a:p>
        </p:txBody>
      </p:sp>
      <p:sp>
        <p:nvSpPr>
          <p:cNvPr id="6" name="Slide Number Placeholder 5"/>
          <p:cNvSpPr>
            <a:spLocks noGrp="1"/>
          </p:cNvSpPr>
          <p:nvPr>
            <p:ph type="sldNum" sz="quarter" idx="4"/>
          </p:nvPr>
        </p:nvSpPr>
        <p:spPr>
          <a:xfrm>
            <a:off x="7759084" y="6356350"/>
            <a:ext cx="93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394AE-146F-480D-918A-369CB40A8BE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imgres?imgurl=http://1.bp.blogspot.com/_4PdbQnJh0Os/SrSG8EWaViI/AAAAAAAABEo/DYAi1ibBNk8/s320/Yale-Graduate-School-Shield.png&amp;imgrefurl=http://mandicrocker.blogspot.com/2009/09/beverly-marsh-makes-retarded-frog-dna.html&amp;usg=__RMEqkyj8KvHxFDITAOqLAHSvhYQ=&amp;h=218&amp;w=175&amp;sz=3&amp;hl=en&amp;start=2&amp;um=1&amp;itbs=1&amp;tbnid=cJBtoThRB_sjmM:&amp;tbnh=107&amp;tbnw=86&amp;prev=/images?q=yale+graduate+school&amp;um=1&amp;hl=en&amp;sa=X&amp;tbs=isch: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google.com/imgres?imgurl=http://robotics.research.yale.edu/uploads/yale_shield.jpg&amp;imgrefurl=http://robotics.research.yale.edu/index.php?n=Main.Links&amp;usg=__-9PO9RJsJGjr5dHGpHRexq3CrMw=&amp;h=942&amp;w=894&amp;sz=97&amp;hl=en&amp;start=9&amp;um=1&amp;itbs=1&amp;tbnid=7NrsJF5y3lmB1M:&amp;tbnh=148&amp;tbnw=140&amp;prev=/images?q=yale+shield+logo&amp;um=1&amp;hl=en&amp;tbs=isch:1"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25.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206509"/>
            <a:ext cx="8001056" cy="1470025"/>
          </a:xfrm>
        </p:spPr>
        <p:txBody>
          <a:bodyPr>
            <a:noAutofit/>
          </a:bodyPr>
          <a:lstStyle/>
          <a:p>
            <a:r>
              <a:rPr lang="en-US" sz="3200" b="1" i="1" dirty="0" smtClean="0"/>
              <a:t>Computational analysis on genomic variation</a:t>
            </a:r>
            <a:r>
              <a:rPr lang="en-US" sz="3200" i="1" dirty="0" smtClean="0"/>
              <a:t>: </a:t>
            </a:r>
            <a:r>
              <a:rPr lang="en-US" sz="3200" dirty="0" smtClean="0"/>
              <a:t>Detecting and characterizing structural variants in the human genome</a:t>
            </a:r>
            <a:endParaRPr lang="en-US" sz="3200" dirty="0"/>
          </a:p>
        </p:txBody>
      </p:sp>
      <p:sp>
        <p:nvSpPr>
          <p:cNvPr id="3" name="Subtitle 2"/>
          <p:cNvSpPr>
            <a:spLocks noGrp="1"/>
          </p:cNvSpPr>
          <p:nvPr>
            <p:ph type="subTitle" idx="1"/>
          </p:nvPr>
        </p:nvSpPr>
        <p:spPr>
          <a:xfrm>
            <a:off x="1371600" y="2962284"/>
            <a:ext cx="6400800" cy="1752600"/>
          </a:xfrm>
        </p:spPr>
        <p:txBody>
          <a:bodyPr>
            <a:normAutofit fontScale="85000" lnSpcReduction="20000"/>
          </a:bodyPr>
          <a:lstStyle/>
          <a:p>
            <a:r>
              <a:rPr lang="en-US" sz="1800" b="1" dirty="0" smtClean="0"/>
              <a:t>Hugo Y. K. Lam</a:t>
            </a:r>
          </a:p>
          <a:p>
            <a:r>
              <a:rPr lang="en-US" sz="1800" dirty="0" smtClean="0"/>
              <a:t>Computational Biology &amp; Bioinformatics, Yale University</a:t>
            </a:r>
          </a:p>
          <a:p>
            <a:r>
              <a:rPr lang="en-US" sz="1800" dirty="0" smtClean="0"/>
              <a:t>May 20, 2010</a:t>
            </a:r>
          </a:p>
          <a:p>
            <a:endParaRPr lang="en-US" sz="1800" dirty="0" smtClean="0"/>
          </a:p>
          <a:p>
            <a:r>
              <a:rPr lang="en-US" sz="1800" b="1" dirty="0" smtClean="0"/>
              <a:t>Advisor: Prof. Mark B. Gerstein</a:t>
            </a:r>
          </a:p>
          <a:p>
            <a:r>
              <a:rPr lang="en-US" sz="1800" dirty="0" smtClean="0"/>
              <a:t>Committee Members: </a:t>
            </a:r>
          </a:p>
          <a:p>
            <a:r>
              <a:rPr lang="en-US" sz="1800" dirty="0" smtClean="0"/>
              <a:t>Prof. </a:t>
            </a:r>
            <a:r>
              <a:rPr lang="en-US" sz="1800" dirty="0" err="1" smtClean="0"/>
              <a:t>Hongyu</a:t>
            </a:r>
            <a:r>
              <a:rPr lang="en-US" sz="1800" dirty="0" smtClean="0"/>
              <a:t> Zhao &amp; Prof. Kei-Hoi Cheung</a:t>
            </a:r>
            <a:endParaRPr lang="en-US" sz="1800" dirty="0"/>
          </a:p>
        </p:txBody>
      </p:sp>
      <p:pic>
        <p:nvPicPr>
          <p:cNvPr id="59394" name="Picture 2" descr="http://t1.gstatic.com/images?q=tbn:cJBtoThRB_sjmM:http://1.bp.blogspot.com/_4PdbQnJh0Os/SrSG8EWaViI/AAAAAAAABEo/DYAi1ibBNk8/s320/Yale-Graduate-School-Shield.png">
            <a:hlinkClick r:id="rId3"/>
          </p:cNvPr>
          <p:cNvPicPr>
            <a:picLocks noChangeAspect="1" noChangeArrowheads="1"/>
          </p:cNvPicPr>
          <p:nvPr/>
        </p:nvPicPr>
        <p:blipFill>
          <a:blip r:embed="rId4" cstate="print"/>
          <a:srcRect/>
          <a:stretch>
            <a:fillRect/>
          </a:stretch>
        </p:blipFill>
        <p:spPr bwMode="auto">
          <a:xfrm>
            <a:off x="8215338" y="5838786"/>
            <a:ext cx="604836" cy="752529"/>
          </a:xfrm>
          <a:prstGeom prst="rect">
            <a:avLst/>
          </a:prstGeom>
          <a:noFill/>
        </p:spPr>
      </p:pic>
      <p:pic>
        <p:nvPicPr>
          <p:cNvPr id="59398" name="Picture 6" descr="http://t0.gstatic.com/images?q=tbn:7NrsJF5y3lmB1M:http://robotics.research.yale.edu/uploads/yale_shield.jpg">
            <a:hlinkClick r:id="rId5"/>
          </p:cNvPr>
          <p:cNvPicPr>
            <a:picLocks noChangeAspect="1" noChangeArrowheads="1"/>
          </p:cNvPicPr>
          <p:nvPr/>
        </p:nvPicPr>
        <p:blipFill>
          <a:blip r:embed="rId6" cstate="print"/>
          <a:srcRect/>
          <a:stretch>
            <a:fillRect/>
          </a:stretch>
        </p:blipFill>
        <p:spPr bwMode="auto">
          <a:xfrm>
            <a:off x="7286644" y="5829064"/>
            <a:ext cx="749805" cy="792651"/>
          </a:xfrm>
          <a:prstGeom prst="rect">
            <a:avLst/>
          </a:prstGeom>
          <a:noFill/>
        </p:spPr>
      </p:pic>
      <p:cxnSp>
        <p:nvCxnSpPr>
          <p:cNvPr id="11" name="Straight Connector 10"/>
          <p:cNvCxnSpPr/>
          <p:nvPr/>
        </p:nvCxnSpPr>
        <p:spPr>
          <a:xfrm>
            <a:off x="357158" y="5357826"/>
            <a:ext cx="842968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Clustering </a:t>
            </a:r>
            <a:r>
              <a:rPr lang="en-US" dirty="0" err="1" smtClean="0"/>
              <a:t>Pseudogenes</a:t>
            </a:r>
            <a:r>
              <a:rPr lang="en-US" dirty="0" smtClean="0"/>
              <a:t> into families</a:t>
            </a:r>
            <a:endParaRPr lang="en-US" dirty="0"/>
          </a:p>
        </p:txBody>
      </p:sp>
      <p:sp>
        <p:nvSpPr>
          <p:cNvPr id="5" name="Text Placeholder 4"/>
          <p:cNvSpPr>
            <a:spLocks noGrp="1"/>
          </p:cNvSpPr>
          <p:nvPr>
            <p:ph type="body" idx="1"/>
          </p:nvPr>
        </p:nvSpPr>
        <p:spPr/>
        <p:txBody>
          <a:bodyPr/>
          <a:lstStyle/>
          <a:p>
            <a:r>
              <a:rPr lang="en-US" dirty="0" smtClean="0"/>
              <a:t>Chapter Two</a:t>
            </a:r>
            <a:endParaRPr lang="en-US" dirty="0"/>
          </a:p>
        </p:txBody>
      </p:sp>
      <p:sp>
        <p:nvSpPr>
          <p:cNvPr id="6" name="TextBox 5"/>
          <p:cNvSpPr txBox="1"/>
          <p:nvPr/>
        </p:nvSpPr>
        <p:spPr>
          <a:xfrm>
            <a:off x="714348" y="6000768"/>
            <a:ext cx="7358114" cy="461665"/>
          </a:xfrm>
          <a:prstGeom prst="rect">
            <a:avLst/>
          </a:prstGeom>
          <a:noFill/>
        </p:spPr>
        <p:txBody>
          <a:bodyPr wrap="square" rtlCol="0">
            <a:spAutoFit/>
          </a:bodyPr>
          <a:lstStyle/>
          <a:p>
            <a:r>
              <a:rPr lang="en-US" sz="1200" b="1" dirty="0" smtClean="0"/>
              <a:t>Lam HY</a:t>
            </a:r>
            <a:r>
              <a:rPr lang="en-US" sz="1200" dirty="0" smtClean="0"/>
              <a:t>, </a:t>
            </a:r>
            <a:r>
              <a:rPr lang="en-US" sz="1200" dirty="0" err="1" smtClean="0"/>
              <a:t>Khurana</a:t>
            </a:r>
            <a:r>
              <a:rPr lang="en-US" sz="1200" dirty="0" smtClean="0"/>
              <a:t> E, Fang G, </a:t>
            </a:r>
            <a:r>
              <a:rPr lang="en-US" sz="1200" dirty="0" err="1" smtClean="0"/>
              <a:t>Cayting</a:t>
            </a:r>
            <a:r>
              <a:rPr lang="en-US" sz="1200" dirty="0" smtClean="0"/>
              <a:t> P, </a:t>
            </a:r>
            <a:r>
              <a:rPr lang="en-US" sz="1200" dirty="0" err="1" smtClean="0"/>
              <a:t>Carriero</a:t>
            </a:r>
            <a:r>
              <a:rPr lang="en-US" sz="1200" dirty="0" smtClean="0"/>
              <a:t> N, Cheung KH, Gerstein MB. </a:t>
            </a:r>
            <a:r>
              <a:rPr lang="en-US" sz="1200" dirty="0" err="1" smtClean="0"/>
              <a:t>Pseudofam</a:t>
            </a:r>
            <a:r>
              <a:rPr lang="en-US" sz="1200" dirty="0" smtClean="0"/>
              <a:t>: the </a:t>
            </a:r>
            <a:r>
              <a:rPr lang="en-US" sz="1200" dirty="0" err="1" smtClean="0"/>
              <a:t>pseudogene</a:t>
            </a:r>
            <a:r>
              <a:rPr lang="en-US" sz="1200" dirty="0" smtClean="0"/>
              <a:t> families database. </a:t>
            </a:r>
            <a:r>
              <a:rPr lang="en-US" sz="1200" b="1" i="1" dirty="0" smtClean="0"/>
              <a:t>Nucleic Acids Res</a:t>
            </a:r>
            <a:r>
              <a:rPr lang="en-US" sz="1200" dirty="0" smtClean="0"/>
              <a:t>. 2009 37(Database issue):D738-D743. </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en-US" dirty="0"/>
          </a:p>
        </p:txBody>
      </p:sp>
      <p:sp>
        <p:nvSpPr>
          <p:cNvPr id="5" name="Content Placeholder 4"/>
          <p:cNvSpPr>
            <a:spLocks noGrp="1"/>
          </p:cNvSpPr>
          <p:nvPr>
            <p:ph idx="1"/>
          </p:nvPr>
        </p:nvSpPr>
        <p:spPr/>
        <p:txBody>
          <a:bodyPr/>
          <a:lstStyle/>
          <a:p>
            <a:r>
              <a:rPr lang="en-US" dirty="0" smtClean="0"/>
              <a:t>No study had analyzed eukaryotic </a:t>
            </a:r>
            <a:r>
              <a:rPr lang="en-US" dirty="0" err="1" smtClean="0"/>
              <a:t>pseudogenes</a:t>
            </a:r>
            <a:r>
              <a:rPr lang="en-US" dirty="0" smtClean="0"/>
              <a:t> in a family approach</a:t>
            </a:r>
          </a:p>
          <a:p>
            <a:r>
              <a:rPr lang="en-US" dirty="0" smtClean="0"/>
              <a:t>No resource was annotating </a:t>
            </a:r>
            <a:r>
              <a:rPr lang="en-US" dirty="0" err="1" smtClean="0"/>
              <a:t>pseudogene</a:t>
            </a:r>
            <a:r>
              <a:rPr lang="en-US" dirty="0" smtClean="0"/>
              <a:t> families</a:t>
            </a:r>
          </a:p>
          <a:p>
            <a:r>
              <a:rPr lang="en-US" dirty="0" smtClean="0"/>
              <a:t>Clustering </a:t>
            </a:r>
            <a:r>
              <a:rPr lang="en-US" dirty="0" err="1" smtClean="0"/>
              <a:t>pseudogenes</a:t>
            </a:r>
            <a:r>
              <a:rPr lang="en-US" dirty="0" smtClean="0"/>
              <a:t> in families may lead to a better </a:t>
            </a:r>
            <a:r>
              <a:rPr lang="en-US" dirty="0" smtClean="0"/>
              <a:t>understanding </a:t>
            </a:r>
            <a:r>
              <a:rPr lang="en-US" dirty="0" smtClean="0"/>
              <a:t>of the evolutionary constraints on </a:t>
            </a:r>
            <a:r>
              <a:rPr lang="en-US" dirty="0" err="1" smtClean="0"/>
              <a:t>pseudogenes</a:t>
            </a:r>
            <a:r>
              <a:rPr lang="en-US" dirty="0" smtClean="0"/>
              <a:t>, and reveal the formational bias of </a:t>
            </a:r>
            <a:r>
              <a:rPr lang="en-US" dirty="0" err="1" smtClean="0"/>
              <a:t>pseudogenes</a:t>
            </a:r>
            <a:r>
              <a:rPr lang="en-US" dirty="0" smtClean="0"/>
              <a:t> </a:t>
            </a:r>
          </a:p>
          <a:p>
            <a:endParaRPr lang="en-US" dirty="0"/>
          </a:p>
        </p:txBody>
      </p:sp>
      <p:sp>
        <p:nvSpPr>
          <p:cNvPr id="6" name="Date Placeholder 5"/>
          <p:cNvSpPr>
            <a:spLocks noGrp="1"/>
          </p:cNvSpPr>
          <p:nvPr>
            <p:ph type="dt" sz="half" idx="10"/>
          </p:nvPr>
        </p:nvSpPr>
        <p:spPr/>
        <p:txBody>
          <a:bodyPr/>
          <a:lstStyle/>
          <a:p>
            <a:r>
              <a:rPr lang="en-US" smtClean="0"/>
              <a:t>5/20/2010</a:t>
            </a:r>
            <a:endParaRPr lang="en-US"/>
          </a:p>
        </p:txBody>
      </p:sp>
      <p:sp>
        <p:nvSpPr>
          <p:cNvPr id="7" name="Slide Number Placeholder 6"/>
          <p:cNvSpPr>
            <a:spLocks noGrp="1"/>
          </p:cNvSpPr>
          <p:nvPr>
            <p:ph type="sldNum" sz="quarter" idx="12"/>
          </p:nvPr>
        </p:nvSpPr>
        <p:spPr/>
        <p:txBody>
          <a:bodyPr/>
          <a:lstStyle/>
          <a:p>
            <a:fld id="{E0F394AE-146F-480D-918A-369CB40A8BED}"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pic>
        <p:nvPicPr>
          <p:cNvPr id="8" name="Picture 2" descr="http://nar.oxfordjournals.org/content/vol37/suppl_1/images/large/gkn758f3.jpeg"/>
          <p:cNvPicPr>
            <a:picLocks noGrp="1" noChangeAspect="1" noChangeArrowheads="1"/>
          </p:cNvPicPr>
          <p:nvPr>
            <p:ph idx="1"/>
          </p:nvPr>
        </p:nvPicPr>
        <p:blipFill>
          <a:blip r:embed="rId2" cstate="print"/>
          <a:stretch>
            <a:fillRect/>
          </a:stretch>
        </p:blipFill>
        <p:spPr bwMode="auto">
          <a:xfrm>
            <a:off x="1542066" y="1600200"/>
            <a:ext cx="6059867" cy="4525963"/>
          </a:xfrm>
          <a:prstGeom prst="rect">
            <a:avLst/>
          </a:prstGeom>
          <a:noFill/>
        </p:spPr>
      </p:pic>
      <p:pic>
        <p:nvPicPr>
          <p:cNvPr id="39941" name="Picture 5"/>
          <p:cNvPicPr>
            <a:picLocks noChangeAspect="1" noChangeArrowheads="1"/>
          </p:cNvPicPr>
          <p:nvPr/>
        </p:nvPicPr>
        <p:blipFill>
          <a:blip r:embed="rId3" cstate="print"/>
          <a:srcRect/>
          <a:stretch>
            <a:fillRect/>
          </a:stretch>
        </p:blipFill>
        <p:spPr bwMode="auto">
          <a:xfrm>
            <a:off x="214282" y="1595144"/>
            <a:ext cx="8786874" cy="45485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en-US" smtClean="0"/>
              <a:t>5/20/2010</a:t>
            </a:r>
            <a:endParaRPr lang="en-US"/>
          </a:p>
        </p:txBody>
      </p:sp>
      <p:sp>
        <p:nvSpPr>
          <p:cNvPr id="6" name="Slide Number Placeholder 5"/>
          <p:cNvSpPr>
            <a:spLocks noGrp="1"/>
          </p:cNvSpPr>
          <p:nvPr>
            <p:ph type="sldNum" sz="quarter" idx="12"/>
          </p:nvPr>
        </p:nvSpPr>
        <p:spPr/>
        <p:txBody>
          <a:bodyPr/>
          <a:lstStyle/>
          <a:p>
            <a:fld id="{E0F394AE-146F-480D-918A-369CB40A8BED}"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dissolve">
                                      <p:cBhvr>
                                        <p:cTn id="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76076" y="1600200"/>
            <a:ext cx="3982847" cy="4525963"/>
          </a:xfrm>
          <a:prstGeom prst="rect">
            <a:avLst/>
          </a:prstGeom>
          <a:noFill/>
          <a:ln w="9525">
            <a:noFill/>
            <a:miter lim="800000"/>
            <a:headEnd/>
            <a:tailEnd/>
          </a:ln>
        </p:spPr>
      </p:pic>
      <p:sp>
        <p:nvSpPr>
          <p:cNvPr id="5" name="AutoShape 9"/>
          <p:cNvSpPr>
            <a:spLocks noChangeArrowheads="1"/>
          </p:cNvSpPr>
          <p:nvPr/>
        </p:nvSpPr>
        <p:spPr bwMode="gray">
          <a:xfrm>
            <a:off x="757233" y="2582881"/>
            <a:ext cx="3171825" cy="3560763"/>
          </a:xfrm>
          <a:prstGeom prst="roundRect">
            <a:avLst>
              <a:gd name="adj" fmla="val 2514"/>
            </a:avLst>
          </a:prstGeom>
          <a:noFill/>
          <a:ln w="9525">
            <a:solidFill>
              <a:schemeClr val="tx1"/>
            </a:solidFill>
            <a:round/>
            <a:headEnd/>
            <a:tailEnd/>
          </a:ln>
        </p:spPr>
        <p:txBody>
          <a:bodyPr wrap="none" lIns="93276" tIns="46638" rIns="93276" bIns="46638" anchor="ctr"/>
          <a:lstStyle/>
          <a:p>
            <a:pPr algn="ctr" defTabSz="933450"/>
            <a:endParaRPr lang="de-DE" sz="1600" b="0">
              <a:solidFill>
                <a:schemeClr val="hlink"/>
              </a:solidFill>
            </a:endParaRPr>
          </a:p>
        </p:txBody>
      </p:sp>
      <p:sp>
        <p:nvSpPr>
          <p:cNvPr id="6" name="Rectangle 10"/>
          <p:cNvSpPr>
            <a:spLocks noChangeArrowheads="1"/>
          </p:cNvSpPr>
          <p:nvPr/>
        </p:nvSpPr>
        <p:spPr bwMode="gray">
          <a:xfrm>
            <a:off x="903283" y="2890886"/>
            <a:ext cx="2870200" cy="3200876"/>
          </a:xfrm>
          <a:prstGeom prst="rect">
            <a:avLst/>
          </a:prstGeom>
          <a:noFill/>
          <a:ln w="9525">
            <a:noFill/>
            <a:miter lim="800000"/>
            <a:headEnd/>
            <a:tailEnd/>
          </a:ln>
        </p:spPr>
        <p:txBody>
          <a:bodyPr lIns="0" tIns="0" rIns="0" bIns="0">
            <a:spAutoFit/>
          </a:bodyPr>
          <a:lstStyle/>
          <a:p>
            <a:pPr marL="147638" lvl="1" indent="-146050" defTabSz="912813">
              <a:spcBef>
                <a:spcPct val="50000"/>
              </a:spcBef>
              <a:buSzPct val="120000"/>
              <a:buFontTx/>
              <a:buChar char="•"/>
            </a:pPr>
            <a:r>
              <a:rPr lang="en-US" sz="1600" dirty="0" smtClean="0"/>
              <a:t>Protein family size has an obviously stronger correlation among species than </a:t>
            </a:r>
            <a:r>
              <a:rPr lang="en-US" sz="1600" dirty="0" err="1" smtClean="0"/>
              <a:t>pseudogene</a:t>
            </a:r>
            <a:r>
              <a:rPr lang="en-US" sz="1600" dirty="0" smtClean="0"/>
              <a:t> family size</a:t>
            </a:r>
            <a:endParaRPr lang="en-US" sz="1600" b="0" dirty="0" smtClean="0"/>
          </a:p>
          <a:p>
            <a:pPr marL="147638" lvl="1" indent="-146050" defTabSz="912813">
              <a:spcBef>
                <a:spcPct val="50000"/>
              </a:spcBef>
              <a:buSzPct val="120000"/>
              <a:buFontTx/>
              <a:buChar char="•"/>
            </a:pPr>
            <a:r>
              <a:rPr lang="en-US" sz="1600" dirty="0" smtClean="0"/>
              <a:t>Correlation of </a:t>
            </a:r>
            <a:r>
              <a:rPr lang="en-US" sz="1600" dirty="0" err="1" smtClean="0"/>
              <a:t>pseudogene</a:t>
            </a:r>
            <a:r>
              <a:rPr lang="en-US" sz="1600" dirty="0" smtClean="0"/>
              <a:t> family size decreases when the evolutionary distance increases between the species</a:t>
            </a:r>
            <a:endParaRPr lang="en-US" sz="1600" b="0" dirty="0" smtClean="0"/>
          </a:p>
          <a:p>
            <a:pPr marL="147638" lvl="1" indent="-146050" defTabSz="912813">
              <a:spcBef>
                <a:spcPct val="50000"/>
              </a:spcBef>
              <a:buSzPct val="120000"/>
              <a:buFontTx/>
              <a:buChar char="•"/>
            </a:pPr>
            <a:r>
              <a:rPr lang="en-US" sz="1600" dirty="0" smtClean="0"/>
              <a:t>Housekeeping families, such as GAPDH and ribosomal, tend to be enriched with a large number of </a:t>
            </a:r>
            <a:r>
              <a:rPr lang="en-US" sz="1600" dirty="0" err="1" smtClean="0"/>
              <a:t>pseudogenes</a:t>
            </a:r>
            <a:endParaRPr lang="en-US" sz="1600" b="0" dirty="0"/>
          </a:p>
        </p:txBody>
      </p:sp>
      <p:sp>
        <p:nvSpPr>
          <p:cNvPr id="7" name="Rectangle 2"/>
          <p:cNvSpPr txBox="1">
            <a:spLocks noChangeArrowheads="1"/>
          </p:cNvSpPr>
          <p:nvPr/>
        </p:nvSpPr>
        <p:spPr bwMode="auto">
          <a:xfrm>
            <a:off x="571472" y="1643050"/>
            <a:ext cx="3519487" cy="738664"/>
          </a:xfrm>
          <a:prstGeom prst="rect">
            <a:avLst/>
          </a:prstGeom>
          <a:noFill/>
          <a:ln w="9525">
            <a:noFill/>
            <a:miter lim="800000"/>
            <a:headEnd/>
            <a:tailEnd/>
          </a:ln>
        </p:spPr>
        <p:txBody>
          <a:bodyPr lIns="0" tIns="0" rIns="0" bIns="0">
            <a:spAutoFit/>
          </a:bodyPr>
          <a:lstStyle/>
          <a:p>
            <a:pPr algn="ctr" defTabSz="912813"/>
            <a:r>
              <a:rPr lang="en-US" sz="1600" dirty="0" smtClean="0">
                <a:solidFill>
                  <a:schemeClr val="tx2"/>
                </a:solidFill>
              </a:rPr>
              <a:t>Developed a large-scale database of eukaryotic </a:t>
            </a:r>
            <a:r>
              <a:rPr lang="en-US" sz="1600" dirty="0" err="1" smtClean="0">
                <a:solidFill>
                  <a:schemeClr val="tx2"/>
                </a:solidFill>
              </a:rPr>
              <a:t>pseudogene</a:t>
            </a:r>
            <a:r>
              <a:rPr lang="en-US" sz="1600" dirty="0" smtClean="0">
                <a:solidFill>
                  <a:schemeClr val="tx2"/>
                </a:solidFill>
              </a:rPr>
              <a:t> families</a:t>
            </a:r>
          </a:p>
          <a:p>
            <a:pPr algn="ctr" defTabSz="912813"/>
            <a:r>
              <a:rPr lang="en-US" sz="1600" dirty="0" smtClean="0">
                <a:solidFill>
                  <a:schemeClr val="tx2"/>
                </a:solidFill>
              </a:rPr>
              <a:t>PSEUDOFAM</a:t>
            </a:r>
            <a:endParaRPr lang="en-US" sz="1600" dirty="0">
              <a:solidFill>
                <a:schemeClr val="tx2"/>
              </a:solidFill>
            </a:endParaRPr>
          </a:p>
        </p:txBody>
      </p:sp>
      <p:sp>
        <p:nvSpPr>
          <p:cNvPr id="9" name="Date Placeholder 8"/>
          <p:cNvSpPr>
            <a:spLocks noGrp="1"/>
          </p:cNvSpPr>
          <p:nvPr>
            <p:ph type="dt" sz="half" idx="10"/>
          </p:nvPr>
        </p:nvSpPr>
        <p:spPr/>
        <p:txBody>
          <a:bodyPr/>
          <a:lstStyle/>
          <a:p>
            <a:r>
              <a:rPr lang="en-US" smtClean="0"/>
              <a:t>5/20/2010</a:t>
            </a:r>
            <a:endParaRPr lang="en-US"/>
          </a:p>
        </p:txBody>
      </p:sp>
      <p:sp>
        <p:nvSpPr>
          <p:cNvPr id="10" name="Slide Number Placeholder 9"/>
          <p:cNvSpPr>
            <a:spLocks noGrp="1"/>
          </p:cNvSpPr>
          <p:nvPr>
            <p:ph type="sldNum" sz="quarter" idx="12"/>
          </p:nvPr>
        </p:nvSpPr>
        <p:spPr/>
        <p:txBody>
          <a:bodyPr/>
          <a:lstStyle/>
          <a:p>
            <a:fld id="{E0F394AE-146F-480D-918A-369CB40A8BED}" type="slidenum">
              <a:rPr lang="en-US" smtClean="0"/>
              <a:pPr/>
              <a:t>13</a:t>
            </a:fld>
            <a:endParaRPr lang="en-US"/>
          </a:p>
        </p:txBody>
      </p:sp>
      <p:sp>
        <p:nvSpPr>
          <p:cNvPr id="11" name="Footer Placeholder 10"/>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Correlating CNV, SD and other genomic features</a:t>
            </a:r>
            <a:endParaRPr lang="en-US" dirty="0"/>
          </a:p>
        </p:txBody>
      </p:sp>
      <p:sp>
        <p:nvSpPr>
          <p:cNvPr id="5" name="Text Placeholder 4"/>
          <p:cNvSpPr>
            <a:spLocks noGrp="1"/>
          </p:cNvSpPr>
          <p:nvPr>
            <p:ph type="body" idx="1"/>
          </p:nvPr>
        </p:nvSpPr>
        <p:spPr/>
        <p:txBody>
          <a:bodyPr/>
          <a:lstStyle/>
          <a:p>
            <a:r>
              <a:rPr lang="en-US" dirty="0" smtClean="0"/>
              <a:t>Chapter Three</a:t>
            </a:r>
            <a:endParaRPr lang="en-US" dirty="0"/>
          </a:p>
        </p:txBody>
      </p:sp>
      <p:sp>
        <p:nvSpPr>
          <p:cNvPr id="6" name="TextBox 5"/>
          <p:cNvSpPr txBox="1"/>
          <p:nvPr/>
        </p:nvSpPr>
        <p:spPr>
          <a:xfrm>
            <a:off x="714348" y="6000768"/>
            <a:ext cx="7358114" cy="646331"/>
          </a:xfrm>
          <a:prstGeom prst="rect">
            <a:avLst/>
          </a:prstGeom>
          <a:noFill/>
        </p:spPr>
        <p:txBody>
          <a:bodyPr wrap="square" rtlCol="0">
            <a:spAutoFit/>
          </a:bodyPr>
          <a:lstStyle/>
          <a:p>
            <a:r>
              <a:rPr lang="en-US" sz="1200" b="1" dirty="0" smtClean="0"/>
              <a:t>Kim PM*</a:t>
            </a:r>
            <a:r>
              <a:rPr lang="en-US" sz="1200" dirty="0" smtClean="0"/>
              <a:t>, </a:t>
            </a:r>
            <a:r>
              <a:rPr lang="en-US" sz="1200" b="1" dirty="0" smtClean="0"/>
              <a:t>Lam HY*</a:t>
            </a:r>
            <a:r>
              <a:rPr lang="en-US" sz="1200" dirty="0" smtClean="0"/>
              <a:t>, Urban AE, </a:t>
            </a:r>
            <a:r>
              <a:rPr lang="en-US" sz="1200" dirty="0" err="1" smtClean="0"/>
              <a:t>Korbel</a:t>
            </a:r>
            <a:r>
              <a:rPr lang="en-US" sz="1200" dirty="0" smtClean="0"/>
              <a:t> JO, </a:t>
            </a:r>
            <a:r>
              <a:rPr lang="en-US" sz="1200" dirty="0" err="1" smtClean="0"/>
              <a:t>Affourtit</a:t>
            </a:r>
            <a:r>
              <a:rPr lang="en-US" sz="1200" dirty="0" smtClean="0"/>
              <a:t> J, </a:t>
            </a:r>
            <a:r>
              <a:rPr lang="en-US" sz="1200" dirty="0" err="1" smtClean="0"/>
              <a:t>Grubert</a:t>
            </a:r>
            <a:r>
              <a:rPr lang="en-US" sz="1200" dirty="0" smtClean="0"/>
              <a:t> F, Chen X, </a:t>
            </a:r>
            <a:r>
              <a:rPr lang="en-US" sz="1200" dirty="0" err="1" smtClean="0"/>
              <a:t>Weissman</a:t>
            </a:r>
            <a:r>
              <a:rPr lang="en-US" sz="1200" dirty="0" smtClean="0"/>
              <a:t> S, Snyder M, Gerstein MB. Analysis of copy number variants and segmental duplications in the human genome: Evidence for a change in the process of formation in recent evolutionary history. </a:t>
            </a:r>
            <a:r>
              <a:rPr lang="en-US" sz="1200" b="1" i="1" dirty="0" smtClean="0"/>
              <a:t>Genome Res</a:t>
            </a:r>
            <a:r>
              <a:rPr lang="en-US" sz="1200" dirty="0" smtClean="0"/>
              <a:t>. 2008 Dec;18(12):1865-74.</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Motivation</a:t>
            </a:r>
            <a:endParaRPr lang="en-US" dirty="0"/>
          </a:p>
        </p:txBody>
      </p:sp>
      <p:sp>
        <p:nvSpPr>
          <p:cNvPr id="5" name="Content Placeholder 4"/>
          <p:cNvSpPr>
            <a:spLocks noGrp="1"/>
          </p:cNvSpPr>
          <p:nvPr>
            <p:ph idx="1"/>
          </p:nvPr>
        </p:nvSpPr>
        <p:spPr/>
        <p:txBody>
          <a:bodyPr>
            <a:normAutofit fontScale="92500"/>
          </a:bodyPr>
          <a:lstStyle/>
          <a:p>
            <a:r>
              <a:rPr lang="en-US" dirty="0" smtClean="0"/>
              <a:t>NAHR during meiosis was thought to lead to the formation of larger deletions and duplications</a:t>
            </a:r>
          </a:p>
          <a:p>
            <a:r>
              <a:rPr lang="en-US" dirty="0" smtClean="0"/>
              <a:t>However, not much was known about how other mechanisms are involved, and not many sequences of breakpoints are available</a:t>
            </a:r>
          </a:p>
          <a:p>
            <a:pPr marL="342900" lvl="1" indent="-342900">
              <a:buFont typeface="Arial" pitchFamily="34" charset="0"/>
              <a:buChar char="•"/>
            </a:pPr>
            <a:r>
              <a:rPr lang="en-US" sz="3200" dirty="0" smtClean="0"/>
              <a:t>Calculate enrichment of specific genomic features around the breakpoints may reveal different formation signatures for SDs and CNVs</a:t>
            </a:r>
          </a:p>
        </p:txBody>
      </p:sp>
      <p:sp>
        <p:nvSpPr>
          <p:cNvPr id="6" name="Date Placeholder 5"/>
          <p:cNvSpPr>
            <a:spLocks noGrp="1"/>
          </p:cNvSpPr>
          <p:nvPr>
            <p:ph type="dt" sz="half" idx="10"/>
          </p:nvPr>
        </p:nvSpPr>
        <p:spPr/>
        <p:txBody>
          <a:bodyPr/>
          <a:lstStyle/>
          <a:p>
            <a:r>
              <a:rPr lang="en-US" smtClean="0"/>
              <a:t>5/20/2010</a:t>
            </a:r>
            <a:endParaRPr lang="en-US"/>
          </a:p>
        </p:txBody>
      </p:sp>
      <p:sp>
        <p:nvSpPr>
          <p:cNvPr id="7" name="Slide Number Placeholder 6"/>
          <p:cNvSpPr>
            <a:spLocks noGrp="1"/>
          </p:cNvSpPr>
          <p:nvPr>
            <p:ph type="sldNum" sz="quarter" idx="12"/>
          </p:nvPr>
        </p:nvSpPr>
        <p:spPr/>
        <p:txBody>
          <a:bodyPr/>
          <a:lstStyle/>
          <a:p>
            <a:fld id="{E0F394AE-146F-480D-918A-369CB40A8BED}"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grpSp>
        <p:nvGrpSpPr>
          <p:cNvPr id="113" name="Group 112"/>
          <p:cNvGrpSpPr/>
          <p:nvPr/>
        </p:nvGrpSpPr>
        <p:grpSpPr>
          <a:xfrm>
            <a:off x="452438" y="1357298"/>
            <a:ext cx="8318500" cy="3371848"/>
            <a:chOff x="452438" y="2986111"/>
            <a:chExt cx="8318500" cy="3371848"/>
          </a:xfrm>
        </p:grpSpPr>
        <p:sp>
          <p:nvSpPr>
            <p:cNvPr id="33" name="AutoShape 4"/>
            <p:cNvSpPr>
              <a:spLocks noChangeArrowheads="1"/>
            </p:cNvSpPr>
            <p:nvPr/>
          </p:nvSpPr>
          <p:spPr bwMode="gray">
            <a:xfrm>
              <a:off x="452438" y="2986111"/>
              <a:ext cx="8318500" cy="3371848"/>
            </a:xfrm>
            <a:prstGeom prst="roundRect">
              <a:avLst>
                <a:gd name="adj" fmla="val 2514"/>
              </a:avLst>
            </a:prstGeom>
            <a:noFill/>
            <a:ln w="9525">
              <a:solidFill>
                <a:schemeClr val="tx1"/>
              </a:solidFill>
              <a:round/>
              <a:headEnd/>
              <a:tailEnd/>
            </a:ln>
          </p:spPr>
          <p:txBody>
            <a:bodyPr wrap="none" lIns="93276" tIns="46638" rIns="93276" bIns="46638" anchor="ctr"/>
            <a:lstStyle/>
            <a:p>
              <a:pPr algn="ctr" defTabSz="933450"/>
              <a:endParaRPr lang="de-DE" sz="1600" b="0">
                <a:solidFill>
                  <a:schemeClr val="hlink"/>
                </a:solidFill>
              </a:endParaRPr>
            </a:p>
          </p:txBody>
        </p:sp>
        <p:sp>
          <p:nvSpPr>
            <p:cNvPr id="34" name="Text Box 5"/>
            <p:cNvSpPr txBox="1">
              <a:spLocks noChangeArrowheads="1"/>
            </p:cNvSpPr>
            <p:nvPr/>
          </p:nvSpPr>
          <p:spPr bwMode="auto">
            <a:xfrm>
              <a:off x="1074738" y="3297260"/>
              <a:ext cx="2332037" cy="517525"/>
            </a:xfrm>
            <a:prstGeom prst="rect">
              <a:avLst/>
            </a:prstGeom>
            <a:noFill/>
            <a:ln w="9525">
              <a:noFill/>
              <a:miter lim="800000"/>
              <a:headEnd/>
              <a:tailEnd/>
            </a:ln>
          </p:spPr>
          <p:txBody>
            <a:bodyPr lIns="93276" tIns="46638" rIns="93276" bIns="46638">
              <a:spAutoFit/>
            </a:bodyPr>
            <a:lstStyle/>
            <a:p>
              <a:pPr defTabSz="933450"/>
              <a:r>
                <a:rPr lang="en-US" sz="1400" b="0" dirty="0"/>
                <a:t>Survey a range of genomic features</a:t>
              </a:r>
            </a:p>
          </p:txBody>
        </p:sp>
        <p:sp>
          <p:nvSpPr>
            <p:cNvPr id="35" name="Text Box 6"/>
            <p:cNvSpPr txBox="1">
              <a:spLocks noChangeArrowheads="1"/>
            </p:cNvSpPr>
            <p:nvPr/>
          </p:nvSpPr>
          <p:spPr bwMode="auto">
            <a:xfrm>
              <a:off x="1074738" y="3995760"/>
              <a:ext cx="2332037" cy="730250"/>
            </a:xfrm>
            <a:prstGeom prst="rect">
              <a:avLst/>
            </a:prstGeom>
            <a:noFill/>
            <a:ln w="9525">
              <a:noFill/>
              <a:miter lim="800000"/>
              <a:headEnd/>
              <a:tailEnd/>
            </a:ln>
          </p:spPr>
          <p:txBody>
            <a:bodyPr lIns="93276" tIns="46638" rIns="93276" bIns="46638">
              <a:spAutoFit/>
            </a:bodyPr>
            <a:lstStyle/>
            <a:p>
              <a:pPr defTabSz="933450"/>
              <a:r>
                <a:rPr lang="en-US" sz="1400" b="0" dirty="0"/>
                <a:t>Count the number of features in each genomic bin (100kb)</a:t>
              </a:r>
            </a:p>
          </p:txBody>
        </p:sp>
        <p:sp>
          <p:nvSpPr>
            <p:cNvPr id="36" name="Text Box 7"/>
            <p:cNvSpPr txBox="1">
              <a:spLocks noChangeArrowheads="1"/>
            </p:cNvSpPr>
            <p:nvPr/>
          </p:nvSpPr>
          <p:spPr bwMode="auto">
            <a:xfrm>
              <a:off x="1074738" y="5240359"/>
              <a:ext cx="2332037" cy="525074"/>
            </a:xfrm>
            <a:prstGeom prst="rect">
              <a:avLst/>
            </a:prstGeom>
            <a:noFill/>
            <a:ln w="9525">
              <a:noFill/>
              <a:miter lim="800000"/>
              <a:headEnd/>
              <a:tailEnd/>
            </a:ln>
          </p:spPr>
          <p:txBody>
            <a:bodyPr lIns="93276" tIns="46638" rIns="93276" bIns="46638">
              <a:spAutoFit/>
            </a:bodyPr>
            <a:lstStyle/>
            <a:p>
              <a:pPr defTabSz="933450"/>
              <a:r>
                <a:rPr lang="en-US" sz="1400" b="0" dirty="0"/>
                <a:t>Calculate correlations </a:t>
              </a:r>
              <a:r>
                <a:rPr lang="en-US" sz="1400" b="0" dirty="0" smtClean="0"/>
                <a:t>using </a:t>
              </a:r>
              <a:r>
                <a:rPr lang="en-US" sz="1400" b="0" dirty="0"/>
                <a:t>robust stats</a:t>
              </a:r>
            </a:p>
          </p:txBody>
        </p:sp>
        <p:sp>
          <p:nvSpPr>
            <p:cNvPr id="37" name="Oval 8"/>
            <p:cNvSpPr>
              <a:spLocks noChangeArrowheads="1"/>
            </p:cNvSpPr>
            <p:nvPr/>
          </p:nvSpPr>
          <p:spPr bwMode="gray">
            <a:xfrm>
              <a:off x="685800" y="3297260"/>
              <a:ext cx="233363" cy="233363"/>
            </a:xfrm>
            <a:prstGeom prst="ellipse">
              <a:avLst/>
            </a:prstGeom>
            <a:solidFill>
              <a:schemeClr val="accent1"/>
            </a:solidFill>
            <a:ln w="9525">
              <a:solidFill>
                <a:schemeClr val="tx1"/>
              </a:solidFill>
              <a:round/>
              <a:headEnd/>
              <a:tailEnd/>
            </a:ln>
          </p:spPr>
          <p:txBody>
            <a:bodyPr wrap="none" lIns="93276" tIns="46638" rIns="93276" bIns="46638" anchor="ctr"/>
            <a:lstStyle/>
            <a:p>
              <a:pPr algn="ctr" defTabSz="933450">
                <a:lnSpc>
                  <a:spcPct val="90000"/>
                </a:lnSpc>
              </a:pPr>
              <a:r>
                <a:rPr lang="en-US" sz="1600"/>
                <a:t>1</a:t>
              </a:r>
            </a:p>
          </p:txBody>
        </p:sp>
        <p:sp>
          <p:nvSpPr>
            <p:cNvPr id="38" name="Oval 9"/>
            <p:cNvSpPr>
              <a:spLocks noChangeArrowheads="1"/>
            </p:cNvSpPr>
            <p:nvPr/>
          </p:nvSpPr>
          <p:spPr bwMode="gray">
            <a:xfrm>
              <a:off x="685800" y="4073548"/>
              <a:ext cx="233363" cy="233362"/>
            </a:xfrm>
            <a:prstGeom prst="ellipse">
              <a:avLst/>
            </a:prstGeom>
            <a:solidFill>
              <a:schemeClr val="accent1"/>
            </a:solidFill>
            <a:ln w="9525">
              <a:solidFill>
                <a:schemeClr val="tx1"/>
              </a:solidFill>
              <a:round/>
              <a:headEnd/>
              <a:tailEnd/>
            </a:ln>
          </p:spPr>
          <p:txBody>
            <a:bodyPr wrap="none" lIns="93276" tIns="46638" rIns="93276" bIns="46638" anchor="ctr"/>
            <a:lstStyle/>
            <a:p>
              <a:pPr algn="ctr" defTabSz="933450">
                <a:lnSpc>
                  <a:spcPct val="90000"/>
                </a:lnSpc>
              </a:pPr>
              <a:r>
                <a:rPr lang="en-US" sz="1600"/>
                <a:t>2</a:t>
              </a:r>
            </a:p>
          </p:txBody>
        </p:sp>
        <p:sp>
          <p:nvSpPr>
            <p:cNvPr id="39" name="Oval 10"/>
            <p:cNvSpPr>
              <a:spLocks noChangeArrowheads="1"/>
            </p:cNvSpPr>
            <p:nvPr/>
          </p:nvSpPr>
          <p:spPr bwMode="gray">
            <a:xfrm>
              <a:off x="685800" y="5395934"/>
              <a:ext cx="233363" cy="233363"/>
            </a:xfrm>
            <a:prstGeom prst="ellipse">
              <a:avLst/>
            </a:prstGeom>
            <a:solidFill>
              <a:schemeClr val="accent1"/>
            </a:solidFill>
            <a:ln w="9525">
              <a:solidFill>
                <a:schemeClr val="tx1"/>
              </a:solidFill>
              <a:round/>
              <a:headEnd/>
              <a:tailEnd/>
            </a:ln>
          </p:spPr>
          <p:txBody>
            <a:bodyPr wrap="none" lIns="93276" tIns="46638" rIns="93276" bIns="46638" anchor="ctr"/>
            <a:lstStyle/>
            <a:p>
              <a:pPr algn="ctr" defTabSz="933450">
                <a:lnSpc>
                  <a:spcPct val="90000"/>
                </a:lnSpc>
              </a:pPr>
              <a:r>
                <a:rPr lang="en-US" sz="1600"/>
                <a:t>3</a:t>
              </a:r>
            </a:p>
          </p:txBody>
        </p:sp>
      </p:grpSp>
      <p:grpSp>
        <p:nvGrpSpPr>
          <p:cNvPr id="112" name="Group 111"/>
          <p:cNvGrpSpPr/>
          <p:nvPr/>
        </p:nvGrpSpPr>
        <p:grpSpPr>
          <a:xfrm>
            <a:off x="440171" y="4833958"/>
            <a:ext cx="8318500" cy="1524000"/>
            <a:chOff x="452438" y="1404934"/>
            <a:chExt cx="8318500" cy="1524000"/>
          </a:xfrm>
        </p:grpSpPr>
        <p:sp>
          <p:nvSpPr>
            <p:cNvPr id="40" name="AutoShape 11"/>
            <p:cNvSpPr>
              <a:spLocks noChangeArrowheads="1"/>
            </p:cNvSpPr>
            <p:nvPr/>
          </p:nvSpPr>
          <p:spPr bwMode="gray">
            <a:xfrm>
              <a:off x="452438" y="1404934"/>
              <a:ext cx="8318500" cy="1423986"/>
            </a:xfrm>
            <a:prstGeom prst="roundRect">
              <a:avLst>
                <a:gd name="adj" fmla="val 2514"/>
              </a:avLst>
            </a:prstGeom>
            <a:noFill/>
            <a:ln w="9525">
              <a:solidFill>
                <a:schemeClr val="tx1"/>
              </a:solidFill>
              <a:round/>
              <a:headEnd/>
              <a:tailEnd/>
            </a:ln>
          </p:spPr>
          <p:txBody>
            <a:bodyPr wrap="none" lIns="93276" tIns="46638" rIns="93276" bIns="46638" anchor="ctr"/>
            <a:lstStyle/>
            <a:p>
              <a:pPr algn="ctr" defTabSz="933450"/>
              <a:endParaRPr lang="de-DE" sz="1600" b="0">
                <a:solidFill>
                  <a:schemeClr val="hlink"/>
                </a:solidFill>
              </a:endParaRPr>
            </a:p>
          </p:txBody>
        </p:sp>
        <p:grpSp>
          <p:nvGrpSpPr>
            <p:cNvPr id="41" name="Group 12"/>
            <p:cNvGrpSpPr>
              <a:grpSpLocks/>
            </p:cNvGrpSpPr>
            <p:nvPr/>
          </p:nvGrpSpPr>
          <p:grpSpPr bwMode="auto">
            <a:xfrm>
              <a:off x="5116513" y="1560517"/>
              <a:ext cx="3421062" cy="387351"/>
              <a:chOff x="2487" y="2981"/>
              <a:chExt cx="2112" cy="240"/>
            </a:xfrm>
          </p:grpSpPr>
          <p:grpSp>
            <p:nvGrpSpPr>
              <p:cNvPr id="42" name="Group 13"/>
              <p:cNvGrpSpPr>
                <a:grpSpLocks/>
              </p:cNvGrpSpPr>
              <p:nvPr/>
            </p:nvGrpSpPr>
            <p:grpSpPr bwMode="auto">
              <a:xfrm>
                <a:off x="2487" y="3053"/>
                <a:ext cx="2112" cy="112"/>
                <a:chOff x="2487" y="6130"/>
                <a:chExt cx="2112" cy="112"/>
              </a:xfrm>
            </p:grpSpPr>
            <p:sp>
              <p:nvSpPr>
                <p:cNvPr id="45" name="Line 14"/>
                <p:cNvSpPr>
                  <a:spLocks noChangeShapeType="1"/>
                </p:cNvSpPr>
                <p:nvPr/>
              </p:nvSpPr>
              <p:spPr bwMode="auto">
                <a:xfrm>
                  <a:off x="2727" y="6130"/>
                  <a:ext cx="1632" cy="0"/>
                </a:xfrm>
                <a:prstGeom prst="line">
                  <a:avLst/>
                </a:prstGeom>
                <a:noFill/>
                <a:ln w="9525">
                  <a:solidFill>
                    <a:schemeClr val="tx1"/>
                  </a:solidFill>
                  <a:round/>
                  <a:headEnd/>
                  <a:tailEnd/>
                </a:ln>
              </p:spPr>
              <p:txBody>
                <a:bodyPr/>
                <a:lstStyle/>
                <a:p>
                  <a:endParaRPr lang="en-US"/>
                </a:p>
              </p:txBody>
            </p:sp>
            <p:sp>
              <p:nvSpPr>
                <p:cNvPr id="46" name="Line 15"/>
                <p:cNvSpPr>
                  <a:spLocks noChangeShapeType="1"/>
                </p:cNvSpPr>
                <p:nvPr/>
              </p:nvSpPr>
              <p:spPr bwMode="auto">
                <a:xfrm>
                  <a:off x="2727" y="6242"/>
                  <a:ext cx="1632" cy="0"/>
                </a:xfrm>
                <a:prstGeom prst="line">
                  <a:avLst/>
                </a:prstGeom>
                <a:noFill/>
                <a:ln w="9525">
                  <a:solidFill>
                    <a:schemeClr val="tx1"/>
                  </a:solidFill>
                  <a:round/>
                  <a:headEnd/>
                  <a:tailEnd/>
                </a:ln>
              </p:spPr>
              <p:txBody>
                <a:bodyPr/>
                <a:lstStyle/>
                <a:p>
                  <a:endParaRPr lang="en-US"/>
                </a:p>
              </p:txBody>
            </p:sp>
            <p:sp>
              <p:nvSpPr>
                <p:cNvPr id="47" name="Line 16"/>
                <p:cNvSpPr>
                  <a:spLocks noChangeShapeType="1"/>
                </p:cNvSpPr>
                <p:nvPr/>
              </p:nvSpPr>
              <p:spPr bwMode="auto">
                <a:xfrm>
                  <a:off x="2487" y="6130"/>
                  <a:ext cx="240" cy="0"/>
                </a:xfrm>
                <a:prstGeom prst="line">
                  <a:avLst/>
                </a:prstGeom>
                <a:noFill/>
                <a:ln w="9525">
                  <a:solidFill>
                    <a:schemeClr val="tx1"/>
                  </a:solidFill>
                  <a:prstDash val="sysDot"/>
                  <a:round/>
                  <a:headEnd/>
                  <a:tailEnd/>
                </a:ln>
              </p:spPr>
              <p:txBody>
                <a:bodyPr/>
                <a:lstStyle/>
                <a:p>
                  <a:endParaRPr lang="en-US"/>
                </a:p>
              </p:txBody>
            </p:sp>
            <p:sp>
              <p:nvSpPr>
                <p:cNvPr id="48" name="Line 17"/>
                <p:cNvSpPr>
                  <a:spLocks noChangeShapeType="1"/>
                </p:cNvSpPr>
                <p:nvPr/>
              </p:nvSpPr>
              <p:spPr bwMode="auto">
                <a:xfrm>
                  <a:off x="4359" y="6130"/>
                  <a:ext cx="240" cy="0"/>
                </a:xfrm>
                <a:prstGeom prst="line">
                  <a:avLst/>
                </a:prstGeom>
                <a:noFill/>
                <a:ln w="9525">
                  <a:solidFill>
                    <a:schemeClr val="tx1"/>
                  </a:solidFill>
                  <a:prstDash val="sysDot"/>
                  <a:round/>
                  <a:headEnd/>
                  <a:tailEnd/>
                </a:ln>
              </p:spPr>
              <p:txBody>
                <a:bodyPr/>
                <a:lstStyle/>
                <a:p>
                  <a:endParaRPr lang="en-US"/>
                </a:p>
              </p:txBody>
            </p:sp>
            <p:sp>
              <p:nvSpPr>
                <p:cNvPr id="49" name="Line 18"/>
                <p:cNvSpPr>
                  <a:spLocks noChangeShapeType="1"/>
                </p:cNvSpPr>
                <p:nvPr/>
              </p:nvSpPr>
              <p:spPr bwMode="auto">
                <a:xfrm>
                  <a:off x="2487" y="6242"/>
                  <a:ext cx="240" cy="0"/>
                </a:xfrm>
                <a:prstGeom prst="line">
                  <a:avLst/>
                </a:prstGeom>
                <a:noFill/>
                <a:ln w="9525">
                  <a:solidFill>
                    <a:schemeClr val="tx1"/>
                  </a:solidFill>
                  <a:prstDash val="sysDot"/>
                  <a:round/>
                  <a:headEnd/>
                  <a:tailEnd/>
                </a:ln>
              </p:spPr>
              <p:txBody>
                <a:bodyPr/>
                <a:lstStyle/>
                <a:p>
                  <a:endParaRPr lang="en-US"/>
                </a:p>
              </p:txBody>
            </p:sp>
            <p:sp>
              <p:nvSpPr>
                <p:cNvPr id="50" name="Line 19"/>
                <p:cNvSpPr>
                  <a:spLocks noChangeShapeType="1"/>
                </p:cNvSpPr>
                <p:nvPr/>
              </p:nvSpPr>
              <p:spPr bwMode="auto">
                <a:xfrm>
                  <a:off x="4359" y="6242"/>
                  <a:ext cx="240" cy="0"/>
                </a:xfrm>
                <a:prstGeom prst="line">
                  <a:avLst/>
                </a:prstGeom>
                <a:noFill/>
                <a:ln w="9525">
                  <a:solidFill>
                    <a:schemeClr val="tx1"/>
                  </a:solidFill>
                  <a:prstDash val="sysDot"/>
                  <a:round/>
                  <a:headEnd/>
                  <a:tailEnd/>
                </a:ln>
              </p:spPr>
              <p:txBody>
                <a:bodyPr/>
                <a:lstStyle/>
                <a:p>
                  <a:endParaRPr lang="en-US"/>
                </a:p>
              </p:txBody>
            </p:sp>
          </p:grpSp>
          <p:sp>
            <p:nvSpPr>
              <p:cNvPr id="43" name="Line 20"/>
              <p:cNvSpPr>
                <a:spLocks noChangeShapeType="1"/>
              </p:cNvSpPr>
              <p:nvPr/>
            </p:nvSpPr>
            <p:spPr bwMode="auto">
              <a:xfrm>
                <a:off x="3440" y="2981"/>
                <a:ext cx="0" cy="240"/>
              </a:xfrm>
              <a:prstGeom prst="line">
                <a:avLst/>
              </a:prstGeom>
              <a:noFill/>
              <a:ln w="9525">
                <a:solidFill>
                  <a:schemeClr val="tx1"/>
                </a:solidFill>
                <a:round/>
                <a:headEnd/>
                <a:tailEnd/>
              </a:ln>
            </p:spPr>
            <p:txBody>
              <a:bodyPr/>
              <a:lstStyle/>
              <a:p>
                <a:endParaRPr lang="en-US"/>
              </a:p>
            </p:txBody>
          </p:sp>
          <p:sp>
            <p:nvSpPr>
              <p:cNvPr id="44" name="Text Box 21"/>
              <p:cNvSpPr txBox="1">
                <a:spLocks noChangeArrowheads="1"/>
              </p:cNvSpPr>
              <p:nvPr/>
            </p:nvSpPr>
            <p:spPr bwMode="auto">
              <a:xfrm>
                <a:off x="3006" y="3056"/>
                <a:ext cx="960" cy="133"/>
              </a:xfrm>
              <a:prstGeom prst="rect">
                <a:avLst/>
              </a:prstGeom>
              <a:noFill/>
              <a:ln w="9525">
                <a:noFill/>
                <a:miter lim="800000"/>
                <a:headEnd/>
                <a:tailEnd/>
              </a:ln>
            </p:spPr>
            <p:txBody>
              <a:bodyPr lIns="93276" tIns="46638" rIns="93276" bIns="46638">
                <a:spAutoFit/>
              </a:bodyPr>
              <a:lstStyle/>
              <a:p>
                <a:pPr defTabSz="933450">
                  <a:spcBef>
                    <a:spcPct val="50000"/>
                  </a:spcBef>
                </a:pPr>
                <a:r>
                  <a:rPr lang="en-US" sz="800" b="0" dirty="0"/>
                  <a:t>…ATCAAGG CCGGAA…</a:t>
                </a:r>
              </a:p>
            </p:txBody>
          </p:sp>
        </p:grpSp>
        <p:sp>
          <p:nvSpPr>
            <p:cNvPr id="51" name="Rectangle 22"/>
            <p:cNvSpPr>
              <a:spLocks noChangeArrowheads="1"/>
            </p:cNvSpPr>
            <p:nvPr/>
          </p:nvSpPr>
          <p:spPr bwMode="auto">
            <a:xfrm>
              <a:off x="6361113" y="2025647"/>
              <a:ext cx="622300" cy="233362"/>
            </a:xfrm>
            <a:prstGeom prst="rect">
              <a:avLst/>
            </a:prstGeom>
            <a:solidFill>
              <a:schemeClr val="bg1"/>
            </a:solidFill>
            <a:ln w="9525">
              <a:solidFill>
                <a:schemeClr val="tx1"/>
              </a:solidFill>
              <a:miter lim="800000"/>
              <a:headEnd/>
              <a:tailEnd/>
            </a:ln>
          </p:spPr>
          <p:txBody>
            <a:bodyPr wrap="none" anchor="ctr"/>
            <a:lstStyle/>
            <a:p>
              <a:pPr algn="ctr"/>
              <a:r>
                <a:rPr lang="en-US" sz="1200" dirty="0" smtClean="0"/>
                <a:t>Repeat</a:t>
              </a:r>
              <a:endParaRPr lang="en-US" sz="1200" dirty="0"/>
            </a:p>
          </p:txBody>
        </p:sp>
        <p:sp>
          <p:nvSpPr>
            <p:cNvPr id="52" name="Rectangle 23"/>
            <p:cNvSpPr>
              <a:spLocks noChangeArrowheads="1"/>
            </p:cNvSpPr>
            <p:nvPr/>
          </p:nvSpPr>
          <p:spPr bwMode="auto">
            <a:xfrm>
              <a:off x="5272088" y="2336797"/>
              <a:ext cx="3109912" cy="233362"/>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53" name="Rectangle 24"/>
            <p:cNvSpPr>
              <a:spLocks noChangeArrowheads="1"/>
            </p:cNvSpPr>
            <p:nvPr/>
          </p:nvSpPr>
          <p:spPr bwMode="gray">
            <a:xfrm>
              <a:off x="3626624" y="1948927"/>
              <a:ext cx="945376" cy="278853"/>
            </a:xfrm>
            <a:prstGeom prst="rect">
              <a:avLst/>
            </a:prstGeom>
            <a:noFill/>
            <a:ln w="9525">
              <a:noFill/>
              <a:miter lim="800000"/>
              <a:headEnd/>
              <a:tailEnd/>
            </a:ln>
          </p:spPr>
          <p:txBody>
            <a:bodyPr wrap="none" lIns="93276" tIns="46638" rIns="93276" bIns="46638" anchor="ctr">
              <a:spAutoFit/>
            </a:bodyPr>
            <a:lstStyle/>
            <a:p>
              <a:pPr algn="ctr" defTabSz="933450"/>
              <a:r>
                <a:rPr lang="en-US" sz="1200" dirty="0"/>
                <a:t>Exact match</a:t>
              </a:r>
            </a:p>
          </p:txBody>
        </p:sp>
        <p:sp>
          <p:nvSpPr>
            <p:cNvPr id="54" name="Rectangle 25"/>
            <p:cNvSpPr>
              <a:spLocks noChangeArrowheads="1"/>
            </p:cNvSpPr>
            <p:nvPr/>
          </p:nvSpPr>
          <p:spPr bwMode="gray">
            <a:xfrm>
              <a:off x="3607702" y="2337864"/>
              <a:ext cx="1344396" cy="278853"/>
            </a:xfrm>
            <a:prstGeom prst="rect">
              <a:avLst/>
            </a:prstGeom>
            <a:noFill/>
            <a:ln w="9525">
              <a:noFill/>
              <a:miter lim="800000"/>
              <a:headEnd/>
              <a:tailEnd/>
            </a:ln>
          </p:spPr>
          <p:txBody>
            <a:bodyPr wrap="none" lIns="93276" tIns="46638" rIns="93276" bIns="46638" anchor="ctr">
              <a:spAutoFit/>
            </a:bodyPr>
            <a:lstStyle/>
            <a:p>
              <a:pPr algn="ctr" defTabSz="933450"/>
              <a:r>
                <a:rPr lang="en-US" sz="1200" dirty="0"/>
                <a:t>Local environment</a:t>
              </a:r>
            </a:p>
          </p:txBody>
        </p:sp>
        <p:sp>
          <p:nvSpPr>
            <p:cNvPr id="55" name="Text Box 26"/>
            <p:cNvSpPr txBox="1">
              <a:spLocks noChangeArrowheads="1"/>
            </p:cNvSpPr>
            <p:nvPr/>
          </p:nvSpPr>
          <p:spPr bwMode="auto">
            <a:xfrm>
              <a:off x="608013" y="1560509"/>
              <a:ext cx="2565400" cy="1368425"/>
            </a:xfrm>
            <a:prstGeom prst="rect">
              <a:avLst/>
            </a:prstGeom>
            <a:noFill/>
            <a:ln w="9525">
              <a:noFill/>
              <a:miter lim="800000"/>
              <a:headEnd/>
              <a:tailEnd/>
            </a:ln>
          </p:spPr>
          <p:txBody>
            <a:bodyPr lIns="93276" tIns="46638" rIns="93276" bIns="46638">
              <a:spAutoFit/>
            </a:bodyPr>
            <a:lstStyle/>
            <a:p>
              <a:pPr defTabSz="933450"/>
              <a:r>
                <a:rPr lang="en-US" sz="1400" b="0" dirty="0"/>
                <a:t>If exact </a:t>
              </a:r>
              <a:r>
                <a:rPr lang="en-US" sz="1400" b="0" dirty="0" smtClean="0"/>
                <a:t>CNV breakpoints </a:t>
              </a:r>
              <a:r>
                <a:rPr lang="en-US" sz="1400" b="0" dirty="0"/>
                <a:t>are known, we can calculate the enrichment of repeat elements relative to the genome or relative to the local environment</a:t>
              </a:r>
            </a:p>
          </p:txBody>
        </p:sp>
      </p:grpSp>
      <p:sp>
        <p:nvSpPr>
          <p:cNvPr id="108" name="Date Placeholder 107"/>
          <p:cNvSpPr>
            <a:spLocks noGrp="1"/>
          </p:cNvSpPr>
          <p:nvPr>
            <p:ph type="dt" sz="half" idx="10"/>
          </p:nvPr>
        </p:nvSpPr>
        <p:spPr/>
        <p:txBody>
          <a:bodyPr/>
          <a:lstStyle/>
          <a:p>
            <a:r>
              <a:rPr lang="en-US" smtClean="0"/>
              <a:t>5/20/2010</a:t>
            </a:r>
            <a:endParaRPr lang="en-US" dirty="0"/>
          </a:p>
        </p:txBody>
      </p:sp>
      <p:sp>
        <p:nvSpPr>
          <p:cNvPr id="109" name="Slide Number Placeholder 108"/>
          <p:cNvSpPr>
            <a:spLocks noGrp="1"/>
          </p:cNvSpPr>
          <p:nvPr>
            <p:ph type="sldNum" sz="quarter" idx="12"/>
          </p:nvPr>
        </p:nvSpPr>
        <p:spPr/>
        <p:txBody>
          <a:bodyPr/>
          <a:lstStyle/>
          <a:p>
            <a:fld id="{E0F394AE-146F-480D-918A-369CB40A8BED}" type="slidenum">
              <a:rPr lang="en-US" smtClean="0"/>
              <a:pPr/>
              <a:t>16</a:t>
            </a:fld>
            <a:endParaRPr lang="en-US"/>
          </a:p>
        </p:txBody>
      </p:sp>
      <p:sp>
        <p:nvSpPr>
          <p:cNvPr id="110" name="Footer Placeholder 109"/>
          <p:cNvSpPr>
            <a:spLocks noGrp="1"/>
          </p:cNvSpPr>
          <p:nvPr>
            <p:ph type="ftr" sz="quarter" idx="11"/>
          </p:nvPr>
        </p:nvSpPr>
        <p:spPr/>
        <p:txBody>
          <a:bodyPr/>
          <a:lstStyle/>
          <a:p>
            <a:r>
              <a:rPr lang="en-US" smtClean="0"/>
              <a:t>Hugo Lam's Defense  -  Computational Analysis on Genomic Variation  -  Yale CBB</a:t>
            </a:r>
            <a:endParaRPr lang="en-US" dirty="0"/>
          </a:p>
        </p:txBody>
      </p:sp>
      <p:pic>
        <p:nvPicPr>
          <p:cNvPr id="56" name="Picture 2" descr="http://genome.cshlp.org/content/18/12/1865/F1.medium.gif"/>
          <p:cNvPicPr>
            <a:picLocks noGrp="1" noChangeAspect="1" noChangeArrowheads="1"/>
          </p:cNvPicPr>
          <p:nvPr>
            <p:ph idx="1"/>
          </p:nvPr>
        </p:nvPicPr>
        <p:blipFill>
          <a:blip r:embed="rId2" cstate="print"/>
          <a:srcRect/>
          <a:stretch>
            <a:fillRect/>
          </a:stretch>
        </p:blipFill>
        <p:spPr bwMode="auto">
          <a:xfrm>
            <a:off x="5072065" y="1504720"/>
            <a:ext cx="3168091" cy="30672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gray">
          <a:xfrm>
            <a:off x="4248953" y="3143249"/>
            <a:ext cx="1115936" cy="463519"/>
          </a:xfrm>
          <a:prstGeom prst="rect">
            <a:avLst/>
          </a:prstGeom>
          <a:noFill/>
          <a:ln w="9525">
            <a:noFill/>
            <a:miter lim="800000"/>
            <a:headEnd/>
            <a:tailEnd/>
          </a:ln>
        </p:spPr>
        <p:txBody>
          <a:bodyPr wrap="none" lIns="93276" tIns="46638" rIns="93276" bIns="46638" anchor="ctr">
            <a:spAutoFit/>
          </a:bodyPr>
          <a:lstStyle/>
          <a:p>
            <a:pPr algn="ctr" defTabSz="933450"/>
            <a:r>
              <a:rPr lang="en-US" sz="1200" dirty="0"/>
              <a:t>Old</a:t>
            </a:r>
          </a:p>
          <a:p>
            <a:pPr algn="ctr" defTabSz="933450"/>
            <a:r>
              <a:rPr lang="en-US" sz="1200" dirty="0">
                <a:solidFill>
                  <a:schemeClr val="tx1">
                    <a:lumMod val="50000"/>
                    <a:lumOff val="50000"/>
                  </a:schemeClr>
                </a:solidFill>
              </a:rPr>
              <a:t>Low </a:t>
            </a:r>
            <a:r>
              <a:rPr lang="en-US" sz="1200" dirty="0" err="1">
                <a:solidFill>
                  <a:schemeClr val="tx1">
                    <a:lumMod val="50000"/>
                    <a:lumOff val="50000"/>
                  </a:schemeClr>
                </a:solidFill>
              </a:rPr>
              <a:t>seq</a:t>
            </a:r>
            <a:r>
              <a:rPr lang="en-US" sz="1200" dirty="0">
                <a:solidFill>
                  <a:schemeClr val="tx1">
                    <a:lumMod val="50000"/>
                    <a:lumOff val="50000"/>
                  </a:schemeClr>
                </a:solidFill>
              </a:rPr>
              <a:t>-ID (%)</a:t>
            </a:r>
          </a:p>
        </p:txBody>
      </p:sp>
      <p:sp>
        <p:nvSpPr>
          <p:cNvPr id="8" name="Rectangle 5"/>
          <p:cNvSpPr>
            <a:spLocks noChangeArrowheads="1"/>
          </p:cNvSpPr>
          <p:nvPr/>
        </p:nvSpPr>
        <p:spPr bwMode="gray">
          <a:xfrm>
            <a:off x="1357290" y="3143249"/>
            <a:ext cx="1143764" cy="463519"/>
          </a:xfrm>
          <a:prstGeom prst="rect">
            <a:avLst/>
          </a:prstGeom>
          <a:noFill/>
          <a:ln w="9525">
            <a:noFill/>
            <a:miter lim="800000"/>
            <a:headEnd/>
            <a:tailEnd/>
          </a:ln>
        </p:spPr>
        <p:txBody>
          <a:bodyPr wrap="none" lIns="93276" tIns="46638" rIns="93276" bIns="46638" anchor="ctr">
            <a:spAutoFit/>
          </a:bodyPr>
          <a:lstStyle/>
          <a:p>
            <a:pPr algn="ctr" defTabSz="933450"/>
            <a:r>
              <a:rPr lang="en-US" sz="1200" dirty="0" smtClean="0"/>
              <a:t>CNVs/Young</a:t>
            </a:r>
            <a:endParaRPr lang="en-US" sz="1200" dirty="0"/>
          </a:p>
          <a:p>
            <a:pPr algn="ctr" defTabSz="933450"/>
            <a:r>
              <a:rPr lang="en-US" sz="1200" dirty="0">
                <a:solidFill>
                  <a:schemeClr val="tx1">
                    <a:lumMod val="50000"/>
                    <a:lumOff val="50000"/>
                  </a:schemeClr>
                </a:solidFill>
              </a:rPr>
              <a:t>High </a:t>
            </a:r>
            <a:r>
              <a:rPr lang="en-US" sz="1200" dirty="0" err="1">
                <a:solidFill>
                  <a:schemeClr val="tx1">
                    <a:lumMod val="50000"/>
                    <a:lumOff val="50000"/>
                  </a:schemeClr>
                </a:solidFill>
              </a:rPr>
              <a:t>seq</a:t>
            </a:r>
            <a:r>
              <a:rPr lang="en-US" sz="1200" dirty="0">
                <a:solidFill>
                  <a:schemeClr val="tx1">
                    <a:lumMod val="50000"/>
                    <a:lumOff val="50000"/>
                  </a:schemeClr>
                </a:solidFill>
              </a:rPr>
              <a:t>-ID (%)</a:t>
            </a:r>
          </a:p>
        </p:txBody>
      </p:sp>
      <p:sp>
        <p:nvSpPr>
          <p:cNvPr id="18" name="Rectangle 15"/>
          <p:cNvSpPr>
            <a:spLocks noChangeArrowheads="1"/>
          </p:cNvSpPr>
          <p:nvPr/>
        </p:nvSpPr>
        <p:spPr bwMode="gray">
          <a:xfrm>
            <a:off x="3000364" y="3150650"/>
            <a:ext cx="414398" cy="278853"/>
          </a:xfrm>
          <a:prstGeom prst="rect">
            <a:avLst/>
          </a:prstGeom>
          <a:noFill/>
          <a:ln w="9525">
            <a:noFill/>
            <a:miter lim="800000"/>
            <a:headEnd/>
            <a:tailEnd/>
          </a:ln>
        </p:spPr>
        <p:txBody>
          <a:bodyPr wrap="none" lIns="93276" tIns="46638" rIns="93276" bIns="46638" anchor="ctr">
            <a:spAutoFit/>
          </a:bodyPr>
          <a:lstStyle/>
          <a:p>
            <a:pPr algn="ctr" defTabSz="933450"/>
            <a:r>
              <a:rPr lang="en-US" sz="1200" dirty="0"/>
              <a:t>SDs</a:t>
            </a:r>
          </a:p>
        </p:txBody>
      </p:sp>
      <p:pic>
        <p:nvPicPr>
          <p:cNvPr id="32770" name="Picture 2" descr="http://genome.cshlp.org/content/18/12/1865/F5.large.jpg"/>
          <p:cNvPicPr>
            <a:picLocks noChangeAspect="1" noChangeArrowheads="1"/>
          </p:cNvPicPr>
          <p:nvPr/>
        </p:nvPicPr>
        <p:blipFill>
          <a:blip r:embed="rId4" cstate="print"/>
          <a:srcRect/>
          <a:stretch>
            <a:fillRect/>
          </a:stretch>
        </p:blipFill>
        <p:spPr bwMode="auto">
          <a:xfrm>
            <a:off x="1342297" y="4071942"/>
            <a:ext cx="2945897" cy="2286016"/>
          </a:xfrm>
          <a:prstGeom prst="rect">
            <a:avLst/>
          </a:prstGeom>
          <a:noFill/>
        </p:spPr>
      </p:pic>
      <p:sp>
        <p:nvSpPr>
          <p:cNvPr id="2" name="Title 1"/>
          <p:cNvSpPr>
            <a:spLocks noGrp="1"/>
          </p:cNvSpPr>
          <p:nvPr>
            <p:ph type="title"/>
          </p:nvPr>
        </p:nvSpPr>
        <p:spPr/>
        <p:txBody>
          <a:bodyPr/>
          <a:lstStyle/>
          <a:p>
            <a:r>
              <a:rPr lang="en-US" dirty="0" smtClean="0"/>
              <a:t>Results</a:t>
            </a:r>
            <a:endParaRPr lang="en-US" dirty="0"/>
          </a:p>
        </p:txBody>
      </p:sp>
      <p:sp>
        <p:nvSpPr>
          <p:cNvPr id="6" name="Line 3"/>
          <p:cNvSpPr>
            <a:spLocks noChangeShapeType="1"/>
          </p:cNvSpPr>
          <p:nvPr/>
        </p:nvSpPr>
        <p:spPr bwMode="auto">
          <a:xfrm>
            <a:off x="1406150" y="3163077"/>
            <a:ext cx="3523040" cy="0"/>
          </a:xfrm>
          <a:prstGeom prst="line">
            <a:avLst/>
          </a:prstGeom>
          <a:noFill/>
          <a:ln w="9525">
            <a:solidFill>
              <a:schemeClr val="tx1"/>
            </a:solidFill>
            <a:round/>
            <a:headEnd/>
            <a:tailEnd/>
          </a:ln>
        </p:spPr>
        <p:txBody>
          <a:bodyPr/>
          <a:lstStyle/>
          <a:p>
            <a:endParaRPr lang="en-US" sz="1200"/>
          </a:p>
        </p:txBody>
      </p:sp>
      <p:sp>
        <p:nvSpPr>
          <p:cNvPr id="15" name="Rectangle 12"/>
          <p:cNvSpPr>
            <a:spLocks noChangeArrowheads="1"/>
          </p:cNvSpPr>
          <p:nvPr/>
        </p:nvSpPr>
        <p:spPr bwMode="gray">
          <a:xfrm>
            <a:off x="2656012" y="3643314"/>
            <a:ext cx="1130170" cy="278853"/>
          </a:xfrm>
          <a:prstGeom prst="rect">
            <a:avLst/>
          </a:prstGeom>
          <a:noFill/>
          <a:ln w="9525">
            <a:noFill/>
            <a:miter lim="800000"/>
            <a:headEnd/>
            <a:tailEnd/>
          </a:ln>
        </p:spPr>
        <p:txBody>
          <a:bodyPr wrap="none" lIns="93276" tIns="46638" rIns="93276" bIns="46638" anchor="ctr">
            <a:spAutoFit/>
          </a:bodyPr>
          <a:lstStyle/>
          <a:p>
            <a:pPr algn="ctr" defTabSz="933450"/>
            <a:r>
              <a:rPr lang="en-US" sz="1200" b="0" i="1" dirty="0" smtClean="0"/>
              <a:t>Fixation/Aging </a:t>
            </a:r>
            <a:endParaRPr lang="en-US" sz="1200" b="0" i="1" dirty="0"/>
          </a:p>
        </p:txBody>
      </p:sp>
      <p:sp>
        <p:nvSpPr>
          <p:cNvPr id="16" name="Rectangle 13"/>
          <p:cNvSpPr>
            <a:spLocks noChangeArrowheads="1"/>
          </p:cNvSpPr>
          <p:nvPr>
            <p:custDataLst>
              <p:tags r:id="rId1"/>
            </p:custDataLst>
          </p:nvPr>
        </p:nvSpPr>
        <p:spPr bwMode="gray">
          <a:xfrm>
            <a:off x="428596" y="1644680"/>
            <a:ext cx="793750" cy="317500"/>
          </a:xfrm>
          <a:prstGeom prst="rect">
            <a:avLst/>
          </a:prstGeom>
          <a:noFill/>
          <a:ln w="12700">
            <a:solidFill>
              <a:schemeClr val="tx1"/>
            </a:solidFill>
            <a:miter lim="800000"/>
            <a:headEnd/>
            <a:tailEnd/>
          </a:ln>
        </p:spPr>
        <p:txBody>
          <a:bodyPr lIns="73455" tIns="73455" rIns="73455" bIns="73455" anchor="ctr"/>
          <a:lstStyle/>
          <a:p>
            <a:pPr defTabSz="895350">
              <a:spcBef>
                <a:spcPct val="10000"/>
              </a:spcBef>
              <a:buSzPct val="120000"/>
            </a:pPr>
            <a:r>
              <a:rPr lang="en-US" sz="1200" b="1"/>
              <a:t>NAHR</a:t>
            </a:r>
          </a:p>
        </p:txBody>
      </p:sp>
      <p:sp>
        <p:nvSpPr>
          <p:cNvPr id="17" name="Rectangle 14"/>
          <p:cNvSpPr>
            <a:spLocks noChangeArrowheads="1"/>
          </p:cNvSpPr>
          <p:nvPr>
            <p:custDataLst>
              <p:tags r:id="rId2"/>
            </p:custDataLst>
          </p:nvPr>
        </p:nvSpPr>
        <p:spPr bwMode="gray">
          <a:xfrm>
            <a:off x="428596" y="2643183"/>
            <a:ext cx="793750" cy="317500"/>
          </a:xfrm>
          <a:prstGeom prst="rect">
            <a:avLst/>
          </a:prstGeom>
          <a:noFill/>
          <a:ln w="12700">
            <a:solidFill>
              <a:schemeClr val="tx1"/>
            </a:solidFill>
            <a:miter lim="800000"/>
            <a:headEnd/>
            <a:tailEnd/>
          </a:ln>
        </p:spPr>
        <p:txBody>
          <a:bodyPr lIns="73455" tIns="73455" rIns="73455" bIns="73455" anchor="ctr"/>
          <a:lstStyle/>
          <a:p>
            <a:pPr defTabSz="895350">
              <a:spcBef>
                <a:spcPct val="10000"/>
              </a:spcBef>
              <a:buSzPct val="120000"/>
            </a:pPr>
            <a:r>
              <a:rPr lang="en-US" sz="1200" b="1"/>
              <a:t>NHEJ</a:t>
            </a:r>
          </a:p>
        </p:txBody>
      </p:sp>
      <p:sp>
        <p:nvSpPr>
          <p:cNvPr id="19" name="Rectangle 16"/>
          <p:cNvSpPr>
            <a:spLocks noChangeArrowheads="1"/>
          </p:cNvSpPr>
          <p:nvPr/>
        </p:nvSpPr>
        <p:spPr bwMode="auto">
          <a:xfrm>
            <a:off x="1381096" y="2571745"/>
            <a:ext cx="3552825" cy="528607"/>
          </a:xfrm>
          <a:prstGeom prst="rect">
            <a:avLst/>
          </a:prstGeom>
          <a:solidFill>
            <a:schemeClr val="bg1">
              <a:lumMod val="95000"/>
            </a:schemeClr>
          </a:solidFill>
          <a:ln w="9525">
            <a:solidFill>
              <a:schemeClr val="tx1">
                <a:lumMod val="50000"/>
                <a:lumOff val="50000"/>
              </a:schemeClr>
            </a:solidFill>
            <a:miter lim="800000"/>
            <a:headEnd/>
            <a:tailEnd/>
          </a:ln>
        </p:spPr>
        <p:txBody>
          <a:bodyPr wrap="none" anchor="ctr"/>
          <a:lstStyle/>
          <a:p>
            <a:pPr algn="ctr"/>
            <a:endParaRPr lang="en-US"/>
          </a:p>
        </p:txBody>
      </p:sp>
      <p:sp>
        <p:nvSpPr>
          <p:cNvPr id="20" name="AutoShape 17"/>
          <p:cNvSpPr>
            <a:spLocks noChangeArrowheads="1"/>
          </p:cNvSpPr>
          <p:nvPr/>
        </p:nvSpPr>
        <p:spPr bwMode="auto">
          <a:xfrm flipH="1">
            <a:off x="1381095" y="1357298"/>
            <a:ext cx="3552825" cy="763631"/>
          </a:xfrm>
          <a:prstGeom prst="rtTriangle">
            <a:avLst/>
          </a:prstGeom>
          <a:solidFill>
            <a:schemeClr val="bg1">
              <a:lumMod val="95000"/>
            </a:schemeClr>
          </a:solidFill>
          <a:ln w="9525">
            <a:solidFill>
              <a:schemeClr val="tx1">
                <a:lumMod val="50000"/>
                <a:lumOff val="50000"/>
              </a:schemeClr>
            </a:solidFill>
            <a:miter lim="800000"/>
            <a:headEnd/>
            <a:tailEnd/>
          </a:ln>
        </p:spPr>
        <p:txBody>
          <a:bodyPr wrap="none" anchor="ctr"/>
          <a:lstStyle/>
          <a:p>
            <a:pPr algn="ctr"/>
            <a:endParaRPr lang="en-US"/>
          </a:p>
        </p:txBody>
      </p:sp>
      <p:sp>
        <p:nvSpPr>
          <p:cNvPr id="21" name="Rectangle 18"/>
          <p:cNvSpPr>
            <a:spLocks noChangeArrowheads="1"/>
          </p:cNvSpPr>
          <p:nvPr/>
        </p:nvSpPr>
        <p:spPr bwMode="auto">
          <a:xfrm>
            <a:off x="1381096" y="2120930"/>
            <a:ext cx="3552825" cy="450815"/>
          </a:xfrm>
          <a:prstGeom prst="rect">
            <a:avLst/>
          </a:prstGeom>
          <a:solidFill>
            <a:schemeClr val="bg1">
              <a:lumMod val="95000"/>
            </a:schemeClr>
          </a:solidFill>
          <a:ln w="9525">
            <a:solidFill>
              <a:schemeClr val="tx1">
                <a:lumMod val="50000"/>
                <a:lumOff val="50000"/>
              </a:schemeClr>
            </a:solidFill>
            <a:miter lim="800000"/>
            <a:headEnd/>
            <a:tailEnd/>
          </a:ln>
        </p:spPr>
        <p:txBody>
          <a:bodyPr wrap="none" anchor="ctr"/>
          <a:lstStyle/>
          <a:p>
            <a:pPr algn="ctr"/>
            <a:endParaRPr lang="en-US"/>
          </a:p>
        </p:txBody>
      </p:sp>
      <p:sp>
        <p:nvSpPr>
          <p:cNvPr id="22" name="Rectangle 19"/>
          <p:cNvSpPr>
            <a:spLocks noChangeArrowheads="1"/>
          </p:cNvSpPr>
          <p:nvPr/>
        </p:nvSpPr>
        <p:spPr bwMode="gray">
          <a:xfrm>
            <a:off x="3880685" y="1608160"/>
            <a:ext cx="393559" cy="463519"/>
          </a:xfrm>
          <a:prstGeom prst="rect">
            <a:avLst/>
          </a:prstGeom>
          <a:noFill/>
          <a:ln w="9525">
            <a:noFill/>
            <a:miter lim="800000"/>
            <a:headEnd/>
            <a:tailEnd/>
          </a:ln>
        </p:spPr>
        <p:txBody>
          <a:bodyPr wrap="none" lIns="93276" tIns="46638" rIns="93276" bIns="46638" anchor="ctr">
            <a:spAutoFit/>
          </a:bodyPr>
          <a:lstStyle/>
          <a:p>
            <a:pPr algn="ctr" defTabSz="933450"/>
            <a:r>
              <a:rPr lang="en-US" sz="1200" dirty="0" err="1"/>
              <a:t>Alu</a:t>
            </a:r>
            <a:endParaRPr lang="en-US" sz="1200" dirty="0"/>
          </a:p>
          <a:p>
            <a:pPr algn="ctr" defTabSz="933450"/>
            <a:r>
              <a:rPr lang="en-US" sz="1200" dirty="0"/>
              <a:t>SD</a:t>
            </a:r>
          </a:p>
        </p:txBody>
      </p:sp>
      <p:sp>
        <p:nvSpPr>
          <p:cNvPr id="23" name="Rectangle 20"/>
          <p:cNvSpPr>
            <a:spLocks noChangeArrowheads="1"/>
          </p:cNvSpPr>
          <p:nvPr/>
        </p:nvSpPr>
        <p:spPr bwMode="gray">
          <a:xfrm>
            <a:off x="2588103" y="2143117"/>
            <a:ext cx="1045147" cy="463519"/>
          </a:xfrm>
          <a:prstGeom prst="rect">
            <a:avLst/>
          </a:prstGeom>
          <a:noFill/>
          <a:ln w="9525">
            <a:noFill/>
            <a:miter lim="800000"/>
            <a:headEnd/>
            <a:tailEnd/>
          </a:ln>
        </p:spPr>
        <p:txBody>
          <a:bodyPr wrap="none" lIns="93276" tIns="46638" rIns="93276" bIns="46638" anchor="ctr">
            <a:spAutoFit/>
          </a:bodyPr>
          <a:lstStyle/>
          <a:p>
            <a:pPr algn="ctr" defTabSz="933450"/>
            <a:r>
              <a:rPr lang="en-US" sz="1200" dirty="0"/>
              <a:t>LINE</a:t>
            </a:r>
          </a:p>
          <a:p>
            <a:pPr algn="ctr" defTabSz="933450"/>
            <a:r>
              <a:rPr lang="en-US" sz="1200" dirty="0"/>
              <a:t>Microsatellite</a:t>
            </a:r>
          </a:p>
        </p:txBody>
      </p:sp>
      <p:sp>
        <p:nvSpPr>
          <p:cNvPr id="24" name="Rectangle 21"/>
          <p:cNvSpPr>
            <a:spLocks noChangeArrowheads="1"/>
          </p:cNvSpPr>
          <p:nvPr/>
        </p:nvSpPr>
        <p:spPr bwMode="gray">
          <a:xfrm>
            <a:off x="2647002" y="2643183"/>
            <a:ext cx="1051174" cy="463519"/>
          </a:xfrm>
          <a:prstGeom prst="rect">
            <a:avLst/>
          </a:prstGeom>
          <a:noFill/>
          <a:ln w="9525">
            <a:noFill/>
            <a:miter lim="800000"/>
            <a:headEnd/>
            <a:tailEnd/>
          </a:ln>
        </p:spPr>
        <p:txBody>
          <a:bodyPr wrap="none" lIns="93276" tIns="46638" rIns="93276" bIns="46638" anchor="ctr">
            <a:spAutoFit/>
          </a:bodyPr>
          <a:lstStyle/>
          <a:p>
            <a:pPr algn="ctr" defTabSz="933450"/>
            <a:r>
              <a:rPr lang="en-US" sz="1200" dirty="0" err="1"/>
              <a:t>Subtelomeres</a:t>
            </a:r>
            <a:endParaRPr lang="en-US" sz="1200" dirty="0"/>
          </a:p>
          <a:p>
            <a:pPr algn="ctr" defTabSz="933450"/>
            <a:r>
              <a:rPr lang="en-US" sz="1200" dirty="0"/>
              <a:t>Fragile sites</a:t>
            </a:r>
          </a:p>
        </p:txBody>
      </p:sp>
      <p:cxnSp>
        <p:nvCxnSpPr>
          <p:cNvPr id="25" name="Straight Connector 24"/>
          <p:cNvCxnSpPr>
            <a:cxnSpLocks noChangeShapeType="1"/>
          </p:cNvCxnSpPr>
          <p:nvPr/>
        </p:nvCxnSpPr>
        <p:spPr bwMode="auto">
          <a:xfrm rot="16200000" flipH="1">
            <a:off x="1390238" y="3819137"/>
            <a:ext cx="254775" cy="250834"/>
          </a:xfrm>
          <a:prstGeom prst="line">
            <a:avLst/>
          </a:prstGeom>
          <a:noFill/>
          <a:ln w="12700">
            <a:solidFill>
              <a:schemeClr val="tx1"/>
            </a:solidFill>
            <a:prstDash val="sysDot"/>
            <a:round/>
            <a:headEnd type="none" w="sm" len="sm"/>
            <a:tailEnd type="none" w="sm" len="sm"/>
          </a:ln>
        </p:spPr>
      </p:cxnSp>
      <p:cxnSp>
        <p:nvCxnSpPr>
          <p:cNvPr id="26" name="Straight Connector 26"/>
          <p:cNvCxnSpPr>
            <a:cxnSpLocks noChangeShapeType="1"/>
          </p:cNvCxnSpPr>
          <p:nvPr/>
        </p:nvCxnSpPr>
        <p:spPr bwMode="auto">
          <a:xfrm flipV="1">
            <a:off x="2357422" y="3817170"/>
            <a:ext cx="2569090" cy="254772"/>
          </a:xfrm>
          <a:prstGeom prst="line">
            <a:avLst/>
          </a:prstGeom>
          <a:noFill/>
          <a:ln w="12700">
            <a:solidFill>
              <a:schemeClr val="tx1"/>
            </a:solidFill>
            <a:prstDash val="sysDot"/>
            <a:round/>
            <a:headEnd type="none" w="sm" len="sm"/>
            <a:tailEnd type="none" w="sm" len="sm"/>
          </a:ln>
        </p:spPr>
      </p:cxnSp>
      <p:sp>
        <p:nvSpPr>
          <p:cNvPr id="27" name="Text Box 5"/>
          <p:cNvSpPr txBox="1">
            <a:spLocks noChangeArrowheads="1"/>
          </p:cNvSpPr>
          <p:nvPr/>
        </p:nvSpPr>
        <p:spPr bwMode="auto">
          <a:xfrm>
            <a:off x="2825709" y="4714885"/>
            <a:ext cx="1571636" cy="278853"/>
          </a:xfrm>
          <a:prstGeom prst="rect">
            <a:avLst/>
          </a:prstGeom>
          <a:noFill/>
          <a:ln w="9525">
            <a:noFill/>
            <a:miter lim="800000"/>
            <a:headEnd/>
            <a:tailEnd/>
          </a:ln>
        </p:spPr>
        <p:txBody>
          <a:bodyPr wrap="square" lIns="93276" tIns="46638" rIns="93276" bIns="46638">
            <a:spAutoFit/>
          </a:bodyPr>
          <a:lstStyle/>
          <a:p>
            <a:pPr defTabSz="933450">
              <a:spcBef>
                <a:spcPct val="50000"/>
              </a:spcBef>
            </a:pPr>
            <a:r>
              <a:rPr lang="en-US" sz="1200" b="0" dirty="0" err="1"/>
              <a:t>Alu</a:t>
            </a:r>
            <a:r>
              <a:rPr lang="en-US" sz="1200" b="0" dirty="0"/>
              <a:t> Burst (40 MYA)</a:t>
            </a:r>
          </a:p>
        </p:txBody>
      </p:sp>
      <p:sp>
        <p:nvSpPr>
          <p:cNvPr id="28" name="Line 4"/>
          <p:cNvSpPr>
            <a:spLocks noChangeShapeType="1"/>
          </p:cNvSpPr>
          <p:nvPr/>
        </p:nvSpPr>
        <p:spPr bwMode="auto">
          <a:xfrm flipH="1" flipV="1">
            <a:off x="2605058" y="4857761"/>
            <a:ext cx="292089" cy="0"/>
          </a:xfrm>
          <a:prstGeom prst="line">
            <a:avLst/>
          </a:prstGeom>
          <a:noFill/>
          <a:ln w="9525">
            <a:solidFill>
              <a:schemeClr val="tx1"/>
            </a:solidFill>
            <a:round/>
            <a:headEnd/>
            <a:tailEnd type="triangle" w="med" len="med"/>
          </a:ln>
        </p:spPr>
        <p:txBody>
          <a:bodyPr/>
          <a:lstStyle/>
          <a:p>
            <a:endParaRPr lang="en-US"/>
          </a:p>
        </p:txBody>
      </p:sp>
      <p:cxnSp>
        <p:nvCxnSpPr>
          <p:cNvPr id="29" name="Straight Connector 37"/>
          <p:cNvCxnSpPr>
            <a:cxnSpLocks noChangeShapeType="1"/>
          </p:cNvCxnSpPr>
          <p:nvPr/>
        </p:nvCxnSpPr>
        <p:spPr bwMode="auto">
          <a:xfrm rot="5400000" flipH="1" flipV="1">
            <a:off x="1305382" y="3715593"/>
            <a:ext cx="180000" cy="6350"/>
          </a:xfrm>
          <a:prstGeom prst="line">
            <a:avLst/>
          </a:prstGeom>
          <a:noFill/>
          <a:ln w="12700">
            <a:solidFill>
              <a:schemeClr val="tx1"/>
            </a:solidFill>
            <a:prstDash val="sysDot"/>
            <a:round/>
            <a:headEnd type="none" w="sm" len="sm"/>
            <a:tailEnd type="none" w="sm" len="sm"/>
          </a:ln>
        </p:spPr>
      </p:cxnSp>
      <p:cxnSp>
        <p:nvCxnSpPr>
          <p:cNvPr id="30" name="Straight Connector 39"/>
          <p:cNvCxnSpPr>
            <a:cxnSpLocks noChangeShapeType="1"/>
          </p:cNvCxnSpPr>
          <p:nvPr/>
        </p:nvCxnSpPr>
        <p:spPr bwMode="auto">
          <a:xfrm rot="5400000" flipH="1" flipV="1">
            <a:off x="4807449" y="3695702"/>
            <a:ext cx="252413" cy="4763"/>
          </a:xfrm>
          <a:prstGeom prst="line">
            <a:avLst/>
          </a:prstGeom>
          <a:noFill/>
          <a:ln w="12700">
            <a:solidFill>
              <a:schemeClr val="tx1"/>
            </a:solidFill>
            <a:prstDash val="sysDot"/>
            <a:round/>
            <a:headEnd type="none" w="sm" len="sm"/>
            <a:tailEnd type="none" w="sm" len="sm"/>
          </a:ln>
        </p:spPr>
      </p:cxnSp>
      <p:sp>
        <p:nvSpPr>
          <p:cNvPr id="31" name="Rectangle 2"/>
          <p:cNvSpPr txBox="1">
            <a:spLocks noChangeArrowheads="1"/>
          </p:cNvSpPr>
          <p:nvPr/>
        </p:nvSpPr>
        <p:spPr bwMode="auto">
          <a:xfrm>
            <a:off x="5418138" y="1618767"/>
            <a:ext cx="3519487" cy="738664"/>
          </a:xfrm>
          <a:prstGeom prst="rect">
            <a:avLst/>
          </a:prstGeom>
          <a:noFill/>
          <a:ln w="9525">
            <a:noFill/>
            <a:miter lim="800000"/>
            <a:headEnd/>
            <a:tailEnd/>
          </a:ln>
        </p:spPr>
        <p:txBody>
          <a:bodyPr lIns="0" tIns="0" rIns="0" bIns="0">
            <a:spAutoFit/>
          </a:bodyPr>
          <a:lstStyle/>
          <a:p>
            <a:pPr algn="ctr" defTabSz="912813"/>
            <a:r>
              <a:rPr lang="en-US" sz="1600" dirty="0">
                <a:solidFill>
                  <a:schemeClr val="tx2"/>
                </a:solidFill>
              </a:rPr>
              <a:t>AFTER THE ALU BURST, THE IMPORTANCE OF ALU ELEMENTS FOR GENOME REARRANGEMENT DECLINED RAPIDLY</a:t>
            </a:r>
          </a:p>
        </p:txBody>
      </p:sp>
      <p:sp>
        <p:nvSpPr>
          <p:cNvPr id="32" name="AutoShape 9"/>
          <p:cNvSpPr>
            <a:spLocks noChangeArrowheads="1"/>
          </p:cNvSpPr>
          <p:nvPr/>
        </p:nvSpPr>
        <p:spPr bwMode="gray">
          <a:xfrm>
            <a:off x="5634038" y="2500307"/>
            <a:ext cx="3171825" cy="3560763"/>
          </a:xfrm>
          <a:prstGeom prst="roundRect">
            <a:avLst>
              <a:gd name="adj" fmla="val 2514"/>
            </a:avLst>
          </a:prstGeom>
          <a:noFill/>
          <a:ln w="9525">
            <a:solidFill>
              <a:schemeClr val="tx1"/>
            </a:solidFill>
            <a:round/>
            <a:headEnd/>
            <a:tailEnd/>
          </a:ln>
        </p:spPr>
        <p:txBody>
          <a:bodyPr wrap="none" lIns="93276" tIns="46638" rIns="93276" bIns="46638" anchor="ctr"/>
          <a:lstStyle/>
          <a:p>
            <a:pPr algn="ctr" defTabSz="933450"/>
            <a:endParaRPr lang="de-DE" sz="1600" b="0">
              <a:solidFill>
                <a:schemeClr val="hlink"/>
              </a:solidFill>
            </a:endParaRPr>
          </a:p>
        </p:txBody>
      </p:sp>
      <p:sp>
        <p:nvSpPr>
          <p:cNvPr id="33" name="Rectangle 10"/>
          <p:cNvSpPr>
            <a:spLocks noChangeArrowheads="1"/>
          </p:cNvSpPr>
          <p:nvPr/>
        </p:nvSpPr>
        <p:spPr bwMode="gray">
          <a:xfrm>
            <a:off x="5780088" y="2808312"/>
            <a:ext cx="2870200" cy="3324225"/>
          </a:xfrm>
          <a:prstGeom prst="rect">
            <a:avLst/>
          </a:prstGeom>
          <a:noFill/>
          <a:ln w="9525">
            <a:noFill/>
            <a:miter lim="800000"/>
            <a:headEnd/>
            <a:tailEnd/>
          </a:ln>
        </p:spPr>
        <p:txBody>
          <a:bodyPr lIns="0" tIns="0" rIns="0" bIns="0">
            <a:spAutoFit/>
          </a:bodyPr>
          <a:lstStyle/>
          <a:p>
            <a:pPr marL="147638" lvl="1" indent="-146050" defTabSz="912813">
              <a:spcBef>
                <a:spcPct val="50000"/>
              </a:spcBef>
              <a:buSzPct val="120000"/>
              <a:buFontTx/>
              <a:buChar char="•"/>
            </a:pPr>
            <a:r>
              <a:rPr lang="en-US" sz="1600" b="0" dirty="0"/>
              <a:t>About 40 million years ago there was a burst in </a:t>
            </a:r>
            <a:r>
              <a:rPr lang="en-US" sz="1600" b="0" dirty="0" err="1"/>
              <a:t>retrotransposon</a:t>
            </a:r>
            <a:r>
              <a:rPr lang="en-US" sz="1600" b="0" dirty="0"/>
              <a:t> activity</a:t>
            </a:r>
          </a:p>
          <a:p>
            <a:pPr marL="147638" lvl="1" indent="-146050" defTabSz="912813">
              <a:spcBef>
                <a:spcPct val="50000"/>
              </a:spcBef>
              <a:buSzPct val="120000"/>
              <a:buFontTx/>
              <a:buChar char="•"/>
            </a:pPr>
            <a:r>
              <a:rPr lang="en-US" sz="1600" b="0" dirty="0"/>
              <a:t>The majority of </a:t>
            </a:r>
            <a:r>
              <a:rPr lang="en-US" sz="1600" b="0" dirty="0" err="1"/>
              <a:t>Alu</a:t>
            </a:r>
            <a:r>
              <a:rPr lang="en-US" sz="1600" b="0" dirty="0"/>
              <a:t> elements stem from that time</a:t>
            </a:r>
          </a:p>
          <a:p>
            <a:pPr marL="147638" lvl="1" indent="-146050" defTabSz="912813">
              <a:spcBef>
                <a:spcPct val="50000"/>
              </a:spcBef>
              <a:buSzPct val="120000"/>
              <a:buFontTx/>
              <a:buChar char="•"/>
            </a:pPr>
            <a:r>
              <a:rPr lang="en-US" sz="1600" b="0" dirty="0"/>
              <a:t>This, in turn, led to rapid genome rearrangement via NAHR</a:t>
            </a:r>
          </a:p>
          <a:p>
            <a:pPr marL="147638" lvl="1" indent="-146050" defTabSz="912813">
              <a:spcBef>
                <a:spcPct val="50000"/>
              </a:spcBef>
              <a:buSzPct val="120000"/>
              <a:buFontTx/>
              <a:buChar char="•"/>
            </a:pPr>
            <a:r>
              <a:rPr lang="en-US" sz="1600" b="0" dirty="0"/>
              <a:t>The resulting SDs, could create more SDs, but with </a:t>
            </a:r>
            <a:r>
              <a:rPr lang="en-US" sz="1600" b="0" dirty="0" err="1"/>
              <a:t>Alu</a:t>
            </a:r>
            <a:r>
              <a:rPr lang="en-US" sz="1600" b="0" dirty="0"/>
              <a:t> activity decaying, their creation slowed </a:t>
            </a:r>
          </a:p>
        </p:txBody>
      </p:sp>
      <p:sp>
        <p:nvSpPr>
          <p:cNvPr id="37" name="Date Placeholder 36"/>
          <p:cNvSpPr>
            <a:spLocks noGrp="1"/>
          </p:cNvSpPr>
          <p:nvPr>
            <p:ph type="dt" sz="half" idx="10"/>
          </p:nvPr>
        </p:nvSpPr>
        <p:spPr/>
        <p:txBody>
          <a:bodyPr/>
          <a:lstStyle/>
          <a:p>
            <a:r>
              <a:rPr lang="en-US" smtClean="0"/>
              <a:t>5/20/2010</a:t>
            </a:r>
            <a:endParaRPr lang="en-US"/>
          </a:p>
        </p:txBody>
      </p:sp>
      <p:sp>
        <p:nvSpPr>
          <p:cNvPr id="38" name="Slide Number Placeholder 37"/>
          <p:cNvSpPr>
            <a:spLocks noGrp="1"/>
          </p:cNvSpPr>
          <p:nvPr>
            <p:ph type="sldNum" sz="quarter" idx="12"/>
          </p:nvPr>
        </p:nvSpPr>
        <p:spPr/>
        <p:txBody>
          <a:bodyPr/>
          <a:lstStyle/>
          <a:p>
            <a:fld id="{E0F394AE-146F-480D-918A-369CB40A8BED}" type="slidenum">
              <a:rPr lang="en-US" smtClean="0"/>
              <a:pPr/>
              <a:t>17</a:t>
            </a:fld>
            <a:endParaRPr lang="en-US"/>
          </a:p>
        </p:txBody>
      </p:sp>
      <p:sp>
        <p:nvSpPr>
          <p:cNvPr id="39" name="Footer Placeholder 38"/>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35" name="Isosceles Triangle 34"/>
          <p:cNvSpPr/>
          <p:nvPr/>
        </p:nvSpPr>
        <p:spPr>
          <a:xfrm rot="16200000">
            <a:off x="3107521" y="1893083"/>
            <a:ext cx="142876" cy="350046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Nucleotide-resolution Analysis of SV</a:t>
            </a:r>
            <a:endParaRPr lang="en-US" dirty="0"/>
          </a:p>
        </p:txBody>
      </p:sp>
      <p:sp>
        <p:nvSpPr>
          <p:cNvPr id="5" name="Text Placeholder 4"/>
          <p:cNvSpPr>
            <a:spLocks noGrp="1"/>
          </p:cNvSpPr>
          <p:nvPr>
            <p:ph type="body" idx="1"/>
          </p:nvPr>
        </p:nvSpPr>
        <p:spPr/>
        <p:txBody>
          <a:bodyPr/>
          <a:lstStyle/>
          <a:p>
            <a:r>
              <a:rPr lang="en-US" dirty="0" smtClean="0"/>
              <a:t>Chapter Four</a:t>
            </a:r>
            <a:endParaRPr lang="en-US" dirty="0"/>
          </a:p>
        </p:txBody>
      </p:sp>
      <p:sp>
        <p:nvSpPr>
          <p:cNvPr id="6" name="TextBox 5"/>
          <p:cNvSpPr txBox="1"/>
          <p:nvPr/>
        </p:nvSpPr>
        <p:spPr>
          <a:xfrm>
            <a:off x="714348" y="6000768"/>
            <a:ext cx="7358114" cy="646331"/>
          </a:xfrm>
          <a:prstGeom prst="rect">
            <a:avLst/>
          </a:prstGeom>
          <a:noFill/>
        </p:spPr>
        <p:txBody>
          <a:bodyPr wrap="square" rtlCol="0">
            <a:spAutoFit/>
          </a:bodyPr>
          <a:lstStyle/>
          <a:p>
            <a:r>
              <a:rPr lang="en-US" sz="1200" b="1" dirty="0" smtClean="0"/>
              <a:t>Lam HY*</a:t>
            </a:r>
            <a:r>
              <a:rPr lang="en-US" sz="1200" dirty="0" smtClean="0"/>
              <a:t>, </a:t>
            </a:r>
            <a:r>
              <a:rPr lang="en-US" sz="1200" b="1" dirty="0" smtClean="0"/>
              <a:t>Mu XJ*</a:t>
            </a:r>
            <a:r>
              <a:rPr lang="en-US" sz="1200" dirty="0" smtClean="0"/>
              <a:t>, </a:t>
            </a:r>
            <a:r>
              <a:rPr lang="en-US" sz="1200" dirty="0" err="1" smtClean="0"/>
              <a:t>Stütz</a:t>
            </a:r>
            <a:r>
              <a:rPr lang="en-US" sz="1200" dirty="0" smtClean="0"/>
              <a:t> AM, </a:t>
            </a:r>
            <a:r>
              <a:rPr lang="en-US" sz="1200" dirty="0" err="1" smtClean="0"/>
              <a:t>Tanzer</a:t>
            </a:r>
            <a:r>
              <a:rPr lang="en-US" sz="1200" dirty="0" smtClean="0"/>
              <a:t> A, </a:t>
            </a:r>
            <a:r>
              <a:rPr lang="en-US" sz="1200" dirty="0" err="1" smtClean="0"/>
              <a:t>Cayting</a:t>
            </a:r>
            <a:r>
              <a:rPr lang="en-US" sz="1200" dirty="0" smtClean="0"/>
              <a:t> PD, Snyder M, Kim PM, </a:t>
            </a:r>
            <a:r>
              <a:rPr lang="en-US" sz="1200" dirty="0" err="1" smtClean="0"/>
              <a:t>Korbel</a:t>
            </a:r>
            <a:r>
              <a:rPr lang="en-US" sz="1200" dirty="0" smtClean="0"/>
              <a:t> JO*, Gerstein MB. “Nucleotide-resolution analysis of structural variants using </a:t>
            </a:r>
            <a:r>
              <a:rPr lang="en-US" sz="1200" dirty="0" err="1" smtClean="0"/>
              <a:t>BreakSeq</a:t>
            </a:r>
            <a:r>
              <a:rPr lang="en-US" sz="1200" dirty="0" smtClean="0"/>
              <a:t> and a breakpoint library”. </a:t>
            </a:r>
            <a:r>
              <a:rPr lang="en-US" sz="1200" b="1" i="1" dirty="0" smtClean="0"/>
              <a:t>Nature Biotechnology</a:t>
            </a:r>
            <a:r>
              <a:rPr lang="en-US" sz="1200" b="1" dirty="0" smtClean="0"/>
              <a:t> </a:t>
            </a:r>
            <a:r>
              <a:rPr lang="en-US" sz="1200" dirty="0" smtClean="0"/>
              <a:t>2010 Jan;28(1):47-55.</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a:t>
            </a:r>
            <a:endParaRPr lang="en-US" dirty="0"/>
          </a:p>
        </p:txBody>
      </p:sp>
      <p:sp>
        <p:nvSpPr>
          <p:cNvPr id="3" name="Content Placeholder 2"/>
          <p:cNvSpPr>
            <a:spLocks noGrp="1"/>
          </p:cNvSpPr>
          <p:nvPr>
            <p:ph idx="1"/>
          </p:nvPr>
        </p:nvSpPr>
        <p:spPr/>
        <p:txBody>
          <a:bodyPr/>
          <a:lstStyle/>
          <a:p>
            <a:r>
              <a:rPr lang="en-US" dirty="0" smtClean="0"/>
              <a:t>Leverage the nucleotide-level information of the available SV Breakpoints</a:t>
            </a:r>
          </a:p>
          <a:p>
            <a:pPr lvl="1"/>
            <a:r>
              <a:rPr lang="en-US" dirty="0" smtClean="0"/>
              <a:t>Enable rapid </a:t>
            </a:r>
            <a:r>
              <a:rPr lang="en-US" dirty="0" smtClean="0"/>
              <a:t>detection of </a:t>
            </a:r>
            <a:r>
              <a:rPr lang="en-US" dirty="0" smtClean="0"/>
              <a:t>SVs</a:t>
            </a:r>
          </a:p>
          <a:p>
            <a:pPr lvl="2"/>
            <a:r>
              <a:rPr lang="en-US" dirty="0" smtClean="0"/>
              <a:t>short-read sequences</a:t>
            </a:r>
          </a:p>
          <a:p>
            <a:pPr lvl="2"/>
            <a:r>
              <a:rPr lang="en-US" dirty="0" smtClean="0"/>
              <a:t>personal genomes</a:t>
            </a:r>
          </a:p>
          <a:p>
            <a:pPr lvl="1"/>
            <a:r>
              <a:rPr lang="en-US" dirty="0" smtClean="0"/>
              <a:t>Analyze the breakpoint junctions</a:t>
            </a:r>
          </a:p>
          <a:p>
            <a:pPr lvl="2"/>
            <a:r>
              <a:rPr lang="en-US" dirty="0" smtClean="0"/>
              <a:t>Deduce the formation mechanism</a:t>
            </a:r>
          </a:p>
          <a:p>
            <a:pPr lvl="2"/>
            <a:r>
              <a:rPr lang="en-US" dirty="0" smtClean="0"/>
              <a:t>Infer ancestral states of events</a:t>
            </a:r>
          </a:p>
          <a:p>
            <a:pPr lvl="2"/>
            <a:r>
              <a:rPr lang="en-US" dirty="0" smtClean="0"/>
              <a:t>Examine physical features for formation biases</a:t>
            </a:r>
            <a:endParaRPr lang="en-US"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Slide Number Placeholder 4"/>
          <p:cNvSpPr>
            <a:spLocks noGrp="1"/>
          </p:cNvSpPr>
          <p:nvPr>
            <p:ph type="sldNum" sz="quarter" idx="12"/>
          </p:nvPr>
        </p:nvSpPr>
        <p:spPr/>
        <p:txBody>
          <a:bodyPr/>
          <a:lstStyle/>
          <a:p>
            <a:fld id="{E0F394AE-146F-480D-918A-369CB40A8BED}" type="slidenum">
              <a:rPr lang="en-US" smtClean="0"/>
              <a:pPr/>
              <a:t>19</a:t>
            </a:fld>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Aim</a:t>
            </a:r>
          </a:p>
          <a:p>
            <a:pPr lvl="1"/>
            <a:r>
              <a:rPr lang="en-US" dirty="0" smtClean="0"/>
              <a:t>enhance the understanding of the mechanism and impact of genomic variation</a:t>
            </a:r>
          </a:p>
          <a:p>
            <a:pPr lvl="1"/>
            <a:r>
              <a:rPr lang="en-US" dirty="0" smtClean="0"/>
              <a:t>develop an efficient computational approach to identify and characterize SVs</a:t>
            </a:r>
            <a:endParaRPr lang="en-US" b="1" dirty="0" smtClean="0"/>
          </a:p>
          <a:p>
            <a:r>
              <a:rPr lang="en-US" b="1" dirty="0" smtClean="0"/>
              <a:t>Introduction</a:t>
            </a:r>
          </a:p>
          <a:p>
            <a:pPr lvl="1"/>
            <a:r>
              <a:rPr lang="en-US" dirty="0" smtClean="0"/>
              <a:t>SV, event type, formation mechanism, and more</a:t>
            </a:r>
          </a:p>
          <a:p>
            <a:r>
              <a:rPr lang="en-US" b="1" dirty="0" smtClean="0"/>
              <a:t>Main Chapters</a:t>
            </a:r>
          </a:p>
          <a:p>
            <a:pPr lvl="1"/>
            <a:r>
              <a:rPr lang="en-US" dirty="0" smtClean="0"/>
              <a:t>Clustering </a:t>
            </a:r>
            <a:r>
              <a:rPr lang="en-US" dirty="0" err="1" smtClean="0"/>
              <a:t>pseudogenes</a:t>
            </a:r>
            <a:r>
              <a:rPr lang="en-US" dirty="0" smtClean="0"/>
              <a:t> into families </a:t>
            </a:r>
          </a:p>
          <a:p>
            <a:pPr lvl="1"/>
            <a:r>
              <a:rPr lang="en-US" dirty="0" smtClean="0"/>
              <a:t>Correlating CNV, SD and other genomic features</a:t>
            </a:r>
            <a:endParaRPr lang="en-US" b="1" dirty="0" smtClean="0"/>
          </a:p>
          <a:p>
            <a:pPr lvl="1"/>
            <a:r>
              <a:rPr lang="en-US" dirty="0" smtClean="0"/>
              <a:t>Nucleotide-resolution analysis of SVs</a:t>
            </a:r>
          </a:p>
          <a:p>
            <a:r>
              <a:rPr lang="en-US" b="1" dirty="0" smtClean="0"/>
              <a:t>Conclusion and future directions</a:t>
            </a:r>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Slide Number Placeholder 4"/>
          <p:cNvSpPr>
            <a:spLocks noGrp="1"/>
          </p:cNvSpPr>
          <p:nvPr>
            <p:ph type="sldNum" sz="quarter" idx="12"/>
          </p:nvPr>
        </p:nvSpPr>
        <p:spPr/>
        <p:txBody>
          <a:bodyPr/>
          <a:lstStyle/>
          <a:p>
            <a:fld id="{E0F394AE-146F-480D-918A-369CB40A8BED}"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ea typeface="ＭＳ Ｐゴシック" pitchFamily="-65" charset="-128"/>
                <a:cs typeface="ＭＳ Ｐゴシック" pitchFamily="-65" charset="-128"/>
              </a:rPr>
              <a:t>Methodology</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5/20/2010</a:t>
            </a:r>
            <a:endParaRPr lang="en-US"/>
          </a:p>
        </p:txBody>
      </p:sp>
      <p:sp>
        <p:nvSpPr>
          <p:cNvPr id="5" name="Slide Number Placeholder 4"/>
          <p:cNvSpPr>
            <a:spLocks noGrp="1"/>
          </p:cNvSpPr>
          <p:nvPr>
            <p:ph type="sldNum" sz="quarter" idx="12"/>
          </p:nvPr>
        </p:nvSpPr>
        <p:spPr/>
        <p:txBody>
          <a:bodyPr/>
          <a:lstStyle/>
          <a:p>
            <a:fld id="{E0F394AE-146F-480D-918A-369CB40A8BED}"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SVs with sequenced breakpoints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928662" y="1760557"/>
            <a:ext cx="6049336" cy="4525963"/>
          </a:xfrm>
          <a:prstGeom prst="rect">
            <a:avLst/>
          </a:prstGeom>
          <a:noFill/>
          <a:ln w="9525">
            <a:noFill/>
            <a:miter lim="800000"/>
            <a:headEnd/>
            <a:tailEnd/>
          </a:ln>
        </p:spPr>
      </p:pic>
      <p:sp>
        <p:nvSpPr>
          <p:cNvPr id="5" name="Left Arrow Callout 4"/>
          <p:cNvSpPr/>
          <p:nvPr/>
        </p:nvSpPr>
        <p:spPr>
          <a:xfrm>
            <a:off x="6453660" y="1731969"/>
            <a:ext cx="1571636" cy="642942"/>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1KG Project</a:t>
            </a:r>
          </a:p>
          <a:p>
            <a:pPr algn="ctr"/>
            <a:r>
              <a:rPr lang="en-US" sz="1200" b="1" dirty="0" smtClean="0">
                <a:solidFill>
                  <a:srgbClr val="FF0000"/>
                </a:solidFill>
              </a:rPr>
              <a:t>&gt;20,000</a:t>
            </a:r>
            <a:endParaRPr lang="en-US" sz="1200" b="1" dirty="0">
              <a:solidFill>
                <a:srgbClr val="FF0000"/>
              </a:solidFill>
            </a:endParaRPr>
          </a:p>
        </p:txBody>
      </p:sp>
      <p:grpSp>
        <p:nvGrpSpPr>
          <p:cNvPr id="12" name="Group 11"/>
          <p:cNvGrpSpPr/>
          <p:nvPr/>
        </p:nvGrpSpPr>
        <p:grpSpPr>
          <a:xfrm>
            <a:off x="1810190" y="4281159"/>
            <a:ext cx="6548023" cy="642942"/>
            <a:chOff x="1810190" y="4281159"/>
            <a:chExt cx="6548023" cy="642942"/>
          </a:xfrm>
        </p:grpSpPr>
        <p:cxnSp>
          <p:nvCxnSpPr>
            <p:cNvPr id="7" name="Straight Connector 6"/>
            <p:cNvCxnSpPr/>
            <p:nvPr/>
          </p:nvCxnSpPr>
          <p:spPr>
            <a:xfrm>
              <a:off x="1810190" y="4612067"/>
              <a:ext cx="4857784" cy="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Left Arrow Callout 8"/>
            <p:cNvSpPr/>
            <p:nvPr/>
          </p:nvSpPr>
          <p:spPr>
            <a:xfrm>
              <a:off x="6679262" y="4281159"/>
              <a:ext cx="1678951" cy="642942"/>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Published </a:t>
              </a:r>
              <a:r>
                <a:rPr lang="en-US" sz="1200" b="1" dirty="0" err="1" smtClean="0"/>
                <a:t>BreakSeq</a:t>
              </a:r>
              <a:r>
                <a:rPr lang="en-US" sz="1200" b="1" dirty="0" smtClean="0"/>
                <a:t> Library</a:t>
              </a:r>
              <a:endParaRPr lang="en-US" sz="1200" b="1" dirty="0"/>
            </a:p>
          </p:txBody>
        </p:sp>
      </p:grpSp>
      <p:sp>
        <p:nvSpPr>
          <p:cNvPr id="8" name="Date Placeholder 7"/>
          <p:cNvSpPr>
            <a:spLocks noGrp="1"/>
          </p:cNvSpPr>
          <p:nvPr>
            <p:ph type="dt" sz="half" idx="10"/>
          </p:nvPr>
        </p:nvSpPr>
        <p:spPr/>
        <p:txBody>
          <a:bodyPr/>
          <a:lstStyle/>
          <a:p>
            <a:r>
              <a:rPr lang="en-US" smtClean="0"/>
              <a:t>5/20/2010</a:t>
            </a:r>
            <a:endParaRPr lang="en-US"/>
          </a:p>
        </p:txBody>
      </p:sp>
      <p:sp>
        <p:nvSpPr>
          <p:cNvPr id="10" name="Slide Number Placeholder 9"/>
          <p:cNvSpPr>
            <a:spLocks noGrp="1"/>
          </p:cNvSpPr>
          <p:nvPr>
            <p:ph type="sldNum" sz="quarter" idx="12"/>
          </p:nvPr>
        </p:nvSpPr>
        <p:spPr/>
        <p:txBody>
          <a:bodyPr/>
          <a:lstStyle/>
          <a:p>
            <a:fld id="{E0F394AE-146F-480D-918A-369CB40A8BED}" type="slidenum">
              <a:rPr lang="en-US" smtClean="0"/>
              <a:pPr/>
              <a:t>21</a:t>
            </a:fld>
            <a:endParaRPr lang="en-US"/>
          </a:p>
        </p:txBody>
      </p:sp>
      <p:sp>
        <p:nvSpPr>
          <p:cNvPr id="11" name="Footer Placeholder 10"/>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 Breakpoint Library</a:t>
            </a:r>
            <a:endParaRPr lang="en-US" dirty="0"/>
          </a:p>
        </p:txBody>
      </p:sp>
      <p:pic>
        <p:nvPicPr>
          <p:cNvPr id="9" name="Picture 2"/>
          <p:cNvPicPr>
            <a:picLocks noChangeAspect="1" noChangeArrowheads="1"/>
          </p:cNvPicPr>
          <p:nvPr/>
        </p:nvPicPr>
        <p:blipFill>
          <a:blip r:embed="rId3" cstate="print"/>
          <a:srcRect l="57813" r="14409" b="27705"/>
          <a:stretch>
            <a:fillRect/>
          </a:stretch>
        </p:blipFill>
        <p:spPr>
          <a:xfrm>
            <a:off x="142876" y="2000240"/>
            <a:ext cx="4191085" cy="3364499"/>
          </a:xfrm>
          <a:prstGeom prst="rect">
            <a:avLst/>
          </a:prstGeom>
        </p:spPr>
      </p:pic>
      <p:grpSp>
        <p:nvGrpSpPr>
          <p:cNvPr id="14" name="Group 13"/>
          <p:cNvGrpSpPr/>
          <p:nvPr/>
        </p:nvGrpSpPr>
        <p:grpSpPr>
          <a:xfrm>
            <a:off x="5357818" y="3933836"/>
            <a:ext cx="2667000" cy="1423990"/>
            <a:chOff x="5357818" y="3933836"/>
            <a:chExt cx="2667000" cy="1423990"/>
          </a:xfrm>
        </p:grpSpPr>
        <p:sp>
          <p:nvSpPr>
            <p:cNvPr id="11" name="Can 10"/>
            <p:cNvSpPr/>
            <p:nvPr/>
          </p:nvSpPr>
          <p:spPr bwMode="auto">
            <a:xfrm>
              <a:off x="5357818" y="4291026"/>
              <a:ext cx="2667000" cy="1066800"/>
            </a:xfrm>
            <a:prstGeom prst="can">
              <a:avLst>
                <a:gd name="adj" fmla="val 36905"/>
              </a:avLst>
            </a:prstGeom>
            <a:solidFill>
              <a:schemeClr val="accent6">
                <a:lumMod val="40000"/>
                <a:lumOff val="60000"/>
              </a:schemeClr>
            </a:solidFill>
            <a:ln w="9525">
              <a:solidFill>
                <a:schemeClr val="bg1"/>
              </a:solidFill>
              <a:miter lim="800000"/>
              <a:headEnd/>
              <a:tailEnd/>
            </a:ln>
          </p:spPr>
          <p:txBody>
            <a:bodyPr wrap="none" tIns="180000" bIns="0" anchor="ctr"/>
            <a:lstStyle/>
            <a:p>
              <a:pPr algn="ctr"/>
              <a:r>
                <a:rPr lang="en-US" sz="1500" b="1" dirty="0" smtClean="0"/>
                <a:t> Library of SV </a:t>
              </a:r>
              <a:br>
                <a:rPr lang="en-US" sz="1500" b="1" dirty="0" smtClean="0"/>
              </a:br>
              <a:r>
                <a:rPr lang="en-US" sz="1500" b="1" dirty="0" smtClean="0"/>
                <a:t>  breakpoint junctions</a:t>
              </a:r>
              <a:endParaRPr lang="en-GB" sz="1500" b="1" dirty="0">
                <a:latin typeface="Perpetua" pitchFamily="-110" charset="0"/>
              </a:endParaRPr>
            </a:p>
          </p:txBody>
        </p:sp>
        <p:sp>
          <p:nvSpPr>
            <p:cNvPr id="19" name="Down Arrow 18"/>
            <p:cNvSpPr/>
            <p:nvPr/>
          </p:nvSpPr>
          <p:spPr>
            <a:xfrm>
              <a:off x="6357950" y="3933836"/>
              <a:ext cx="714380" cy="28575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3" name="Group 12"/>
          <p:cNvGrpSpPr/>
          <p:nvPr/>
        </p:nvGrpSpPr>
        <p:grpSpPr>
          <a:xfrm>
            <a:off x="4000496" y="2000240"/>
            <a:ext cx="5055862" cy="1719282"/>
            <a:chOff x="4000496" y="2000240"/>
            <a:chExt cx="5055862" cy="1719282"/>
          </a:xfrm>
        </p:grpSpPr>
        <p:pic>
          <p:nvPicPr>
            <p:cNvPr id="18" name="Picture 2"/>
            <p:cNvPicPr>
              <a:picLocks noChangeAspect="1" noChangeArrowheads="1"/>
            </p:cNvPicPr>
            <p:nvPr/>
          </p:nvPicPr>
          <p:blipFill>
            <a:blip r:embed="rId4" cstate="print"/>
            <a:srcRect l="5236" r="41532" b="57547"/>
            <a:stretch>
              <a:fillRect/>
            </a:stretch>
          </p:blipFill>
          <p:spPr bwMode="auto">
            <a:xfrm>
              <a:off x="4289258" y="2000240"/>
              <a:ext cx="4767100" cy="1719282"/>
            </a:xfrm>
            <a:prstGeom prst="rect">
              <a:avLst/>
            </a:prstGeom>
            <a:noFill/>
            <a:ln w="9525">
              <a:noFill/>
              <a:miter lim="800000"/>
              <a:headEnd/>
              <a:tailEnd/>
            </a:ln>
          </p:spPr>
        </p:pic>
        <p:sp>
          <p:nvSpPr>
            <p:cNvPr id="20" name="Down Arrow 19"/>
            <p:cNvSpPr/>
            <p:nvPr/>
          </p:nvSpPr>
          <p:spPr>
            <a:xfrm rot="16200000">
              <a:off x="3786182" y="2571744"/>
              <a:ext cx="714380" cy="28575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8" name="Date Placeholder 7"/>
          <p:cNvSpPr>
            <a:spLocks noGrp="1"/>
          </p:cNvSpPr>
          <p:nvPr>
            <p:ph type="dt" sz="half" idx="10"/>
          </p:nvPr>
        </p:nvSpPr>
        <p:spPr/>
        <p:txBody>
          <a:bodyPr/>
          <a:lstStyle/>
          <a:p>
            <a:r>
              <a:rPr lang="en-US" smtClean="0"/>
              <a:t>5/20/2010</a:t>
            </a:r>
            <a:endParaRPr lang="en-US"/>
          </a:p>
        </p:txBody>
      </p:sp>
      <p:sp>
        <p:nvSpPr>
          <p:cNvPr id="10" name="Slide Number Placeholder 9"/>
          <p:cNvSpPr>
            <a:spLocks noGrp="1"/>
          </p:cNvSpPr>
          <p:nvPr>
            <p:ph type="sldNum" sz="quarter" idx="12"/>
          </p:nvPr>
        </p:nvSpPr>
        <p:spPr/>
        <p:txBody>
          <a:bodyPr/>
          <a:lstStyle/>
          <a:p>
            <a:fld id="{E0F394AE-146F-480D-918A-369CB40A8BED}" type="slidenum">
              <a:rPr lang="en-US" smtClean="0"/>
              <a:pPr/>
              <a:t>22</a:t>
            </a:fld>
            <a:endParaRPr lang="en-US"/>
          </a:p>
        </p:txBody>
      </p:sp>
      <p:sp>
        <p:nvSpPr>
          <p:cNvPr id="12" name="Footer Placeholder 11"/>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11163" y="3733800"/>
            <a:ext cx="8424862" cy="2514600"/>
            <a:chOff x="411163" y="3733800"/>
            <a:chExt cx="8424862" cy="2514600"/>
          </a:xfrm>
        </p:grpSpPr>
        <p:pic>
          <p:nvPicPr>
            <p:cNvPr id="7" name="Picture 44"/>
            <p:cNvPicPr>
              <a:picLocks noChangeAspect="1"/>
            </p:cNvPicPr>
            <p:nvPr/>
          </p:nvPicPr>
          <p:blipFill>
            <a:blip r:embed="rId3" cstate="print"/>
            <a:srcRect t="10094"/>
            <a:stretch>
              <a:fillRect/>
            </a:stretch>
          </p:blipFill>
          <p:spPr bwMode="auto">
            <a:xfrm>
              <a:off x="411163" y="3733800"/>
              <a:ext cx="8424862" cy="2514600"/>
            </a:xfrm>
            <a:prstGeom prst="rect">
              <a:avLst/>
            </a:prstGeom>
            <a:noFill/>
            <a:ln w="9525">
              <a:noFill/>
              <a:miter lim="800000"/>
              <a:headEnd/>
              <a:tailEnd/>
            </a:ln>
          </p:spPr>
        </p:pic>
        <p:sp>
          <p:nvSpPr>
            <p:cNvPr id="47" name="TextBox 46"/>
            <p:cNvSpPr txBox="1"/>
            <p:nvPr/>
          </p:nvSpPr>
          <p:spPr>
            <a:xfrm>
              <a:off x="428596" y="4209241"/>
              <a:ext cx="1285884" cy="577081"/>
            </a:xfrm>
            <a:prstGeom prst="rect">
              <a:avLst/>
            </a:prstGeom>
            <a:noFill/>
          </p:spPr>
          <p:txBody>
            <a:bodyPr wrap="square" rtlCol="0">
              <a:spAutoFit/>
            </a:bodyPr>
            <a:lstStyle/>
            <a:p>
              <a:r>
                <a:rPr lang="en-US" sz="1050" dirty="0" smtClean="0"/>
                <a:t>Alternative Junctions of an Insertion</a:t>
              </a:r>
              <a:endParaRPr lang="en-US" sz="1050" dirty="0"/>
            </a:p>
          </p:txBody>
        </p:sp>
        <p:sp>
          <p:nvSpPr>
            <p:cNvPr id="48" name="TextBox 47"/>
            <p:cNvSpPr txBox="1"/>
            <p:nvPr/>
          </p:nvSpPr>
          <p:spPr>
            <a:xfrm>
              <a:off x="4857752" y="4605875"/>
              <a:ext cx="1071570" cy="577081"/>
            </a:xfrm>
            <a:prstGeom prst="rect">
              <a:avLst/>
            </a:prstGeom>
            <a:noFill/>
          </p:spPr>
          <p:txBody>
            <a:bodyPr wrap="square" rtlCol="0">
              <a:spAutoFit/>
            </a:bodyPr>
            <a:lstStyle/>
            <a:p>
              <a:r>
                <a:rPr lang="en-US" sz="1050" dirty="0" smtClean="0"/>
                <a:t>Alternative Junction of a Deletion</a:t>
              </a:r>
              <a:endParaRPr lang="en-US" sz="1050" dirty="0"/>
            </a:p>
          </p:txBody>
        </p:sp>
      </p:grpSp>
      <p:sp>
        <p:nvSpPr>
          <p:cNvPr id="2" name="Title 1"/>
          <p:cNvSpPr>
            <a:spLocks noGrp="1"/>
          </p:cNvSpPr>
          <p:nvPr>
            <p:ph type="title"/>
          </p:nvPr>
        </p:nvSpPr>
        <p:spPr/>
        <p:txBody>
          <a:bodyPr/>
          <a:lstStyle/>
          <a:p>
            <a:r>
              <a:rPr lang="en-US" dirty="0" smtClean="0"/>
              <a:t>SV Detection and Genotyping</a:t>
            </a:r>
            <a:endParaRPr lang="en-US" dirty="0"/>
          </a:p>
        </p:txBody>
      </p:sp>
      <p:grpSp>
        <p:nvGrpSpPr>
          <p:cNvPr id="8" name="Group 217"/>
          <p:cNvGrpSpPr>
            <a:grpSpLocks/>
          </p:cNvGrpSpPr>
          <p:nvPr/>
        </p:nvGrpSpPr>
        <p:grpSpPr bwMode="auto">
          <a:xfrm>
            <a:off x="152400" y="1428736"/>
            <a:ext cx="8839200" cy="2071702"/>
            <a:chOff x="152400" y="4633898"/>
            <a:chExt cx="8839200" cy="2071702"/>
          </a:xfrm>
        </p:grpSpPr>
        <p:sp>
          <p:nvSpPr>
            <p:cNvPr id="9" name="Rectangle 464"/>
            <p:cNvSpPr>
              <a:spLocks noChangeArrowheads="1"/>
            </p:cNvSpPr>
            <p:nvPr/>
          </p:nvSpPr>
          <p:spPr bwMode="auto">
            <a:xfrm>
              <a:off x="152400" y="4633898"/>
              <a:ext cx="8839200" cy="2071702"/>
            </a:xfrm>
            <a:prstGeom prst="rect">
              <a:avLst/>
            </a:prstGeom>
            <a:gradFill rotWithShape="1">
              <a:gsLst>
                <a:gs pos="0">
                  <a:srgbClr val="3366FF">
                    <a:alpha val="12999"/>
                  </a:srgbClr>
                </a:gs>
                <a:gs pos="100000">
                  <a:srgbClr val="3366FF">
                    <a:alpha val="23000"/>
                  </a:srgbClr>
                </a:gs>
              </a:gsLst>
              <a:lin ang="5400000" scaled="1"/>
            </a:gradFill>
            <a:ln w="9525">
              <a:noFill/>
              <a:miter lim="800000"/>
              <a:headEnd/>
              <a:tailEnd/>
            </a:ln>
          </p:spPr>
          <p:txBody>
            <a:bodyPr wrap="none" anchor="ctr"/>
            <a:lstStyle/>
            <a:p>
              <a:endParaRPr lang="en-GB" sz="2000" dirty="0">
                <a:latin typeface="Calibri" pitchFamily="-110" charset="0"/>
              </a:endParaRPr>
            </a:p>
          </p:txBody>
        </p:sp>
        <p:sp>
          <p:nvSpPr>
            <p:cNvPr id="10" name="Line 14"/>
            <p:cNvSpPr>
              <a:spLocks noChangeShapeType="1"/>
            </p:cNvSpPr>
            <p:nvPr/>
          </p:nvSpPr>
          <p:spPr bwMode="auto">
            <a:xfrm rot="10800000" flipH="1">
              <a:off x="2057400" y="5904329"/>
              <a:ext cx="1630363" cy="1587"/>
            </a:xfrm>
            <a:prstGeom prst="line">
              <a:avLst/>
            </a:prstGeom>
            <a:noFill/>
            <a:ln w="6350">
              <a:solidFill>
                <a:srgbClr val="818180"/>
              </a:solidFill>
              <a:round/>
              <a:headEnd/>
              <a:tailEnd/>
            </a:ln>
          </p:spPr>
          <p:txBody>
            <a:bodyPr/>
            <a:lstStyle/>
            <a:p>
              <a:endParaRPr lang="en-US"/>
            </a:p>
          </p:txBody>
        </p:sp>
        <p:sp>
          <p:nvSpPr>
            <p:cNvPr id="11" name="Line 17"/>
            <p:cNvSpPr>
              <a:spLocks noChangeShapeType="1"/>
            </p:cNvSpPr>
            <p:nvPr/>
          </p:nvSpPr>
          <p:spPr bwMode="auto">
            <a:xfrm rot="10800000">
              <a:off x="3381375" y="5904329"/>
              <a:ext cx="203200" cy="1587"/>
            </a:xfrm>
            <a:prstGeom prst="line">
              <a:avLst/>
            </a:prstGeom>
            <a:noFill/>
            <a:ln w="1588">
              <a:solidFill>
                <a:srgbClr val="010101"/>
              </a:solidFill>
              <a:round/>
              <a:headEnd/>
              <a:tailEnd/>
            </a:ln>
          </p:spPr>
          <p:txBody>
            <a:bodyPr/>
            <a:lstStyle/>
            <a:p>
              <a:endParaRPr lang="en-US"/>
            </a:p>
          </p:txBody>
        </p:sp>
        <p:sp>
          <p:nvSpPr>
            <p:cNvPr id="12" name="Line 18"/>
            <p:cNvSpPr>
              <a:spLocks noChangeShapeType="1"/>
            </p:cNvSpPr>
            <p:nvPr/>
          </p:nvSpPr>
          <p:spPr bwMode="auto">
            <a:xfrm rot="10800000">
              <a:off x="2159000" y="5904329"/>
              <a:ext cx="203200" cy="1587"/>
            </a:xfrm>
            <a:prstGeom prst="line">
              <a:avLst/>
            </a:prstGeom>
            <a:noFill/>
            <a:ln w="1588">
              <a:solidFill>
                <a:srgbClr val="010101"/>
              </a:solidFill>
              <a:round/>
              <a:headEnd/>
              <a:tailEnd/>
            </a:ln>
          </p:spPr>
          <p:txBody>
            <a:bodyPr/>
            <a:lstStyle/>
            <a:p>
              <a:endParaRPr lang="en-US"/>
            </a:p>
          </p:txBody>
        </p:sp>
        <p:sp>
          <p:nvSpPr>
            <p:cNvPr id="13" name="Line 19"/>
            <p:cNvSpPr>
              <a:spLocks noChangeShapeType="1"/>
            </p:cNvSpPr>
            <p:nvPr/>
          </p:nvSpPr>
          <p:spPr bwMode="auto">
            <a:xfrm rot="10800000">
              <a:off x="3381375" y="5904329"/>
              <a:ext cx="203200" cy="1587"/>
            </a:xfrm>
            <a:prstGeom prst="line">
              <a:avLst/>
            </a:prstGeom>
            <a:noFill/>
            <a:ln w="38100">
              <a:solidFill>
                <a:srgbClr val="12AD4B"/>
              </a:solidFill>
              <a:round/>
              <a:headEnd/>
              <a:tailEnd/>
            </a:ln>
          </p:spPr>
          <p:txBody>
            <a:bodyPr/>
            <a:lstStyle/>
            <a:p>
              <a:endParaRPr lang="en-US"/>
            </a:p>
          </p:txBody>
        </p:sp>
        <p:sp>
          <p:nvSpPr>
            <p:cNvPr id="14" name="Line 20"/>
            <p:cNvSpPr>
              <a:spLocks noChangeShapeType="1"/>
            </p:cNvSpPr>
            <p:nvPr/>
          </p:nvSpPr>
          <p:spPr bwMode="auto">
            <a:xfrm rot="10800000">
              <a:off x="2159000" y="5904329"/>
              <a:ext cx="203200" cy="1587"/>
            </a:xfrm>
            <a:prstGeom prst="line">
              <a:avLst/>
            </a:prstGeom>
            <a:noFill/>
            <a:ln w="38100">
              <a:solidFill>
                <a:srgbClr val="12AD4B"/>
              </a:solidFill>
              <a:round/>
              <a:headEnd/>
              <a:tailEnd/>
            </a:ln>
          </p:spPr>
          <p:txBody>
            <a:bodyPr/>
            <a:lstStyle/>
            <a:p>
              <a:endParaRPr lang="en-US"/>
            </a:p>
          </p:txBody>
        </p:sp>
        <p:pic>
          <p:nvPicPr>
            <p:cNvPr id="15" name="Picture 54"/>
            <p:cNvPicPr>
              <a:picLocks noChangeAspect="1" noChangeArrowheads="1"/>
            </p:cNvPicPr>
            <p:nvPr/>
          </p:nvPicPr>
          <p:blipFill>
            <a:blip r:embed="rId4" cstate="print"/>
            <a:srcRect l="29843" t="-7237"/>
            <a:stretch>
              <a:fillRect/>
            </a:stretch>
          </p:blipFill>
          <p:spPr bwMode="auto">
            <a:xfrm rot="10800000">
              <a:off x="3573463" y="5832891"/>
              <a:ext cx="93662" cy="144463"/>
            </a:xfrm>
            <a:prstGeom prst="rect">
              <a:avLst/>
            </a:prstGeom>
            <a:noFill/>
            <a:ln w="9525">
              <a:noFill/>
              <a:miter lim="800000"/>
              <a:headEnd/>
              <a:tailEnd/>
            </a:ln>
          </p:spPr>
        </p:pic>
        <p:pic>
          <p:nvPicPr>
            <p:cNvPr id="16" name="Picture 56"/>
            <p:cNvPicPr>
              <a:picLocks noChangeAspect="1" noChangeArrowheads="1"/>
            </p:cNvPicPr>
            <p:nvPr/>
          </p:nvPicPr>
          <p:blipFill>
            <a:blip r:embed="rId5" cstate="print"/>
            <a:srcRect t="-2400" r="33896"/>
            <a:stretch>
              <a:fillRect/>
            </a:stretch>
          </p:blipFill>
          <p:spPr bwMode="auto">
            <a:xfrm rot="10800000">
              <a:off x="2071688" y="5829716"/>
              <a:ext cx="93662" cy="147638"/>
            </a:xfrm>
            <a:prstGeom prst="rect">
              <a:avLst/>
            </a:prstGeom>
            <a:noFill/>
            <a:ln w="9525">
              <a:noFill/>
              <a:miter lim="800000"/>
              <a:headEnd/>
              <a:tailEnd/>
            </a:ln>
          </p:spPr>
        </p:pic>
        <p:sp>
          <p:nvSpPr>
            <p:cNvPr id="17" name="Line 14"/>
            <p:cNvSpPr>
              <a:spLocks noChangeShapeType="1"/>
            </p:cNvSpPr>
            <p:nvPr/>
          </p:nvSpPr>
          <p:spPr bwMode="auto">
            <a:xfrm rot="10800000" flipH="1">
              <a:off x="2179637" y="6094413"/>
              <a:ext cx="1630363" cy="1587"/>
            </a:xfrm>
            <a:prstGeom prst="line">
              <a:avLst/>
            </a:prstGeom>
            <a:noFill/>
            <a:ln w="6350">
              <a:solidFill>
                <a:srgbClr val="818180"/>
              </a:solidFill>
              <a:round/>
              <a:headEnd/>
              <a:tailEnd/>
            </a:ln>
          </p:spPr>
          <p:txBody>
            <a:bodyPr/>
            <a:lstStyle/>
            <a:p>
              <a:endParaRPr lang="en-US"/>
            </a:p>
          </p:txBody>
        </p:sp>
        <p:sp>
          <p:nvSpPr>
            <p:cNvPr id="18" name="Line 17"/>
            <p:cNvSpPr>
              <a:spLocks noChangeShapeType="1"/>
            </p:cNvSpPr>
            <p:nvPr/>
          </p:nvSpPr>
          <p:spPr bwMode="auto">
            <a:xfrm rot="10800000">
              <a:off x="3503612" y="6094413"/>
              <a:ext cx="203200" cy="1587"/>
            </a:xfrm>
            <a:prstGeom prst="line">
              <a:avLst/>
            </a:prstGeom>
            <a:noFill/>
            <a:ln w="1588">
              <a:solidFill>
                <a:srgbClr val="010101"/>
              </a:solidFill>
              <a:round/>
              <a:headEnd/>
              <a:tailEnd/>
            </a:ln>
          </p:spPr>
          <p:txBody>
            <a:bodyPr/>
            <a:lstStyle/>
            <a:p>
              <a:endParaRPr lang="en-US"/>
            </a:p>
          </p:txBody>
        </p:sp>
        <p:sp>
          <p:nvSpPr>
            <p:cNvPr id="19" name="Line 18"/>
            <p:cNvSpPr>
              <a:spLocks noChangeShapeType="1"/>
            </p:cNvSpPr>
            <p:nvPr/>
          </p:nvSpPr>
          <p:spPr bwMode="auto">
            <a:xfrm rot="10800000">
              <a:off x="2281237" y="6094413"/>
              <a:ext cx="203200" cy="1587"/>
            </a:xfrm>
            <a:prstGeom prst="line">
              <a:avLst/>
            </a:prstGeom>
            <a:noFill/>
            <a:ln w="1588">
              <a:solidFill>
                <a:srgbClr val="010101"/>
              </a:solidFill>
              <a:round/>
              <a:headEnd/>
              <a:tailEnd/>
            </a:ln>
          </p:spPr>
          <p:txBody>
            <a:bodyPr/>
            <a:lstStyle/>
            <a:p>
              <a:endParaRPr lang="en-US"/>
            </a:p>
          </p:txBody>
        </p:sp>
        <p:sp>
          <p:nvSpPr>
            <p:cNvPr id="20" name="Line 19"/>
            <p:cNvSpPr>
              <a:spLocks noChangeShapeType="1"/>
            </p:cNvSpPr>
            <p:nvPr/>
          </p:nvSpPr>
          <p:spPr bwMode="auto">
            <a:xfrm rot="10800000">
              <a:off x="3503612" y="6094413"/>
              <a:ext cx="203200" cy="1587"/>
            </a:xfrm>
            <a:prstGeom prst="line">
              <a:avLst/>
            </a:prstGeom>
            <a:noFill/>
            <a:ln w="38100">
              <a:solidFill>
                <a:srgbClr val="12AD4B"/>
              </a:solidFill>
              <a:round/>
              <a:headEnd/>
              <a:tailEnd/>
            </a:ln>
          </p:spPr>
          <p:txBody>
            <a:bodyPr/>
            <a:lstStyle/>
            <a:p>
              <a:endParaRPr lang="en-US"/>
            </a:p>
          </p:txBody>
        </p:sp>
        <p:sp>
          <p:nvSpPr>
            <p:cNvPr id="21" name="Line 20"/>
            <p:cNvSpPr>
              <a:spLocks noChangeShapeType="1"/>
            </p:cNvSpPr>
            <p:nvPr/>
          </p:nvSpPr>
          <p:spPr bwMode="auto">
            <a:xfrm rot="10800000">
              <a:off x="2281237" y="6094413"/>
              <a:ext cx="203200" cy="1587"/>
            </a:xfrm>
            <a:prstGeom prst="line">
              <a:avLst/>
            </a:prstGeom>
            <a:noFill/>
            <a:ln w="38100">
              <a:solidFill>
                <a:srgbClr val="12AD4B"/>
              </a:solidFill>
              <a:round/>
              <a:headEnd/>
              <a:tailEnd/>
            </a:ln>
          </p:spPr>
          <p:txBody>
            <a:bodyPr/>
            <a:lstStyle/>
            <a:p>
              <a:endParaRPr lang="en-US"/>
            </a:p>
          </p:txBody>
        </p:sp>
        <p:pic>
          <p:nvPicPr>
            <p:cNvPr id="22" name="Picture 54"/>
            <p:cNvPicPr>
              <a:picLocks noChangeAspect="1" noChangeArrowheads="1"/>
            </p:cNvPicPr>
            <p:nvPr/>
          </p:nvPicPr>
          <p:blipFill>
            <a:blip r:embed="rId4" cstate="print"/>
            <a:srcRect l="29843" t="-7237"/>
            <a:stretch>
              <a:fillRect/>
            </a:stretch>
          </p:blipFill>
          <p:spPr bwMode="auto">
            <a:xfrm rot="10800000">
              <a:off x="3695700" y="6022975"/>
              <a:ext cx="93662" cy="144463"/>
            </a:xfrm>
            <a:prstGeom prst="rect">
              <a:avLst/>
            </a:prstGeom>
            <a:noFill/>
            <a:ln w="9525">
              <a:noFill/>
              <a:miter lim="800000"/>
              <a:headEnd/>
              <a:tailEnd/>
            </a:ln>
          </p:spPr>
        </p:pic>
        <p:pic>
          <p:nvPicPr>
            <p:cNvPr id="23" name="Picture 56"/>
            <p:cNvPicPr>
              <a:picLocks noChangeAspect="1" noChangeArrowheads="1"/>
            </p:cNvPicPr>
            <p:nvPr/>
          </p:nvPicPr>
          <p:blipFill>
            <a:blip r:embed="rId5" cstate="print"/>
            <a:srcRect t="-2400" r="33896"/>
            <a:stretch>
              <a:fillRect/>
            </a:stretch>
          </p:blipFill>
          <p:spPr bwMode="auto">
            <a:xfrm rot="10800000">
              <a:off x="2193925" y="6019800"/>
              <a:ext cx="93662" cy="147638"/>
            </a:xfrm>
            <a:prstGeom prst="rect">
              <a:avLst/>
            </a:prstGeom>
            <a:noFill/>
            <a:ln w="9525">
              <a:noFill/>
              <a:miter lim="800000"/>
              <a:headEnd/>
              <a:tailEnd/>
            </a:ln>
          </p:spPr>
        </p:pic>
        <p:sp>
          <p:nvSpPr>
            <p:cNvPr id="24" name="Rectangle 140"/>
            <p:cNvSpPr>
              <a:spLocks noChangeArrowheads="1"/>
            </p:cNvSpPr>
            <p:nvPr/>
          </p:nvSpPr>
          <p:spPr bwMode="auto">
            <a:xfrm>
              <a:off x="457200" y="4633898"/>
              <a:ext cx="8472518" cy="923330"/>
            </a:xfrm>
            <a:prstGeom prst="rect">
              <a:avLst/>
            </a:prstGeom>
            <a:noFill/>
            <a:ln w="9525">
              <a:noFill/>
              <a:miter lim="800000"/>
              <a:headEnd/>
              <a:tailEnd/>
            </a:ln>
          </p:spPr>
          <p:txBody>
            <a:bodyPr wrap="square">
              <a:spAutoFit/>
            </a:bodyPr>
            <a:lstStyle/>
            <a:p>
              <a:r>
                <a:rPr lang="en-US" dirty="0" smtClean="0"/>
                <a:t>“</a:t>
              </a:r>
              <a:r>
                <a:rPr lang="en-US" dirty="0" err="1" smtClean="0"/>
                <a:t>BreakSeq</a:t>
              </a:r>
              <a:r>
                <a:rPr lang="en-US" dirty="0" smtClean="0"/>
                <a:t>” leverages the junction library </a:t>
              </a:r>
              <a:r>
                <a:rPr lang="en-US" dirty="0"/>
                <a:t>to </a:t>
              </a:r>
              <a:r>
                <a:rPr lang="en-US" dirty="0" smtClean="0"/>
                <a:t>detect previously </a:t>
              </a:r>
              <a:r>
                <a:rPr lang="en-US" dirty="0"/>
                <a:t>known SVs </a:t>
              </a:r>
              <a:r>
                <a:rPr lang="en-US" dirty="0" smtClean="0"/>
                <a:t>at nucleotide-level from short-read sequenced genome, which can hardly be achieved by methods such as </a:t>
              </a:r>
              <a:r>
                <a:rPr lang="en-US" dirty="0" smtClean="0">
                  <a:hlinkClick r:id="rId6" action="ppaction://hlinksldjump"/>
                </a:rPr>
                <a:t>split-read</a:t>
              </a:r>
              <a:endParaRPr lang="en-GB" dirty="0"/>
            </a:p>
          </p:txBody>
        </p:sp>
        <p:sp>
          <p:nvSpPr>
            <p:cNvPr id="25" name="Line 14"/>
            <p:cNvSpPr>
              <a:spLocks noChangeShapeType="1"/>
            </p:cNvSpPr>
            <p:nvPr/>
          </p:nvSpPr>
          <p:spPr bwMode="auto">
            <a:xfrm rot="10800000" flipH="1">
              <a:off x="2057400" y="6246813"/>
              <a:ext cx="1630363" cy="1587"/>
            </a:xfrm>
            <a:prstGeom prst="line">
              <a:avLst/>
            </a:prstGeom>
            <a:noFill/>
            <a:ln w="6350">
              <a:solidFill>
                <a:srgbClr val="818180"/>
              </a:solidFill>
              <a:round/>
              <a:headEnd/>
              <a:tailEnd/>
            </a:ln>
          </p:spPr>
          <p:txBody>
            <a:bodyPr/>
            <a:lstStyle/>
            <a:p>
              <a:endParaRPr lang="en-US"/>
            </a:p>
          </p:txBody>
        </p:sp>
        <p:sp>
          <p:nvSpPr>
            <p:cNvPr id="26" name="Line 17"/>
            <p:cNvSpPr>
              <a:spLocks noChangeShapeType="1"/>
            </p:cNvSpPr>
            <p:nvPr/>
          </p:nvSpPr>
          <p:spPr bwMode="auto">
            <a:xfrm rot="10800000">
              <a:off x="3381375" y="6246813"/>
              <a:ext cx="203200" cy="1587"/>
            </a:xfrm>
            <a:prstGeom prst="line">
              <a:avLst/>
            </a:prstGeom>
            <a:noFill/>
            <a:ln w="1588">
              <a:solidFill>
                <a:srgbClr val="010101"/>
              </a:solidFill>
              <a:round/>
              <a:headEnd/>
              <a:tailEnd/>
            </a:ln>
          </p:spPr>
          <p:txBody>
            <a:bodyPr/>
            <a:lstStyle/>
            <a:p>
              <a:endParaRPr lang="en-US"/>
            </a:p>
          </p:txBody>
        </p:sp>
        <p:sp>
          <p:nvSpPr>
            <p:cNvPr id="27" name="Line 18"/>
            <p:cNvSpPr>
              <a:spLocks noChangeShapeType="1"/>
            </p:cNvSpPr>
            <p:nvPr/>
          </p:nvSpPr>
          <p:spPr bwMode="auto">
            <a:xfrm rot="10800000">
              <a:off x="2159000" y="6246813"/>
              <a:ext cx="203200" cy="1587"/>
            </a:xfrm>
            <a:prstGeom prst="line">
              <a:avLst/>
            </a:prstGeom>
            <a:noFill/>
            <a:ln w="1588">
              <a:solidFill>
                <a:srgbClr val="010101"/>
              </a:solidFill>
              <a:round/>
              <a:headEnd/>
              <a:tailEnd/>
            </a:ln>
          </p:spPr>
          <p:txBody>
            <a:bodyPr/>
            <a:lstStyle/>
            <a:p>
              <a:endParaRPr lang="en-US"/>
            </a:p>
          </p:txBody>
        </p:sp>
        <p:sp>
          <p:nvSpPr>
            <p:cNvPr id="28" name="Line 19"/>
            <p:cNvSpPr>
              <a:spLocks noChangeShapeType="1"/>
            </p:cNvSpPr>
            <p:nvPr/>
          </p:nvSpPr>
          <p:spPr bwMode="auto">
            <a:xfrm rot="10800000">
              <a:off x="3381375" y="6246813"/>
              <a:ext cx="203200" cy="1587"/>
            </a:xfrm>
            <a:prstGeom prst="line">
              <a:avLst/>
            </a:prstGeom>
            <a:noFill/>
            <a:ln w="38100">
              <a:solidFill>
                <a:srgbClr val="12AD4B"/>
              </a:solidFill>
              <a:round/>
              <a:headEnd/>
              <a:tailEnd/>
            </a:ln>
          </p:spPr>
          <p:txBody>
            <a:bodyPr/>
            <a:lstStyle/>
            <a:p>
              <a:endParaRPr lang="en-US"/>
            </a:p>
          </p:txBody>
        </p:sp>
        <p:sp>
          <p:nvSpPr>
            <p:cNvPr id="29" name="Line 20"/>
            <p:cNvSpPr>
              <a:spLocks noChangeShapeType="1"/>
            </p:cNvSpPr>
            <p:nvPr/>
          </p:nvSpPr>
          <p:spPr bwMode="auto">
            <a:xfrm rot="10800000">
              <a:off x="2159000" y="6246813"/>
              <a:ext cx="203200" cy="1587"/>
            </a:xfrm>
            <a:prstGeom prst="line">
              <a:avLst/>
            </a:prstGeom>
            <a:noFill/>
            <a:ln w="38100">
              <a:solidFill>
                <a:srgbClr val="12AD4B"/>
              </a:solidFill>
              <a:round/>
              <a:headEnd/>
              <a:tailEnd/>
            </a:ln>
          </p:spPr>
          <p:txBody>
            <a:bodyPr/>
            <a:lstStyle/>
            <a:p>
              <a:endParaRPr lang="en-US"/>
            </a:p>
          </p:txBody>
        </p:sp>
        <p:pic>
          <p:nvPicPr>
            <p:cNvPr id="30" name="Picture 54"/>
            <p:cNvPicPr>
              <a:picLocks noChangeAspect="1" noChangeArrowheads="1"/>
            </p:cNvPicPr>
            <p:nvPr/>
          </p:nvPicPr>
          <p:blipFill>
            <a:blip r:embed="rId4" cstate="print"/>
            <a:srcRect l="29843" t="-7237"/>
            <a:stretch>
              <a:fillRect/>
            </a:stretch>
          </p:blipFill>
          <p:spPr bwMode="auto">
            <a:xfrm rot="10800000">
              <a:off x="3573463" y="6175375"/>
              <a:ext cx="93662" cy="144463"/>
            </a:xfrm>
            <a:prstGeom prst="rect">
              <a:avLst/>
            </a:prstGeom>
            <a:noFill/>
            <a:ln w="9525">
              <a:noFill/>
              <a:miter lim="800000"/>
              <a:headEnd/>
              <a:tailEnd/>
            </a:ln>
          </p:spPr>
        </p:pic>
        <p:pic>
          <p:nvPicPr>
            <p:cNvPr id="31" name="Picture 56"/>
            <p:cNvPicPr>
              <a:picLocks noChangeAspect="1" noChangeArrowheads="1"/>
            </p:cNvPicPr>
            <p:nvPr/>
          </p:nvPicPr>
          <p:blipFill>
            <a:blip r:embed="rId5" cstate="print"/>
            <a:srcRect t="-2400" r="33896"/>
            <a:stretch>
              <a:fillRect/>
            </a:stretch>
          </p:blipFill>
          <p:spPr bwMode="auto">
            <a:xfrm rot="10800000">
              <a:off x="2071688" y="6172200"/>
              <a:ext cx="93662" cy="147638"/>
            </a:xfrm>
            <a:prstGeom prst="rect">
              <a:avLst/>
            </a:prstGeom>
            <a:noFill/>
            <a:ln w="9525">
              <a:noFill/>
              <a:miter lim="800000"/>
              <a:headEnd/>
              <a:tailEnd/>
            </a:ln>
          </p:spPr>
        </p:pic>
        <p:sp>
          <p:nvSpPr>
            <p:cNvPr id="32" name="Line 14"/>
            <p:cNvSpPr>
              <a:spLocks noChangeShapeType="1"/>
            </p:cNvSpPr>
            <p:nvPr/>
          </p:nvSpPr>
          <p:spPr bwMode="auto">
            <a:xfrm rot="10800000" flipH="1">
              <a:off x="1905000" y="6399213"/>
              <a:ext cx="1630363" cy="1587"/>
            </a:xfrm>
            <a:prstGeom prst="line">
              <a:avLst/>
            </a:prstGeom>
            <a:noFill/>
            <a:ln w="6350">
              <a:solidFill>
                <a:srgbClr val="818180"/>
              </a:solidFill>
              <a:round/>
              <a:headEnd/>
              <a:tailEnd/>
            </a:ln>
          </p:spPr>
          <p:txBody>
            <a:bodyPr/>
            <a:lstStyle/>
            <a:p>
              <a:endParaRPr lang="en-US"/>
            </a:p>
          </p:txBody>
        </p:sp>
        <p:sp>
          <p:nvSpPr>
            <p:cNvPr id="33" name="Line 17"/>
            <p:cNvSpPr>
              <a:spLocks noChangeShapeType="1"/>
            </p:cNvSpPr>
            <p:nvPr/>
          </p:nvSpPr>
          <p:spPr bwMode="auto">
            <a:xfrm rot="10800000">
              <a:off x="3228975" y="6399213"/>
              <a:ext cx="203200" cy="1587"/>
            </a:xfrm>
            <a:prstGeom prst="line">
              <a:avLst/>
            </a:prstGeom>
            <a:noFill/>
            <a:ln w="1588">
              <a:solidFill>
                <a:srgbClr val="010101"/>
              </a:solidFill>
              <a:round/>
              <a:headEnd/>
              <a:tailEnd/>
            </a:ln>
          </p:spPr>
          <p:txBody>
            <a:bodyPr/>
            <a:lstStyle/>
            <a:p>
              <a:endParaRPr lang="en-US"/>
            </a:p>
          </p:txBody>
        </p:sp>
        <p:sp>
          <p:nvSpPr>
            <p:cNvPr id="34" name="Line 18"/>
            <p:cNvSpPr>
              <a:spLocks noChangeShapeType="1"/>
            </p:cNvSpPr>
            <p:nvPr/>
          </p:nvSpPr>
          <p:spPr bwMode="auto">
            <a:xfrm rot="10800000">
              <a:off x="2006600" y="6399213"/>
              <a:ext cx="203200" cy="1587"/>
            </a:xfrm>
            <a:prstGeom prst="line">
              <a:avLst/>
            </a:prstGeom>
            <a:noFill/>
            <a:ln w="1588">
              <a:solidFill>
                <a:srgbClr val="010101"/>
              </a:solidFill>
              <a:round/>
              <a:headEnd/>
              <a:tailEnd/>
            </a:ln>
          </p:spPr>
          <p:txBody>
            <a:bodyPr/>
            <a:lstStyle/>
            <a:p>
              <a:endParaRPr lang="en-US"/>
            </a:p>
          </p:txBody>
        </p:sp>
        <p:sp>
          <p:nvSpPr>
            <p:cNvPr id="35" name="Line 19"/>
            <p:cNvSpPr>
              <a:spLocks noChangeShapeType="1"/>
            </p:cNvSpPr>
            <p:nvPr/>
          </p:nvSpPr>
          <p:spPr bwMode="auto">
            <a:xfrm rot="10800000">
              <a:off x="3228975" y="6399213"/>
              <a:ext cx="203200" cy="1587"/>
            </a:xfrm>
            <a:prstGeom prst="line">
              <a:avLst/>
            </a:prstGeom>
            <a:noFill/>
            <a:ln w="38100">
              <a:solidFill>
                <a:srgbClr val="12AD4B"/>
              </a:solidFill>
              <a:round/>
              <a:headEnd/>
              <a:tailEnd/>
            </a:ln>
          </p:spPr>
          <p:txBody>
            <a:bodyPr/>
            <a:lstStyle/>
            <a:p>
              <a:endParaRPr lang="en-US"/>
            </a:p>
          </p:txBody>
        </p:sp>
        <p:sp>
          <p:nvSpPr>
            <p:cNvPr id="36" name="Line 20"/>
            <p:cNvSpPr>
              <a:spLocks noChangeShapeType="1"/>
            </p:cNvSpPr>
            <p:nvPr/>
          </p:nvSpPr>
          <p:spPr bwMode="auto">
            <a:xfrm rot="10800000">
              <a:off x="2006600" y="6399213"/>
              <a:ext cx="203200" cy="1587"/>
            </a:xfrm>
            <a:prstGeom prst="line">
              <a:avLst/>
            </a:prstGeom>
            <a:noFill/>
            <a:ln w="38100">
              <a:solidFill>
                <a:srgbClr val="12AD4B"/>
              </a:solidFill>
              <a:round/>
              <a:headEnd/>
              <a:tailEnd/>
            </a:ln>
          </p:spPr>
          <p:txBody>
            <a:bodyPr/>
            <a:lstStyle/>
            <a:p>
              <a:endParaRPr lang="en-US"/>
            </a:p>
          </p:txBody>
        </p:sp>
        <p:pic>
          <p:nvPicPr>
            <p:cNvPr id="37" name="Picture 54"/>
            <p:cNvPicPr>
              <a:picLocks noChangeAspect="1" noChangeArrowheads="1"/>
            </p:cNvPicPr>
            <p:nvPr/>
          </p:nvPicPr>
          <p:blipFill>
            <a:blip r:embed="rId4" cstate="print"/>
            <a:srcRect l="29843" t="-7237"/>
            <a:stretch>
              <a:fillRect/>
            </a:stretch>
          </p:blipFill>
          <p:spPr bwMode="auto">
            <a:xfrm rot="10800000">
              <a:off x="3421063" y="6327775"/>
              <a:ext cx="93662" cy="144463"/>
            </a:xfrm>
            <a:prstGeom prst="rect">
              <a:avLst/>
            </a:prstGeom>
            <a:noFill/>
            <a:ln w="9525">
              <a:noFill/>
              <a:miter lim="800000"/>
              <a:headEnd/>
              <a:tailEnd/>
            </a:ln>
          </p:spPr>
        </p:pic>
        <p:pic>
          <p:nvPicPr>
            <p:cNvPr id="38" name="Picture 56"/>
            <p:cNvPicPr>
              <a:picLocks noChangeAspect="1" noChangeArrowheads="1"/>
            </p:cNvPicPr>
            <p:nvPr/>
          </p:nvPicPr>
          <p:blipFill>
            <a:blip r:embed="rId5" cstate="print"/>
            <a:srcRect t="-2400" r="33896"/>
            <a:stretch>
              <a:fillRect/>
            </a:stretch>
          </p:blipFill>
          <p:spPr bwMode="auto">
            <a:xfrm rot="10800000">
              <a:off x="1919288" y="6324600"/>
              <a:ext cx="93662" cy="147638"/>
            </a:xfrm>
            <a:prstGeom prst="rect">
              <a:avLst/>
            </a:prstGeom>
            <a:noFill/>
            <a:ln w="9525">
              <a:noFill/>
              <a:miter lim="800000"/>
              <a:headEnd/>
              <a:tailEnd/>
            </a:ln>
          </p:spPr>
        </p:pic>
        <p:sp>
          <p:nvSpPr>
            <p:cNvPr id="39" name="Can 38"/>
            <p:cNvSpPr/>
            <p:nvPr/>
          </p:nvSpPr>
          <p:spPr bwMode="auto">
            <a:xfrm>
              <a:off x="5486400" y="5486400"/>
              <a:ext cx="2667000" cy="1066800"/>
            </a:xfrm>
            <a:prstGeom prst="can">
              <a:avLst>
                <a:gd name="adj" fmla="val 36905"/>
              </a:avLst>
            </a:prstGeom>
            <a:solidFill>
              <a:schemeClr val="accent6">
                <a:lumMod val="40000"/>
                <a:lumOff val="60000"/>
              </a:schemeClr>
            </a:solidFill>
            <a:ln w="9525">
              <a:solidFill>
                <a:schemeClr val="bg1"/>
              </a:solidFill>
              <a:miter lim="800000"/>
              <a:headEnd/>
              <a:tailEnd/>
            </a:ln>
          </p:spPr>
          <p:txBody>
            <a:bodyPr wrap="none" tIns="180000" bIns="0" anchor="ctr"/>
            <a:lstStyle/>
            <a:p>
              <a:pPr algn="ctr"/>
              <a:r>
                <a:rPr lang="en-US" sz="1500" b="1" dirty="0" smtClean="0"/>
                <a:t> Library of SV </a:t>
              </a:r>
              <a:br>
                <a:rPr lang="en-US" sz="1500" b="1" dirty="0" smtClean="0"/>
              </a:br>
              <a:r>
                <a:rPr lang="en-US" sz="1500" b="1" dirty="0" smtClean="0"/>
                <a:t>  breakpoint junctions</a:t>
              </a:r>
              <a:endParaRPr lang="en-GB" sz="1500" dirty="0">
                <a:latin typeface="Perpetua" pitchFamily="-110" charset="0"/>
              </a:endParaRPr>
            </a:p>
          </p:txBody>
        </p:sp>
        <p:cxnSp>
          <p:nvCxnSpPr>
            <p:cNvPr id="41" name="Straight Arrow Connector 215"/>
            <p:cNvCxnSpPr>
              <a:cxnSpLocks noChangeShapeType="1"/>
            </p:cNvCxnSpPr>
            <p:nvPr/>
          </p:nvCxnSpPr>
          <p:spPr bwMode="auto">
            <a:xfrm>
              <a:off x="3962400" y="6172200"/>
              <a:ext cx="1371600" cy="1588"/>
            </a:xfrm>
            <a:prstGeom prst="straightConnector1">
              <a:avLst/>
            </a:prstGeom>
            <a:noFill/>
            <a:ln w="9525">
              <a:solidFill>
                <a:schemeClr val="tx1"/>
              </a:solidFill>
              <a:round/>
              <a:headEnd/>
              <a:tailEnd type="arrow" w="med" len="med"/>
            </a:ln>
          </p:spPr>
        </p:cxnSp>
        <p:sp>
          <p:nvSpPr>
            <p:cNvPr id="42" name="Rectangle 216"/>
            <p:cNvSpPr>
              <a:spLocks noChangeArrowheads="1"/>
            </p:cNvSpPr>
            <p:nvPr/>
          </p:nvSpPr>
          <p:spPr bwMode="auto">
            <a:xfrm>
              <a:off x="4038600" y="5867400"/>
              <a:ext cx="1154082" cy="584776"/>
            </a:xfrm>
            <a:prstGeom prst="rect">
              <a:avLst/>
            </a:prstGeom>
            <a:noFill/>
            <a:ln w="9525">
              <a:noFill/>
              <a:miter lim="800000"/>
              <a:headEnd/>
              <a:tailEnd/>
            </a:ln>
          </p:spPr>
          <p:txBody>
            <a:bodyPr wrap="none">
              <a:spAutoFit/>
            </a:bodyPr>
            <a:lstStyle/>
            <a:p>
              <a:r>
                <a:rPr lang="en-US" sz="1600" dirty="0" smtClean="0">
                  <a:latin typeface="Calibri" pitchFamily="-110" charset="0"/>
                </a:rPr>
                <a:t>Map </a:t>
              </a:r>
              <a:r>
                <a:rPr lang="en-US" sz="1600" dirty="0">
                  <a:latin typeface="Calibri" pitchFamily="-110" charset="0"/>
                </a:rPr>
                <a:t>reads </a:t>
              </a:r>
            </a:p>
            <a:p>
              <a:r>
                <a:rPr lang="en-US" sz="1600" dirty="0">
                  <a:latin typeface="Calibri" pitchFamily="-110" charset="0"/>
                </a:rPr>
                <a:t>    onto</a:t>
              </a:r>
            </a:p>
          </p:txBody>
        </p:sp>
      </p:grpSp>
      <p:sp>
        <p:nvSpPr>
          <p:cNvPr id="43" name="Oval 42"/>
          <p:cNvSpPr/>
          <p:nvPr/>
        </p:nvSpPr>
        <p:spPr>
          <a:xfrm>
            <a:off x="3786182" y="3857628"/>
            <a:ext cx="2143140" cy="64294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t>Junctions can be put on a chip</a:t>
            </a:r>
            <a:endParaRPr lang="en-US" sz="1600" dirty="0"/>
          </a:p>
        </p:txBody>
      </p:sp>
      <p:sp>
        <p:nvSpPr>
          <p:cNvPr id="44" name="Date Placeholder 43"/>
          <p:cNvSpPr>
            <a:spLocks noGrp="1"/>
          </p:cNvSpPr>
          <p:nvPr>
            <p:ph type="dt" sz="half" idx="10"/>
          </p:nvPr>
        </p:nvSpPr>
        <p:spPr/>
        <p:txBody>
          <a:bodyPr/>
          <a:lstStyle/>
          <a:p>
            <a:r>
              <a:rPr lang="en-US" smtClean="0"/>
              <a:t>5/20/2010</a:t>
            </a:r>
            <a:endParaRPr lang="en-US"/>
          </a:p>
        </p:txBody>
      </p:sp>
      <p:sp>
        <p:nvSpPr>
          <p:cNvPr id="45" name="Slide Number Placeholder 44"/>
          <p:cNvSpPr>
            <a:spLocks noGrp="1"/>
          </p:cNvSpPr>
          <p:nvPr>
            <p:ph type="sldNum" sz="quarter" idx="12"/>
          </p:nvPr>
        </p:nvSpPr>
        <p:spPr/>
        <p:txBody>
          <a:bodyPr/>
          <a:lstStyle/>
          <a:p>
            <a:fld id="{E0F394AE-146F-480D-918A-369CB40A8BED}" type="slidenum">
              <a:rPr lang="en-US" smtClean="0"/>
              <a:pPr/>
              <a:t>23</a:t>
            </a:fld>
            <a:endParaRPr lang="en-US"/>
          </a:p>
        </p:txBody>
      </p:sp>
      <p:sp>
        <p:nvSpPr>
          <p:cNvPr id="46" name="Footer Placeholder 45"/>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for Detected SVs</a:t>
            </a:r>
            <a:endParaRPr lang="en-US" dirty="0"/>
          </a:p>
        </p:txBody>
      </p:sp>
      <p:pic>
        <p:nvPicPr>
          <p:cNvPr id="11" name="Picture 3" descr="Picture 10.png"/>
          <p:cNvPicPr>
            <a:picLocks noChangeAspect="1"/>
          </p:cNvPicPr>
          <p:nvPr/>
        </p:nvPicPr>
        <p:blipFill>
          <a:blip r:embed="rId3" cstate="print"/>
          <a:srcRect t="23451"/>
          <a:stretch>
            <a:fillRect/>
          </a:stretch>
        </p:blipFill>
        <p:spPr bwMode="auto">
          <a:xfrm>
            <a:off x="71406" y="3257251"/>
            <a:ext cx="8929718" cy="2516134"/>
          </a:xfrm>
          <a:prstGeom prst="rect">
            <a:avLst/>
          </a:prstGeom>
          <a:noFill/>
          <a:ln w="9525">
            <a:noFill/>
            <a:miter lim="800000"/>
            <a:headEnd/>
            <a:tailEnd/>
          </a:ln>
        </p:spPr>
      </p:pic>
      <p:sp>
        <p:nvSpPr>
          <p:cNvPr id="12" name="Rectangle 7"/>
          <p:cNvSpPr>
            <a:spLocks noChangeArrowheads="1"/>
          </p:cNvSpPr>
          <p:nvPr/>
        </p:nvSpPr>
        <p:spPr bwMode="auto">
          <a:xfrm>
            <a:off x="304800" y="5763853"/>
            <a:ext cx="8686800" cy="646331"/>
          </a:xfrm>
          <a:prstGeom prst="rect">
            <a:avLst/>
          </a:prstGeom>
          <a:noFill/>
          <a:ln w="9525">
            <a:noFill/>
            <a:miter lim="800000"/>
            <a:headEnd/>
            <a:tailEnd/>
          </a:ln>
        </p:spPr>
        <p:txBody>
          <a:bodyPr>
            <a:spAutoFit/>
          </a:bodyPr>
          <a:lstStyle/>
          <a:p>
            <a:pPr algn="ctr"/>
            <a:r>
              <a:rPr lang="en-GB" sz="1200" dirty="0"/>
              <a:t> 48 positive outcomes out of 49 PCRs that were scored in NA12891: </a:t>
            </a:r>
          </a:p>
          <a:p>
            <a:pPr algn="ctr"/>
            <a:r>
              <a:rPr lang="en-GB" sz="1200" dirty="0"/>
              <a:t>98% PCR validation rate (for low and high-support events</a:t>
            </a:r>
            <a:r>
              <a:rPr lang="en-GB" sz="1200" dirty="0" smtClean="0"/>
              <a:t>)</a:t>
            </a:r>
          </a:p>
          <a:p>
            <a:pPr algn="ctr"/>
            <a:r>
              <a:rPr lang="en-GB" sz="1200" dirty="0" smtClean="0"/>
              <a:t>12 </a:t>
            </a:r>
            <a:r>
              <a:rPr lang="en-GB" sz="1200" dirty="0" err="1" smtClean="0"/>
              <a:t>amplicons</a:t>
            </a:r>
            <a:r>
              <a:rPr lang="en-GB" sz="1200" dirty="0" smtClean="0"/>
              <a:t> sequenced in NA12891: all breakpoints confirmed</a:t>
            </a:r>
          </a:p>
        </p:txBody>
      </p:sp>
      <p:graphicFrame>
        <p:nvGraphicFramePr>
          <p:cNvPr id="13" name="Table 12"/>
          <p:cNvGraphicFramePr>
            <a:graphicFrameLocks noGrp="1"/>
          </p:cNvGraphicFramePr>
          <p:nvPr/>
        </p:nvGraphicFramePr>
        <p:xfrm>
          <a:off x="714348" y="1308438"/>
          <a:ext cx="7786743" cy="1743710"/>
        </p:xfrm>
        <a:graphic>
          <a:graphicData uri="http://schemas.openxmlformats.org/drawingml/2006/table">
            <a:tbl>
              <a:tblPr/>
              <a:tblGrid>
                <a:gridCol w="2571768"/>
                <a:gridCol w="1321603"/>
                <a:gridCol w="1946686"/>
                <a:gridCol w="1946686"/>
              </a:tblGrid>
              <a:tr h="3714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pitchFamily="-110" charset="-128"/>
                        </a:rPr>
                        <a:t>Personal genome (ID)</a:t>
                      </a:r>
                      <a:endParaRPr kumimoji="0" lang="en-US" sz="1600" b="0" i="0" u="none" strike="noStrike" cap="none" normalizeH="0" baseline="0" dirty="0" smtClean="0">
                        <a:ln>
                          <a:noFill/>
                        </a:ln>
                        <a:solidFill>
                          <a:srgbClr val="FFFFFF"/>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pitchFamily="-110" charset="-128"/>
                        </a:rPr>
                        <a:t>Ancestry</a:t>
                      </a:r>
                      <a:endParaRPr kumimoji="0" lang="en-US" sz="1600" b="0" i="0" u="none" strike="noStrike" cap="none" normalizeH="0" baseline="0" dirty="0" smtClean="0">
                        <a:ln>
                          <a:noFill/>
                        </a:ln>
                        <a:solidFill>
                          <a:srgbClr val="FFFFFF"/>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pitchFamily="-110" charset="-128"/>
                        </a:rPr>
                        <a:t>High support hits </a:t>
                      </a:r>
                      <a:br>
                        <a:rPr kumimoji="0" lang="en-US" sz="1600" b="1" i="0" u="none" strike="noStrike" cap="none" normalizeH="0" baseline="0" dirty="0" smtClean="0">
                          <a:ln>
                            <a:noFill/>
                          </a:ln>
                          <a:solidFill>
                            <a:srgbClr val="FFFFFF"/>
                          </a:solidFill>
                          <a:effectLst/>
                          <a:latin typeface="Arial" charset="0"/>
                          <a:ea typeface="ＭＳ Ｐゴシック" pitchFamily="-110" charset="-128"/>
                        </a:rPr>
                      </a:br>
                      <a:r>
                        <a:rPr kumimoji="0" lang="en-US" sz="1600" b="1" i="0" u="none" strike="noStrike" cap="none" normalizeH="0" baseline="0" dirty="0" smtClean="0">
                          <a:ln>
                            <a:noFill/>
                          </a:ln>
                          <a:solidFill>
                            <a:srgbClr val="FFFFFF"/>
                          </a:solidFill>
                          <a:effectLst/>
                          <a:latin typeface="Arial" charset="0"/>
                          <a:ea typeface="ＭＳ Ｐゴシック" pitchFamily="-110" charset="-128"/>
                        </a:rPr>
                        <a:t>(&gt;4 supporting hits)</a:t>
                      </a:r>
                      <a:endParaRPr kumimoji="0" lang="en-US" sz="1600" b="0" i="0" u="none" strike="noStrike" cap="none" normalizeH="0" baseline="0" dirty="0" smtClean="0">
                        <a:ln>
                          <a:noFill/>
                        </a:ln>
                        <a:solidFill>
                          <a:srgbClr val="FFFFFF"/>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Arial" charset="0"/>
                          <a:ea typeface="ＭＳ Ｐゴシック" pitchFamily="-110" charset="-128"/>
                        </a:rPr>
                        <a:t>Total hits </a:t>
                      </a:r>
                      <a:br>
                        <a:rPr kumimoji="0" lang="en-US" sz="1600" b="1" i="0" u="none" strike="noStrike" cap="none" normalizeH="0" baseline="0" dirty="0" smtClean="0">
                          <a:ln>
                            <a:noFill/>
                          </a:ln>
                          <a:solidFill>
                            <a:srgbClr val="FFFFFF"/>
                          </a:solidFill>
                          <a:effectLst/>
                          <a:latin typeface="Arial" charset="0"/>
                          <a:ea typeface="ＭＳ Ｐゴシック" pitchFamily="-110" charset="-128"/>
                        </a:rPr>
                      </a:br>
                      <a:r>
                        <a:rPr kumimoji="0" lang="en-US" sz="1600" b="1" i="0" u="none" strike="noStrike" cap="none" normalizeH="0" baseline="0" dirty="0" smtClean="0">
                          <a:ln>
                            <a:noFill/>
                          </a:ln>
                          <a:solidFill>
                            <a:srgbClr val="FFFFFF"/>
                          </a:solidFill>
                          <a:effectLst/>
                          <a:latin typeface="Arial" charset="0"/>
                          <a:ea typeface="ＭＳ Ｐゴシック" pitchFamily="-110" charset="-128"/>
                        </a:rPr>
                        <a:t>(incl. low support) </a:t>
                      </a:r>
                      <a:endParaRPr kumimoji="0" lang="en-US" sz="1600" b="0" i="0" u="none" strike="noStrike" cap="none" normalizeH="0" baseline="0" dirty="0" smtClean="0">
                        <a:ln>
                          <a:noFill/>
                        </a:ln>
                        <a:solidFill>
                          <a:srgbClr val="FFFFFF"/>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r>
              <a:tr h="3714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Ｐゴシック" pitchFamily="-110" charset="-128"/>
                        </a:rPr>
                        <a:t>NA18507*</a:t>
                      </a:r>
                      <a:endParaRPr kumimoji="0" lang="en-US" sz="1200" b="0" i="0" u="none" strike="noStrike" cap="none" normalizeH="0" baseline="0" smtClean="0">
                        <a:ln>
                          <a:noFill/>
                        </a:ln>
                        <a:solidFill>
                          <a:srgbClr val="000000"/>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pitchFamily="-110" charset="-128"/>
                        </a:rPr>
                        <a:t>Yoruba</a:t>
                      </a:r>
                      <a:endParaRPr kumimoji="0" lang="en-US" sz="1600" b="0" i="0" u="none" strike="noStrike" cap="none" normalizeH="0" baseline="0" smtClean="0">
                        <a:ln>
                          <a:noFill/>
                        </a:ln>
                        <a:solidFill>
                          <a:srgbClr val="000000"/>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pitchFamily="-110" charset="-128"/>
                        </a:rPr>
                        <a:t>105</a:t>
                      </a:r>
                      <a:endParaRPr kumimoji="0" lang="en-US" sz="1600" b="0" i="0" u="none" strike="noStrike" cap="none" normalizeH="0" baseline="0" dirty="0" smtClean="0">
                        <a:ln>
                          <a:noFill/>
                        </a:ln>
                        <a:solidFill>
                          <a:srgbClr val="000000"/>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pitchFamily="-110" charset="-128"/>
                        </a:rPr>
                        <a:t>179</a:t>
                      </a:r>
                      <a:endParaRPr kumimoji="0" lang="en-US" sz="1600" b="0" i="0" u="none" strike="noStrike" cap="none" normalizeH="0" baseline="0" smtClean="0">
                        <a:ln>
                          <a:noFill/>
                        </a:ln>
                        <a:solidFill>
                          <a:srgbClr val="000000"/>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r h="3714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Ｐゴシック" pitchFamily="-110" charset="-128"/>
                        </a:rPr>
                        <a:t>YH*</a:t>
                      </a:r>
                      <a:endParaRPr kumimoji="0" lang="en-US" sz="1200" b="0" i="0" u="none" strike="noStrike" cap="none" normalizeH="0" baseline="0" smtClean="0">
                        <a:ln>
                          <a:noFill/>
                        </a:ln>
                        <a:solidFill>
                          <a:srgbClr val="000000"/>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pitchFamily="-110" charset="-128"/>
                        </a:rPr>
                        <a:t>East Asian</a:t>
                      </a:r>
                      <a:endParaRPr kumimoji="0" lang="en-US" sz="1600" b="0" i="0" u="none" strike="noStrike" cap="none" normalizeH="0" baseline="0" smtClean="0">
                        <a:ln>
                          <a:noFill/>
                        </a:ln>
                        <a:solidFill>
                          <a:srgbClr val="000000"/>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pitchFamily="-110" charset="-128"/>
                        </a:rPr>
                        <a:t>81</a:t>
                      </a:r>
                      <a:endParaRPr kumimoji="0" lang="en-US" sz="1600" b="0" i="0" u="none" strike="noStrike" cap="none" normalizeH="0" baseline="0" smtClean="0">
                        <a:ln>
                          <a:noFill/>
                        </a:ln>
                        <a:solidFill>
                          <a:srgbClr val="000000"/>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pitchFamily="-110" charset="-128"/>
                        </a:rPr>
                        <a:t>158</a:t>
                      </a:r>
                      <a:endParaRPr kumimoji="0" lang="en-US" sz="1600" b="0" i="0" u="none" strike="noStrike" cap="none" normalizeH="0" baseline="0" smtClean="0">
                        <a:ln>
                          <a:noFill/>
                        </a:ln>
                        <a:solidFill>
                          <a:srgbClr val="000000"/>
                        </a:solidFill>
                        <a:effectLst/>
                        <a:latin typeface="Verdana" pitchFamily="-110" charset="0"/>
                        <a:ea typeface="ＭＳ Ｐゴシック" pitchFamily="-110" charset="-128"/>
                      </a:endParaRP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tr>
              <a:tr h="371475">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ea typeface="ＭＳ Ｐゴシック" pitchFamily="-110" charset="-128"/>
                        </a:rPr>
                        <a:t>NA12891 </a:t>
                      </a:r>
                      <a:br>
                        <a:rPr kumimoji="0" lang="en-US" sz="1200" b="0" i="0" u="none" strike="noStrike" cap="none" normalizeH="0" baseline="0" smtClean="0">
                          <a:ln>
                            <a:noFill/>
                          </a:ln>
                          <a:solidFill>
                            <a:srgbClr val="000000"/>
                          </a:solidFill>
                          <a:effectLst/>
                          <a:latin typeface="Arial" charset="0"/>
                          <a:ea typeface="ＭＳ Ｐゴシック" pitchFamily="-110" charset="-128"/>
                        </a:rPr>
                      </a:br>
                      <a:r>
                        <a:rPr kumimoji="0" lang="en-US" sz="1200" b="0" i="0" u="none" strike="noStrike" cap="none" normalizeH="0" baseline="0" smtClean="0">
                          <a:ln>
                            <a:noFill/>
                          </a:ln>
                          <a:solidFill>
                            <a:srgbClr val="000000"/>
                          </a:solidFill>
                          <a:effectLst/>
                          <a:latin typeface="Arial" charset="0"/>
                          <a:ea typeface="ＭＳ Ｐゴシック" pitchFamily="-110" charset="-128"/>
                        </a:rPr>
                        <a:t>[1000 Genomes Project, CEU trio]</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a typeface="ＭＳ Ｐゴシック" pitchFamily="-110" charset="-128"/>
                      </a:endParaRPr>
                    </a:p>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ea typeface="ＭＳ Ｐゴシック" pitchFamily="-110" charset="-128"/>
                        </a:rPr>
                        <a:t>European</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a typeface="ＭＳ Ｐゴシック" pitchFamily="-110" charset="-128"/>
                      </a:endParaRPr>
                    </a:p>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pitchFamily="-110" charset="-128"/>
                        </a:rPr>
                        <a:t>113</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a typeface="ＭＳ Ｐゴシック" pitchFamily="-110" charset="-128"/>
                      </a:endParaRPr>
                    </a:p>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charset="0"/>
                          <a:ea typeface="ＭＳ Ｐゴシック" pitchFamily="-110" charset="-128"/>
                        </a:rPr>
                        <a:t>219</a:t>
                      </a:r>
                    </a:p>
                  </a:txBody>
                  <a:tcPr marL="12700" marR="12700" marT="1270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tr>
            </a:tbl>
          </a:graphicData>
        </a:graphic>
      </p:graphicFrame>
      <p:sp>
        <p:nvSpPr>
          <p:cNvPr id="6" name="Date Placeholder 5"/>
          <p:cNvSpPr>
            <a:spLocks noGrp="1"/>
          </p:cNvSpPr>
          <p:nvPr>
            <p:ph type="dt" sz="half" idx="10"/>
          </p:nvPr>
        </p:nvSpPr>
        <p:spPr/>
        <p:txBody>
          <a:bodyPr/>
          <a:lstStyle/>
          <a:p>
            <a:r>
              <a:rPr lang="en-US" smtClean="0"/>
              <a:t>5/20/2010</a:t>
            </a:r>
            <a:endParaRPr lang="en-US"/>
          </a:p>
        </p:txBody>
      </p:sp>
      <p:sp>
        <p:nvSpPr>
          <p:cNvPr id="7" name="Slide Number Placeholder 6"/>
          <p:cNvSpPr>
            <a:spLocks noGrp="1"/>
          </p:cNvSpPr>
          <p:nvPr>
            <p:ph type="sldNum" sz="quarter" idx="12"/>
          </p:nvPr>
        </p:nvSpPr>
        <p:spPr/>
        <p:txBody>
          <a:bodyPr/>
          <a:lstStyle/>
          <a:p>
            <a:fld id="{E0F394AE-146F-480D-918A-369CB40A8BED}" type="slidenum">
              <a:rPr lang="en-US" smtClean="0"/>
              <a:pPr/>
              <a:t>24</a:t>
            </a:fld>
            <a:endParaRPr lang="en-US"/>
          </a:p>
        </p:txBody>
      </p:sp>
      <p:sp>
        <p:nvSpPr>
          <p:cNvPr id="8" name="Footer Placeholder 7"/>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6793190" y="4270275"/>
            <a:ext cx="173736" cy="1085700"/>
            <a:chOff x="6793190" y="4270275"/>
            <a:chExt cx="173736" cy="1085700"/>
          </a:xfrm>
        </p:grpSpPr>
        <p:cxnSp>
          <p:nvCxnSpPr>
            <p:cNvPr id="66" name="Straight Arrow Connector 65"/>
            <p:cNvCxnSpPr/>
            <p:nvPr/>
          </p:nvCxnSpPr>
          <p:spPr>
            <a:xfrm rot="5400000">
              <a:off x="6337208" y="4812728"/>
              <a:ext cx="1085700" cy="794"/>
            </a:xfrm>
            <a:prstGeom prst="straightConnector1">
              <a:avLst/>
            </a:prstGeom>
            <a:ln w="15875" cap="flat" cmpd="sng" algn="ctr">
              <a:solidFill>
                <a:schemeClr val="bg1">
                  <a:lumMod val="65000"/>
                </a:schemeClr>
              </a:solidFill>
              <a:prstDash val="dash"/>
              <a:round/>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nvGrpSpPr>
            <p:cNvPr id="103" name="Group 49"/>
            <p:cNvGrpSpPr/>
            <p:nvPr/>
          </p:nvGrpSpPr>
          <p:grpSpPr>
            <a:xfrm>
              <a:off x="6793190" y="4659278"/>
              <a:ext cx="173736" cy="254794"/>
              <a:chOff x="2070100" y="4749800"/>
              <a:chExt cx="347472" cy="509588"/>
            </a:xfrm>
          </p:grpSpPr>
          <p:sp>
            <p:nvSpPr>
              <p:cNvPr id="104" name="Rectangle 103"/>
              <p:cNvSpPr/>
              <p:nvPr/>
            </p:nvSpPr>
            <p:spPr>
              <a:xfrm>
                <a:off x="2133600" y="4749800"/>
                <a:ext cx="228600" cy="502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Helvetica"/>
                  <a:cs typeface="Helvetica"/>
                </a:endParaRPr>
              </a:p>
            </p:txBody>
          </p:sp>
          <p:sp>
            <p:nvSpPr>
              <p:cNvPr id="105" name="Multiply 104"/>
              <p:cNvSpPr/>
              <p:nvPr/>
            </p:nvSpPr>
            <p:spPr>
              <a:xfrm>
                <a:off x="2070100" y="4813300"/>
                <a:ext cx="347472" cy="347472"/>
              </a:xfrm>
              <a:prstGeom prst="mathMultiply">
                <a:avLst/>
              </a:prstGeom>
              <a:solidFill>
                <a:schemeClr val="bg1">
                  <a:lumMod val="75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spc="25"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elvetica"/>
                  <a:cs typeface="Helvetica"/>
                </a:endParaRPr>
              </a:p>
            </p:txBody>
          </p:sp>
          <p:cxnSp>
            <p:nvCxnSpPr>
              <p:cNvPr id="106" name="Straight Arrow Connector 105"/>
              <p:cNvCxnSpPr/>
              <p:nvPr/>
            </p:nvCxnSpPr>
            <p:spPr>
              <a:xfrm>
                <a:off x="2133600" y="5257800"/>
                <a:ext cx="210312" cy="1588"/>
              </a:xfrm>
              <a:prstGeom prst="straightConnector1">
                <a:avLst/>
              </a:prstGeom>
              <a:ln w="15875" cap="flat" cmpd="sng" algn="ctr">
                <a:solidFill>
                  <a:schemeClr val="bg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2133600" y="4749800"/>
                <a:ext cx="210312" cy="1588"/>
              </a:xfrm>
              <a:prstGeom prst="straightConnector1">
                <a:avLst/>
              </a:prstGeom>
              <a:ln w="15875" cap="flat" cmpd="sng" algn="ctr">
                <a:solidFill>
                  <a:schemeClr val="bg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cxnSp>
        <p:nvCxnSpPr>
          <p:cNvPr id="120" name="Straight Connector 119"/>
          <p:cNvCxnSpPr/>
          <p:nvPr/>
        </p:nvCxnSpPr>
        <p:spPr>
          <a:xfrm>
            <a:off x="214282" y="5511991"/>
            <a:ext cx="878687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14282" y="3000372"/>
            <a:ext cx="878687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SV Ancestral State Analysis</a:t>
            </a:r>
            <a:endParaRPr lang="en-US" dirty="0"/>
          </a:p>
        </p:txBody>
      </p:sp>
      <p:sp>
        <p:nvSpPr>
          <p:cNvPr id="67" name="Rectangle 66"/>
          <p:cNvSpPr>
            <a:spLocks noChangeArrowheads="1"/>
          </p:cNvSpPr>
          <p:nvPr/>
        </p:nvSpPr>
        <p:spPr bwMode="auto">
          <a:xfrm>
            <a:off x="678177" y="4080983"/>
            <a:ext cx="972000" cy="288000"/>
          </a:xfrm>
          <a:prstGeom prst="rect">
            <a:avLst/>
          </a:prstGeom>
          <a:gradFill flip="none" rotWithShape="1">
            <a:gsLst>
              <a:gs pos="0">
                <a:schemeClr val="accent1">
                  <a:alpha val="67000"/>
                </a:schemeClr>
              </a:gs>
              <a:gs pos="50000">
                <a:schemeClr val="bg1"/>
              </a:gs>
              <a:gs pos="100000">
                <a:srgbClr val="E77D7D"/>
              </a:gs>
            </a:gsLst>
            <a:lin ang="0" scaled="1"/>
            <a:tileRect/>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smtClean="0">
                <a:solidFill>
                  <a:schemeClr val="tx1">
                    <a:lumMod val="75000"/>
                    <a:lumOff val="25000"/>
                  </a:schemeClr>
                </a:solidFill>
                <a:ea typeface="ＭＳ Ｐゴシック" charset="-128"/>
                <a:cs typeface="Helvetica"/>
              </a:rPr>
              <a:t>Junction A</a:t>
            </a:r>
            <a:endParaRPr lang="en-US" sz="1200" dirty="0">
              <a:solidFill>
                <a:schemeClr val="tx1">
                  <a:lumMod val="75000"/>
                  <a:lumOff val="25000"/>
                </a:schemeClr>
              </a:solidFill>
              <a:ea typeface="ＭＳ Ｐゴシック" charset="-128"/>
              <a:cs typeface="Helvetica"/>
            </a:endParaRPr>
          </a:p>
        </p:txBody>
      </p:sp>
      <p:sp>
        <p:nvSpPr>
          <p:cNvPr id="68" name="Rectangle 67"/>
          <p:cNvSpPr>
            <a:spLocks noChangeArrowheads="1"/>
          </p:cNvSpPr>
          <p:nvPr/>
        </p:nvSpPr>
        <p:spPr bwMode="auto">
          <a:xfrm flipH="1">
            <a:off x="2918934" y="4080983"/>
            <a:ext cx="972000" cy="288000"/>
          </a:xfrm>
          <a:prstGeom prst="rect">
            <a:avLst/>
          </a:prstGeom>
          <a:gradFill>
            <a:gsLst>
              <a:gs pos="0">
                <a:schemeClr val="accent1">
                  <a:alpha val="67000"/>
                </a:schemeClr>
              </a:gs>
              <a:gs pos="50000">
                <a:schemeClr val="bg1"/>
              </a:gs>
              <a:gs pos="100000">
                <a:srgbClr val="E77D7D"/>
              </a:gs>
            </a:gsLst>
            <a:lin ang="0" scaled="1"/>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smtClean="0">
                <a:solidFill>
                  <a:schemeClr val="tx1">
                    <a:lumMod val="75000"/>
                    <a:lumOff val="25000"/>
                  </a:schemeClr>
                </a:solidFill>
                <a:ea typeface="ＭＳ Ｐゴシック" charset="-128"/>
                <a:cs typeface="Helvetica"/>
              </a:rPr>
              <a:t>Junction B</a:t>
            </a:r>
            <a:endParaRPr lang="en-US" sz="1200" dirty="0">
              <a:solidFill>
                <a:schemeClr val="tx1">
                  <a:lumMod val="75000"/>
                  <a:lumOff val="25000"/>
                </a:schemeClr>
              </a:solidFill>
              <a:ea typeface="ＭＳ Ｐゴシック" charset="-128"/>
              <a:cs typeface="Helvetica"/>
            </a:endParaRPr>
          </a:p>
        </p:txBody>
      </p:sp>
      <p:sp>
        <p:nvSpPr>
          <p:cNvPr id="70" name="Rectangle 69"/>
          <p:cNvSpPr>
            <a:spLocks noChangeArrowheads="1"/>
          </p:cNvSpPr>
          <p:nvPr/>
        </p:nvSpPr>
        <p:spPr bwMode="auto">
          <a:xfrm>
            <a:off x="5042138" y="5355578"/>
            <a:ext cx="3816000" cy="288000"/>
          </a:xfrm>
          <a:prstGeom prst="rect">
            <a:avLst/>
          </a:prstGeom>
          <a:gradFill flip="none" rotWithShape="1">
            <a:gsLst>
              <a:gs pos="0">
                <a:schemeClr val="accent1"/>
              </a:gs>
              <a:gs pos="33000">
                <a:schemeClr val="bg1">
                  <a:lumMod val="95000"/>
                </a:schemeClr>
              </a:gs>
              <a:gs pos="50000">
                <a:schemeClr val="accent2">
                  <a:alpha val="76000"/>
                </a:schemeClr>
              </a:gs>
              <a:gs pos="68000">
                <a:schemeClr val="bg1">
                  <a:lumMod val="95000"/>
                </a:schemeClr>
              </a:gs>
              <a:gs pos="100000">
                <a:schemeClr val="accent1"/>
              </a:gs>
            </a:gsLst>
            <a:lin ang="0" scaled="0"/>
            <a:tileRect/>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err="1" smtClean="0">
                <a:solidFill>
                  <a:schemeClr val="tx1">
                    <a:lumMod val="75000"/>
                    <a:lumOff val="25000"/>
                  </a:schemeClr>
                </a:solidFill>
                <a:ea typeface="ＭＳ Ｐゴシック" charset="-128"/>
                <a:cs typeface="Helvetica"/>
              </a:rPr>
              <a:t>Syntenic</a:t>
            </a:r>
            <a:r>
              <a:rPr lang="en-US" sz="1200" dirty="0" smtClean="0">
                <a:solidFill>
                  <a:schemeClr val="tx1">
                    <a:lumMod val="75000"/>
                    <a:lumOff val="25000"/>
                  </a:schemeClr>
                </a:solidFill>
                <a:ea typeface="ＭＳ Ｐゴシック" charset="-128"/>
                <a:cs typeface="Helvetica"/>
              </a:rPr>
              <a:t> </a:t>
            </a:r>
            <a:r>
              <a:rPr lang="en-US" sz="1200" b="1" dirty="0" smtClean="0">
                <a:ea typeface="ＭＳ Ｐゴシック" charset="-128"/>
                <a:cs typeface="Helvetica"/>
              </a:rPr>
              <a:t>Primate</a:t>
            </a:r>
            <a:r>
              <a:rPr lang="en-US" sz="1200" dirty="0" smtClean="0">
                <a:solidFill>
                  <a:schemeClr val="tx1">
                    <a:lumMod val="75000"/>
                    <a:lumOff val="25000"/>
                  </a:schemeClr>
                </a:solidFill>
                <a:ea typeface="ＭＳ Ｐゴシック" charset="-128"/>
                <a:cs typeface="Helvetica"/>
              </a:rPr>
              <a:t> Region inferring </a:t>
            </a:r>
            <a:r>
              <a:rPr lang="en-US" sz="1200" b="1" dirty="0" smtClean="0">
                <a:ea typeface="ＭＳ Ｐゴシック" charset="-128"/>
                <a:cs typeface="Helvetica"/>
              </a:rPr>
              <a:t>Deletion</a:t>
            </a:r>
            <a:r>
              <a:rPr lang="en-US" sz="1200" dirty="0" smtClean="0">
                <a:solidFill>
                  <a:schemeClr val="tx1">
                    <a:lumMod val="75000"/>
                    <a:lumOff val="25000"/>
                  </a:schemeClr>
                </a:solidFill>
                <a:ea typeface="ＭＳ Ｐゴシック" charset="-128"/>
                <a:cs typeface="Helvetica"/>
              </a:rPr>
              <a:t> State</a:t>
            </a:r>
            <a:endParaRPr lang="en-US" sz="1200" dirty="0">
              <a:solidFill>
                <a:schemeClr val="tx1">
                  <a:lumMod val="75000"/>
                  <a:lumOff val="25000"/>
                </a:schemeClr>
              </a:solidFill>
              <a:ea typeface="ＭＳ Ｐゴシック" charset="-128"/>
              <a:cs typeface="Helvetica"/>
            </a:endParaRPr>
          </a:p>
        </p:txBody>
      </p:sp>
      <p:sp>
        <p:nvSpPr>
          <p:cNvPr id="76" name="Rectangle 75"/>
          <p:cNvSpPr>
            <a:spLocks noChangeArrowheads="1"/>
          </p:cNvSpPr>
          <p:nvPr/>
        </p:nvSpPr>
        <p:spPr bwMode="auto">
          <a:xfrm>
            <a:off x="357158" y="5355578"/>
            <a:ext cx="3816000" cy="288000"/>
          </a:xfrm>
          <a:prstGeom prst="rect">
            <a:avLst/>
          </a:prstGeom>
          <a:gradFill flip="none" rotWithShape="1">
            <a:gsLst>
              <a:gs pos="100000">
                <a:schemeClr val="accent1"/>
              </a:gs>
              <a:gs pos="50000">
                <a:schemeClr val="bg1">
                  <a:lumMod val="95000"/>
                </a:schemeClr>
              </a:gs>
              <a:gs pos="0">
                <a:schemeClr val="accent1"/>
              </a:gs>
            </a:gsLst>
            <a:lin ang="0" scaled="1"/>
            <a:tileRect/>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err="1" smtClean="0">
                <a:solidFill>
                  <a:schemeClr val="tx1">
                    <a:lumMod val="75000"/>
                    <a:lumOff val="25000"/>
                  </a:schemeClr>
                </a:solidFill>
                <a:ea typeface="ＭＳ Ｐゴシック" charset="-128"/>
                <a:cs typeface="Helvetica"/>
              </a:rPr>
              <a:t>Syntenic</a:t>
            </a:r>
            <a:r>
              <a:rPr lang="en-US" sz="1200" dirty="0" smtClean="0">
                <a:solidFill>
                  <a:schemeClr val="tx1">
                    <a:lumMod val="75000"/>
                    <a:lumOff val="25000"/>
                  </a:schemeClr>
                </a:solidFill>
                <a:ea typeface="ＭＳ Ｐゴシック" charset="-128"/>
                <a:cs typeface="Helvetica"/>
              </a:rPr>
              <a:t> </a:t>
            </a:r>
            <a:r>
              <a:rPr lang="en-US" sz="1200" b="1" dirty="0" smtClean="0">
                <a:ea typeface="ＭＳ Ｐゴシック" charset="-128"/>
                <a:cs typeface="Helvetica"/>
              </a:rPr>
              <a:t>Primate</a:t>
            </a:r>
            <a:r>
              <a:rPr lang="en-US" sz="1200" dirty="0" smtClean="0">
                <a:solidFill>
                  <a:schemeClr val="tx1">
                    <a:lumMod val="75000"/>
                    <a:lumOff val="25000"/>
                  </a:schemeClr>
                </a:solidFill>
                <a:ea typeface="ＭＳ Ｐゴシック" charset="-128"/>
                <a:cs typeface="Helvetica"/>
              </a:rPr>
              <a:t> Region inferring </a:t>
            </a:r>
            <a:r>
              <a:rPr lang="en-US" sz="1200" b="1" dirty="0" smtClean="0">
                <a:ea typeface="ＭＳ Ｐゴシック" charset="-128"/>
                <a:cs typeface="Helvetica"/>
              </a:rPr>
              <a:t>Insertion</a:t>
            </a:r>
            <a:r>
              <a:rPr lang="en-US" sz="1200" dirty="0" smtClean="0">
                <a:solidFill>
                  <a:schemeClr val="tx1">
                    <a:lumMod val="75000"/>
                    <a:lumOff val="25000"/>
                  </a:schemeClr>
                </a:solidFill>
                <a:ea typeface="ＭＳ Ｐゴシック" charset="-128"/>
                <a:cs typeface="Helvetica"/>
              </a:rPr>
              <a:t> State</a:t>
            </a:r>
            <a:endParaRPr lang="en-US" sz="1200" dirty="0">
              <a:solidFill>
                <a:schemeClr val="tx1">
                  <a:lumMod val="75000"/>
                  <a:lumOff val="25000"/>
                </a:schemeClr>
              </a:solidFill>
              <a:ea typeface="ＭＳ Ｐゴシック" charset="-128"/>
              <a:cs typeface="Helvetica"/>
            </a:endParaRPr>
          </a:p>
        </p:txBody>
      </p:sp>
      <p:sp>
        <p:nvSpPr>
          <p:cNvPr id="79" name="Rectangle 78"/>
          <p:cNvSpPr>
            <a:spLocks noChangeArrowheads="1"/>
          </p:cNvSpPr>
          <p:nvPr/>
        </p:nvSpPr>
        <p:spPr bwMode="auto">
          <a:xfrm>
            <a:off x="6430058" y="4089878"/>
            <a:ext cx="972000" cy="288000"/>
          </a:xfrm>
          <a:prstGeom prst="rect">
            <a:avLst/>
          </a:prstGeom>
          <a:gradFill flip="none" rotWithShape="1">
            <a:gsLst>
              <a:gs pos="0">
                <a:schemeClr val="accent1">
                  <a:alpha val="70000"/>
                </a:schemeClr>
              </a:gs>
              <a:gs pos="50000">
                <a:schemeClr val="bg1">
                  <a:lumMod val="95000"/>
                </a:schemeClr>
              </a:gs>
              <a:gs pos="100000">
                <a:schemeClr val="accent1">
                  <a:alpha val="70000"/>
                </a:schemeClr>
              </a:gs>
            </a:gsLst>
            <a:lin ang="10800000" scaled="1"/>
            <a:tileRect/>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smtClean="0">
                <a:solidFill>
                  <a:schemeClr val="tx1">
                    <a:lumMod val="75000"/>
                    <a:lumOff val="25000"/>
                  </a:schemeClr>
                </a:solidFill>
                <a:ea typeface="ＭＳ Ｐゴシック" charset="-128"/>
                <a:cs typeface="Helvetica"/>
              </a:rPr>
              <a:t>Junction C</a:t>
            </a:r>
            <a:endParaRPr lang="en-US" sz="1200" dirty="0">
              <a:solidFill>
                <a:schemeClr val="tx1">
                  <a:lumMod val="75000"/>
                  <a:lumOff val="25000"/>
                </a:schemeClr>
              </a:solidFill>
              <a:ea typeface="ＭＳ Ｐゴシック" charset="-128"/>
              <a:cs typeface="Helvetica"/>
            </a:endParaRPr>
          </a:p>
        </p:txBody>
      </p:sp>
      <p:cxnSp>
        <p:nvCxnSpPr>
          <p:cNvPr id="83" name="Shape 133"/>
          <p:cNvCxnSpPr>
            <a:stCxn id="67" idx="0"/>
          </p:cNvCxnSpPr>
          <p:nvPr/>
        </p:nvCxnSpPr>
        <p:spPr>
          <a:xfrm rot="5400000" flipH="1" flipV="1">
            <a:off x="973711" y="3354961"/>
            <a:ext cx="916489" cy="535557"/>
          </a:xfrm>
          <a:prstGeom prst="straightConnector1">
            <a:avLst/>
          </a:prstGeom>
          <a:ln w="15875" cap="flat" cmpd="sng" algn="ctr">
            <a:solidFill>
              <a:schemeClr val="accent1"/>
            </a:solidFill>
            <a:roun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4" name="Shape 133"/>
          <p:cNvCxnSpPr>
            <a:stCxn id="68" idx="0"/>
          </p:cNvCxnSpPr>
          <p:nvPr/>
        </p:nvCxnSpPr>
        <p:spPr>
          <a:xfrm rot="16200000" flipV="1">
            <a:off x="2703684" y="3379733"/>
            <a:ext cx="916500" cy="486000"/>
          </a:xfrm>
          <a:prstGeom prst="straightConnector1">
            <a:avLst/>
          </a:prstGeom>
          <a:ln w="15875" cap="flat" cmpd="sng" algn="ctr">
            <a:solidFill>
              <a:schemeClr val="accent1"/>
            </a:solidFill>
            <a:round/>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85" name="Rectangle 84"/>
          <p:cNvSpPr>
            <a:spLocks noChangeArrowheads="1"/>
          </p:cNvSpPr>
          <p:nvPr/>
        </p:nvSpPr>
        <p:spPr bwMode="auto">
          <a:xfrm>
            <a:off x="5042280" y="2854493"/>
            <a:ext cx="3816000" cy="288000"/>
          </a:xfrm>
          <a:prstGeom prst="rect">
            <a:avLst/>
          </a:prstGeom>
          <a:gradFill flip="none" rotWithShape="1">
            <a:gsLst>
              <a:gs pos="100000">
                <a:schemeClr val="accent1"/>
              </a:gs>
              <a:gs pos="50000">
                <a:schemeClr val="bg1">
                  <a:lumMod val="95000"/>
                </a:schemeClr>
              </a:gs>
              <a:gs pos="0">
                <a:schemeClr val="accent1"/>
              </a:gs>
            </a:gsLst>
            <a:lin ang="0" scaled="1"/>
            <a:tileRect/>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smtClean="0">
                <a:solidFill>
                  <a:schemeClr val="tx1">
                    <a:lumMod val="75000"/>
                    <a:lumOff val="25000"/>
                  </a:schemeClr>
                </a:solidFill>
                <a:ea typeface="ＭＳ Ｐゴシック" charset="-128"/>
                <a:cs typeface="Helvetica"/>
              </a:rPr>
              <a:t>Region in </a:t>
            </a:r>
            <a:r>
              <a:rPr lang="en-US" sz="1200" b="1" dirty="0" smtClean="0">
                <a:ea typeface="ＭＳ Ｐゴシック" charset="-128"/>
                <a:cs typeface="Helvetica"/>
              </a:rPr>
              <a:t>Reference</a:t>
            </a:r>
            <a:r>
              <a:rPr lang="en-US" sz="1200" dirty="0" smtClean="0">
                <a:solidFill>
                  <a:schemeClr val="tx1">
                    <a:lumMod val="75000"/>
                    <a:lumOff val="25000"/>
                  </a:schemeClr>
                </a:solidFill>
                <a:ea typeface="ＭＳ Ｐゴシック" charset="-128"/>
                <a:cs typeface="Helvetica"/>
              </a:rPr>
              <a:t> Genome inferring </a:t>
            </a:r>
            <a:r>
              <a:rPr lang="en-US" sz="1200" b="1" dirty="0" smtClean="0">
                <a:ea typeface="ＭＳ Ｐゴシック" charset="-128"/>
                <a:cs typeface="Helvetica"/>
              </a:rPr>
              <a:t>Insertion</a:t>
            </a:r>
            <a:r>
              <a:rPr lang="en-US" sz="1200" dirty="0" smtClean="0">
                <a:solidFill>
                  <a:schemeClr val="tx1">
                    <a:lumMod val="75000"/>
                    <a:lumOff val="25000"/>
                  </a:schemeClr>
                </a:solidFill>
                <a:ea typeface="ＭＳ Ｐゴシック" charset="-128"/>
                <a:cs typeface="Helvetica"/>
              </a:rPr>
              <a:t> State</a:t>
            </a:r>
            <a:endParaRPr lang="en-US" sz="1200" dirty="0">
              <a:solidFill>
                <a:schemeClr val="tx1">
                  <a:lumMod val="75000"/>
                  <a:lumOff val="25000"/>
                </a:schemeClr>
              </a:solidFill>
              <a:ea typeface="ＭＳ Ｐゴシック" charset="-128"/>
              <a:cs typeface="Helvetica"/>
            </a:endParaRPr>
          </a:p>
        </p:txBody>
      </p:sp>
      <p:cxnSp>
        <p:nvCxnSpPr>
          <p:cNvPr id="86" name="Shape 133"/>
          <p:cNvCxnSpPr/>
          <p:nvPr/>
        </p:nvCxnSpPr>
        <p:spPr>
          <a:xfrm rot="5400000" flipH="1" flipV="1">
            <a:off x="6418511" y="3626378"/>
            <a:ext cx="927000" cy="794"/>
          </a:xfrm>
          <a:prstGeom prst="straightConnector1">
            <a:avLst/>
          </a:prstGeom>
          <a:ln w="15875" cap="flat" cmpd="sng" algn="ctr">
            <a:solidFill>
              <a:schemeClr val="accent1"/>
            </a:solidFill>
            <a:roun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5" name="Shape 133"/>
          <p:cNvCxnSpPr>
            <a:stCxn id="69" idx="2"/>
            <a:endCxn id="76" idx="0"/>
          </p:cNvCxnSpPr>
          <p:nvPr/>
        </p:nvCxnSpPr>
        <p:spPr>
          <a:xfrm rot="16200000" flipH="1">
            <a:off x="1771631" y="4862050"/>
            <a:ext cx="986595" cy="460"/>
          </a:xfrm>
          <a:prstGeom prst="straightConnector1">
            <a:avLst/>
          </a:prstGeom>
          <a:ln w="15875" cap="flat" cmpd="sng" algn="ctr">
            <a:solidFill>
              <a:schemeClr val="accent1"/>
            </a:solidFill>
            <a:round/>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778698" y="3769672"/>
            <a:ext cx="972000" cy="599311"/>
            <a:chOff x="1778698" y="3769672"/>
            <a:chExt cx="972000" cy="599311"/>
          </a:xfrm>
        </p:grpSpPr>
        <p:sp>
          <p:nvSpPr>
            <p:cNvPr id="69" name="Rectangle 68"/>
            <p:cNvSpPr>
              <a:spLocks noChangeArrowheads="1"/>
            </p:cNvSpPr>
            <p:nvPr/>
          </p:nvSpPr>
          <p:spPr bwMode="auto">
            <a:xfrm>
              <a:off x="1778698" y="4080983"/>
              <a:ext cx="972000" cy="288000"/>
            </a:xfrm>
            <a:prstGeom prst="rect">
              <a:avLst/>
            </a:prstGeom>
            <a:gradFill flip="none" rotWithShape="1">
              <a:gsLst>
                <a:gs pos="0">
                  <a:schemeClr val="accent1">
                    <a:alpha val="70000"/>
                  </a:schemeClr>
                </a:gs>
                <a:gs pos="50000">
                  <a:schemeClr val="bg1">
                    <a:lumMod val="95000"/>
                  </a:schemeClr>
                </a:gs>
                <a:gs pos="100000">
                  <a:schemeClr val="accent1">
                    <a:alpha val="70000"/>
                  </a:schemeClr>
                </a:gs>
              </a:gsLst>
              <a:lin ang="10800000" scaled="1"/>
              <a:tileRect/>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smtClean="0">
                  <a:solidFill>
                    <a:schemeClr val="tx1">
                      <a:lumMod val="75000"/>
                      <a:lumOff val="25000"/>
                    </a:schemeClr>
                  </a:solidFill>
                  <a:ea typeface="ＭＳ Ｐゴシック" charset="-128"/>
                  <a:cs typeface="Helvetica"/>
                </a:rPr>
                <a:t>Junction C</a:t>
              </a:r>
              <a:endParaRPr lang="en-US" sz="1200" dirty="0">
                <a:solidFill>
                  <a:schemeClr val="tx1">
                    <a:lumMod val="75000"/>
                    <a:lumOff val="25000"/>
                  </a:schemeClr>
                </a:solidFill>
                <a:ea typeface="ＭＳ Ｐゴシック" charset="-128"/>
                <a:cs typeface="Helvetica"/>
              </a:endParaRPr>
            </a:p>
          </p:txBody>
        </p:sp>
        <p:sp>
          <p:nvSpPr>
            <p:cNvPr id="87" name="Left Brace 86"/>
            <p:cNvSpPr/>
            <p:nvPr/>
          </p:nvSpPr>
          <p:spPr>
            <a:xfrm rot="5400000" flipV="1">
              <a:off x="2214593" y="3552341"/>
              <a:ext cx="76200" cy="900684"/>
            </a:xfrm>
            <a:prstGeom prst="leftBrace">
              <a:avLst/>
            </a:prstGeom>
            <a:ln w="15875" cap="flat" cmpd="sng" algn="ctr">
              <a:solidFill>
                <a:srgbClr val="4F81BD"/>
              </a:solidFill>
              <a:round/>
              <a:headEnd type="none" w="med" len="med"/>
              <a:tailEnd w="med" len="med"/>
            </a:ln>
            <a:effectLst/>
          </p:spPr>
          <p:style>
            <a:lnRef idx="2">
              <a:schemeClr val="accent1"/>
            </a:lnRef>
            <a:fillRef idx="0">
              <a:schemeClr val="accent1"/>
            </a:fillRef>
            <a:effectRef idx="1">
              <a:schemeClr val="accent1"/>
            </a:effectRef>
            <a:fontRef idx="minor">
              <a:schemeClr val="tx1"/>
            </a:fontRef>
          </p:style>
          <p:txBody>
            <a:bodyPr lIns="45720" tIns="22860" rIns="45720" bIns="22860" rtlCol="0" anchor="ctr"/>
            <a:lstStyle/>
            <a:p>
              <a:pPr algn="ctr"/>
              <a:endParaRPr lang="en-US" sz="1200">
                <a:latin typeface="Helvetica"/>
                <a:cs typeface="Helvetica"/>
              </a:endParaRPr>
            </a:p>
          </p:txBody>
        </p:sp>
        <p:sp>
          <p:nvSpPr>
            <p:cNvPr id="88" name="TextBox 87"/>
            <p:cNvSpPr txBox="1"/>
            <p:nvPr/>
          </p:nvSpPr>
          <p:spPr>
            <a:xfrm>
              <a:off x="1937103" y="3769672"/>
              <a:ext cx="645369" cy="230832"/>
            </a:xfrm>
            <a:prstGeom prst="rect">
              <a:avLst/>
            </a:prstGeom>
            <a:noFill/>
          </p:spPr>
          <p:txBody>
            <a:bodyPr wrap="none" lIns="45720" tIns="22860" rIns="45720" bIns="22860" rtlCol="0">
              <a:spAutoFit/>
            </a:bodyPr>
            <a:lstStyle/>
            <a:p>
              <a:r>
                <a:rPr lang="en-US" sz="1200" dirty="0" smtClean="0">
                  <a:solidFill>
                    <a:schemeClr val="tx1">
                      <a:lumMod val="75000"/>
                      <a:lumOff val="25000"/>
                    </a:schemeClr>
                  </a:solidFill>
                  <a:latin typeface="Helvetica"/>
                  <a:cs typeface="Helvetica"/>
                </a:rPr>
                <a:t>1000 </a:t>
              </a:r>
              <a:r>
                <a:rPr lang="en-US" sz="1200" dirty="0" err="1" smtClean="0">
                  <a:solidFill>
                    <a:schemeClr val="tx1">
                      <a:lumMod val="75000"/>
                      <a:lumOff val="25000"/>
                    </a:schemeClr>
                  </a:solidFill>
                  <a:latin typeface="Helvetica"/>
                  <a:cs typeface="Helvetica"/>
                </a:rPr>
                <a:t>bp</a:t>
              </a:r>
              <a:endParaRPr lang="en-US" sz="1200" dirty="0">
                <a:solidFill>
                  <a:schemeClr val="tx1">
                    <a:lumMod val="75000"/>
                    <a:lumOff val="25000"/>
                  </a:schemeClr>
                </a:solidFill>
                <a:latin typeface="Helvetica"/>
                <a:cs typeface="Helvetica"/>
              </a:endParaRPr>
            </a:p>
          </p:txBody>
        </p:sp>
      </p:grpSp>
      <p:grpSp>
        <p:nvGrpSpPr>
          <p:cNvPr id="61" name="Group 60"/>
          <p:cNvGrpSpPr/>
          <p:nvPr/>
        </p:nvGrpSpPr>
        <p:grpSpPr>
          <a:xfrm>
            <a:off x="1164176" y="4368983"/>
            <a:ext cx="2240758" cy="928696"/>
            <a:chOff x="1164176" y="4368983"/>
            <a:chExt cx="2240758" cy="928696"/>
          </a:xfrm>
        </p:grpSpPr>
        <p:cxnSp>
          <p:nvCxnSpPr>
            <p:cNvPr id="80" name="Shape 139"/>
            <p:cNvCxnSpPr>
              <a:stCxn id="67" idx="2"/>
            </p:cNvCxnSpPr>
            <p:nvPr/>
          </p:nvCxnSpPr>
          <p:spPr>
            <a:xfrm rot="16200000" flipH="1">
              <a:off x="1117857" y="4415302"/>
              <a:ext cx="928696" cy="836057"/>
            </a:xfrm>
            <a:prstGeom prst="straightConnector1">
              <a:avLst/>
            </a:prstGeom>
            <a:ln w="15875" cap="flat" cmpd="sng" algn="ctr">
              <a:solidFill>
                <a:schemeClr val="bg1">
                  <a:lumMod val="65000"/>
                </a:schemeClr>
              </a:solidFill>
              <a:prstDash val="dash"/>
              <a:roun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1" name="Shape 139"/>
            <p:cNvCxnSpPr>
              <a:stCxn id="68" idx="2"/>
            </p:cNvCxnSpPr>
            <p:nvPr/>
          </p:nvCxnSpPr>
          <p:spPr>
            <a:xfrm rot="5400000">
              <a:off x="2488269" y="4381012"/>
              <a:ext cx="928694" cy="904636"/>
            </a:xfrm>
            <a:prstGeom prst="straightConnector1">
              <a:avLst/>
            </a:prstGeom>
            <a:ln w="15875" cap="flat" cmpd="sng" algn="ctr">
              <a:solidFill>
                <a:schemeClr val="bg1">
                  <a:lumMod val="65000"/>
                </a:schemeClr>
              </a:solidFill>
              <a:prstDash val="dash"/>
              <a:round/>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nvGrpSpPr>
            <p:cNvPr id="93" name="Group 31"/>
            <p:cNvGrpSpPr/>
            <p:nvPr/>
          </p:nvGrpSpPr>
          <p:grpSpPr>
            <a:xfrm rot="18840000">
              <a:off x="1475626" y="4678324"/>
              <a:ext cx="173736" cy="254794"/>
              <a:chOff x="2070100" y="4749800"/>
              <a:chExt cx="347472" cy="509588"/>
            </a:xfrm>
          </p:grpSpPr>
          <p:sp>
            <p:nvSpPr>
              <p:cNvPr id="94" name="Rectangle 93"/>
              <p:cNvSpPr/>
              <p:nvPr/>
            </p:nvSpPr>
            <p:spPr>
              <a:xfrm>
                <a:off x="2133600" y="4749800"/>
                <a:ext cx="228600" cy="502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Helvetica"/>
                  <a:cs typeface="Helvetica"/>
                </a:endParaRPr>
              </a:p>
            </p:txBody>
          </p:sp>
          <p:sp>
            <p:nvSpPr>
              <p:cNvPr id="95" name="Multiply 94"/>
              <p:cNvSpPr/>
              <p:nvPr/>
            </p:nvSpPr>
            <p:spPr>
              <a:xfrm>
                <a:off x="2070100" y="4813300"/>
                <a:ext cx="347472" cy="347472"/>
              </a:xfrm>
              <a:prstGeom prst="mathMultiply">
                <a:avLst/>
              </a:prstGeom>
              <a:solidFill>
                <a:schemeClr val="bg1">
                  <a:lumMod val="75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spc="25"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elvetica"/>
                  <a:cs typeface="Helvetica"/>
                </a:endParaRPr>
              </a:p>
            </p:txBody>
          </p:sp>
          <p:cxnSp>
            <p:nvCxnSpPr>
              <p:cNvPr id="96" name="Straight Arrow Connector 95"/>
              <p:cNvCxnSpPr/>
              <p:nvPr/>
            </p:nvCxnSpPr>
            <p:spPr>
              <a:xfrm>
                <a:off x="2133600" y="5257800"/>
                <a:ext cx="210312" cy="1588"/>
              </a:xfrm>
              <a:prstGeom prst="straightConnector1">
                <a:avLst/>
              </a:prstGeom>
              <a:ln w="15875" cap="flat" cmpd="sng" algn="ctr">
                <a:solidFill>
                  <a:schemeClr val="bg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2133600" y="4749800"/>
                <a:ext cx="210312" cy="1588"/>
              </a:xfrm>
              <a:prstGeom prst="straightConnector1">
                <a:avLst/>
              </a:prstGeom>
              <a:ln w="15875" cap="flat" cmpd="sng" algn="ctr">
                <a:solidFill>
                  <a:schemeClr val="bg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8" name="Group 40"/>
            <p:cNvGrpSpPr/>
            <p:nvPr/>
          </p:nvGrpSpPr>
          <p:grpSpPr>
            <a:xfrm rot="2760000">
              <a:off x="2904386" y="4678324"/>
              <a:ext cx="173736" cy="254794"/>
              <a:chOff x="2070100" y="4749800"/>
              <a:chExt cx="347472" cy="509588"/>
            </a:xfrm>
          </p:grpSpPr>
          <p:sp>
            <p:nvSpPr>
              <p:cNvPr id="99" name="Rectangle 98"/>
              <p:cNvSpPr/>
              <p:nvPr/>
            </p:nvSpPr>
            <p:spPr>
              <a:xfrm>
                <a:off x="2133600" y="4749800"/>
                <a:ext cx="228600" cy="502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Helvetica"/>
                  <a:cs typeface="Helvetica"/>
                </a:endParaRPr>
              </a:p>
            </p:txBody>
          </p:sp>
          <p:sp>
            <p:nvSpPr>
              <p:cNvPr id="100" name="Multiply 99"/>
              <p:cNvSpPr/>
              <p:nvPr/>
            </p:nvSpPr>
            <p:spPr>
              <a:xfrm>
                <a:off x="2070100" y="4813300"/>
                <a:ext cx="347472" cy="347472"/>
              </a:xfrm>
              <a:prstGeom prst="mathMultiply">
                <a:avLst/>
              </a:prstGeom>
              <a:solidFill>
                <a:schemeClr val="bg1">
                  <a:lumMod val="75000"/>
                </a:schemeClr>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spc="25"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Helvetica"/>
                  <a:cs typeface="Helvetica"/>
                </a:endParaRPr>
              </a:p>
            </p:txBody>
          </p:sp>
          <p:cxnSp>
            <p:nvCxnSpPr>
              <p:cNvPr id="101" name="Straight Arrow Connector 100"/>
              <p:cNvCxnSpPr/>
              <p:nvPr/>
            </p:nvCxnSpPr>
            <p:spPr>
              <a:xfrm>
                <a:off x="2133600" y="5257800"/>
                <a:ext cx="210312" cy="1588"/>
              </a:xfrm>
              <a:prstGeom prst="straightConnector1">
                <a:avLst/>
              </a:prstGeom>
              <a:ln w="15875" cap="flat" cmpd="sng" algn="ctr">
                <a:solidFill>
                  <a:schemeClr val="bg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2133600" y="4749800"/>
                <a:ext cx="210312" cy="1588"/>
              </a:xfrm>
              <a:prstGeom prst="straightConnector1">
                <a:avLst/>
              </a:prstGeom>
              <a:ln w="15875" cap="flat" cmpd="sng" algn="ctr">
                <a:solidFill>
                  <a:schemeClr val="bg1">
                    <a:lumMod val="65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63" name="Group 62"/>
          <p:cNvGrpSpPr/>
          <p:nvPr/>
        </p:nvGrpSpPr>
        <p:grpSpPr>
          <a:xfrm>
            <a:off x="5801310" y="4377877"/>
            <a:ext cx="2240758" cy="967203"/>
            <a:chOff x="5801310" y="4377877"/>
            <a:chExt cx="2240758" cy="967203"/>
          </a:xfrm>
        </p:grpSpPr>
        <p:cxnSp>
          <p:nvCxnSpPr>
            <p:cNvPr id="73" name="Shape 139"/>
            <p:cNvCxnSpPr>
              <a:stCxn id="77" idx="2"/>
            </p:cNvCxnSpPr>
            <p:nvPr/>
          </p:nvCxnSpPr>
          <p:spPr>
            <a:xfrm rot="16200000" flipH="1">
              <a:off x="5593710" y="4585478"/>
              <a:ext cx="967200" cy="552000"/>
            </a:xfrm>
            <a:prstGeom prst="straightConnector1">
              <a:avLst/>
            </a:prstGeom>
            <a:ln w="15875" cap="flat" cmpd="sng" algn="ctr">
              <a:solidFill>
                <a:schemeClr val="accent1"/>
              </a:solidFill>
              <a:prstDash val="solid"/>
              <a:roun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4" name="Shape 139"/>
            <p:cNvCxnSpPr>
              <a:stCxn id="78" idx="2"/>
            </p:cNvCxnSpPr>
            <p:nvPr/>
          </p:nvCxnSpPr>
          <p:spPr>
            <a:xfrm rot="5400000">
              <a:off x="7247490" y="4550503"/>
              <a:ext cx="967203" cy="621952"/>
            </a:xfrm>
            <a:prstGeom prst="straightConnector1">
              <a:avLst/>
            </a:prstGeom>
            <a:ln w="15875" cap="flat" cmpd="sng" algn="ctr">
              <a:solidFill>
                <a:schemeClr val="accent1"/>
              </a:solidFill>
              <a:prstDash val="solid"/>
              <a:round/>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315310" y="3781490"/>
            <a:ext cx="3212757" cy="596388"/>
            <a:chOff x="5315310" y="3781490"/>
            <a:chExt cx="3212757" cy="596388"/>
          </a:xfrm>
        </p:grpSpPr>
        <p:sp>
          <p:nvSpPr>
            <p:cNvPr id="77" name="Rectangle 76"/>
            <p:cNvSpPr>
              <a:spLocks noChangeArrowheads="1"/>
            </p:cNvSpPr>
            <p:nvPr/>
          </p:nvSpPr>
          <p:spPr bwMode="auto">
            <a:xfrm>
              <a:off x="5315310" y="4089878"/>
              <a:ext cx="972000" cy="288000"/>
            </a:xfrm>
            <a:prstGeom prst="rect">
              <a:avLst/>
            </a:prstGeom>
            <a:gradFill flip="none" rotWithShape="1">
              <a:gsLst>
                <a:gs pos="0">
                  <a:schemeClr val="accent1">
                    <a:alpha val="67000"/>
                  </a:schemeClr>
                </a:gs>
                <a:gs pos="50000">
                  <a:schemeClr val="bg1"/>
                </a:gs>
                <a:gs pos="100000">
                  <a:srgbClr val="E77D7D"/>
                </a:gs>
              </a:gsLst>
              <a:lin ang="0" scaled="1"/>
              <a:tileRect/>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smtClean="0">
                  <a:solidFill>
                    <a:schemeClr val="tx1">
                      <a:lumMod val="75000"/>
                      <a:lumOff val="25000"/>
                    </a:schemeClr>
                  </a:solidFill>
                  <a:ea typeface="ＭＳ Ｐゴシック" charset="-128"/>
                  <a:cs typeface="Helvetica"/>
                </a:rPr>
                <a:t>Junction A</a:t>
              </a:r>
              <a:endParaRPr lang="en-US" sz="1200" dirty="0">
                <a:solidFill>
                  <a:schemeClr val="tx1">
                    <a:lumMod val="75000"/>
                    <a:lumOff val="25000"/>
                  </a:schemeClr>
                </a:solidFill>
                <a:ea typeface="ＭＳ Ｐゴシック" charset="-128"/>
                <a:cs typeface="Helvetica"/>
              </a:endParaRPr>
            </a:p>
          </p:txBody>
        </p:sp>
        <p:sp>
          <p:nvSpPr>
            <p:cNvPr id="78" name="Rectangle 77"/>
            <p:cNvSpPr>
              <a:spLocks noChangeArrowheads="1"/>
            </p:cNvSpPr>
            <p:nvPr/>
          </p:nvSpPr>
          <p:spPr bwMode="auto">
            <a:xfrm flipH="1">
              <a:off x="7556067" y="4089878"/>
              <a:ext cx="972000" cy="288000"/>
            </a:xfrm>
            <a:prstGeom prst="rect">
              <a:avLst/>
            </a:prstGeom>
            <a:gradFill>
              <a:gsLst>
                <a:gs pos="0">
                  <a:schemeClr val="accent1">
                    <a:alpha val="67000"/>
                  </a:schemeClr>
                </a:gs>
                <a:gs pos="50000">
                  <a:schemeClr val="bg1"/>
                </a:gs>
                <a:gs pos="100000">
                  <a:srgbClr val="E77D7D"/>
                </a:gs>
              </a:gsLst>
              <a:lin ang="0" scaled="1"/>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smtClean="0">
                  <a:solidFill>
                    <a:schemeClr val="tx1">
                      <a:lumMod val="75000"/>
                      <a:lumOff val="25000"/>
                    </a:schemeClr>
                  </a:solidFill>
                  <a:ea typeface="ＭＳ Ｐゴシック" charset="-128"/>
                  <a:cs typeface="Helvetica"/>
                </a:rPr>
                <a:t>Junction B</a:t>
              </a:r>
              <a:endParaRPr lang="en-US" sz="1200" dirty="0">
                <a:solidFill>
                  <a:schemeClr val="tx1">
                    <a:lumMod val="75000"/>
                    <a:lumOff val="25000"/>
                  </a:schemeClr>
                </a:solidFill>
                <a:ea typeface="ＭＳ Ｐゴシック" charset="-128"/>
                <a:cs typeface="Helvetica"/>
              </a:endParaRPr>
            </a:p>
          </p:txBody>
        </p:sp>
        <p:sp>
          <p:nvSpPr>
            <p:cNvPr id="89" name="Left Brace 88"/>
            <p:cNvSpPr/>
            <p:nvPr/>
          </p:nvSpPr>
          <p:spPr>
            <a:xfrm rot="5400000" flipV="1">
              <a:off x="5771099" y="3561236"/>
              <a:ext cx="76200" cy="900684"/>
            </a:xfrm>
            <a:prstGeom prst="leftBrace">
              <a:avLst/>
            </a:prstGeom>
            <a:ln w="158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45720" tIns="22860" rIns="45720" bIns="22860" rtlCol="0" anchor="ctr"/>
            <a:lstStyle/>
            <a:p>
              <a:pPr algn="ctr"/>
              <a:endParaRPr lang="en-US" sz="1200">
                <a:latin typeface="Helvetica"/>
                <a:cs typeface="Helvetica"/>
              </a:endParaRPr>
            </a:p>
          </p:txBody>
        </p:sp>
        <p:sp>
          <p:nvSpPr>
            <p:cNvPr id="90" name="TextBox 89"/>
            <p:cNvSpPr txBox="1"/>
            <p:nvPr/>
          </p:nvSpPr>
          <p:spPr>
            <a:xfrm>
              <a:off x="5532423" y="3781490"/>
              <a:ext cx="645369" cy="230832"/>
            </a:xfrm>
            <a:prstGeom prst="rect">
              <a:avLst/>
            </a:prstGeom>
            <a:noFill/>
          </p:spPr>
          <p:txBody>
            <a:bodyPr wrap="none" lIns="45720" tIns="22860" rIns="45720" bIns="22860" rtlCol="0">
              <a:spAutoFit/>
            </a:bodyPr>
            <a:lstStyle/>
            <a:p>
              <a:r>
                <a:rPr lang="en-US" sz="1200" dirty="0" smtClean="0">
                  <a:solidFill>
                    <a:schemeClr val="tx1">
                      <a:lumMod val="75000"/>
                      <a:lumOff val="25000"/>
                    </a:schemeClr>
                  </a:solidFill>
                  <a:latin typeface="Helvetica"/>
                  <a:cs typeface="Helvetica"/>
                </a:rPr>
                <a:t>1000 </a:t>
              </a:r>
              <a:r>
                <a:rPr lang="en-US" sz="1200" dirty="0" err="1" smtClean="0">
                  <a:solidFill>
                    <a:schemeClr val="tx1">
                      <a:lumMod val="75000"/>
                      <a:lumOff val="25000"/>
                    </a:schemeClr>
                  </a:solidFill>
                  <a:latin typeface="Helvetica"/>
                  <a:cs typeface="Helvetica"/>
                </a:rPr>
                <a:t>bp</a:t>
              </a:r>
              <a:endParaRPr lang="en-US" sz="1200" dirty="0">
                <a:solidFill>
                  <a:schemeClr val="tx1">
                    <a:lumMod val="75000"/>
                    <a:lumOff val="25000"/>
                  </a:schemeClr>
                </a:solidFill>
                <a:latin typeface="Helvetica"/>
                <a:cs typeface="Helvetica"/>
              </a:endParaRPr>
            </a:p>
          </p:txBody>
        </p:sp>
        <p:sp>
          <p:nvSpPr>
            <p:cNvPr id="91" name="Left Brace 90"/>
            <p:cNvSpPr/>
            <p:nvPr/>
          </p:nvSpPr>
          <p:spPr>
            <a:xfrm rot="5400000" flipV="1">
              <a:off x="8018999" y="3561236"/>
              <a:ext cx="76200" cy="900684"/>
            </a:xfrm>
            <a:prstGeom prst="leftBrace">
              <a:avLst/>
            </a:prstGeom>
            <a:ln w="1587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lIns="45720" tIns="22860" rIns="45720" bIns="22860" rtlCol="0" anchor="ctr"/>
            <a:lstStyle/>
            <a:p>
              <a:pPr algn="ctr"/>
              <a:endParaRPr lang="en-US" sz="1200">
                <a:latin typeface="Helvetica"/>
                <a:cs typeface="Helvetica"/>
              </a:endParaRPr>
            </a:p>
          </p:txBody>
        </p:sp>
        <p:sp>
          <p:nvSpPr>
            <p:cNvPr id="92" name="TextBox 91"/>
            <p:cNvSpPr txBox="1"/>
            <p:nvPr/>
          </p:nvSpPr>
          <p:spPr>
            <a:xfrm>
              <a:off x="7780323" y="3781490"/>
              <a:ext cx="645369" cy="230832"/>
            </a:xfrm>
            <a:prstGeom prst="rect">
              <a:avLst/>
            </a:prstGeom>
            <a:noFill/>
          </p:spPr>
          <p:txBody>
            <a:bodyPr wrap="none" lIns="45720" tIns="22860" rIns="45720" bIns="22860" rtlCol="0">
              <a:spAutoFit/>
            </a:bodyPr>
            <a:lstStyle/>
            <a:p>
              <a:r>
                <a:rPr lang="en-US" sz="1200" dirty="0" smtClean="0">
                  <a:solidFill>
                    <a:schemeClr val="tx1">
                      <a:lumMod val="75000"/>
                      <a:lumOff val="25000"/>
                    </a:schemeClr>
                  </a:solidFill>
                  <a:latin typeface="Helvetica"/>
                  <a:cs typeface="Helvetica"/>
                </a:rPr>
                <a:t>1000 </a:t>
              </a:r>
              <a:r>
                <a:rPr lang="en-US" sz="1200" dirty="0" err="1" smtClean="0">
                  <a:solidFill>
                    <a:schemeClr val="tx1">
                      <a:lumMod val="75000"/>
                      <a:lumOff val="25000"/>
                    </a:schemeClr>
                  </a:solidFill>
                  <a:latin typeface="Helvetica"/>
                  <a:cs typeface="Helvetica"/>
                </a:rPr>
                <a:t>bp</a:t>
              </a:r>
              <a:endParaRPr lang="en-US" sz="1200" dirty="0">
                <a:solidFill>
                  <a:schemeClr val="tx1">
                    <a:lumMod val="75000"/>
                    <a:lumOff val="25000"/>
                  </a:schemeClr>
                </a:solidFill>
                <a:latin typeface="Helvetica"/>
                <a:cs typeface="Helvetica"/>
              </a:endParaRPr>
            </a:p>
          </p:txBody>
        </p:sp>
      </p:grpSp>
      <p:grpSp>
        <p:nvGrpSpPr>
          <p:cNvPr id="114" name="Group 113"/>
          <p:cNvGrpSpPr/>
          <p:nvPr/>
        </p:nvGrpSpPr>
        <p:grpSpPr>
          <a:xfrm>
            <a:off x="571472" y="1714487"/>
            <a:ext cx="3357586" cy="714381"/>
            <a:chOff x="571472" y="1714487"/>
            <a:chExt cx="3357586" cy="714381"/>
          </a:xfrm>
        </p:grpSpPr>
        <p:sp>
          <p:nvSpPr>
            <p:cNvPr id="71" name="TextBox 70"/>
            <p:cNvSpPr txBox="1"/>
            <p:nvPr/>
          </p:nvSpPr>
          <p:spPr>
            <a:xfrm>
              <a:off x="785786" y="1785926"/>
              <a:ext cx="2828390" cy="538609"/>
            </a:xfrm>
            <a:prstGeom prst="rect">
              <a:avLst/>
            </a:prstGeom>
            <a:noFill/>
          </p:spPr>
          <p:txBody>
            <a:bodyPr wrap="square" lIns="45720" tIns="22860" rIns="45720" bIns="22860" rtlCol="0">
              <a:spAutoFit/>
            </a:bodyPr>
            <a:lstStyle/>
            <a:p>
              <a:r>
                <a:rPr lang="en-US" sz="1600" b="1" dirty="0" smtClean="0">
                  <a:cs typeface="Helvetica"/>
                </a:rPr>
                <a:t>Inferring</a:t>
              </a:r>
              <a:r>
                <a:rPr lang="en-US" sz="1600" b="1" dirty="0" smtClean="0">
                  <a:solidFill>
                    <a:srgbClr val="FF0000"/>
                  </a:solidFill>
                  <a:cs typeface="Helvetica"/>
                </a:rPr>
                <a:t> Insertion</a:t>
              </a:r>
              <a:r>
                <a:rPr lang="en-US" sz="1600" b="1" dirty="0" smtClean="0">
                  <a:solidFill>
                    <a:schemeClr val="tx1">
                      <a:lumMod val="85000"/>
                      <a:lumOff val="15000"/>
                    </a:schemeClr>
                  </a:solidFill>
                  <a:cs typeface="Helvetica"/>
                </a:rPr>
                <a:t> according to </a:t>
              </a:r>
              <a:r>
                <a:rPr lang="en-US" sz="1600" b="1" dirty="0" smtClean="0">
                  <a:solidFill>
                    <a:srgbClr val="FF0000"/>
                  </a:solidFill>
                  <a:cs typeface="Helvetica"/>
                </a:rPr>
                <a:t>Ancestral State</a:t>
              </a:r>
              <a:endParaRPr lang="en-US" sz="1600" b="1" dirty="0">
                <a:solidFill>
                  <a:srgbClr val="FF0000"/>
                </a:solidFill>
                <a:cs typeface="Helvetica"/>
              </a:endParaRPr>
            </a:p>
          </p:txBody>
        </p:sp>
        <p:sp>
          <p:nvSpPr>
            <p:cNvPr id="113" name="AutoShape 9"/>
            <p:cNvSpPr>
              <a:spLocks noChangeArrowheads="1"/>
            </p:cNvSpPr>
            <p:nvPr/>
          </p:nvSpPr>
          <p:spPr bwMode="gray">
            <a:xfrm>
              <a:off x="571472" y="1714487"/>
              <a:ext cx="3357586" cy="714381"/>
            </a:xfrm>
            <a:prstGeom prst="roundRect">
              <a:avLst>
                <a:gd name="adj" fmla="val 2514"/>
              </a:avLst>
            </a:prstGeom>
            <a:noFill/>
            <a:ln w="9525">
              <a:solidFill>
                <a:schemeClr val="tx1"/>
              </a:solidFill>
              <a:round/>
              <a:headEnd/>
              <a:tailEnd/>
            </a:ln>
          </p:spPr>
          <p:txBody>
            <a:bodyPr wrap="none" lIns="93276" tIns="46638" rIns="93276" bIns="46638" anchor="ctr"/>
            <a:lstStyle/>
            <a:p>
              <a:pPr algn="ctr" defTabSz="933450"/>
              <a:endParaRPr lang="de-DE" sz="1600" b="0">
                <a:solidFill>
                  <a:schemeClr val="hlink"/>
                </a:solidFill>
              </a:endParaRPr>
            </a:p>
          </p:txBody>
        </p:sp>
      </p:grpSp>
      <p:grpSp>
        <p:nvGrpSpPr>
          <p:cNvPr id="115" name="Group 114"/>
          <p:cNvGrpSpPr/>
          <p:nvPr/>
        </p:nvGrpSpPr>
        <p:grpSpPr>
          <a:xfrm>
            <a:off x="5214942" y="1714488"/>
            <a:ext cx="3357586" cy="714381"/>
            <a:chOff x="571472" y="1714487"/>
            <a:chExt cx="3357586" cy="714381"/>
          </a:xfrm>
        </p:grpSpPr>
        <p:sp>
          <p:nvSpPr>
            <p:cNvPr id="116" name="TextBox 115"/>
            <p:cNvSpPr txBox="1"/>
            <p:nvPr/>
          </p:nvSpPr>
          <p:spPr>
            <a:xfrm>
              <a:off x="785786" y="1785925"/>
              <a:ext cx="2828390" cy="538609"/>
            </a:xfrm>
            <a:prstGeom prst="rect">
              <a:avLst/>
            </a:prstGeom>
            <a:noFill/>
          </p:spPr>
          <p:txBody>
            <a:bodyPr wrap="square" lIns="45720" tIns="22860" rIns="45720" bIns="22860" rtlCol="0">
              <a:spAutoFit/>
            </a:bodyPr>
            <a:lstStyle/>
            <a:p>
              <a:r>
                <a:rPr lang="en-US" sz="1600" b="1" dirty="0" smtClean="0">
                  <a:cs typeface="Helvetica"/>
                </a:rPr>
                <a:t>Inferring</a:t>
              </a:r>
              <a:r>
                <a:rPr lang="en-US" sz="1600" b="1" dirty="0" smtClean="0">
                  <a:solidFill>
                    <a:srgbClr val="FF0000"/>
                  </a:solidFill>
                  <a:cs typeface="Helvetica"/>
                </a:rPr>
                <a:t> Deletion </a:t>
              </a:r>
              <a:r>
                <a:rPr lang="en-US" sz="1600" b="1" dirty="0" smtClean="0">
                  <a:solidFill>
                    <a:schemeClr val="tx1">
                      <a:lumMod val="85000"/>
                      <a:lumOff val="15000"/>
                    </a:schemeClr>
                  </a:solidFill>
                  <a:cs typeface="Helvetica"/>
                </a:rPr>
                <a:t>according to </a:t>
              </a:r>
              <a:r>
                <a:rPr lang="en-US" sz="1600" b="1" dirty="0" smtClean="0">
                  <a:solidFill>
                    <a:srgbClr val="FF0000"/>
                  </a:solidFill>
                  <a:cs typeface="Helvetica"/>
                </a:rPr>
                <a:t>Ancestral State</a:t>
              </a:r>
              <a:endParaRPr lang="en-US" sz="1600" b="1" dirty="0">
                <a:solidFill>
                  <a:srgbClr val="FF0000"/>
                </a:solidFill>
                <a:cs typeface="Helvetica"/>
              </a:endParaRPr>
            </a:p>
          </p:txBody>
        </p:sp>
        <p:sp>
          <p:nvSpPr>
            <p:cNvPr id="117" name="AutoShape 9"/>
            <p:cNvSpPr>
              <a:spLocks noChangeArrowheads="1"/>
            </p:cNvSpPr>
            <p:nvPr/>
          </p:nvSpPr>
          <p:spPr bwMode="gray">
            <a:xfrm>
              <a:off x="571472" y="1714487"/>
              <a:ext cx="3357586" cy="714381"/>
            </a:xfrm>
            <a:prstGeom prst="roundRect">
              <a:avLst>
                <a:gd name="adj" fmla="val 2514"/>
              </a:avLst>
            </a:prstGeom>
            <a:noFill/>
            <a:ln w="9525">
              <a:solidFill>
                <a:schemeClr val="tx1"/>
              </a:solidFill>
              <a:round/>
              <a:headEnd/>
              <a:tailEnd/>
            </a:ln>
          </p:spPr>
          <p:txBody>
            <a:bodyPr wrap="none" lIns="93276" tIns="46638" rIns="93276" bIns="46638" anchor="ctr"/>
            <a:lstStyle/>
            <a:p>
              <a:pPr algn="ctr" defTabSz="933450"/>
              <a:endParaRPr lang="de-DE" sz="1600" b="0">
                <a:solidFill>
                  <a:schemeClr val="hlink"/>
                </a:solidFill>
              </a:endParaRPr>
            </a:p>
          </p:txBody>
        </p:sp>
      </p:grpSp>
      <p:sp>
        <p:nvSpPr>
          <p:cNvPr id="82" name="Rectangle 81"/>
          <p:cNvSpPr>
            <a:spLocks noChangeArrowheads="1"/>
          </p:cNvSpPr>
          <p:nvPr/>
        </p:nvSpPr>
        <p:spPr bwMode="auto">
          <a:xfrm>
            <a:off x="357158" y="2854493"/>
            <a:ext cx="3816000" cy="288000"/>
          </a:xfrm>
          <a:prstGeom prst="rect">
            <a:avLst/>
          </a:prstGeom>
          <a:gradFill flip="none" rotWithShape="1">
            <a:gsLst>
              <a:gs pos="0">
                <a:schemeClr val="accent1"/>
              </a:gs>
              <a:gs pos="33000">
                <a:schemeClr val="bg1">
                  <a:lumMod val="95000"/>
                </a:schemeClr>
              </a:gs>
              <a:gs pos="50000">
                <a:schemeClr val="accent2">
                  <a:alpha val="76000"/>
                </a:schemeClr>
              </a:gs>
              <a:gs pos="68000">
                <a:schemeClr val="bg1">
                  <a:lumMod val="95000"/>
                </a:schemeClr>
              </a:gs>
              <a:gs pos="100000">
                <a:schemeClr val="accent1"/>
              </a:gs>
            </a:gsLst>
            <a:lin ang="0" scaled="0"/>
            <a:tileRect/>
          </a:gradFill>
          <a:ln w="9525">
            <a:solidFill>
              <a:schemeClr val="bg1">
                <a:lumMod val="65000"/>
              </a:schemeClr>
            </a:solidFill>
            <a:miter lim="800000"/>
            <a:headEnd/>
            <a:tailEnd/>
          </a:ln>
          <a:effectLst/>
        </p:spPr>
        <p:txBody>
          <a:bodyPr lIns="45720" tIns="22860" rIns="45720" bIns="22860" anchor="ctr">
            <a:prstTxWarp prst="textNoShape">
              <a:avLst/>
            </a:prstTxWarp>
          </a:bodyPr>
          <a:lstStyle/>
          <a:p>
            <a:pPr algn="ctr">
              <a:defRPr/>
            </a:pPr>
            <a:r>
              <a:rPr lang="en-US" sz="1200" dirty="0" smtClean="0">
                <a:solidFill>
                  <a:schemeClr val="tx1">
                    <a:lumMod val="75000"/>
                    <a:lumOff val="25000"/>
                  </a:schemeClr>
                </a:solidFill>
                <a:ea typeface="ＭＳ Ｐゴシック" charset="-128"/>
                <a:cs typeface="Helvetica"/>
              </a:rPr>
              <a:t>Region in </a:t>
            </a:r>
            <a:r>
              <a:rPr lang="en-US" sz="1200" b="1" dirty="0" smtClean="0">
                <a:ea typeface="ＭＳ Ｐゴシック" charset="-128"/>
                <a:cs typeface="Helvetica"/>
              </a:rPr>
              <a:t>Reference</a:t>
            </a:r>
            <a:r>
              <a:rPr lang="en-US" sz="1200" dirty="0" smtClean="0">
                <a:solidFill>
                  <a:schemeClr val="tx1">
                    <a:lumMod val="75000"/>
                    <a:lumOff val="25000"/>
                  </a:schemeClr>
                </a:solidFill>
                <a:ea typeface="ＭＳ Ｐゴシック" charset="-128"/>
                <a:cs typeface="Helvetica"/>
              </a:rPr>
              <a:t> Genome inferring </a:t>
            </a:r>
            <a:r>
              <a:rPr lang="en-US" sz="1200" b="1" dirty="0" smtClean="0">
                <a:ea typeface="ＭＳ Ｐゴシック" charset="-128"/>
                <a:cs typeface="Helvetica"/>
              </a:rPr>
              <a:t>Deletion</a:t>
            </a:r>
            <a:r>
              <a:rPr lang="en-US" sz="1200" dirty="0" smtClean="0">
                <a:solidFill>
                  <a:schemeClr val="tx1">
                    <a:lumMod val="75000"/>
                    <a:lumOff val="25000"/>
                  </a:schemeClr>
                </a:solidFill>
                <a:ea typeface="ＭＳ Ｐゴシック" charset="-128"/>
                <a:cs typeface="Helvetica"/>
              </a:rPr>
              <a:t> State</a:t>
            </a:r>
            <a:endParaRPr lang="en-US" sz="1200" dirty="0">
              <a:solidFill>
                <a:schemeClr val="tx1">
                  <a:lumMod val="75000"/>
                  <a:lumOff val="25000"/>
                </a:schemeClr>
              </a:solidFill>
              <a:ea typeface="ＭＳ Ｐゴシック" charset="-128"/>
              <a:cs typeface="Helvetica"/>
            </a:endParaRPr>
          </a:p>
        </p:txBody>
      </p:sp>
      <p:sp>
        <p:nvSpPr>
          <p:cNvPr id="121" name="Can 120"/>
          <p:cNvSpPr/>
          <p:nvPr/>
        </p:nvSpPr>
        <p:spPr>
          <a:xfrm>
            <a:off x="4214810" y="3786190"/>
            <a:ext cx="785818" cy="928694"/>
          </a:xfrm>
          <a:prstGeom prst="ca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SV Junction Library</a:t>
            </a:r>
            <a:endParaRPr lang="en-US" sz="1200" b="1" dirty="0"/>
          </a:p>
        </p:txBody>
      </p:sp>
      <p:pic>
        <p:nvPicPr>
          <p:cNvPr id="122" name="Picture 26" descr="11-chimp1-225.jpg"/>
          <p:cNvPicPr>
            <a:picLocks/>
          </p:cNvPicPr>
          <p:nvPr/>
        </p:nvPicPr>
        <p:blipFill>
          <a:blip r:embed="rId2" cstate="print"/>
          <a:srcRect/>
          <a:stretch>
            <a:fillRect/>
          </a:stretch>
        </p:blipFill>
        <p:spPr bwMode="auto">
          <a:xfrm>
            <a:off x="4395257" y="5214950"/>
            <a:ext cx="484187" cy="603250"/>
          </a:xfrm>
          <a:prstGeom prst="rect">
            <a:avLst/>
          </a:prstGeom>
          <a:noFill/>
          <a:ln w="9525">
            <a:noFill/>
            <a:miter lim="800000"/>
            <a:headEnd/>
            <a:tailEnd/>
          </a:ln>
        </p:spPr>
      </p:pic>
      <p:pic>
        <p:nvPicPr>
          <p:cNvPr id="123" name="Picture 23" descr="nature01403-f6.2.jpg"/>
          <p:cNvPicPr>
            <a:picLocks/>
          </p:cNvPicPr>
          <p:nvPr/>
        </p:nvPicPr>
        <p:blipFill>
          <a:blip r:embed="rId3" cstate="print"/>
          <a:srcRect b="6404"/>
          <a:stretch>
            <a:fillRect/>
          </a:stretch>
        </p:blipFill>
        <p:spPr bwMode="auto">
          <a:xfrm>
            <a:off x="4376740" y="2682874"/>
            <a:ext cx="481012" cy="603250"/>
          </a:xfrm>
          <a:prstGeom prst="rect">
            <a:avLst/>
          </a:prstGeom>
          <a:noFill/>
          <a:ln w="9525">
            <a:noFill/>
            <a:miter lim="800000"/>
            <a:headEnd/>
            <a:tailEnd/>
          </a:ln>
        </p:spPr>
      </p:pic>
      <p:sp>
        <p:nvSpPr>
          <p:cNvPr id="124" name="Date Placeholder 123"/>
          <p:cNvSpPr>
            <a:spLocks noGrp="1"/>
          </p:cNvSpPr>
          <p:nvPr>
            <p:ph type="dt" sz="half" idx="10"/>
          </p:nvPr>
        </p:nvSpPr>
        <p:spPr/>
        <p:txBody>
          <a:bodyPr/>
          <a:lstStyle/>
          <a:p>
            <a:r>
              <a:rPr lang="en-US" smtClean="0"/>
              <a:t>5/20/2010</a:t>
            </a:r>
            <a:endParaRPr lang="en-US"/>
          </a:p>
        </p:txBody>
      </p:sp>
      <p:sp>
        <p:nvSpPr>
          <p:cNvPr id="125" name="Slide Number Placeholder 124"/>
          <p:cNvSpPr>
            <a:spLocks noGrp="1"/>
          </p:cNvSpPr>
          <p:nvPr>
            <p:ph type="sldNum" sz="quarter" idx="12"/>
          </p:nvPr>
        </p:nvSpPr>
        <p:spPr/>
        <p:txBody>
          <a:bodyPr/>
          <a:lstStyle/>
          <a:p>
            <a:fld id="{E0F394AE-146F-480D-918A-369CB40A8BED}" type="slidenum">
              <a:rPr lang="en-US" smtClean="0"/>
              <a:pPr/>
              <a:t>25</a:t>
            </a:fld>
            <a:endParaRPr lang="en-US"/>
          </a:p>
        </p:txBody>
      </p:sp>
      <p:sp>
        <p:nvSpPr>
          <p:cNvPr id="126" name="Footer Placeholder 125"/>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64" name="TextBox 63">
            <a:hlinkClick r:id="rId4" action="ppaction://hlinksldjump"/>
          </p:cNvPr>
          <p:cNvSpPr txBox="1"/>
          <p:nvPr/>
        </p:nvSpPr>
        <p:spPr>
          <a:xfrm>
            <a:off x="3500430" y="6000768"/>
            <a:ext cx="2291397" cy="276999"/>
          </a:xfrm>
          <a:prstGeom prst="rect">
            <a:avLst/>
          </a:prstGeom>
          <a:noFill/>
        </p:spPr>
        <p:txBody>
          <a:bodyPr wrap="none" rtlCol="0">
            <a:spAutoFit/>
          </a:bodyPr>
          <a:lstStyle/>
          <a:p>
            <a:r>
              <a:rPr lang="en-US" sz="1200" dirty="0" smtClean="0"/>
              <a:t>Ref: Genome Remodeling Process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up)">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up)">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dissolv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SV Ancestral State Analysis</a:t>
            </a:r>
            <a:endParaRPr lang="en-US" dirty="0"/>
          </a:p>
        </p:txBody>
      </p:sp>
      <p:sp>
        <p:nvSpPr>
          <p:cNvPr id="6" name="Rectangle 26"/>
          <p:cNvSpPr>
            <a:spLocks noChangeArrowheads="1"/>
          </p:cNvSpPr>
          <p:nvPr/>
        </p:nvSpPr>
        <p:spPr bwMode="auto">
          <a:xfrm>
            <a:off x="4724400" y="5545156"/>
            <a:ext cx="304800" cy="228600"/>
          </a:xfrm>
          <a:prstGeom prst="rect">
            <a:avLst/>
          </a:prstGeom>
          <a:solidFill>
            <a:srgbClr val="0000FF">
              <a:alpha val="50195"/>
            </a:srgbClr>
          </a:solidFill>
          <a:ln w="9525">
            <a:solidFill>
              <a:schemeClr val="tx1"/>
            </a:solidFill>
            <a:miter lim="800000"/>
            <a:headEnd/>
            <a:tailEnd/>
          </a:ln>
        </p:spPr>
        <p:txBody>
          <a:bodyPr wrap="none" anchor="ctr"/>
          <a:lstStyle/>
          <a:p>
            <a:pPr algn="r"/>
            <a:endParaRPr lang="en-GB">
              <a:latin typeface="Calibri" pitchFamily="-110" charset="0"/>
            </a:endParaRPr>
          </a:p>
        </p:txBody>
      </p:sp>
      <p:sp>
        <p:nvSpPr>
          <p:cNvPr id="7" name="Rectangle 27"/>
          <p:cNvSpPr>
            <a:spLocks noChangeArrowheads="1"/>
          </p:cNvSpPr>
          <p:nvPr/>
        </p:nvSpPr>
        <p:spPr bwMode="auto">
          <a:xfrm>
            <a:off x="4724400" y="5849956"/>
            <a:ext cx="304800" cy="228600"/>
          </a:xfrm>
          <a:prstGeom prst="rect">
            <a:avLst/>
          </a:prstGeom>
          <a:solidFill>
            <a:srgbClr val="FF0000">
              <a:alpha val="50195"/>
            </a:srgbClr>
          </a:solidFill>
          <a:ln w="9525">
            <a:solidFill>
              <a:schemeClr val="bg1"/>
            </a:solidFill>
            <a:miter lim="800000"/>
            <a:headEnd/>
            <a:tailEnd/>
          </a:ln>
        </p:spPr>
        <p:txBody>
          <a:bodyPr wrap="none" anchor="ctr"/>
          <a:lstStyle/>
          <a:p>
            <a:pPr algn="r"/>
            <a:endParaRPr lang="en-GB">
              <a:latin typeface="Calibri" pitchFamily="-110" charset="0"/>
            </a:endParaRPr>
          </a:p>
        </p:txBody>
      </p:sp>
      <p:sp>
        <p:nvSpPr>
          <p:cNvPr id="8" name="TextBox 28"/>
          <p:cNvSpPr txBox="1">
            <a:spLocks noChangeArrowheads="1"/>
          </p:cNvSpPr>
          <p:nvPr/>
        </p:nvSpPr>
        <p:spPr bwMode="auto">
          <a:xfrm>
            <a:off x="5102225" y="5468956"/>
            <a:ext cx="930063" cy="338554"/>
          </a:xfrm>
          <a:prstGeom prst="rect">
            <a:avLst/>
          </a:prstGeom>
          <a:noFill/>
          <a:ln w="9525">
            <a:noFill/>
            <a:miter lim="800000"/>
            <a:headEnd/>
            <a:tailEnd/>
          </a:ln>
        </p:spPr>
        <p:txBody>
          <a:bodyPr wrap="none">
            <a:spAutoFit/>
          </a:bodyPr>
          <a:lstStyle/>
          <a:p>
            <a:r>
              <a:rPr lang="en-GB" sz="1600" dirty="0">
                <a:latin typeface="Calibri" pitchFamily="-110" charset="0"/>
              </a:rPr>
              <a:t>Insertion</a:t>
            </a:r>
          </a:p>
        </p:txBody>
      </p:sp>
      <p:sp>
        <p:nvSpPr>
          <p:cNvPr id="9" name="TextBox 29"/>
          <p:cNvSpPr txBox="1">
            <a:spLocks noChangeArrowheads="1"/>
          </p:cNvSpPr>
          <p:nvPr/>
        </p:nvSpPr>
        <p:spPr bwMode="auto">
          <a:xfrm>
            <a:off x="5105400" y="5773756"/>
            <a:ext cx="893706" cy="338554"/>
          </a:xfrm>
          <a:prstGeom prst="rect">
            <a:avLst/>
          </a:prstGeom>
          <a:noFill/>
          <a:ln w="9525">
            <a:noFill/>
            <a:miter lim="800000"/>
            <a:headEnd/>
            <a:tailEnd/>
          </a:ln>
        </p:spPr>
        <p:txBody>
          <a:bodyPr wrap="none">
            <a:spAutoFit/>
          </a:bodyPr>
          <a:lstStyle/>
          <a:p>
            <a:r>
              <a:rPr lang="en-GB" sz="1600" dirty="0">
                <a:latin typeface="Calibri" pitchFamily="-110" charset="0"/>
              </a:rPr>
              <a:t>Deletion</a:t>
            </a:r>
          </a:p>
        </p:txBody>
      </p:sp>
      <p:graphicFrame>
        <p:nvGraphicFramePr>
          <p:cNvPr id="13" name="Content Placeholder 12"/>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10" name="Date Placeholder 9"/>
          <p:cNvSpPr>
            <a:spLocks noGrp="1"/>
          </p:cNvSpPr>
          <p:nvPr>
            <p:ph type="dt" sz="half" idx="10"/>
          </p:nvPr>
        </p:nvSpPr>
        <p:spPr/>
        <p:txBody>
          <a:bodyPr/>
          <a:lstStyle/>
          <a:p>
            <a:r>
              <a:rPr lang="en-US" smtClean="0"/>
              <a:t>5/20/2010</a:t>
            </a:r>
            <a:endParaRPr lang="en-US"/>
          </a:p>
        </p:txBody>
      </p:sp>
      <p:sp>
        <p:nvSpPr>
          <p:cNvPr id="11" name="Slide Number Placeholder 10"/>
          <p:cNvSpPr>
            <a:spLocks noGrp="1"/>
          </p:cNvSpPr>
          <p:nvPr>
            <p:ph type="sldNum" sz="quarter" idx="12"/>
          </p:nvPr>
        </p:nvSpPr>
        <p:spPr/>
        <p:txBody>
          <a:bodyPr/>
          <a:lstStyle/>
          <a:p>
            <a:fld id="{E0F394AE-146F-480D-918A-369CB40A8BED}" type="slidenum">
              <a:rPr lang="en-US" smtClean="0"/>
              <a:pPr/>
              <a:t>26</a:t>
            </a:fld>
            <a:endParaRPr lang="en-US"/>
          </a:p>
        </p:txBody>
      </p:sp>
      <p:sp>
        <p:nvSpPr>
          <p:cNvPr id="12" name="Footer Placeholder 11"/>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SV Mechanism Classification</a:t>
            </a:r>
            <a:endParaRPr lang="en-US" dirty="0"/>
          </a:p>
        </p:txBody>
      </p:sp>
      <p:sp>
        <p:nvSpPr>
          <p:cNvPr id="17" name="TextBox 75"/>
          <p:cNvSpPr txBox="1">
            <a:spLocks noChangeArrowheads="1"/>
          </p:cNvSpPr>
          <p:nvPr/>
        </p:nvSpPr>
        <p:spPr bwMode="auto">
          <a:xfrm>
            <a:off x="3810000" y="3357562"/>
            <a:ext cx="3130550" cy="274637"/>
          </a:xfrm>
          <a:prstGeom prst="rect">
            <a:avLst/>
          </a:prstGeom>
          <a:noFill/>
          <a:ln w="9525">
            <a:noFill/>
            <a:miter lim="800000"/>
            <a:headEnd/>
            <a:tailEnd/>
          </a:ln>
        </p:spPr>
        <p:txBody>
          <a:bodyPr wrap="none">
            <a:spAutoFit/>
          </a:bodyPr>
          <a:lstStyle/>
          <a:p>
            <a:r>
              <a:rPr lang="en-US" sz="1200" dirty="0">
                <a:latin typeface="Courier New" pitchFamily="-110" charset="0"/>
                <a:cs typeface="Courier New" pitchFamily="-110" charset="0"/>
              </a:rPr>
              <a:t>Highly similar with minor offset</a:t>
            </a:r>
          </a:p>
        </p:txBody>
      </p:sp>
      <p:sp>
        <p:nvSpPr>
          <p:cNvPr id="18" name="Left Brace 17"/>
          <p:cNvSpPr/>
          <p:nvPr/>
        </p:nvSpPr>
        <p:spPr>
          <a:xfrm rot="16200000">
            <a:off x="5251451" y="2481262"/>
            <a:ext cx="228600" cy="1609725"/>
          </a:xfrm>
          <a:prstGeom prst="leftBrace">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ea typeface="ＭＳ Ｐゴシック" pitchFamily="-110" charset="-128"/>
            </a:endParaRPr>
          </a:p>
        </p:txBody>
      </p:sp>
      <p:sp>
        <p:nvSpPr>
          <p:cNvPr id="19" name="Rectangle 18"/>
          <p:cNvSpPr>
            <a:spLocks noChangeArrowheads="1"/>
          </p:cNvSpPr>
          <p:nvPr/>
        </p:nvSpPr>
        <p:spPr bwMode="auto">
          <a:xfrm>
            <a:off x="4065588" y="2895600"/>
            <a:ext cx="301625" cy="152400"/>
          </a:xfrm>
          <a:prstGeom prst="rect">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0" charset="0"/>
            </a:endParaRPr>
          </a:p>
        </p:txBody>
      </p:sp>
      <p:sp>
        <p:nvSpPr>
          <p:cNvPr id="20" name="Rectangle 19"/>
          <p:cNvSpPr>
            <a:spLocks noChangeArrowheads="1"/>
          </p:cNvSpPr>
          <p:nvPr/>
        </p:nvSpPr>
        <p:spPr bwMode="auto">
          <a:xfrm>
            <a:off x="4629150" y="2895600"/>
            <a:ext cx="271463" cy="152400"/>
          </a:xfrm>
          <a:prstGeom prst="rect">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0" charset="0"/>
            </a:endParaRPr>
          </a:p>
        </p:txBody>
      </p:sp>
      <p:sp>
        <p:nvSpPr>
          <p:cNvPr id="21" name="Rectangle 20"/>
          <p:cNvSpPr>
            <a:spLocks noChangeArrowheads="1"/>
          </p:cNvSpPr>
          <p:nvPr/>
        </p:nvSpPr>
        <p:spPr bwMode="auto">
          <a:xfrm>
            <a:off x="4367213" y="2895600"/>
            <a:ext cx="261937" cy="1524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0" charset="0"/>
            </a:endParaRPr>
          </a:p>
        </p:txBody>
      </p:sp>
      <p:sp>
        <p:nvSpPr>
          <p:cNvPr id="22" name="Rectangle 21"/>
          <p:cNvSpPr>
            <a:spLocks noChangeArrowheads="1"/>
          </p:cNvSpPr>
          <p:nvPr/>
        </p:nvSpPr>
        <p:spPr bwMode="auto">
          <a:xfrm>
            <a:off x="5749925" y="2895600"/>
            <a:ext cx="301625" cy="152400"/>
          </a:xfrm>
          <a:prstGeom prst="rect">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0" charset="0"/>
            </a:endParaRPr>
          </a:p>
        </p:txBody>
      </p:sp>
      <p:sp>
        <p:nvSpPr>
          <p:cNvPr id="23" name="Rectangle 22"/>
          <p:cNvSpPr>
            <a:spLocks noChangeArrowheads="1"/>
          </p:cNvSpPr>
          <p:nvPr/>
        </p:nvSpPr>
        <p:spPr bwMode="auto">
          <a:xfrm>
            <a:off x="6313488" y="2895600"/>
            <a:ext cx="269875" cy="152400"/>
          </a:xfrm>
          <a:prstGeom prst="rect">
            <a:avLst/>
          </a:prstGeom>
          <a:gradFill rotWithShape="1">
            <a:gsLst>
              <a:gs pos="0">
                <a:srgbClr val="FF9A99"/>
              </a:gs>
              <a:gs pos="100000">
                <a:srgbClr val="D1403C"/>
              </a:gs>
            </a:gsLst>
            <a:lin ang="5400000"/>
          </a:gradFill>
          <a:ln w="9525">
            <a:solidFill>
              <a:srgbClr val="BE4B48"/>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0" charset="0"/>
            </a:endParaRPr>
          </a:p>
        </p:txBody>
      </p:sp>
      <p:sp>
        <p:nvSpPr>
          <p:cNvPr id="24" name="Rectangle 23"/>
          <p:cNvSpPr>
            <a:spLocks noChangeArrowheads="1"/>
          </p:cNvSpPr>
          <p:nvPr/>
        </p:nvSpPr>
        <p:spPr bwMode="auto">
          <a:xfrm>
            <a:off x="6051550" y="2895600"/>
            <a:ext cx="261938" cy="1524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Calibri" pitchFamily="-110" charset="0"/>
            </a:endParaRPr>
          </a:p>
        </p:txBody>
      </p:sp>
      <p:sp>
        <p:nvSpPr>
          <p:cNvPr id="39" name="Rectangle 38"/>
          <p:cNvSpPr/>
          <p:nvPr/>
        </p:nvSpPr>
        <p:spPr>
          <a:xfrm>
            <a:off x="2819400" y="2171702"/>
            <a:ext cx="1676400" cy="15240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Rectangle 39"/>
          <p:cNvSpPr/>
          <p:nvPr/>
        </p:nvSpPr>
        <p:spPr>
          <a:xfrm>
            <a:off x="6172200" y="2171702"/>
            <a:ext cx="1676400" cy="15240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Rectangle 40"/>
          <p:cNvSpPr/>
          <p:nvPr/>
        </p:nvSpPr>
        <p:spPr>
          <a:xfrm>
            <a:off x="4495800" y="2171702"/>
            <a:ext cx="1676400" cy="152400"/>
          </a:xfrm>
          <a:prstGeom prst="rect">
            <a:avLst/>
          </a:prstGeom>
          <a:solidFill>
            <a:schemeClr val="bg1">
              <a:lumMod val="65000"/>
            </a:schemeClr>
          </a:solidFill>
          <a:ln>
            <a:solidFill>
              <a:schemeClr val="tx1">
                <a:lumMod val="50000"/>
                <a:lumOff val="50000"/>
              </a:schemeClr>
            </a:solid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200" dirty="0" smtClean="0"/>
              <a:t>SV</a:t>
            </a:r>
            <a:endParaRPr lang="en-US" sz="1200" dirty="0"/>
          </a:p>
        </p:txBody>
      </p:sp>
      <p:sp>
        <p:nvSpPr>
          <p:cNvPr id="42" name="TextBox 16"/>
          <p:cNvSpPr txBox="1">
            <a:spLocks noChangeArrowheads="1"/>
          </p:cNvSpPr>
          <p:nvPr/>
        </p:nvSpPr>
        <p:spPr bwMode="auto">
          <a:xfrm>
            <a:off x="457200" y="2084390"/>
            <a:ext cx="2185974" cy="646331"/>
          </a:xfrm>
          <a:prstGeom prst="rect">
            <a:avLst/>
          </a:prstGeom>
          <a:noFill/>
          <a:ln w="9525">
            <a:noFill/>
            <a:miter lim="800000"/>
            <a:headEnd/>
            <a:tailEnd/>
          </a:ln>
        </p:spPr>
        <p:txBody>
          <a:bodyPr wrap="square">
            <a:prstTxWarp prst="textNoShape">
              <a:avLst/>
            </a:prstTxWarp>
            <a:spAutoFit/>
          </a:bodyPr>
          <a:lstStyle/>
          <a:p>
            <a:r>
              <a:rPr lang="en-US" sz="1200" b="1" dirty="0" smtClean="0">
                <a:latin typeface="Courier New" pitchFamily="-65" charset="0"/>
                <a:ea typeface="Courier New" pitchFamily="-65" charset="0"/>
                <a:cs typeface="Courier New" pitchFamily="-65" charset="0"/>
              </a:rPr>
              <a:t>Non-Allelic Homologous Recombination (NAHR)</a:t>
            </a:r>
            <a:endParaRPr lang="en-US" sz="1200" b="1" dirty="0">
              <a:latin typeface="Courier New" pitchFamily="-65" charset="0"/>
              <a:ea typeface="Courier New" pitchFamily="-65" charset="0"/>
              <a:cs typeface="Courier New" pitchFamily="-65" charset="0"/>
            </a:endParaRPr>
          </a:p>
        </p:txBody>
      </p:sp>
      <p:cxnSp>
        <p:nvCxnSpPr>
          <p:cNvPr id="43" name="Straight Connector 42"/>
          <p:cNvCxnSpPr/>
          <p:nvPr/>
        </p:nvCxnSpPr>
        <p:spPr>
          <a:xfrm rot="5400000">
            <a:off x="3418682" y="2409033"/>
            <a:ext cx="1295400" cy="158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256882" y="2409033"/>
            <a:ext cx="1295400" cy="158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103019" y="2409033"/>
            <a:ext cx="1295400"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941219" y="2409033"/>
            <a:ext cx="1295400"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Left Brace 47"/>
          <p:cNvSpPr/>
          <p:nvPr/>
        </p:nvSpPr>
        <p:spPr>
          <a:xfrm rot="16200000">
            <a:off x="5272883" y="2469358"/>
            <a:ext cx="185737" cy="1609725"/>
          </a:xfrm>
          <a:prstGeom prst="leftBrac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51" name="Rectangle 50"/>
          <p:cNvSpPr/>
          <p:nvPr/>
        </p:nvSpPr>
        <p:spPr>
          <a:xfrm>
            <a:off x="2819400" y="4194177"/>
            <a:ext cx="1676400" cy="15240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Rectangle 51"/>
          <p:cNvSpPr/>
          <p:nvPr/>
        </p:nvSpPr>
        <p:spPr>
          <a:xfrm>
            <a:off x="6172200" y="4194177"/>
            <a:ext cx="1676400" cy="15240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Rectangle 52"/>
          <p:cNvSpPr/>
          <p:nvPr/>
        </p:nvSpPr>
        <p:spPr>
          <a:xfrm>
            <a:off x="4495800" y="4194177"/>
            <a:ext cx="1676400" cy="152400"/>
          </a:xfrm>
          <a:prstGeom prst="rect">
            <a:avLst/>
          </a:prstGeom>
          <a:solidFill>
            <a:schemeClr val="bg1">
              <a:lumMod val="65000"/>
            </a:schemeClr>
          </a:solidFill>
          <a:ln>
            <a:solidFill>
              <a:schemeClr val="tx1">
                <a:lumMod val="50000"/>
                <a:lumOff val="50000"/>
              </a:schemeClr>
            </a:solidFill>
          </a:ln>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200" dirty="0" smtClean="0"/>
              <a:t>SV</a:t>
            </a:r>
            <a:endParaRPr lang="en-US" sz="1200" dirty="0"/>
          </a:p>
        </p:txBody>
      </p:sp>
      <p:sp>
        <p:nvSpPr>
          <p:cNvPr id="54" name="TextBox 68"/>
          <p:cNvSpPr txBox="1">
            <a:spLocks noChangeArrowheads="1"/>
          </p:cNvSpPr>
          <p:nvPr/>
        </p:nvSpPr>
        <p:spPr bwMode="auto">
          <a:xfrm>
            <a:off x="457201" y="4730752"/>
            <a:ext cx="2757478" cy="461665"/>
          </a:xfrm>
          <a:prstGeom prst="rect">
            <a:avLst/>
          </a:prstGeom>
          <a:noFill/>
          <a:ln w="9525">
            <a:noFill/>
            <a:miter lim="800000"/>
            <a:headEnd/>
            <a:tailEnd/>
          </a:ln>
        </p:spPr>
        <p:txBody>
          <a:bodyPr wrap="square">
            <a:prstTxWarp prst="textNoShape">
              <a:avLst/>
            </a:prstTxWarp>
            <a:spAutoFit/>
          </a:bodyPr>
          <a:lstStyle/>
          <a:p>
            <a:r>
              <a:rPr lang="en-US" sz="1200" b="1" dirty="0" smtClean="0">
                <a:latin typeface="Courier New" pitchFamily="-65" charset="0"/>
                <a:ea typeface="Courier New" pitchFamily="-65" charset="0"/>
                <a:cs typeface="Courier New" pitchFamily="-65" charset="0"/>
              </a:rPr>
              <a:t>Single Transposable Element Insertion (STEI)</a:t>
            </a:r>
            <a:endParaRPr lang="en-US" sz="1200" b="1" dirty="0">
              <a:latin typeface="Courier New" pitchFamily="-65" charset="0"/>
              <a:ea typeface="Courier New" pitchFamily="-65" charset="0"/>
              <a:cs typeface="Courier New" pitchFamily="-65" charset="0"/>
            </a:endParaRPr>
          </a:p>
        </p:txBody>
      </p:sp>
      <p:cxnSp>
        <p:nvCxnSpPr>
          <p:cNvPr id="55" name="Straight Connector 54"/>
          <p:cNvCxnSpPr/>
          <p:nvPr/>
        </p:nvCxnSpPr>
        <p:spPr>
          <a:xfrm rot="5400000">
            <a:off x="2947194" y="4906171"/>
            <a:ext cx="2241550"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785394" y="4906171"/>
            <a:ext cx="2241550"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629150" y="4906965"/>
            <a:ext cx="2243137"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289425" y="4806952"/>
            <a:ext cx="1762125" cy="152400"/>
          </a:xfrm>
          <a:prstGeom prst="rect">
            <a:avLst/>
          </a:prstGeom>
          <a:gradFill>
            <a:gsLst>
              <a:gs pos="0">
                <a:srgbClr val="DDEBCF"/>
              </a:gs>
              <a:gs pos="50000">
                <a:srgbClr val="9CB86E"/>
              </a:gs>
              <a:gs pos="100000">
                <a:srgbClr val="156B13"/>
              </a:gs>
            </a:gsLst>
            <a:lin ang="16200000" scaled="0"/>
          </a:gradFill>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dirty="0"/>
              <a:t>Repeat Element</a:t>
            </a:r>
          </a:p>
        </p:txBody>
      </p:sp>
      <p:sp>
        <p:nvSpPr>
          <p:cNvPr id="59" name="Rectangle 58"/>
          <p:cNvSpPr/>
          <p:nvPr/>
        </p:nvSpPr>
        <p:spPr>
          <a:xfrm>
            <a:off x="4210050" y="5340352"/>
            <a:ext cx="1276350" cy="152400"/>
          </a:xfrm>
          <a:prstGeom prst="rect">
            <a:avLst/>
          </a:prstGeom>
          <a:gradFill>
            <a:gsLst>
              <a:gs pos="0">
                <a:srgbClr val="DDEBCF"/>
              </a:gs>
              <a:gs pos="50000">
                <a:srgbClr val="9CB86E"/>
              </a:gs>
              <a:gs pos="100000">
                <a:srgbClr val="156B13"/>
              </a:gs>
            </a:gsLst>
            <a:lin ang="16200000" scaled="0"/>
          </a:gradFill>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dirty="0"/>
              <a:t>RE1</a:t>
            </a:r>
          </a:p>
        </p:txBody>
      </p:sp>
      <p:sp>
        <p:nvSpPr>
          <p:cNvPr id="60" name="Rectangle 59"/>
          <p:cNvSpPr/>
          <p:nvPr/>
        </p:nvSpPr>
        <p:spPr>
          <a:xfrm>
            <a:off x="5638800" y="5340352"/>
            <a:ext cx="838200" cy="138113"/>
          </a:xfrm>
          <a:prstGeom prst="rect">
            <a:avLst/>
          </a:prstGeom>
          <a:gradFill>
            <a:gsLst>
              <a:gs pos="0">
                <a:srgbClr val="DDEBCF"/>
              </a:gs>
              <a:gs pos="50000">
                <a:srgbClr val="9CB86E"/>
              </a:gs>
              <a:gs pos="100000">
                <a:srgbClr val="156B13"/>
              </a:gs>
            </a:gsLst>
            <a:lin ang="16200000" scaled="0"/>
          </a:gradFill>
          <a:ln>
            <a:noFill/>
          </a:ln>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dirty="0"/>
              <a:t>RE2</a:t>
            </a:r>
          </a:p>
        </p:txBody>
      </p:sp>
      <p:sp>
        <p:nvSpPr>
          <p:cNvPr id="61" name="TextBox 98"/>
          <p:cNvSpPr txBox="1">
            <a:spLocks noChangeArrowheads="1"/>
          </p:cNvSpPr>
          <p:nvPr/>
        </p:nvSpPr>
        <p:spPr bwMode="auto">
          <a:xfrm>
            <a:off x="457201" y="5202240"/>
            <a:ext cx="2614602" cy="461665"/>
          </a:xfrm>
          <a:prstGeom prst="rect">
            <a:avLst/>
          </a:prstGeom>
          <a:noFill/>
          <a:ln w="9525">
            <a:noFill/>
            <a:miter lim="800000"/>
            <a:headEnd/>
            <a:tailEnd/>
          </a:ln>
        </p:spPr>
        <p:txBody>
          <a:bodyPr wrap="square">
            <a:prstTxWarp prst="textNoShape">
              <a:avLst/>
            </a:prstTxWarp>
            <a:spAutoFit/>
          </a:bodyPr>
          <a:lstStyle/>
          <a:p>
            <a:r>
              <a:rPr lang="en-US" sz="1200" b="1" dirty="0" smtClean="0">
                <a:latin typeface="Courier New" pitchFamily="-65" charset="0"/>
                <a:ea typeface="Courier New" pitchFamily="-65" charset="0"/>
                <a:cs typeface="Courier New" pitchFamily="-65" charset="0"/>
              </a:rPr>
              <a:t>Multiple Transposable Element Insertion (MTEI)</a:t>
            </a:r>
            <a:endParaRPr lang="en-US" sz="1200" b="1" dirty="0">
              <a:latin typeface="Courier New" pitchFamily="-65" charset="0"/>
              <a:ea typeface="Courier New" pitchFamily="-65" charset="0"/>
              <a:cs typeface="Courier New" pitchFamily="-65" charset="0"/>
            </a:endParaRPr>
          </a:p>
        </p:txBody>
      </p:sp>
      <p:cxnSp>
        <p:nvCxnSpPr>
          <p:cNvPr id="62" name="Straight Connector 61"/>
          <p:cNvCxnSpPr/>
          <p:nvPr/>
        </p:nvCxnSpPr>
        <p:spPr>
          <a:xfrm rot="5400000">
            <a:off x="3852068" y="2408459"/>
            <a:ext cx="1295400"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5519526" y="2417976"/>
            <a:ext cx="1295400"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378993" y="4915191"/>
            <a:ext cx="22415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046451" y="4915191"/>
            <a:ext cx="224155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450694" y="4910889"/>
            <a:ext cx="2241550" cy="158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TextBox 28"/>
          <p:cNvSpPr txBox="1">
            <a:spLocks noChangeArrowheads="1"/>
          </p:cNvSpPr>
          <p:nvPr/>
        </p:nvSpPr>
        <p:spPr bwMode="auto">
          <a:xfrm>
            <a:off x="4071934" y="6069034"/>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68" name="TextBox 28"/>
          <p:cNvSpPr txBox="1">
            <a:spLocks noChangeArrowheads="1"/>
          </p:cNvSpPr>
          <p:nvPr/>
        </p:nvSpPr>
        <p:spPr bwMode="auto">
          <a:xfrm>
            <a:off x="5740351" y="6069034"/>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69" name="TextBox 28"/>
          <p:cNvSpPr txBox="1">
            <a:spLocks noChangeArrowheads="1"/>
          </p:cNvSpPr>
          <p:nvPr/>
        </p:nvSpPr>
        <p:spPr bwMode="auto">
          <a:xfrm>
            <a:off x="4073660" y="1394264"/>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70" name="TextBox 28"/>
          <p:cNvSpPr txBox="1">
            <a:spLocks noChangeArrowheads="1"/>
          </p:cNvSpPr>
          <p:nvPr/>
        </p:nvSpPr>
        <p:spPr bwMode="auto">
          <a:xfrm>
            <a:off x="5742077" y="1394264"/>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71" name="Date Placeholder 70"/>
          <p:cNvSpPr>
            <a:spLocks noGrp="1"/>
          </p:cNvSpPr>
          <p:nvPr>
            <p:ph type="dt" sz="half" idx="10"/>
          </p:nvPr>
        </p:nvSpPr>
        <p:spPr/>
        <p:txBody>
          <a:bodyPr/>
          <a:lstStyle/>
          <a:p>
            <a:r>
              <a:rPr lang="en-US" smtClean="0"/>
              <a:t>5/20/2010</a:t>
            </a:r>
            <a:endParaRPr lang="en-US"/>
          </a:p>
        </p:txBody>
      </p:sp>
      <p:sp>
        <p:nvSpPr>
          <p:cNvPr id="72" name="Slide Number Placeholder 71"/>
          <p:cNvSpPr>
            <a:spLocks noGrp="1"/>
          </p:cNvSpPr>
          <p:nvPr>
            <p:ph type="sldNum" sz="quarter" idx="12"/>
          </p:nvPr>
        </p:nvSpPr>
        <p:spPr/>
        <p:txBody>
          <a:bodyPr/>
          <a:lstStyle/>
          <a:p>
            <a:fld id="{E0F394AE-146F-480D-918A-369CB40A8BED}" type="slidenum">
              <a:rPr lang="en-US" smtClean="0"/>
              <a:pPr/>
              <a:t>27</a:t>
            </a:fld>
            <a:endParaRPr lang="en-US"/>
          </a:p>
        </p:txBody>
      </p:sp>
      <p:sp>
        <p:nvSpPr>
          <p:cNvPr id="73" name="Footer Placeholder 72"/>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p:cNvPicPr>
            <a:picLocks noGrp="1" noChangeAspect="1" noChangeArrowheads="1"/>
          </p:cNvPicPr>
          <p:nvPr>
            <p:ph sz="half" idx="2"/>
          </p:nvPr>
        </p:nvPicPr>
        <p:blipFill>
          <a:blip r:embed="rId3" cstate="print"/>
          <a:srcRect b="26444"/>
          <a:stretch>
            <a:fillRect/>
          </a:stretch>
        </p:blipFill>
        <p:spPr bwMode="auto">
          <a:xfrm>
            <a:off x="4572000" y="1500174"/>
            <a:ext cx="4038600" cy="3105662"/>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SV Mechanism Classification</a:t>
            </a:r>
            <a:endParaRPr lang="en-US" dirty="0"/>
          </a:p>
        </p:txBody>
      </p:sp>
      <p:pic>
        <p:nvPicPr>
          <p:cNvPr id="4098" name="Picture 2"/>
          <p:cNvPicPr>
            <a:picLocks noGrp="1" noChangeAspect="1" noChangeArrowheads="1"/>
          </p:cNvPicPr>
          <p:nvPr>
            <p:ph sz="half" idx="1"/>
          </p:nvPr>
        </p:nvPicPr>
        <p:blipFill>
          <a:blip r:embed="rId4" cstate="print"/>
          <a:srcRect t="4104"/>
          <a:stretch>
            <a:fillRect/>
          </a:stretch>
        </p:blipFill>
        <p:spPr bwMode="auto">
          <a:xfrm>
            <a:off x="142844" y="1500174"/>
            <a:ext cx="3987158" cy="4340237"/>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t="2230"/>
          <a:stretch>
            <a:fillRect/>
          </a:stretch>
        </p:blipFill>
        <p:spPr bwMode="auto">
          <a:xfrm>
            <a:off x="4500594" y="4368800"/>
            <a:ext cx="4643438" cy="2134086"/>
          </a:xfrm>
          <a:prstGeom prst="rect">
            <a:avLst/>
          </a:prstGeom>
          <a:noFill/>
          <a:ln w="9525">
            <a:noFill/>
            <a:miter lim="800000"/>
            <a:headEnd/>
            <a:tailEnd/>
          </a:ln>
        </p:spPr>
      </p:pic>
      <p:cxnSp>
        <p:nvCxnSpPr>
          <p:cNvPr id="7" name="Shape 6"/>
          <p:cNvCxnSpPr/>
          <p:nvPr/>
        </p:nvCxnSpPr>
        <p:spPr>
          <a:xfrm flipV="1">
            <a:off x="1285852" y="1537781"/>
            <a:ext cx="4519630" cy="4320111"/>
          </a:xfrm>
          <a:prstGeom prst="bentConnector4">
            <a:avLst>
              <a:gd name="adj1" fmla="val 64628"/>
              <a:gd name="adj2" fmla="val 105292"/>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5/20/2010</a:t>
            </a:r>
            <a:endParaRPr lang="en-US"/>
          </a:p>
        </p:txBody>
      </p:sp>
      <p:sp>
        <p:nvSpPr>
          <p:cNvPr id="9" name="Slide Number Placeholder 8"/>
          <p:cNvSpPr>
            <a:spLocks noGrp="1"/>
          </p:cNvSpPr>
          <p:nvPr>
            <p:ph type="sldNum" sz="quarter" idx="12"/>
          </p:nvPr>
        </p:nvSpPr>
        <p:spPr/>
        <p:txBody>
          <a:bodyPr/>
          <a:lstStyle/>
          <a:p>
            <a:fld id="{E0F394AE-146F-480D-918A-369CB40A8BED}" type="slidenum">
              <a:rPr lang="en-US" smtClean="0"/>
              <a:pPr/>
              <a:t>28</a:t>
            </a:fld>
            <a:endParaRPr lang="en-US"/>
          </a:p>
        </p:txBody>
      </p:sp>
      <p:sp>
        <p:nvSpPr>
          <p:cNvPr id="10" name="Footer Placeholder 9"/>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 Insertion Traces</a:t>
            </a:r>
            <a:endParaRPr lang="en-US" dirty="0"/>
          </a:p>
        </p:txBody>
      </p:sp>
      <p:pic>
        <p:nvPicPr>
          <p:cNvPr id="8" name="Picture 11" descr="circos.jpg"/>
          <p:cNvPicPr>
            <a:picLocks noGrp="1" noChangeAspect="1"/>
          </p:cNvPicPr>
          <p:nvPr>
            <p:ph sz="half" idx="1"/>
          </p:nvPr>
        </p:nvPicPr>
        <p:blipFill>
          <a:blip r:embed="rId3" cstate="print"/>
          <a:srcRect l="1850" t="4688" b="5304"/>
          <a:stretch>
            <a:fillRect/>
          </a:stretch>
        </p:blipFill>
        <p:spPr bwMode="auto">
          <a:xfrm>
            <a:off x="0" y="1259578"/>
            <a:ext cx="7583152" cy="5214974"/>
          </a:xfrm>
          <a:prstGeom prst="rect">
            <a:avLst/>
          </a:prstGeom>
          <a:noFill/>
          <a:ln w="9525">
            <a:noFill/>
            <a:miter lim="800000"/>
            <a:headEnd/>
            <a:tailEnd/>
          </a:ln>
        </p:spPr>
      </p:pic>
      <p:pic>
        <p:nvPicPr>
          <p:cNvPr id="3" name="Content Placeholder 2"/>
          <p:cNvPicPr>
            <a:picLocks noGrp="1" noChangeAspect="1" noChangeArrowheads="1"/>
          </p:cNvPicPr>
          <p:nvPr>
            <p:ph sz="half" idx="2"/>
          </p:nvPr>
        </p:nvPicPr>
        <p:blipFill>
          <a:blip r:embed="rId4" cstate="print"/>
          <a:srcRect/>
          <a:stretch>
            <a:fillRect/>
          </a:stretch>
        </p:blipFill>
        <p:spPr bwMode="auto">
          <a:xfrm>
            <a:off x="6357950" y="4115185"/>
            <a:ext cx="2643206" cy="2002177"/>
          </a:xfrm>
          <a:prstGeom prst="rect">
            <a:avLst/>
          </a:prstGeom>
          <a:noFill/>
          <a:ln w="9525">
            <a:noFill/>
            <a:miter lim="800000"/>
            <a:headEnd/>
            <a:tailEnd/>
          </a:ln>
        </p:spPr>
      </p:pic>
      <p:grpSp>
        <p:nvGrpSpPr>
          <p:cNvPr id="10" name="Group 40"/>
          <p:cNvGrpSpPr>
            <a:grpSpLocks/>
          </p:cNvGrpSpPr>
          <p:nvPr/>
        </p:nvGrpSpPr>
        <p:grpSpPr bwMode="auto">
          <a:xfrm>
            <a:off x="95240" y="2188272"/>
            <a:ext cx="2262183" cy="857257"/>
            <a:chOff x="1443245" y="1695274"/>
            <a:chExt cx="2262057" cy="857413"/>
          </a:xfrm>
        </p:grpSpPr>
        <p:cxnSp>
          <p:nvCxnSpPr>
            <p:cNvPr id="11" name="Straight Connector 29"/>
            <p:cNvCxnSpPr>
              <a:cxnSpLocks noChangeShapeType="1"/>
            </p:cNvCxnSpPr>
            <p:nvPr/>
          </p:nvCxnSpPr>
          <p:spPr bwMode="auto">
            <a:xfrm rot="10800000">
              <a:off x="2348055" y="1981080"/>
              <a:ext cx="1357247" cy="571607"/>
            </a:xfrm>
            <a:prstGeom prst="line">
              <a:avLst/>
            </a:prstGeom>
            <a:noFill/>
            <a:ln w="9525">
              <a:solidFill>
                <a:srgbClr val="FF0000"/>
              </a:solidFill>
              <a:round/>
              <a:headEnd type="arrow" w="med" len="med"/>
              <a:tailEnd/>
            </a:ln>
          </p:spPr>
        </p:cxnSp>
        <p:sp>
          <p:nvSpPr>
            <p:cNvPr id="13" name="TextBox 34"/>
            <p:cNvSpPr txBox="1">
              <a:spLocks noChangeArrowheads="1"/>
            </p:cNvSpPr>
            <p:nvPr/>
          </p:nvSpPr>
          <p:spPr bwMode="auto">
            <a:xfrm>
              <a:off x="1443245" y="1695274"/>
              <a:ext cx="1367606" cy="708015"/>
            </a:xfrm>
            <a:prstGeom prst="rect">
              <a:avLst/>
            </a:prstGeom>
            <a:noFill/>
            <a:ln w="9525">
              <a:noFill/>
              <a:miter lim="800000"/>
              <a:headEnd/>
              <a:tailEnd/>
            </a:ln>
          </p:spPr>
          <p:txBody>
            <a:bodyPr wrap="none">
              <a:spAutoFit/>
            </a:bodyPr>
            <a:lstStyle/>
            <a:p>
              <a:r>
                <a:rPr lang="en-GB" sz="1000" i="1" dirty="0">
                  <a:latin typeface="Calibri" pitchFamily="-110" charset="0"/>
                </a:rPr>
                <a:t>NAHR-based insertions</a:t>
              </a:r>
              <a:br>
                <a:rPr lang="en-GB" sz="1000" i="1" dirty="0">
                  <a:latin typeface="Calibri" pitchFamily="-110" charset="0"/>
                </a:rPr>
              </a:br>
              <a:r>
                <a:rPr lang="en-GB" sz="1000" i="1" dirty="0">
                  <a:latin typeface="Calibri" pitchFamily="-110" charset="0"/>
                </a:rPr>
                <a:t>involve nearby </a:t>
              </a:r>
            </a:p>
            <a:p>
              <a:r>
                <a:rPr lang="en-GB" sz="1000" i="1" dirty="0">
                  <a:latin typeface="Calibri" pitchFamily="-110" charset="0"/>
                </a:rPr>
                <a:t>sequences</a:t>
              </a:r>
            </a:p>
            <a:p>
              <a:r>
                <a:rPr lang="en-GB" sz="1000" i="1" dirty="0">
                  <a:latin typeface="Calibri" pitchFamily="-110" charset="0"/>
                </a:rPr>
                <a:t>      </a:t>
              </a:r>
            </a:p>
          </p:txBody>
        </p:sp>
      </p:grpSp>
      <p:grpSp>
        <p:nvGrpSpPr>
          <p:cNvPr id="14" name="Group 44"/>
          <p:cNvGrpSpPr>
            <a:grpSpLocks/>
          </p:cNvGrpSpPr>
          <p:nvPr/>
        </p:nvGrpSpPr>
        <p:grpSpPr bwMode="auto">
          <a:xfrm>
            <a:off x="4929189" y="2045396"/>
            <a:ext cx="4000530" cy="1169551"/>
            <a:chOff x="6267369" y="1501153"/>
            <a:chExt cx="4000854" cy="1170139"/>
          </a:xfrm>
        </p:grpSpPr>
        <p:grpSp>
          <p:nvGrpSpPr>
            <p:cNvPr id="15" name="Group 43"/>
            <p:cNvGrpSpPr>
              <a:grpSpLocks/>
            </p:cNvGrpSpPr>
            <p:nvPr/>
          </p:nvGrpSpPr>
          <p:grpSpPr bwMode="auto">
            <a:xfrm>
              <a:off x="6267369" y="1501153"/>
              <a:ext cx="4000854" cy="1170139"/>
              <a:chOff x="6267369" y="1501153"/>
              <a:chExt cx="4000854" cy="1170139"/>
            </a:xfrm>
          </p:grpSpPr>
          <p:cxnSp>
            <p:nvCxnSpPr>
              <p:cNvPr id="17" name="Straight Connector 16"/>
              <p:cNvCxnSpPr/>
              <p:nvPr/>
            </p:nvCxnSpPr>
            <p:spPr bwMode="auto">
              <a:xfrm flipV="1">
                <a:off x="6267369" y="1929996"/>
                <a:ext cx="2286201" cy="714739"/>
              </a:xfrm>
              <a:prstGeom prst="line">
                <a:avLst/>
              </a:prstGeom>
              <a:solidFill>
                <a:schemeClr val="accent1"/>
              </a:solidFill>
              <a:ln w="9525" cap="flat" cmpd="sng" algn="ctr">
                <a:solidFill>
                  <a:schemeClr val="accent3">
                    <a:lumMod val="50000"/>
                  </a:schemeClr>
                </a:solidFill>
                <a:prstDash val="solid"/>
                <a:round/>
                <a:headEnd type="arrow" w="med" len="med"/>
                <a:tailEnd type="none" w="med" len="med"/>
              </a:ln>
              <a:effectLst/>
            </p:spPr>
          </p:cxnSp>
          <p:sp>
            <p:nvSpPr>
              <p:cNvPr id="18" name="TextBox 31"/>
              <p:cNvSpPr txBox="1">
                <a:spLocks noChangeArrowheads="1"/>
              </p:cNvSpPr>
              <p:nvPr/>
            </p:nvSpPr>
            <p:spPr bwMode="auto">
              <a:xfrm>
                <a:off x="8553572" y="1501153"/>
                <a:ext cx="1714651" cy="1170139"/>
              </a:xfrm>
              <a:prstGeom prst="rect">
                <a:avLst/>
              </a:prstGeom>
              <a:noFill/>
              <a:ln w="9525">
                <a:noFill/>
                <a:miter lim="800000"/>
                <a:headEnd/>
                <a:tailEnd/>
              </a:ln>
            </p:spPr>
            <p:txBody>
              <a:bodyPr wrap="square">
                <a:spAutoFit/>
              </a:bodyPr>
              <a:lstStyle/>
              <a:p>
                <a:r>
                  <a:rPr lang="en-GB" sz="1000" i="1" dirty="0" smtClean="0">
                    <a:latin typeface="Calibri" pitchFamily="-110" charset="0"/>
                  </a:rPr>
                  <a:t>NHR- and</a:t>
                </a:r>
                <a:endParaRPr lang="en-GB" sz="1000" i="1" dirty="0">
                  <a:latin typeface="Calibri" pitchFamily="-110" charset="0"/>
                </a:endParaRPr>
              </a:p>
              <a:p>
                <a:endParaRPr lang="en-GB" sz="1000" i="1" dirty="0" smtClean="0">
                  <a:latin typeface="Calibri" pitchFamily="-110" charset="0"/>
                </a:endParaRPr>
              </a:p>
              <a:p>
                <a:r>
                  <a:rPr lang="en-GB" sz="1000" i="1" dirty="0" smtClean="0">
                    <a:latin typeface="Calibri" pitchFamily="-110" charset="0"/>
                  </a:rPr>
                  <a:t>RT-based insertions </a:t>
                </a:r>
                <a:r>
                  <a:rPr lang="en-GB" sz="1000" i="1" dirty="0">
                    <a:latin typeface="Calibri" pitchFamily="-110" charset="0"/>
                  </a:rPr>
                  <a:t>are </a:t>
                </a:r>
                <a:r>
                  <a:rPr lang="en-GB" sz="1000" i="1" dirty="0" smtClean="0">
                    <a:latin typeface="Calibri" pitchFamily="-110" charset="0"/>
                  </a:rPr>
                  <a:t>mostly inter-chromosomal</a:t>
                </a:r>
                <a:r>
                  <a:rPr lang="en-GB" sz="1000" i="1" dirty="0">
                    <a:latin typeface="Calibri" pitchFamily="-110" charset="0"/>
                  </a:rPr>
                  <a:t/>
                </a:r>
                <a:br>
                  <a:rPr lang="en-GB" sz="1000" i="1" dirty="0">
                    <a:latin typeface="Calibri" pitchFamily="-110" charset="0"/>
                  </a:rPr>
                </a:br>
                <a:r>
                  <a:rPr lang="en-GB" sz="1000" i="1" dirty="0">
                    <a:latin typeface="Calibri" pitchFamily="-110" charset="0"/>
                  </a:rPr>
                  <a:t> </a:t>
                </a:r>
                <a:br>
                  <a:rPr lang="en-GB" sz="1000" i="1" dirty="0">
                    <a:latin typeface="Calibri" pitchFamily="-110" charset="0"/>
                  </a:rPr>
                </a:br>
                <a:r>
                  <a:rPr lang="en-GB" sz="1000" i="1" dirty="0">
                    <a:latin typeface="Calibri" pitchFamily="-110" charset="0"/>
                  </a:rPr>
                  <a:t>            </a:t>
                </a:r>
                <a:br>
                  <a:rPr lang="en-GB" sz="1000" i="1" dirty="0">
                    <a:latin typeface="Calibri" pitchFamily="-110" charset="0"/>
                  </a:rPr>
                </a:br>
                <a:endParaRPr lang="en-GB" sz="1000" i="1" dirty="0">
                  <a:latin typeface="Calibri" pitchFamily="-110" charset="0"/>
                </a:endParaRPr>
              </a:p>
            </p:txBody>
          </p:sp>
        </p:grpSp>
        <p:cxnSp>
          <p:nvCxnSpPr>
            <p:cNvPr id="16" name="Straight Connector 36"/>
            <p:cNvCxnSpPr>
              <a:cxnSpLocks noChangeShapeType="1"/>
            </p:cNvCxnSpPr>
            <p:nvPr/>
          </p:nvCxnSpPr>
          <p:spPr bwMode="auto">
            <a:xfrm flipV="1">
              <a:off x="6267369" y="1644101"/>
              <a:ext cx="2286201" cy="643265"/>
            </a:xfrm>
            <a:prstGeom prst="line">
              <a:avLst/>
            </a:prstGeom>
            <a:noFill/>
            <a:ln w="9525">
              <a:solidFill>
                <a:schemeClr val="accent1">
                  <a:lumMod val="75000"/>
                </a:schemeClr>
              </a:solidFill>
              <a:round/>
              <a:headEnd type="arrow" w="med" len="med"/>
              <a:tailEnd/>
            </a:ln>
          </p:spPr>
        </p:cxnSp>
      </p:grpSp>
      <p:sp>
        <p:nvSpPr>
          <p:cNvPr id="19" name="Date Placeholder 18"/>
          <p:cNvSpPr>
            <a:spLocks noGrp="1"/>
          </p:cNvSpPr>
          <p:nvPr>
            <p:ph type="dt" sz="half" idx="10"/>
          </p:nvPr>
        </p:nvSpPr>
        <p:spPr/>
        <p:txBody>
          <a:bodyPr/>
          <a:lstStyle/>
          <a:p>
            <a:r>
              <a:rPr lang="en-US" smtClean="0"/>
              <a:t>5/20/2010</a:t>
            </a:r>
            <a:endParaRPr lang="en-US"/>
          </a:p>
        </p:txBody>
      </p:sp>
      <p:sp>
        <p:nvSpPr>
          <p:cNvPr id="20" name="Slide Number Placeholder 19"/>
          <p:cNvSpPr>
            <a:spLocks noGrp="1"/>
          </p:cNvSpPr>
          <p:nvPr>
            <p:ph type="sldNum" sz="quarter" idx="12"/>
          </p:nvPr>
        </p:nvSpPr>
        <p:spPr/>
        <p:txBody>
          <a:bodyPr/>
          <a:lstStyle/>
          <a:p>
            <a:fld id="{E0F394AE-146F-480D-918A-369CB40A8BED}" type="slidenum">
              <a:rPr lang="en-US" smtClean="0"/>
              <a:pPr/>
              <a:t>29</a:t>
            </a:fld>
            <a:endParaRPr lang="en-US"/>
          </a:p>
        </p:txBody>
      </p:sp>
      <p:sp>
        <p:nvSpPr>
          <p:cNvPr id="21" name="Footer Placeholder 20"/>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5" name="Text Placeholder 4"/>
          <p:cNvSpPr>
            <a:spLocks noGrp="1"/>
          </p:cNvSpPr>
          <p:nvPr>
            <p:ph type="body" idx="1"/>
          </p:nvPr>
        </p:nvSpPr>
        <p:spPr/>
        <p:txBody>
          <a:bodyPr/>
          <a:lstStyle/>
          <a:p>
            <a:r>
              <a:rPr lang="en-US" dirty="0" smtClean="0"/>
              <a:t>Chapter One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of a Rectified SV</a:t>
            </a:r>
            <a:endParaRPr lang="en-US" dirty="0"/>
          </a:p>
        </p:txBody>
      </p:sp>
      <p:pic>
        <p:nvPicPr>
          <p:cNvPr id="2050" name="Picture 2"/>
          <p:cNvPicPr>
            <a:picLocks noGrp="1" noChangeAspect="1" noChangeArrowheads="1"/>
          </p:cNvPicPr>
          <p:nvPr>
            <p:ph sz="half" idx="1"/>
          </p:nvPr>
        </p:nvPicPr>
        <p:blipFill>
          <a:blip r:embed="rId3" cstate="print"/>
          <a:srcRect b="35551"/>
          <a:stretch>
            <a:fillRect/>
          </a:stretch>
        </p:blipFill>
        <p:spPr bwMode="auto">
          <a:xfrm>
            <a:off x="214282" y="1643050"/>
            <a:ext cx="6929486" cy="3072509"/>
          </a:xfrm>
          <a:prstGeom prst="rect">
            <a:avLst/>
          </a:prstGeom>
          <a:noFill/>
          <a:ln w="9525">
            <a:noFill/>
            <a:miter lim="800000"/>
            <a:headEnd/>
            <a:tailEnd/>
          </a:ln>
        </p:spPr>
      </p:pic>
      <p:sp>
        <p:nvSpPr>
          <p:cNvPr id="10" name="Content Placeholder 9"/>
          <p:cNvSpPr>
            <a:spLocks noGrp="1"/>
          </p:cNvSpPr>
          <p:nvPr>
            <p:ph sz="half" idx="2"/>
          </p:nvPr>
        </p:nvSpPr>
        <p:spPr>
          <a:xfrm>
            <a:off x="357158" y="5000636"/>
            <a:ext cx="8429684" cy="1714512"/>
          </a:xfrm>
        </p:spPr>
        <p:txBody>
          <a:bodyPr>
            <a:normAutofit/>
          </a:bodyPr>
          <a:lstStyle/>
          <a:p>
            <a:r>
              <a:rPr lang="en-US" sz="1800" dirty="0" smtClean="0"/>
              <a:t>147 L1s, are still implicated in recent </a:t>
            </a:r>
            <a:r>
              <a:rPr lang="en-US" sz="1800" dirty="0" err="1" smtClean="0"/>
              <a:t>retrotransposition</a:t>
            </a:r>
            <a:r>
              <a:rPr lang="en-US" sz="1800" dirty="0" smtClean="0"/>
              <a:t> activity (Mill et al., 2007) </a:t>
            </a:r>
          </a:p>
          <a:p>
            <a:r>
              <a:rPr lang="en-US" sz="1800" dirty="0" smtClean="0"/>
              <a:t>Our results suggest the possible recent activity in the human population of at least 84 complete L1 elements</a:t>
            </a:r>
          </a:p>
          <a:p>
            <a:r>
              <a:rPr lang="en-US" sz="1800" dirty="0" smtClean="0"/>
              <a:t>38 of these putative active mobile elements not overlap with the 147</a:t>
            </a:r>
          </a:p>
        </p:txBody>
      </p:sp>
      <p:sp>
        <p:nvSpPr>
          <p:cNvPr id="6" name="Left Arrow Callout 5"/>
          <p:cNvSpPr/>
          <p:nvPr/>
        </p:nvSpPr>
        <p:spPr>
          <a:xfrm>
            <a:off x="7004036" y="1571612"/>
            <a:ext cx="1711368" cy="642942"/>
          </a:xfrm>
          <a:prstGeom prst="left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t>Rectified SV</a:t>
            </a:r>
          </a:p>
          <a:p>
            <a:pPr algn="ctr"/>
            <a:r>
              <a:rPr lang="en-US" sz="1200" b="1" dirty="0" smtClean="0"/>
              <a:t>(Deletion -&gt; Insertion)</a:t>
            </a:r>
            <a:endParaRPr lang="en-US" sz="1200" b="1" dirty="0"/>
          </a:p>
        </p:txBody>
      </p:sp>
      <p:sp>
        <p:nvSpPr>
          <p:cNvPr id="7" name="Right Brace 6"/>
          <p:cNvSpPr/>
          <p:nvPr/>
        </p:nvSpPr>
        <p:spPr>
          <a:xfrm>
            <a:off x="7143768" y="2677048"/>
            <a:ext cx="285752" cy="537637"/>
          </a:xfrm>
          <a:prstGeom prst="rightBrace">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Can 7"/>
          <p:cNvSpPr/>
          <p:nvPr/>
        </p:nvSpPr>
        <p:spPr>
          <a:xfrm>
            <a:off x="7572396" y="2571744"/>
            <a:ext cx="1143008" cy="714380"/>
          </a:xfrm>
          <a:prstGeom prst="ca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Ancestral Genomes</a:t>
            </a:r>
            <a:endParaRPr lang="en-US" sz="1200" b="1" dirty="0"/>
          </a:p>
        </p:txBody>
      </p:sp>
      <p:sp>
        <p:nvSpPr>
          <p:cNvPr id="11" name="Left Arrow Callout 10"/>
          <p:cNvSpPr/>
          <p:nvPr/>
        </p:nvSpPr>
        <p:spPr>
          <a:xfrm>
            <a:off x="7075474" y="4286256"/>
            <a:ext cx="1711368" cy="642942"/>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L1 Repeat Element</a:t>
            </a:r>
            <a:endParaRPr lang="en-US" sz="1200" b="1" dirty="0"/>
          </a:p>
        </p:txBody>
      </p:sp>
      <p:sp>
        <p:nvSpPr>
          <p:cNvPr id="12" name="TextBox 11"/>
          <p:cNvSpPr txBox="1"/>
          <p:nvPr/>
        </p:nvSpPr>
        <p:spPr>
          <a:xfrm>
            <a:off x="7711568" y="2199561"/>
            <a:ext cx="885307" cy="276999"/>
          </a:xfrm>
          <a:prstGeom prst="rect">
            <a:avLst/>
          </a:prstGeom>
          <a:noFill/>
        </p:spPr>
        <p:txBody>
          <a:bodyPr wrap="none" rtlCol="0">
            <a:spAutoFit/>
          </a:bodyPr>
          <a:lstStyle/>
          <a:p>
            <a:r>
              <a:rPr lang="en-US" sz="1200" b="1" dirty="0" err="1" smtClean="0">
                <a:solidFill>
                  <a:srgbClr val="FF0000"/>
                </a:solidFill>
              </a:rPr>
              <a:t>Mech</a:t>
            </a:r>
            <a:r>
              <a:rPr lang="en-US" sz="1200" b="1" dirty="0" smtClean="0">
                <a:solidFill>
                  <a:srgbClr val="FF0000"/>
                </a:solidFill>
              </a:rPr>
              <a:t>: STEI</a:t>
            </a:r>
            <a:endParaRPr lang="en-US" sz="1200" b="1" dirty="0">
              <a:solidFill>
                <a:srgbClr val="FF0000"/>
              </a:solidFill>
            </a:endParaRPr>
          </a:p>
        </p:txBody>
      </p:sp>
      <p:sp>
        <p:nvSpPr>
          <p:cNvPr id="13" name="TextBox 12"/>
          <p:cNvSpPr txBox="1"/>
          <p:nvPr/>
        </p:nvSpPr>
        <p:spPr>
          <a:xfrm>
            <a:off x="7604612" y="4009257"/>
            <a:ext cx="1325106" cy="276999"/>
          </a:xfrm>
          <a:prstGeom prst="rect">
            <a:avLst/>
          </a:prstGeom>
          <a:noFill/>
        </p:spPr>
        <p:txBody>
          <a:bodyPr wrap="none" rtlCol="0">
            <a:spAutoFit/>
          </a:bodyPr>
          <a:lstStyle/>
          <a:p>
            <a:r>
              <a:rPr lang="en-US" sz="1200" b="1" dirty="0" smtClean="0">
                <a:solidFill>
                  <a:srgbClr val="FF0000"/>
                </a:solidFill>
              </a:rPr>
              <a:t>Putative Active L1</a:t>
            </a:r>
            <a:endParaRPr lang="en-US" sz="1200" b="1" dirty="0">
              <a:solidFill>
                <a:srgbClr val="FF0000"/>
              </a:solidFill>
            </a:endParaRPr>
          </a:p>
        </p:txBody>
      </p:sp>
      <p:sp>
        <p:nvSpPr>
          <p:cNvPr id="14" name="Date Placeholder 13"/>
          <p:cNvSpPr>
            <a:spLocks noGrp="1"/>
          </p:cNvSpPr>
          <p:nvPr>
            <p:ph type="dt" sz="half" idx="10"/>
          </p:nvPr>
        </p:nvSpPr>
        <p:spPr/>
        <p:txBody>
          <a:bodyPr/>
          <a:lstStyle/>
          <a:p>
            <a:r>
              <a:rPr lang="en-US" smtClean="0"/>
              <a:t>5/20/2010</a:t>
            </a:r>
            <a:endParaRPr lang="en-US"/>
          </a:p>
        </p:txBody>
      </p:sp>
      <p:sp>
        <p:nvSpPr>
          <p:cNvPr id="15" name="Slide Number Placeholder 14"/>
          <p:cNvSpPr>
            <a:spLocks noGrp="1"/>
          </p:cNvSpPr>
          <p:nvPr>
            <p:ph type="sldNum" sz="quarter" idx="12"/>
          </p:nvPr>
        </p:nvSpPr>
        <p:spPr/>
        <p:txBody>
          <a:bodyPr/>
          <a:lstStyle/>
          <a:p>
            <a:fld id="{E0F394AE-146F-480D-918A-369CB40A8BED}" type="slidenum">
              <a:rPr lang="en-US" smtClean="0"/>
              <a:pPr/>
              <a:t>30</a:t>
            </a:fld>
            <a:endParaRPr lang="en-US"/>
          </a:p>
        </p:txBody>
      </p:sp>
      <p:sp>
        <p:nvSpPr>
          <p:cNvPr id="16" name="Footer Placeholder 15"/>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Breakpoint Features Analysis</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232573" y="1600200"/>
            <a:ext cx="6678854" cy="4525963"/>
          </a:xfrm>
          <a:prstGeom prst="rect">
            <a:avLst/>
          </a:prstGeom>
          <a:noFill/>
          <a:ln w="9525">
            <a:noFill/>
            <a:miter lim="800000"/>
            <a:headEnd/>
            <a:tailEnd/>
          </a:ln>
        </p:spPr>
      </p:pic>
      <p:sp>
        <p:nvSpPr>
          <p:cNvPr id="8" name="Left-Right Arrow Callout 7"/>
          <p:cNvSpPr/>
          <p:nvPr/>
        </p:nvSpPr>
        <p:spPr>
          <a:xfrm rot="5400000">
            <a:off x="5214942" y="3143248"/>
            <a:ext cx="1643074" cy="1357322"/>
          </a:xfrm>
          <a:prstGeom prst="leftRightArrowCallou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US" sz="1600" b="1" dirty="0" smtClean="0"/>
              <a:t>Breakpoints</a:t>
            </a:r>
            <a:endParaRPr lang="en-US" sz="1600" b="1" dirty="0"/>
          </a:p>
        </p:txBody>
      </p:sp>
      <p:sp>
        <p:nvSpPr>
          <p:cNvPr id="9" name="Down Arrow Callout 8"/>
          <p:cNvSpPr/>
          <p:nvPr/>
        </p:nvSpPr>
        <p:spPr>
          <a:xfrm>
            <a:off x="2214546" y="1928802"/>
            <a:ext cx="1357322" cy="714380"/>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smtClean="0"/>
              <a:t>SVs vs. Telomeres</a:t>
            </a:r>
            <a:endParaRPr lang="en-US" sz="1200" b="1" dirty="0"/>
          </a:p>
        </p:txBody>
      </p:sp>
      <p:sp>
        <p:nvSpPr>
          <p:cNvPr id="6" name="Date Placeholder 5"/>
          <p:cNvSpPr>
            <a:spLocks noGrp="1"/>
          </p:cNvSpPr>
          <p:nvPr>
            <p:ph type="dt" sz="half" idx="10"/>
          </p:nvPr>
        </p:nvSpPr>
        <p:spPr/>
        <p:txBody>
          <a:bodyPr/>
          <a:lstStyle/>
          <a:p>
            <a:r>
              <a:rPr lang="en-US" smtClean="0"/>
              <a:t>5/20/2010</a:t>
            </a:r>
            <a:endParaRPr lang="en-US"/>
          </a:p>
        </p:txBody>
      </p:sp>
      <p:sp>
        <p:nvSpPr>
          <p:cNvPr id="10" name="Slide Number Placeholder 9"/>
          <p:cNvSpPr>
            <a:spLocks noGrp="1"/>
          </p:cNvSpPr>
          <p:nvPr>
            <p:ph type="sldNum" sz="quarter" idx="12"/>
          </p:nvPr>
        </p:nvSpPr>
        <p:spPr/>
        <p:txBody>
          <a:bodyPr/>
          <a:lstStyle/>
          <a:p>
            <a:fld id="{E0F394AE-146F-480D-918A-369CB40A8BED}" type="slidenum">
              <a:rPr lang="en-US" smtClean="0"/>
              <a:pPr/>
              <a:t>31</a:t>
            </a:fld>
            <a:endParaRPr lang="en-US"/>
          </a:p>
        </p:txBody>
      </p:sp>
      <p:sp>
        <p:nvSpPr>
          <p:cNvPr id="11" name="Footer Placeholder 10"/>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An Automated Pipeline</a:t>
            </a:r>
            <a:endParaRPr lang="en-US" dirty="0"/>
          </a:p>
        </p:txBody>
      </p:sp>
      <p:sp>
        <p:nvSpPr>
          <p:cNvPr id="48" name="Content Placeholder 47"/>
          <p:cNvSpPr>
            <a:spLocks noGrp="1"/>
          </p:cNvSpPr>
          <p:nvPr>
            <p:ph idx="1"/>
          </p:nvPr>
        </p:nvSpPr>
        <p:spPr>
          <a:solidFill>
            <a:schemeClr val="accent1">
              <a:lumMod val="40000"/>
              <a:lumOff val="60000"/>
            </a:schemeClr>
          </a:solidFill>
        </p:spPr>
        <p:txBody>
          <a:bodyPr>
            <a:normAutofit/>
          </a:bodyPr>
          <a:lstStyle/>
          <a:p>
            <a:pPr>
              <a:buNone/>
            </a:pPr>
            <a:r>
              <a:rPr lang="en-US" sz="1000" dirty="0" smtClean="0"/>
              <a:t> </a:t>
            </a:r>
            <a:endParaRPr lang="en-US" sz="1000" dirty="0"/>
          </a:p>
        </p:txBody>
      </p:sp>
      <p:sp>
        <p:nvSpPr>
          <p:cNvPr id="6" name="Rectangle 5"/>
          <p:cNvSpPr/>
          <p:nvPr/>
        </p:nvSpPr>
        <p:spPr>
          <a:xfrm>
            <a:off x="2809124" y="3571876"/>
            <a:ext cx="162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The </a:t>
            </a:r>
            <a:r>
              <a:rPr lang="en-US" sz="1050" dirty="0"/>
              <a:t>A</a:t>
            </a:r>
            <a:r>
              <a:rPr lang="en-US" sz="1050" dirty="0" smtClean="0"/>
              <a:t>nnotation Pipeline</a:t>
            </a:r>
            <a:endParaRPr lang="en-US" sz="1050" dirty="0"/>
          </a:p>
        </p:txBody>
      </p:sp>
      <p:sp>
        <p:nvSpPr>
          <p:cNvPr id="8" name="Rectangle 7"/>
          <p:cNvSpPr/>
          <p:nvPr/>
        </p:nvSpPr>
        <p:spPr>
          <a:xfrm>
            <a:off x="4572000" y="3571876"/>
            <a:ext cx="162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The Identification Pipeline</a:t>
            </a:r>
            <a:endParaRPr lang="en-US" sz="1050" dirty="0"/>
          </a:p>
        </p:txBody>
      </p:sp>
      <p:sp>
        <p:nvSpPr>
          <p:cNvPr id="9" name="Rectangle 8"/>
          <p:cNvSpPr/>
          <p:nvPr/>
        </p:nvSpPr>
        <p:spPr>
          <a:xfrm>
            <a:off x="3672000" y="1902686"/>
            <a:ext cx="1620000" cy="43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The </a:t>
            </a:r>
            <a:r>
              <a:rPr lang="en-US" sz="1050" b="1" dirty="0" err="1" smtClean="0"/>
              <a:t>BreakSeq</a:t>
            </a:r>
            <a:r>
              <a:rPr lang="en-US" sz="1050" b="1" dirty="0" smtClean="0"/>
              <a:t> Pipeline</a:t>
            </a:r>
            <a:endParaRPr lang="en-US" sz="1050" b="1" dirty="0"/>
          </a:p>
        </p:txBody>
      </p:sp>
      <p:sp>
        <p:nvSpPr>
          <p:cNvPr id="10" name="Rectangle 9"/>
          <p:cNvSpPr/>
          <p:nvPr/>
        </p:nvSpPr>
        <p:spPr>
          <a:xfrm>
            <a:off x="847108" y="3571876"/>
            <a:ext cx="1296000" cy="432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050" dirty="0" smtClean="0"/>
              <a:t>Data Conversion</a:t>
            </a:r>
            <a:endParaRPr lang="en-US" sz="1050" dirty="0"/>
          </a:p>
        </p:txBody>
      </p:sp>
      <p:sp>
        <p:nvSpPr>
          <p:cNvPr id="11" name="Flowchart: Document 10"/>
          <p:cNvSpPr/>
          <p:nvPr/>
        </p:nvSpPr>
        <p:spPr>
          <a:xfrm>
            <a:off x="847108" y="2138058"/>
            <a:ext cx="1296000" cy="648000"/>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t>SV Dataset</a:t>
            </a:r>
            <a:endParaRPr lang="en-US" sz="1050" dirty="0"/>
          </a:p>
        </p:txBody>
      </p:sp>
      <p:sp>
        <p:nvSpPr>
          <p:cNvPr id="12" name="Flowchart: Document 11"/>
          <p:cNvSpPr/>
          <p:nvPr/>
        </p:nvSpPr>
        <p:spPr>
          <a:xfrm>
            <a:off x="847108" y="5288974"/>
            <a:ext cx="1296000" cy="612648"/>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t>Annotated and Standardized SVs</a:t>
            </a:r>
            <a:endParaRPr lang="en-US" sz="1050" dirty="0"/>
          </a:p>
        </p:txBody>
      </p:sp>
      <p:sp>
        <p:nvSpPr>
          <p:cNvPr id="14" name="Flowchart: Magnetic Disk 13"/>
          <p:cNvSpPr/>
          <p:nvPr/>
        </p:nvSpPr>
        <p:spPr>
          <a:xfrm>
            <a:off x="6929454" y="3568504"/>
            <a:ext cx="1357322" cy="4320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Junction Library</a:t>
            </a:r>
            <a:endParaRPr lang="en-US" sz="1050" dirty="0"/>
          </a:p>
        </p:txBody>
      </p:sp>
      <p:sp>
        <p:nvSpPr>
          <p:cNvPr id="15" name="Flowchart: Magnetic Disk 14"/>
          <p:cNvSpPr/>
          <p:nvPr/>
        </p:nvSpPr>
        <p:spPr>
          <a:xfrm>
            <a:off x="6929454" y="2107764"/>
            <a:ext cx="1357322" cy="648000"/>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t>Sequence Reads</a:t>
            </a:r>
            <a:endParaRPr lang="en-US" sz="1050" dirty="0"/>
          </a:p>
        </p:txBody>
      </p:sp>
      <p:cxnSp>
        <p:nvCxnSpPr>
          <p:cNvPr id="17" name="Elbow Connector 16"/>
          <p:cNvCxnSpPr>
            <a:stCxn id="9" idx="2"/>
            <a:endCxn id="6" idx="0"/>
          </p:cNvCxnSpPr>
          <p:nvPr/>
        </p:nvCxnSpPr>
        <p:spPr>
          <a:xfrm rot="5400000">
            <a:off x="3431967" y="2521843"/>
            <a:ext cx="1237190" cy="862876"/>
          </a:xfrm>
          <a:prstGeom prst="bentConnector3">
            <a:avLst>
              <a:gd name="adj1" fmla="val 50000"/>
            </a:avLst>
          </a:prstGeom>
          <a:ln w="3810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9" idx="2"/>
            <a:endCxn id="8" idx="0"/>
          </p:cNvCxnSpPr>
          <p:nvPr/>
        </p:nvCxnSpPr>
        <p:spPr>
          <a:xfrm rot="16200000" flipH="1">
            <a:off x="4313405" y="2503281"/>
            <a:ext cx="1237190" cy="900000"/>
          </a:xfrm>
          <a:prstGeom prst="bentConnector3">
            <a:avLst>
              <a:gd name="adj1" fmla="val 50000"/>
            </a:avLst>
          </a:prstGeom>
          <a:ln w="3810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1" idx="2"/>
            <a:endCxn id="10" idx="0"/>
          </p:cNvCxnSpPr>
          <p:nvPr/>
        </p:nvCxnSpPr>
        <p:spPr>
          <a:xfrm rot="5400000">
            <a:off x="1080779" y="3157547"/>
            <a:ext cx="828658" cy="1588"/>
          </a:xfrm>
          <a:prstGeom prst="bentConnector3">
            <a:avLst>
              <a:gd name="adj1" fmla="val 50000"/>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0" idx="3"/>
            <a:endCxn id="6" idx="1"/>
          </p:cNvCxnSpPr>
          <p:nvPr/>
        </p:nvCxnSpPr>
        <p:spPr>
          <a:xfrm>
            <a:off x="2143108" y="3787876"/>
            <a:ext cx="666016" cy="158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hape 28"/>
          <p:cNvCxnSpPr>
            <a:stCxn id="6" idx="2"/>
            <a:endCxn id="12" idx="0"/>
          </p:cNvCxnSpPr>
          <p:nvPr/>
        </p:nvCxnSpPr>
        <p:spPr>
          <a:xfrm rot="5400000">
            <a:off x="1914567" y="3584417"/>
            <a:ext cx="1285098" cy="2124016"/>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2"/>
            <a:endCxn id="8" idx="3"/>
          </p:cNvCxnSpPr>
          <p:nvPr/>
        </p:nvCxnSpPr>
        <p:spPr>
          <a:xfrm rot="10800000" flipV="1">
            <a:off x="6192000" y="3784504"/>
            <a:ext cx="737454" cy="33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5" idx="2"/>
            <a:endCxn id="8" idx="3"/>
          </p:cNvCxnSpPr>
          <p:nvPr/>
        </p:nvCxnSpPr>
        <p:spPr>
          <a:xfrm rot="10800000" flipV="1">
            <a:off x="6192000" y="2431764"/>
            <a:ext cx="737454" cy="1356112"/>
          </a:xfrm>
          <a:prstGeom prst="bentConnector3">
            <a:avLst>
              <a:gd name="adj1" fmla="val 50000"/>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8" name="Shape 37"/>
          <p:cNvCxnSpPr>
            <a:stCxn id="12" idx="3"/>
            <a:endCxn id="14" idx="3"/>
          </p:cNvCxnSpPr>
          <p:nvPr/>
        </p:nvCxnSpPr>
        <p:spPr>
          <a:xfrm flipV="1">
            <a:off x="2143108" y="4000504"/>
            <a:ext cx="5465007" cy="1594794"/>
          </a:xfrm>
          <a:prstGeom prst="bentConnector2">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sp>
        <p:nvSpPr>
          <p:cNvPr id="39" name="Flowchart: Multidocument 38"/>
          <p:cNvSpPr/>
          <p:nvPr/>
        </p:nvSpPr>
        <p:spPr>
          <a:xfrm>
            <a:off x="4082800" y="5214950"/>
            <a:ext cx="1275018" cy="758952"/>
          </a:xfrm>
          <a:prstGeom prst="flowChartMulti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t>Standardized SVs</a:t>
            </a:r>
            <a:endParaRPr lang="en-US" sz="1050" dirty="0"/>
          </a:p>
        </p:txBody>
      </p:sp>
      <p:cxnSp>
        <p:nvCxnSpPr>
          <p:cNvPr id="43" name="Elbow Connector 42"/>
          <p:cNvCxnSpPr>
            <a:stCxn id="11" idx="3"/>
            <a:endCxn id="6" idx="1"/>
          </p:cNvCxnSpPr>
          <p:nvPr/>
        </p:nvCxnSpPr>
        <p:spPr>
          <a:xfrm>
            <a:off x="2143108" y="2462058"/>
            <a:ext cx="666016" cy="1325818"/>
          </a:xfrm>
          <a:prstGeom prst="bentConnector3">
            <a:avLst>
              <a:gd name="adj1" fmla="val 50000"/>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406104" y="4034654"/>
            <a:ext cx="1571636" cy="415498"/>
          </a:xfrm>
          <a:prstGeom prst="rect">
            <a:avLst/>
          </a:prstGeom>
          <a:noFill/>
        </p:spPr>
        <p:txBody>
          <a:bodyPr wrap="square" rtlCol="0">
            <a:spAutoFit/>
          </a:bodyPr>
          <a:lstStyle/>
          <a:p>
            <a:r>
              <a:rPr lang="en-US" sz="1050" dirty="0" smtClean="0"/>
              <a:t>Rapid SV identification for short-read genomes</a:t>
            </a:r>
            <a:endParaRPr lang="en-US" sz="1050" dirty="0"/>
          </a:p>
        </p:txBody>
      </p:sp>
      <p:sp>
        <p:nvSpPr>
          <p:cNvPr id="52" name="Flowchart: Document 51"/>
          <p:cNvSpPr/>
          <p:nvPr/>
        </p:nvSpPr>
        <p:spPr>
          <a:xfrm>
            <a:off x="4734158" y="4500570"/>
            <a:ext cx="1296000" cy="428628"/>
          </a:xfrm>
          <a:prstGeom prst="flowChartDocumen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t>SV Calls</a:t>
            </a:r>
            <a:endParaRPr lang="en-US" sz="1050" dirty="0"/>
          </a:p>
        </p:txBody>
      </p:sp>
      <p:cxnSp>
        <p:nvCxnSpPr>
          <p:cNvPr id="53" name="Shape 28"/>
          <p:cNvCxnSpPr>
            <a:stCxn id="8" idx="2"/>
            <a:endCxn id="52" idx="0"/>
          </p:cNvCxnSpPr>
          <p:nvPr/>
        </p:nvCxnSpPr>
        <p:spPr>
          <a:xfrm rot="16200000" flipH="1">
            <a:off x="5133732" y="4252144"/>
            <a:ext cx="496694" cy="15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000232" y="4032034"/>
            <a:ext cx="1571636" cy="415498"/>
          </a:xfrm>
          <a:prstGeom prst="rect">
            <a:avLst/>
          </a:prstGeom>
          <a:noFill/>
        </p:spPr>
        <p:txBody>
          <a:bodyPr wrap="square" rtlCol="0">
            <a:spAutoFit/>
          </a:bodyPr>
          <a:lstStyle/>
          <a:p>
            <a:pPr algn="r"/>
            <a:r>
              <a:rPr lang="en-US" sz="1050" dirty="0" smtClean="0"/>
              <a:t>Annotating SVs with different features</a:t>
            </a:r>
            <a:endParaRPr lang="en-US" sz="1050" dirty="0"/>
          </a:p>
        </p:txBody>
      </p:sp>
      <p:sp>
        <p:nvSpPr>
          <p:cNvPr id="26" name="Date Placeholder 25"/>
          <p:cNvSpPr>
            <a:spLocks noGrp="1"/>
          </p:cNvSpPr>
          <p:nvPr>
            <p:ph type="dt" sz="half" idx="10"/>
          </p:nvPr>
        </p:nvSpPr>
        <p:spPr/>
        <p:txBody>
          <a:bodyPr/>
          <a:lstStyle/>
          <a:p>
            <a:r>
              <a:rPr lang="en-US" smtClean="0"/>
              <a:t>5/20/2010</a:t>
            </a:r>
            <a:endParaRPr lang="en-US"/>
          </a:p>
        </p:txBody>
      </p:sp>
      <p:sp>
        <p:nvSpPr>
          <p:cNvPr id="27" name="Slide Number Placeholder 26"/>
          <p:cNvSpPr>
            <a:spLocks noGrp="1"/>
          </p:cNvSpPr>
          <p:nvPr>
            <p:ph type="sldNum" sz="quarter" idx="12"/>
          </p:nvPr>
        </p:nvSpPr>
        <p:spPr/>
        <p:txBody>
          <a:bodyPr/>
          <a:lstStyle/>
          <a:p>
            <a:fld id="{E0F394AE-146F-480D-918A-369CB40A8BED}" type="slidenum">
              <a:rPr lang="en-US" smtClean="0"/>
              <a:pPr/>
              <a:t>32</a:t>
            </a:fld>
            <a:endParaRPr lang="en-US"/>
          </a:p>
        </p:txBody>
      </p:sp>
      <p:sp>
        <p:nvSpPr>
          <p:cNvPr id="28" name="Footer Placeholder 27"/>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Computational Performance</a:t>
            </a:r>
            <a:endParaRPr lang="en-US" dirty="0"/>
          </a:p>
        </p:txBody>
      </p:sp>
      <p:graphicFrame>
        <p:nvGraphicFramePr>
          <p:cNvPr id="6" name="Content Placeholder 5"/>
          <p:cNvGraphicFramePr>
            <a:graphicFrameLocks noGrp="1"/>
          </p:cNvGraphicFramePr>
          <p:nvPr>
            <p:ph idx="1"/>
          </p:nvPr>
        </p:nvGraphicFramePr>
        <p:xfrm>
          <a:off x="457200" y="1600200"/>
          <a:ext cx="8229600" cy="4348480"/>
        </p:xfrm>
        <a:graphic>
          <a:graphicData uri="http://schemas.openxmlformats.org/drawingml/2006/table">
            <a:tbl>
              <a:tblPr firstRow="1" bandRow="1">
                <a:tableStyleId>{5C22544A-7EE6-4342-B048-85BDC9FD1C3A}</a:tableStyleId>
              </a:tblPr>
              <a:tblGrid>
                <a:gridCol w="2057400"/>
                <a:gridCol w="1771648"/>
                <a:gridCol w="2000264"/>
                <a:gridCol w="2400288"/>
              </a:tblGrid>
              <a:tr h="370840">
                <a:tc>
                  <a:txBody>
                    <a:bodyPr/>
                    <a:lstStyle/>
                    <a:p>
                      <a:r>
                        <a:rPr lang="en-US" dirty="0" smtClean="0"/>
                        <a:t>Module</a:t>
                      </a:r>
                      <a:endParaRPr lang="en-US" dirty="0"/>
                    </a:p>
                  </a:txBody>
                  <a:tcPr/>
                </a:tc>
                <a:tc>
                  <a:txBody>
                    <a:bodyPr/>
                    <a:lstStyle/>
                    <a:p>
                      <a:pPr algn="ctr"/>
                      <a:r>
                        <a:rPr lang="en-US" dirty="0" smtClean="0"/>
                        <a:t>SVs</a:t>
                      </a:r>
                      <a:endParaRPr lang="en-US" dirty="0"/>
                    </a:p>
                  </a:txBody>
                  <a:tcPr/>
                </a:tc>
                <a:tc>
                  <a:txBody>
                    <a:bodyPr/>
                    <a:lstStyle/>
                    <a:p>
                      <a:pPr algn="ctr"/>
                      <a:r>
                        <a:rPr lang="en-US" dirty="0" smtClean="0"/>
                        <a:t>Processing Time</a:t>
                      </a:r>
                      <a:endParaRPr lang="en-US" dirty="0"/>
                    </a:p>
                  </a:txBody>
                  <a:tcPr/>
                </a:tc>
                <a:tc>
                  <a:txBody>
                    <a:bodyPr/>
                    <a:lstStyle/>
                    <a:p>
                      <a:pPr algn="ctr"/>
                      <a:r>
                        <a:rPr lang="en-US" dirty="0" smtClean="0"/>
                        <a:t>CPU*</a:t>
                      </a:r>
                      <a:endParaRPr lang="en-US" dirty="0"/>
                    </a:p>
                  </a:txBody>
                  <a:tcPr/>
                </a:tc>
              </a:tr>
              <a:tr h="370840">
                <a:tc>
                  <a:txBody>
                    <a:bodyPr/>
                    <a:lstStyle/>
                    <a:p>
                      <a:r>
                        <a:rPr lang="en-US" b="1" dirty="0" smtClean="0">
                          <a:solidFill>
                            <a:srgbClr val="FF0000"/>
                          </a:solidFill>
                        </a:rPr>
                        <a:t>Annotation</a:t>
                      </a:r>
                      <a:endParaRPr lang="en-US" b="1" dirty="0">
                        <a:solidFill>
                          <a:srgbClr val="FF0000"/>
                        </a:solidFill>
                      </a:endParaRPr>
                    </a:p>
                  </a:txBody>
                  <a:tcPr/>
                </a:tc>
                <a:tc>
                  <a:txBody>
                    <a:bodyPr/>
                    <a:lstStyle/>
                    <a:p>
                      <a:pPr algn="ctr"/>
                      <a:r>
                        <a:rPr lang="en-US" b="1" dirty="0" smtClean="0">
                          <a:solidFill>
                            <a:srgbClr val="FF0000"/>
                          </a:solidFill>
                        </a:rPr>
                        <a:t>1,889</a:t>
                      </a:r>
                      <a:endParaRPr lang="en-US" b="1" dirty="0">
                        <a:solidFill>
                          <a:srgbClr val="FF0000"/>
                        </a:solidFill>
                      </a:endParaRPr>
                    </a:p>
                  </a:txBody>
                  <a:tcPr/>
                </a:tc>
                <a:tc>
                  <a:txBody>
                    <a:bodyPr/>
                    <a:lstStyle/>
                    <a:p>
                      <a:pPr algn="ctr"/>
                      <a:r>
                        <a:rPr lang="en-US" b="1" dirty="0" smtClean="0">
                          <a:solidFill>
                            <a:srgbClr val="FF0000"/>
                          </a:solidFill>
                        </a:rPr>
                        <a:t>4.1hrs</a:t>
                      </a:r>
                      <a:endParaRPr lang="en-US" b="1" dirty="0">
                        <a:solidFill>
                          <a:srgbClr val="FF0000"/>
                        </a:solidFill>
                      </a:endParaRPr>
                    </a:p>
                  </a:txBody>
                  <a:tcPr/>
                </a:tc>
                <a:tc>
                  <a:txBody>
                    <a:bodyPr/>
                    <a:lstStyle/>
                    <a:p>
                      <a:pPr algn="ctr"/>
                      <a:r>
                        <a:rPr lang="en-US" b="1" dirty="0" smtClean="0">
                          <a:solidFill>
                            <a:srgbClr val="FF0000"/>
                          </a:solidFill>
                        </a:rPr>
                        <a:t>1</a:t>
                      </a:r>
                      <a:endParaRPr lang="en-US" b="1" dirty="0">
                        <a:solidFill>
                          <a:srgbClr val="FF0000"/>
                        </a:solidFill>
                      </a:endParaRPr>
                    </a:p>
                  </a:txBody>
                  <a:tcPr/>
                </a:tc>
              </a:tr>
              <a:tr h="370840">
                <a:tc>
                  <a:txBody>
                    <a:bodyPr/>
                    <a:lstStyle/>
                    <a:p>
                      <a:r>
                        <a:rPr lang="en-US" i="1" dirty="0" smtClean="0"/>
                        <a:t>Standardization</a:t>
                      </a:r>
                      <a:endParaRPr lang="en-US" i="1" dirty="0"/>
                    </a:p>
                  </a:txBody>
                  <a:tcPr/>
                </a:tc>
                <a:tc>
                  <a:txBody>
                    <a:bodyPr/>
                    <a:lstStyle/>
                    <a:p>
                      <a:pPr algn="ctr"/>
                      <a:endParaRPr lang="en-US" i="1" dirty="0"/>
                    </a:p>
                  </a:txBody>
                  <a:tcPr/>
                </a:tc>
                <a:tc>
                  <a:txBody>
                    <a:bodyPr/>
                    <a:lstStyle/>
                    <a:p>
                      <a:pPr algn="ctr"/>
                      <a:r>
                        <a:rPr lang="en-US" i="1" dirty="0" smtClean="0"/>
                        <a:t>&lt;1 min</a:t>
                      </a:r>
                      <a:endParaRPr lang="en-US" i="1" dirty="0"/>
                    </a:p>
                  </a:txBody>
                  <a:tcPr/>
                </a:tc>
                <a:tc>
                  <a:txBody>
                    <a:bodyPr/>
                    <a:lstStyle/>
                    <a:p>
                      <a:pPr algn="ctr"/>
                      <a:endParaRPr lang="en-US" i="1" dirty="0"/>
                    </a:p>
                  </a:txBody>
                  <a:tcPr/>
                </a:tc>
              </a:tr>
              <a:tr h="370840">
                <a:tc>
                  <a:txBody>
                    <a:bodyPr/>
                    <a:lstStyle/>
                    <a:p>
                      <a:r>
                        <a:rPr lang="en-US" i="1" dirty="0" smtClean="0"/>
                        <a:t>Mechanism</a:t>
                      </a:r>
                      <a:endParaRPr lang="en-US" i="1" dirty="0"/>
                    </a:p>
                  </a:txBody>
                  <a:tcPr/>
                </a:tc>
                <a:tc>
                  <a:txBody>
                    <a:bodyPr/>
                    <a:lstStyle/>
                    <a:p>
                      <a:pPr algn="ctr"/>
                      <a:endParaRPr lang="en-US" i="1" dirty="0"/>
                    </a:p>
                  </a:txBody>
                  <a:tcPr/>
                </a:tc>
                <a:tc>
                  <a:txBody>
                    <a:bodyPr/>
                    <a:lstStyle/>
                    <a:p>
                      <a:pPr algn="ctr"/>
                      <a:r>
                        <a:rPr lang="en-US" i="1" dirty="0" smtClean="0"/>
                        <a:t>1.7 hrs</a:t>
                      </a:r>
                      <a:endParaRPr lang="en-US" i="1" dirty="0"/>
                    </a:p>
                  </a:txBody>
                  <a:tcPr/>
                </a:tc>
                <a:tc>
                  <a:txBody>
                    <a:bodyPr/>
                    <a:lstStyle/>
                    <a:p>
                      <a:pPr algn="ctr"/>
                      <a:endParaRPr lang="en-US" i="1" dirty="0"/>
                    </a:p>
                  </a:txBody>
                  <a:tcPr/>
                </a:tc>
              </a:tr>
              <a:tr h="370840">
                <a:tc>
                  <a:txBody>
                    <a:bodyPr/>
                    <a:lstStyle/>
                    <a:p>
                      <a:r>
                        <a:rPr lang="en-US" i="1" dirty="0" smtClean="0"/>
                        <a:t>Ancestral State</a:t>
                      </a:r>
                      <a:endParaRPr lang="en-US" i="1" dirty="0"/>
                    </a:p>
                  </a:txBody>
                  <a:tcPr/>
                </a:tc>
                <a:tc>
                  <a:txBody>
                    <a:bodyPr/>
                    <a:lstStyle/>
                    <a:p>
                      <a:pPr algn="ctr"/>
                      <a:endParaRPr lang="en-US" i="1" dirty="0"/>
                    </a:p>
                  </a:txBody>
                  <a:tcPr/>
                </a:tc>
                <a:tc>
                  <a:txBody>
                    <a:bodyPr/>
                    <a:lstStyle/>
                    <a:p>
                      <a:pPr algn="ctr"/>
                      <a:r>
                        <a:rPr lang="en-US" i="1" dirty="0" smtClean="0"/>
                        <a:t>2.4 hrs</a:t>
                      </a:r>
                      <a:endParaRPr lang="en-US" i="1" dirty="0"/>
                    </a:p>
                  </a:txBody>
                  <a:tcPr/>
                </a:tc>
                <a:tc>
                  <a:txBody>
                    <a:bodyPr/>
                    <a:lstStyle/>
                    <a:p>
                      <a:pPr algn="ctr"/>
                      <a:endParaRPr lang="en-US" i="1" dirty="0"/>
                    </a:p>
                  </a:txBody>
                  <a:tcPr/>
                </a:tc>
              </a:tr>
              <a:tr h="370840">
                <a:tc>
                  <a:txBody>
                    <a:bodyPr/>
                    <a:lstStyle/>
                    <a:p>
                      <a:r>
                        <a:rPr lang="en-US" i="1" dirty="0" smtClean="0"/>
                        <a:t>Feature Analysis</a:t>
                      </a:r>
                      <a:endParaRPr lang="en-US" i="1" dirty="0"/>
                    </a:p>
                  </a:txBody>
                  <a:tcPr/>
                </a:tc>
                <a:tc>
                  <a:txBody>
                    <a:bodyPr/>
                    <a:lstStyle/>
                    <a:p>
                      <a:pPr algn="ctr"/>
                      <a:endParaRPr lang="en-US" i="1" dirty="0"/>
                    </a:p>
                  </a:txBody>
                  <a:tcPr/>
                </a:tc>
                <a:tc>
                  <a:txBody>
                    <a:bodyPr/>
                    <a:lstStyle/>
                    <a:p>
                      <a:pPr algn="ctr"/>
                      <a:r>
                        <a:rPr lang="en-US" i="1" dirty="0" smtClean="0"/>
                        <a:t>~2 </a:t>
                      </a:r>
                      <a:r>
                        <a:rPr lang="en-US" i="1" dirty="0" err="1" smtClean="0"/>
                        <a:t>mins</a:t>
                      </a:r>
                      <a:endParaRPr lang="en-US" i="1" dirty="0"/>
                    </a:p>
                  </a:txBody>
                  <a:tcPr/>
                </a:tc>
                <a:tc>
                  <a:txBody>
                    <a:bodyPr/>
                    <a:lstStyle/>
                    <a:p>
                      <a:pPr algn="ctr"/>
                      <a:endParaRPr lang="en-US" i="1" dirty="0"/>
                    </a:p>
                  </a:txBody>
                  <a:tcPr/>
                </a:tc>
              </a:tr>
              <a:tr h="370840">
                <a:tc>
                  <a:txBody>
                    <a:bodyPr/>
                    <a:lstStyle/>
                    <a:p>
                      <a:r>
                        <a:rPr lang="en-US" b="1" dirty="0" smtClean="0">
                          <a:solidFill>
                            <a:srgbClr val="FF0000"/>
                          </a:solidFill>
                        </a:rPr>
                        <a:t>Annotation</a:t>
                      </a:r>
                      <a:endParaRPr lang="en-US" b="1" dirty="0">
                        <a:solidFill>
                          <a:srgbClr val="FF0000"/>
                        </a:solidFill>
                      </a:endParaRPr>
                    </a:p>
                  </a:txBody>
                  <a:tcPr/>
                </a:tc>
                <a:tc>
                  <a:txBody>
                    <a:bodyPr/>
                    <a:lstStyle/>
                    <a:p>
                      <a:pPr algn="ctr"/>
                      <a:r>
                        <a:rPr lang="en-US" b="1" dirty="0" smtClean="0">
                          <a:solidFill>
                            <a:srgbClr val="FF0000"/>
                          </a:solidFill>
                        </a:rPr>
                        <a:t>20K</a:t>
                      </a:r>
                      <a:endParaRPr lang="en-US" b="1" dirty="0">
                        <a:solidFill>
                          <a:srgbClr val="FF0000"/>
                        </a:solidFill>
                      </a:endParaRPr>
                    </a:p>
                  </a:txBody>
                  <a:tcPr/>
                </a:tc>
                <a:tc>
                  <a:txBody>
                    <a:bodyPr/>
                    <a:lstStyle/>
                    <a:p>
                      <a:pPr algn="ctr"/>
                      <a:r>
                        <a:rPr lang="en-US" b="1" dirty="0" smtClean="0">
                          <a:solidFill>
                            <a:srgbClr val="FF0000"/>
                          </a:solidFill>
                        </a:rPr>
                        <a:t>1.7 days</a:t>
                      </a:r>
                      <a:endParaRPr lang="en-US" b="1" dirty="0">
                        <a:solidFill>
                          <a:srgbClr val="FF0000"/>
                        </a:solidFill>
                      </a:endParaRPr>
                    </a:p>
                  </a:txBody>
                  <a:tcPr/>
                </a:tc>
                <a:tc>
                  <a:txBody>
                    <a:bodyPr/>
                    <a:lstStyle/>
                    <a:p>
                      <a:pPr algn="ctr"/>
                      <a:r>
                        <a:rPr lang="en-US" b="1" dirty="0" smtClean="0">
                          <a:solidFill>
                            <a:srgbClr val="FF0000"/>
                          </a:solidFill>
                        </a:rPr>
                        <a:t>1</a:t>
                      </a:r>
                      <a:endParaRPr lang="en-US" b="1" dirty="0">
                        <a:solidFill>
                          <a:srgbClr val="FF0000"/>
                        </a:solidFill>
                      </a:endParaRPr>
                    </a:p>
                  </a:txBody>
                  <a:tcPr/>
                </a:tc>
              </a:tr>
              <a:tr h="370840">
                <a:tc>
                  <a:txBody>
                    <a:bodyPr/>
                    <a:lstStyle/>
                    <a:p>
                      <a:r>
                        <a:rPr lang="en-US" b="1" dirty="0" smtClean="0"/>
                        <a:t>Annotation</a:t>
                      </a:r>
                      <a:endParaRPr lang="en-US" b="1" dirty="0"/>
                    </a:p>
                  </a:txBody>
                  <a:tcPr/>
                </a:tc>
                <a:tc>
                  <a:txBody>
                    <a:bodyPr/>
                    <a:lstStyle/>
                    <a:p>
                      <a:pPr algn="ctr"/>
                      <a:r>
                        <a:rPr lang="en-US" b="1" dirty="0" smtClean="0"/>
                        <a:t>20K</a:t>
                      </a:r>
                      <a:endParaRPr lang="en-US" b="1" dirty="0"/>
                    </a:p>
                  </a:txBody>
                  <a:tcPr/>
                </a:tc>
                <a:tc>
                  <a:txBody>
                    <a:bodyPr/>
                    <a:lstStyle/>
                    <a:p>
                      <a:pPr algn="ctr"/>
                      <a:r>
                        <a:rPr lang="en-US" b="1" dirty="0" smtClean="0"/>
                        <a:t>&lt;1 day</a:t>
                      </a:r>
                      <a:endParaRPr lang="en-US" b="1" dirty="0"/>
                    </a:p>
                  </a:txBody>
                  <a:tcPr/>
                </a:tc>
                <a:tc>
                  <a:txBody>
                    <a:bodyPr/>
                    <a:lstStyle/>
                    <a:p>
                      <a:pPr algn="ctr"/>
                      <a:r>
                        <a:rPr lang="en-US" b="1" dirty="0" smtClean="0"/>
                        <a:t>2</a:t>
                      </a:r>
                      <a:endParaRPr lang="en-US" b="1" dirty="0"/>
                    </a:p>
                  </a:txBody>
                  <a:tcPr/>
                </a:tc>
              </a:tr>
              <a:tr h="370840">
                <a:tc>
                  <a:txBody>
                    <a:bodyPr/>
                    <a:lstStyle/>
                    <a:p>
                      <a:r>
                        <a:rPr lang="en-US" b="1" dirty="0" smtClean="0"/>
                        <a:t>Annotation</a:t>
                      </a:r>
                      <a:endParaRPr lang="en-US" b="1" dirty="0"/>
                    </a:p>
                  </a:txBody>
                  <a:tcPr/>
                </a:tc>
                <a:tc>
                  <a:txBody>
                    <a:bodyPr/>
                    <a:lstStyle/>
                    <a:p>
                      <a:pPr algn="ctr"/>
                      <a:r>
                        <a:rPr lang="en-US" b="1" dirty="0" smtClean="0"/>
                        <a:t>3M</a:t>
                      </a:r>
                      <a:endParaRPr lang="en-US" b="1" dirty="0"/>
                    </a:p>
                  </a:txBody>
                  <a:tcPr/>
                </a:tc>
                <a:tc>
                  <a:txBody>
                    <a:bodyPr/>
                    <a:lstStyle/>
                    <a:p>
                      <a:pPr algn="ctr"/>
                      <a:r>
                        <a:rPr lang="en-US" b="1" dirty="0" smtClean="0"/>
                        <a:t>~3 days</a:t>
                      </a:r>
                      <a:endParaRPr lang="en-US" b="1" dirty="0"/>
                    </a:p>
                  </a:txBody>
                  <a:tcPr/>
                </a:tc>
                <a:tc>
                  <a:txBody>
                    <a:bodyPr/>
                    <a:lstStyle/>
                    <a:p>
                      <a:pPr algn="ctr"/>
                      <a:r>
                        <a:rPr lang="en-US" b="1" dirty="0" smtClean="0"/>
                        <a:t>80 (20 nodes)</a:t>
                      </a:r>
                      <a:endParaRPr lang="en-US" b="1" dirty="0"/>
                    </a:p>
                  </a:txBody>
                  <a:tcPr/>
                </a:tc>
              </a:tr>
              <a:tr h="370840">
                <a:tc>
                  <a:txBody>
                    <a:bodyPr/>
                    <a:lstStyle/>
                    <a:p>
                      <a:r>
                        <a:rPr lang="en-US" b="1" dirty="0" smtClean="0">
                          <a:solidFill>
                            <a:srgbClr val="FF0000"/>
                          </a:solidFill>
                        </a:rPr>
                        <a:t>SV Detection</a:t>
                      </a:r>
                      <a:endParaRPr lang="en-US" b="1" dirty="0">
                        <a:solidFill>
                          <a:srgbClr val="FF0000"/>
                        </a:solidFill>
                      </a:endParaRPr>
                    </a:p>
                  </a:txBody>
                  <a:tcPr/>
                </a:tc>
                <a:tc>
                  <a:txBody>
                    <a:bodyPr/>
                    <a:lstStyle/>
                    <a:p>
                      <a:pPr algn="ctr"/>
                      <a:r>
                        <a:rPr lang="en-US" b="1" dirty="0" smtClean="0">
                          <a:solidFill>
                            <a:srgbClr val="FF0000"/>
                          </a:solidFill>
                        </a:rPr>
                        <a:t>1,889</a:t>
                      </a:r>
                      <a:endParaRPr lang="en-US" b="1" dirty="0">
                        <a:solidFill>
                          <a:srgbClr val="FF0000"/>
                        </a:solidFill>
                      </a:endParaRPr>
                    </a:p>
                  </a:txBody>
                  <a:tcPr/>
                </a:tc>
                <a:tc>
                  <a:txBody>
                    <a:bodyPr/>
                    <a:lstStyle/>
                    <a:p>
                      <a:pPr algn="ctr"/>
                      <a:r>
                        <a:rPr lang="en-US" b="1" dirty="0" smtClean="0">
                          <a:solidFill>
                            <a:srgbClr val="FF0000"/>
                          </a:solidFill>
                        </a:rPr>
                        <a:t>8 hrs (40x)</a:t>
                      </a:r>
                      <a:endParaRPr lang="en-US" b="1" dirty="0">
                        <a:solidFill>
                          <a:srgbClr val="FF0000"/>
                        </a:solidFill>
                      </a:endParaRPr>
                    </a:p>
                  </a:txBody>
                  <a:tcPr/>
                </a:tc>
                <a:tc>
                  <a:txBody>
                    <a:bodyPr/>
                    <a:lstStyle/>
                    <a:p>
                      <a:pPr algn="ctr"/>
                      <a:r>
                        <a:rPr lang="en-US" b="1" dirty="0" smtClean="0">
                          <a:solidFill>
                            <a:srgbClr val="FF0000"/>
                          </a:solidFill>
                        </a:rPr>
                        <a:t>1</a:t>
                      </a:r>
                      <a:endParaRPr lang="en-US" b="1" dirty="0">
                        <a:solidFill>
                          <a:srgbClr val="FF0000"/>
                        </a:solidFill>
                      </a:endParaRPr>
                    </a:p>
                  </a:txBody>
                  <a:tcPr/>
                </a:tc>
              </a:tr>
              <a:tr h="370840">
                <a:tc>
                  <a:txBody>
                    <a:bodyPr/>
                    <a:lstStyle/>
                    <a:p>
                      <a:r>
                        <a:rPr lang="en-US" b="1" dirty="0" smtClean="0"/>
                        <a:t>SV Detection</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1,889</a:t>
                      </a:r>
                    </a:p>
                  </a:txBody>
                  <a:tcPr/>
                </a:tc>
                <a:tc>
                  <a:txBody>
                    <a:bodyPr/>
                    <a:lstStyle/>
                    <a:p>
                      <a:pPr algn="ctr"/>
                      <a:r>
                        <a:rPr lang="en-US" b="1" dirty="0" smtClean="0"/>
                        <a:t>~1 week </a:t>
                      </a:r>
                    </a:p>
                    <a:p>
                      <a:pPr algn="ctr"/>
                      <a:r>
                        <a:rPr lang="en-US" b="1" dirty="0" smtClean="0"/>
                        <a:t>(1000 × 40x)</a:t>
                      </a:r>
                      <a:endParaRPr lang="en-US" b="1" dirty="0"/>
                    </a:p>
                  </a:txBody>
                  <a:tcPr/>
                </a:tc>
                <a:tc>
                  <a:txBody>
                    <a:bodyPr/>
                    <a:lstStyle/>
                    <a:p>
                      <a:pPr algn="ctr"/>
                      <a:r>
                        <a:rPr lang="en-US" b="1" dirty="0" smtClean="0"/>
                        <a:t>192 (48 nodes)</a:t>
                      </a:r>
                      <a:endParaRPr lang="en-US" b="1" dirty="0"/>
                    </a:p>
                  </a:txBody>
                  <a:tcPr/>
                </a:tc>
              </a:tr>
            </a:tbl>
          </a:graphicData>
        </a:graphic>
      </p:graphicFrame>
      <p:sp>
        <p:nvSpPr>
          <p:cNvPr id="7" name="TextBox 6"/>
          <p:cNvSpPr txBox="1"/>
          <p:nvPr/>
        </p:nvSpPr>
        <p:spPr>
          <a:xfrm>
            <a:off x="500034" y="5988626"/>
            <a:ext cx="4134593" cy="369332"/>
          </a:xfrm>
          <a:prstGeom prst="rect">
            <a:avLst/>
          </a:prstGeom>
          <a:noFill/>
        </p:spPr>
        <p:txBody>
          <a:bodyPr wrap="none" rtlCol="0">
            <a:spAutoFit/>
          </a:bodyPr>
          <a:lstStyle/>
          <a:p>
            <a:r>
              <a:rPr lang="en-US" i="1" dirty="0" smtClean="0"/>
              <a:t>* 3GHz CPU, 16GB ram (1 node = 4CPUs) </a:t>
            </a:r>
            <a:endParaRPr lang="en-US" i="1" dirty="0"/>
          </a:p>
        </p:txBody>
      </p:sp>
      <p:sp>
        <p:nvSpPr>
          <p:cNvPr id="5" name="Date Placeholder 4"/>
          <p:cNvSpPr>
            <a:spLocks noGrp="1"/>
          </p:cNvSpPr>
          <p:nvPr>
            <p:ph type="dt" sz="half" idx="10"/>
          </p:nvPr>
        </p:nvSpPr>
        <p:spPr/>
        <p:txBody>
          <a:bodyPr/>
          <a:lstStyle/>
          <a:p>
            <a:r>
              <a:rPr lang="en-US" smtClean="0"/>
              <a:t>5/20/2010</a:t>
            </a:r>
            <a:endParaRPr lang="en-US"/>
          </a:p>
        </p:txBody>
      </p:sp>
      <p:sp>
        <p:nvSpPr>
          <p:cNvPr id="8" name="Slide Number Placeholder 7"/>
          <p:cNvSpPr>
            <a:spLocks noGrp="1"/>
          </p:cNvSpPr>
          <p:nvPr>
            <p:ph type="sldNum" sz="quarter" idx="12"/>
          </p:nvPr>
        </p:nvSpPr>
        <p:spPr/>
        <p:txBody>
          <a:bodyPr/>
          <a:lstStyle/>
          <a:p>
            <a:fld id="{E0F394AE-146F-480D-918A-369CB40A8BED}" type="slidenum">
              <a:rPr lang="en-US" smtClean="0"/>
              <a:pPr/>
              <a:t>33</a:t>
            </a:fld>
            <a:endParaRPr lang="en-US"/>
          </a:p>
        </p:txBody>
      </p:sp>
      <p:sp>
        <p:nvSpPr>
          <p:cNvPr id="9" name="Footer Placeholder 8"/>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 and Future Directions</a:t>
            </a:r>
            <a:endParaRPr lang="en-US" dirty="0"/>
          </a:p>
        </p:txBody>
      </p:sp>
      <p:sp>
        <p:nvSpPr>
          <p:cNvPr id="5" name="Text Placeholder 4"/>
          <p:cNvSpPr>
            <a:spLocks noGrp="1"/>
          </p:cNvSpPr>
          <p:nvPr>
            <p:ph type="body" idx="1"/>
          </p:nvPr>
        </p:nvSpPr>
        <p:spPr/>
        <p:txBody>
          <a:bodyPr/>
          <a:lstStyle/>
          <a:p>
            <a:r>
              <a:rPr lang="en-US" dirty="0" smtClean="0"/>
              <a:t>Chapter Five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Performed analysis on a large-scale study of nucleotide-resolution SVs to pinpoint the effects of SV and to characterize them</a:t>
            </a:r>
          </a:p>
          <a:p>
            <a:r>
              <a:rPr lang="en-US" dirty="0" smtClean="0"/>
              <a:t>Developed a novel approach to rapidly scan for and characterize SVs in a newly sequenced personal genome</a:t>
            </a:r>
          </a:p>
          <a:p>
            <a:pPr lvl="1"/>
            <a:r>
              <a:rPr lang="en-US" dirty="0" smtClean="0"/>
              <a:t>revealed the formational biases underlying SV formation </a:t>
            </a:r>
          </a:p>
          <a:p>
            <a:pPr lvl="2"/>
            <a:r>
              <a:rPr lang="en-US" dirty="0" smtClean="0"/>
              <a:t>NAHR is driven by recombination between repeat sequences </a:t>
            </a:r>
          </a:p>
          <a:p>
            <a:pPr lvl="2"/>
            <a:r>
              <a:rPr lang="en-US" dirty="0" smtClean="0"/>
              <a:t>NHR is likely driven by DNA repair and replication errors</a:t>
            </a:r>
          </a:p>
          <a:p>
            <a:pPr lvl="2"/>
            <a:r>
              <a:rPr lang="en-US" dirty="0" smtClean="0"/>
              <a:t>TEI mostly involves </a:t>
            </a:r>
            <a:r>
              <a:rPr lang="en-US" dirty="0" err="1" smtClean="0"/>
              <a:t>transposons</a:t>
            </a:r>
            <a:r>
              <a:rPr lang="en-US" dirty="0" smtClean="0"/>
              <a:t> or alike</a:t>
            </a:r>
          </a:p>
          <a:p>
            <a:pPr lvl="1"/>
            <a:r>
              <a:rPr lang="en-US" dirty="0" smtClean="0"/>
              <a:t>by applying on a large scale, we envisage that it could be used for genotyping and determining SV allele frequencies</a:t>
            </a:r>
            <a:endParaRPr lang="en-US"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Slide Number Placeholder 4"/>
          <p:cNvSpPr>
            <a:spLocks noGrp="1"/>
          </p:cNvSpPr>
          <p:nvPr>
            <p:ph type="sldNum" sz="quarter" idx="12"/>
          </p:nvPr>
        </p:nvSpPr>
        <p:spPr/>
        <p:txBody>
          <a:bodyPr/>
          <a:lstStyle/>
          <a:p>
            <a:fld id="{E0F394AE-146F-480D-918A-369CB40A8BED}" type="slidenum">
              <a:rPr lang="en-US" smtClean="0"/>
              <a:pPr/>
              <a:t>35</a:t>
            </a:fld>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fontScale="92500"/>
          </a:bodyPr>
          <a:lstStyle/>
          <a:p>
            <a:r>
              <a:rPr lang="en-US" dirty="0" smtClean="0"/>
              <a:t>Look into </a:t>
            </a:r>
            <a:r>
              <a:rPr lang="en-US" dirty="0" err="1" smtClean="0"/>
              <a:t>transposons</a:t>
            </a:r>
            <a:r>
              <a:rPr lang="en-US" dirty="0" smtClean="0"/>
              <a:t> that contribute a substantial part of the SVs in the human genome</a:t>
            </a:r>
          </a:p>
          <a:p>
            <a:pPr lvl="1"/>
            <a:r>
              <a:rPr lang="en-US" dirty="0" smtClean="0"/>
              <a:t>~45% of the human genome are occupied by </a:t>
            </a:r>
            <a:r>
              <a:rPr lang="en-US" dirty="0" err="1" smtClean="0"/>
              <a:t>transposons</a:t>
            </a:r>
            <a:r>
              <a:rPr lang="en-US" dirty="0" smtClean="0"/>
              <a:t> or alike</a:t>
            </a:r>
          </a:p>
          <a:p>
            <a:pPr lvl="1"/>
            <a:r>
              <a:rPr lang="en-US" dirty="0" smtClean="0"/>
              <a:t>~ 0.05% are still active</a:t>
            </a:r>
          </a:p>
          <a:p>
            <a:r>
              <a:rPr lang="en-US" dirty="0" smtClean="0"/>
              <a:t>About 35-50 subfamilies of </a:t>
            </a:r>
            <a:r>
              <a:rPr lang="en-US" dirty="0" err="1" smtClean="0"/>
              <a:t>Alu</a:t>
            </a:r>
            <a:r>
              <a:rPr lang="en-US" dirty="0" smtClean="0"/>
              <a:t>, L1, and SVA elements remain actively mobile</a:t>
            </a:r>
          </a:p>
          <a:p>
            <a:pPr lvl="1"/>
            <a:r>
              <a:rPr lang="en-US" dirty="0" smtClean="0"/>
              <a:t>produce genetic diversity</a:t>
            </a:r>
          </a:p>
          <a:p>
            <a:pPr lvl="1"/>
            <a:r>
              <a:rPr lang="en-US" dirty="0" smtClean="0"/>
              <a:t>cause diseases by gene disruption</a:t>
            </a:r>
            <a:endParaRPr lang="en-US"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Slide Number Placeholder 4"/>
          <p:cNvSpPr>
            <a:spLocks noGrp="1"/>
          </p:cNvSpPr>
          <p:nvPr>
            <p:ph type="sldNum" sz="quarter" idx="12"/>
          </p:nvPr>
        </p:nvSpPr>
        <p:spPr/>
        <p:txBody>
          <a:bodyPr/>
          <a:lstStyle/>
          <a:p>
            <a:fld id="{E0F394AE-146F-480D-918A-369CB40A8BED}"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No systematic and efficient way to identify active mobile elements and their variation among individuals</a:t>
            </a:r>
          </a:p>
          <a:p>
            <a:r>
              <a:rPr lang="en-US" dirty="0" smtClean="0"/>
              <a:t>Aim to identify active mobile elements in a genome-wide fashion</a:t>
            </a:r>
          </a:p>
          <a:p>
            <a:pPr lvl="1"/>
            <a:r>
              <a:rPr lang="en-US" dirty="0" smtClean="0"/>
              <a:t>For example, a microarray with probes that represent both ends of known L1 elements can be used to capture candidates for paired-end sequencing and subsequent alignment analyses to deduce which are still active.</a:t>
            </a:r>
            <a:endParaRPr lang="en-US"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Slide Number Placeholder 4"/>
          <p:cNvSpPr>
            <a:spLocks noGrp="1"/>
          </p:cNvSpPr>
          <p:nvPr>
            <p:ph type="sldNum" sz="quarter" idx="12"/>
          </p:nvPr>
        </p:nvSpPr>
        <p:spPr/>
        <p:txBody>
          <a:bodyPr/>
          <a:lstStyle/>
          <a:p>
            <a:fld id="{E0F394AE-146F-480D-918A-369CB40A8BED}"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4" name="Content Placeholder 3"/>
          <p:cNvSpPr>
            <a:spLocks noGrp="1"/>
          </p:cNvSpPr>
          <p:nvPr>
            <p:ph sz="half" idx="1"/>
          </p:nvPr>
        </p:nvSpPr>
        <p:spPr>
          <a:solidFill>
            <a:schemeClr val="accent1">
              <a:lumMod val="40000"/>
              <a:lumOff val="60000"/>
            </a:schemeClr>
          </a:solidFill>
        </p:spPr>
        <p:txBody>
          <a:bodyPr>
            <a:normAutofit fontScale="62500" lnSpcReduction="20000"/>
          </a:bodyPr>
          <a:lstStyle/>
          <a:p>
            <a:r>
              <a:rPr lang="en-US" b="1" dirty="0" smtClean="0"/>
              <a:t>Yale University</a:t>
            </a:r>
          </a:p>
          <a:p>
            <a:pPr lvl="1"/>
            <a:r>
              <a:rPr lang="en-US" sz="2600" b="1" u="sng" dirty="0" smtClean="0"/>
              <a:t>Mark Gerstein</a:t>
            </a:r>
          </a:p>
          <a:p>
            <a:pPr lvl="1"/>
            <a:r>
              <a:rPr lang="en-US" sz="2600" b="1" dirty="0" err="1" smtClean="0"/>
              <a:t>Hongyu</a:t>
            </a:r>
            <a:r>
              <a:rPr lang="en-US" sz="2600" b="1" dirty="0" smtClean="0"/>
              <a:t> Zhao</a:t>
            </a:r>
          </a:p>
          <a:p>
            <a:pPr lvl="1"/>
            <a:r>
              <a:rPr lang="en-US" sz="2600" b="1" dirty="0" smtClean="0"/>
              <a:t>Kei-Hoi Cheung</a:t>
            </a:r>
          </a:p>
          <a:p>
            <a:pPr lvl="1"/>
            <a:r>
              <a:rPr lang="en-US" sz="2600" dirty="0" smtClean="0"/>
              <a:t>Joel </a:t>
            </a:r>
            <a:r>
              <a:rPr lang="en-US" sz="2600" dirty="0" err="1" smtClean="0"/>
              <a:t>Rozowsky</a:t>
            </a:r>
            <a:endParaRPr lang="en-US" sz="2600" dirty="0" smtClean="0"/>
          </a:p>
          <a:p>
            <a:pPr lvl="1"/>
            <a:r>
              <a:rPr lang="en-US" sz="2600" dirty="0" err="1" smtClean="0"/>
              <a:t>Nitin</a:t>
            </a:r>
            <a:r>
              <a:rPr lang="en-US" sz="2600" dirty="0" smtClean="0"/>
              <a:t> </a:t>
            </a:r>
            <a:r>
              <a:rPr lang="en-US" sz="2600" dirty="0" err="1" smtClean="0"/>
              <a:t>Bhardwaj</a:t>
            </a:r>
            <a:endParaRPr lang="en-US" sz="2600" dirty="0" smtClean="0"/>
          </a:p>
          <a:p>
            <a:pPr lvl="1"/>
            <a:r>
              <a:rPr lang="en-US" sz="2600" dirty="0" smtClean="0"/>
              <a:t>Tara </a:t>
            </a:r>
            <a:r>
              <a:rPr lang="en-US" sz="2600" dirty="0" err="1" smtClean="0"/>
              <a:t>Gianoulis</a:t>
            </a:r>
            <a:endParaRPr lang="en-US" sz="2600" dirty="0" smtClean="0"/>
          </a:p>
          <a:p>
            <a:pPr lvl="1"/>
            <a:r>
              <a:rPr lang="en-US" sz="2600" dirty="0" smtClean="0"/>
              <a:t>Jasmine Mu (</a:t>
            </a:r>
            <a:r>
              <a:rPr lang="en-US" sz="2600" dirty="0" err="1" smtClean="0"/>
              <a:t>Breakseq</a:t>
            </a:r>
            <a:r>
              <a:rPr lang="en-US" sz="2600" dirty="0" smtClean="0"/>
              <a:t>)</a:t>
            </a:r>
          </a:p>
          <a:p>
            <a:pPr lvl="1"/>
            <a:r>
              <a:rPr lang="en-US" sz="2600" dirty="0" err="1" smtClean="0"/>
              <a:t>Zhengdong</a:t>
            </a:r>
            <a:r>
              <a:rPr lang="en-US" sz="2600" dirty="0" smtClean="0"/>
              <a:t> (Split-read)</a:t>
            </a:r>
          </a:p>
          <a:p>
            <a:pPr lvl="1"/>
            <a:r>
              <a:rPr lang="en-US" sz="2600" dirty="0" smtClean="0"/>
              <a:t>Jiang Du (Split-read)</a:t>
            </a:r>
          </a:p>
          <a:p>
            <a:pPr lvl="1"/>
            <a:r>
              <a:rPr lang="en-US" sz="2600" dirty="0" err="1" smtClean="0"/>
              <a:t>Ekta</a:t>
            </a:r>
            <a:r>
              <a:rPr lang="en-US" sz="2600" dirty="0" smtClean="0"/>
              <a:t> </a:t>
            </a:r>
            <a:r>
              <a:rPr lang="en-US" sz="2600" dirty="0" err="1" smtClean="0"/>
              <a:t>Khurana</a:t>
            </a:r>
            <a:r>
              <a:rPr lang="en-US" sz="2600" dirty="0" smtClean="0"/>
              <a:t> (</a:t>
            </a:r>
            <a:r>
              <a:rPr lang="en-US" sz="2600" dirty="0" err="1" smtClean="0"/>
              <a:t>Pseudogene</a:t>
            </a:r>
            <a:r>
              <a:rPr lang="en-US" sz="2600" dirty="0" smtClean="0"/>
              <a:t>)</a:t>
            </a:r>
          </a:p>
          <a:p>
            <a:pPr lvl="1"/>
            <a:r>
              <a:rPr lang="en-US" sz="2600" dirty="0" err="1" smtClean="0"/>
              <a:t>Suganthi</a:t>
            </a:r>
            <a:r>
              <a:rPr lang="en-US" sz="2600" dirty="0" smtClean="0"/>
              <a:t> (</a:t>
            </a:r>
            <a:r>
              <a:rPr lang="en-US" sz="2600" dirty="0" err="1" smtClean="0"/>
              <a:t>Pseudogene</a:t>
            </a:r>
            <a:r>
              <a:rPr lang="en-US" sz="2600" dirty="0" smtClean="0"/>
              <a:t>)</a:t>
            </a:r>
          </a:p>
          <a:p>
            <a:pPr lvl="1"/>
            <a:r>
              <a:rPr lang="en-US" sz="2600" dirty="0" err="1" smtClean="0"/>
              <a:t>Zhi</a:t>
            </a:r>
            <a:r>
              <a:rPr lang="en-US" sz="2600" dirty="0" smtClean="0"/>
              <a:t> Lu (Worm TF)</a:t>
            </a:r>
          </a:p>
          <a:p>
            <a:pPr lvl="1"/>
            <a:r>
              <a:rPr lang="en-US" sz="2600" dirty="0" smtClean="0"/>
              <a:t>Chong </a:t>
            </a:r>
            <a:r>
              <a:rPr lang="en-US" sz="2600" dirty="0" err="1" smtClean="0"/>
              <a:t>Shou</a:t>
            </a:r>
            <a:r>
              <a:rPr lang="en-US" sz="2600" dirty="0" smtClean="0"/>
              <a:t> (Network rewiring)</a:t>
            </a:r>
          </a:p>
          <a:p>
            <a:pPr lvl="1"/>
            <a:r>
              <a:rPr lang="en-US" sz="2600" dirty="0" smtClean="0"/>
              <a:t>Alex Urban (</a:t>
            </a:r>
            <a:r>
              <a:rPr lang="en-US" sz="2600" dirty="0" err="1" smtClean="0"/>
              <a:t>Transposons</a:t>
            </a:r>
            <a:r>
              <a:rPr lang="en-US" sz="2600" dirty="0" smtClean="0"/>
              <a:t>)</a:t>
            </a:r>
          </a:p>
          <a:p>
            <a:pPr lvl="1"/>
            <a:r>
              <a:rPr lang="en-US" sz="2600" dirty="0" err="1" smtClean="0"/>
              <a:t>Annote-assemates</a:t>
            </a:r>
            <a:r>
              <a:rPr lang="en-US" sz="2600" dirty="0" smtClean="0"/>
              <a:t> (Alex, Roger, Gang, Becky, Lucas…)</a:t>
            </a:r>
          </a:p>
          <a:p>
            <a:pPr lvl="1"/>
            <a:r>
              <a:rPr lang="en-US" sz="2600" dirty="0" smtClean="0"/>
              <a:t>Gerstein Lab</a:t>
            </a:r>
          </a:p>
        </p:txBody>
      </p:sp>
      <p:sp>
        <p:nvSpPr>
          <p:cNvPr id="5" name="Content Placeholder 4"/>
          <p:cNvSpPr>
            <a:spLocks noGrp="1"/>
          </p:cNvSpPr>
          <p:nvPr>
            <p:ph sz="half" idx="2"/>
          </p:nvPr>
        </p:nvSpPr>
        <p:spPr>
          <a:solidFill>
            <a:schemeClr val="accent1">
              <a:lumMod val="40000"/>
              <a:lumOff val="60000"/>
            </a:schemeClr>
          </a:solidFill>
        </p:spPr>
        <p:txBody>
          <a:bodyPr>
            <a:normAutofit fontScale="62500" lnSpcReduction="20000"/>
          </a:bodyPr>
          <a:lstStyle/>
          <a:p>
            <a:r>
              <a:rPr lang="en-US" b="1" dirty="0" smtClean="0"/>
              <a:t>Yale University</a:t>
            </a:r>
          </a:p>
          <a:p>
            <a:pPr lvl="1"/>
            <a:r>
              <a:rPr lang="en-US" dirty="0" smtClean="0"/>
              <a:t>Nicholas </a:t>
            </a:r>
            <a:r>
              <a:rPr lang="en-US" dirty="0" err="1" smtClean="0"/>
              <a:t>Carriero</a:t>
            </a:r>
            <a:r>
              <a:rPr lang="en-US" dirty="0" smtClean="0"/>
              <a:t> (ITS)</a:t>
            </a:r>
          </a:p>
          <a:p>
            <a:pPr lvl="1"/>
            <a:r>
              <a:rPr lang="en-US" dirty="0" smtClean="0"/>
              <a:t>Robert Bjornson (ITS)</a:t>
            </a:r>
          </a:p>
          <a:p>
            <a:pPr lvl="1"/>
            <a:r>
              <a:rPr lang="en-US" dirty="0" err="1" smtClean="0"/>
              <a:t>Mihali</a:t>
            </a:r>
            <a:r>
              <a:rPr lang="en-US" dirty="0" smtClean="0"/>
              <a:t> Felipe (Sys admin)</a:t>
            </a:r>
          </a:p>
          <a:p>
            <a:pPr lvl="1"/>
            <a:r>
              <a:rPr lang="en-US" dirty="0" smtClean="0"/>
              <a:t>Anne </a:t>
            </a:r>
            <a:r>
              <a:rPr lang="en-US" dirty="0" err="1" smtClean="0"/>
              <a:t>Nicotra</a:t>
            </a:r>
            <a:r>
              <a:rPr lang="en-US" dirty="0" smtClean="0"/>
              <a:t> (Admin)</a:t>
            </a:r>
          </a:p>
          <a:p>
            <a:r>
              <a:rPr lang="en-US" b="1" dirty="0" smtClean="0"/>
              <a:t>University of Toronto</a:t>
            </a:r>
          </a:p>
          <a:p>
            <a:pPr lvl="1"/>
            <a:r>
              <a:rPr lang="en-US" dirty="0" smtClean="0"/>
              <a:t>Philip Kim (</a:t>
            </a:r>
            <a:r>
              <a:rPr lang="en-US" dirty="0" err="1" smtClean="0"/>
              <a:t>Breakseq</a:t>
            </a:r>
            <a:r>
              <a:rPr lang="en-US" dirty="0" smtClean="0"/>
              <a:t>, SDCNV)</a:t>
            </a:r>
          </a:p>
          <a:p>
            <a:r>
              <a:rPr lang="en-US" b="1" dirty="0" smtClean="0"/>
              <a:t>EMBL</a:t>
            </a:r>
          </a:p>
          <a:p>
            <a:pPr lvl="1"/>
            <a:r>
              <a:rPr lang="en-US" dirty="0" smtClean="0"/>
              <a:t>Jan </a:t>
            </a:r>
            <a:r>
              <a:rPr lang="en-US" dirty="0" err="1" smtClean="0"/>
              <a:t>Korbel</a:t>
            </a:r>
            <a:r>
              <a:rPr lang="en-US" dirty="0" smtClean="0"/>
              <a:t> (</a:t>
            </a:r>
            <a:r>
              <a:rPr lang="en-US" dirty="0" err="1" smtClean="0"/>
              <a:t>Breakseq</a:t>
            </a:r>
            <a:r>
              <a:rPr lang="en-US" dirty="0" smtClean="0"/>
              <a:t>)</a:t>
            </a:r>
          </a:p>
          <a:p>
            <a:pPr lvl="1"/>
            <a:r>
              <a:rPr lang="en-US" dirty="0" smtClean="0"/>
              <a:t>Adrian </a:t>
            </a:r>
            <a:r>
              <a:rPr lang="en-US" dirty="0" err="1" smtClean="0"/>
              <a:t>Stuetz</a:t>
            </a:r>
            <a:r>
              <a:rPr lang="en-US" dirty="0" smtClean="0"/>
              <a:t> (</a:t>
            </a:r>
            <a:r>
              <a:rPr lang="en-US" dirty="0" err="1" smtClean="0"/>
              <a:t>Breakseq</a:t>
            </a:r>
            <a:r>
              <a:rPr lang="en-US" dirty="0" smtClean="0"/>
              <a:t>)</a:t>
            </a:r>
          </a:p>
          <a:p>
            <a:r>
              <a:rPr lang="en-US" b="1" dirty="0" smtClean="0"/>
              <a:t>University of Vienna</a:t>
            </a:r>
          </a:p>
          <a:p>
            <a:pPr lvl="1"/>
            <a:r>
              <a:rPr lang="en-US" dirty="0" smtClean="0"/>
              <a:t>Andrea </a:t>
            </a:r>
            <a:r>
              <a:rPr lang="en-US" dirty="0" err="1" smtClean="0"/>
              <a:t>Tanzer</a:t>
            </a:r>
            <a:r>
              <a:rPr lang="en-US" dirty="0" smtClean="0"/>
              <a:t> (</a:t>
            </a:r>
            <a:r>
              <a:rPr lang="en-US" dirty="0" err="1" smtClean="0"/>
              <a:t>Breakseq</a:t>
            </a:r>
            <a:r>
              <a:rPr lang="en-US" dirty="0" smtClean="0"/>
              <a:t>)</a:t>
            </a:r>
          </a:p>
          <a:p>
            <a:r>
              <a:rPr lang="en-US" b="1" dirty="0" smtClean="0"/>
              <a:t>Stanford University</a:t>
            </a:r>
          </a:p>
          <a:p>
            <a:pPr lvl="1"/>
            <a:r>
              <a:rPr lang="en-US" dirty="0" smtClean="0"/>
              <a:t>Philip </a:t>
            </a:r>
            <a:r>
              <a:rPr lang="en-US" dirty="0" err="1" smtClean="0"/>
              <a:t>Cayting</a:t>
            </a:r>
            <a:r>
              <a:rPr lang="en-US" dirty="0" smtClean="0"/>
              <a:t> (</a:t>
            </a:r>
            <a:r>
              <a:rPr lang="en-US" dirty="0" err="1" smtClean="0"/>
              <a:t>Breakseq</a:t>
            </a:r>
            <a:r>
              <a:rPr lang="en-US" dirty="0" smtClean="0"/>
              <a:t>, </a:t>
            </a:r>
            <a:r>
              <a:rPr lang="en-US" dirty="0" err="1" smtClean="0"/>
              <a:t>Pseudogene</a:t>
            </a:r>
            <a:r>
              <a:rPr lang="en-US" dirty="0" smtClean="0"/>
              <a:t>)</a:t>
            </a:r>
          </a:p>
          <a:p>
            <a:pPr lvl="1"/>
            <a:r>
              <a:rPr lang="en-US" dirty="0" smtClean="0"/>
              <a:t>Maeve </a:t>
            </a:r>
            <a:r>
              <a:rPr lang="en-US" dirty="0" err="1" smtClean="0"/>
              <a:t>O'Huallachain</a:t>
            </a:r>
            <a:r>
              <a:rPr lang="en-US" dirty="0" smtClean="0"/>
              <a:t> (</a:t>
            </a:r>
            <a:r>
              <a:rPr lang="en-US" dirty="0" err="1" smtClean="0"/>
              <a:t>Transposons</a:t>
            </a:r>
            <a:r>
              <a:rPr lang="en-US" dirty="0" smtClean="0"/>
              <a:t>)</a:t>
            </a:r>
          </a:p>
          <a:p>
            <a:pPr lvl="1"/>
            <a:r>
              <a:rPr lang="en-US" dirty="0" smtClean="0"/>
              <a:t>Michael Snyder</a:t>
            </a:r>
          </a:p>
        </p:txBody>
      </p:sp>
      <p:sp>
        <p:nvSpPr>
          <p:cNvPr id="6" name="Date Placeholder 5"/>
          <p:cNvSpPr>
            <a:spLocks noGrp="1"/>
          </p:cNvSpPr>
          <p:nvPr>
            <p:ph type="dt" sz="half" idx="10"/>
          </p:nvPr>
        </p:nvSpPr>
        <p:spPr/>
        <p:txBody>
          <a:bodyPr/>
          <a:lstStyle/>
          <a:p>
            <a:r>
              <a:rPr lang="en-US" smtClean="0"/>
              <a:t>5/20/2010</a:t>
            </a:r>
            <a:endParaRPr lang="en-US"/>
          </a:p>
        </p:txBody>
      </p:sp>
      <p:sp>
        <p:nvSpPr>
          <p:cNvPr id="7" name="Slide Number Placeholder 6"/>
          <p:cNvSpPr>
            <a:spLocks noGrp="1"/>
          </p:cNvSpPr>
          <p:nvPr>
            <p:ph type="sldNum" sz="quarter" idx="12"/>
          </p:nvPr>
        </p:nvSpPr>
        <p:spPr/>
        <p:txBody>
          <a:bodyPr/>
          <a:lstStyle/>
          <a:p>
            <a:fld id="{E0F394AE-146F-480D-918A-369CB40A8BED}" type="slidenum">
              <a:rPr lang="en-US" smtClean="0"/>
              <a:pPr/>
              <a:t>38</a:t>
            </a:fld>
            <a:endParaRPr lang="en-US"/>
          </a:p>
        </p:txBody>
      </p:sp>
      <p:sp>
        <p:nvSpPr>
          <p:cNvPr id="8" name="Footer Placeholder 7"/>
          <p:cNvSpPr>
            <a:spLocks noGrp="1"/>
          </p:cNvSpPr>
          <p:nvPr>
            <p:ph type="ftr" sz="quarter" idx="11"/>
          </p:nvPr>
        </p:nvSpPr>
        <p:spPr/>
        <p:txBody>
          <a:bodyPr/>
          <a:lstStyle/>
          <a:p>
            <a:r>
              <a:rPr lang="en-US" smtClean="0"/>
              <a:t>Hugo Lam's Defense  -  Computational Analysis on Genomic Variation  -  Yale CBB</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pic>
        <p:nvPicPr>
          <p:cNvPr id="9" name="Content Placeholder 8" descr="cbb.jpg"/>
          <p:cNvPicPr>
            <a:picLocks noGrp="1" noChangeAspect="1"/>
          </p:cNvPicPr>
          <p:nvPr>
            <p:ph idx="1"/>
          </p:nvPr>
        </p:nvPicPr>
        <p:blipFill>
          <a:blip r:embed="rId2" cstate="print"/>
          <a:stretch>
            <a:fillRect/>
          </a:stretch>
        </p:blipFill>
        <p:spPr>
          <a:xfrm>
            <a:off x="2215440" y="1285860"/>
            <a:ext cx="4914900" cy="5132070"/>
          </a:xfrm>
        </p:spPr>
      </p:pic>
      <p:sp>
        <p:nvSpPr>
          <p:cNvPr id="5" name="Date Placeholder 4"/>
          <p:cNvSpPr>
            <a:spLocks noGrp="1"/>
          </p:cNvSpPr>
          <p:nvPr>
            <p:ph type="dt" sz="half" idx="10"/>
          </p:nvPr>
        </p:nvSpPr>
        <p:spPr/>
        <p:txBody>
          <a:bodyPr/>
          <a:lstStyle/>
          <a:p>
            <a:r>
              <a:rPr lang="en-US" smtClean="0"/>
              <a:t>5/20/2010</a:t>
            </a:r>
            <a:endParaRPr lang="en-US"/>
          </a:p>
        </p:txBody>
      </p:sp>
      <p:sp>
        <p:nvSpPr>
          <p:cNvPr id="6" name="Footer Placeholder 5"/>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7" name="Slide Number Placeholder 6"/>
          <p:cNvSpPr>
            <a:spLocks noGrp="1"/>
          </p:cNvSpPr>
          <p:nvPr>
            <p:ph type="sldNum" sz="quarter" idx="12"/>
          </p:nvPr>
        </p:nvSpPr>
        <p:spPr/>
        <p:txBody>
          <a:bodyPr/>
          <a:lstStyle/>
          <a:p>
            <a:fld id="{E0F394AE-146F-480D-918A-369CB40A8BED}" type="slidenum">
              <a:rPr lang="en-US" smtClean="0"/>
              <a:pPr/>
              <a:t>39</a:t>
            </a:fld>
            <a:endParaRPr lang="en-US"/>
          </a:p>
        </p:txBody>
      </p:sp>
      <p:pic>
        <p:nvPicPr>
          <p:cNvPr id="10" name="Content Placeholder 9" descr="HKfriend.jpg"/>
          <p:cNvPicPr>
            <a:picLocks noChangeAspect="1"/>
          </p:cNvPicPr>
          <p:nvPr/>
        </p:nvPicPr>
        <p:blipFill>
          <a:blip r:embed="rId3" cstate="print"/>
          <a:stretch>
            <a:fillRect/>
          </a:stretch>
        </p:blipFill>
        <p:spPr>
          <a:xfrm>
            <a:off x="2215440" y="1285860"/>
            <a:ext cx="4914900" cy="5132070"/>
          </a:xfrm>
          <a:prstGeom prst="rect">
            <a:avLst/>
          </a:prstGeom>
        </p:spPr>
      </p:pic>
      <p:pic>
        <p:nvPicPr>
          <p:cNvPr id="11" name="Content Placeholder 8" descr="family.JPG"/>
          <p:cNvPicPr>
            <a:picLocks noChangeAspect="1"/>
          </p:cNvPicPr>
          <p:nvPr/>
        </p:nvPicPr>
        <p:blipFill>
          <a:blip r:embed="rId4" cstate="print"/>
          <a:stretch>
            <a:fillRect/>
          </a:stretch>
        </p:blipFill>
        <p:spPr>
          <a:xfrm>
            <a:off x="2215440" y="1285860"/>
            <a:ext cx="4914900" cy="5132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59"/>
          <p:cNvSpPr>
            <a:spLocks noGrp="1"/>
          </p:cNvSpPr>
          <p:nvPr>
            <p:ph type="title"/>
          </p:nvPr>
        </p:nvSpPr>
        <p:spPr>
          <a:xfrm>
            <a:off x="0" y="274638"/>
            <a:ext cx="9144000" cy="1143000"/>
          </a:xfrm>
          <a:solidFill>
            <a:schemeClr val="bg1"/>
          </a:solidFill>
        </p:spPr>
        <p:txBody>
          <a:bodyPr/>
          <a:lstStyle/>
          <a:p>
            <a:r>
              <a:rPr lang="en-US" dirty="0" smtClean="0"/>
              <a:t>Genomic Variation</a:t>
            </a:r>
            <a:endParaRPr lang="en-US" dirty="0"/>
          </a:p>
        </p:txBody>
      </p:sp>
      <p:cxnSp>
        <p:nvCxnSpPr>
          <p:cNvPr id="5" name="Straight Connector 4"/>
          <p:cNvCxnSpPr/>
          <p:nvPr/>
        </p:nvCxnSpPr>
        <p:spPr>
          <a:xfrm>
            <a:off x="776261" y="4921921"/>
            <a:ext cx="8215370" cy="0"/>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6261" y="5705491"/>
            <a:ext cx="8215370" cy="0"/>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76261" y="4209789"/>
            <a:ext cx="8215370" cy="0"/>
          </a:xfrm>
          <a:prstGeom prst="line">
            <a:avLst/>
          </a:prstGeom>
          <a:ln>
            <a:solidFill>
              <a:schemeClr val="accent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76261" y="3348037"/>
            <a:ext cx="8215370" cy="0"/>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85786" y="1562087"/>
            <a:ext cx="8215370" cy="0"/>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1" name="Flowchart: Alternate Process 150"/>
          <p:cNvSpPr/>
          <p:nvPr/>
        </p:nvSpPr>
        <p:spPr>
          <a:xfrm>
            <a:off x="1271684" y="1457315"/>
            <a:ext cx="900000" cy="216000"/>
          </a:xfrm>
          <a:prstGeom prst="flowChartAlternateProcess">
            <a:avLst/>
          </a:prstGeom>
          <a:gradFill>
            <a:gsLst>
              <a:gs pos="0">
                <a:srgbClr val="FFFF00"/>
              </a:gs>
              <a:gs pos="50000">
                <a:srgbClr val="FFFF99"/>
              </a:gs>
              <a:gs pos="100000">
                <a:schemeClr val="bg1"/>
              </a:gs>
            </a:gsLst>
            <a:lin ang="5400000" scaled="1"/>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Gene</a:t>
            </a:r>
            <a:endParaRPr lang="en-US" sz="1050" b="1" dirty="0">
              <a:solidFill>
                <a:schemeClr val="tx1">
                  <a:lumMod val="95000"/>
                  <a:lumOff val="5000"/>
                </a:schemeClr>
              </a:solidFill>
            </a:endParaRPr>
          </a:p>
        </p:txBody>
      </p:sp>
      <p:pic>
        <p:nvPicPr>
          <p:cNvPr id="155" name="Picture 33" descr="venter.jpeg"/>
          <p:cNvPicPr>
            <a:picLocks noChangeAspect="1"/>
          </p:cNvPicPr>
          <p:nvPr/>
        </p:nvPicPr>
        <p:blipFill>
          <a:blip r:embed="rId2" cstate="print"/>
          <a:srcRect/>
          <a:stretch>
            <a:fillRect/>
          </a:stretch>
        </p:blipFill>
        <p:spPr bwMode="auto">
          <a:xfrm>
            <a:off x="187298" y="4652971"/>
            <a:ext cx="447675" cy="539750"/>
          </a:xfrm>
          <a:prstGeom prst="rect">
            <a:avLst/>
          </a:prstGeom>
          <a:noFill/>
          <a:ln w="9525">
            <a:noFill/>
            <a:miter lim="800000"/>
            <a:headEnd/>
            <a:tailEnd/>
          </a:ln>
        </p:spPr>
      </p:pic>
      <p:pic>
        <p:nvPicPr>
          <p:cNvPr id="156" name="Picture 34" descr="watson.jpeg"/>
          <p:cNvPicPr>
            <a:picLocks noChangeAspect="1"/>
          </p:cNvPicPr>
          <p:nvPr/>
        </p:nvPicPr>
        <p:blipFill>
          <a:blip r:embed="rId3" cstate="print"/>
          <a:srcRect r="40645" b="8472"/>
          <a:stretch>
            <a:fillRect/>
          </a:stretch>
        </p:blipFill>
        <p:spPr bwMode="auto">
          <a:xfrm>
            <a:off x="187298" y="5429264"/>
            <a:ext cx="527050" cy="557212"/>
          </a:xfrm>
          <a:prstGeom prst="rect">
            <a:avLst/>
          </a:prstGeom>
          <a:noFill/>
          <a:ln w="9525">
            <a:noFill/>
            <a:miter lim="800000"/>
            <a:headEnd/>
            <a:tailEnd/>
          </a:ln>
        </p:spPr>
      </p:pic>
      <p:pic>
        <p:nvPicPr>
          <p:cNvPr id="157" name="Picture 23" descr="nature01403-f6.2.jpg"/>
          <p:cNvPicPr>
            <a:picLocks/>
          </p:cNvPicPr>
          <p:nvPr/>
        </p:nvPicPr>
        <p:blipFill>
          <a:blip r:embed="rId4" cstate="print"/>
          <a:srcRect b="6404"/>
          <a:stretch>
            <a:fillRect/>
          </a:stretch>
        </p:blipFill>
        <p:spPr bwMode="auto">
          <a:xfrm>
            <a:off x="187298" y="3919541"/>
            <a:ext cx="481012" cy="603250"/>
          </a:xfrm>
          <a:prstGeom prst="rect">
            <a:avLst/>
          </a:prstGeom>
          <a:noFill/>
          <a:ln w="9525">
            <a:noFill/>
            <a:miter lim="800000"/>
            <a:headEnd/>
            <a:tailEnd/>
          </a:ln>
        </p:spPr>
      </p:pic>
      <p:pic>
        <p:nvPicPr>
          <p:cNvPr id="158" name="Picture 26" descr="11-chimp1-225.jpg"/>
          <p:cNvPicPr>
            <a:picLocks/>
          </p:cNvPicPr>
          <p:nvPr/>
        </p:nvPicPr>
        <p:blipFill>
          <a:blip r:embed="rId5" cstate="print"/>
          <a:srcRect/>
          <a:stretch>
            <a:fillRect/>
          </a:stretch>
        </p:blipFill>
        <p:spPr bwMode="auto">
          <a:xfrm>
            <a:off x="187298" y="3040064"/>
            <a:ext cx="484187" cy="603250"/>
          </a:xfrm>
          <a:prstGeom prst="rect">
            <a:avLst/>
          </a:prstGeom>
          <a:noFill/>
          <a:ln w="9525">
            <a:noFill/>
            <a:miter lim="800000"/>
            <a:headEnd/>
            <a:tailEnd/>
          </a:ln>
        </p:spPr>
      </p:pic>
      <p:grpSp>
        <p:nvGrpSpPr>
          <p:cNvPr id="2" name="Group 108"/>
          <p:cNvGrpSpPr/>
          <p:nvPr/>
        </p:nvGrpSpPr>
        <p:grpSpPr>
          <a:xfrm>
            <a:off x="857225" y="2285992"/>
            <a:ext cx="2994124" cy="1347797"/>
            <a:chOff x="857225" y="2571744"/>
            <a:chExt cx="2994124" cy="1347797"/>
          </a:xfrm>
        </p:grpSpPr>
        <p:grpSp>
          <p:nvGrpSpPr>
            <p:cNvPr id="3" name="Group 78"/>
            <p:cNvGrpSpPr/>
            <p:nvPr/>
          </p:nvGrpSpPr>
          <p:grpSpPr>
            <a:xfrm>
              <a:off x="865597" y="3490913"/>
              <a:ext cx="1368000" cy="288000"/>
              <a:chOff x="2214546" y="1357298"/>
              <a:chExt cx="1368000" cy="288000"/>
            </a:xfrm>
          </p:grpSpPr>
          <p:sp>
            <p:nvSpPr>
              <p:cNvPr id="80" name="Flowchart: Alternate Process 79"/>
              <p:cNvSpPr/>
              <p:nvPr/>
            </p:nvSpPr>
            <p:spPr>
              <a:xfrm>
                <a:off x="2214546" y="1357298"/>
                <a:ext cx="1368000" cy="288000"/>
              </a:xfrm>
              <a:prstGeom prst="flowChartAlternateProcess">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Alternate Process 80"/>
              <p:cNvSpPr/>
              <p:nvPr/>
            </p:nvSpPr>
            <p:spPr>
              <a:xfrm>
                <a:off x="2611108" y="1395402"/>
                <a:ext cx="900000" cy="216000"/>
              </a:xfrm>
              <a:prstGeom prst="flowChartAlternateProcess">
                <a:avLst/>
              </a:prstGeom>
              <a:gradFill>
                <a:gsLst>
                  <a:gs pos="0">
                    <a:srgbClr val="FFFF00"/>
                  </a:gs>
                  <a:gs pos="50000">
                    <a:srgbClr val="FFFF99"/>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Gene</a:t>
                </a:r>
                <a:endParaRPr lang="en-US" sz="1050" b="1" dirty="0">
                  <a:solidFill>
                    <a:schemeClr val="tx1">
                      <a:lumMod val="95000"/>
                      <a:lumOff val="5000"/>
                    </a:schemeClr>
                  </a:solidFill>
                </a:endParaRPr>
              </a:p>
            </p:txBody>
          </p:sp>
        </p:grpSp>
        <p:grpSp>
          <p:nvGrpSpPr>
            <p:cNvPr id="4" name="Group 90"/>
            <p:cNvGrpSpPr/>
            <p:nvPr/>
          </p:nvGrpSpPr>
          <p:grpSpPr>
            <a:xfrm>
              <a:off x="2365795" y="3490913"/>
              <a:ext cx="1368000" cy="288000"/>
              <a:chOff x="2214546" y="1357298"/>
              <a:chExt cx="1368000" cy="288000"/>
            </a:xfrm>
          </p:grpSpPr>
          <p:sp>
            <p:nvSpPr>
              <p:cNvPr id="92" name="Flowchart: Alternate Process 91"/>
              <p:cNvSpPr/>
              <p:nvPr/>
            </p:nvSpPr>
            <p:spPr>
              <a:xfrm>
                <a:off x="2214546" y="1357298"/>
                <a:ext cx="1368000" cy="288000"/>
              </a:xfrm>
              <a:prstGeom prst="flowChartAlternateProcess">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Alternate Process 92"/>
              <p:cNvSpPr/>
              <p:nvPr/>
            </p:nvSpPr>
            <p:spPr>
              <a:xfrm>
                <a:off x="2611108" y="1395402"/>
                <a:ext cx="900000" cy="216000"/>
              </a:xfrm>
              <a:prstGeom prst="flowChartAlternateProcess">
                <a:avLst/>
              </a:prstGeom>
              <a:gradFill>
                <a:gsLst>
                  <a:gs pos="0">
                    <a:srgbClr val="FFFF00"/>
                  </a:gs>
                  <a:gs pos="50000">
                    <a:srgbClr val="FFFF99"/>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Dup. Gene</a:t>
                </a:r>
                <a:endParaRPr lang="en-US" sz="1050" b="1" dirty="0">
                  <a:solidFill>
                    <a:schemeClr val="tx1">
                      <a:lumMod val="95000"/>
                      <a:lumOff val="5000"/>
                    </a:schemeClr>
                  </a:solidFill>
                </a:endParaRPr>
              </a:p>
            </p:txBody>
          </p:sp>
        </p:grpSp>
        <p:sp>
          <p:nvSpPr>
            <p:cNvPr id="132" name="Rectangle 131"/>
            <p:cNvSpPr/>
            <p:nvPr/>
          </p:nvSpPr>
          <p:spPr>
            <a:xfrm>
              <a:off x="857225" y="3062285"/>
              <a:ext cx="2994124" cy="857256"/>
            </a:xfrm>
            <a:prstGeom prst="rect">
              <a:avLst/>
            </a:prstGeom>
            <a:noFill/>
            <a:ln w="2222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b="1" dirty="0" smtClean="0">
                  <a:solidFill>
                    <a:schemeClr val="tx1">
                      <a:lumMod val="95000"/>
                      <a:lumOff val="5000"/>
                    </a:schemeClr>
                  </a:solidFill>
                </a:rPr>
                <a:t>Segmental Duplication (SD)</a:t>
              </a:r>
              <a:endParaRPr lang="en-US" sz="1050" b="1" dirty="0">
                <a:solidFill>
                  <a:schemeClr val="tx1">
                    <a:lumMod val="95000"/>
                    <a:lumOff val="5000"/>
                  </a:schemeClr>
                </a:solidFill>
              </a:endParaRPr>
            </a:p>
          </p:txBody>
        </p:sp>
        <p:sp>
          <p:nvSpPr>
            <p:cNvPr id="225" name="Striped Right Arrow 224"/>
            <p:cNvSpPr/>
            <p:nvPr/>
          </p:nvSpPr>
          <p:spPr>
            <a:xfrm rot="5400000">
              <a:off x="2107389" y="2536025"/>
              <a:ext cx="428628" cy="500066"/>
            </a:xfrm>
            <a:prstGeom prst="striped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1"/>
          <p:cNvGrpSpPr/>
          <p:nvPr/>
        </p:nvGrpSpPr>
        <p:grpSpPr>
          <a:xfrm>
            <a:off x="857224" y="3286124"/>
            <a:ext cx="4510119" cy="2776557"/>
            <a:chOff x="857224" y="3571876"/>
            <a:chExt cx="4510119" cy="2776557"/>
          </a:xfrm>
        </p:grpSpPr>
        <p:sp>
          <p:nvSpPr>
            <p:cNvPr id="226" name="Right Brace 225"/>
            <p:cNvSpPr/>
            <p:nvPr/>
          </p:nvSpPr>
          <p:spPr>
            <a:xfrm rot="5400000">
              <a:off x="2393141" y="4036223"/>
              <a:ext cx="142876" cy="1357322"/>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93"/>
            <p:cNvGrpSpPr/>
            <p:nvPr/>
          </p:nvGrpSpPr>
          <p:grpSpPr>
            <a:xfrm>
              <a:off x="2365795" y="4348169"/>
              <a:ext cx="1368000" cy="288000"/>
              <a:chOff x="2214546" y="1357298"/>
              <a:chExt cx="1368000" cy="288000"/>
            </a:xfrm>
          </p:grpSpPr>
          <p:sp>
            <p:nvSpPr>
              <p:cNvPr id="95" name="Flowchart: Alternate Process 94"/>
              <p:cNvSpPr/>
              <p:nvPr/>
            </p:nvSpPr>
            <p:spPr>
              <a:xfrm>
                <a:off x="2214546" y="1357298"/>
                <a:ext cx="1368000" cy="288000"/>
              </a:xfrm>
              <a:prstGeom prst="flowChartAlternateProcess">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Alternate Process 95"/>
              <p:cNvSpPr/>
              <p:nvPr/>
            </p:nvSpPr>
            <p:spPr>
              <a:xfrm>
                <a:off x="2611108" y="1395402"/>
                <a:ext cx="900000" cy="216000"/>
              </a:xfrm>
              <a:prstGeom prst="flowChartAlternateProcess">
                <a:avLst/>
              </a:prstGeom>
              <a:gradFill>
                <a:gsLst>
                  <a:gs pos="0">
                    <a:srgbClr val="FFFF00"/>
                  </a:gs>
                  <a:gs pos="50000">
                    <a:srgbClr val="FFFF99"/>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Dup. Gene</a:t>
                </a:r>
                <a:endParaRPr lang="en-US" sz="1050" b="1" dirty="0">
                  <a:solidFill>
                    <a:schemeClr val="tx1">
                      <a:lumMod val="95000"/>
                      <a:lumOff val="5000"/>
                    </a:schemeClr>
                  </a:solidFill>
                </a:endParaRPr>
              </a:p>
            </p:txBody>
          </p:sp>
        </p:grpSp>
        <p:grpSp>
          <p:nvGrpSpPr>
            <p:cNvPr id="8" name="Group 96"/>
            <p:cNvGrpSpPr/>
            <p:nvPr/>
          </p:nvGrpSpPr>
          <p:grpSpPr>
            <a:xfrm>
              <a:off x="865597" y="4348169"/>
              <a:ext cx="1368000" cy="288000"/>
              <a:chOff x="2214546" y="1357298"/>
              <a:chExt cx="1368000" cy="288000"/>
            </a:xfrm>
          </p:grpSpPr>
          <p:sp>
            <p:nvSpPr>
              <p:cNvPr id="98" name="Flowchart: Alternate Process 97"/>
              <p:cNvSpPr/>
              <p:nvPr/>
            </p:nvSpPr>
            <p:spPr>
              <a:xfrm>
                <a:off x="2214546" y="1357298"/>
                <a:ext cx="1368000" cy="288000"/>
              </a:xfrm>
              <a:prstGeom prst="flowChartAlternateProcess">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Alternate Process 98"/>
              <p:cNvSpPr/>
              <p:nvPr/>
            </p:nvSpPr>
            <p:spPr>
              <a:xfrm>
                <a:off x="2611108" y="1395402"/>
                <a:ext cx="900000" cy="216000"/>
              </a:xfrm>
              <a:prstGeom prst="flowChartAlternateProcess">
                <a:avLst/>
              </a:prstGeom>
              <a:gradFill>
                <a:gsLst>
                  <a:gs pos="0">
                    <a:srgbClr val="FFFF00"/>
                  </a:gs>
                  <a:gs pos="50000">
                    <a:srgbClr val="FFFF99"/>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Gene</a:t>
                </a:r>
                <a:endParaRPr lang="en-US" sz="1050" b="1" dirty="0">
                  <a:solidFill>
                    <a:schemeClr val="tx1">
                      <a:lumMod val="95000"/>
                      <a:lumOff val="5000"/>
                    </a:schemeClr>
                  </a:solidFill>
                </a:endParaRPr>
              </a:p>
            </p:txBody>
          </p:sp>
        </p:grpSp>
        <p:grpSp>
          <p:nvGrpSpPr>
            <p:cNvPr id="9" name="Group 99"/>
            <p:cNvGrpSpPr/>
            <p:nvPr/>
          </p:nvGrpSpPr>
          <p:grpSpPr>
            <a:xfrm>
              <a:off x="865597" y="5062549"/>
              <a:ext cx="1368000" cy="288000"/>
              <a:chOff x="2214546" y="1357298"/>
              <a:chExt cx="1368000" cy="288000"/>
            </a:xfrm>
          </p:grpSpPr>
          <p:sp>
            <p:nvSpPr>
              <p:cNvPr id="101" name="Flowchart: Alternate Process 100"/>
              <p:cNvSpPr/>
              <p:nvPr/>
            </p:nvSpPr>
            <p:spPr>
              <a:xfrm>
                <a:off x="2214546" y="1357298"/>
                <a:ext cx="1368000" cy="288000"/>
              </a:xfrm>
              <a:prstGeom prst="flowChartAlternateProcess">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Alternate Process 101"/>
              <p:cNvSpPr/>
              <p:nvPr/>
            </p:nvSpPr>
            <p:spPr>
              <a:xfrm>
                <a:off x="2611108" y="1395402"/>
                <a:ext cx="900000" cy="216000"/>
              </a:xfrm>
              <a:prstGeom prst="flowChartAlternateProcess">
                <a:avLst/>
              </a:prstGeom>
              <a:gradFill>
                <a:gsLst>
                  <a:gs pos="0">
                    <a:srgbClr val="FFFF00"/>
                  </a:gs>
                  <a:gs pos="50000">
                    <a:srgbClr val="FFFF99"/>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Gene</a:t>
                </a:r>
                <a:endParaRPr lang="en-US" sz="1050" b="1" dirty="0">
                  <a:solidFill>
                    <a:schemeClr val="tx1">
                      <a:lumMod val="95000"/>
                      <a:lumOff val="5000"/>
                    </a:schemeClr>
                  </a:solidFill>
                </a:endParaRPr>
              </a:p>
            </p:txBody>
          </p:sp>
        </p:grpSp>
        <p:grpSp>
          <p:nvGrpSpPr>
            <p:cNvPr id="10" name="Group 102"/>
            <p:cNvGrpSpPr/>
            <p:nvPr/>
          </p:nvGrpSpPr>
          <p:grpSpPr>
            <a:xfrm>
              <a:off x="865597" y="5848367"/>
              <a:ext cx="1368000" cy="288000"/>
              <a:chOff x="2214546" y="1357298"/>
              <a:chExt cx="1368000" cy="288000"/>
            </a:xfrm>
          </p:grpSpPr>
          <p:sp>
            <p:nvSpPr>
              <p:cNvPr id="104" name="Flowchart: Alternate Process 103"/>
              <p:cNvSpPr/>
              <p:nvPr/>
            </p:nvSpPr>
            <p:spPr>
              <a:xfrm>
                <a:off x="2214546" y="1357298"/>
                <a:ext cx="1368000" cy="288000"/>
              </a:xfrm>
              <a:prstGeom prst="flowChartAlternateProcess">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Alternate Process 104"/>
              <p:cNvSpPr/>
              <p:nvPr/>
            </p:nvSpPr>
            <p:spPr>
              <a:xfrm>
                <a:off x="2611108" y="1395402"/>
                <a:ext cx="900000" cy="216000"/>
              </a:xfrm>
              <a:prstGeom prst="flowChartAlternateProcess">
                <a:avLst/>
              </a:prstGeom>
              <a:gradFill>
                <a:gsLst>
                  <a:gs pos="0">
                    <a:srgbClr val="FFFF00"/>
                  </a:gs>
                  <a:gs pos="50000">
                    <a:srgbClr val="FFFF99"/>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Gene</a:t>
                </a:r>
                <a:endParaRPr lang="en-US" sz="1050" b="1" dirty="0">
                  <a:solidFill>
                    <a:schemeClr val="tx1">
                      <a:lumMod val="95000"/>
                      <a:lumOff val="5000"/>
                    </a:schemeClr>
                  </a:solidFill>
                </a:endParaRPr>
              </a:p>
            </p:txBody>
          </p:sp>
        </p:grpSp>
        <p:grpSp>
          <p:nvGrpSpPr>
            <p:cNvPr id="11" name="Group 105"/>
            <p:cNvGrpSpPr/>
            <p:nvPr/>
          </p:nvGrpSpPr>
          <p:grpSpPr>
            <a:xfrm>
              <a:off x="2365795" y="5062549"/>
              <a:ext cx="1368000" cy="288000"/>
              <a:chOff x="2214546" y="1357298"/>
              <a:chExt cx="1368000" cy="288000"/>
            </a:xfrm>
          </p:grpSpPr>
          <p:sp>
            <p:nvSpPr>
              <p:cNvPr id="107" name="Flowchart: Alternate Process 106"/>
              <p:cNvSpPr/>
              <p:nvPr/>
            </p:nvSpPr>
            <p:spPr>
              <a:xfrm>
                <a:off x="2214546" y="1357298"/>
                <a:ext cx="1368000" cy="288000"/>
              </a:xfrm>
              <a:prstGeom prst="flowChartAlternateProcess">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Alternate Process 107"/>
              <p:cNvSpPr/>
              <p:nvPr/>
            </p:nvSpPr>
            <p:spPr>
              <a:xfrm>
                <a:off x="2611108" y="1395402"/>
                <a:ext cx="900000" cy="216000"/>
              </a:xfrm>
              <a:prstGeom prst="flowChartAlternateProcess">
                <a:avLst/>
              </a:prstGeom>
              <a:gradFill>
                <a:gsLst>
                  <a:gs pos="0">
                    <a:srgbClr val="FFFF00"/>
                  </a:gs>
                  <a:gs pos="50000">
                    <a:srgbClr val="FFFF99"/>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Dup. Gene</a:t>
                </a:r>
                <a:endParaRPr lang="en-US" sz="1050" b="1" dirty="0">
                  <a:solidFill>
                    <a:schemeClr val="tx1">
                      <a:lumMod val="95000"/>
                      <a:lumOff val="5000"/>
                    </a:schemeClr>
                  </a:solidFill>
                </a:endParaRPr>
              </a:p>
            </p:txBody>
          </p:sp>
        </p:grpSp>
        <p:grpSp>
          <p:nvGrpSpPr>
            <p:cNvPr id="12" name="Group 108"/>
            <p:cNvGrpSpPr/>
            <p:nvPr/>
          </p:nvGrpSpPr>
          <p:grpSpPr>
            <a:xfrm>
              <a:off x="2365795" y="5848367"/>
              <a:ext cx="1368000" cy="288000"/>
              <a:chOff x="2214546" y="1357298"/>
              <a:chExt cx="1368000" cy="288000"/>
            </a:xfrm>
          </p:grpSpPr>
          <p:sp>
            <p:nvSpPr>
              <p:cNvPr id="110" name="Flowchart: Alternate Process 109"/>
              <p:cNvSpPr/>
              <p:nvPr/>
            </p:nvSpPr>
            <p:spPr>
              <a:xfrm>
                <a:off x="2214546" y="1357298"/>
                <a:ext cx="1368000" cy="288000"/>
              </a:xfrm>
              <a:prstGeom prst="flowChartAlternateProcess">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Alternate Process 110"/>
              <p:cNvSpPr/>
              <p:nvPr/>
            </p:nvSpPr>
            <p:spPr>
              <a:xfrm>
                <a:off x="2611108" y="1395402"/>
                <a:ext cx="900000" cy="216000"/>
              </a:xfrm>
              <a:prstGeom prst="flowChartAlternateProcess">
                <a:avLst/>
              </a:prstGeom>
              <a:gradFill>
                <a:gsLst>
                  <a:gs pos="0">
                    <a:srgbClr val="FFFF00"/>
                  </a:gs>
                  <a:gs pos="50000">
                    <a:srgbClr val="FFFF99"/>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Dup. Gene</a:t>
                </a:r>
                <a:endParaRPr lang="en-US" sz="1050" b="1" dirty="0">
                  <a:solidFill>
                    <a:schemeClr val="tx1">
                      <a:lumMod val="95000"/>
                      <a:lumOff val="5000"/>
                    </a:schemeClr>
                  </a:solidFill>
                </a:endParaRPr>
              </a:p>
            </p:txBody>
          </p:sp>
        </p:grpSp>
        <p:sp>
          <p:nvSpPr>
            <p:cNvPr id="133" name="Rectangle 132"/>
            <p:cNvSpPr/>
            <p:nvPr/>
          </p:nvSpPr>
          <p:spPr>
            <a:xfrm>
              <a:off x="857224" y="4062417"/>
              <a:ext cx="4510119" cy="2286016"/>
            </a:xfrm>
            <a:prstGeom prst="rect">
              <a:avLst/>
            </a:prstGeom>
            <a:noFill/>
            <a:ln w="2222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b="1" dirty="0" smtClean="0">
                  <a:solidFill>
                    <a:schemeClr val="tx1">
                      <a:lumMod val="95000"/>
                      <a:lumOff val="5000"/>
                    </a:schemeClr>
                  </a:solidFill>
                </a:rPr>
                <a:t>SD/Copy Number Variation (CNV)</a:t>
              </a:r>
              <a:endParaRPr lang="en-US" sz="1050" b="1" dirty="0">
                <a:solidFill>
                  <a:schemeClr val="tx1">
                    <a:lumMod val="95000"/>
                    <a:lumOff val="5000"/>
                  </a:schemeClr>
                </a:solidFill>
              </a:endParaRPr>
            </a:p>
          </p:txBody>
        </p:sp>
        <p:sp>
          <p:nvSpPr>
            <p:cNvPr id="227" name="TextBox 226"/>
            <p:cNvSpPr txBox="1"/>
            <p:nvPr/>
          </p:nvSpPr>
          <p:spPr>
            <a:xfrm>
              <a:off x="2166319" y="4733934"/>
              <a:ext cx="606256" cy="253916"/>
            </a:xfrm>
            <a:prstGeom prst="rect">
              <a:avLst/>
            </a:prstGeom>
            <a:noFill/>
          </p:spPr>
          <p:txBody>
            <a:bodyPr wrap="none" rtlCol="0">
              <a:spAutoFit/>
            </a:bodyPr>
            <a:lstStyle/>
            <a:p>
              <a:r>
                <a:rPr lang="en-US" sz="1050" b="1" dirty="0" err="1" smtClean="0">
                  <a:solidFill>
                    <a:schemeClr val="tx1">
                      <a:lumMod val="50000"/>
                      <a:lumOff val="50000"/>
                    </a:schemeClr>
                  </a:solidFill>
                </a:rPr>
                <a:t>Paralog</a:t>
              </a:r>
              <a:endParaRPr lang="en-US" sz="1050" b="1" dirty="0">
                <a:solidFill>
                  <a:schemeClr val="tx1">
                    <a:lumMod val="50000"/>
                    <a:lumOff val="50000"/>
                  </a:schemeClr>
                </a:solidFill>
              </a:endParaRPr>
            </a:p>
          </p:txBody>
        </p:sp>
        <p:sp>
          <p:nvSpPr>
            <p:cNvPr id="229" name="TextBox 228"/>
            <p:cNvSpPr txBox="1"/>
            <p:nvPr/>
          </p:nvSpPr>
          <p:spPr>
            <a:xfrm>
              <a:off x="3900483" y="3695702"/>
              <a:ext cx="684803" cy="253916"/>
            </a:xfrm>
            <a:prstGeom prst="rect">
              <a:avLst/>
            </a:prstGeom>
            <a:noFill/>
          </p:spPr>
          <p:txBody>
            <a:bodyPr wrap="none" rtlCol="0">
              <a:spAutoFit/>
            </a:bodyPr>
            <a:lstStyle/>
            <a:p>
              <a:r>
                <a:rPr lang="en-US" sz="1050" b="1" dirty="0" err="1" smtClean="0">
                  <a:solidFill>
                    <a:schemeClr val="tx1">
                      <a:lumMod val="50000"/>
                      <a:lumOff val="50000"/>
                    </a:schemeClr>
                  </a:solidFill>
                </a:rPr>
                <a:t>Ortholog</a:t>
              </a:r>
              <a:endParaRPr lang="en-US" sz="1050" b="1" dirty="0">
                <a:solidFill>
                  <a:schemeClr val="tx1">
                    <a:lumMod val="50000"/>
                    <a:lumOff val="50000"/>
                  </a:schemeClr>
                </a:solidFill>
              </a:endParaRPr>
            </a:p>
          </p:txBody>
        </p:sp>
        <p:sp>
          <p:nvSpPr>
            <p:cNvPr id="228" name="Right Brace 227"/>
            <p:cNvSpPr/>
            <p:nvPr/>
          </p:nvSpPr>
          <p:spPr>
            <a:xfrm>
              <a:off x="3643306" y="3571876"/>
              <a:ext cx="285752" cy="928694"/>
            </a:xfrm>
            <a:prstGeom prst="rightBrace">
              <a:avLst>
                <a:gd name="adj1" fmla="val 24999"/>
                <a:gd name="adj2" fmla="val 2641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0" name="TextBox 229"/>
          <p:cNvSpPr txBox="1"/>
          <p:nvPr/>
        </p:nvSpPr>
        <p:spPr>
          <a:xfrm>
            <a:off x="5286380" y="2357430"/>
            <a:ext cx="3365217" cy="369332"/>
          </a:xfrm>
          <a:prstGeom prst="rect">
            <a:avLst/>
          </a:prstGeom>
          <a:noFill/>
          <a:effectLst>
            <a:reflection blurRad="6350" stA="50000" endA="300" endPos="55000" dir="5400000" sy="-100000" algn="bl" rotWithShape="0"/>
          </a:effectLst>
        </p:spPr>
        <p:txBody>
          <a:bodyPr wrap="none" rtlCol="0">
            <a:spAutoFit/>
          </a:bodyPr>
          <a:lstStyle/>
          <a:p>
            <a:r>
              <a:rPr lang="en-US" b="1" dirty="0" smtClean="0">
                <a:solidFill>
                  <a:schemeClr val="tx1">
                    <a:lumMod val="75000"/>
                    <a:lumOff val="25000"/>
                  </a:schemeClr>
                </a:solidFill>
              </a:rPr>
              <a:t>The Genome Remodeling Process</a:t>
            </a:r>
            <a:endParaRPr lang="en-US" b="1" dirty="0">
              <a:solidFill>
                <a:schemeClr val="tx1">
                  <a:lumMod val="75000"/>
                  <a:lumOff val="25000"/>
                </a:schemeClr>
              </a:solidFill>
            </a:endParaRPr>
          </a:p>
        </p:txBody>
      </p:sp>
      <p:grpSp>
        <p:nvGrpSpPr>
          <p:cNvPr id="13" name="Group 113"/>
          <p:cNvGrpSpPr/>
          <p:nvPr/>
        </p:nvGrpSpPr>
        <p:grpSpPr>
          <a:xfrm>
            <a:off x="871513" y="1701512"/>
            <a:ext cx="3788213" cy="274913"/>
            <a:chOff x="871513" y="1987264"/>
            <a:chExt cx="3788213" cy="274913"/>
          </a:xfrm>
        </p:grpSpPr>
        <p:sp>
          <p:nvSpPr>
            <p:cNvPr id="219" name="TextBox 218"/>
            <p:cNvSpPr txBox="1"/>
            <p:nvPr/>
          </p:nvSpPr>
          <p:spPr>
            <a:xfrm>
              <a:off x="1857356" y="1999560"/>
              <a:ext cx="2802370" cy="253916"/>
            </a:xfrm>
            <a:prstGeom prst="rect">
              <a:avLst/>
            </a:prstGeom>
            <a:noFill/>
          </p:spPr>
          <p:txBody>
            <a:bodyPr wrap="none" rtlCol="0">
              <a:spAutoFit/>
            </a:bodyPr>
            <a:lstStyle/>
            <a:p>
              <a:r>
                <a:rPr lang="en-US" sz="1050" b="1" dirty="0" smtClean="0">
                  <a:solidFill>
                    <a:schemeClr val="accent2">
                      <a:lumMod val="75000"/>
                    </a:schemeClr>
                  </a:solidFill>
                </a:rPr>
                <a:t>Non-allelic homologous recombination (NAHR)</a:t>
              </a:r>
              <a:endParaRPr lang="en-US" sz="1050" b="1" dirty="0">
                <a:solidFill>
                  <a:schemeClr val="accent2">
                    <a:lumMod val="75000"/>
                  </a:schemeClr>
                </a:solidFill>
              </a:endParaRPr>
            </a:p>
          </p:txBody>
        </p:sp>
        <p:grpSp>
          <p:nvGrpSpPr>
            <p:cNvPr id="14" name="Group 121"/>
            <p:cNvGrpSpPr/>
            <p:nvPr/>
          </p:nvGrpSpPr>
          <p:grpSpPr>
            <a:xfrm>
              <a:off x="871513" y="1987264"/>
              <a:ext cx="1357322" cy="274913"/>
              <a:chOff x="871513" y="1992027"/>
              <a:chExt cx="1357322" cy="274913"/>
            </a:xfrm>
          </p:grpSpPr>
          <p:sp>
            <p:nvSpPr>
              <p:cNvPr id="115" name="Isosceles Triangle 114"/>
              <p:cNvSpPr/>
              <p:nvPr/>
            </p:nvSpPr>
            <p:spPr>
              <a:xfrm>
                <a:off x="871513" y="2130140"/>
                <a:ext cx="1357322" cy="1368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flipV="1">
                <a:off x="871513" y="1992027"/>
                <a:ext cx="1357322" cy="1368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8" name="Flowchart: Alternate Process 117"/>
          <p:cNvSpPr/>
          <p:nvPr/>
        </p:nvSpPr>
        <p:spPr>
          <a:xfrm>
            <a:off x="857224" y="1452551"/>
            <a:ext cx="285752" cy="216000"/>
          </a:xfrm>
          <a:prstGeom prst="flowChartAlternateProcess">
            <a:avLst/>
          </a:prstGeom>
          <a:gradFill>
            <a:gsLst>
              <a:gs pos="0">
                <a:schemeClr val="bg1">
                  <a:lumMod val="65000"/>
                </a:schemeClr>
              </a:gs>
              <a:gs pos="50000">
                <a:schemeClr val="bg2">
                  <a:lumMod val="90000"/>
                </a:schemeClr>
              </a:gs>
              <a:gs pos="100000">
                <a:schemeClr val="bg1"/>
              </a:gs>
            </a:gsLst>
            <a:lin ang="5400000" scaled="1"/>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err="1" smtClean="0">
                <a:solidFill>
                  <a:schemeClr val="tx1">
                    <a:lumMod val="95000"/>
                    <a:lumOff val="5000"/>
                  </a:schemeClr>
                </a:solidFill>
              </a:rPr>
              <a:t>Alu</a:t>
            </a:r>
            <a:endParaRPr lang="en-US" sz="1050" b="1" dirty="0">
              <a:solidFill>
                <a:schemeClr val="tx1">
                  <a:lumMod val="95000"/>
                  <a:lumOff val="5000"/>
                </a:schemeClr>
              </a:solidFill>
            </a:endParaRPr>
          </a:p>
        </p:txBody>
      </p:sp>
      <p:grpSp>
        <p:nvGrpSpPr>
          <p:cNvPr id="23" name="Group 112"/>
          <p:cNvGrpSpPr/>
          <p:nvPr/>
        </p:nvGrpSpPr>
        <p:grpSpPr>
          <a:xfrm>
            <a:off x="214282" y="1996868"/>
            <a:ext cx="10429948" cy="219372"/>
            <a:chOff x="214282" y="2282620"/>
            <a:chExt cx="10429948" cy="219372"/>
          </a:xfrm>
        </p:grpSpPr>
        <p:cxnSp>
          <p:nvCxnSpPr>
            <p:cNvPr id="207" name="Straight Connector 206"/>
            <p:cNvCxnSpPr/>
            <p:nvPr/>
          </p:nvCxnSpPr>
          <p:spPr>
            <a:xfrm>
              <a:off x="214282" y="2387392"/>
              <a:ext cx="10429948" cy="0"/>
            </a:xfrm>
            <a:prstGeom prst="line">
              <a:avLst/>
            </a:prstGeom>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8" name="Flowchart: Alternate Process 207"/>
            <p:cNvSpPr/>
            <p:nvPr/>
          </p:nvSpPr>
          <p:spPr>
            <a:xfrm>
              <a:off x="2743306" y="2282620"/>
              <a:ext cx="900000" cy="216000"/>
            </a:xfrm>
            <a:prstGeom prst="flowChartAlternateProcess">
              <a:avLst/>
            </a:prstGeom>
            <a:gradFill>
              <a:gsLst>
                <a:gs pos="0">
                  <a:srgbClr val="FFFF00"/>
                </a:gs>
                <a:gs pos="50000">
                  <a:srgbClr val="FFFF99"/>
                </a:gs>
                <a:gs pos="100000">
                  <a:schemeClr val="bg1"/>
                </a:gs>
              </a:gsLst>
              <a:lin ang="5400000" scaled="1"/>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Gene</a:t>
              </a:r>
              <a:endParaRPr lang="en-US" sz="1050" b="1" dirty="0">
                <a:solidFill>
                  <a:schemeClr val="tx1">
                    <a:lumMod val="95000"/>
                    <a:lumOff val="5000"/>
                  </a:schemeClr>
                </a:solidFill>
              </a:endParaRPr>
            </a:p>
          </p:txBody>
        </p:sp>
        <p:sp>
          <p:nvSpPr>
            <p:cNvPr id="212" name="Flowchart: Alternate Process 211"/>
            <p:cNvSpPr/>
            <p:nvPr/>
          </p:nvSpPr>
          <p:spPr>
            <a:xfrm>
              <a:off x="1434397" y="2284306"/>
              <a:ext cx="720000" cy="216000"/>
            </a:xfrm>
            <a:prstGeom prst="flowChartAlternateProcess">
              <a:avLst/>
            </a:prstGeom>
            <a:gradFill>
              <a:gsLst>
                <a:gs pos="0">
                  <a:schemeClr val="accent6">
                    <a:lumMod val="75000"/>
                  </a:schemeClr>
                </a:gs>
                <a:gs pos="50000">
                  <a:srgbClr val="FFFF99"/>
                </a:gs>
                <a:gs pos="100000">
                  <a:schemeClr val="bg1"/>
                </a:gs>
              </a:gsLst>
              <a:lin ang="5400000" scaled="1"/>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Gene</a:t>
              </a:r>
              <a:endParaRPr lang="en-US" sz="1050" b="1" dirty="0">
                <a:solidFill>
                  <a:schemeClr val="tx1">
                    <a:lumMod val="95000"/>
                    <a:lumOff val="5000"/>
                  </a:schemeClr>
                </a:solidFill>
              </a:endParaRPr>
            </a:p>
          </p:txBody>
        </p:sp>
        <p:sp>
          <p:nvSpPr>
            <p:cNvPr id="121" name="Flowchart: Alternate Process 120"/>
            <p:cNvSpPr/>
            <p:nvPr/>
          </p:nvSpPr>
          <p:spPr>
            <a:xfrm>
              <a:off x="861987" y="2284306"/>
              <a:ext cx="285752" cy="216000"/>
            </a:xfrm>
            <a:prstGeom prst="flowChartAlternateProcess">
              <a:avLst/>
            </a:prstGeom>
            <a:gradFill>
              <a:gsLst>
                <a:gs pos="0">
                  <a:schemeClr val="bg1">
                    <a:lumMod val="65000"/>
                  </a:schemeClr>
                </a:gs>
                <a:gs pos="50000">
                  <a:schemeClr val="bg2">
                    <a:lumMod val="90000"/>
                  </a:schemeClr>
                </a:gs>
                <a:gs pos="100000">
                  <a:schemeClr val="bg1"/>
                </a:gs>
              </a:gsLst>
              <a:lin ang="5400000" scaled="1"/>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err="1" smtClean="0">
                  <a:solidFill>
                    <a:schemeClr val="tx1">
                      <a:lumMod val="95000"/>
                      <a:lumOff val="5000"/>
                    </a:schemeClr>
                  </a:solidFill>
                </a:rPr>
                <a:t>Alu</a:t>
              </a:r>
              <a:endParaRPr lang="en-US" sz="1050" b="1" dirty="0">
                <a:solidFill>
                  <a:schemeClr val="tx1">
                    <a:lumMod val="95000"/>
                    <a:lumOff val="5000"/>
                  </a:schemeClr>
                </a:solidFill>
              </a:endParaRPr>
            </a:p>
          </p:txBody>
        </p:sp>
        <p:sp>
          <p:nvSpPr>
            <p:cNvPr id="109" name="Flowchart: Alternate Process 108"/>
            <p:cNvSpPr/>
            <p:nvPr/>
          </p:nvSpPr>
          <p:spPr>
            <a:xfrm>
              <a:off x="2346536" y="2285992"/>
              <a:ext cx="285752" cy="216000"/>
            </a:xfrm>
            <a:prstGeom prst="flowChartAlternateProcess">
              <a:avLst/>
            </a:prstGeom>
            <a:gradFill>
              <a:gsLst>
                <a:gs pos="0">
                  <a:schemeClr val="bg1">
                    <a:lumMod val="65000"/>
                  </a:schemeClr>
                </a:gs>
                <a:gs pos="50000">
                  <a:schemeClr val="bg2">
                    <a:lumMod val="90000"/>
                  </a:schemeClr>
                </a:gs>
                <a:gs pos="100000">
                  <a:schemeClr val="bg1"/>
                </a:gs>
              </a:gsLst>
              <a:lin ang="5400000" scaled="1"/>
            </a:gra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050" b="1" dirty="0" err="1" smtClean="0">
                  <a:solidFill>
                    <a:schemeClr val="tx1">
                      <a:lumMod val="95000"/>
                      <a:lumOff val="5000"/>
                    </a:schemeClr>
                  </a:solidFill>
                </a:rPr>
                <a:t>Alu</a:t>
              </a:r>
              <a:endParaRPr lang="en-US" sz="1050" b="1" dirty="0">
                <a:solidFill>
                  <a:schemeClr val="tx1">
                    <a:lumMod val="95000"/>
                    <a:lumOff val="5000"/>
                  </a:schemeClr>
                </a:solidFill>
              </a:endParaRPr>
            </a:p>
          </p:txBody>
        </p:sp>
      </p:grpSp>
      <p:grpSp>
        <p:nvGrpSpPr>
          <p:cNvPr id="140" name="Group 139"/>
          <p:cNvGrpSpPr/>
          <p:nvPr/>
        </p:nvGrpSpPr>
        <p:grpSpPr>
          <a:xfrm>
            <a:off x="1712158" y="4314152"/>
            <a:ext cx="5428238" cy="1900930"/>
            <a:chOff x="1712158" y="4599904"/>
            <a:chExt cx="5428238" cy="1900930"/>
          </a:xfrm>
        </p:grpSpPr>
        <p:sp>
          <p:nvSpPr>
            <p:cNvPr id="113" name="Right Brace 112"/>
            <p:cNvSpPr/>
            <p:nvPr/>
          </p:nvSpPr>
          <p:spPr>
            <a:xfrm rot="5400000">
              <a:off x="3284485" y="4011659"/>
              <a:ext cx="155662" cy="2847996"/>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TextBox 113"/>
            <p:cNvSpPr txBox="1"/>
            <p:nvPr/>
          </p:nvSpPr>
          <p:spPr>
            <a:xfrm>
              <a:off x="3109185" y="5461100"/>
              <a:ext cx="534121" cy="253916"/>
            </a:xfrm>
            <a:prstGeom prst="rect">
              <a:avLst/>
            </a:prstGeom>
            <a:noFill/>
          </p:spPr>
          <p:txBody>
            <a:bodyPr wrap="none" rtlCol="0">
              <a:spAutoFit/>
            </a:bodyPr>
            <a:lstStyle/>
            <a:p>
              <a:r>
                <a:rPr lang="en-US" sz="1050" b="1" dirty="0" smtClean="0">
                  <a:solidFill>
                    <a:schemeClr val="tx1">
                      <a:lumMod val="50000"/>
                      <a:lumOff val="50000"/>
                    </a:schemeClr>
                  </a:solidFill>
                </a:rPr>
                <a:t>family</a:t>
              </a:r>
              <a:endParaRPr lang="en-US" sz="1050" b="1" dirty="0">
                <a:solidFill>
                  <a:schemeClr val="tx1">
                    <a:lumMod val="50000"/>
                    <a:lumOff val="50000"/>
                  </a:schemeClr>
                </a:solidFill>
              </a:endParaRPr>
            </a:p>
          </p:txBody>
        </p:sp>
        <p:grpSp>
          <p:nvGrpSpPr>
            <p:cNvPr id="15" name="Group 116"/>
            <p:cNvGrpSpPr/>
            <p:nvPr/>
          </p:nvGrpSpPr>
          <p:grpSpPr>
            <a:xfrm>
              <a:off x="3876671" y="5062549"/>
              <a:ext cx="1368000" cy="288000"/>
              <a:chOff x="3714744" y="2783810"/>
              <a:chExt cx="1368000" cy="288000"/>
            </a:xfrm>
          </p:grpSpPr>
          <p:sp>
            <p:nvSpPr>
              <p:cNvPr id="25" name="Flowchart: Alternate Process 24"/>
              <p:cNvSpPr/>
              <p:nvPr/>
            </p:nvSpPr>
            <p:spPr>
              <a:xfrm>
                <a:off x="3714744" y="2783810"/>
                <a:ext cx="1368000" cy="288000"/>
              </a:xfrm>
              <a:prstGeom prst="flowChartAlternateProcess">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Alternate Process 25"/>
              <p:cNvSpPr/>
              <p:nvPr/>
            </p:nvSpPr>
            <p:spPr>
              <a:xfrm>
                <a:off x="4111306" y="2821914"/>
                <a:ext cx="900000" cy="216000"/>
              </a:xfrm>
              <a:prstGeom prst="flowChartAlternateProcess">
                <a:avLst/>
              </a:prstGeom>
              <a:gradFill>
                <a:gsLst>
                  <a:gs pos="0">
                    <a:schemeClr val="tx2"/>
                  </a:gs>
                  <a:gs pos="50000">
                    <a:schemeClr val="accent1">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Dup. </a:t>
                </a:r>
                <a:r>
                  <a:rPr lang="el-GR" sz="1050" b="1" dirty="0" smtClean="0">
                    <a:solidFill>
                      <a:schemeClr val="tx1">
                        <a:lumMod val="95000"/>
                        <a:lumOff val="5000"/>
                      </a:schemeClr>
                    </a:solidFill>
                  </a:rPr>
                  <a:t>ψ</a:t>
                </a:r>
                <a:r>
                  <a:rPr lang="en-US" sz="1050" b="1" dirty="0" smtClean="0">
                    <a:solidFill>
                      <a:schemeClr val="tx1">
                        <a:lumMod val="95000"/>
                        <a:lumOff val="5000"/>
                      </a:schemeClr>
                    </a:solidFill>
                  </a:rPr>
                  <a:t>gene </a:t>
                </a:r>
                <a:endParaRPr lang="en-US" sz="1050" b="1" dirty="0">
                  <a:solidFill>
                    <a:schemeClr val="tx1">
                      <a:lumMod val="95000"/>
                      <a:lumOff val="5000"/>
                    </a:schemeClr>
                  </a:solidFill>
                </a:endParaRPr>
              </a:p>
            </p:txBody>
          </p:sp>
        </p:grpSp>
        <p:sp>
          <p:nvSpPr>
            <p:cNvPr id="66" name="Flowchart: Alternate Process 65"/>
            <p:cNvSpPr/>
            <p:nvPr/>
          </p:nvSpPr>
          <p:spPr>
            <a:xfrm>
              <a:off x="6240396" y="5869665"/>
              <a:ext cx="900000" cy="216000"/>
            </a:xfrm>
            <a:prstGeom prst="flowChartAlternateProcess">
              <a:avLst/>
            </a:prstGeom>
            <a:gradFill>
              <a:gsLst>
                <a:gs pos="0">
                  <a:schemeClr val="tx2"/>
                </a:gs>
                <a:gs pos="50000">
                  <a:schemeClr val="accent1">
                    <a:lumMod val="40000"/>
                    <a:lumOff val="60000"/>
                  </a:schemeClr>
                </a:gs>
                <a:gs pos="100000">
                  <a:schemeClr val="bg1"/>
                </a:gs>
              </a:gsLst>
              <a:lin ang="5400000" scaled="1"/>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smtClean="0">
                  <a:solidFill>
                    <a:schemeClr val="tx1">
                      <a:lumMod val="95000"/>
                      <a:lumOff val="5000"/>
                    </a:schemeClr>
                  </a:solidFill>
                </a:rPr>
                <a:t>Pssd</a:t>
              </a:r>
              <a:r>
                <a:rPr lang="en-US" sz="1050" b="1" dirty="0" smtClean="0">
                  <a:solidFill>
                    <a:schemeClr val="tx1">
                      <a:lumMod val="95000"/>
                      <a:lumOff val="5000"/>
                    </a:schemeClr>
                  </a:solidFill>
                </a:rPr>
                <a:t>. </a:t>
              </a:r>
              <a:r>
                <a:rPr lang="el-GR" sz="1050" b="1" dirty="0" smtClean="0">
                  <a:solidFill>
                    <a:schemeClr val="tx1">
                      <a:lumMod val="95000"/>
                      <a:lumOff val="5000"/>
                    </a:schemeClr>
                  </a:solidFill>
                </a:rPr>
                <a:t>ψ</a:t>
              </a:r>
              <a:r>
                <a:rPr lang="en-US" sz="1050" b="1" dirty="0" smtClean="0">
                  <a:solidFill>
                    <a:schemeClr val="tx1">
                      <a:lumMod val="95000"/>
                      <a:lumOff val="5000"/>
                    </a:schemeClr>
                  </a:solidFill>
                </a:rPr>
                <a:t>gene </a:t>
              </a:r>
              <a:endParaRPr lang="en-US" sz="1050" b="1" dirty="0">
                <a:solidFill>
                  <a:schemeClr val="tx1">
                    <a:lumMod val="95000"/>
                    <a:lumOff val="5000"/>
                  </a:schemeClr>
                </a:solidFill>
              </a:endParaRPr>
            </a:p>
          </p:txBody>
        </p:sp>
        <p:cxnSp>
          <p:nvCxnSpPr>
            <p:cNvPr id="122" name="Curved Connector 121"/>
            <p:cNvCxnSpPr>
              <a:stCxn id="108" idx="0"/>
              <a:endCxn id="25" idx="0"/>
            </p:cNvCxnSpPr>
            <p:nvPr/>
          </p:nvCxnSpPr>
          <p:spPr>
            <a:xfrm rot="16200000" flipH="1">
              <a:off x="3869847" y="4371725"/>
              <a:ext cx="33334" cy="1348314"/>
            </a:xfrm>
            <a:prstGeom prst="curvedConnector3">
              <a:avLst>
                <a:gd name="adj1" fmla="val -685786"/>
              </a:avLst>
            </a:prstGeom>
            <a:ln>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3886648" y="4599904"/>
              <a:ext cx="704039" cy="253916"/>
            </a:xfrm>
            <a:prstGeom prst="rect">
              <a:avLst/>
            </a:prstGeom>
            <a:noFill/>
          </p:spPr>
          <p:txBody>
            <a:bodyPr wrap="none" rtlCol="0">
              <a:spAutoFit/>
            </a:bodyPr>
            <a:lstStyle/>
            <a:p>
              <a:r>
                <a:rPr lang="en-US" sz="1050" dirty="0" smtClean="0">
                  <a:solidFill>
                    <a:schemeClr val="tx1">
                      <a:lumMod val="50000"/>
                      <a:lumOff val="50000"/>
                    </a:schemeClr>
                  </a:solidFill>
                </a:rPr>
                <a:t>duplicate</a:t>
              </a:r>
              <a:endParaRPr lang="en-US" sz="1050" dirty="0">
                <a:solidFill>
                  <a:schemeClr val="tx1">
                    <a:lumMod val="50000"/>
                    <a:lumOff val="50000"/>
                  </a:schemeClr>
                </a:solidFill>
              </a:endParaRPr>
            </a:p>
          </p:txBody>
        </p:sp>
        <p:cxnSp>
          <p:nvCxnSpPr>
            <p:cNvPr id="131" name="Curved Connector 130"/>
            <p:cNvCxnSpPr>
              <a:stCxn id="105" idx="2"/>
              <a:endCxn id="66" idx="2"/>
            </p:cNvCxnSpPr>
            <p:nvPr/>
          </p:nvCxnSpPr>
          <p:spPr>
            <a:xfrm rot="16200000" flipH="1">
              <a:off x="4173961" y="3569230"/>
              <a:ext cx="54632" cy="4978237"/>
            </a:xfrm>
            <a:prstGeom prst="curvedConnector3">
              <a:avLst>
                <a:gd name="adj1" fmla="val 518436"/>
              </a:avLst>
            </a:prstGeom>
            <a:ln>
              <a:tailEnd type="arrow"/>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5859930" y="6246918"/>
              <a:ext cx="1069524" cy="253916"/>
            </a:xfrm>
            <a:prstGeom prst="rect">
              <a:avLst/>
            </a:prstGeom>
            <a:noFill/>
          </p:spPr>
          <p:txBody>
            <a:bodyPr wrap="none" rtlCol="0">
              <a:spAutoFit/>
            </a:bodyPr>
            <a:lstStyle/>
            <a:p>
              <a:r>
                <a:rPr lang="en-US" sz="1050" dirty="0" smtClean="0">
                  <a:solidFill>
                    <a:schemeClr val="tx1">
                      <a:lumMod val="50000"/>
                      <a:lumOff val="50000"/>
                    </a:schemeClr>
                  </a:solidFill>
                </a:rPr>
                <a:t>Retro-transpose</a:t>
              </a:r>
              <a:endParaRPr lang="en-US" sz="1050" dirty="0">
                <a:solidFill>
                  <a:schemeClr val="tx1">
                    <a:lumMod val="50000"/>
                    <a:lumOff val="50000"/>
                  </a:schemeClr>
                </a:solidFill>
              </a:endParaRPr>
            </a:p>
          </p:txBody>
        </p:sp>
      </p:grpSp>
      <p:sp>
        <p:nvSpPr>
          <p:cNvPr id="149" name="Date Placeholder 148"/>
          <p:cNvSpPr>
            <a:spLocks noGrp="1"/>
          </p:cNvSpPr>
          <p:nvPr>
            <p:ph type="dt" sz="half" idx="10"/>
          </p:nvPr>
        </p:nvSpPr>
        <p:spPr/>
        <p:txBody>
          <a:bodyPr/>
          <a:lstStyle/>
          <a:p>
            <a:r>
              <a:rPr lang="en-US" smtClean="0"/>
              <a:t>5/20/2010</a:t>
            </a:r>
            <a:endParaRPr lang="en-US"/>
          </a:p>
        </p:txBody>
      </p:sp>
      <p:sp>
        <p:nvSpPr>
          <p:cNvPr id="150" name="Slide Number Placeholder 149"/>
          <p:cNvSpPr>
            <a:spLocks noGrp="1"/>
          </p:cNvSpPr>
          <p:nvPr>
            <p:ph type="sldNum" sz="quarter" idx="12"/>
          </p:nvPr>
        </p:nvSpPr>
        <p:spPr/>
        <p:txBody>
          <a:bodyPr/>
          <a:lstStyle/>
          <a:p>
            <a:fld id="{E0F394AE-146F-480D-918A-369CB40A8BED}" type="slidenum">
              <a:rPr lang="en-US" smtClean="0"/>
              <a:pPr/>
              <a:t>4</a:t>
            </a:fld>
            <a:endParaRPr lang="en-US"/>
          </a:p>
        </p:txBody>
      </p:sp>
      <p:sp>
        <p:nvSpPr>
          <p:cNvPr id="152" name="Footer Placeholder 151"/>
          <p:cNvSpPr>
            <a:spLocks noGrp="1"/>
          </p:cNvSpPr>
          <p:nvPr>
            <p:ph type="ftr" sz="quarter" idx="11"/>
          </p:nvPr>
        </p:nvSpPr>
        <p:spPr/>
        <p:txBody>
          <a:bodyPr/>
          <a:lstStyle/>
          <a:p>
            <a:r>
              <a:rPr lang="en-US" smtClean="0"/>
              <a:t>Hugo Lam's Defense  -  Computational Analysis on Genomic Variation  -  Yale CBB</a:t>
            </a:r>
            <a:endParaRPr lang="en-US"/>
          </a:p>
        </p:txBody>
      </p:sp>
      <p:grpSp>
        <p:nvGrpSpPr>
          <p:cNvPr id="119" name="Group 118"/>
          <p:cNvGrpSpPr/>
          <p:nvPr/>
        </p:nvGrpSpPr>
        <p:grpSpPr>
          <a:xfrm>
            <a:off x="3857620" y="3233736"/>
            <a:ext cx="5210180" cy="2971821"/>
            <a:chOff x="3857620" y="3233736"/>
            <a:chExt cx="5210180" cy="2971821"/>
          </a:xfrm>
        </p:grpSpPr>
        <p:cxnSp>
          <p:nvCxnSpPr>
            <p:cNvPr id="130" name="Straight Connector 129"/>
            <p:cNvCxnSpPr/>
            <p:nvPr/>
          </p:nvCxnSpPr>
          <p:spPr>
            <a:xfrm rot="5400000">
              <a:off x="7616406" y="5140440"/>
              <a:ext cx="623900" cy="457183"/>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2" name="Flowchart: Alternate Process 61"/>
            <p:cNvSpPr/>
            <p:nvPr/>
          </p:nvSpPr>
          <p:spPr>
            <a:xfrm>
              <a:off x="7286644" y="4808449"/>
              <a:ext cx="900000" cy="235050"/>
            </a:xfrm>
            <a:prstGeom prst="flowChartAlternateProcess">
              <a:avLst/>
            </a:prstGeom>
            <a:gradFill flip="none" rotWithShape="1">
              <a:gsLst>
                <a:gs pos="0">
                  <a:schemeClr val="accent3">
                    <a:lumMod val="20000"/>
                    <a:lumOff val="80000"/>
                  </a:schemeClr>
                </a:gs>
                <a:gs pos="50000">
                  <a:schemeClr val="accent3">
                    <a:lumMod val="40000"/>
                    <a:lumOff val="60000"/>
                  </a:schemeClr>
                </a:gs>
                <a:gs pos="100000">
                  <a:srgbClr val="156B13"/>
                </a:gs>
              </a:gsLst>
              <a:lin ang="54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lumMod val="95000"/>
                      <a:lumOff val="5000"/>
                    </a:schemeClr>
                  </a:solidFill>
                </a:rPr>
                <a:t>Active L1</a:t>
              </a:r>
              <a:endParaRPr lang="en-US" sz="1050" b="1" dirty="0">
                <a:solidFill>
                  <a:schemeClr val="tx1">
                    <a:lumMod val="95000"/>
                    <a:lumOff val="5000"/>
                  </a:schemeClr>
                </a:solidFill>
              </a:endParaRPr>
            </a:p>
          </p:txBody>
        </p:sp>
        <p:sp>
          <p:nvSpPr>
            <p:cNvPr id="64" name="Flowchart: Alternate Process 63"/>
            <p:cNvSpPr/>
            <p:nvPr/>
          </p:nvSpPr>
          <p:spPr>
            <a:xfrm>
              <a:off x="6240396" y="4091554"/>
              <a:ext cx="900000" cy="216000"/>
            </a:xfrm>
            <a:prstGeom prst="flowChartAlternateProcess">
              <a:avLst/>
            </a:prstGeom>
            <a:gradFill>
              <a:gsLst>
                <a:gs pos="0">
                  <a:schemeClr val="tx2"/>
                </a:gs>
                <a:gs pos="50000">
                  <a:schemeClr val="accent1">
                    <a:lumMod val="40000"/>
                    <a:lumOff val="60000"/>
                  </a:schemeClr>
                </a:gs>
                <a:gs pos="100000">
                  <a:schemeClr val="bg1"/>
                </a:gs>
              </a:gsLst>
              <a:lin ang="5400000" scaled="1"/>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smtClean="0">
                  <a:solidFill>
                    <a:schemeClr val="tx1">
                      <a:lumMod val="95000"/>
                      <a:lumOff val="5000"/>
                    </a:schemeClr>
                  </a:solidFill>
                </a:rPr>
                <a:t>Pssd</a:t>
              </a:r>
              <a:r>
                <a:rPr lang="en-US" sz="1050" b="1" dirty="0" smtClean="0">
                  <a:solidFill>
                    <a:schemeClr val="tx1">
                      <a:lumMod val="95000"/>
                      <a:lumOff val="5000"/>
                    </a:schemeClr>
                  </a:solidFill>
                </a:rPr>
                <a:t>. </a:t>
              </a:r>
              <a:r>
                <a:rPr lang="el-GR" sz="1050" b="1" dirty="0" smtClean="0">
                  <a:solidFill>
                    <a:schemeClr val="tx1">
                      <a:lumMod val="95000"/>
                      <a:lumOff val="5000"/>
                    </a:schemeClr>
                  </a:solidFill>
                </a:rPr>
                <a:t>ψ</a:t>
              </a:r>
              <a:r>
                <a:rPr lang="en-US" sz="1050" b="1" dirty="0" smtClean="0">
                  <a:solidFill>
                    <a:schemeClr val="tx1">
                      <a:lumMod val="95000"/>
                      <a:lumOff val="5000"/>
                    </a:schemeClr>
                  </a:solidFill>
                </a:rPr>
                <a:t>gene </a:t>
              </a:r>
              <a:endParaRPr lang="en-US" sz="1050" b="1" dirty="0">
                <a:solidFill>
                  <a:schemeClr val="tx1">
                    <a:lumMod val="95000"/>
                    <a:lumOff val="5000"/>
                  </a:schemeClr>
                </a:solidFill>
              </a:endParaRPr>
            </a:p>
          </p:txBody>
        </p:sp>
        <p:sp>
          <p:nvSpPr>
            <p:cNvPr id="146" name="Rectangle 145"/>
            <p:cNvSpPr/>
            <p:nvPr/>
          </p:nvSpPr>
          <p:spPr>
            <a:xfrm>
              <a:off x="3857620" y="3705227"/>
              <a:ext cx="5210180" cy="2500330"/>
            </a:xfrm>
            <a:prstGeom prst="rect">
              <a:avLst/>
            </a:prstGeom>
            <a:noFill/>
            <a:ln w="22225">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r>
                <a:rPr lang="en-US" sz="1050" b="1" dirty="0" smtClean="0">
                  <a:solidFill>
                    <a:schemeClr val="tx1">
                      <a:lumMod val="95000"/>
                      <a:lumOff val="5000"/>
                    </a:schemeClr>
                  </a:solidFill>
                </a:rPr>
                <a:t>Structural Variation (SV)</a:t>
              </a:r>
              <a:endParaRPr lang="en-US" sz="1050" b="1" dirty="0">
                <a:solidFill>
                  <a:schemeClr val="tx1">
                    <a:lumMod val="95000"/>
                    <a:lumOff val="5000"/>
                  </a:schemeClr>
                </a:solidFill>
              </a:endParaRPr>
            </a:p>
          </p:txBody>
        </p:sp>
        <p:cxnSp>
          <p:nvCxnSpPr>
            <p:cNvPr id="162" name="Straight Connector 161"/>
            <p:cNvCxnSpPr/>
            <p:nvPr/>
          </p:nvCxnSpPr>
          <p:spPr>
            <a:xfrm rot="16200000" flipH="1">
              <a:off x="6157041" y="4426740"/>
              <a:ext cx="614375" cy="39054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6576142" y="4388657"/>
              <a:ext cx="623900" cy="457183"/>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flipH="1" flipV="1">
              <a:off x="6161822" y="3559967"/>
              <a:ext cx="614375" cy="39054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V="1">
              <a:off x="6580923" y="3521884"/>
              <a:ext cx="623900" cy="457183"/>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6366944" y="3786190"/>
              <a:ext cx="686406" cy="253916"/>
            </a:xfrm>
            <a:prstGeom prst="rect">
              <a:avLst/>
            </a:prstGeom>
            <a:noFill/>
          </p:spPr>
          <p:txBody>
            <a:bodyPr wrap="none" rtlCol="0">
              <a:spAutoFit/>
            </a:bodyPr>
            <a:lstStyle/>
            <a:p>
              <a:r>
                <a:rPr lang="en-US" sz="1050" b="1" dirty="0" smtClean="0">
                  <a:solidFill>
                    <a:schemeClr val="tx2">
                      <a:lumMod val="60000"/>
                      <a:lumOff val="40000"/>
                    </a:schemeClr>
                  </a:solidFill>
                </a:rPr>
                <a:t>Insertion</a:t>
              </a:r>
              <a:endParaRPr lang="en-US" sz="1050" b="1" dirty="0">
                <a:solidFill>
                  <a:schemeClr val="tx2">
                    <a:lumMod val="60000"/>
                    <a:lumOff val="40000"/>
                  </a:schemeClr>
                </a:solidFill>
              </a:endParaRPr>
            </a:p>
          </p:txBody>
        </p:sp>
        <p:sp>
          <p:nvSpPr>
            <p:cNvPr id="181" name="TextBox 180"/>
            <p:cNvSpPr txBox="1"/>
            <p:nvPr/>
          </p:nvSpPr>
          <p:spPr>
            <a:xfrm>
              <a:off x="6366944" y="4318092"/>
              <a:ext cx="662361" cy="253916"/>
            </a:xfrm>
            <a:prstGeom prst="rect">
              <a:avLst/>
            </a:prstGeom>
            <a:noFill/>
          </p:spPr>
          <p:txBody>
            <a:bodyPr wrap="none" rtlCol="0">
              <a:spAutoFit/>
            </a:bodyPr>
            <a:lstStyle/>
            <a:p>
              <a:r>
                <a:rPr lang="en-US" sz="1050" b="1" dirty="0" smtClean="0">
                  <a:solidFill>
                    <a:schemeClr val="accent2"/>
                  </a:solidFill>
                </a:rPr>
                <a:t>Deletion</a:t>
              </a:r>
              <a:endParaRPr lang="en-US" sz="1050" b="1" dirty="0">
                <a:solidFill>
                  <a:schemeClr val="accent2"/>
                </a:solidFill>
              </a:endParaRPr>
            </a:p>
          </p:txBody>
        </p:sp>
        <p:cxnSp>
          <p:nvCxnSpPr>
            <p:cNvPr id="182" name="Straight Connector 181"/>
            <p:cNvCxnSpPr/>
            <p:nvPr/>
          </p:nvCxnSpPr>
          <p:spPr>
            <a:xfrm rot="5400000" flipH="1" flipV="1">
              <a:off x="6815153" y="3910017"/>
              <a:ext cx="1381135" cy="419103"/>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V="1">
              <a:off x="7250926" y="3893346"/>
              <a:ext cx="1376372" cy="447679"/>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7408429" y="4532406"/>
              <a:ext cx="686406" cy="253916"/>
            </a:xfrm>
            <a:prstGeom prst="rect">
              <a:avLst/>
            </a:prstGeom>
            <a:noFill/>
          </p:spPr>
          <p:txBody>
            <a:bodyPr wrap="none" rtlCol="0">
              <a:spAutoFit/>
            </a:bodyPr>
            <a:lstStyle/>
            <a:p>
              <a:r>
                <a:rPr lang="en-US" sz="1050" b="1" dirty="0" smtClean="0">
                  <a:solidFill>
                    <a:schemeClr val="tx2">
                      <a:lumMod val="60000"/>
                      <a:lumOff val="40000"/>
                    </a:schemeClr>
                  </a:solidFill>
                </a:rPr>
                <a:t>Insertion</a:t>
              </a:r>
              <a:endParaRPr lang="en-US" sz="1050" b="1" dirty="0">
                <a:solidFill>
                  <a:schemeClr val="tx2">
                    <a:lumMod val="60000"/>
                    <a:lumOff val="40000"/>
                  </a:schemeClr>
                </a:solidFill>
              </a:endParaRPr>
            </a:p>
          </p:txBody>
        </p:sp>
        <p:sp>
          <p:nvSpPr>
            <p:cNvPr id="187" name="TextBox 186"/>
            <p:cNvSpPr txBox="1"/>
            <p:nvPr/>
          </p:nvSpPr>
          <p:spPr>
            <a:xfrm>
              <a:off x="7394142" y="3786190"/>
              <a:ext cx="686406" cy="253916"/>
            </a:xfrm>
            <a:prstGeom prst="rect">
              <a:avLst/>
            </a:prstGeom>
            <a:solidFill>
              <a:schemeClr val="bg1"/>
            </a:solidFill>
          </p:spPr>
          <p:txBody>
            <a:bodyPr wrap="none" rtlCol="0">
              <a:spAutoFit/>
            </a:bodyPr>
            <a:lstStyle/>
            <a:p>
              <a:r>
                <a:rPr lang="en-US" sz="1050" b="1" dirty="0" smtClean="0">
                  <a:solidFill>
                    <a:schemeClr val="tx2">
                      <a:lumMod val="60000"/>
                      <a:lumOff val="40000"/>
                    </a:schemeClr>
                  </a:solidFill>
                </a:rPr>
                <a:t>Insertion</a:t>
              </a:r>
              <a:endParaRPr lang="en-US" sz="1050" b="1" dirty="0">
                <a:solidFill>
                  <a:schemeClr val="tx2">
                    <a:lumMod val="60000"/>
                    <a:lumOff val="40000"/>
                  </a:schemeClr>
                </a:solidFill>
              </a:endParaRPr>
            </a:p>
          </p:txBody>
        </p:sp>
        <p:cxnSp>
          <p:nvCxnSpPr>
            <p:cNvPr id="188" name="Straight Connector 187"/>
            <p:cNvCxnSpPr/>
            <p:nvPr/>
          </p:nvCxnSpPr>
          <p:spPr>
            <a:xfrm rot="5400000" flipH="1" flipV="1">
              <a:off x="7250925" y="4341027"/>
              <a:ext cx="519117" cy="409577"/>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V="1">
              <a:off x="7674788" y="4326740"/>
              <a:ext cx="519116" cy="438148"/>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6" name="Flowchart: Alternate Process 195"/>
            <p:cNvSpPr/>
            <p:nvPr/>
          </p:nvSpPr>
          <p:spPr>
            <a:xfrm>
              <a:off x="8429652" y="4814897"/>
              <a:ext cx="500066" cy="235050"/>
            </a:xfrm>
            <a:prstGeom prst="flowChartAlternateProcess">
              <a:avLst/>
            </a:prstGeom>
            <a:gradFill flip="none" rotWithShape="1">
              <a:gsLst>
                <a:gs pos="0">
                  <a:schemeClr val="bg1"/>
                </a:gs>
                <a:gs pos="50000">
                  <a:schemeClr val="bg2">
                    <a:lumMod val="90000"/>
                  </a:schemeClr>
                </a:gs>
                <a:gs pos="100000">
                  <a:schemeClr val="bg2">
                    <a:lumMod val="50000"/>
                  </a:schemeClr>
                </a:gs>
              </a:gsLst>
              <a:lin ang="0" scaled="1"/>
              <a:tileRect/>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lumMod val="95000"/>
                    <a:lumOff val="5000"/>
                  </a:schemeClr>
                </a:solidFill>
              </a:endParaRPr>
            </a:p>
          </p:txBody>
        </p:sp>
        <p:sp>
          <p:nvSpPr>
            <p:cNvPr id="197" name="Flowchart: Alternate Process 196"/>
            <p:cNvSpPr/>
            <p:nvPr/>
          </p:nvSpPr>
          <p:spPr>
            <a:xfrm>
              <a:off x="8429652" y="5581665"/>
              <a:ext cx="500066" cy="235050"/>
            </a:xfrm>
            <a:prstGeom prst="flowChartAlternateProcess">
              <a:avLst/>
            </a:prstGeom>
            <a:gradFill flip="none" rotWithShape="1">
              <a:gsLst>
                <a:gs pos="0">
                  <a:schemeClr val="bg1"/>
                </a:gs>
                <a:gs pos="50000">
                  <a:schemeClr val="bg2">
                    <a:lumMod val="90000"/>
                  </a:schemeClr>
                </a:gs>
                <a:gs pos="100000">
                  <a:schemeClr val="bg2">
                    <a:lumMod val="50000"/>
                  </a:schemeClr>
                </a:gs>
              </a:gsLst>
              <a:lin ang="10800000" scaled="1"/>
              <a:tileRect/>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lumMod val="95000"/>
                    <a:lumOff val="5000"/>
                  </a:schemeClr>
                </a:solidFill>
              </a:endParaRPr>
            </a:p>
          </p:txBody>
        </p:sp>
        <p:sp>
          <p:nvSpPr>
            <p:cNvPr id="198" name="Flowchart: Alternate Process 197"/>
            <p:cNvSpPr/>
            <p:nvPr/>
          </p:nvSpPr>
          <p:spPr>
            <a:xfrm>
              <a:off x="8429652" y="4095755"/>
              <a:ext cx="500066" cy="235050"/>
            </a:xfrm>
            <a:prstGeom prst="flowChartAlternateProcess">
              <a:avLst/>
            </a:prstGeom>
            <a:gradFill flip="none" rotWithShape="1">
              <a:gsLst>
                <a:gs pos="0">
                  <a:schemeClr val="bg1"/>
                </a:gs>
                <a:gs pos="50000">
                  <a:schemeClr val="bg2">
                    <a:lumMod val="90000"/>
                  </a:schemeClr>
                </a:gs>
                <a:gs pos="100000">
                  <a:schemeClr val="bg2">
                    <a:lumMod val="50000"/>
                  </a:schemeClr>
                </a:gs>
              </a:gsLst>
              <a:lin ang="0" scaled="1"/>
              <a:tileRect/>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lumMod val="95000"/>
                    <a:lumOff val="5000"/>
                  </a:schemeClr>
                </a:solidFill>
              </a:endParaRPr>
            </a:p>
          </p:txBody>
        </p:sp>
        <p:sp>
          <p:nvSpPr>
            <p:cNvPr id="199" name="Flowchart: Alternate Process 198"/>
            <p:cNvSpPr/>
            <p:nvPr/>
          </p:nvSpPr>
          <p:spPr>
            <a:xfrm>
              <a:off x="8429652" y="3233736"/>
              <a:ext cx="500066" cy="235050"/>
            </a:xfrm>
            <a:prstGeom prst="flowChartAlternateProcess">
              <a:avLst/>
            </a:prstGeom>
            <a:gradFill flip="none" rotWithShape="1">
              <a:gsLst>
                <a:gs pos="0">
                  <a:schemeClr val="bg1"/>
                </a:gs>
                <a:gs pos="50000">
                  <a:schemeClr val="bg2">
                    <a:lumMod val="90000"/>
                  </a:schemeClr>
                </a:gs>
                <a:gs pos="100000">
                  <a:schemeClr val="bg2">
                    <a:lumMod val="50000"/>
                  </a:schemeClr>
                </a:gs>
              </a:gsLst>
              <a:lin ang="0" scaled="1"/>
              <a:tileRect/>
            </a:gra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lumMod val="95000"/>
                    <a:lumOff val="5000"/>
                  </a:schemeClr>
                </a:solidFill>
              </a:endParaRPr>
            </a:p>
          </p:txBody>
        </p:sp>
        <p:cxnSp>
          <p:nvCxnSpPr>
            <p:cNvPr id="200" name="Straight Connector 199"/>
            <p:cNvCxnSpPr/>
            <p:nvPr/>
          </p:nvCxnSpPr>
          <p:spPr>
            <a:xfrm rot="5400000" flipH="1" flipV="1">
              <a:off x="8420105" y="5067321"/>
              <a:ext cx="533417" cy="495273"/>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flipV="1">
              <a:off x="8410580" y="5062571"/>
              <a:ext cx="533417" cy="495273"/>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8348689" y="5172087"/>
              <a:ext cx="704039" cy="253916"/>
            </a:xfrm>
            <a:prstGeom prst="rect">
              <a:avLst/>
            </a:prstGeom>
            <a:noFill/>
          </p:spPr>
          <p:txBody>
            <a:bodyPr wrap="none" rtlCol="0">
              <a:spAutoFit/>
            </a:bodyPr>
            <a:lstStyle/>
            <a:p>
              <a:r>
                <a:rPr lang="en-US" sz="1050" b="1" dirty="0" smtClean="0">
                  <a:solidFill>
                    <a:srgbClr val="990099"/>
                  </a:solidFill>
                </a:rPr>
                <a:t>Inversion</a:t>
              </a:r>
              <a:endParaRPr lang="en-US" sz="1050" b="1" dirty="0">
                <a:solidFill>
                  <a:srgbClr val="990099"/>
                </a:solidFill>
              </a:endParaRPr>
            </a:p>
          </p:txBody>
        </p:sp>
        <p:sp>
          <p:nvSpPr>
            <p:cNvPr id="123" name="TextBox 122"/>
            <p:cNvSpPr txBox="1"/>
            <p:nvPr/>
          </p:nvSpPr>
          <p:spPr>
            <a:xfrm>
              <a:off x="5997064" y="5121740"/>
              <a:ext cx="1053494" cy="253916"/>
            </a:xfrm>
            <a:prstGeom prst="rect">
              <a:avLst/>
            </a:prstGeom>
            <a:noFill/>
          </p:spPr>
          <p:txBody>
            <a:bodyPr wrap="none" rtlCol="0">
              <a:spAutoFit/>
            </a:bodyPr>
            <a:lstStyle/>
            <a:p>
              <a:r>
                <a:rPr lang="en-US" sz="1050" b="1" dirty="0" smtClean="0">
                  <a:solidFill>
                    <a:schemeClr val="tx1">
                      <a:lumMod val="50000"/>
                      <a:lumOff val="50000"/>
                    </a:schemeClr>
                  </a:solidFill>
                </a:rPr>
                <a:t>Retro-elements</a:t>
              </a:r>
              <a:endParaRPr lang="en-US" sz="1050" b="1" dirty="0">
                <a:solidFill>
                  <a:schemeClr val="tx1">
                    <a:lumMod val="50000"/>
                    <a:lumOff val="50000"/>
                  </a:schemeClr>
                </a:solidFill>
              </a:endParaRPr>
            </a:p>
          </p:txBody>
        </p:sp>
        <p:sp>
          <p:nvSpPr>
            <p:cNvPr id="124" name="Right Brace 123"/>
            <p:cNvSpPr/>
            <p:nvPr/>
          </p:nvSpPr>
          <p:spPr>
            <a:xfrm rot="2173666" flipH="1">
              <a:off x="7031147" y="4745067"/>
              <a:ext cx="138064" cy="889239"/>
            </a:xfrm>
            <a:prstGeom prst="rightBrace">
              <a:avLst>
                <a:gd name="adj1" fmla="val 24999"/>
                <a:gd name="adj2" fmla="val 7027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7" name="Straight Connector 116"/>
            <p:cNvCxnSpPr/>
            <p:nvPr/>
          </p:nvCxnSpPr>
          <p:spPr>
            <a:xfrm rot="16200000" flipH="1">
              <a:off x="7197305" y="5178523"/>
              <a:ext cx="614375" cy="39054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7407208" y="5069875"/>
              <a:ext cx="662361" cy="253916"/>
            </a:xfrm>
            <a:prstGeom prst="rect">
              <a:avLst/>
            </a:prstGeom>
            <a:noFill/>
          </p:spPr>
          <p:txBody>
            <a:bodyPr wrap="none" rtlCol="0">
              <a:spAutoFit/>
            </a:bodyPr>
            <a:lstStyle/>
            <a:p>
              <a:r>
                <a:rPr lang="en-US" sz="1050" b="1" dirty="0" smtClean="0">
                  <a:solidFill>
                    <a:schemeClr val="accent2"/>
                  </a:solidFill>
                </a:rPr>
                <a:t>Deletion</a:t>
              </a:r>
              <a:endParaRPr lang="en-US" sz="1050" b="1" dirty="0">
                <a:solidFill>
                  <a:schemeClr val="accent2"/>
                </a:solidFill>
              </a:endParaRPr>
            </a:p>
          </p:txBody>
        </p:sp>
        <p:grpSp>
          <p:nvGrpSpPr>
            <p:cNvPr id="165" name="Group 164"/>
            <p:cNvGrpSpPr/>
            <p:nvPr/>
          </p:nvGrpSpPr>
          <p:grpSpPr>
            <a:xfrm>
              <a:off x="5594710" y="4071942"/>
              <a:ext cx="428628" cy="288000"/>
              <a:chOff x="5500694" y="3786190"/>
              <a:chExt cx="428628" cy="288000"/>
            </a:xfrm>
          </p:grpSpPr>
          <p:sp>
            <p:nvSpPr>
              <p:cNvPr id="138" name="Isosceles Triangle 137"/>
              <p:cNvSpPr/>
              <p:nvPr/>
            </p:nvSpPr>
            <p:spPr>
              <a:xfrm rot="5400000">
                <a:off x="5410694"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rot="5400000">
                <a:off x="5517008"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p:cNvSpPr/>
              <p:nvPr/>
            </p:nvSpPr>
            <p:spPr>
              <a:xfrm rot="5400000">
                <a:off x="5625008"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rot="5400000">
                <a:off x="5731322"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5701024" y="4784074"/>
              <a:ext cx="322314" cy="288000"/>
              <a:chOff x="5607008" y="3786190"/>
              <a:chExt cx="322314" cy="288000"/>
            </a:xfrm>
          </p:grpSpPr>
          <p:sp>
            <p:nvSpPr>
              <p:cNvPr id="195" name="Isosceles Triangle 194"/>
              <p:cNvSpPr/>
              <p:nvPr/>
            </p:nvSpPr>
            <p:spPr>
              <a:xfrm rot="5400000">
                <a:off x="5517008"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p:cNvSpPr/>
              <p:nvPr/>
            </p:nvSpPr>
            <p:spPr>
              <a:xfrm rot="5400000">
                <a:off x="5625008"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201"/>
              <p:cNvSpPr/>
              <p:nvPr/>
            </p:nvSpPr>
            <p:spPr>
              <a:xfrm rot="5400000">
                <a:off x="5731322"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5594710" y="5558603"/>
              <a:ext cx="428628" cy="288000"/>
              <a:chOff x="5500694" y="3786190"/>
              <a:chExt cx="428628" cy="288000"/>
            </a:xfrm>
          </p:grpSpPr>
          <p:sp>
            <p:nvSpPr>
              <p:cNvPr id="204" name="Isosceles Triangle 203"/>
              <p:cNvSpPr/>
              <p:nvPr/>
            </p:nvSpPr>
            <p:spPr>
              <a:xfrm rot="5400000">
                <a:off x="5410694"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Isosceles Triangle 208"/>
              <p:cNvSpPr/>
              <p:nvPr/>
            </p:nvSpPr>
            <p:spPr>
              <a:xfrm rot="5400000">
                <a:off x="5517008"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Isosceles Triangle 209"/>
              <p:cNvSpPr/>
              <p:nvPr/>
            </p:nvSpPr>
            <p:spPr>
              <a:xfrm rot="5400000">
                <a:off x="5625008"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rot="5400000">
                <a:off x="5731322" y="3876190"/>
                <a:ext cx="288000" cy="1080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TextBox 162"/>
            <p:cNvSpPr txBox="1"/>
            <p:nvPr/>
          </p:nvSpPr>
          <p:spPr>
            <a:xfrm>
              <a:off x="5538265" y="4083231"/>
              <a:ext cx="495649" cy="253916"/>
            </a:xfrm>
            <a:prstGeom prst="rect">
              <a:avLst/>
            </a:prstGeom>
            <a:noFill/>
          </p:spPr>
          <p:txBody>
            <a:bodyPr wrap="none" rtlCol="0">
              <a:spAutoFit/>
            </a:bodyPr>
            <a:lstStyle/>
            <a:p>
              <a:r>
                <a:rPr lang="en-US" sz="1050" b="1" dirty="0" smtClean="0">
                  <a:solidFill>
                    <a:schemeClr val="tx1">
                      <a:lumMod val="95000"/>
                      <a:lumOff val="5000"/>
                    </a:schemeClr>
                  </a:solidFill>
                </a:rPr>
                <a:t>VNTR</a:t>
              </a:r>
              <a:endParaRPr lang="en-US" sz="1050" b="1" dirty="0">
                <a:solidFill>
                  <a:schemeClr val="tx1">
                    <a:lumMod val="95000"/>
                    <a:lumOff val="5000"/>
                  </a:schemeClr>
                </a:solidFill>
              </a:endParaRPr>
            </a:p>
          </p:txBody>
        </p:sp>
        <p:sp>
          <p:nvSpPr>
            <p:cNvPr id="191" name="TextBox 190"/>
            <p:cNvSpPr txBox="1"/>
            <p:nvPr/>
          </p:nvSpPr>
          <p:spPr>
            <a:xfrm>
              <a:off x="5602295" y="4806869"/>
              <a:ext cx="495649" cy="253916"/>
            </a:xfrm>
            <a:prstGeom prst="rect">
              <a:avLst/>
            </a:prstGeom>
            <a:noFill/>
          </p:spPr>
          <p:txBody>
            <a:bodyPr wrap="none" rtlCol="0">
              <a:spAutoFit/>
            </a:bodyPr>
            <a:lstStyle/>
            <a:p>
              <a:r>
                <a:rPr lang="en-US" sz="1050" b="1" dirty="0" smtClean="0">
                  <a:solidFill>
                    <a:schemeClr val="tx1">
                      <a:lumMod val="95000"/>
                      <a:lumOff val="5000"/>
                    </a:schemeClr>
                  </a:solidFill>
                </a:rPr>
                <a:t>VNTR</a:t>
              </a:r>
              <a:endParaRPr lang="en-US" sz="1050" b="1" dirty="0">
                <a:solidFill>
                  <a:schemeClr val="tx1">
                    <a:lumMod val="95000"/>
                    <a:lumOff val="5000"/>
                  </a:schemeClr>
                </a:solidFill>
              </a:endParaRPr>
            </a:p>
          </p:txBody>
        </p:sp>
        <p:sp>
          <p:nvSpPr>
            <p:cNvPr id="192" name="TextBox 191"/>
            <p:cNvSpPr txBox="1"/>
            <p:nvPr/>
          </p:nvSpPr>
          <p:spPr>
            <a:xfrm>
              <a:off x="5545850" y="5581398"/>
              <a:ext cx="495649" cy="253916"/>
            </a:xfrm>
            <a:prstGeom prst="rect">
              <a:avLst/>
            </a:prstGeom>
            <a:noFill/>
          </p:spPr>
          <p:txBody>
            <a:bodyPr wrap="none" rtlCol="0">
              <a:spAutoFit/>
            </a:bodyPr>
            <a:lstStyle/>
            <a:p>
              <a:r>
                <a:rPr lang="en-US" sz="1050" b="1" dirty="0" smtClean="0">
                  <a:solidFill>
                    <a:schemeClr val="tx1">
                      <a:lumMod val="95000"/>
                      <a:lumOff val="5000"/>
                    </a:schemeClr>
                  </a:solidFill>
                </a:rPr>
                <a:t>VNTR</a:t>
              </a:r>
              <a:endParaRPr lang="en-US" sz="1050" b="1" dirty="0">
                <a:solidFill>
                  <a:schemeClr val="tx1">
                    <a:lumMod val="95000"/>
                    <a:lumOff val="5000"/>
                  </a:schemeClr>
                </a:solidFill>
              </a:endParaRPr>
            </a:p>
          </p:txBody>
        </p:sp>
      </p:grpSp>
      <p:sp>
        <p:nvSpPr>
          <p:cNvPr id="129" name="Rectangle 128"/>
          <p:cNvSpPr/>
          <p:nvPr/>
        </p:nvSpPr>
        <p:spPr>
          <a:xfrm>
            <a:off x="9014506" y="1000108"/>
            <a:ext cx="129494"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52" name="Picture 4" descr="Cover image expansion"/>
          <p:cNvPicPr>
            <a:picLocks noChangeAspect="1" noChangeArrowheads="1"/>
          </p:cNvPicPr>
          <p:nvPr/>
        </p:nvPicPr>
        <p:blipFill>
          <a:blip r:embed="rId6" cstate="print"/>
          <a:srcRect/>
          <a:stretch>
            <a:fillRect/>
          </a:stretch>
        </p:blipFill>
        <p:spPr bwMode="auto">
          <a:xfrm>
            <a:off x="202993" y="1248289"/>
            <a:ext cx="467769" cy="609075"/>
          </a:xfrm>
          <a:prstGeom prst="rect">
            <a:avLst/>
          </a:prstGeom>
          <a:noFill/>
          <a:ln>
            <a:noFill/>
          </a:ln>
        </p:spPr>
      </p:pic>
      <p:sp>
        <p:nvSpPr>
          <p:cNvPr id="120" name="TextBox 119">
            <a:hlinkClick r:id="rId7" action="ppaction://hlinksldjump"/>
          </p:cNvPr>
          <p:cNvSpPr txBox="1"/>
          <p:nvPr/>
        </p:nvSpPr>
        <p:spPr>
          <a:xfrm>
            <a:off x="7858148" y="1714488"/>
            <a:ext cx="1120628" cy="276999"/>
          </a:xfrm>
          <a:prstGeom prst="rect">
            <a:avLst/>
          </a:prstGeom>
          <a:noFill/>
        </p:spPr>
        <p:txBody>
          <a:bodyPr wrap="none" rtlCol="0">
            <a:spAutoFit/>
          </a:bodyPr>
          <a:lstStyle/>
          <a:p>
            <a:r>
              <a:rPr lang="en-US" sz="1200" dirty="0" smtClean="0"/>
              <a:t>Ancestral State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2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500" fill="hold"/>
                                        <p:tgtEl>
                                          <p:spTgt spid="118"/>
                                        </p:tgtEl>
                                        <p:attrNameLst>
                                          <p:attrName>ppt_x</p:attrName>
                                        </p:attrNameLst>
                                      </p:cBhvr>
                                      <p:tavLst>
                                        <p:tav tm="0">
                                          <p:val>
                                            <p:strVal val="#ppt_x"/>
                                          </p:val>
                                        </p:tav>
                                        <p:tav tm="100000">
                                          <p:val>
                                            <p:strVal val="#ppt_x"/>
                                          </p:val>
                                        </p:tav>
                                      </p:tavLst>
                                    </p:anim>
                                    <p:anim calcmode="lin" valueType="num">
                                      <p:cBhvr additive="base">
                                        <p:cTn id="13" dur="500" fill="hold"/>
                                        <p:tgtEl>
                                          <p:spTgt spid="11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63" presetClass="path" presetSubtype="0" accel="50000" decel="50000" fill="hold" nodeType="withEffect">
                                  <p:stCondLst>
                                    <p:cond delay="0"/>
                                  </p:stCondLst>
                                  <p:childTnLst>
                                    <p:animMotion origin="layout" path="M -0.38941 -2.59259E-6 L -0.16111 -2.59259E-6 " pathEditMode="relative" rAng="0" ptsTypes="AA">
                                      <p:cBhvr>
                                        <p:cTn id="19" dur="2000" fill="hold"/>
                                        <p:tgtEl>
                                          <p:spTgt spid="23"/>
                                        </p:tgtEl>
                                        <p:attrNameLst>
                                          <p:attrName>ppt_x</p:attrName>
                                          <p:attrName>ppt_y</p:attrName>
                                        </p:attrNameLst>
                                      </p:cBhvr>
                                      <p:rCtr x="114" y="0"/>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0.16111 -2.59259E-6 L -0.00017 -2.59259E-6 " pathEditMode="relative" rAng="0" ptsTypes="AA">
                                      <p:cBhvr>
                                        <p:cTn id="23" dur="2000" fill="hold"/>
                                        <p:tgtEl>
                                          <p:spTgt spid="23"/>
                                        </p:tgtEl>
                                        <p:attrNameLst>
                                          <p:attrName>ppt_x</p:attrName>
                                          <p:attrName>ppt_y</p:attrName>
                                        </p:attrNameLst>
                                      </p:cBhvr>
                                      <p:rCtr x="80" y="0"/>
                                    </p:animMotion>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amond(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heel(4)">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2000"/>
                                        <p:tgtEl>
                                          <p:spTgt spid="1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fade">
                                      <p:cBhvr>
                                        <p:cTn id="48"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1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Breakpoint Assembly</a:t>
            </a:r>
            <a:endParaRPr lang="en-US"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6" name="Slide Number Placeholder 5"/>
          <p:cNvSpPr>
            <a:spLocks noGrp="1"/>
          </p:cNvSpPr>
          <p:nvPr>
            <p:ph type="sldNum" sz="quarter" idx="12"/>
          </p:nvPr>
        </p:nvSpPr>
        <p:spPr/>
        <p:txBody>
          <a:bodyPr/>
          <a:lstStyle/>
          <a:p>
            <a:fld id="{E0F394AE-146F-480D-918A-369CB40A8BED}" type="slidenum">
              <a:rPr lang="en-US" smtClean="0"/>
              <a:pPr/>
              <a:t>40</a:t>
            </a:fld>
            <a:endParaRPr lang="en-US"/>
          </a:p>
        </p:txBody>
      </p:sp>
      <p:pic>
        <p:nvPicPr>
          <p:cNvPr id="1027" name="Picture 3"/>
          <p:cNvPicPr>
            <a:picLocks noGrp="1" noChangeAspect="1" noChangeArrowheads="1"/>
          </p:cNvPicPr>
          <p:nvPr>
            <p:ph idx="1"/>
          </p:nvPr>
        </p:nvPicPr>
        <p:blipFill>
          <a:blip r:embed="rId2" cstate="print"/>
          <a:srcRect/>
          <a:stretch>
            <a:fillRect/>
          </a:stretch>
        </p:blipFill>
        <p:spPr bwMode="auto">
          <a:xfrm>
            <a:off x="866616" y="1428736"/>
            <a:ext cx="7410768" cy="4525963"/>
          </a:xfrm>
          <a:prstGeom prst="rect">
            <a:avLst/>
          </a:prstGeom>
          <a:noFill/>
          <a:ln w="9525">
            <a:noFill/>
            <a:miter lim="800000"/>
            <a:headEnd/>
            <a:tailEnd/>
          </a:ln>
        </p:spPr>
      </p:pic>
      <p:sp>
        <p:nvSpPr>
          <p:cNvPr id="10" name="TextBox 3"/>
          <p:cNvSpPr txBox="1">
            <a:spLocks noChangeArrowheads="1"/>
          </p:cNvSpPr>
          <p:nvPr/>
        </p:nvSpPr>
        <p:spPr bwMode="auto">
          <a:xfrm>
            <a:off x="500034" y="6072206"/>
            <a:ext cx="3429144" cy="276999"/>
          </a:xfrm>
          <a:prstGeom prst="rect">
            <a:avLst/>
          </a:prstGeom>
          <a:noFill/>
          <a:ln w="9525">
            <a:noFill/>
            <a:miter lim="800000"/>
            <a:headEnd/>
            <a:tailEnd/>
          </a:ln>
        </p:spPr>
        <p:txBody>
          <a:bodyPr wrap="none">
            <a:prstTxWarp prst="textNoShape">
              <a:avLst/>
            </a:prstTxWarp>
            <a:spAutoFit/>
          </a:bodyPr>
          <a:lstStyle/>
          <a:p>
            <a:r>
              <a:rPr lang="en-US" sz="1200" dirty="0" smtClean="0"/>
              <a:t>Quinlan et al. Genome Res. 2010 May;20(5):623-35.</a:t>
            </a:r>
            <a:endParaRPr lang="en-US" sz="1200" dirty="0"/>
          </a:p>
        </p:txBody>
      </p:sp>
      <p:sp>
        <p:nvSpPr>
          <p:cNvPr id="11" name="TextBox 10">
            <a:hlinkClick r:id="rId3" action="ppaction://hlinksldjump"/>
          </p:cNvPr>
          <p:cNvSpPr txBox="1"/>
          <p:nvPr/>
        </p:nvSpPr>
        <p:spPr>
          <a:xfrm>
            <a:off x="7429520" y="6072206"/>
            <a:ext cx="1173398" cy="276999"/>
          </a:xfrm>
          <a:prstGeom prst="rect">
            <a:avLst/>
          </a:prstGeom>
          <a:noFill/>
        </p:spPr>
        <p:txBody>
          <a:bodyPr wrap="none" rtlCol="0">
            <a:spAutoFit/>
          </a:bodyPr>
          <a:lstStyle/>
          <a:p>
            <a:r>
              <a:rPr lang="en-US" sz="1200" dirty="0" err="1" smtClean="0"/>
              <a:t>Goto</a:t>
            </a:r>
            <a:r>
              <a:rPr lang="en-US" sz="1200" dirty="0" smtClean="0"/>
              <a:t>: Split-read</a:t>
            </a:r>
            <a:endParaRPr lang="en-US" sz="1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ea typeface="ＭＳ Ｐゴシック" pitchFamily="-65" charset="-128"/>
                <a:cs typeface="ＭＳ Ｐゴシック" pitchFamily="-65" charset="-128"/>
              </a:rPr>
              <a:t>Structural Variation</a:t>
            </a:r>
          </a:p>
        </p:txBody>
      </p:sp>
      <p:sp>
        <p:nvSpPr>
          <p:cNvPr id="24579" name="Content Placeholder 2"/>
          <p:cNvSpPr>
            <a:spLocks noGrp="1"/>
          </p:cNvSpPr>
          <p:nvPr>
            <p:ph idx="1"/>
          </p:nvPr>
        </p:nvSpPr>
        <p:spPr/>
        <p:txBody>
          <a:bodyPr>
            <a:normAutofit/>
          </a:bodyPr>
          <a:lstStyle/>
          <a:p>
            <a:pPr eaLnBrk="1" hangingPunct="1"/>
            <a:r>
              <a:rPr lang="en-US" dirty="0" smtClean="0">
                <a:ea typeface="ＭＳ Ｐゴシック" pitchFamily="-65" charset="-128"/>
                <a:cs typeface="ＭＳ Ｐゴシック" pitchFamily="-65" charset="-128"/>
              </a:rPr>
              <a:t>Variants (usually &gt;= 1kb) include</a:t>
            </a:r>
          </a:p>
          <a:p>
            <a:pPr lvl="1" eaLnBrk="1" hangingPunct="1"/>
            <a:r>
              <a:rPr lang="en-US" dirty="0" smtClean="0"/>
              <a:t>Copy number variants</a:t>
            </a:r>
          </a:p>
          <a:p>
            <a:pPr lvl="2" eaLnBrk="1" hangingPunct="1"/>
            <a:r>
              <a:rPr lang="en-US" dirty="0" smtClean="0">
                <a:ea typeface="ＭＳ Ｐゴシック" pitchFamily="-65" charset="-128"/>
              </a:rPr>
              <a:t>Deletions</a:t>
            </a:r>
          </a:p>
          <a:p>
            <a:pPr lvl="2" eaLnBrk="1" hangingPunct="1"/>
            <a:r>
              <a:rPr lang="en-US" dirty="0" smtClean="0">
                <a:ea typeface="ＭＳ Ｐゴシック" pitchFamily="-65" charset="-128"/>
              </a:rPr>
              <a:t>Insertions/duplications</a:t>
            </a:r>
          </a:p>
          <a:p>
            <a:pPr lvl="1" eaLnBrk="1" hangingPunct="1"/>
            <a:r>
              <a:rPr lang="en-US" dirty="0" smtClean="0"/>
              <a:t>Inversions</a:t>
            </a:r>
          </a:p>
          <a:p>
            <a:pPr lvl="1" eaLnBrk="1" hangingPunct="1"/>
            <a:r>
              <a:rPr lang="en-US" dirty="0" smtClean="0"/>
              <a:t>Translocations</a:t>
            </a:r>
          </a:p>
          <a:p>
            <a:pPr eaLnBrk="1" hangingPunct="1"/>
            <a:r>
              <a:rPr lang="en-US" dirty="0" smtClean="0">
                <a:ea typeface="ＭＳ Ｐゴシック" pitchFamily="-65" charset="-128"/>
                <a:cs typeface="ＭＳ Ｐゴシック" pitchFamily="-65" charset="-128"/>
              </a:rPr>
              <a:t>Important contribution to human diversity and disease susceptibility</a:t>
            </a:r>
          </a:p>
        </p:txBody>
      </p:sp>
      <p:sp>
        <p:nvSpPr>
          <p:cNvPr id="24580" name="TextBox 3"/>
          <p:cNvSpPr txBox="1">
            <a:spLocks noChangeArrowheads="1"/>
          </p:cNvSpPr>
          <p:nvPr/>
        </p:nvSpPr>
        <p:spPr bwMode="auto">
          <a:xfrm>
            <a:off x="457200" y="6072206"/>
            <a:ext cx="3289300" cy="276225"/>
          </a:xfrm>
          <a:prstGeom prst="rect">
            <a:avLst/>
          </a:prstGeom>
          <a:noFill/>
          <a:ln w="9525">
            <a:noFill/>
            <a:miter lim="800000"/>
            <a:headEnd/>
            <a:tailEnd/>
          </a:ln>
        </p:spPr>
        <p:txBody>
          <a:bodyPr wrap="none">
            <a:prstTxWarp prst="textNoShape">
              <a:avLst/>
            </a:prstTxWarp>
            <a:spAutoFit/>
          </a:bodyPr>
          <a:lstStyle/>
          <a:p>
            <a:r>
              <a:rPr lang="en-US" sz="1200" dirty="0" err="1"/>
              <a:t>Feuk</a:t>
            </a:r>
            <a:r>
              <a:rPr lang="en-US" sz="1200" dirty="0"/>
              <a:t> et al. Nature Reviews Genetics 7, 85-97</a:t>
            </a:r>
          </a:p>
        </p:txBody>
      </p:sp>
      <p:sp>
        <p:nvSpPr>
          <p:cNvPr id="5" name="Date Placeholder 4"/>
          <p:cNvSpPr>
            <a:spLocks noGrp="1"/>
          </p:cNvSpPr>
          <p:nvPr>
            <p:ph type="dt" sz="half" idx="10"/>
          </p:nvPr>
        </p:nvSpPr>
        <p:spPr/>
        <p:txBody>
          <a:bodyPr/>
          <a:lstStyle/>
          <a:p>
            <a:r>
              <a:rPr lang="en-US" smtClean="0"/>
              <a:t>5/20/2010</a:t>
            </a:r>
            <a:endParaRPr lang="en-US"/>
          </a:p>
        </p:txBody>
      </p:sp>
      <p:sp>
        <p:nvSpPr>
          <p:cNvPr id="6" name="Slide Number Placeholder 5"/>
          <p:cNvSpPr>
            <a:spLocks noGrp="1"/>
          </p:cNvSpPr>
          <p:nvPr>
            <p:ph type="sldNum" sz="quarter" idx="12"/>
          </p:nvPr>
        </p:nvSpPr>
        <p:spPr/>
        <p:txBody>
          <a:bodyPr/>
          <a:lstStyle/>
          <a:p>
            <a:fld id="{E0F394AE-146F-480D-918A-369CB40A8BED}"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Hugo Lam's Defense  -  Computational Analysis on Genomic Variation  -  Yale CBB</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ea typeface="ＭＳ Ｐゴシック" pitchFamily="-65" charset="-128"/>
                <a:cs typeface="ＭＳ Ｐゴシック" pitchFamily="-65" charset="-128"/>
              </a:rPr>
              <a:t>SV Formation Mechanism</a:t>
            </a:r>
          </a:p>
        </p:txBody>
      </p:sp>
      <p:pic>
        <p:nvPicPr>
          <p:cNvPr id="8" name="Picture 13" descr="In the non-coding regions of the genome, sequences of DNA are frequently repeated giving rise to so-called VNTRs - variable number tandem repeats. These can be used to produce the genetic fingerprint."/>
          <p:cNvPicPr>
            <a:picLocks noChangeAspect="1" noChangeArrowheads="1"/>
          </p:cNvPicPr>
          <p:nvPr/>
        </p:nvPicPr>
        <p:blipFill>
          <a:blip r:embed="rId3" cstate="print"/>
          <a:srcRect r="24800"/>
          <a:stretch>
            <a:fillRect/>
          </a:stretch>
        </p:blipFill>
        <p:spPr bwMode="auto">
          <a:xfrm>
            <a:off x="5360561" y="4857760"/>
            <a:ext cx="2601686" cy="1383876"/>
          </a:xfrm>
          <a:prstGeom prst="rect">
            <a:avLst/>
          </a:prstGeom>
          <a:noFill/>
        </p:spPr>
      </p:pic>
      <p:grpSp>
        <p:nvGrpSpPr>
          <p:cNvPr id="9" name="Group 8"/>
          <p:cNvGrpSpPr>
            <a:grpSpLocks/>
          </p:cNvGrpSpPr>
          <p:nvPr/>
        </p:nvGrpSpPr>
        <p:grpSpPr bwMode="auto">
          <a:xfrm>
            <a:off x="355631" y="1725336"/>
            <a:ext cx="2141991" cy="1475734"/>
            <a:chOff x="471" y="1322"/>
            <a:chExt cx="1200" cy="792"/>
          </a:xfrm>
        </p:grpSpPr>
        <p:pic>
          <p:nvPicPr>
            <p:cNvPr id="10" name="Picture 9"/>
            <p:cNvPicPr>
              <a:picLocks noChangeAspect="1" noChangeArrowheads="1"/>
            </p:cNvPicPr>
            <p:nvPr/>
          </p:nvPicPr>
          <p:blipFill>
            <a:blip r:embed="rId4" cstate="print"/>
            <a:srcRect/>
            <a:stretch>
              <a:fillRect/>
            </a:stretch>
          </p:blipFill>
          <p:spPr bwMode="auto">
            <a:xfrm>
              <a:off x="519" y="1322"/>
              <a:ext cx="1152" cy="270"/>
            </a:xfrm>
            <a:prstGeom prst="rect">
              <a:avLst/>
            </a:prstGeom>
            <a:noFill/>
            <a:ln w="9525">
              <a:noFill/>
              <a:miter lim="800000"/>
              <a:headEnd/>
              <a:tailEnd/>
            </a:ln>
          </p:spPr>
        </p:pic>
        <p:pic>
          <p:nvPicPr>
            <p:cNvPr id="11" name="Picture 10"/>
            <p:cNvPicPr>
              <a:picLocks noChangeAspect="1" noChangeArrowheads="1"/>
            </p:cNvPicPr>
            <p:nvPr/>
          </p:nvPicPr>
          <p:blipFill>
            <a:blip r:embed="rId5" cstate="print"/>
            <a:srcRect/>
            <a:stretch>
              <a:fillRect/>
            </a:stretch>
          </p:blipFill>
          <p:spPr bwMode="auto">
            <a:xfrm>
              <a:off x="471" y="1994"/>
              <a:ext cx="1104" cy="120"/>
            </a:xfrm>
            <a:prstGeom prst="rect">
              <a:avLst/>
            </a:prstGeom>
            <a:noFill/>
            <a:ln w="9525">
              <a:noFill/>
              <a:miter lim="800000"/>
              <a:headEnd/>
              <a:tailEnd/>
            </a:ln>
          </p:spPr>
        </p:pic>
        <p:sp>
          <p:nvSpPr>
            <p:cNvPr id="12" name="Line 11"/>
            <p:cNvSpPr>
              <a:spLocks noChangeShapeType="1"/>
            </p:cNvSpPr>
            <p:nvPr/>
          </p:nvSpPr>
          <p:spPr bwMode="auto">
            <a:xfrm>
              <a:off x="1047" y="1610"/>
              <a:ext cx="0" cy="192"/>
            </a:xfrm>
            <a:prstGeom prst="line">
              <a:avLst/>
            </a:prstGeom>
            <a:noFill/>
            <a:ln w="9525">
              <a:solidFill>
                <a:schemeClr val="tx1"/>
              </a:solidFill>
              <a:round/>
              <a:headEnd/>
              <a:tailEnd type="triangle" w="med" len="med"/>
            </a:ln>
          </p:spPr>
          <p:txBody>
            <a:bodyPr/>
            <a:lstStyle/>
            <a:p>
              <a:endParaRPr lang="en-US"/>
            </a:p>
          </p:txBody>
        </p:sp>
      </p:grpSp>
      <p:sp>
        <p:nvSpPr>
          <p:cNvPr id="13" name="Text Box 12"/>
          <p:cNvSpPr txBox="1">
            <a:spLocks noChangeArrowheads="1"/>
          </p:cNvSpPr>
          <p:nvPr/>
        </p:nvSpPr>
        <p:spPr bwMode="auto">
          <a:xfrm>
            <a:off x="2454307" y="1607220"/>
            <a:ext cx="2176462" cy="1706563"/>
          </a:xfrm>
          <a:prstGeom prst="rect">
            <a:avLst/>
          </a:prstGeom>
          <a:noFill/>
          <a:ln w="9525">
            <a:noFill/>
            <a:miter lim="800000"/>
            <a:headEnd/>
            <a:tailEnd/>
          </a:ln>
        </p:spPr>
        <p:txBody>
          <a:bodyPr lIns="93276" tIns="46638" rIns="93276" bIns="46638">
            <a:spAutoFit/>
          </a:bodyPr>
          <a:lstStyle/>
          <a:p>
            <a:pPr defTabSz="933450">
              <a:spcBef>
                <a:spcPct val="50000"/>
              </a:spcBef>
            </a:pPr>
            <a:r>
              <a:rPr lang="en-US" sz="1800" b="1" dirty="0"/>
              <a:t>NAHR</a:t>
            </a:r>
            <a:r>
              <a:rPr lang="en-US" sz="1800" dirty="0"/>
              <a:t> </a:t>
            </a:r>
            <a:br>
              <a:rPr lang="en-US" sz="1800" dirty="0"/>
            </a:br>
            <a:r>
              <a:rPr lang="en-US" sz="1400" b="0" dirty="0"/>
              <a:t>(Non-allelic homologous recombination)</a:t>
            </a:r>
          </a:p>
          <a:p>
            <a:pPr defTabSz="933450">
              <a:spcBef>
                <a:spcPct val="50000"/>
              </a:spcBef>
            </a:pPr>
            <a:r>
              <a:rPr lang="en-US" sz="1400" b="0" dirty="0"/>
              <a:t>Flanking repeat</a:t>
            </a:r>
            <a:br>
              <a:rPr lang="en-US" sz="1400" b="0" dirty="0"/>
            </a:br>
            <a:r>
              <a:rPr lang="en-US" sz="1400" b="0" dirty="0"/>
              <a:t>(e.g. </a:t>
            </a:r>
            <a:r>
              <a:rPr lang="en-US" sz="1400" b="0" dirty="0" err="1"/>
              <a:t>Alu</a:t>
            </a:r>
            <a:r>
              <a:rPr lang="en-US" sz="1400" b="0" dirty="0"/>
              <a:t>, LINE…)</a:t>
            </a:r>
          </a:p>
          <a:p>
            <a:pPr defTabSz="933450">
              <a:spcBef>
                <a:spcPct val="50000"/>
              </a:spcBef>
            </a:pPr>
            <a:endParaRPr lang="en-US" sz="1400" b="0" dirty="0"/>
          </a:p>
        </p:txBody>
      </p:sp>
      <p:pic>
        <p:nvPicPr>
          <p:cNvPr id="14" name="Picture 14"/>
          <p:cNvPicPr>
            <a:picLocks noChangeAspect="1" noChangeArrowheads="1"/>
          </p:cNvPicPr>
          <p:nvPr/>
        </p:nvPicPr>
        <p:blipFill>
          <a:blip r:embed="rId6" cstate="print"/>
          <a:srcRect/>
          <a:stretch>
            <a:fillRect/>
          </a:stretch>
        </p:blipFill>
        <p:spPr bwMode="auto">
          <a:xfrm>
            <a:off x="5338798" y="1613570"/>
            <a:ext cx="1700893" cy="1570496"/>
          </a:xfrm>
          <a:prstGeom prst="rect">
            <a:avLst/>
          </a:prstGeom>
          <a:noFill/>
          <a:ln w="9525">
            <a:noFill/>
            <a:miter lim="800000"/>
            <a:headEnd/>
            <a:tailEnd/>
          </a:ln>
        </p:spPr>
      </p:pic>
      <p:sp>
        <p:nvSpPr>
          <p:cNvPr id="15" name="Text Box 15"/>
          <p:cNvSpPr txBox="1">
            <a:spLocks noChangeArrowheads="1"/>
          </p:cNvSpPr>
          <p:nvPr/>
        </p:nvSpPr>
        <p:spPr bwMode="auto">
          <a:xfrm>
            <a:off x="7098430" y="1571612"/>
            <a:ext cx="1974164" cy="1556126"/>
          </a:xfrm>
          <a:prstGeom prst="rect">
            <a:avLst/>
          </a:prstGeom>
          <a:noFill/>
          <a:ln w="9525">
            <a:noFill/>
            <a:miter lim="800000"/>
            <a:headEnd/>
            <a:tailEnd/>
          </a:ln>
        </p:spPr>
        <p:txBody>
          <a:bodyPr wrap="square" lIns="93276" tIns="46638" rIns="93276" bIns="46638">
            <a:spAutoFit/>
          </a:bodyPr>
          <a:lstStyle/>
          <a:p>
            <a:pPr defTabSz="933450">
              <a:spcBef>
                <a:spcPct val="50000"/>
              </a:spcBef>
            </a:pPr>
            <a:r>
              <a:rPr lang="en-US" sz="1800" b="1" dirty="0"/>
              <a:t>NHEJ</a:t>
            </a:r>
            <a:r>
              <a:rPr lang="en-US" sz="1800" dirty="0"/>
              <a:t> </a:t>
            </a:r>
            <a:br>
              <a:rPr lang="en-US" sz="1800" dirty="0"/>
            </a:br>
            <a:r>
              <a:rPr lang="en-US" sz="1400" b="0" dirty="0"/>
              <a:t>(Non-homologous-end-joining)</a:t>
            </a:r>
          </a:p>
          <a:p>
            <a:pPr defTabSz="933450">
              <a:spcBef>
                <a:spcPct val="50000"/>
              </a:spcBef>
            </a:pPr>
            <a:r>
              <a:rPr lang="en-US" sz="1400" b="0" dirty="0"/>
              <a:t>No (flanking) repeats. </a:t>
            </a:r>
            <a:br>
              <a:rPr lang="en-US" sz="1400" b="0" dirty="0"/>
            </a:br>
            <a:r>
              <a:rPr lang="en-US" sz="1400" b="0" dirty="0"/>
              <a:t>In some cases &lt;4bp </a:t>
            </a:r>
            <a:r>
              <a:rPr lang="en-US" sz="1400" b="0" dirty="0" err="1"/>
              <a:t>microhomologies</a:t>
            </a:r>
            <a:endParaRPr lang="en-US" sz="1400" b="0" dirty="0"/>
          </a:p>
        </p:txBody>
      </p:sp>
      <p:pic>
        <p:nvPicPr>
          <p:cNvPr id="16" name="Content Placeholder 4"/>
          <p:cNvPicPr>
            <a:picLocks noChangeAspect="1"/>
          </p:cNvPicPr>
          <p:nvPr/>
        </p:nvPicPr>
        <p:blipFill>
          <a:blip r:embed="rId7" cstate="print"/>
          <a:srcRect l="-1867" r="-3560"/>
          <a:stretch>
            <a:fillRect/>
          </a:stretch>
        </p:blipFill>
        <p:spPr bwMode="auto">
          <a:xfrm>
            <a:off x="336133" y="3556987"/>
            <a:ext cx="2971310" cy="2696810"/>
          </a:xfrm>
          <a:prstGeom prst="rect">
            <a:avLst/>
          </a:prstGeom>
          <a:noFill/>
          <a:ln w="9525">
            <a:noFill/>
            <a:miter lim="800000"/>
            <a:headEnd/>
            <a:tailEnd/>
          </a:ln>
        </p:spPr>
      </p:pic>
      <p:sp>
        <p:nvSpPr>
          <p:cNvPr id="17" name="Text Box 12"/>
          <p:cNvSpPr txBox="1">
            <a:spLocks noChangeArrowheads="1"/>
          </p:cNvSpPr>
          <p:nvPr/>
        </p:nvSpPr>
        <p:spPr bwMode="auto">
          <a:xfrm>
            <a:off x="3325164" y="3544877"/>
            <a:ext cx="1937430" cy="1125238"/>
          </a:xfrm>
          <a:prstGeom prst="rect">
            <a:avLst/>
          </a:prstGeom>
          <a:noFill/>
          <a:ln w="9525">
            <a:noFill/>
            <a:miter lim="800000"/>
            <a:headEnd/>
            <a:tailEnd/>
          </a:ln>
        </p:spPr>
        <p:txBody>
          <a:bodyPr wrap="square" lIns="93276" tIns="46638" rIns="93276" bIns="46638">
            <a:spAutoFit/>
          </a:bodyPr>
          <a:lstStyle/>
          <a:p>
            <a:pPr defTabSz="933450">
              <a:spcBef>
                <a:spcPct val="50000"/>
              </a:spcBef>
            </a:pPr>
            <a:r>
              <a:rPr lang="en-US" sz="1800" b="1" dirty="0" smtClean="0"/>
              <a:t>TEI</a:t>
            </a:r>
          </a:p>
          <a:p>
            <a:pPr defTabSz="933450">
              <a:spcBef>
                <a:spcPts val="0"/>
              </a:spcBef>
            </a:pPr>
            <a:r>
              <a:rPr lang="en-US" sz="1400" b="0" dirty="0"/>
              <a:t>(</a:t>
            </a:r>
            <a:r>
              <a:rPr lang="en-US" sz="1400" b="0" dirty="0" smtClean="0"/>
              <a:t>Transposable element insertion)</a:t>
            </a:r>
          </a:p>
          <a:p>
            <a:pPr defTabSz="933450">
              <a:spcBef>
                <a:spcPct val="50000"/>
              </a:spcBef>
            </a:pPr>
            <a:r>
              <a:rPr lang="en-US" sz="1400" b="0" dirty="0" smtClean="0"/>
              <a:t>L1, SVA, </a:t>
            </a:r>
            <a:r>
              <a:rPr lang="en-US" sz="1400" b="0" dirty="0" err="1" smtClean="0"/>
              <a:t>Alus</a:t>
            </a:r>
            <a:endParaRPr lang="en-US" sz="1400" b="0" dirty="0"/>
          </a:p>
        </p:txBody>
      </p:sp>
      <p:sp>
        <p:nvSpPr>
          <p:cNvPr id="18" name="Text Box 12"/>
          <p:cNvSpPr txBox="1">
            <a:spLocks noChangeArrowheads="1"/>
          </p:cNvSpPr>
          <p:nvPr/>
        </p:nvSpPr>
        <p:spPr bwMode="auto">
          <a:xfrm>
            <a:off x="5273702" y="3523105"/>
            <a:ext cx="2798760" cy="1125238"/>
          </a:xfrm>
          <a:prstGeom prst="rect">
            <a:avLst/>
          </a:prstGeom>
          <a:noFill/>
          <a:ln w="9525">
            <a:noFill/>
            <a:miter lim="800000"/>
            <a:headEnd/>
            <a:tailEnd/>
          </a:ln>
        </p:spPr>
        <p:txBody>
          <a:bodyPr wrap="square" lIns="93276" tIns="46638" rIns="93276" bIns="46638">
            <a:spAutoFit/>
          </a:bodyPr>
          <a:lstStyle/>
          <a:p>
            <a:pPr defTabSz="933450">
              <a:spcBef>
                <a:spcPct val="50000"/>
              </a:spcBef>
            </a:pPr>
            <a:r>
              <a:rPr lang="en-US" sz="1800" b="1" dirty="0" smtClean="0"/>
              <a:t>VNTR </a:t>
            </a:r>
          </a:p>
          <a:p>
            <a:pPr defTabSz="933450">
              <a:spcBef>
                <a:spcPts val="0"/>
              </a:spcBef>
            </a:pPr>
            <a:r>
              <a:rPr lang="en-US" sz="1400" b="0" dirty="0"/>
              <a:t>(</a:t>
            </a:r>
            <a:r>
              <a:rPr lang="en-US" sz="1400" b="0" dirty="0" smtClean="0"/>
              <a:t>Variable Number Tandem Repeats)</a:t>
            </a:r>
          </a:p>
          <a:p>
            <a:pPr defTabSz="933450">
              <a:spcBef>
                <a:spcPct val="50000"/>
              </a:spcBef>
            </a:pPr>
            <a:r>
              <a:rPr lang="en-US" sz="1400" b="0" dirty="0" smtClean="0"/>
              <a:t>Number of repeats varies between different people</a:t>
            </a:r>
            <a:endParaRPr lang="en-US" sz="1400" b="0" dirty="0"/>
          </a:p>
        </p:txBody>
      </p:sp>
      <p:sp>
        <p:nvSpPr>
          <p:cNvPr id="19" name="Date Placeholder 18"/>
          <p:cNvSpPr>
            <a:spLocks noGrp="1"/>
          </p:cNvSpPr>
          <p:nvPr>
            <p:ph type="dt" sz="half" idx="10"/>
          </p:nvPr>
        </p:nvSpPr>
        <p:spPr/>
        <p:txBody>
          <a:bodyPr/>
          <a:lstStyle/>
          <a:p>
            <a:r>
              <a:rPr lang="en-US" smtClean="0"/>
              <a:t>5/20/2010</a:t>
            </a:r>
            <a:endParaRPr lang="en-US"/>
          </a:p>
        </p:txBody>
      </p:sp>
      <p:sp>
        <p:nvSpPr>
          <p:cNvPr id="20" name="Slide Number Placeholder 19"/>
          <p:cNvSpPr>
            <a:spLocks noGrp="1"/>
          </p:cNvSpPr>
          <p:nvPr>
            <p:ph type="sldNum" sz="quarter" idx="12"/>
          </p:nvPr>
        </p:nvSpPr>
        <p:spPr/>
        <p:txBody>
          <a:bodyPr/>
          <a:lstStyle/>
          <a:p>
            <a:fld id="{E0F394AE-146F-480D-918A-369CB40A8BED}" type="slidenum">
              <a:rPr lang="en-US" smtClean="0"/>
              <a:pPr/>
              <a:t>6</a:t>
            </a:fld>
            <a:endParaRPr lang="en-US"/>
          </a:p>
        </p:txBody>
      </p:sp>
      <p:sp>
        <p:nvSpPr>
          <p:cNvPr id="21" name="Footer Placeholder 20"/>
          <p:cNvSpPr>
            <a:spLocks noGrp="1"/>
          </p:cNvSpPr>
          <p:nvPr>
            <p:ph type="ftr" sz="quarter" idx="11"/>
          </p:nvPr>
        </p:nvSpPr>
        <p:spPr/>
        <p:txBody>
          <a:bodyPr/>
          <a:lstStyle/>
          <a:p>
            <a:r>
              <a:rPr lang="en-US" smtClean="0"/>
              <a:t>Hugo Lam's Defense  -  Computational Analysis on Genomic Variation  -  Yale CBB</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Read-depth &amp; CGH Approaches</a:t>
            </a:r>
            <a:endParaRPr lang="en-US" dirty="0"/>
          </a:p>
        </p:txBody>
      </p:sp>
      <p:sp>
        <p:nvSpPr>
          <p:cNvPr id="4" name="Date Placeholder 3"/>
          <p:cNvSpPr>
            <a:spLocks noGrp="1"/>
          </p:cNvSpPr>
          <p:nvPr>
            <p:ph type="dt" sz="half" idx="10"/>
          </p:nvPr>
        </p:nvSpPr>
        <p:spPr/>
        <p:txBody>
          <a:bodyPr/>
          <a:lstStyle/>
          <a:p>
            <a:r>
              <a:rPr lang="en-US" smtClean="0"/>
              <a:t>5/20/2010</a:t>
            </a:r>
            <a:endParaRPr lang="en-US"/>
          </a:p>
        </p:txBody>
      </p:sp>
      <p:sp>
        <p:nvSpPr>
          <p:cNvPr id="5" name="Footer Placeholder 4"/>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6" name="Slide Number Placeholder 5"/>
          <p:cNvSpPr>
            <a:spLocks noGrp="1"/>
          </p:cNvSpPr>
          <p:nvPr>
            <p:ph type="sldNum" sz="quarter" idx="12"/>
          </p:nvPr>
        </p:nvSpPr>
        <p:spPr/>
        <p:txBody>
          <a:bodyPr/>
          <a:lstStyle/>
          <a:p>
            <a:fld id="{E0F394AE-146F-480D-918A-369CB40A8BED}" type="slidenum">
              <a:rPr lang="en-US" smtClean="0"/>
              <a:pPr/>
              <a:t>7</a:t>
            </a:fld>
            <a:endParaRPr lang="en-US"/>
          </a:p>
        </p:txBody>
      </p:sp>
      <p:pic>
        <p:nvPicPr>
          <p:cNvPr id="75778" name="Picture 2"/>
          <p:cNvPicPr>
            <a:picLocks noGrp="1" noChangeAspect="1" noChangeArrowheads="1"/>
          </p:cNvPicPr>
          <p:nvPr>
            <p:ph sz="half" idx="1"/>
          </p:nvPr>
        </p:nvPicPr>
        <p:blipFill>
          <a:blip r:embed="rId2" cstate="print"/>
          <a:srcRect/>
          <a:stretch>
            <a:fillRect/>
          </a:stretch>
        </p:blipFill>
        <p:spPr bwMode="auto">
          <a:xfrm>
            <a:off x="457200" y="1961362"/>
            <a:ext cx="4038600" cy="3460708"/>
          </a:xfrm>
          <a:prstGeom prst="rect">
            <a:avLst/>
          </a:prstGeom>
          <a:noFill/>
          <a:ln w="9525">
            <a:noFill/>
            <a:miter lim="800000"/>
            <a:headEnd/>
            <a:tailEnd/>
          </a:ln>
        </p:spPr>
      </p:pic>
      <p:pic>
        <p:nvPicPr>
          <p:cNvPr id="75780" name="Picture 4" descr="http://www.implen.de/img/cyto1.gif"/>
          <p:cNvPicPr>
            <a:picLocks noGrp="1" noChangeAspect="1" noChangeArrowheads="1"/>
          </p:cNvPicPr>
          <p:nvPr>
            <p:ph sz="half" idx="2"/>
          </p:nvPr>
        </p:nvPicPr>
        <p:blipFill>
          <a:blip r:embed="rId3" cstate="print"/>
          <a:srcRect/>
          <a:stretch>
            <a:fillRect/>
          </a:stretch>
        </p:blipFill>
        <p:spPr bwMode="auto">
          <a:xfrm>
            <a:off x="5000628" y="1428736"/>
            <a:ext cx="3493174" cy="4014358"/>
          </a:xfrm>
          <a:prstGeom prst="rect">
            <a:avLst/>
          </a:prstGeom>
          <a:noFill/>
        </p:spPr>
      </p:pic>
      <p:sp>
        <p:nvSpPr>
          <p:cNvPr id="11" name="TextBox 3"/>
          <p:cNvSpPr txBox="1">
            <a:spLocks noChangeArrowheads="1"/>
          </p:cNvSpPr>
          <p:nvPr/>
        </p:nvSpPr>
        <p:spPr bwMode="auto">
          <a:xfrm>
            <a:off x="500034" y="5896293"/>
            <a:ext cx="4315027" cy="461665"/>
          </a:xfrm>
          <a:prstGeom prst="rect">
            <a:avLst/>
          </a:prstGeom>
          <a:noFill/>
          <a:ln w="9525">
            <a:noFill/>
            <a:miter lim="800000"/>
            <a:headEnd/>
            <a:tailEnd/>
          </a:ln>
        </p:spPr>
        <p:txBody>
          <a:bodyPr wrap="none">
            <a:prstTxWarp prst="textNoShape">
              <a:avLst/>
            </a:prstTxWarp>
            <a:spAutoFit/>
          </a:bodyPr>
          <a:lstStyle/>
          <a:p>
            <a:r>
              <a:rPr lang="en-US" sz="1200" dirty="0" smtClean="0"/>
              <a:t>Image: Snyder et </a:t>
            </a:r>
            <a:r>
              <a:rPr lang="en-US" sz="1200" dirty="0"/>
              <a:t>al. </a:t>
            </a:r>
            <a:r>
              <a:rPr lang="en-US" sz="1200" dirty="0" smtClean="0"/>
              <a:t>Genes Dev. 2010 Mar 1;24(5):423-31.</a:t>
            </a:r>
          </a:p>
          <a:p>
            <a:r>
              <a:rPr lang="en-US" sz="1200" dirty="0" smtClean="0"/>
              <a:t>Ref: </a:t>
            </a:r>
            <a:r>
              <a:rPr lang="da-DK" sz="1200" dirty="0" smtClean="0"/>
              <a:t>Yoon et al. Genome Res. 2009 September; 19(9): 1586–1592. </a:t>
            </a:r>
            <a:endParaRPr lang="en-US" sz="1200" dirty="0"/>
          </a:p>
        </p:txBody>
      </p:sp>
      <p:sp>
        <p:nvSpPr>
          <p:cNvPr id="12" name="TextBox 3"/>
          <p:cNvSpPr txBox="1">
            <a:spLocks noChangeArrowheads="1"/>
          </p:cNvSpPr>
          <p:nvPr/>
        </p:nvSpPr>
        <p:spPr bwMode="auto">
          <a:xfrm>
            <a:off x="5000628" y="5896293"/>
            <a:ext cx="3913251" cy="461665"/>
          </a:xfrm>
          <a:prstGeom prst="rect">
            <a:avLst/>
          </a:prstGeom>
          <a:noFill/>
          <a:ln w="9525">
            <a:noFill/>
            <a:miter lim="800000"/>
            <a:headEnd/>
            <a:tailEnd/>
          </a:ln>
        </p:spPr>
        <p:txBody>
          <a:bodyPr wrap="none">
            <a:prstTxWarp prst="textNoShape">
              <a:avLst/>
            </a:prstTxWarp>
            <a:spAutoFit/>
          </a:bodyPr>
          <a:lstStyle/>
          <a:p>
            <a:r>
              <a:rPr lang="en-US" sz="1200" i="1" dirty="0" smtClean="0"/>
              <a:t>Image: http://www.implen.de/</a:t>
            </a:r>
          </a:p>
          <a:p>
            <a:r>
              <a:rPr lang="en-US" sz="1200" dirty="0" smtClean="0"/>
              <a:t>Ref: Urban et al. Proc </a:t>
            </a:r>
            <a:r>
              <a:rPr lang="en-US" sz="1200" dirty="0" err="1" smtClean="0"/>
              <a:t>Natl</a:t>
            </a:r>
            <a:r>
              <a:rPr lang="en-US" sz="1200" dirty="0" smtClean="0"/>
              <a:t> </a:t>
            </a:r>
            <a:r>
              <a:rPr lang="en-US" sz="1200" dirty="0" err="1" smtClean="0"/>
              <a:t>Acad</a:t>
            </a:r>
            <a:r>
              <a:rPr lang="en-US" sz="1200" dirty="0" smtClean="0"/>
              <a:t> </a:t>
            </a:r>
            <a:r>
              <a:rPr lang="en-US" sz="1200" dirty="0" err="1" smtClean="0"/>
              <a:t>Sci</a:t>
            </a:r>
            <a:r>
              <a:rPr lang="en-US" sz="1200" dirty="0" smtClean="0"/>
              <a:t> USA 103, 4534{9 (2006).</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3742460" y="2322679"/>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flipV="1">
            <a:off x="4580660" y="2322679"/>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8917" y="2329822"/>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650" name="Title 1"/>
          <p:cNvSpPr>
            <a:spLocks noGrp="1"/>
          </p:cNvSpPr>
          <p:nvPr>
            <p:ph type="title"/>
          </p:nvPr>
        </p:nvSpPr>
        <p:spPr/>
        <p:txBody>
          <a:bodyPr/>
          <a:lstStyle/>
          <a:p>
            <a:pPr eaLnBrk="1" hangingPunct="1"/>
            <a:r>
              <a:rPr lang="en-US" dirty="0" smtClean="0">
                <a:ea typeface="ＭＳ Ｐゴシック" pitchFamily="-65" charset="-128"/>
                <a:cs typeface="ＭＳ Ｐゴシック" pitchFamily="-65" charset="-128"/>
              </a:rPr>
              <a:t>Paired-End Sequencing &amp; Mapping</a:t>
            </a:r>
          </a:p>
        </p:txBody>
      </p:sp>
      <p:sp>
        <p:nvSpPr>
          <p:cNvPr id="5" name="Down Arrow 4"/>
          <p:cNvSpPr/>
          <p:nvPr/>
        </p:nvSpPr>
        <p:spPr>
          <a:xfrm>
            <a:off x="3982083" y="3864843"/>
            <a:ext cx="1248438" cy="860950"/>
          </a:xfrm>
          <a:prstGeom prst="down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260838" y="2355163"/>
            <a:ext cx="1666875" cy="48577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flipV="1">
            <a:off x="6264014" y="2355160"/>
            <a:ext cx="1673229" cy="48577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6684" y="5495095"/>
            <a:ext cx="8394668"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334" y="2171278"/>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10" name="Rectangle 9"/>
          <p:cNvSpPr/>
          <p:nvPr/>
        </p:nvSpPr>
        <p:spPr>
          <a:xfrm>
            <a:off x="1747525" y="2862626"/>
            <a:ext cx="666000" cy="162000"/>
          </a:xfrm>
          <a:prstGeom prst="rect">
            <a:avLst/>
          </a:prstGeom>
          <a:ln>
            <a:noFill/>
          </a:ln>
        </p:spPr>
        <p:style>
          <a:lnRef idx="1">
            <a:schemeClr val="accent3"/>
          </a:lnRef>
          <a:fillRef idx="3">
            <a:schemeClr val="accent3"/>
          </a:fillRef>
          <a:effectRef idx="2">
            <a:schemeClr val="accent3"/>
          </a:effectRef>
          <a:fontRef idx="minor">
            <a:schemeClr val="lt1"/>
          </a:fontRef>
        </p:style>
        <p:txBody>
          <a:bodyPr lIns="0" rIns="0" anchor="ctr"/>
          <a:lstStyle/>
          <a:p>
            <a:pPr algn="ctr"/>
            <a:r>
              <a:rPr lang="en-US" sz="1200" dirty="0">
                <a:solidFill>
                  <a:srgbClr val="FFFFFF"/>
                </a:solidFill>
                <a:ea typeface="ＭＳ Ｐゴシック" pitchFamily="-65" charset="-128"/>
              </a:rPr>
              <a:t>Insertion</a:t>
            </a:r>
          </a:p>
        </p:txBody>
      </p:sp>
      <p:sp>
        <p:nvSpPr>
          <p:cNvPr id="11" name="Rectangle 10"/>
          <p:cNvSpPr/>
          <p:nvPr/>
        </p:nvSpPr>
        <p:spPr>
          <a:xfrm>
            <a:off x="2066060" y="2170279"/>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12" name="Rectangle 11"/>
          <p:cNvSpPr/>
          <p:nvPr/>
        </p:nvSpPr>
        <p:spPr>
          <a:xfrm>
            <a:off x="2413616" y="2862626"/>
            <a:ext cx="2160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13" name="Rectangle 12"/>
          <p:cNvSpPr/>
          <p:nvPr/>
        </p:nvSpPr>
        <p:spPr>
          <a:xfrm>
            <a:off x="5418860" y="2170279"/>
            <a:ext cx="832104"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14" name="Rectangle 13"/>
          <p:cNvSpPr/>
          <p:nvPr/>
        </p:nvSpPr>
        <p:spPr>
          <a:xfrm>
            <a:off x="3742460" y="2170279"/>
            <a:ext cx="1676400" cy="15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r>
              <a:rPr lang="en-US" sz="1200" dirty="0">
                <a:solidFill>
                  <a:srgbClr val="FFFFFF"/>
                </a:solidFill>
                <a:ea typeface="ＭＳ Ｐゴシック" pitchFamily="-65" charset="-128"/>
              </a:rPr>
              <a:t>Deletion</a:t>
            </a:r>
          </a:p>
        </p:txBody>
      </p:sp>
      <p:sp>
        <p:nvSpPr>
          <p:cNvPr id="15" name="Rectangle 14"/>
          <p:cNvSpPr/>
          <p:nvPr/>
        </p:nvSpPr>
        <p:spPr>
          <a:xfrm>
            <a:off x="4580660" y="2865604"/>
            <a:ext cx="16764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cxnSp>
        <p:nvCxnSpPr>
          <p:cNvPr id="19" name="Straight Connector 18"/>
          <p:cNvCxnSpPr/>
          <p:nvPr/>
        </p:nvCxnSpPr>
        <p:spPr>
          <a:xfrm rot="10800000" flipV="1">
            <a:off x="1205068" y="2329677"/>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TextBox 38"/>
          <p:cNvSpPr txBox="1">
            <a:spLocks noChangeArrowheads="1"/>
          </p:cNvSpPr>
          <p:nvPr/>
        </p:nvSpPr>
        <p:spPr bwMode="auto">
          <a:xfrm>
            <a:off x="306529" y="1853202"/>
            <a:ext cx="949299" cy="261610"/>
          </a:xfrm>
          <a:prstGeom prst="rect">
            <a:avLst/>
          </a:prstGeom>
          <a:noFill/>
          <a:ln w="9525">
            <a:noFill/>
            <a:miter lim="800000"/>
            <a:headEnd/>
            <a:tailEnd/>
          </a:ln>
        </p:spPr>
        <p:txBody>
          <a:bodyPr wrap="none">
            <a:spAutoFit/>
          </a:bodyPr>
          <a:lstStyle/>
          <a:p>
            <a:r>
              <a:rPr lang="en-US" sz="1100" dirty="0" smtClean="0">
                <a:latin typeface="Courier New" pitchFamily="-65" charset="0"/>
                <a:cs typeface="Courier New" pitchFamily="-65" charset="0"/>
              </a:rPr>
              <a:t>Reference</a:t>
            </a:r>
            <a:endParaRPr lang="en-US" sz="1100" dirty="0">
              <a:latin typeface="Courier New" pitchFamily="-65" charset="0"/>
              <a:cs typeface="Courier New" pitchFamily="-65" charset="0"/>
            </a:endParaRPr>
          </a:p>
        </p:txBody>
      </p:sp>
      <p:sp>
        <p:nvSpPr>
          <p:cNvPr id="21" name="TextBox 39"/>
          <p:cNvSpPr txBox="1">
            <a:spLocks noChangeArrowheads="1"/>
          </p:cNvSpPr>
          <p:nvPr/>
        </p:nvSpPr>
        <p:spPr bwMode="auto">
          <a:xfrm>
            <a:off x="317291" y="2550115"/>
            <a:ext cx="692580" cy="261610"/>
          </a:xfrm>
          <a:prstGeom prst="rect">
            <a:avLst/>
          </a:prstGeom>
          <a:noFill/>
          <a:ln w="9525">
            <a:noFill/>
            <a:miter lim="800000"/>
            <a:headEnd/>
            <a:tailEnd/>
          </a:ln>
        </p:spPr>
        <p:txBody>
          <a:bodyPr wrap="none">
            <a:spAutoFit/>
          </a:bodyPr>
          <a:lstStyle/>
          <a:p>
            <a:r>
              <a:rPr lang="en-US" sz="1100" dirty="0" smtClean="0">
                <a:latin typeface="Courier New" pitchFamily="-65" charset="0"/>
                <a:cs typeface="Courier New" pitchFamily="-65" charset="0"/>
              </a:rPr>
              <a:t>Target</a:t>
            </a:r>
            <a:endParaRPr lang="en-US" sz="1100" dirty="0">
              <a:latin typeface="Courier New" pitchFamily="-65" charset="0"/>
              <a:cs typeface="Courier New" pitchFamily="-65" charset="0"/>
            </a:endParaRPr>
          </a:p>
        </p:txBody>
      </p:sp>
      <p:cxnSp>
        <p:nvCxnSpPr>
          <p:cNvPr id="22" name="Straight Connector 21"/>
          <p:cNvCxnSpPr/>
          <p:nvPr/>
        </p:nvCxnSpPr>
        <p:spPr>
          <a:xfrm rot="5400000">
            <a:off x="3310384" y="2225839"/>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993216" y="2225839"/>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31311" y="2195082"/>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8"/>
          <p:cNvSpPr txBox="1">
            <a:spLocks noChangeArrowheads="1"/>
          </p:cNvSpPr>
          <p:nvPr/>
        </p:nvSpPr>
        <p:spPr bwMode="auto">
          <a:xfrm>
            <a:off x="3318594" y="1511462"/>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26" name="TextBox 28"/>
          <p:cNvSpPr txBox="1">
            <a:spLocks noChangeArrowheads="1"/>
          </p:cNvSpPr>
          <p:nvPr/>
        </p:nvSpPr>
        <p:spPr bwMode="auto">
          <a:xfrm>
            <a:off x="5008722" y="1511462"/>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27" name="Rectangle 26"/>
          <p:cNvSpPr/>
          <p:nvPr/>
        </p:nvSpPr>
        <p:spPr>
          <a:xfrm>
            <a:off x="6260838" y="2165341"/>
            <a:ext cx="1676400" cy="164592"/>
          </a:xfrm>
          <a:prstGeom prst="rect">
            <a:avLst/>
          </a:prstGeom>
          <a:gradFill flip="none" rotWithShape="1">
            <a:gsLst>
              <a:gs pos="30000">
                <a:schemeClr val="accent6"/>
              </a:gs>
              <a:gs pos="100000">
                <a:schemeClr val="accent2">
                  <a:lumMod val="75000"/>
                </a:schemeClr>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200" dirty="0" smtClean="0">
                <a:solidFill>
                  <a:srgbClr val="FFFFFF"/>
                </a:solidFill>
                <a:ea typeface="ＭＳ Ｐゴシック" pitchFamily="-65" charset="-128"/>
              </a:rPr>
              <a:t>Inversion</a:t>
            </a:r>
            <a:endParaRPr lang="en-US" sz="1200" dirty="0">
              <a:solidFill>
                <a:srgbClr val="FFFFFF"/>
              </a:solidFill>
              <a:ea typeface="ＭＳ Ｐゴシック" pitchFamily="-65" charset="-128"/>
            </a:endParaRPr>
          </a:p>
        </p:txBody>
      </p:sp>
      <p:cxnSp>
        <p:nvCxnSpPr>
          <p:cNvPr id="28" name="Straight Connector 27"/>
          <p:cNvCxnSpPr/>
          <p:nvPr/>
        </p:nvCxnSpPr>
        <p:spPr>
          <a:xfrm rot="5400000">
            <a:off x="7199894" y="2532780"/>
            <a:ext cx="14721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836972" y="1500174"/>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30" name="TextBox 28"/>
          <p:cNvSpPr txBox="1">
            <a:spLocks noChangeArrowheads="1"/>
          </p:cNvSpPr>
          <p:nvPr/>
        </p:nvSpPr>
        <p:spPr bwMode="auto">
          <a:xfrm>
            <a:off x="7527100" y="1510936"/>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31" name="Rectangle 30"/>
          <p:cNvSpPr/>
          <p:nvPr/>
        </p:nvSpPr>
        <p:spPr>
          <a:xfrm>
            <a:off x="376328" y="2862626"/>
            <a:ext cx="1368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32" name="Rectangle 31"/>
          <p:cNvSpPr/>
          <p:nvPr/>
        </p:nvSpPr>
        <p:spPr>
          <a:xfrm>
            <a:off x="6260838" y="2863671"/>
            <a:ext cx="1676400" cy="164592"/>
          </a:xfrm>
          <a:prstGeom prst="rect">
            <a:avLst/>
          </a:prstGeom>
          <a:gradFill flip="none" rotWithShape="1">
            <a:gsLst>
              <a:gs pos="30000">
                <a:schemeClr val="accent6"/>
              </a:gs>
              <a:gs pos="100000">
                <a:schemeClr val="accent2">
                  <a:lumMod val="75000"/>
                </a:schemeClr>
              </a:gs>
            </a:gsLst>
            <a:lin ang="108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200" dirty="0" smtClean="0">
                <a:solidFill>
                  <a:srgbClr val="FFFFFF"/>
                </a:solidFill>
                <a:ea typeface="ＭＳ Ｐゴシック" pitchFamily="-65" charset="-128"/>
              </a:rPr>
              <a:t>Inversion</a:t>
            </a:r>
            <a:endParaRPr lang="en-US" sz="1200" dirty="0">
              <a:solidFill>
                <a:srgbClr val="FFFFFF"/>
              </a:solidFill>
              <a:ea typeface="ＭＳ Ｐゴシック" pitchFamily="-65" charset="-128"/>
            </a:endParaRPr>
          </a:p>
        </p:txBody>
      </p:sp>
      <p:cxnSp>
        <p:nvCxnSpPr>
          <p:cNvPr id="33" name="Straight Connector 32"/>
          <p:cNvCxnSpPr/>
          <p:nvPr/>
        </p:nvCxnSpPr>
        <p:spPr>
          <a:xfrm rot="16200000" flipH="1">
            <a:off x="5524792" y="2529283"/>
            <a:ext cx="1472875" cy="76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949662" y="2172011"/>
            <a:ext cx="832104"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35" name="Rectangle 34"/>
          <p:cNvSpPr/>
          <p:nvPr/>
        </p:nvSpPr>
        <p:spPr>
          <a:xfrm>
            <a:off x="7944019" y="2866742"/>
            <a:ext cx="832104"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36" name="TextBox 28"/>
          <p:cNvSpPr txBox="1">
            <a:spLocks noChangeArrowheads="1"/>
          </p:cNvSpPr>
          <p:nvPr/>
        </p:nvSpPr>
        <p:spPr bwMode="auto">
          <a:xfrm>
            <a:off x="1609519" y="1512669"/>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grpSp>
        <p:nvGrpSpPr>
          <p:cNvPr id="37" name="Group 36"/>
          <p:cNvGrpSpPr/>
          <p:nvPr/>
        </p:nvGrpSpPr>
        <p:grpSpPr>
          <a:xfrm>
            <a:off x="1682031" y="4851563"/>
            <a:ext cx="685021" cy="590743"/>
            <a:chOff x="1682031" y="2880799"/>
            <a:chExt cx="685021" cy="590743"/>
          </a:xfrm>
        </p:grpSpPr>
        <p:sp>
          <p:nvSpPr>
            <p:cNvPr id="38" name="Rectangle 37"/>
            <p:cNvSpPr/>
            <p:nvPr/>
          </p:nvSpPr>
          <p:spPr>
            <a:xfrm>
              <a:off x="1682031" y="3319142"/>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39" name="Rectangle 38"/>
            <p:cNvSpPr/>
            <p:nvPr/>
          </p:nvSpPr>
          <p:spPr>
            <a:xfrm>
              <a:off x="2092732" y="3310114"/>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cxnSp>
          <p:nvCxnSpPr>
            <p:cNvPr id="40" name="Straight Connector 39"/>
            <p:cNvCxnSpPr>
              <a:endCxn id="38" idx="0"/>
            </p:cNvCxnSpPr>
            <p:nvPr/>
          </p:nvCxnSpPr>
          <p:spPr>
            <a:xfrm rot="5400000">
              <a:off x="1702089" y="2997901"/>
              <a:ext cx="438344" cy="20413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39" idx="0"/>
            </p:cNvCxnSpPr>
            <p:nvPr/>
          </p:nvCxnSpPr>
          <p:spPr>
            <a:xfrm rot="16200000" flipH="1">
              <a:off x="1911955" y="2992177"/>
              <a:ext cx="429314" cy="20655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flipV="1">
            <a:off x="3328679" y="4859443"/>
            <a:ext cx="2503860" cy="562880"/>
            <a:chOff x="819315" y="2015222"/>
            <a:chExt cx="2503860" cy="562880"/>
          </a:xfrm>
        </p:grpSpPr>
        <p:cxnSp>
          <p:nvCxnSpPr>
            <p:cNvPr id="43" name="Straight Connector 42"/>
            <p:cNvCxnSpPr>
              <a:endCxn id="45" idx="2"/>
            </p:cNvCxnSpPr>
            <p:nvPr/>
          </p:nvCxnSpPr>
          <p:spPr>
            <a:xfrm rot="10800000">
              <a:off x="956476" y="2167623"/>
              <a:ext cx="1132675" cy="40095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46" idx="2"/>
            </p:cNvCxnSpPr>
            <p:nvPr/>
          </p:nvCxnSpPr>
          <p:spPr>
            <a:xfrm rot="5400000">
              <a:off x="2418922" y="1811009"/>
              <a:ext cx="408747" cy="1125440"/>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819315" y="2015222"/>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46" name="Rectangle 45"/>
            <p:cNvSpPr/>
            <p:nvPr/>
          </p:nvSpPr>
          <p:spPr>
            <a:xfrm>
              <a:off x="3048855" y="2016956"/>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grpSp>
      <p:grpSp>
        <p:nvGrpSpPr>
          <p:cNvPr id="47" name="Group 46"/>
          <p:cNvGrpSpPr/>
          <p:nvPr/>
        </p:nvGrpSpPr>
        <p:grpSpPr>
          <a:xfrm flipV="1">
            <a:off x="3965367" y="3080961"/>
            <a:ext cx="1223121" cy="565690"/>
            <a:chOff x="1423743" y="2905852"/>
            <a:chExt cx="1223121" cy="565690"/>
          </a:xfrm>
        </p:grpSpPr>
        <p:sp>
          <p:nvSpPr>
            <p:cNvPr id="48" name="Rectangle 47"/>
            <p:cNvSpPr/>
            <p:nvPr/>
          </p:nvSpPr>
          <p:spPr>
            <a:xfrm>
              <a:off x="1423743" y="3319142"/>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49" name="Rectangle 48"/>
            <p:cNvSpPr/>
            <p:nvPr/>
          </p:nvSpPr>
          <p:spPr>
            <a:xfrm>
              <a:off x="2372544" y="3310114"/>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cxnSp>
          <p:nvCxnSpPr>
            <p:cNvPr id="50" name="Straight Connector 49"/>
            <p:cNvCxnSpPr>
              <a:endCxn id="48" idx="0"/>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a:endCxn id="49" idx="0"/>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52" name="TextBox 38"/>
          <p:cNvSpPr txBox="1">
            <a:spLocks noChangeArrowheads="1"/>
          </p:cNvSpPr>
          <p:nvPr/>
        </p:nvSpPr>
        <p:spPr bwMode="auto">
          <a:xfrm>
            <a:off x="308261" y="5191129"/>
            <a:ext cx="949299" cy="261610"/>
          </a:xfrm>
          <a:prstGeom prst="rect">
            <a:avLst/>
          </a:prstGeom>
          <a:noFill/>
          <a:ln w="9525">
            <a:noFill/>
            <a:miter lim="800000"/>
            <a:headEnd/>
            <a:tailEnd/>
          </a:ln>
        </p:spPr>
        <p:txBody>
          <a:bodyPr wrap="none">
            <a:spAutoFit/>
          </a:bodyPr>
          <a:lstStyle/>
          <a:p>
            <a:r>
              <a:rPr lang="en-US" sz="1100" dirty="0" smtClean="0">
                <a:latin typeface="Courier New" pitchFamily="-65" charset="0"/>
                <a:cs typeface="Courier New" pitchFamily="-65" charset="0"/>
              </a:rPr>
              <a:t>Reference</a:t>
            </a:r>
            <a:endParaRPr lang="en-US" sz="1100" dirty="0">
              <a:latin typeface="Courier New" pitchFamily="-65" charset="0"/>
              <a:cs typeface="Courier New" pitchFamily="-65" charset="0"/>
            </a:endParaRPr>
          </a:p>
        </p:txBody>
      </p:sp>
      <p:grpSp>
        <p:nvGrpSpPr>
          <p:cNvPr id="53" name="Group 52"/>
          <p:cNvGrpSpPr/>
          <p:nvPr/>
        </p:nvGrpSpPr>
        <p:grpSpPr>
          <a:xfrm flipH="1">
            <a:off x="6745426" y="4811896"/>
            <a:ext cx="1825793" cy="614084"/>
            <a:chOff x="1595935" y="2857458"/>
            <a:chExt cx="1825793" cy="614084"/>
          </a:xfrm>
        </p:grpSpPr>
        <p:sp>
          <p:nvSpPr>
            <p:cNvPr id="54" name="Rectangle 53"/>
            <p:cNvSpPr/>
            <p:nvPr/>
          </p:nvSpPr>
          <p:spPr>
            <a:xfrm>
              <a:off x="1595935" y="3319142"/>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55" name="Rectangle 54"/>
            <p:cNvSpPr/>
            <p:nvPr/>
          </p:nvSpPr>
          <p:spPr>
            <a:xfrm>
              <a:off x="3147408" y="3310114"/>
              <a:ext cx="274320" cy="152400"/>
            </a:xfrm>
            <a:prstGeom prst="rect">
              <a:avLst/>
            </a:prstGeom>
            <a:gradFill flip="none" rotWithShape="1">
              <a:gsLst>
                <a:gs pos="0">
                  <a:schemeClr val="accent1">
                    <a:lumMod val="60000"/>
                    <a:lumOff val="40000"/>
                  </a:schemeClr>
                </a:gs>
                <a:gs pos="70000">
                  <a:srgbClr val="FFFFFF"/>
                </a:gs>
              </a:gsLst>
              <a:lin ang="0" scaled="1"/>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cxnSp>
          <p:nvCxnSpPr>
            <p:cNvPr id="56" name="Straight Connector 55"/>
            <p:cNvCxnSpPr>
              <a:endCxn id="54" idx="0"/>
            </p:cNvCxnSpPr>
            <p:nvPr/>
          </p:nvCxnSpPr>
          <p:spPr>
            <a:xfrm rot="10800000" flipV="1">
              <a:off x="1733095" y="2857458"/>
              <a:ext cx="769448" cy="46168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5" idx="0"/>
            </p:cNvCxnSpPr>
            <p:nvPr/>
          </p:nvCxnSpPr>
          <p:spPr>
            <a:xfrm rot="10800000" flipH="1" flipV="1">
              <a:off x="2491780" y="2868220"/>
              <a:ext cx="792788" cy="44189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58" name="TextBox 16"/>
          <p:cNvSpPr txBox="1">
            <a:spLocks noChangeArrowheads="1"/>
          </p:cNvSpPr>
          <p:nvPr/>
        </p:nvSpPr>
        <p:spPr bwMode="auto">
          <a:xfrm>
            <a:off x="3513717" y="4002572"/>
            <a:ext cx="2185974" cy="430887"/>
          </a:xfrm>
          <a:prstGeom prst="rect">
            <a:avLst/>
          </a:prstGeom>
          <a:noFill/>
          <a:ln w="9525">
            <a:noFill/>
            <a:miter lim="800000"/>
            <a:headEnd/>
            <a:tailEnd/>
          </a:ln>
        </p:spPr>
        <p:txBody>
          <a:bodyPr wrap="square">
            <a:prstTxWarp prst="textNoShape">
              <a:avLst/>
            </a:prstTxWarp>
            <a:spAutoFit/>
          </a:bodyPr>
          <a:lstStyle/>
          <a:p>
            <a:pPr algn="ctr"/>
            <a:r>
              <a:rPr lang="en-US" sz="1100" dirty="0" smtClean="0">
                <a:latin typeface="Courier New" pitchFamily="-65" charset="0"/>
                <a:ea typeface="Courier New" pitchFamily="-65" charset="0"/>
                <a:cs typeface="Courier New" pitchFamily="-65" charset="0"/>
              </a:rPr>
              <a:t>Paired-End Sequencing and Mapping</a:t>
            </a:r>
            <a:endParaRPr lang="en-US" sz="1100" dirty="0">
              <a:latin typeface="Courier New" pitchFamily="-65" charset="0"/>
              <a:ea typeface="Courier New" pitchFamily="-65" charset="0"/>
              <a:cs typeface="Courier New" pitchFamily="-65" charset="0"/>
            </a:endParaRPr>
          </a:p>
        </p:txBody>
      </p:sp>
      <p:sp>
        <p:nvSpPr>
          <p:cNvPr id="59" name="TextBox 38"/>
          <p:cNvSpPr txBox="1">
            <a:spLocks noChangeArrowheads="1"/>
          </p:cNvSpPr>
          <p:nvPr/>
        </p:nvSpPr>
        <p:spPr bwMode="auto">
          <a:xfrm>
            <a:off x="1396996" y="5612575"/>
            <a:ext cx="1544012" cy="261610"/>
          </a:xfrm>
          <a:prstGeom prst="rect">
            <a:avLst/>
          </a:prstGeom>
          <a:noFill/>
          <a:ln w="9525">
            <a:noFill/>
            <a:miter lim="800000"/>
            <a:headEnd/>
            <a:tailEnd/>
          </a:ln>
        </p:spPr>
        <p:txBody>
          <a:bodyPr wrap="none">
            <a:spAutoFit/>
          </a:bodyPr>
          <a:lstStyle/>
          <a:p>
            <a:r>
              <a:rPr lang="en-US" sz="1100" dirty="0" smtClean="0">
                <a:latin typeface="Courier New" pitchFamily="-65" charset="0"/>
                <a:cs typeface="Courier New" pitchFamily="-65" charset="0"/>
              </a:rPr>
              <a:t>Span &lt;&lt; expected</a:t>
            </a:r>
            <a:endParaRPr lang="en-US" sz="1100" dirty="0">
              <a:latin typeface="Courier New" pitchFamily="-65" charset="0"/>
              <a:cs typeface="Courier New" pitchFamily="-65" charset="0"/>
            </a:endParaRPr>
          </a:p>
        </p:txBody>
      </p:sp>
      <p:sp>
        <p:nvSpPr>
          <p:cNvPr id="60" name="TextBox 38"/>
          <p:cNvSpPr txBox="1">
            <a:spLocks noChangeArrowheads="1"/>
          </p:cNvSpPr>
          <p:nvPr/>
        </p:nvSpPr>
        <p:spPr bwMode="auto">
          <a:xfrm>
            <a:off x="3960172" y="5603547"/>
            <a:ext cx="1544012" cy="261610"/>
          </a:xfrm>
          <a:prstGeom prst="rect">
            <a:avLst/>
          </a:prstGeom>
          <a:noFill/>
          <a:ln w="9525">
            <a:noFill/>
            <a:miter lim="800000"/>
            <a:headEnd/>
            <a:tailEnd/>
          </a:ln>
        </p:spPr>
        <p:txBody>
          <a:bodyPr wrap="none">
            <a:spAutoFit/>
          </a:bodyPr>
          <a:lstStyle/>
          <a:p>
            <a:r>
              <a:rPr lang="en-US" sz="1100" dirty="0" smtClean="0">
                <a:latin typeface="Courier New" pitchFamily="-65" charset="0"/>
                <a:cs typeface="Courier New" pitchFamily="-65" charset="0"/>
              </a:rPr>
              <a:t>Span &gt;&gt; expected</a:t>
            </a:r>
            <a:endParaRPr lang="en-US" sz="1100" dirty="0">
              <a:latin typeface="Courier New" pitchFamily="-65" charset="0"/>
              <a:cs typeface="Courier New" pitchFamily="-65" charset="0"/>
            </a:endParaRPr>
          </a:p>
        </p:txBody>
      </p:sp>
      <p:sp>
        <p:nvSpPr>
          <p:cNvPr id="61" name="TextBox 38"/>
          <p:cNvSpPr txBox="1">
            <a:spLocks noChangeArrowheads="1"/>
          </p:cNvSpPr>
          <p:nvPr/>
        </p:nvSpPr>
        <p:spPr bwMode="auto">
          <a:xfrm>
            <a:off x="6457064" y="5603547"/>
            <a:ext cx="2133918" cy="261610"/>
          </a:xfrm>
          <a:prstGeom prst="rect">
            <a:avLst/>
          </a:prstGeom>
          <a:noFill/>
          <a:ln w="9525">
            <a:noFill/>
            <a:miter lim="800000"/>
            <a:headEnd/>
            <a:tailEnd/>
          </a:ln>
        </p:spPr>
        <p:txBody>
          <a:bodyPr wrap="none">
            <a:spAutoFit/>
          </a:bodyPr>
          <a:lstStyle/>
          <a:p>
            <a:r>
              <a:rPr lang="en-US" sz="1100" dirty="0" smtClean="0">
                <a:latin typeface="Courier New" pitchFamily="-65" charset="0"/>
                <a:cs typeface="Courier New" pitchFamily="-65" charset="0"/>
              </a:rPr>
              <a:t>Altered end orientation</a:t>
            </a:r>
            <a:endParaRPr lang="en-US" sz="1100" dirty="0">
              <a:latin typeface="Courier New" pitchFamily="-65" charset="0"/>
              <a:cs typeface="Courier New" pitchFamily="-65" charset="0"/>
            </a:endParaRPr>
          </a:p>
        </p:txBody>
      </p:sp>
      <p:grpSp>
        <p:nvGrpSpPr>
          <p:cNvPr id="62" name="Group 61"/>
          <p:cNvGrpSpPr/>
          <p:nvPr/>
        </p:nvGrpSpPr>
        <p:grpSpPr>
          <a:xfrm flipV="1">
            <a:off x="7335721" y="3082695"/>
            <a:ext cx="1223121" cy="565690"/>
            <a:chOff x="1423743" y="2905852"/>
            <a:chExt cx="1223121" cy="565690"/>
          </a:xfrm>
        </p:grpSpPr>
        <p:sp>
          <p:nvSpPr>
            <p:cNvPr id="63" name="Rectangle 62"/>
            <p:cNvSpPr/>
            <p:nvPr/>
          </p:nvSpPr>
          <p:spPr>
            <a:xfrm>
              <a:off x="1423743" y="3319142"/>
              <a:ext cx="274320" cy="152400"/>
            </a:xfrm>
            <a:prstGeom prst="rect">
              <a:avLst/>
            </a:prstGeom>
            <a:gradFill flip="none" rotWithShape="1">
              <a:gsLst>
                <a:gs pos="0">
                  <a:schemeClr val="accent1">
                    <a:lumMod val="60000"/>
                    <a:lumOff val="40000"/>
                  </a:schemeClr>
                </a:gs>
                <a:gs pos="70000">
                  <a:srgbClr val="FFFFFF"/>
                </a:gs>
              </a:gsLst>
              <a:lin ang="0" scaled="1"/>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64" name="Rectangle 63"/>
            <p:cNvSpPr/>
            <p:nvPr/>
          </p:nvSpPr>
          <p:spPr>
            <a:xfrm>
              <a:off x="2372544" y="3310114"/>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cxnSp>
          <p:nvCxnSpPr>
            <p:cNvPr id="65" name="Straight Connector 64"/>
            <p:cNvCxnSpPr>
              <a:endCxn id="63" idx="0"/>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4" idx="0"/>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flipV="1">
            <a:off x="1463829" y="3077247"/>
            <a:ext cx="1223121" cy="565690"/>
            <a:chOff x="1423743" y="2905852"/>
            <a:chExt cx="1223121" cy="565690"/>
          </a:xfrm>
        </p:grpSpPr>
        <p:sp>
          <p:nvSpPr>
            <p:cNvPr id="68" name="Rectangle 67"/>
            <p:cNvSpPr/>
            <p:nvPr/>
          </p:nvSpPr>
          <p:spPr>
            <a:xfrm>
              <a:off x="1423743" y="3319142"/>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69" name="Rectangle 68"/>
            <p:cNvSpPr/>
            <p:nvPr/>
          </p:nvSpPr>
          <p:spPr>
            <a:xfrm>
              <a:off x="2372544" y="3310114"/>
              <a:ext cx="274320" cy="152400"/>
            </a:xfrm>
            <a:prstGeom prst="rect">
              <a:avLst/>
            </a:prstGeom>
            <a:solidFill>
              <a:schemeClr val="accent1">
                <a:lumMod val="60000"/>
                <a:lumOff val="40000"/>
              </a:schemeClr>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cxnSp>
          <p:nvCxnSpPr>
            <p:cNvPr id="70" name="Straight Connector 69"/>
            <p:cNvCxnSpPr>
              <a:endCxn id="68" idx="0"/>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9" idx="0"/>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72" name="Date Placeholder 71"/>
          <p:cNvSpPr>
            <a:spLocks noGrp="1"/>
          </p:cNvSpPr>
          <p:nvPr>
            <p:ph type="dt" sz="half" idx="10"/>
          </p:nvPr>
        </p:nvSpPr>
        <p:spPr/>
        <p:txBody>
          <a:bodyPr/>
          <a:lstStyle/>
          <a:p>
            <a:r>
              <a:rPr lang="en-US" smtClean="0"/>
              <a:t>5/20/2010</a:t>
            </a:r>
            <a:endParaRPr lang="en-US"/>
          </a:p>
        </p:txBody>
      </p:sp>
      <p:sp>
        <p:nvSpPr>
          <p:cNvPr id="73" name="Slide Number Placeholder 72"/>
          <p:cNvSpPr>
            <a:spLocks noGrp="1"/>
          </p:cNvSpPr>
          <p:nvPr>
            <p:ph type="sldNum" sz="quarter" idx="12"/>
          </p:nvPr>
        </p:nvSpPr>
        <p:spPr/>
        <p:txBody>
          <a:bodyPr/>
          <a:lstStyle/>
          <a:p>
            <a:fld id="{E0F394AE-146F-480D-918A-369CB40A8BED}" type="slidenum">
              <a:rPr lang="en-US" smtClean="0"/>
              <a:pPr/>
              <a:t>8</a:t>
            </a:fld>
            <a:endParaRPr lang="en-US"/>
          </a:p>
        </p:txBody>
      </p:sp>
      <p:sp>
        <p:nvSpPr>
          <p:cNvPr id="74" name="Footer Placeholder 73"/>
          <p:cNvSpPr>
            <a:spLocks noGrp="1"/>
          </p:cNvSpPr>
          <p:nvPr>
            <p:ph type="ftr" sz="quarter" idx="11"/>
          </p:nvPr>
        </p:nvSpPr>
        <p:spPr/>
        <p:txBody>
          <a:bodyPr/>
          <a:lstStyle/>
          <a:p>
            <a:r>
              <a:rPr lang="en-US" smtClean="0"/>
              <a:t>Hugo Lam's Defense  -  Computational Analysis on Genomic Variation  -  Yale CBB</a:t>
            </a:r>
            <a:endParaRPr lang="en-US"/>
          </a:p>
        </p:txBody>
      </p:sp>
      <p:sp>
        <p:nvSpPr>
          <p:cNvPr id="75" name="TextBox 3"/>
          <p:cNvSpPr txBox="1">
            <a:spLocks noChangeArrowheads="1"/>
          </p:cNvSpPr>
          <p:nvPr/>
        </p:nvSpPr>
        <p:spPr bwMode="auto">
          <a:xfrm>
            <a:off x="285720" y="6080959"/>
            <a:ext cx="4631076" cy="276999"/>
          </a:xfrm>
          <a:prstGeom prst="rect">
            <a:avLst/>
          </a:prstGeom>
          <a:noFill/>
          <a:ln w="9525">
            <a:noFill/>
            <a:miter lim="800000"/>
            <a:headEnd/>
            <a:tailEnd/>
          </a:ln>
        </p:spPr>
        <p:txBody>
          <a:bodyPr wrap="none">
            <a:prstTxWarp prst="textNoShape">
              <a:avLst/>
            </a:prstTxWarp>
            <a:spAutoFit/>
          </a:bodyPr>
          <a:lstStyle/>
          <a:p>
            <a:r>
              <a:rPr lang="en-US" sz="1200" dirty="0" err="1" smtClean="0"/>
              <a:t>Korbel</a:t>
            </a:r>
            <a:r>
              <a:rPr lang="en-US" sz="1200" dirty="0" smtClean="0"/>
              <a:t> </a:t>
            </a:r>
            <a:r>
              <a:rPr lang="en-US" sz="1200" dirty="0"/>
              <a:t>et al. Science 19 October 2007: Vol. 318. no. 5849, pp. 420 - 426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85720" y="3571876"/>
            <a:ext cx="8572560" cy="2500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1791561" y="5466835"/>
            <a:ext cx="69294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ea typeface="ＭＳ Ｐゴシック" pitchFamily="-65" charset="-128"/>
                <a:cs typeface="ＭＳ Ｐゴシック" pitchFamily="-65" charset="-128"/>
              </a:rPr>
              <a:t>Split-read Analysis</a:t>
            </a:r>
            <a:endParaRPr lang="en-US" dirty="0"/>
          </a:p>
        </p:txBody>
      </p:sp>
      <p:cxnSp>
        <p:nvCxnSpPr>
          <p:cNvPr id="7" name="Straight Connector 6"/>
          <p:cNvCxnSpPr/>
          <p:nvPr/>
        </p:nvCxnSpPr>
        <p:spPr>
          <a:xfrm>
            <a:off x="1785918" y="4229433"/>
            <a:ext cx="69294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85918" y="1898973"/>
            <a:ext cx="69294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57600" y="4134188"/>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10" name="Rectangle 9"/>
          <p:cNvSpPr/>
          <p:nvPr/>
        </p:nvSpPr>
        <p:spPr>
          <a:xfrm>
            <a:off x="5334000" y="4134188"/>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11" name="Rectangle 10"/>
          <p:cNvSpPr/>
          <p:nvPr/>
        </p:nvSpPr>
        <p:spPr>
          <a:xfrm>
            <a:off x="2819400" y="1843410"/>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12" name="Rectangle 11"/>
          <p:cNvSpPr/>
          <p:nvPr/>
        </p:nvSpPr>
        <p:spPr>
          <a:xfrm>
            <a:off x="3657600" y="2538735"/>
            <a:ext cx="3348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sz="1200" b="1" dirty="0">
              <a:solidFill>
                <a:srgbClr val="FFFFFF"/>
              </a:solidFill>
              <a:ea typeface="ＭＳ Ｐゴシック" pitchFamily="-65" charset="-128"/>
            </a:endParaRPr>
          </a:p>
        </p:txBody>
      </p:sp>
      <p:sp>
        <p:nvSpPr>
          <p:cNvPr id="13" name="Rectangle 12"/>
          <p:cNvSpPr/>
          <p:nvPr/>
        </p:nvSpPr>
        <p:spPr>
          <a:xfrm>
            <a:off x="6172200" y="1843410"/>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14" name="Rectangle 13"/>
          <p:cNvSpPr/>
          <p:nvPr/>
        </p:nvSpPr>
        <p:spPr>
          <a:xfrm>
            <a:off x="4495800" y="1843410"/>
            <a:ext cx="1676400" cy="15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r>
              <a:rPr lang="en-US" sz="1200" dirty="0">
                <a:solidFill>
                  <a:srgbClr val="FFFFFF"/>
                </a:solidFill>
                <a:ea typeface="ＭＳ Ｐゴシック" pitchFamily="-65" charset="-128"/>
              </a:rPr>
              <a:t>Deletion</a:t>
            </a:r>
          </a:p>
        </p:txBody>
      </p:sp>
      <p:cxnSp>
        <p:nvCxnSpPr>
          <p:cNvPr id="16" name="Straight Connector 15"/>
          <p:cNvCxnSpPr/>
          <p:nvPr/>
        </p:nvCxnSpPr>
        <p:spPr>
          <a:xfrm>
            <a:off x="4495800" y="1995810"/>
            <a:ext cx="838200" cy="542925"/>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flipV="1">
            <a:off x="5334000" y="1995810"/>
            <a:ext cx="838200" cy="542925"/>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8" name="TextBox 16"/>
          <p:cNvSpPr txBox="1">
            <a:spLocks noChangeArrowheads="1"/>
          </p:cNvSpPr>
          <p:nvPr/>
        </p:nvSpPr>
        <p:spPr bwMode="auto">
          <a:xfrm>
            <a:off x="457200" y="1756097"/>
            <a:ext cx="821250" cy="276999"/>
          </a:xfrm>
          <a:prstGeom prst="rect">
            <a:avLst/>
          </a:prstGeom>
          <a:noFill/>
          <a:ln w="9525">
            <a:noFill/>
            <a:miter lim="800000"/>
            <a:headEnd/>
            <a:tailEnd/>
          </a:ln>
        </p:spPr>
        <p:txBody>
          <a:bodyPr wrap="none">
            <a:spAutoFit/>
          </a:bodyPr>
          <a:lstStyle/>
          <a:p>
            <a:r>
              <a:rPr lang="en-US" sz="1200" b="1" dirty="0" smtClean="0">
                <a:cs typeface="Courier New" pitchFamily="-65" charset="0"/>
              </a:rPr>
              <a:t>Reference</a:t>
            </a:r>
            <a:endParaRPr lang="en-US" sz="1200" b="1" dirty="0">
              <a:cs typeface="Courier New" pitchFamily="-65" charset="0"/>
            </a:endParaRPr>
          </a:p>
        </p:txBody>
      </p:sp>
      <p:sp>
        <p:nvSpPr>
          <p:cNvPr id="19" name="TextBox 19"/>
          <p:cNvSpPr txBox="1">
            <a:spLocks noChangeArrowheads="1"/>
          </p:cNvSpPr>
          <p:nvPr/>
        </p:nvSpPr>
        <p:spPr bwMode="auto">
          <a:xfrm>
            <a:off x="3004269" y="2486877"/>
            <a:ext cx="496161" cy="276999"/>
          </a:xfrm>
          <a:prstGeom prst="rect">
            <a:avLst/>
          </a:prstGeom>
          <a:noFill/>
          <a:ln w="9525">
            <a:noFill/>
            <a:miter lim="800000"/>
            <a:headEnd/>
            <a:tailEnd/>
          </a:ln>
        </p:spPr>
        <p:txBody>
          <a:bodyPr wrap="none">
            <a:spAutoFit/>
          </a:bodyPr>
          <a:lstStyle/>
          <a:p>
            <a:r>
              <a:rPr lang="en-US" sz="1200" dirty="0" smtClean="0">
                <a:cs typeface="Courier New" pitchFamily="-65" charset="0"/>
              </a:rPr>
              <a:t>Read</a:t>
            </a:r>
            <a:endParaRPr lang="en-US" sz="1200" dirty="0">
              <a:cs typeface="Courier New" pitchFamily="-65" charset="0"/>
            </a:endParaRPr>
          </a:p>
        </p:txBody>
      </p:sp>
      <p:cxnSp>
        <p:nvCxnSpPr>
          <p:cNvPr id="20" name="Straight Connector 19"/>
          <p:cNvCxnSpPr/>
          <p:nvPr/>
        </p:nvCxnSpPr>
        <p:spPr>
          <a:xfrm>
            <a:off x="5334000" y="4281826"/>
            <a:ext cx="838200" cy="54292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rot="10800000" flipV="1">
            <a:off x="4495800" y="4281826"/>
            <a:ext cx="838200" cy="542925"/>
          </a:xfrm>
          <a:prstGeom prst="line">
            <a:avLst/>
          </a:prstGeom>
          <a:ln/>
        </p:spPr>
        <p:style>
          <a:lnRef idx="3">
            <a:schemeClr val="accent3"/>
          </a:lnRef>
          <a:fillRef idx="0">
            <a:schemeClr val="accent3"/>
          </a:fillRef>
          <a:effectRef idx="2">
            <a:schemeClr val="accent3"/>
          </a:effectRef>
          <a:fontRef idx="minor">
            <a:schemeClr val="tx1"/>
          </a:fontRef>
        </p:style>
      </p:cxnSp>
      <p:sp>
        <p:nvSpPr>
          <p:cNvPr id="22" name="TextBox 38"/>
          <p:cNvSpPr txBox="1">
            <a:spLocks noChangeArrowheads="1"/>
          </p:cNvSpPr>
          <p:nvPr/>
        </p:nvSpPr>
        <p:spPr bwMode="auto">
          <a:xfrm>
            <a:off x="457200" y="4098558"/>
            <a:ext cx="821250" cy="276999"/>
          </a:xfrm>
          <a:prstGeom prst="rect">
            <a:avLst/>
          </a:prstGeom>
          <a:noFill/>
          <a:ln w="9525">
            <a:noFill/>
            <a:miter lim="800000"/>
            <a:headEnd/>
            <a:tailEnd/>
          </a:ln>
        </p:spPr>
        <p:txBody>
          <a:bodyPr wrap="none">
            <a:spAutoFit/>
          </a:bodyPr>
          <a:lstStyle/>
          <a:p>
            <a:r>
              <a:rPr lang="en-US" sz="1200" b="1" dirty="0" smtClean="0">
                <a:cs typeface="Courier New" pitchFamily="-65" charset="0"/>
              </a:rPr>
              <a:t>Reference</a:t>
            </a:r>
            <a:endParaRPr lang="en-US" sz="1200" b="1" dirty="0">
              <a:cs typeface="Courier New" pitchFamily="-65" charset="0"/>
            </a:endParaRPr>
          </a:p>
        </p:txBody>
      </p:sp>
      <p:sp>
        <p:nvSpPr>
          <p:cNvPr id="23" name="TextBox 39"/>
          <p:cNvSpPr txBox="1">
            <a:spLocks noChangeArrowheads="1"/>
          </p:cNvSpPr>
          <p:nvPr/>
        </p:nvSpPr>
        <p:spPr bwMode="auto">
          <a:xfrm>
            <a:off x="2218451" y="4784182"/>
            <a:ext cx="496161" cy="276999"/>
          </a:xfrm>
          <a:prstGeom prst="rect">
            <a:avLst/>
          </a:prstGeom>
          <a:noFill/>
          <a:ln w="9525">
            <a:noFill/>
            <a:miter lim="800000"/>
            <a:headEnd/>
            <a:tailEnd/>
          </a:ln>
        </p:spPr>
        <p:txBody>
          <a:bodyPr wrap="none">
            <a:spAutoFit/>
          </a:bodyPr>
          <a:lstStyle/>
          <a:p>
            <a:r>
              <a:rPr lang="en-US" sz="1200" dirty="0" smtClean="0">
                <a:cs typeface="Courier New" pitchFamily="-65" charset="0"/>
              </a:rPr>
              <a:t>Read</a:t>
            </a:r>
            <a:endParaRPr lang="en-US" sz="1200" dirty="0">
              <a:cs typeface="Courier New" pitchFamily="-65" charset="0"/>
            </a:endParaRPr>
          </a:p>
        </p:txBody>
      </p:sp>
      <p:cxnSp>
        <p:nvCxnSpPr>
          <p:cNvPr id="24" name="Straight Connector 23"/>
          <p:cNvCxnSpPr/>
          <p:nvPr/>
        </p:nvCxnSpPr>
        <p:spPr>
          <a:xfrm rot="5400000">
            <a:off x="4132349" y="1967601"/>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815181" y="1967601"/>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970624" y="4212008"/>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TextBox 28"/>
          <p:cNvSpPr txBox="1">
            <a:spLocks noChangeArrowheads="1"/>
          </p:cNvSpPr>
          <p:nvPr/>
        </p:nvSpPr>
        <p:spPr bwMode="auto">
          <a:xfrm>
            <a:off x="4890175" y="3603981"/>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28" name="TextBox 28"/>
          <p:cNvSpPr txBox="1">
            <a:spLocks noChangeArrowheads="1"/>
          </p:cNvSpPr>
          <p:nvPr/>
        </p:nvSpPr>
        <p:spPr bwMode="auto">
          <a:xfrm>
            <a:off x="4071934" y="1336996"/>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29" name="TextBox 28"/>
          <p:cNvSpPr txBox="1">
            <a:spLocks noChangeArrowheads="1"/>
          </p:cNvSpPr>
          <p:nvPr/>
        </p:nvSpPr>
        <p:spPr bwMode="auto">
          <a:xfrm>
            <a:off x="5762062" y="1336996"/>
            <a:ext cx="866775" cy="276225"/>
          </a:xfrm>
          <a:prstGeom prst="rect">
            <a:avLst/>
          </a:prstGeom>
          <a:noFill/>
          <a:ln w="9525">
            <a:noFill/>
            <a:miter lim="800000"/>
            <a:headEnd/>
            <a:tailEnd/>
          </a:ln>
        </p:spPr>
        <p:txBody>
          <a:bodyPr wrap="none">
            <a:spAutoFit/>
          </a:bodyPr>
          <a:lstStyle/>
          <a:p>
            <a:r>
              <a:rPr lang="en-US" sz="1200" dirty="0">
                <a:latin typeface="Calibri" pitchFamily="34" charset="0"/>
              </a:rPr>
              <a:t>Breakpoint</a:t>
            </a:r>
          </a:p>
        </p:txBody>
      </p:sp>
      <p:sp>
        <p:nvSpPr>
          <p:cNvPr id="44" name="Rectangle 43"/>
          <p:cNvSpPr/>
          <p:nvPr/>
        </p:nvSpPr>
        <p:spPr>
          <a:xfrm>
            <a:off x="4495800" y="5383579"/>
            <a:ext cx="1676400" cy="1524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r>
              <a:rPr lang="en-US" sz="1200" dirty="0">
                <a:solidFill>
                  <a:srgbClr val="FFFFFF"/>
                </a:solidFill>
                <a:ea typeface="ＭＳ Ｐゴシック" pitchFamily="-65" charset="-128"/>
              </a:rPr>
              <a:t>Insertion</a:t>
            </a:r>
          </a:p>
        </p:txBody>
      </p:sp>
      <p:sp>
        <p:nvSpPr>
          <p:cNvPr id="45" name="Rectangle 44"/>
          <p:cNvSpPr/>
          <p:nvPr/>
        </p:nvSpPr>
        <p:spPr>
          <a:xfrm>
            <a:off x="2819400" y="5380404"/>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46" name="Rectangle 45"/>
          <p:cNvSpPr/>
          <p:nvPr/>
        </p:nvSpPr>
        <p:spPr>
          <a:xfrm>
            <a:off x="6172200" y="5380404"/>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47" name="Date Placeholder 46"/>
          <p:cNvSpPr>
            <a:spLocks noGrp="1"/>
          </p:cNvSpPr>
          <p:nvPr>
            <p:ph type="dt" sz="half" idx="10"/>
          </p:nvPr>
        </p:nvSpPr>
        <p:spPr/>
        <p:txBody>
          <a:bodyPr/>
          <a:lstStyle/>
          <a:p>
            <a:r>
              <a:rPr lang="en-US" smtClean="0"/>
              <a:t>5/20/2010</a:t>
            </a:r>
            <a:endParaRPr lang="en-US"/>
          </a:p>
        </p:txBody>
      </p:sp>
      <p:sp>
        <p:nvSpPr>
          <p:cNvPr id="48" name="Slide Number Placeholder 47"/>
          <p:cNvSpPr>
            <a:spLocks noGrp="1"/>
          </p:cNvSpPr>
          <p:nvPr>
            <p:ph type="sldNum" sz="quarter" idx="12"/>
          </p:nvPr>
        </p:nvSpPr>
        <p:spPr/>
        <p:txBody>
          <a:bodyPr/>
          <a:lstStyle/>
          <a:p>
            <a:fld id="{E0F394AE-146F-480D-918A-369CB40A8BED}" type="slidenum">
              <a:rPr lang="en-US" smtClean="0"/>
              <a:pPr/>
              <a:t>9</a:t>
            </a:fld>
            <a:endParaRPr lang="en-US"/>
          </a:p>
        </p:txBody>
      </p:sp>
      <p:sp>
        <p:nvSpPr>
          <p:cNvPr id="49" name="Footer Placeholder 48"/>
          <p:cNvSpPr>
            <a:spLocks noGrp="1"/>
          </p:cNvSpPr>
          <p:nvPr>
            <p:ph type="ftr" sz="quarter" idx="11"/>
          </p:nvPr>
        </p:nvSpPr>
        <p:spPr/>
        <p:txBody>
          <a:bodyPr/>
          <a:lstStyle/>
          <a:p>
            <a:r>
              <a:rPr lang="en-US" smtClean="0"/>
              <a:t>Hugo Lam's Defense  -  Computational Analysis on Genomic Variation  -  Yale CBB</a:t>
            </a:r>
            <a:endParaRPr lang="en-US"/>
          </a:p>
        </p:txBody>
      </p:sp>
      <p:cxnSp>
        <p:nvCxnSpPr>
          <p:cNvPr id="50" name="Straight Connector 49"/>
          <p:cNvCxnSpPr/>
          <p:nvPr/>
        </p:nvCxnSpPr>
        <p:spPr>
          <a:xfrm>
            <a:off x="1785918" y="3143248"/>
            <a:ext cx="69294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652390" y="3062286"/>
            <a:ext cx="33480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sp>
        <p:nvSpPr>
          <p:cNvPr id="54" name="TextBox 19"/>
          <p:cNvSpPr txBox="1">
            <a:spLocks noChangeArrowheads="1"/>
          </p:cNvSpPr>
          <p:nvPr/>
        </p:nvSpPr>
        <p:spPr bwMode="auto">
          <a:xfrm>
            <a:off x="458530" y="2997836"/>
            <a:ext cx="1143005" cy="276999"/>
          </a:xfrm>
          <a:prstGeom prst="rect">
            <a:avLst/>
          </a:prstGeom>
          <a:noFill/>
          <a:ln w="9525">
            <a:noFill/>
            <a:miter lim="800000"/>
            <a:headEnd/>
            <a:tailEnd/>
          </a:ln>
        </p:spPr>
        <p:txBody>
          <a:bodyPr wrap="none">
            <a:spAutoFit/>
          </a:bodyPr>
          <a:lstStyle/>
          <a:p>
            <a:r>
              <a:rPr lang="en-US" sz="1200" dirty="0" smtClean="0">
                <a:cs typeface="Courier New" pitchFamily="-65" charset="0"/>
              </a:rPr>
              <a:t>Target Genome</a:t>
            </a:r>
            <a:endParaRPr lang="en-US" sz="1200" dirty="0">
              <a:cs typeface="Courier New" pitchFamily="-65" charset="0"/>
            </a:endParaRPr>
          </a:p>
        </p:txBody>
      </p:sp>
      <p:sp>
        <p:nvSpPr>
          <p:cNvPr id="61" name="TextBox 19"/>
          <p:cNvSpPr txBox="1">
            <a:spLocks noChangeArrowheads="1"/>
          </p:cNvSpPr>
          <p:nvPr/>
        </p:nvSpPr>
        <p:spPr bwMode="auto">
          <a:xfrm>
            <a:off x="464173" y="5321423"/>
            <a:ext cx="1143005" cy="276999"/>
          </a:xfrm>
          <a:prstGeom prst="rect">
            <a:avLst/>
          </a:prstGeom>
          <a:noFill/>
          <a:ln w="9525">
            <a:noFill/>
            <a:miter lim="800000"/>
            <a:headEnd/>
            <a:tailEnd/>
          </a:ln>
        </p:spPr>
        <p:txBody>
          <a:bodyPr wrap="none">
            <a:spAutoFit/>
          </a:bodyPr>
          <a:lstStyle/>
          <a:p>
            <a:r>
              <a:rPr lang="en-US" sz="1200" dirty="0" smtClean="0">
                <a:cs typeface="Courier New" pitchFamily="-65" charset="0"/>
              </a:rPr>
              <a:t>Target Genome</a:t>
            </a:r>
            <a:endParaRPr lang="en-US" sz="1200" dirty="0">
              <a:cs typeface="Courier New" pitchFamily="-65" charset="0"/>
            </a:endParaRPr>
          </a:p>
        </p:txBody>
      </p:sp>
      <p:sp>
        <p:nvSpPr>
          <p:cNvPr id="63" name="Rectangle 62"/>
          <p:cNvSpPr/>
          <p:nvPr/>
        </p:nvSpPr>
        <p:spPr>
          <a:xfrm>
            <a:off x="2824162" y="4857760"/>
            <a:ext cx="5022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65" charset="-128"/>
            </a:endParaRPr>
          </a:p>
        </p:txBody>
      </p:sp>
      <p:cxnSp>
        <p:nvCxnSpPr>
          <p:cNvPr id="62" name="Straight Connector 61"/>
          <p:cNvCxnSpPr/>
          <p:nvPr/>
        </p:nvCxnSpPr>
        <p:spPr>
          <a:xfrm rot="5400000">
            <a:off x="4833769" y="2927529"/>
            <a:ext cx="100294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985273" y="5218884"/>
            <a:ext cx="100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668105" y="5218884"/>
            <a:ext cx="100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7" name="TextBox 3"/>
          <p:cNvSpPr txBox="1">
            <a:spLocks noChangeArrowheads="1"/>
          </p:cNvSpPr>
          <p:nvPr/>
        </p:nvSpPr>
        <p:spPr bwMode="auto">
          <a:xfrm>
            <a:off x="285720" y="6080959"/>
            <a:ext cx="1589025" cy="276999"/>
          </a:xfrm>
          <a:prstGeom prst="rect">
            <a:avLst/>
          </a:prstGeom>
          <a:noFill/>
          <a:ln w="9525">
            <a:noFill/>
            <a:miter lim="800000"/>
            <a:headEnd/>
            <a:tailEnd/>
          </a:ln>
        </p:spPr>
        <p:txBody>
          <a:bodyPr wrap="none">
            <a:prstTxWarp prst="textNoShape">
              <a:avLst/>
            </a:prstTxWarp>
            <a:spAutoFit/>
          </a:bodyPr>
          <a:lstStyle/>
          <a:p>
            <a:r>
              <a:rPr lang="en-US" sz="1200" dirty="0" smtClean="0"/>
              <a:t>Zhang et </a:t>
            </a:r>
            <a:r>
              <a:rPr lang="en-US" sz="1200" dirty="0"/>
              <a:t>al. </a:t>
            </a:r>
            <a:r>
              <a:rPr lang="en-US" sz="1200" dirty="0" smtClean="0"/>
              <a:t>Submitted</a:t>
            </a:r>
            <a:endParaRPr lang="en-US" sz="1200" dirty="0"/>
          </a:p>
        </p:txBody>
      </p:sp>
      <p:sp>
        <p:nvSpPr>
          <p:cNvPr id="42" name="TextBox 41">
            <a:hlinkClick r:id="rId3" action="ppaction://hlinksldjump"/>
          </p:cNvPr>
          <p:cNvSpPr txBox="1"/>
          <p:nvPr/>
        </p:nvSpPr>
        <p:spPr>
          <a:xfrm>
            <a:off x="7643834" y="6072206"/>
            <a:ext cx="1020985" cy="276999"/>
          </a:xfrm>
          <a:prstGeom prst="rect">
            <a:avLst/>
          </a:prstGeom>
          <a:noFill/>
        </p:spPr>
        <p:txBody>
          <a:bodyPr wrap="none" rtlCol="0">
            <a:spAutoFit/>
          </a:bodyPr>
          <a:lstStyle/>
          <a:p>
            <a:r>
              <a:rPr lang="en-US" sz="1200" dirty="0" smtClean="0"/>
              <a:t>Alt: </a:t>
            </a:r>
            <a:r>
              <a:rPr lang="en-US" sz="1200" dirty="0" err="1" smtClean="0"/>
              <a:t>BreakSeq</a:t>
            </a:r>
            <a:endParaRPr lang="en-US" sz="1200" dirty="0"/>
          </a:p>
        </p:txBody>
      </p:sp>
      <p:sp>
        <p:nvSpPr>
          <p:cNvPr id="43" name="TextBox 42">
            <a:hlinkClick r:id="rId4" action="ppaction://hlinksldjump"/>
          </p:cNvPr>
          <p:cNvSpPr txBox="1"/>
          <p:nvPr/>
        </p:nvSpPr>
        <p:spPr>
          <a:xfrm>
            <a:off x="5643570" y="6072206"/>
            <a:ext cx="1916807" cy="276999"/>
          </a:xfrm>
          <a:prstGeom prst="rect">
            <a:avLst/>
          </a:prstGeom>
          <a:noFill/>
        </p:spPr>
        <p:txBody>
          <a:bodyPr wrap="none" rtlCol="0">
            <a:spAutoFit/>
          </a:bodyPr>
          <a:lstStyle/>
          <a:p>
            <a:r>
              <a:rPr lang="en-US" sz="1200" dirty="0" smtClean="0"/>
              <a:t>More: Breakpoint Assembly</a:t>
            </a:r>
            <a:endParaRPr lang="en-US" sz="1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2.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3030</TotalTime>
  <Words>3262</Words>
  <Application>Microsoft Office PowerPoint</Application>
  <PresentationFormat>On-screen Show (4:3)</PresentationFormat>
  <Paragraphs>551</Paragraphs>
  <Slides>40</Slides>
  <Notes>20</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Computational analysis on genomic variation: Detecting and characterizing structural variants in the human genome</vt:lpstr>
      <vt:lpstr>Overview</vt:lpstr>
      <vt:lpstr>Introduction</vt:lpstr>
      <vt:lpstr>Genomic Variation</vt:lpstr>
      <vt:lpstr>Structural Variation</vt:lpstr>
      <vt:lpstr>SV Formation Mechanism</vt:lpstr>
      <vt:lpstr>Read-depth &amp; CGH Approaches</vt:lpstr>
      <vt:lpstr>Paired-End Sequencing &amp; Mapping</vt:lpstr>
      <vt:lpstr>Split-read Analysis</vt:lpstr>
      <vt:lpstr>Clustering Pseudogenes into families</vt:lpstr>
      <vt:lpstr>Motivation</vt:lpstr>
      <vt:lpstr>Methodology</vt:lpstr>
      <vt:lpstr>Results</vt:lpstr>
      <vt:lpstr>Correlating CNV, SD and other genomic features</vt:lpstr>
      <vt:lpstr>Motivation</vt:lpstr>
      <vt:lpstr>Methodology</vt:lpstr>
      <vt:lpstr>Results</vt:lpstr>
      <vt:lpstr>Nucleotide-resolution Analysis of SV</vt:lpstr>
      <vt:lpstr>Aims</vt:lpstr>
      <vt:lpstr>Methodology</vt:lpstr>
      <vt:lpstr>SVs with sequenced breakpoints</vt:lpstr>
      <vt:lpstr>SV Breakpoint Library</vt:lpstr>
      <vt:lpstr>SV Detection and Genotyping</vt:lpstr>
      <vt:lpstr>Validation for Detected SVs</vt:lpstr>
      <vt:lpstr>SV Ancestral State Analysis</vt:lpstr>
      <vt:lpstr>SV Ancestral State Analysis</vt:lpstr>
      <vt:lpstr>SV Mechanism Classification</vt:lpstr>
      <vt:lpstr>SV Mechanism Classification</vt:lpstr>
      <vt:lpstr>SV Insertion Traces</vt:lpstr>
      <vt:lpstr>Example of a Rectified SV</vt:lpstr>
      <vt:lpstr>Breakpoint Features Analysis</vt:lpstr>
      <vt:lpstr>An Automated Pipeline</vt:lpstr>
      <vt:lpstr>Computational Performance</vt:lpstr>
      <vt:lpstr>Conclusion and Future Directions</vt:lpstr>
      <vt:lpstr>Conclusion</vt:lpstr>
      <vt:lpstr>Future Directions</vt:lpstr>
      <vt:lpstr>Future Directions</vt:lpstr>
      <vt:lpstr>Acknowledgement</vt:lpstr>
      <vt:lpstr>Acknowledgement</vt:lpstr>
      <vt:lpstr>Breakpoint Assembly</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Hugo Lam</dc:creator>
  <cp:lastModifiedBy>Hugo Lam</cp:lastModifiedBy>
  <cp:revision>189</cp:revision>
  <dcterms:created xsi:type="dcterms:W3CDTF">2010-01-25T21:47:13Z</dcterms:created>
  <dcterms:modified xsi:type="dcterms:W3CDTF">2010-05-20T19:23:52Z</dcterms:modified>
</cp:coreProperties>
</file>