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533322" r:id="rId1"/>
  </p:sldMasterIdLst>
  <p:notesMasterIdLst>
    <p:notesMasterId r:id="rId11"/>
  </p:notesMasterIdLst>
  <p:handoutMasterIdLst>
    <p:handoutMasterId r:id="rId12"/>
  </p:handoutMasterIdLst>
  <p:sldIdLst>
    <p:sldId id="5795" r:id="rId2"/>
    <p:sldId id="5800" r:id="rId3"/>
    <p:sldId id="5544" r:id="rId4"/>
    <p:sldId id="5566" r:id="rId5"/>
    <p:sldId id="5618" r:id="rId6"/>
    <p:sldId id="5619" r:id="rId7"/>
    <p:sldId id="5797" r:id="rId8"/>
    <p:sldId id="5798" r:id="rId9"/>
    <p:sldId id="5796" r:id="rId10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174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349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523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698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872" algn="l" defTabSz="457174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046" algn="l" defTabSz="457174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220" algn="l" defTabSz="457174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396" algn="l" defTabSz="457174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3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0FF37"/>
    <a:srgbClr val="257FD7"/>
    <a:srgbClr val="FFEA08"/>
    <a:srgbClr val="FF7413"/>
    <a:srgbClr val="FFC5AD"/>
    <a:srgbClr val="4BAB50"/>
    <a:srgbClr val="0033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77"/>
  </p:normalViewPr>
  <p:slideViewPr>
    <p:cSldViewPr snapToGrid="0">
      <p:cViewPr>
        <p:scale>
          <a:sx n="100" d="100"/>
          <a:sy n="100" d="100"/>
        </p:scale>
        <p:origin x="648" y="-184"/>
      </p:cViewPr>
      <p:guideLst>
        <p:guide orient="horz" pos="2383"/>
        <p:guide pos="2881"/>
      </p:guideLst>
    </p:cSldViewPr>
  </p:slideViewPr>
  <p:outlineViewPr>
    <p:cViewPr>
      <p:scale>
        <a:sx n="33" d="100"/>
        <a:sy n="33" d="100"/>
      </p:scale>
      <p:origin x="0" y="33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23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A8E18C40-4EF2-2D45-B6F5-E1B73894F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85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2475"/>
            <a:ext cx="536098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773ABA64-3512-624A-83FD-072E9E3B2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05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17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34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5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6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5872" algn="l" defTabSz="457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6" algn="l" defTabSz="457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20" algn="l" defTabSz="457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96" algn="l" defTabSz="457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3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3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tags" Target="../tags/tag1.xml"/><Relationship Id="rId6" Type="http://schemas.openxmlformats.org/officeDocument/2006/relationships/tags" Target="../tags/tag2.xml"/><Relationship Id="rId7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7319170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CDE86890-D4A9-9D4F-B700-1E7951A70397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  <a:cs typeface=""/>
              </a:rPr>
              <a:pPr/>
              <a:t>‹#›</a:t>
            </a:fld>
            <a:r>
              <a:rPr lang="en-US" altLang="en-US" smtClean="0">
                <a:solidFill>
                  <a:srgbClr val="808080"/>
                </a:solidFill>
                <a:latin typeface="Arial" charset="0"/>
                <a:cs typeface=""/>
              </a:rPr>
              <a:t> - </a:t>
            </a:r>
            <a:r>
              <a:rPr lang="en-US" altLang="en-US" sz="1000" smtClean="0">
                <a:solidFill>
                  <a:srgbClr val="969696"/>
                </a:solidFill>
                <a:latin typeface="Arial" charset="0"/>
                <a:cs typeface=""/>
              </a:rPr>
              <a:t>Lectures.GersteinLab.org</a:t>
            </a:r>
            <a:endParaRPr lang="en-US" altLang="en-US" sz="300" b="0" smtClean="0">
              <a:solidFill>
                <a:srgbClr val="000000"/>
              </a:solidFill>
              <a:latin typeface="Arial" charset="0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96088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33324" r:id="rId1"/>
    <p:sldLayoutId id="2147533326" r:id="rId2"/>
    <p:sldLayoutId id="2147533328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related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integration </a:t>
            </a:r>
            <a:r>
              <a:rPr lang="en-US" dirty="0"/>
              <a:t>of genomic information with clinical phenotypes </a:t>
            </a:r>
            <a:r>
              <a:rPr lang="en-US" dirty="0" smtClean="0"/>
              <a:t>&amp; issues </a:t>
            </a:r>
            <a:r>
              <a:rPr lang="en-US" dirty="0"/>
              <a:t>related to data privacy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2100" y="1981200"/>
            <a:ext cx="8559800" cy="4638675"/>
          </a:xfrm>
        </p:spPr>
        <p:txBody>
          <a:bodyPr/>
          <a:lstStyle/>
          <a:p>
            <a:pPr marL="342900" lvl="1" indent="0" algn="ctr">
              <a:buNone/>
            </a:pPr>
            <a:endParaRPr lang="en-US" dirty="0" smtClean="0"/>
          </a:p>
          <a:p>
            <a:pPr marL="342900" lvl="1" indent="0" algn="ctr">
              <a:buNone/>
            </a:pPr>
            <a:endParaRPr lang="en-US" dirty="0"/>
          </a:p>
          <a:p>
            <a:pPr marL="342900" lvl="1" indent="0" algn="ctr">
              <a:buNone/>
            </a:pPr>
            <a:endParaRPr lang="en-US" dirty="0" smtClean="0"/>
          </a:p>
          <a:p>
            <a:pPr marL="342900" lvl="1" indent="0" algn="ctr">
              <a:buNone/>
            </a:pPr>
            <a:r>
              <a:rPr lang="en-US" dirty="0" smtClean="0"/>
              <a:t>Mark Gerstein, Yale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9467"/>
      </p:ext>
    </p:extLst>
  </p:cSld>
  <p:clrMapOvr>
    <a:masterClrMapping/>
  </p:clrMapOvr>
  <p:transition advTm="4815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related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integration </a:t>
            </a:r>
            <a:r>
              <a:rPr lang="en-US" dirty="0"/>
              <a:t>of genomic information with clinical phenotypes </a:t>
            </a:r>
            <a:r>
              <a:rPr lang="en-US" dirty="0" smtClean="0"/>
              <a:t>&amp; issues </a:t>
            </a:r>
            <a:r>
              <a:rPr lang="en-US" dirty="0"/>
              <a:t>related to data privacy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2100" y="1981200"/>
            <a:ext cx="8559800" cy="4638675"/>
          </a:xfrm>
        </p:spPr>
        <p:txBody>
          <a:bodyPr/>
          <a:lstStyle/>
          <a:p>
            <a:r>
              <a:rPr lang="en-US" sz="1600" dirty="0" smtClean="0"/>
              <a:t>Charge: For </a:t>
            </a:r>
            <a:r>
              <a:rPr lang="en-US" sz="1600" dirty="0"/>
              <a:t>NHGRI Computational Genomics </a:t>
            </a:r>
            <a:r>
              <a:rPr lang="en-US" sz="1600" dirty="0" smtClean="0"/>
              <a:t>&amp; Data </a:t>
            </a:r>
            <a:r>
              <a:rPr lang="en-US" sz="1600" dirty="0"/>
              <a:t>Science Workshop</a:t>
            </a:r>
          </a:p>
          <a:p>
            <a:pPr lvl="1"/>
            <a:r>
              <a:rPr lang="en-US" sz="1600" dirty="0"/>
              <a:t>Challenges in enabling new clinical insights</a:t>
            </a:r>
          </a:p>
          <a:p>
            <a:pPr lvl="1"/>
            <a:r>
              <a:rPr lang="en-US" sz="1600" dirty="0" smtClean="0"/>
              <a:t>Helping </a:t>
            </a:r>
            <a:r>
              <a:rPr lang="en-US" sz="1600" dirty="0"/>
              <a:t>NHGRI with planning for extramural computational and data science </a:t>
            </a:r>
            <a:r>
              <a:rPr lang="en-US" sz="1600" dirty="0" smtClean="0"/>
              <a:t>portfolio</a:t>
            </a:r>
          </a:p>
          <a:p>
            <a:pPr lvl="1"/>
            <a:endParaRPr lang="en-US" sz="1600" dirty="0"/>
          </a:p>
          <a:p>
            <a:r>
              <a:rPr lang="en-US" dirty="0" smtClean="0"/>
              <a:t>Overall </a:t>
            </a:r>
            <a:r>
              <a:rPr lang="en-US" u="sng" dirty="0" smtClean="0"/>
              <a:t>recommendation</a:t>
            </a:r>
          </a:p>
          <a:p>
            <a:pPr lvl="1"/>
            <a:r>
              <a:rPr lang="en-US" dirty="0" smtClean="0"/>
              <a:t>For future genomics, we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need </a:t>
            </a:r>
            <a:r>
              <a:rPr lang="en-US" b="1" dirty="0">
                <a:solidFill>
                  <a:srgbClr val="FF0000"/>
                </a:solidFill>
              </a:rPr>
              <a:t>to be able to do </a:t>
            </a:r>
            <a:r>
              <a:rPr lang="en-US" b="1" dirty="0" smtClean="0">
                <a:solidFill>
                  <a:srgbClr val="FF0000"/>
                </a:solidFill>
              </a:rPr>
              <a:t>data </a:t>
            </a:r>
            <a:r>
              <a:rPr lang="en-US" b="1" dirty="0">
                <a:solidFill>
                  <a:srgbClr val="FF0000"/>
                </a:solidFill>
              </a:rPr>
              <a:t>sharing to enable </a:t>
            </a:r>
            <a:r>
              <a:rPr lang="en-US" b="1" dirty="0" smtClean="0">
                <a:solidFill>
                  <a:srgbClr val="FF0000"/>
                </a:solidFill>
              </a:rPr>
              <a:t>large-scale data mining but </a:t>
            </a:r>
            <a:r>
              <a:rPr lang="en-US" b="1" dirty="0">
                <a:solidFill>
                  <a:srgbClr val="FF0000"/>
                </a:solidFill>
              </a:rPr>
              <a:t>still maintain </a:t>
            </a:r>
            <a:r>
              <a:rPr lang="en-US" b="1" dirty="0" smtClean="0">
                <a:solidFill>
                  <a:srgbClr val="FF0000"/>
                </a:solidFill>
              </a:rPr>
              <a:t>individual privacy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We need to develop enabling technologies to allow this</a:t>
            </a:r>
          </a:p>
        </p:txBody>
      </p:sp>
    </p:spTree>
    <p:extLst>
      <p:ext uri="{BB962C8B-B14F-4D97-AF65-F5344CB8AC3E}">
        <p14:creationId xmlns:p14="http://schemas.microsoft.com/office/powerpoint/2010/main" val="1335939943"/>
      </p:ext>
    </p:extLst>
  </p:cSld>
  <p:clrMapOvr>
    <a:masterClrMapping/>
  </p:clrMapOvr>
  <p:transition advTm="4815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Title 2"/>
          <p:cNvSpPr>
            <a:spLocks noGrp="1"/>
          </p:cNvSpPr>
          <p:nvPr>
            <p:ph type="title"/>
          </p:nvPr>
        </p:nvSpPr>
        <p:spPr>
          <a:xfrm>
            <a:off x="685800" y="3683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Background: 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Conundrum of Genomic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Privacy</a:t>
            </a: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8226" name="Rectangle 5"/>
          <p:cNvSpPr>
            <a:spLocks noGrp="1"/>
          </p:cNvSpPr>
          <p:nvPr>
            <p:ph sz="half" idx="1"/>
          </p:nvPr>
        </p:nvSpPr>
        <p:spPr>
          <a:xfrm>
            <a:off x="653910" y="1549403"/>
            <a:ext cx="4743590" cy="46386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The Genome is very fundamental data, potentially very revealing about one’s identity &amp; characteristics</a:t>
            </a:r>
          </a:p>
          <a:p>
            <a:pPr>
              <a:buFont typeface="Arial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Identification Risk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b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Find that someone participated in a study [Craig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800" dirty="0" err="1">
                <a:latin typeface="Arial" charset="0"/>
                <a:ea typeface="ＭＳ Ｐゴシック" charset="0"/>
                <a:cs typeface="ＭＳ Ｐゴシック" charset="0"/>
              </a:rPr>
              <a:t>Erlich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endParaRPr lang="en-US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Characterization Risk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b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Finding 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that you have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a particular trait from 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studying your identified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genome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eg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Watson </a:t>
            </a:r>
            <a:r>
              <a:rPr lang="en-US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ApoE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status]</a:t>
            </a: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</a:pP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Genetics 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has a problematic ethical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history 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&amp; might need to be particularly careful to keep public trust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A single bad </a:t>
            </a:r>
            <a:r>
              <a:rPr lang="en-US" sz="1600" dirty="0">
                <a:latin typeface="Arial" charset="0"/>
                <a:ea typeface="ＭＳ Ｐゴシック" charset="0"/>
                <a:cs typeface="ＭＳ Ｐゴシック" charset="0"/>
              </a:rPr>
              <a:t>event (</a:t>
            </a:r>
            <a:r>
              <a:rPr lang="en-US" sz="1600" dirty="0" err="1">
                <a:latin typeface="Arial" charset="0"/>
                <a:ea typeface="ＭＳ Ｐゴシック" charset="0"/>
                <a:cs typeface="ＭＳ Ｐゴシック" charset="0"/>
              </a:rPr>
              <a:t>eg</a:t>
            </a:r>
            <a:r>
              <a:rPr lang="en-US" sz="16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HELA</a:t>
            </a:r>
            <a:r>
              <a:rPr lang="en-US" sz="1600" dirty="0">
                <a:latin typeface="Arial" charset="0"/>
                <a:ea typeface="ＭＳ Ｐゴシック" charset="0"/>
                <a:cs typeface="ＭＳ Ｐゴシック" charset="0"/>
              </a:rPr>
              <a:t> like) could cause great damage to genomics research</a:t>
            </a:r>
          </a:p>
          <a:p>
            <a:pPr>
              <a:buFont typeface="Arial" charset="0"/>
              <a:buChar char="•"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206858" y="1549403"/>
            <a:ext cx="3543301" cy="4638675"/>
          </a:xfrm>
        </p:spPr>
        <p:txBody>
          <a:bodyPr/>
          <a:lstStyle/>
          <a:p>
            <a:pPr>
              <a:defRPr/>
            </a:pPr>
            <a:r>
              <a:rPr lang="en-US" sz="1800" dirty="0"/>
              <a:t>Sharing helps </a:t>
            </a:r>
            <a:r>
              <a:rPr lang="en-US" sz="1800" dirty="0" smtClean="0"/>
              <a:t>research</a:t>
            </a:r>
            <a:endParaRPr lang="en-US" sz="1800" dirty="0"/>
          </a:p>
          <a:p>
            <a:pPr lvl="1"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Large-scale </a:t>
            </a:r>
            <a:r>
              <a:rPr lang="en-US" sz="1600" b="1" dirty="0">
                <a:solidFill>
                  <a:srgbClr val="FF0000"/>
                </a:solidFill>
              </a:rPr>
              <a:t>mining</a:t>
            </a:r>
            <a:r>
              <a:rPr lang="en-US" sz="1600" dirty="0"/>
              <a:t> of this information is </a:t>
            </a:r>
            <a:r>
              <a:rPr lang="en-US" sz="1600" dirty="0" smtClean="0"/>
              <a:t>essential for </a:t>
            </a:r>
            <a:r>
              <a:rPr lang="en-US" sz="1600" dirty="0"/>
              <a:t>medical </a:t>
            </a:r>
            <a:r>
              <a:rPr lang="en-US" sz="1600" dirty="0" smtClean="0"/>
              <a:t>research</a:t>
            </a:r>
          </a:p>
          <a:p>
            <a:pPr lvl="1">
              <a:defRPr/>
            </a:pPr>
            <a:r>
              <a:rPr lang="en-US" sz="1600" dirty="0" smtClean="0"/>
              <a:t>For statistical association, </a:t>
            </a:r>
            <a:br>
              <a:rPr lang="en-US" sz="1600" dirty="0" smtClean="0"/>
            </a:br>
            <a:r>
              <a:rPr lang="en-US" sz="1600" b="1" dirty="0" smtClean="0">
                <a:solidFill>
                  <a:srgbClr val="FF0000"/>
                </a:solidFill>
              </a:rPr>
              <a:t>1M is better than 1K</a:t>
            </a:r>
            <a:endParaRPr lang="en-US" sz="1600" b="1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sz="1600" b="1" dirty="0"/>
              <a:t>Privacy is cumbersome</a:t>
            </a:r>
            <a:r>
              <a:rPr lang="en-US" sz="1600" dirty="0"/>
              <a:t>, particularly for big data</a:t>
            </a:r>
          </a:p>
          <a:p>
            <a:pPr>
              <a:defRPr/>
            </a:pPr>
            <a:r>
              <a:rPr lang="en-US" sz="1800" dirty="0"/>
              <a:t>Sharing is important for </a:t>
            </a:r>
            <a:r>
              <a:rPr lang="en-US" sz="1800" b="1" dirty="0">
                <a:solidFill>
                  <a:srgbClr val="FF0000"/>
                </a:solidFill>
              </a:rPr>
              <a:t>reproducible research</a:t>
            </a:r>
          </a:p>
          <a:p>
            <a:pPr>
              <a:defRPr/>
            </a:pPr>
            <a:r>
              <a:rPr lang="en-US" sz="1800" dirty="0" smtClean="0"/>
              <a:t>Data sharing &amp; doing research on identifiable individuals is </a:t>
            </a:r>
            <a:r>
              <a:rPr lang="en-US" sz="1800" dirty="0"/>
              <a:t>useful for </a:t>
            </a:r>
            <a:r>
              <a:rPr lang="en-US" sz="1800" b="1" dirty="0">
                <a:solidFill>
                  <a:srgbClr val="FF0000"/>
                </a:solidFill>
              </a:rPr>
              <a:t>education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sz="1600" dirty="0" smtClean="0"/>
              <a:t>More interesting to study the genome of someone you know</a:t>
            </a:r>
            <a:endParaRPr lang="en-US" sz="1600" dirty="0"/>
          </a:p>
          <a:p>
            <a:pPr>
              <a:defRPr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289797" name="TextBox 1"/>
          <p:cNvSpPr txBox="1">
            <a:spLocks noChangeArrowheads="1"/>
          </p:cNvSpPr>
          <p:nvPr/>
        </p:nvSpPr>
        <p:spPr bwMode="auto">
          <a:xfrm>
            <a:off x="4279900" y="5994401"/>
            <a:ext cx="4470259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sz="11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Klitzman</a:t>
            </a:r>
            <a:r>
              <a:rPr lang="en-US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Sweeney ('11), J Genet </a:t>
            </a:r>
            <a:r>
              <a:rPr lang="en-US" sz="11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Couns</a:t>
            </a:r>
            <a:r>
              <a:rPr lang="en-US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20:98l;</a:t>
            </a:r>
            <a:r>
              <a:rPr lang="en-US" sz="11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Greenbaum</a:t>
            </a:r>
            <a:r>
              <a:rPr lang="en-US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Gerstein ('09), New Sci. (Sep 23)  ]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517" y="5994401"/>
            <a:ext cx="3528584" cy="5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/>
          <a:p>
            <a:pPr>
              <a:defRPr/>
            </a:pPr>
            <a: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[Yale Law Roundtable (‘10). Comp. in Sci. &amp; Eng. 12:8; D </a:t>
            </a:r>
            <a:r>
              <a:rPr lang="en-US" sz="8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Greenbaum</a:t>
            </a:r>
            <a: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&amp; M Gerstein (‘09). Am. J. Bioethics; D </a:t>
            </a:r>
            <a:r>
              <a:rPr lang="en-US" sz="8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Greenbaum</a:t>
            </a:r>
            <a: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&amp; M Gerstein (‘10). SF Chronicle, May 2, Page E-4; </a:t>
            </a:r>
            <a:b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8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Greenbaum</a:t>
            </a:r>
            <a: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</a:t>
            </a:r>
            <a:r>
              <a:rPr lang="en-US" sz="8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PLOS CB </a:t>
            </a:r>
            <a:r>
              <a:rPr lang="en-US" sz="8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(‘11)]</a:t>
            </a:r>
          </a:p>
        </p:txBody>
      </p:sp>
    </p:spTree>
  </p:cSld>
  <p:clrMapOvr>
    <a:masterClrMapping/>
  </p:clrMapOvr>
  <p:transition advTm="11409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Genomics has similar "Big Data"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Privacy Issues in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the Rest of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Society</a:t>
            </a:r>
            <a:r>
              <a:rPr lang="is-IS" sz="2800" dirty="0" smtClean="0">
                <a:latin typeface="Arial" charset="0"/>
                <a:ea typeface="ＭＳ Ｐゴシック" charset="0"/>
                <a:cs typeface="ＭＳ Ｐゴシック" charset="0"/>
              </a:rPr>
              <a:t>… or does it ?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1298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3"/>
            <a:ext cx="3378200" cy="4638675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Sharing &amp; "peer-production"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central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to success of many new ventures, with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similar risks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as in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genomics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EG web search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Large-scale mining essential, but we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confront privacy risks every day we access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internet</a:t>
            </a:r>
          </a:p>
          <a:p>
            <a:pPr lvl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178300" y="1981203"/>
            <a:ext cx="4279901" cy="4638675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Or is the genome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exceptional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We can’t change it 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individual (harmed?) v the collective (benefits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 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Do sick patients care about their privacy?)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</a:rPr>
              <a:t>Different cultures</a:t>
            </a:r>
            <a:r>
              <a:rPr lang="en-US" sz="1800" dirty="0"/>
              <a:t> of genomics (open-data) &amp; clinical medicine (private data)</a:t>
            </a:r>
          </a:p>
          <a:p>
            <a:pPr>
              <a:defRPr/>
            </a:pPr>
            <a:r>
              <a:rPr lang="en-US" sz="1800" dirty="0"/>
              <a:t>Genome is inherited so privacy risk is multi-generational</a:t>
            </a:r>
          </a:p>
          <a:p>
            <a:pPr lvl="1"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What </a:t>
            </a:r>
            <a:r>
              <a:rPr lang="en-US" sz="1600" b="1" dirty="0">
                <a:solidFill>
                  <a:srgbClr val="FF0000"/>
                </a:solidFill>
              </a:rPr>
              <a:t>you can mine from a genome </a:t>
            </a:r>
            <a:r>
              <a:rPr lang="en-US" sz="1600" b="1" dirty="0" smtClean="0">
                <a:solidFill>
                  <a:srgbClr val="FF0000"/>
                </a:solidFill>
              </a:rPr>
              <a:t>now is </a:t>
            </a:r>
            <a:r>
              <a:rPr lang="en-US" sz="1600" b="1" dirty="0">
                <a:solidFill>
                  <a:srgbClr val="FF0000"/>
                </a:solidFill>
              </a:rPr>
              <a:t>not clear, but what about in 20 years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220" y="6571625"/>
            <a:ext cx="8501063" cy="261606"/>
          </a:xfrm>
          <a:prstGeom prst="rect">
            <a:avLst/>
          </a:prstGeom>
          <a:noFill/>
        </p:spPr>
        <p:txBody>
          <a:bodyPr lIns="91435" tIns="45718" rIns="91435" bIns="45718">
            <a:spAutoFit/>
          </a:bodyPr>
          <a:lstStyle/>
          <a:p>
            <a:pPr>
              <a:defRPr/>
            </a:pPr>
            <a:r>
              <a:rPr lang="en-US" sz="1050" b="0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1050" b="0" dirty="0" err="1">
                <a:solidFill>
                  <a:schemeClr val="bg1">
                    <a:lumMod val="50000"/>
                  </a:schemeClr>
                </a:solidFill>
              </a:rPr>
              <a:t>Seringhaus</a:t>
            </a:r>
            <a:r>
              <a:rPr lang="en-US" sz="1050" b="0" dirty="0">
                <a:solidFill>
                  <a:schemeClr val="bg1">
                    <a:lumMod val="50000"/>
                  </a:schemeClr>
                </a:solidFill>
              </a:rPr>
              <a:t> &amp; Gerstein ('09), </a:t>
            </a:r>
            <a:r>
              <a:rPr lang="en-US" sz="1050" b="0" i="1" dirty="0">
                <a:solidFill>
                  <a:schemeClr val="bg1">
                    <a:lumMod val="50000"/>
                  </a:schemeClr>
                </a:solidFill>
              </a:rPr>
              <a:t>Hart. Courant </a:t>
            </a:r>
            <a:r>
              <a:rPr lang="en-US" sz="1050" b="0" dirty="0">
                <a:solidFill>
                  <a:schemeClr val="bg1">
                    <a:lumMod val="50000"/>
                  </a:schemeClr>
                </a:solidFill>
              </a:rPr>
              <a:t>(Jun 5); </a:t>
            </a:r>
            <a:r>
              <a:rPr lang="en-US" sz="1050" b="0" dirty="0" err="1">
                <a:solidFill>
                  <a:schemeClr val="bg1">
                    <a:lumMod val="50000"/>
                  </a:schemeClr>
                </a:solidFill>
              </a:rPr>
              <a:t>Greenbaum</a:t>
            </a:r>
            <a:r>
              <a:rPr lang="en-US" sz="1050" b="0" dirty="0">
                <a:solidFill>
                  <a:schemeClr val="bg1">
                    <a:lumMod val="50000"/>
                  </a:schemeClr>
                </a:solidFill>
              </a:rPr>
              <a:t> &amp; Gerstein ('11), </a:t>
            </a:r>
            <a:r>
              <a:rPr lang="en-US" sz="1050" b="0" i="1" dirty="0">
                <a:solidFill>
                  <a:schemeClr val="bg1">
                    <a:lumMod val="50000"/>
                  </a:schemeClr>
                </a:solidFill>
              </a:rPr>
              <a:t> NY Times</a:t>
            </a:r>
            <a:r>
              <a:rPr lang="en-US" sz="1050" b="0" dirty="0">
                <a:solidFill>
                  <a:schemeClr val="bg1">
                    <a:lumMod val="50000"/>
                  </a:schemeClr>
                </a:solidFill>
              </a:rPr>
              <a:t> (6 Oct)]</a:t>
            </a:r>
          </a:p>
        </p:txBody>
      </p:sp>
    </p:spTree>
  </p:cSld>
  <p:clrMapOvr>
    <a:masterClrMapping/>
  </p:clrMapOvr>
  <p:transition advTm="9321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Current Social &amp; Technical Solutions</a:t>
            </a:r>
          </a:p>
        </p:txBody>
      </p:sp>
      <p:sp>
        <p:nvSpPr>
          <p:cNvPr id="314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Notion of </a:t>
            </a:r>
            <a:r>
              <a:rPr lang="en-US" sz="22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Consent</a:t>
            </a:r>
            <a:endParaRPr lang="en-US" sz="22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“Protected” distribution of data (</a:t>
            </a:r>
            <a:r>
              <a:rPr lang="en-US" sz="2200" b="1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dbGAP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Local computes on secure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computer 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Practical Issues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200" dirty="0">
                <a:latin typeface="Arial" charset="0"/>
                <a:ea typeface="ＭＳ Ｐゴシック" charset="0"/>
              </a:rPr>
              <a:t>Non-uniformity of consents &amp; paperwork</a:t>
            </a:r>
          </a:p>
          <a:p>
            <a:pPr lvl="2"/>
            <a:r>
              <a:rPr lang="en-US" sz="1800" dirty="0">
                <a:latin typeface="Arial" charset="0"/>
                <a:ea typeface="ＭＳ Ｐゴシック" charset="0"/>
              </a:rPr>
              <a:t>Different international norms, leading to confusion</a:t>
            </a:r>
            <a:endParaRPr lang="en-US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en-US" sz="2200" dirty="0">
                <a:latin typeface="Arial" charset="0"/>
                <a:ea typeface="ＭＳ Ｐゴシック" charset="0"/>
              </a:rPr>
              <a:t>Encryption &amp; computer security creates </a:t>
            </a:r>
            <a:r>
              <a:rPr lang="en-US" sz="22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burdensome</a:t>
            </a:r>
            <a:r>
              <a:rPr lang="en-US" sz="2200" dirty="0">
                <a:latin typeface="Arial" charset="0"/>
                <a:ea typeface="ＭＳ Ｐゴシック" charset="0"/>
              </a:rPr>
              <a:t> requirements on data sharing &amp; large scale analysis</a:t>
            </a:r>
          </a:p>
          <a:p>
            <a:pPr lvl="1"/>
            <a:r>
              <a:rPr lang="en-US" sz="2200" dirty="0">
                <a:latin typeface="Arial" charset="0"/>
                <a:ea typeface="ＭＳ Ｐゴシック" charset="0"/>
              </a:rPr>
              <a:t>Many schemes get “</a:t>
            </a:r>
            <a:r>
              <a:rPr lang="en-US" sz="22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hacked</a:t>
            </a:r>
            <a:r>
              <a:rPr lang="en-US" sz="2200" dirty="0">
                <a:latin typeface="Arial" charset="0"/>
                <a:ea typeface="ＭＳ Ｐゴシック" charset="0"/>
              </a:rPr>
              <a:t>”</a:t>
            </a:r>
          </a:p>
        </p:txBody>
      </p:sp>
      <p:sp>
        <p:nvSpPr>
          <p:cNvPr id="314371" name="TextBox 1"/>
          <p:cNvSpPr txBox="1">
            <a:spLocks noChangeArrowheads="1"/>
          </p:cNvSpPr>
          <p:nvPr/>
        </p:nvSpPr>
        <p:spPr bwMode="auto">
          <a:xfrm>
            <a:off x="157720" y="6500513"/>
            <a:ext cx="7147320" cy="26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0" dirty="0">
                <a:solidFill>
                  <a:srgbClr val="7F7F7F"/>
                </a:solidFill>
              </a:rPr>
              <a:t> </a:t>
            </a:r>
            <a:r>
              <a:rPr lang="en-US" sz="1100" b="0" dirty="0" smtClean="0">
                <a:solidFill>
                  <a:srgbClr val="7F7F7F"/>
                </a:solidFill>
              </a:rPr>
              <a:t>[</a:t>
            </a:r>
            <a:r>
              <a:rPr lang="en-US" sz="1100" b="0" dirty="0" err="1" smtClean="0">
                <a:solidFill>
                  <a:srgbClr val="7F7F7F"/>
                </a:solidFill>
              </a:rPr>
              <a:t>Greenbuam</a:t>
            </a:r>
            <a:r>
              <a:rPr lang="en-US" sz="1100" b="0" dirty="0" smtClean="0">
                <a:solidFill>
                  <a:srgbClr val="7F7F7F"/>
                </a:solidFill>
              </a:rPr>
              <a:t> </a:t>
            </a:r>
            <a:r>
              <a:rPr lang="en-US" sz="1100" b="0" dirty="0">
                <a:solidFill>
                  <a:srgbClr val="7F7F7F"/>
                </a:solidFill>
              </a:rPr>
              <a:t>et al ('04), Nat. Biotech; </a:t>
            </a:r>
            <a:r>
              <a:rPr lang="en-US" sz="1100" b="0" dirty="0" err="1">
                <a:solidFill>
                  <a:srgbClr val="7F7F7F"/>
                </a:solidFill>
              </a:rPr>
              <a:t>Greenbaum</a:t>
            </a:r>
            <a:r>
              <a:rPr lang="en-US" sz="1100" b="0" dirty="0">
                <a:solidFill>
                  <a:srgbClr val="7F7F7F"/>
                </a:solidFill>
              </a:rPr>
              <a:t> </a:t>
            </a:r>
            <a:r>
              <a:rPr lang="en-US" sz="1100" b="0" dirty="0" smtClean="0">
                <a:solidFill>
                  <a:srgbClr val="7F7F7F"/>
                </a:solidFill>
              </a:rPr>
              <a:t>&amp; Gerstein </a:t>
            </a:r>
            <a:r>
              <a:rPr lang="en-US" sz="1100" b="0" dirty="0">
                <a:solidFill>
                  <a:srgbClr val="7F7F7F"/>
                </a:solidFill>
              </a:rPr>
              <a:t>('13), The Scientist]</a:t>
            </a:r>
          </a:p>
        </p:txBody>
      </p:sp>
    </p:spTree>
    <p:extLst>
      <p:ext uri="{BB962C8B-B14F-4D97-AF65-F5344CB8AC3E}">
        <p14:creationId xmlns:p14="http://schemas.microsoft.com/office/powerpoint/2010/main" val="3061824742"/>
      </p:ext>
    </p:extLst>
  </p:cSld>
  <p:clrMapOvr>
    <a:masterClrMapping/>
  </p:clrMapOvr>
  <p:transition advTm="6934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 dirty="0" smtClean="0"/>
              <a:t>Surmount the Dilemma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1298" name="Content Placeholder 2"/>
          <p:cNvSpPr>
            <a:spLocks noGrp="1"/>
          </p:cNvSpPr>
          <p:nvPr>
            <p:ph idx="1"/>
          </p:nvPr>
        </p:nvSpPr>
        <p:spPr>
          <a:xfrm>
            <a:off x="444500" y="1787903"/>
            <a:ext cx="3098800" cy="4638675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One approach is </a:t>
            </a:r>
            <a:r>
              <a:rPr lang="en-US" sz="2000" b="1" dirty="0">
                <a:solidFill>
                  <a:srgbClr val="FF0000"/>
                </a:solidFill>
              </a:rPr>
              <a:t>just using open data</a:t>
            </a:r>
          </a:p>
          <a:p>
            <a:pPr lvl="1">
              <a:defRPr/>
            </a:pPr>
            <a:r>
              <a:rPr lang="en-US" sz="2000" dirty="0"/>
              <a:t>Maybe </a:t>
            </a:r>
            <a:r>
              <a:rPr lang="en-US" sz="2000" dirty="0" smtClean="0"/>
              <a:t>we </a:t>
            </a:r>
            <a:r>
              <a:rPr lang="en-US" sz="2000" dirty="0"/>
              <a:t>need a few "test pilots” (ala PGP)?</a:t>
            </a:r>
          </a:p>
          <a:p>
            <a:pPr lvl="2">
              <a:defRPr/>
            </a:pPr>
            <a:r>
              <a:rPr lang="en-US" sz="1600" dirty="0">
                <a:cs typeface="ＭＳ Ｐゴシック" pitchFamily="-65" charset="-128"/>
              </a:rPr>
              <a:t>Sports stars &amp; celebrities?</a:t>
            </a:r>
          </a:p>
          <a:p>
            <a:pPr lvl="1">
              <a:defRPr/>
            </a:pPr>
            <a:r>
              <a:rPr lang="en-US" sz="2000" dirty="0"/>
              <a:t>Some public data &amp; data donation is helpful but is </a:t>
            </a:r>
            <a:r>
              <a:rPr lang="en-US" sz="2000" dirty="0" smtClean="0"/>
              <a:t>this a </a:t>
            </a:r>
            <a:r>
              <a:rPr lang="en-US" sz="2000" dirty="0"/>
              <a:t>realistic </a:t>
            </a:r>
            <a:r>
              <a:rPr lang="en-US" sz="2000" dirty="0" smtClean="0"/>
              <a:t>solution for an unbiased sample of ~1M</a:t>
            </a:r>
            <a:endParaRPr lang="en-US" sz="2000" dirty="0"/>
          </a:p>
          <a:p>
            <a:pPr marL="0" indent="0">
              <a:buNone/>
              <a:defRPr/>
            </a:pPr>
            <a:endParaRPr lang="en-US" sz="18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4294967295"/>
          </p:nvPr>
        </p:nvSpPr>
        <p:spPr>
          <a:xfrm>
            <a:off x="3454400" y="1654175"/>
            <a:ext cx="5384800" cy="4638675"/>
          </a:xfrm>
        </p:spPr>
        <p:txBody>
          <a:bodyPr/>
          <a:lstStyle/>
          <a:p>
            <a:pPr>
              <a:defRPr/>
            </a:pPr>
            <a:endParaRPr lang="en-US" sz="1800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Hybrid 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Social &amp; Tech 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Solution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(a strawman)</a:t>
            </a:r>
          </a:p>
          <a:p>
            <a:pPr lvl="1">
              <a:defRPr/>
            </a:pP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Fundamentally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, researchers have to keep genetic secrets</a:t>
            </a:r>
          </a:p>
          <a:p>
            <a:pPr lvl="1">
              <a:defRPr/>
            </a:pP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Legal 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framework for this (not charge of this group)</a:t>
            </a:r>
          </a:p>
          <a:p>
            <a:pPr lvl="2">
              <a:defRPr/>
            </a:pPr>
            <a:r>
              <a:rPr lang="en-US" sz="1400" dirty="0">
                <a:latin typeface="Arial" charset="0"/>
                <a:ea typeface="ＭＳ Ｐゴシック" charset="0"/>
                <a:cs typeface="ＭＳ Ｐゴシック" charset="0"/>
              </a:rPr>
              <a:t>Genetic licensure &amp; training for individuals </a:t>
            </a:r>
            <a:br>
              <a:rPr lang="en-US" sz="14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400" dirty="0">
                <a:latin typeface="Arial" charset="0"/>
                <a:ea typeface="ＭＳ Ｐゴシック" charset="0"/>
                <a:cs typeface="ＭＳ Ｐゴシック" charset="0"/>
              </a:rPr>
              <a:t>(similar to medical license, drivers license)</a:t>
            </a:r>
          </a:p>
          <a:p>
            <a:pPr lvl="2">
              <a:defRPr/>
            </a:pPr>
            <a:r>
              <a:rPr lang="en-US" sz="1400" dirty="0" smtClean="0">
                <a:latin typeface="Arial" charset="0"/>
                <a:ea typeface="ＭＳ Ｐゴシック" charset="0"/>
              </a:rPr>
              <a:t>Barriers </a:t>
            </a:r>
            <a:r>
              <a:rPr lang="en-US" sz="1400" dirty="0">
                <a:latin typeface="Arial" charset="0"/>
                <a:ea typeface="ＭＳ Ｐゴシック" charset="0"/>
              </a:rPr>
              <a:t>shouldn't create a </a:t>
            </a:r>
            <a:r>
              <a:rPr lang="en-US" sz="1400" dirty="0" smtClean="0">
                <a:latin typeface="Arial" charset="0"/>
                <a:ea typeface="ＭＳ Ｐゴシック" charset="0"/>
              </a:rPr>
              <a:t>incentive </a:t>
            </a:r>
            <a:r>
              <a:rPr lang="en-US" sz="1400" dirty="0">
                <a:latin typeface="Arial" charset="0"/>
                <a:ea typeface="ＭＳ Ｐゴシック" charset="0"/>
              </a:rPr>
              <a:t>for “hacking”</a:t>
            </a:r>
          </a:p>
          <a:p>
            <a:pPr lvl="1">
              <a:defRPr/>
            </a:pPr>
            <a:r>
              <a:rPr lang="en-US" sz="1800" dirty="0" smtClean="0">
                <a:latin typeface="Arial" charset="0"/>
                <a:ea typeface="ＭＳ Ｐゴシック" charset="0"/>
              </a:rPr>
              <a:t>Enabling Technologies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pPr lvl="2">
              <a:defRPr/>
            </a:pPr>
            <a:r>
              <a:rPr lang="en-US" sz="1400" dirty="0" smtClean="0">
                <a:latin typeface="Arial" charset="0"/>
                <a:ea typeface="ＭＳ Ｐゴシック" charset="0"/>
              </a:rPr>
              <a:t>We should develop technologies for Quantifying Leakage &amp; allowing a small amounts of it </a:t>
            </a:r>
          </a:p>
          <a:p>
            <a:pPr lvl="2">
              <a:defRPr/>
            </a:pPr>
            <a:r>
              <a:rPr lang="en-US" sz="1400" dirty="0" smtClean="0">
                <a:latin typeface="Arial" charset="0"/>
                <a:ea typeface="ＭＳ Ｐゴシック" charset="0"/>
              </a:rPr>
              <a:t>We should develop technologies for the careful </a:t>
            </a:r>
            <a:r>
              <a:rPr lang="en-US" sz="1400" dirty="0">
                <a:latin typeface="Arial" charset="0"/>
                <a:ea typeface="ＭＳ Ｐゴシック" charset="0"/>
              </a:rPr>
              <a:t>separation &amp; coupling of private &amp; public data </a:t>
            </a:r>
          </a:p>
          <a:p>
            <a:pPr lvl="1">
              <a:defRPr/>
            </a:pPr>
            <a:endParaRPr lang="en-US" sz="1800" b="1" dirty="0" smtClean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endParaRPr lang="en-US" sz="1800" dirty="0"/>
          </a:p>
        </p:txBody>
      </p:sp>
      <p:sp>
        <p:nvSpPr>
          <p:cNvPr id="319491" name="TextBox 1"/>
          <p:cNvSpPr txBox="1">
            <a:spLocks noChangeArrowheads="1"/>
          </p:cNvSpPr>
          <p:nvPr/>
        </p:nvSpPr>
        <p:spPr bwMode="auto">
          <a:xfrm>
            <a:off x="31751" y="6560307"/>
            <a:ext cx="6722954" cy="27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7F7F7F"/>
                </a:solidFill>
              </a:rPr>
              <a:t>[D </a:t>
            </a:r>
            <a:r>
              <a:rPr lang="en-US" b="0" dirty="0" err="1">
                <a:solidFill>
                  <a:srgbClr val="7F7F7F"/>
                </a:solidFill>
              </a:rPr>
              <a:t>Greenbaum</a:t>
            </a:r>
            <a:r>
              <a:rPr lang="en-US" b="0" dirty="0">
                <a:solidFill>
                  <a:srgbClr val="7F7F7F"/>
                </a:solidFill>
              </a:rPr>
              <a:t>, M Gerstein (‘11). Am J </a:t>
            </a:r>
            <a:r>
              <a:rPr lang="en-US" b="0" dirty="0" err="1">
                <a:solidFill>
                  <a:srgbClr val="7F7F7F"/>
                </a:solidFill>
              </a:rPr>
              <a:t>Bioeth</a:t>
            </a:r>
            <a:r>
              <a:rPr lang="en-US" b="0" dirty="0">
                <a:solidFill>
                  <a:srgbClr val="7F7F7F"/>
                </a:solidFill>
              </a:rPr>
              <a:t> 11:39. </a:t>
            </a:r>
            <a:r>
              <a:rPr lang="en-US" b="0" dirty="0" err="1">
                <a:solidFill>
                  <a:srgbClr val="7F7F7F"/>
                </a:solidFill>
              </a:rPr>
              <a:t>Greenbaum</a:t>
            </a:r>
            <a:r>
              <a:rPr lang="en-US" b="0" dirty="0">
                <a:solidFill>
                  <a:srgbClr val="7F7F7F"/>
                </a:solidFill>
              </a:rPr>
              <a:t> &amp; Gerstein, The Scientist ('13)]</a:t>
            </a:r>
          </a:p>
        </p:txBody>
      </p:sp>
    </p:spTree>
    <p:extLst>
      <p:ext uri="{BB962C8B-B14F-4D97-AF65-F5344CB8AC3E}">
        <p14:creationId xmlns:p14="http://schemas.microsoft.com/office/powerpoint/2010/main" val="1113516506"/>
      </p:ext>
    </p:extLst>
  </p:cSld>
  <p:clrMapOvr>
    <a:masterClrMapping/>
  </p:clrMapOvr>
  <p:transition advTm="6866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Enabling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68900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Making secure cloud computing easier</a:t>
            </a:r>
          </a:p>
          <a:p>
            <a:pPr lvl="1">
              <a:defRPr/>
            </a:pPr>
            <a:r>
              <a:rPr lang="en-US" sz="1800" dirty="0">
                <a:latin typeface="Arial" charset="0"/>
                <a:ea typeface="ＭＳ Ｐゴシック" charset="0"/>
              </a:rPr>
              <a:t>Standard &amp; open 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workflow systems</a:t>
            </a:r>
            <a:r>
              <a:rPr lang="en-US" sz="1800" dirty="0">
                <a:latin typeface="Arial" charset="0"/>
                <a:ea typeface="ＭＳ Ｐゴシック" charset="0"/>
              </a:rPr>
              <a:t> cloud computing &amp; enclaves (</a:t>
            </a:r>
            <a:r>
              <a:rPr lang="en-US" sz="1800" dirty="0" err="1">
                <a:latin typeface="Arial" charset="0"/>
                <a:ea typeface="ＭＳ Ｐゴシック" charset="0"/>
              </a:rPr>
              <a:t>eg</a:t>
            </a:r>
            <a:r>
              <a:rPr lang="en-US" sz="1800" dirty="0">
                <a:latin typeface="Arial" charset="0"/>
                <a:ea typeface="ＭＳ Ｐゴシック" charset="0"/>
              </a:rPr>
              <a:t> solution of Genomics England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en-US" sz="1800" dirty="0"/>
              <a:t>Homomorphic </a:t>
            </a:r>
            <a:r>
              <a:rPr lang="en-US" sz="1800" dirty="0" smtClean="0"/>
              <a:t>encryption, </a:t>
            </a:r>
            <a:r>
              <a:rPr lang="en-US" sz="1800" smtClean="0"/>
              <a:t>Differential privacy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We should develop technologies for quantifying privacy</a:t>
            </a:r>
          </a:p>
          <a:p>
            <a:pPr lvl="1">
              <a:defRPr/>
            </a:pPr>
            <a:r>
              <a:rPr lang="en-US" sz="1800" dirty="0" smtClean="0"/>
              <a:t>What is acceptable risk? What is acceptable data leakage? </a:t>
            </a:r>
            <a:r>
              <a:rPr lang="en-US" sz="1800" b="1" dirty="0" smtClean="0">
                <a:solidFill>
                  <a:srgbClr val="FF0000"/>
                </a:solidFill>
              </a:rPr>
              <a:t>Can we quantify leakage?</a:t>
            </a:r>
          </a:p>
          <a:p>
            <a:pPr lvl="2">
              <a:defRPr/>
            </a:pPr>
            <a:r>
              <a:rPr lang="en-US" sz="1400" dirty="0" smtClean="0">
                <a:latin typeface="Arial" charset="0"/>
                <a:ea typeface="ＭＳ Ｐゴシック" charset="0"/>
              </a:rPr>
              <a:t>Ex: photos of eye color</a:t>
            </a:r>
            <a:endParaRPr lang="en-US" sz="1400" dirty="0" smtClean="0"/>
          </a:p>
          <a:p>
            <a:pPr lvl="1">
              <a:defRPr/>
            </a:pPr>
            <a:r>
              <a:rPr lang="en-US" sz="1800" dirty="0" smtClean="0"/>
              <a:t>Cost Benefit Analysis: how helpful is identifiable data in genomic research v. potential harm from a breach?</a:t>
            </a:r>
          </a:p>
          <a:p>
            <a:r>
              <a:rPr lang="en-US" sz="2000" dirty="0" smtClean="0"/>
              <a:t>Separating but Linking Public &amp; Private Data</a:t>
            </a:r>
          </a:p>
          <a:p>
            <a:pPr lvl="1">
              <a:defRPr/>
            </a:pPr>
            <a:r>
              <a:rPr lang="en-US" sz="1600" dirty="0">
                <a:latin typeface="Arial" charset="0"/>
                <a:ea typeface="ＭＳ Ｐゴシック" charset="0"/>
              </a:rPr>
              <a:t>Lightweight, freely accessible secondary datasets coupled to underlying variants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(</a:t>
            </a:r>
            <a:r>
              <a:rPr lang="en-US" sz="1600" dirty="0" err="1" smtClean="0">
                <a:latin typeface="Arial" charset="0"/>
                <a:ea typeface="ＭＳ Ｐゴシック" charset="0"/>
              </a:rPr>
              <a:t>eg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 gene expression quantifications)</a:t>
            </a:r>
            <a:endParaRPr lang="en-US" sz="16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en-US" sz="1600" dirty="0">
                <a:latin typeface="Arial" charset="0"/>
                <a:ea typeface="ＭＳ Ｐゴシック" charset="0"/>
              </a:rPr>
              <a:t>Selection of stub &amp; "test pilot" datasets for benchmarking</a:t>
            </a:r>
          </a:p>
          <a:p>
            <a:pPr lvl="1">
              <a:defRPr/>
            </a:pPr>
            <a:r>
              <a:rPr lang="en-US" sz="1600" dirty="0" smtClean="0">
                <a:latin typeface="Arial" charset="0"/>
                <a:ea typeface="ＭＳ Ｐゴシック" charset="0"/>
              </a:rPr>
              <a:t>Developing standards for </a:t>
            </a:r>
            <a:r>
              <a:rPr lang="en-US" sz="16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developing code on 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public stubs on your </a:t>
            </a:r>
            <a:r>
              <a:rPr lang="en-US" sz="16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laptop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; </a:t>
            </a:r>
            <a:r>
              <a:rPr lang="en-US" sz="1600" dirty="0">
                <a:latin typeface="Arial" charset="0"/>
                <a:ea typeface="ＭＳ Ｐゴシック" charset="0"/>
              </a:rPr>
              <a:t>then move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programs to </a:t>
            </a:r>
            <a:r>
              <a:rPr lang="en-US" sz="1600" dirty="0">
                <a:latin typeface="Arial" charset="0"/>
                <a:ea typeface="ＭＳ Ｐゴシック" charset="0"/>
              </a:rPr>
              <a:t>the cloud for private production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runs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2525797"/>
      </p:ext>
    </p:extLst>
  </p:cSld>
  <p:clrMapOvr>
    <a:masterClrMapping/>
  </p:clrMapOvr>
  <p:transition advTm="8015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G_GI_slides_Nov.2015_Large-AH_Page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9" b="-2"/>
          <a:stretch>
            <a:fillRect/>
          </a:stretch>
        </p:blipFill>
        <p:spPr bwMode="auto">
          <a:xfrm>
            <a:off x="1816101" y="147584"/>
            <a:ext cx="7010400" cy="369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663700"/>
            <a:ext cx="2362200" cy="1143000"/>
          </a:xfrm>
        </p:spPr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 Quantifying Information </a:t>
            </a:r>
            <a:br>
              <a:rPr lang="en-US" dirty="0" smtClean="0"/>
            </a:br>
            <a:r>
              <a:rPr lang="en-US" dirty="0" smtClean="0"/>
              <a:t>Leakage in RNA-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  <a:r>
              <a:rPr lang="en-US" dirty="0"/>
              <a:t>Data &amp; </a:t>
            </a:r>
            <a:r>
              <a:rPr lang="en-US" dirty="0" smtClean="0"/>
              <a:t>Providing </a:t>
            </a:r>
            <a:r>
              <a:rPr lang="en-US" dirty="0"/>
              <a:t>guidelines on </a:t>
            </a:r>
            <a:r>
              <a:rPr lang="en-US" dirty="0" smtClean="0"/>
              <a:t>anonymizing </a:t>
            </a:r>
            <a:r>
              <a:rPr lang="en-US" dirty="0"/>
              <a:t>public DBs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0100" y="3937000"/>
            <a:ext cx="7962900" cy="4638675"/>
          </a:xfrm>
        </p:spPr>
        <p:txBody>
          <a:bodyPr/>
          <a:lstStyle/>
          <a:p>
            <a:r>
              <a:rPr lang="en-US" sz="2000" dirty="0" smtClean="0"/>
              <a:t>Quantifying the </a:t>
            </a:r>
            <a:r>
              <a:rPr lang="en-US" sz="2000" b="1" dirty="0" smtClean="0">
                <a:solidFill>
                  <a:srgbClr val="FF0000"/>
                </a:solidFill>
              </a:rPr>
              <a:t>information from a rare SNP</a:t>
            </a:r>
            <a:r>
              <a:rPr lang="en-US" sz="2000" dirty="0" smtClean="0"/>
              <a:t> (</a:t>
            </a:r>
            <a:r>
              <a:rPr lang="en-US" sz="2000" dirty="0" err="1" smtClean="0"/>
              <a:t>eg</a:t>
            </a:r>
            <a:r>
              <a:rPr lang="en-US" sz="2000" dirty="0" smtClean="0"/>
              <a:t> log[1/</a:t>
            </a:r>
            <a:r>
              <a:rPr lang="en-US" sz="2000" dirty="0" err="1" smtClean="0"/>
              <a:t>freq</a:t>
            </a:r>
            <a:r>
              <a:rPr lang="en-US" sz="2000" dirty="0" smtClean="0"/>
              <a:t>]) and information-theoretic predictability of an </a:t>
            </a:r>
            <a:r>
              <a:rPr lang="en-US" sz="2000" dirty="0" err="1" smtClean="0"/>
              <a:t>eQTL</a:t>
            </a:r>
            <a:endParaRPr lang="en-US" sz="2000" dirty="0" smtClean="0"/>
          </a:p>
          <a:p>
            <a:r>
              <a:rPr lang="en-US" sz="2000" dirty="0" smtClean="0"/>
              <a:t>Showing how </a:t>
            </a:r>
            <a:r>
              <a:rPr lang="en-US" sz="2000" b="1" dirty="0" smtClean="0">
                <a:solidFill>
                  <a:srgbClr val="FF0000"/>
                </a:solidFill>
              </a:rPr>
              <a:t>a small but defined amount of leakage allows the genomic equivalent of the NETFLIX linking attack</a:t>
            </a:r>
          </a:p>
          <a:p>
            <a:pPr lvl="1"/>
            <a:r>
              <a:rPr lang="en-US" sz="2000" dirty="0" smtClean="0"/>
              <a:t>A small but defined number of strong </a:t>
            </a:r>
            <a:r>
              <a:rPr lang="en-US" sz="2000" dirty="0" err="1" smtClean="0"/>
              <a:t>eQTLs</a:t>
            </a:r>
            <a:r>
              <a:rPr lang="en-US" sz="2000" dirty="0" smtClean="0"/>
              <a:t> have enough information to statistically link a few SNPs (</a:t>
            </a:r>
            <a:r>
              <a:rPr lang="en-US" sz="2000" dirty="0" err="1" smtClean="0"/>
              <a:t>eg</a:t>
            </a:r>
            <a:r>
              <a:rPr lang="en-US" sz="2000" dirty="0" smtClean="0"/>
              <a:t> from a wine glass) to a record in an anonymized public gene expression database and then onto a private phenotype (</a:t>
            </a:r>
            <a:r>
              <a:rPr lang="en-US" sz="2000" dirty="0" err="1" smtClean="0"/>
              <a:t>eg</a:t>
            </a:r>
            <a:r>
              <a:rPr lang="en-US" sz="2000" dirty="0" smtClean="0"/>
              <a:t> HIV+)</a:t>
            </a:r>
            <a:endParaRPr lang="en-US" sz="20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92700" y="6519446"/>
            <a:ext cx="4051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A6A6A6"/>
                </a:solidFill>
              </a:rPr>
              <a:t>[</a:t>
            </a:r>
            <a:r>
              <a:rPr lang="en-US" altLang="en-US" sz="1600" b="1" dirty="0" err="1">
                <a:solidFill>
                  <a:srgbClr val="A6A6A6"/>
                </a:solidFill>
              </a:rPr>
              <a:t>Harmanci</a:t>
            </a:r>
            <a:r>
              <a:rPr lang="en-US" altLang="en-US" sz="1600" b="1" dirty="0">
                <a:solidFill>
                  <a:srgbClr val="A6A6A6"/>
                </a:solidFill>
              </a:rPr>
              <a:t> </a:t>
            </a:r>
            <a:r>
              <a:rPr lang="en-US" altLang="en-US" sz="1600" b="1" dirty="0" smtClean="0">
                <a:solidFill>
                  <a:srgbClr val="A6A6A6"/>
                </a:solidFill>
              </a:rPr>
              <a:t>&amp; Gerstein, Nat</a:t>
            </a:r>
            <a:r>
              <a:rPr lang="en-US" altLang="en-US" sz="1600" b="1" dirty="0">
                <a:solidFill>
                  <a:srgbClr val="A6A6A6"/>
                </a:solidFill>
              </a:rPr>
              <a:t>. Meth. (‘16)</a:t>
            </a:r>
            <a:r>
              <a:rPr lang="en-US" altLang="ja-JP" sz="1600" b="1" dirty="0">
                <a:solidFill>
                  <a:srgbClr val="A6A6A6"/>
                </a:solidFill>
              </a:rPr>
              <a:t>]</a:t>
            </a:r>
            <a:endParaRPr lang="en-US" altLang="en-US" sz="1600" b="1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60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Further</a:t>
            </a:r>
            <a:r>
              <a:rPr lang="en-US" dirty="0" smtClean="0"/>
              <a:t> Thoughts on presenting </a:t>
            </a:r>
            <a:r>
              <a:rPr lang="en-US" dirty="0"/>
              <a:t>genomic data to </a:t>
            </a:r>
            <a:r>
              <a:rPr lang="en-US" dirty="0" smtClean="0"/>
              <a:t>clinicians &amp; more mainstream audience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simplify genomic data</a:t>
            </a:r>
          </a:p>
          <a:p>
            <a:r>
              <a:rPr lang="en-US" dirty="0" smtClean="0"/>
              <a:t>We need to make NHGRI products easier to use for a larger public</a:t>
            </a:r>
          </a:p>
          <a:p>
            <a:pPr lvl="1"/>
            <a:r>
              <a:rPr lang="en-US" dirty="0" smtClean="0"/>
              <a:t>Particularly for noncoding regions of the genome </a:t>
            </a:r>
          </a:p>
          <a:p>
            <a:r>
              <a:rPr lang="en-US" dirty="0" smtClean="0"/>
              <a:t>Need to more clearly integrate human </a:t>
            </a:r>
            <a:r>
              <a:rPr lang="en-US" dirty="0"/>
              <a:t>data with relevant data from </a:t>
            </a:r>
            <a:r>
              <a:rPr lang="en-US" dirty="0" smtClean="0"/>
              <a:t>model organisms</a:t>
            </a:r>
          </a:p>
        </p:txBody>
      </p:sp>
    </p:spTree>
    <p:extLst>
      <p:ext uri="{BB962C8B-B14F-4D97-AF65-F5344CB8AC3E}">
        <p14:creationId xmlns:p14="http://schemas.microsoft.com/office/powerpoint/2010/main" val="1656020638"/>
      </p:ext>
    </p:extLst>
  </p:cSld>
  <p:clrMapOvr>
    <a:masterClrMapping/>
  </p:clrMapOvr>
  <p:transition advTm="64635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124039</TotalTime>
  <Words>800</Words>
  <Application>Microsoft Macintosh PowerPoint</Application>
  <PresentationFormat>Letter Paper (8.5x11 in)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Courier New</vt:lpstr>
      <vt:lpstr>Lucida Grande</vt:lpstr>
      <vt:lpstr>ＭＳ Ｐゴシック</vt:lpstr>
      <vt:lpstr>Arial</vt:lpstr>
      <vt:lpstr>Basic-template-i0jhhsb-20160605</vt:lpstr>
      <vt:lpstr>Thoughts related to  integration of genomic information with clinical phenotypes &amp; issues related to data privacy</vt:lpstr>
      <vt:lpstr>Thoughts related to  integration of genomic information with clinical phenotypes &amp; issues related to data privacy</vt:lpstr>
      <vt:lpstr>Background:  The Conundrum of Genomic Privacy</vt:lpstr>
      <vt:lpstr>Genomics has similar "Big Data" Privacy Issues in the Rest of Society… or does it ?</vt:lpstr>
      <vt:lpstr>Current Social &amp; Technical Solutions</vt:lpstr>
      <vt:lpstr>How to Surmount the Dilemma</vt:lpstr>
      <vt:lpstr>More on Enabling Technologies</vt:lpstr>
      <vt:lpstr>Example:  Quantifying Information  Leakage in RNA-seq Data &amp; Providing guidelines on anonymizing public DBs </vt:lpstr>
      <vt:lpstr>Further Thoughts on presenting genomic data to clinicians &amp; more mainstream audience</vt:lpstr>
    </vt:vector>
  </TitlesOfParts>
  <Company>Yale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Office97</dc:creator>
  <cp:keywords/>
  <cp:lastModifiedBy>Microsoft Office User</cp:lastModifiedBy>
  <cp:revision>2017</cp:revision>
  <cp:lastPrinted>2011-09-11T06:19:05Z</cp:lastPrinted>
  <dcterms:created xsi:type="dcterms:W3CDTF">2010-09-06T09:08:38Z</dcterms:created>
  <dcterms:modified xsi:type="dcterms:W3CDTF">2016-09-29T13:22:26Z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http://bioinfo.csb.yale.edu</vt:lpwstr>
  </property>
  <property fmtid="{D5CDD505-2E9C-101B-9397-08002B2CF9AE}" pid="9" name="Other">
    <vt:lpwstr>All overheads are copyright 1997, Mark Gerstein, All Rights Reserved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C:\ppt</vt:lpwstr>
  </property>
  <property fmtid="{D5CDD505-2E9C-101B-9397-08002B2CF9AE}" pid="22" name="Google.Documents.Tracking">
    <vt:lpwstr>true</vt:lpwstr>
  </property>
  <property fmtid="{D5CDD505-2E9C-101B-9397-08002B2CF9AE}" pid="23" name="Google.Documents.DocumentId">
    <vt:lpwstr>1Ek-17Pv72hYtODFYBrTdtjepGAwqaAfgfBznzdfhS-A</vt:lpwstr>
  </property>
  <property fmtid="{D5CDD505-2E9C-101B-9397-08002B2CF9AE}" pid="24" name="Google.Documents.RevisionId">
    <vt:lpwstr>04373787564666993359</vt:lpwstr>
  </property>
  <property fmtid="{D5CDD505-2E9C-101B-9397-08002B2CF9AE}" pid="25" name="Google.Documents.PluginVersion">
    <vt:lpwstr>2.0.2662.553</vt:lpwstr>
  </property>
  <property fmtid="{D5CDD505-2E9C-101B-9397-08002B2CF9AE}" pid="26" name="Google.Documents.MergeIncapabilityFlags">
    <vt:i4>0</vt:i4>
  </property>
</Properties>
</file>