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1.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2.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4.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heme/themeOverride2.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heme/themeOverride3.xml" ContentType="application/vnd.openxmlformats-officedocument.themeOverride+xml"/>
  <Override PartName="/ppt/embeddings/oleObject2.bin" ContentType="application/vnd.openxmlformats-officedocument.oleObject"/>
  <Override PartName="/ppt/theme/themeOverride4.xml" ContentType="application/vnd.openxmlformats-officedocument.themeOverride+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5.xml" ContentType="application/vnd.openxmlformats-officedocument.themeOverr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4.xml" ContentType="application/vnd.openxmlformats-officedocument.presentationml.notesSlide+xml"/>
  <Override PartName="/ppt/theme/themeOverride6.xml" ContentType="application/vnd.openxmlformats-officedocument.themeOverr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7.xml" ContentType="application/vnd.openxmlformats-officedocument.themeOverride+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notesSlides/notesSlide12.xml" ContentType="application/vnd.openxmlformats-officedocument.presentationml.notesSlide+xml"/>
  <Override PartName="/ppt/tags/tag76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5.xml" ContentType="application/vnd.openxmlformats-officedocument.presentationml.notesSlide+xml"/>
  <Override PartName="/ppt/embeddings/oleObject5.bin" ContentType="application/vnd.openxmlformats-officedocument.oleObject"/>
  <Override PartName="/ppt/notesSlides/notesSlide16.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7.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18.xml" ContentType="application/vnd.openxmlformats-officedocument.presentationml.notesSlide+xml"/>
  <Override PartName="/ppt/theme/themeOverride8.xml" ContentType="application/vnd.openxmlformats-officedocument.themeOverride+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heme/themeOverride9.xml" ContentType="application/vnd.openxmlformats-officedocument.themeOverride+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26" r:id="rId61"/>
    <p:sldMasterId id="2147533938" r:id="rId62"/>
    <p:sldMasterId id="2147533950" r:id="rId63"/>
    <p:sldMasterId id="2147533962" r:id="rId64"/>
    <p:sldMasterId id="2147533976" r:id="rId65"/>
    <p:sldMasterId id="2147533988" r:id="rId66"/>
    <p:sldMasterId id="2147534002" r:id="rId67"/>
  </p:sldMasterIdLst>
  <p:notesMasterIdLst>
    <p:notesMasterId r:id="rId122"/>
  </p:notesMasterIdLst>
  <p:handoutMasterIdLst>
    <p:handoutMasterId r:id="rId123"/>
  </p:handoutMasterIdLst>
  <p:sldIdLst>
    <p:sldId id="5769" r:id="rId68"/>
    <p:sldId id="5698" r:id="rId69"/>
    <p:sldId id="5700" r:id="rId70"/>
    <p:sldId id="5770" r:id="rId71"/>
    <p:sldId id="5785" r:id="rId72"/>
    <p:sldId id="5602" r:id="rId73"/>
    <p:sldId id="5544" r:id="rId74"/>
    <p:sldId id="5566" r:id="rId75"/>
    <p:sldId id="5554" r:id="rId76"/>
    <p:sldId id="5569" r:id="rId77"/>
    <p:sldId id="5620" r:id="rId78"/>
    <p:sldId id="5618" r:id="rId79"/>
    <p:sldId id="5771" r:id="rId80"/>
    <p:sldId id="5550" r:id="rId81"/>
    <p:sldId id="5619" r:id="rId82"/>
    <p:sldId id="5786" r:id="rId83"/>
    <p:sldId id="5616" r:id="rId84"/>
    <p:sldId id="5556" r:id="rId85"/>
    <p:sldId id="5557" r:id="rId86"/>
    <p:sldId id="5787" r:id="rId87"/>
    <p:sldId id="5588" r:id="rId88"/>
    <p:sldId id="5730" r:id="rId89"/>
    <p:sldId id="5772" r:id="rId90"/>
    <p:sldId id="5731" r:id="rId91"/>
    <p:sldId id="5732" r:id="rId92"/>
    <p:sldId id="5726" r:id="rId93"/>
    <p:sldId id="5733" r:id="rId94"/>
    <p:sldId id="5773" r:id="rId95"/>
    <p:sldId id="5735" r:id="rId96"/>
    <p:sldId id="5788" r:id="rId97"/>
    <p:sldId id="5757" r:id="rId98"/>
    <p:sldId id="5758" r:id="rId99"/>
    <p:sldId id="5759" r:id="rId100"/>
    <p:sldId id="5760" r:id="rId101"/>
    <p:sldId id="5761" r:id="rId102"/>
    <p:sldId id="5762" r:id="rId103"/>
    <p:sldId id="5763" r:id="rId104"/>
    <p:sldId id="5789" r:id="rId105"/>
    <p:sldId id="5740" r:id="rId106"/>
    <p:sldId id="5741" r:id="rId107"/>
    <p:sldId id="5742" r:id="rId108"/>
    <p:sldId id="5737" r:id="rId109"/>
    <p:sldId id="5738" r:id="rId110"/>
    <p:sldId id="5739" r:id="rId111"/>
    <p:sldId id="5743" r:id="rId112"/>
    <p:sldId id="5750" r:id="rId113"/>
    <p:sldId id="5746" r:id="rId114"/>
    <p:sldId id="5748" r:id="rId115"/>
    <p:sldId id="5749" r:id="rId116"/>
    <p:sldId id="5790" r:id="rId117"/>
    <p:sldId id="5784" r:id="rId118"/>
    <p:sldId id="5679" r:id="rId119"/>
    <p:sldId id="5505" r:id="rId120"/>
    <p:sldId id="5506" r:id="rId12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00" d="100"/>
          <a:sy n="100" d="100"/>
        </p:scale>
        <p:origin x="-776" y="-216"/>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 Target="slides/slide1.xml"/><Relationship Id="rId69" Type="http://schemas.openxmlformats.org/officeDocument/2006/relationships/slide" Target="slides/slide2.xml"/><Relationship Id="rId120" Type="http://schemas.openxmlformats.org/officeDocument/2006/relationships/slide" Target="slides/slide53.xml"/><Relationship Id="rId121" Type="http://schemas.openxmlformats.org/officeDocument/2006/relationships/slide" Target="slides/slide54.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3.xml"/><Relationship Id="rId91" Type="http://schemas.openxmlformats.org/officeDocument/2006/relationships/slide" Target="slides/slide24.xml"/><Relationship Id="rId92" Type="http://schemas.openxmlformats.org/officeDocument/2006/relationships/slide" Target="slides/slide25.xml"/><Relationship Id="rId93" Type="http://schemas.openxmlformats.org/officeDocument/2006/relationships/slide" Target="slides/slide26.xml"/><Relationship Id="rId94" Type="http://schemas.openxmlformats.org/officeDocument/2006/relationships/slide" Target="slides/slide27.xml"/><Relationship Id="rId95" Type="http://schemas.openxmlformats.org/officeDocument/2006/relationships/slide" Target="slides/slide28.xml"/><Relationship Id="rId96" Type="http://schemas.openxmlformats.org/officeDocument/2006/relationships/slide" Target="slides/slide29.xml"/><Relationship Id="rId101" Type="http://schemas.openxmlformats.org/officeDocument/2006/relationships/slide" Target="slides/slide34.xml"/><Relationship Id="rId102" Type="http://schemas.openxmlformats.org/officeDocument/2006/relationships/slide" Target="slides/slide35.xml"/><Relationship Id="rId103" Type="http://schemas.openxmlformats.org/officeDocument/2006/relationships/slide" Target="slides/slide36.xml"/><Relationship Id="rId104" Type="http://schemas.openxmlformats.org/officeDocument/2006/relationships/slide" Target="slides/slide37.xml"/><Relationship Id="rId105" Type="http://schemas.openxmlformats.org/officeDocument/2006/relationships/slide" Target="slides/slide38.xml"/><Relationship Id="rId106" Type="http://schemas.openxmlformats.org/officeDocument/2006/relationships/slide" Target="slides/slide39.xml"/><Relationship Id="rId107" Type="http://schemas.openxmlformats.org/officeDocument/2006/relationships/slide" Target="slides/slide40.xml"/><Relationship Id="rId108" Type="http://schemas.openxmlformats.org/officeDocument/2006/relationships/slide" Target="slides/slide41.xml"/><Relationship Id="rId109" Type="http://schemas.openxmlformats.org/officeDocument/2006/relationships/slide" Target="slides/slide42.xml"/><Relationship Id="rId97" Type="http://schemas.openxmlformats.org/officeDocument/2006/relationships/slide" Target="slides/slide30.xml"/><Relationship Id="rId98" Type="http://schemas.openxmlformats.org/officeDocument/2006/relationships/slide" Target="slides/slide31.xml"/><Relationship Id="rId99" Type="http://schemas.openxmlformats.org/officeDocument/2006/relationships/slide" Target="slides/slide3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xml"/><Relationship Id="rId71" Type="http://schemas.openxmlformats.org/officeDocument/2006/relationships/slide" Target="slides/slide4.xml"/><Relationship Id="rId72" Type="http://schemas.openxmlformats.org/officeDocument/2006/relationships/slide" Target="slides/slide5.xml"/><Relationship Id="rId73" Type="http://schemas.openxmlformats.org/officeDocument/2006/relationships/slide" Target="slides/slide6.xml"/><Relationship Id="rId74" Type="http://schemas.openxmlformats.org/officeDocument/2006/relationships/slide" Target="slides/slide7.xml"/><Relationship Id="rId75" Type="http://schemas.openxmlformats.org/officeDocument/2006/relationships/slide" Target="slides/slide8.xml"/><Relationship Id="rId76" Type="http://schemas.openxmlformats.org/officeDocument/2006/relationships/slide" Target="slides/slide9.xml"/><Relationship Id="rId77" Type="http://schemas.openxmlformats.org/officeDocument/2006/relationships/slide" Target="slides/slide10.xml"/><Relationship Id="rId78" Type="http://schemas.openxmlformats.org/officeDocument/2006/relationships/slide" Target="slides/slide11.xml"/><Relationship Id="rId79" Type="http://schemas.openxmlformats.org/officeDocument/2006/relationships/slide" Target="slides/slide1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3.xml"/><Relationship Id="rId111" Type="http://schemas.openxmlformats.org/officeDocument/2006/relationships/slide" Target="slides/slide44.xml"/><Relationship Id="rId112" Type="http://schemas.openxmlformats.org/officeDocument/2006/relationships/slide" Target="slides/slide45.xml"/><Relationship Id="rId113" Type="http://schemas.openxmlformats.org/officeDocument/2006/relationships/slide" Target="slides/slide46.xml"/><Relationship Id="rId114" Type="http://schemas.openxmlformats.org/officeDocument/2006/relationships/slide" Target="slides/slide47.xml"/><Relationship Id="rId115" Type="http://schemas.openxmlformats.org/officeDocument/2006/relationships/slide" Target="slides/slide48.xml"/><Relationship Id="rId116" Type="http://schemas.openxmlformats.org/officeDocument/2006/relationships/slide" Target="slides/slide49.xml"/><Relationship Id="rId117" Type="http://schemas.openxmlformats.org/officeDocument/2006/relationships/slide" Target="slides/slide50.xml"/><Relationship Id="rId118" Type="http://schemas.openxmlformats.org/officeDocument/2006/relationships/slide" Target="slides/slide51.xml"/><Relationship Id="rId119" Type="http://schemas.openxmlformats.org/officeDocument/2006/relationships/slide" Target="slides/slide5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3.xml"/><Relationship Id="rId81" Type="http://schemas.openxmlformats.org/officeDocument/2006/relationships/slide" Target="slides/slide14.xml"/><Relationship Id="rId82" Type="http://schemas.openxmlformats.org/officeDocument/2006/relationships/slide" Target="slides/slide15.xml"/><Relationship Id="rId83" Type="http://schemas.openxmlformats.org/officeDocument/2006/relationships/slide" Target="slides/slide16.xml"/><Relationship Id="rId84" Type="http://schemas.openxmlformats.org/officeDocument/2006/relationships/slide" Target="slides/slide17.xml"/><Relationship Id="rId85" Type="http://schemas.openxmlformats.org/officeDocument/2006/relationships/slide" Target="slides/slide18.xml"/><Relationship Id="rId86" Type="http://schemas.openxmlformats.org/officeDocument/2006/relationships/slide" Target="slides/slide19.xml"/><Relationship Id="rId87" Type="http://schemas.openxmlformats.org/officeDocument/2006/relationships/slide" Target="slides/slide20.xml"/><Relationship Id="rId88" Type="http://schemas.openxmlformats.org/officeDocument/2006/relationships/slide" Target="slides/slide21.xml"/><Relationship Id="rId89" Type="http://schemas.openxmlformats.org/officeDocument/2006/relationships/slide" Target="slides/slide2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image" Target="../media/image66.emf"/><Relationship Id="rId2"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20311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Ribosomal related genes: coefficients over conserved (</a:t>
            </a:r>
            <a:r>
              <a:rPr lang="en-US" dirty="0" err="1"/>
              <a:t>iPDP</a:t>
            </a:r>
            <a:r>
              <a:rPr lang="en-US" dirty="0"/>
              <a:t>) and specific (</a:t>
            </a:r>
            <a:r>
              <a:rPr lang="en-US" dirty="0" err="1"/>
              <a:t>ePDP</a:t>
            </a:r>
            <a:r>
              <a:rPr lang="en-US" dirty="0"/>
              <a:t>) meta-patterns</a:t>
            </a:r>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53</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18</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54</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19</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21</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besides gene expression data, next generation</a:t>
            </a:r>
            <a:r>
              <a:rPr lang="en-US" baseline="0" dirty="0" smtClean="0"/>
              <a:t> sequencing technologies such as </a:t>
            </a:r>
            <a:r>
              <a:rPr lang="en-US" baseline="0" dirty="0" err="1" smtClean="0"/>
              <a:t>ChIP-seq</a:t>
            </a:r>
            <a:r>
              <a:rPr lang="en-US" baseline="0" dirty="0" smtClean="0"/>
              <a:t> and CLIP-</a:t>
            </a:r>
            <a:r>
              <a:rPr lang="en-US" baseline="0" dirty="0" err="1" smtClean="0"/>
              <a:t>seq</a:t>
            </a:r>
            <a:r>
              <a:rPr lang="en-US" baseline="0" dirty="0" smtClean="0"/>
              <a:t> can identify the target genes of gene regulatory factors. the regulatory factors include TF, </a:t>
            </a:r>
            <a:r>
              <a:rPr lang="en-US" baseline="0" dirty="0" err="1" smtClean="0"/>
              <a:t>mirnas</a:t>
            </a:r>
            <a:r>
              <a:rPr lang="en-US" baseline="0" dirty="0" smtClean="0"/>
              <a:t> and so on like TF1 and TF2 regulate Gene 1. Then, we can create a gene regulatory network. it is very likely that a target gene can be regulated by two or more RFs. e.g., we can get a lot of regulatory triplets where RF1 and RF2 regulate a common target gene T. Then, we would ask how two RFs coordinate to regulate T? are they really cooperative, or competitive, or independent? Is there a way to describe their cooperativity?</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63826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46191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43227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588706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10/30/15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10/30/15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10/30/15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10/30/15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10/30/15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10/30/15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10/30/15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10/30/15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10/30/15</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10/30/15</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10/30/15</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10/30/15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10/30/15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355630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69477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35790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99047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4948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708047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06325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9399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6051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65962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67557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876356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79469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58646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91742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05149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56019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8171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5310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0054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69573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9620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239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1316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73882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99733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3451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61414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734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1492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13759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31937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7119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89370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90996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51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18143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08836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5631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705788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03586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06860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1897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199842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309505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278995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313284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714318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87749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524899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5897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248178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400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139716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10/30/15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8287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theme" Target="../theme/theme61.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2.xml"/><Relationship Id="rId12" Type="http://schemas.openxmlformats.org/officeDocument/2006/relationships/theme" Target="../theme/theme62.xml"/><Relationship Id="rId1" Type="http://schemas.openxmlformats.org/officeDocument/2006/relationships/slideLayout" Target="../slideLayouts/slideLayout732.xml"/><Relationship Id="rId2" Type="http://schemas.openxmlformats.org/officeDocument/2006/relationships/slideLayout" Target="../slideLayouts/slideLayout733.xml"/><Relationship Id="rId3" Type="http://schemas.openxmlformats.org/officeDocument/2006/relationships/slideLayout" Target="../slideLayouts/slideLayout734.xml"/><Relationship Id="rId4" Type="http://schemas.openxmlformats.org/officeDocument/2006/relationships/slideLayout" Target="../slideLayouts/slideLayout735.xml"/><Relationship Id="rId5" Type="http://schemas.openxmlformats.org/officeDocument/2006/relationships/slideLayout" Target="../slideLayouts/slideLayout736.xml"/><Relationship Id="rId6" Type="http://schemas.openxmlformats.org/officeDocument/2006/relationships/slideLayout" Target="../slideLayouts/slideLayout737.xml"/><Relationship Id="rId7" Type="http://schemas.openxmlformats.org/officeDocument/2006/relationships/slideLayout" Target="../slideLayouts/slideLayout738.xml"/><Relationship Id="rId8" Type="http://schemas.openxmlformats.org/officeDocument/2006/relationships/slideLayout" Target="../slideLayouts/slideLayout739.xml"/><Relationship Id="rId9" Type="http://schemas.openxmlformats.org/officeDocument/2006/relationships/slideLayout" Target="../slideLayouts/slideLayout740.xml"/><Relationship Id="rId10" Type="http://schemas.openxmlformats.org/officeDocument/2006/relationships/slideLayout" Target="../slideLayouts/slideLayout741.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3.xml"/><Relationship Id="rId12" Type="http://schemas.openxmlformats.org/officeDocument/2006/relationships/theme" Target="../theme/theme63.xml"/><Relationship Id="rId1" Type="http://schemas.openxmlformats.org/officeDocument/2006/relationships/slideLayout" Target="../slideLayouts/slideLayout743.xml"/><Relationship Id="rId2" Type="http://schemas.openxmlformats.org/officeDocument/2006/relationships/slideLayout" Target="../slideLayouts/slideLayout744.xml"/><Relationship Id="rId3" Type="http://schemas.openxmlformats.org/officeDocument/2006/relationships/slideLayout" Target="../slideLayouts/slideLayout745.xml"/><Relationship Id="rId4" Type="http://schemas.openxmlformats.org/officeDocument/2006/relationships/slideLayout" Target="../slideLayouts/slideLayout746.xml"/><Relationship Id="rId5" Type="http://schemas.openxmlformats.org/officeDocument/2006/relationships/slideLayout" Target="../slideLayouts/slideLayout747.xml"/><Relationship Id="rId6" Type="http://schemas.openxmlformats.org/officeDocument/2006/relationships/slideLayout" Target="../slideLayouts/slideLayout748.xml"/><Relationship Id="rId7" Type="http://schemas.openxmlformats.org/officeDocument/2006/relationships/slideLayout" Target="../slideLayouts/slideLayout749.xml"/><Relationship Id="rId8" Type="http://schemas.openxmlformats.org/officeDocument/2006/relationships/slideLayout" Target="../slideLayouts/slideLayout750.xml"/><Relationship Id="rId9" Type="http://schemas.openxmlformats.org/officeDocument/2006/relationships/slideLayout" Target="../slideLayouts/slideLayout751.xml"/><Relationship Id="rId10" Type="http://schemas.openxmlformats.org/officeDocument/2006/relationships/slideLayout" Target="../slideLayouts/slideLayout752.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4.xml"/><Relationship Id="rId12" Type="http://schemas.openxmlformats.org/officeDocument/2006/relationships/slideLayout" Target="../slideLayouts/slideLayout765.xml"/><Relationship Id="rId13" Type="http://schemas.openxmlformats.org/officeDocument/2006/relationships/slideLayout" Target="../slideLayouts/slideLayout766.xml"/><Relationship Id="rId14" Type="http://schemas.openxmlformats.org/officeDocument/2006/relationships/theme" Target="../theme/theme64.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54.xml"/><Relationship Id="rId2" Type="http://schemas.openxmlformats.org/officeDocument/2006/relationships/slideLayout" Target="../slideLayouts/slideLayout755.xml"/><Relationship Id="rId3" Type="http://schemas.openxmlformats.org/officeDocument/2006/relationships/slideLayout" Target="../slideLayouts/slideLayout756.xml"/><Relationship Id="rId4" Type="http://schemas.openxmlformats.org/officeDocument/2006/relationships/slideLayout" Target="../slideLayouts/slideLayout757.xml"/><Relationship Id="rId5" Type="http://schemas.openxmlformats.org/officeDocument/2006/relationships/slideLayout" Target="../slideLayouts/slideLayout758.xml"/><Relationship Id="rId6" Type="http://schemas.openxmlformats.org/officeDocument/2006/relationships/slideLayout" Target="../slideLayouts/slideLayout759.xml"/><Relationship Id="rId7" Type="http://schemas.openxmlformats.org/officeDocument/2006/relationships/slideLayout" Target="../slideLayouts/slideLayout760.xml"/><Relationship Id="rId8" Type="http://schemas.openxmlformats.org/officeDocument/2006/relationships/slideLayout" Target="../slideLayouts/slideLayout761.xml"/><Relationship Id="rId9" Type="http://schemas.openxmlformats.org/officeDocument/2006/relationships/slideLayout" Target="../slideLayouts/slideLayout762.xml"/><Relationship Id="rId10" Type="http://schemas.openxmlformats.org/officeDocument/2006/relationships/slideLayout" Target="../slideLayouts/slideLayout76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65.xml"/><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theme" Target="../theme/theme67.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xmlns:p14="http://schemas.microsoft.com/office/powerpoint/2010/mai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21"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xmlns:p14="http://schemas.microsoft.com/office/powerpoint/2010/mai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10/30/15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10/30/15</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10/30/15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10/30/15</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10/30/15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10/30/15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10/30/15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10/30/15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10/30/15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489822"/>
      </p:ext>
    </p:extLst>
  </p:cSld>
  <p:clrMap bg1="lt1" tx1="dk1" bg2="lt2" tx2="dk2" accent1="accent1" accent2="accent2" accent3="accent3" accent4="accent4" accent5="accent5" accent6="accent6" hlink="hlink" folHlink="folHlink"/>
  <p:sldLayoutIdLst>
    <p:sldLayoutId id="2147533927" r:id="rId1"/>
    <p:sldLayoutId id="2147533928" r:id="rId2"/>
    <p:sldLayoutId id="2147533929" r:id="rId3"/>
    <p:sldLayoutId id="2147533930" r:id="rId4"/>
    <p:sldLayoutId id="2147533931" r:id="rId5"/>
    <p:sldLayoutId id="2147533932" r:id="rId6"/>
    <p:sldLayoutId id="2147533933" r:id="rId7"/>
    <p:sldLayoutId id="2147533934" r:id="rId8"/>
    <p:sldLayoutId id="2147533935" r:id="rId9"/>
    <p:sldLayoutId id="2147533936" r:id="rId10"/>
    <p:sldLayoutId id="21475339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10/30/15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42800263"/>
      </p:ext>
    </p:extLst>
  </p:cSld>
  <p:clrMap bg1="lt1" tx1="dk1" bg2="lt2" tx2="dk2" accent1="accent1" accent2="accent2" accent3="accent3" accent4="accent4" accent5="accent5" accent6="accent6" hlink="hlink" folHlink="folHlink"/>
  <p:sldLayoutIdLst>
    <p:sldLayoutId id="2147533939" r:id="rId1"/>
    <p:sldLayoutId id="2147533940" r:id="rId2"/>
    <p:sldLayoutId id="2147533941" r:id="rId3"/>
    <p:sldLayoutId id="2147533942" r:id="rId4"/>
    <p:sldLayoutId id="2147533943" r:id="rId5"/>
    <p:sldLayoutId id="2147533944" r:id="rId6"/>
    <p:sldLayoutId id="2147533945" r:id="rId7"/>
    <p:sldLayoutId id="2147533946" r:id="rId8"/>
    <p:sldLayoutId id="2147533947" r:id="rId9"/>
    <p:sldLayoutId id="2147533948" r:id="rId10"/>
    <p:sldLayoutId id="21475339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10/30/15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1260330"/>
      </p:ext>
    </p:extLst>
  </p:cSld>
  <p:clrMap bg1="lt1" tx1="dk1" bg2="lt2" tx2="dk2" accent1="accent1" accent2="accent2" accent3="accent3" accent4="accent4" accent5="accent5" accent6="accent6" hlink="hlink" folHlink="folHlink"/>
  <p:sldLayoutIdLst>
    <p:sldLayoutId id="2147533951" r:id="rId1"/>
    <p:sldLayoutId id="2147533952" r:id="rId2"/>
    <p:sldLayoutId id="2147533953" r:id="rId3"/>
    <p:sldLayoutId id="2147533954" r:id="rId4"/>
    <p:sldLayoutId id="2147533955" r:id="rId5"/>
    <p:sldLayoutId id="2147533956" r:id="rId6"/>
    <p:sldLayoutId id="2147533957" r:id="rId7"/>
    <p:sldLayoutId id="2147533958" r:id="rId8"/>
    <p:sldLayoutId id="2147533959" r:id="rId9"/>
    <p:sldLayoutId id="2147533960" r:id="rId10"/>
    <p:sldLayoutId id="21475339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rPr>
              <a:pPr defTabSz="457200" fontAlgn="auto">
                <a:spcBef>
                  <a:spcPts val="0"/>
                </a:spcBef>
                <a:spcAft>
                  <a:spcPts val="0"/>
                </a:spcAft>
              </a:pPr>
              <a:t>10/30/15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027137291"/>
      </p:ext>
    </p:extLst>
  </p:cSld>
  <p:clrMap bg1="lt1" tx1="dk1" bg2="lt2" tx2="dk2" accent1="accent1" accent2="accent2" accent3="accent3" accent4="accent4" accent5="accent5" accent6="accent6" hlink="hlink" folHlink="folHlink"/>
  <p:sldLayoutIdLst>
    <p:sldLayoutId id="2147533977" r:id="rId1"/>
    <p:sldLayoutId id="2147533978" r:id="rId2"/>
    <p:sldLayoutId id="2147533979" r:id="rId3"/>
    <p:sldLayoutId id="2147533980" r:id="rId4"/>
    <p:sldLayoutId id="2147533981" r:id="rId5"/>
    <p:sldLayoutId id="2147533982" r:id="rId6"/>
    <p:sldLayoutId id="2147533983" r:id="rId7"/>
    <p:sldLayoutId id="2147533984" r:id="rId8"/>
    <p:sldLayoutId id="2147533985" r:id="rId9"/>
    <p:sldLayoutId id="2147533986" r:id="rId10"/>
    <p:sldLayoutId id="21475339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10/30/15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110772148"/>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6.xml.rels><?xml version="1.0" encoding="UTF-8" standalone="yes"?>
<Relationships xmlns="http://schemas.openxmlformats.org/package/2006/relationships"><Relationship Id="rId3" Type="http://schemas.openxmlformats.org/officeDocument/2006/relationships/tags" Target="../tags/tag749.xml"/><Relationship Id="rId4" Type="http://schemas.openxmlformats.org/officeDocument/2006/relationships/tags" Target="../tags/tag750.xml"/><Relationship Id="rId5" Type="http://schemas.openxmlformats.org/officeDocument/2006/relationships/tags" Target="../tags/tag751.xml"/><Relationship Id="rId6" Type="http://schemas.openxmlformats.org/officeDocument/2006/relationships/slideLayout" Target="../slideLayouts/slideLayout650.xml"/><Relationship Id="rId1" Type="http://schemas.openxmlformats.org/officeDocument/2006/relationships/themeOverride" Target="../theme/themeOverride4.xml"/><Relationship Id="rId2" Type="http://schemas.openxmlformats.org/officeDocument/2006/relationships/tags" Target="../tags/tag7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1.png"/><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tags" Target="../tags/tag753.xml"/><Relationship Id="rId4" Type="http://schemas.openxmlformats.org/officeDocument/2006/relationships/tags" Target="../tags/tag754.xml"/><Relationship Id="rId5" Type="http://schemas.openxmlformats.org/officeDocument/2006/relationships/tags" Target="../tags/tag755.xml"/><Relationship Id="rId6" Type="http://schemas.openxmlformats.org/officeDocument/2006/relationships/slideLayout" Target="../slideLayouts/slideLayout650.xml"/><Relationship Id="rId1" Type="http://schemas.openxmlformats.org/officeDocument/2006/relationships/themeOverride" Target="../theme/themeOverride5.xml"/><Relationship Id="rId2" Type="http://schemas.openxmlformats.org/officeDocument/2006/relationships/tags" Target="../tags/tag75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620.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3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38.png"/><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0.png"/><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6.png"/><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tags" Target="../tags/tag757.xml"/><Relationship Id="rId4" Type="http://schemas.openxmlformats.org/officeDocument/2006/relationships/tags" Target="../tags/tag758.xml"/><Relationship Id="rId5" Type="http://schemas.openxmlformats.org/officeDocument/2006/relationships/tags" Target="../tags/tag759.xml"/><Relationship Id="rId6" Type="http://schemas.openxmlformats.org/officeDocument/2006/relationships/slideLayout" Target="../slideLayouts/slideLayout650.xml"/><Relationship Id="rId1" Type="http://schemas.openxmlformats.org/officeDocument/2006/relationships/themeOverride" Target="../theme/themeOverride6.xml"/><Relationship Id="rId2" Type="http://schemas.openxmlformats.org/officeDocument/2006/relationships/tags" Target="../tags/tag75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9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7.xml"/><Relationship Id="rId3"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79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hyperlink" Target="http://encodenets.gersteinlab.org/" TargetMode="External"/><Relationship Id="rId4" Type="http://schemas.openxmlformats.org/officeDocument/2006/relationships/hyperlink" Target="https://tcga-data.nci.nih.gov/tcga/tcgaDownload.jsp" TargetMode="External"/><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79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10.xml"/><Relationship Id="rId3"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png"/><Relationship Id="rId1" Type="http://schemas.openxmlformats.org/officeDocument/2006/relationships/slideLayout" Target="../slideLayouts/slideLayout79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tags" Target="../tags/tag761.xml"/><Relationship Id="rId4" Type="http://schemas.openxmlformats.org/officeDocument/2006/relationships/tags" Target="../tags/tag762.xml"/><Relationship Id="rId5" Type="http://schemas.openxmlformats.org/officeDocument/2006/relationships/tags" Target="../tags/tag763.xml"/><Relationship Id="rId6" Type="http://schemas.openxmlformats.org/officeDocument/2006/relationships/slideLayout" Target="../slideLayouts/slideLayout650.xml"/><Relationship Id="rId1" Type="http://schemas.openxmlformats.org/officeDocument/2006/relationships/themeOverride" Target="../theme/themeOverride7.xml"/><Relationship Id="rId2" Type="http://schemas.openxmlformats.org/officeDocument/2006/relationships/tags" Target="../tags/tag76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9.png"/><Relationship Id="rId1" Type="http://schemas.openxmlformats.org/officeDocument/2006/relationships/tags" Target="../tags/tag764.xml"/><Relationship Id="rId2" Type="http://schemas.openxmlformats.org/officeDocument/2006/relationships/slideLayout" Target="../slideLayouts/slideLayout74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650.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tags" Target="../tags/tag765.xml"/><Relationship Id="rId2" Type="http://schemas.openxmlformats.org/officeDocument/2006/relationships/slideLayout" Target="../slideLayouts/slideLayout744.xml"/><Relationship Id="rId3"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62.emf"/><Relationship Id="rId5" Type="http://schemas.openxmlformats.org/officeDocument/2006/relationships/oleObject" Target="../embeddings/oleObject3.bin"/><Relationship Id="rId6" Type="http://schemas.openxmlformats.org/officeDocument/2006/relationships/image" Target="../media/image60.emf"/><Relationship Id="rId7" Type="http://schemas.openxmlformats.org/officeDocument/2006/relationships/oleObject" Target="../embeddings/oleObject4.bin"/><Relationship Id="rId8" Type="http://schemas.openxmlformats.org/officeDocument/2006/relationships/image" Target="../media/image61.wmf"/><Relationship Id="rId1" Type="http://schemas.openxmlformats.org/officeDocument/2006/relationships/vmlDrawing" Target="../drawings/vmlDrawing3.vml"/><Relationship Id="rId2" Type="http://schemas.openxmlformats.org/officeDocument/2006/relationships/slideLayout" Target="../slideLayouts/slideLayout74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bin"/><Relationship Id="rId5" Type="http://schemas.openxmlformats.org/officeDocument/2006/relationships/image" Target="../media/image63.emf"/><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2.emf"/><Relationship Id="rId1" Type="http://schemas.openxmlformats.org/officeDocument/2006/relationships/vmlDrawing" Target="../drawings/vmlDrawing4.vml"/><Relationship Id="rId2" Type="http://schemas.openxmlformats.org/officeDocument/2006/relationships/slideLayout" Target="../slideLayouts/slideLayout722.xml"/></Relationships>
</file>

<file path=ppt/slides/_rels/slide43.xml.rels><?xml version="1.0" encoding="UTF-8" standalone="yes"?>
<Relationships xmlns="http://schemas.openxmlformats.org/package/2006/relationships"><Relationship Id="rId11" Type="http://schemas.openxmlformats.org/officeDocument/2006/relationships/image" Target="../media/image69.emf"/><Relationship Id="rId12" Type="http://schemas.openxmlformats.org/officeDocument/2006/relationships/oleObject" Target="../embeddings/oleObject10.bin"/><Relationship Id="rId13" Type="http://schemas.openxmlformats.org/officeDocument/2006/relationships/image" Target="../media/image70.emf"/><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71.png"/><Relationship Id="rId17" Type="http://schemas.openxmlformats.org/officeDocument/2006/relationships/image" Target="../media/image72.emf"/><Relationship Id="rId1" Type="http://schemas.openxmlformats.org/officeDocument/2006/relationships/vmlDrawing" Target="../drawings/vmlDrawing5.vml"/><Relationship Id="rId2" Type="http://schemas.openxmlformats.org/officeDocument/2006/relationships/slideLayout" Target="../slideLayouts/slideLayout722.xml"/><Relationship Id="rId3" Type="http://schemas.openxmlformats.org/officeDocument/2006/relationships/notesSlide" Target="../notesSlides/notesSlide16.xml"/><Relationship Id="rId4" Type="http://schemas.openxmlformats.org/officeDocument/2006/relationships/oleObject" Target="../embeddings/oleObject6.bin"/><Relationship Id="rId5" Type="http://schemas.openxmlformats.org/officeDocument/2006/relationships/image" Target="../media/image66.emf"/><Relationship Id="rId6" Type="http://schemas.openxmlformats.org/officeDocument/2006/relationships/oleObject" Target="../embeddings/oleObject7.bin"/><Relationship Id="rId7" Type="http://schemas.openxmlformats.org/officeDocument/2006/relationships/image" Target="../media/image67.emf"/><Relationship Id="rId8" Type="http://schemas.openxmlformats.org/officeDocument/2006/relationships/oleObject" Target="../embeddings/oleObject8.bin"/><Relationship Id="rId9" Type="http://schemas.openxmlformats.org/officeDocument/2006/relationships/image" Target="../media/image68.emf"/><Relationship Id="rId10" Type="http://schemas.openxmlformats.org/officeDocument/2006/relationships/oleObject" Target="../embeddings/oleObject9.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3.xml"/><Relationship Id="rId2" Type="http://schemas.openxmlformats.org/officeDocument/2006/relationships/image" Target="../media/image7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55.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1.png"/><Relationship Id="rId5" Type="http://schemas.openxmlformats.org/officeDocument/2006/relationships/image" Target="../media/image65.png"/><Relationship Id="rId6" Type="http://schemas.openxmlformats.org/officeDocument/2006/relationships/image" Target="../media/image76.png"/><Relationship Id="rId7" Type="http://schemas.openxmlformats.org/officeDocument/2006/relationships/image" Target="../media/image64.png"/><Relationship Id="rId8" Type="http://schemas.openxmlformats.org/officeDocument/2006/relationships/oleObject" Target="../embeddings/oleObject11.bin"/><Relationship Id="rId9" Type="http://schemas.openxmlformats.org/officeDocument/2006/relationships/image" Target="../media/image70.emf"/><Relationship Id="rId10" Type="http://schemas.openxmlformats.org/officeDocument/2006/relationships/oleObject" Target="../embeddings/oleObject12.bin"/><Relationship Id="rId11" Type="http://schemas.openxmlformats.org/officeDocument/2006/relationships/image" Target="../media/image77.emf"/><Relationship Id="rId1" Type="http://schemas.openxmlformats.org/officeDocument/2006/relationships/vmlDrawing" Target="../drawings/vmlDrawing6.vml"/><Relationship Id="rId2" Type="http://schemas.openxmlformats.org/officeDocument/2006/relationships/slideLayout" Target="../slideLayouts/slideLayout768.xml"/></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5" Type="http://schemas.openxmlformats.org/officeDocument/2006/relationships/image" Target="../media/image81.emf"/><Relationship Id="rId1" Type="http://schemas.openxmlformats.org/officeDocument/2006/relationships/slideLayout" Target="../slideLayouts/slideLayout768.xml"/><Relationship Id="rId2" Type="http://schemas.openxmlformats.org/officeDocument/2006/relationships/image" Target="../media/image7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68.xml"/><Relationship Id="rId2" Type="http://schemas.openxmlformats.org/officeDocument/2006/relationships/notesSlide" Target="../notesSlides/notesSlide18.xml"/><Relationship Id="rId3" Type="http://schemas.openxmlformats.org/officeDocument/2006/relationships/image" Target="../media/image82.emf"/></Relationships>
</file>

<file path=ppt/slides/_rels/slide5.xml.rels><?xml version="1.0" encoding="UTF-8" standalone="yes"?>
<Relationships xmlns="http://schemas.openxmlformats.org/package/2006/relationships"><Relationship Id="rId3" Type="http://schemas.openxmlformats.org/officeDocument/2006/relationships/tags" Target="../tags/tag741.xml"/><Relationship Id="rId4" Type="http://schemas.openxmlformats.org/officeDocument/2006/relationships/tags" Target="../tags/tag742.xml"/><Relationship Id="rId5" Type="http://schemas.openxmlformats.org/officeDocument/2006/relationships/tags" Target="../tags/tag743.xml"/><Relationship Id="rId6" Type="http://schemas.openxmlformats.org/officeDocument/2006/relationships/slideLayout" Target="../slideLayouts/slideLayout650.xml"/><Relationship Id="rId1" Type="http://schemas.openxmlformats.org/officeDocument/2006/relationships/themeOverride" Target="../theme/themeOverride1.xml"/><Relationship Id="rId2" Type="http://schemas.openxmlformats.org/officeDocument/2006/relationships/tags" Target="../tags/tag740.xml"/></Relationships>
</file>

<file path=ppt/slides/_rels/slide50.xml.rels><?xml version="1.0" encoding="UTF-8" standalone="yes"?>
<Relationships xmlns="http://schemas.openxmlformats.org/package/2006/relationships"><Relationship Id="rId3" Type="http://schemas.openxmlformats.org/officeDocument/2006/relationships/tags" Target="../tags/tag767.xml"/><Relationship Id="rId4" Type="http://schemas.openxmlformats.org/officeDocument/2006/relationships/tags" Target="../tags/tag768.xml"/><Relationship Id="rId5" Type="http://schemas.openxmlformats.org/officeDocument/2006/relationships/tags" Target="../tags/tag769.xml"/><Relationship Id="rId6" Type="http://schemas.openxmlformats.org/officeDocument/2006/relationships/slideLayout" Target="../slideLayouts/slideLayout650.xml"/><Relationship Id="rId1" Type="http://schemas.openxmlformats.org/officeDocument/2006/relationships/themeOverride" Target="../theme/themeOverride8.xml"/><Relationship Id="rId2" Type="http://schemas.openxmlformats.org/officeDocument/2006/relationships/tags" Target="../tags/tag766.xml"/></Relationships>
</file>

<file path=ppt/slides/_rels/slide51.xml.rels><?xml version="1.0" encoding="UTF-8" standalone="yes"?>
<Relationships xmlns="http://schemas.openxmlformats.org/package/2006/relationships"><Relationship Id="rId3" Type="http://schemas.openxmlformats.org/officeDocument/2006/relationships/tags" Target="../tags/tag771.xml"/><Relationship Id="rId4" Type="http://schemas.openxmlformats.org/officeDocument/2006/relationships/tags" Target="../tags/tag772.xml"/><Relationship Id="rId5" Type="http://schemas.openxmlformats.org/officeDocument/2006/relationships/tags" Target="../tags/tag773.xml"/><Relationship Id="rId6" Type="http://schemas.openxmlformats.org/officeDocument/2006/relationships/slideLayout" Target="../slideLayouts/slideLayout650.xml"/><Relationship Id="rId1" Type="http://schemas.openxmlformats.org/officeDocument/2006/relationships/themeOverride" Target="../theme/themeOverride9.xml"/><Relationship Id="rId2" Type="http://schemas.openxmlformats.org/officeDocument/2006/relationships/tags" Target="../tags/tag77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3" Type="http://schemas.openxmlformats.org/officeDocument/2006/relationships/tags" Target="../tags/tag745.xml"/><Relationship Id="rId4" Type="http://schemas.openxmlformats.org/officeDocument/2006/relationships/tags" Target="../tags/tag746.xml"/><Relationship Id="rId5" Type="http://schemas.openxmlformats.org/officeDocument/2006/relationships/tags" Target="../tags/tag747.xml"/><Relationship Id="rId6" Type="http://schemas.openxmlformats.org/officeDocument/2006/relationships/slideLayout" Target="../slideLayouts/slideLayout650.xml"/><Relationship Id="rId1" Type="http://schemas.openxmlformats.org/officeDocument/2006/relationships/themeOverride" Target="../theme/themeOverride2.xml"/><Relationship Id="rId2" Type="http://schemas.openxmlformats.org/officeDocument/2006/relationships/tags" Target="../tags/tag7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1.png"/><Relationship Id="rId3" Type="http://schemas.openxmlformats.org/officeDocument/2006/relationships/image" Target="../media/image12.gif"/></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jpeg"/><Relationship Id="rId1" Type="http://schemas.openxmlformats.org/officeDocument/2006/relationships/slideLayout" Target="../slideLayouts/slideLayout124.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image" Target="../media/image20.jpeg"/><Relationship Id="rId10"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txBox="1">
            <a:spLocks noGrp="1"/>
          </p:cNvSpPr>
          <p:nvPr/>
        </p:nvSpPr>
        <p:spPr bwMode="auto">
          <a:xfrm rot="-5400000">
            <a:off x="6838971"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48DC41B-45A8-9C43-B99E-80A65080193C}" type="slidenum">
              <a:rPr lang="en-US">
                <a:solidFill>
                  <a:srgbClr val="FFFFFF"/>
                </a:solidFill>
              </a:rPr>
              <a:pPr/>
              <a:t>1</a:t>
            </a:fld>
            <a:r>
              <a:rPr lang="en-US" dirty="0">
                <a:solidFill>
                  <a:srgbClr val="FFFFFF"/>
                </a:solidFill>
              </a:rPr>
              <a:t>   (c) Mark Gerstein, 2002, Yale, </a:t>
            </a:r>
            <a:r>
              <a:rPr lang="en-US" dirty="0" err="1">
                <a:solidFill>
                  <a:srgbClr val="FFFFFF"/>
                </a:solidFill>
              </a:rPr>
              <a:t>bioinfo.mbb.yale.edu</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85698" name="Rectangle 2"/>
          <p:cNvSpPr>
            <a:spLocks noGrp="1" noChangeArrowheads="1"/>
          </p:cNvSpPr>
          <p:nvPr>
            <p:ph type="title" idx="4294967295"/>
          </p:nvPr>
        </p:nvSpPr>
        <p:spPr>
          <a:xfrm>
            <a:off x="-45010" y="84731"/>
            <a:ext cx="9189010" cy="988659"/>
          </a:xfrm>
        </p:spPr>
        <p:txBody>
          <a:bodyPr/>
          <a:lstStyle/>
          <a:p>
            <a:pPr eaLnBrk="1" hangingPunct="1">
              <a:defRPr/>
            </a:pPr>
            <a:r>
              <a:rPr lang="en-US" sz="1900" dirty="0" smtClean="0">
                <a:solidFill>
                  <a:srgbClr val="000000"/>
                </a:solidFill>
                <a:latin typeface="Arial" charset="0"/>
                <a:ea typeface="ＭＳ Ｐゴシック" charset="0"/>
                <a:cs typeface="ＭＳ Ｐゴシック" charset="0"/>
              </a:rPr>
              <a:t>Large</a:t>
            </a:r>
            <a:r>
              <a:rPr lang="en-US" sz="1900" dirty="0">
                <a:solidFill>
                  <a:srgbClr val="000000"/>
                </a:solidFill>
                <a:latin typeface="Arial" charset="0"/>
                <a:ea typeface="ＭＳ Ｐゴシック" charset="0"/>
                <a:cs typeface="ＭＳ Ｐゴシック" charset="0"/>
              </a:rPr>
              <a:t>-scale </a:t>
            </a:r>
            <a:r>
              <a:rPr lang="en-US" sz="1900" dirty="0" err="1" smtClean="0">
                <a:solidFill>
                  <a:srgbClr val="000000"/>
                </a:solidFill>
                <a:latin typeface="Arial" charset="0"/>
                <a:ea typeface="ＭＳ Ｐゴシック" charset="0"/>
                <a:cs typeface="ＭＳ Ｐゴシック" charset="0"/>
              </a:rPr>
              <a:t>Transcriptome</a:t>
            </a:r>
            <a:r>
              <a:rPr lang="en-US" sz="1900" dirty="0" smtClean="0">
                <a:solidFill>
                  <a:srgbClr val="000000"/>
                </a:solidFill>
                <a:latin typeface="Arial" charset="0"/>
                <a:ea typeface="ＭＳ Ｐゴシック" charset="0"/>
                <a:cs typeface="ＭＳ Ｐゴシック" charset="0"/>
              </a:rPr>
              <a:t> </a:t>
            </a:r>
            <a:r>
              <a:rPr lang="en-US" sz="1900" dirty="0">
                <a:solidFill>
                  <a:srgbClr val="000000"/>
                </a:solidFill>
                <a:latin typeface="Arial" charset="0"/>
                <a:ea typeface="ＭＳ Ｐゴシック" charset="0"/>
                <a:cs typeface="ＭＳ Ｐゴシック" charset="0"/>
              </a:rPr>
              <a:t>Mining: </a:t>
            </a:r>
            <a:r>
              <a:rPr lang="en-US" sz="1900" dirty="0" smtClean="0">
                <a:solidFill>
                  <a:srgbClr val="000000"/>
                </a:solidFill>
                <a:latin typeface="Arial" charset="0"/>
                <a:ea typeface="ＭＳ Ｐゴシック" charset="0"/>
                <a:cs typeface="ＭＳ Ｐゴシック" charset="0"/>
              </a:rPr>
              <a:t/>
            </a:r>
            <a:br>
              <a:rPr lang="en-US" sz="1900" dirty="0" smtClean="0">
                <a:solidFill>
                  <a:srgbClr val="000000"/>
                </a:solidFill>
                <a:latin typeface="Arial" charset="0"/>
                <a:ea typeface="ＭＳ Ｐゴシック" charset="0"/>
                <a:cs typeface="ＭＳ Ｐゴシック" charset="0"/>
              </a:rPr>
            </a:br>
            <a:r>
              <a:rPr lang="en-US" sz="1900" dirty="0" smtClean="0">
                <a:solidFill>
                  <a:srgbClr val="000000"/>
                </a:solidFill>
                <a:latin typeface="Arial" charset="0"/>
                <a:ea typeface="ＭＳ Ｐゴシック" charset="0"/>
                <a:cs typeface="ＭＳ Ｐゴシック" charset="0"/>
              </a:rPr>
              <a:t>Building Integrative Regulatory Models, </a:t>
            </a:r>
            <a:r>
              <a:rPr lang="en-US" sz="1900" dirty="0">
                <a:solidFill>
                  <a:srgbClr val="000000"/>
                </a:solidFill>
                <a:latin typeface="Arial" charset="0"/>
                <a:ea typeface="ＭＳ Ｐゴシック" charset="0"/>
                <a:cs typeface="ＭＳ Ｐゴシック" charset="0"/>
              </a:rPr>
              <a:t>while Protecting Individual Privacy </a:t>
            </a:r>
            <a:br>
              <a:rPr lang="en-US" sz="1900" dirty="0">
                <a:solidFill>
                  <a:srgbClr val="000000"/>
                </a:solidFill>
                <a:latin typeface="Arial" charset="0"/>
                <a:ea typeface="ＭＳ Ｐゴシック" charset="0"/>
                <a:cs typeface="ＭＳ Ｐゴシック" charset="0"/>
              </a:rPr>
            </a:br>
            <a:endParaRPr lang="en-US" sz="1900" b="0" dirty="0">
              <a:solidFill>
                <a:srgbClr val="000000"/>
              </a:solidFill>
              <a:latin typeface="Arial" charset="0"/>
              <a:ea typeface="ＭＳ Ｐゴシック" charset="0"/>
              <a:cs typeface="ＭＳ Ｐゴシック" charset="0"/>
            </a:endParaRPr>
          </a:p>
        </p:txBody>
      </p:sp>
      <p:sp>
        <p:nvSpPr>
          <p:cNvPr id="301060" name="Rectangle 2"/>
          <p:cNvSpPr>
            <a:spLocks noChangeArrowheads="1"/>
          </p:cNvSpPr>
          <p:nvPr/>
        </p:nvSpPr>
        <p:spPr bwMode="auto">
          <a:xfrm>
            <a:off x="1231900" y="4907532"/>
            <a:ext cx="2400300" cy="19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defTabSz="912762"/>
            <a:r>
              <a:rPr lang="en-US" b="0" dirty="0" smtClean="0">
                <a:solidFill>
                  <a:srgbClr val="FFFFFF"/>
                </a:solidFill>
              </a:rPr>
              <a:t>Slides </a:t>
            </a:r>
            <a:r>
              <a:rPr lang="en-US" b="0" dirty="0">
                <a:solidFill>
                  <a:srgbClr val="FFFFFF"/>
                </a:solidFill>
              </a:rPr>
              <a:t>freely </a:t>
            </a:r>
            <a:r>
              <a:rPr lang="en-US" b="0" dirty="0" smtClean="0">
                <a:solidFill>
                  <a:srgbClr val="FFFFFF"/>
                </a:solidFill>
              </a:rPr>
              <a:t/>
            </a:r>
            <a:br>
              <a:rPr lang="en-US" b="0" dirty="0" smtClean="0">
                <a:solidFill>
                  <a:srgbClr val="FFFFFF"/>
                </a:solidFill>
              </a:rPr>
            </a:br>
            <a:r>
              <a:rPr lang="en-US" b="0" dirty="0" smtClean="0">
                <a:solidFill>
                  <a:srgbClr val="FFFFFF"/>
                </a:solidFill>
              </a:rPr>
              <a:t>downloadable </a:t>
            </a:r>
            <a:r>
              <a:rPr lang="en-US" b="0" dirty="0">
                <a:solidFill>
                  <a:srgbClr val="FFFFFF"/>
                </a:solidFill>
              </a:rPr>
              <a:t>from </a:t>
            </a:r>
            <a:r>
              <a:rPr lang="en-US" b="0" dirty="0" err="1" smtClean="0">
                <a:solidFill>
                  <a:srgbClr val="FFFFFF"/>
                </a:solidFill>
              </a:rPr>
              <a:t>Lectures.GersteinLab.org</a:t>
            </a:r>
            <a:r>
              <a:rPr lang="en-US" b="0" dirty="0">
                <a:solidFill>
                  <a:srgbClr val="FFFFFF"/>
                </a:solidFill>
              </a:rPr>
              <a:t> </a:t>
            </a:r>
            <a:r>
              <a:rPr lang="en-US" b="0" dirty="0" smtClean="0">
                <a:solidFill>
                  <a:srgbClr val="FFFFFF"/>
                </a:solidFill>
              </a:rPr>
              <a:t/>
            </a:r>
            <a:br>
              <a:rPr lang="en-US" b="0" dirty="0" smtClean="0">
                <a:solidFill>
                  <a:srgbClr val="FFFFFF"/>
                </a:solidFill>
              </a:rPr>
            </a:br>
            <a:r>
              <a:rPr lang="en-US" b="0" dirty="0" smtClean="0">
                <a:solidFill>
                  <a:srgbClr val="FFFFFF"/>
                </a:solidFill>
              </a:rPr>
              <a:t>&amp; </a:t>
            </a:r>
            <a:r>
              <a:rPr lang="en-US" b="0" dirty="0">
                <a:solidFill>
                  <a:srgbClr val="FFFFFF"/>
                </a:solidFill>
              </a:rPr>
              <a:t>“</a:t>
            </a:r>
            <a:r>
              <a:rPr lang="en-US" altLang="ja-JP" b="0" dirty="0" err="1">
                <a:solidFill>
                  <a:srgbClr val="FFFFFF"/>
                </a:solidFill>
              </a:rPr>
              <a:t>tweetable</a:t>
            </a:r>
            <a:r>
              <a:rPr lang="en-US" b="0" dirty="0">
                <a:solidFill>
                  <a:srgbClr val="FFFFFF"/>
                </a:solidFill>
              </a:rPr>
              <a:t>”</a:t>
            </a:r>
            <a:r>
              <a:rPr lang="en-US" altLang="ja-JP" b="0" dirty="0">
                <a:solidFill>
                  <a:srgbClr val="FFFFFF"/>
                </a:solidFill>
              </a:rPr>
              <a:t> </a:t>
            </a:r>
            <a:r>
              <a:rPr lang="en-US" altLang="ja-JP" b="0" dirty="0" smtClean="0">
                <a:solidFill>
                  <a:srgbClr val="FFFFFF"/>
                </a:solidFill>
              </a:rPr>
              <a:t/>
            </a:r>
            <a:br>
              <a:rPr lang="en-US" altLang="ja-JP" b="0" dirty="0" smtClean="0">
                <a:solidFill>
                  <a:srgbClr val="FFFFFF"/>
                </a:solidFill>
              </a:rPr>
            </a:br>
            <a:r>
              <a:rPr lang="en-US" altLang="ja-JP" b="0" dirty="0" smtClean="0">
                <a:solidFill>
                  <a:srgbClr val="FFFFFF"/>
                </a:solidFill>
              </a:rPr>
              <a:t>(</a:t>
            </a:r>
            <a:r>
              <a:rPr lang="en-US" altLang="ja-JP" b="0" dirty="0">
                <a:solidFill>
                  <a:srgbClr val="FFFFFF"/>
                </a:solidFill>
              </a:rPr>
              <a:t>via @</a:t>
            </a:r>
            <a:r>
              <a:rPr lang="en-US" altLang="ja-JP" b="0" dirty="0" err="1">
                <a:solidFill>
                  <a:srgbClr val="FFFFFF"/>
                </a:solidFill>
              </a:rPr>
              <a:t>markgerstein</a:t>
            </a:r>
            <a:r>
              <a:rPr lang="en-US" altLang="ja-JP" b="0" dirty="0">
                <a:solidFill>
                  <a:srgbClr val="FFFFFF"/>
                </a:solidFill>
              </a:rPr>
              <a:t>). </a:t>
            </a:r>
            <a:r>
              <a:rPr lang="en-US" altLang="ja-JP" b="0" dirty="0" smtClean="0">
                <a:solidFill>
                  <a:srgbClr val="FFFFFF"/>
                </a:solidFill>
              </a:rPr>
              <a:t/>
            </a:r>
            <a:br>
              <a:rPr lang="en-US" altLang="ja-JP" b="0" dirty="0" smtClean="0">
                <a:solidFill>
                  <a:srgbClr val="FFFFFF"/>
                </a:solidFill>
              </a:rPr>
            </a:br>
            <a:r>
              <a:rPr lang="en-US" altLang="ja-JP" b="0" dirty="0" smtClean="0">
                <a:solidFill>
                  <a:srgbClr val="FFFFFF"/>
                </a:solidFill>
              </a:rPr>
              <a:t>See </a:t>
            </a:r>
            <a:r>
              <a:rPr lang="en-US" altLang="ja-JP" b="0" dirty="0">
                <a:solidFill>
                  <a:srgbClr val="FFFFFF"/>
                </a:solidFill>
              </a:rPr>
              <a:t>last slide for more info</a:t>
            </a:r>
            <a:r>
              <a:rPr lang="en-US" altLang="ja-JP" b="0" dirty="0" smtClean="0">
                <a:solidFill>
                  <a:srgbClr val="FFFFFF"/>
                </a:solidFill>
              </a:rPr>
              <a:t>.</a:t>
            </a:r>
            <a:endParaRPr lang="en-US" b="0" dirty="0">
              <a:solidFill>
                <a:srgbClr val="FFFFFF"/>
              </a:solidFill>
            </a:endParaRPr>
          </a:p>
        </p:txBody>
      </p:sp>
      <p:sp>
        <p:nvSpPr>
          <p:cNvPr id="10" name="Rectangle 2"/>
          <p:cNvSpPr>
            <a:spLocks noChangeArrowheads="1"/>
          </p:cNvSpPr>
          <p:nvPr/>
        </p:nvSpPr>
        <p:spPr bwMode="auto">
          <a:xfrm>
            <a:off x="5943600" y="5918200"/>
            <a:ext cx="152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r" defTabSz="912762"/>
            <a:endParaRPr lang="en-US" b="0" dirty="0">
              <a:solidFill>
                <a:schemeClr val="bg1"/>
              </a:solidFill>
            </a:endParaRPr>
          </a:p>
          <a:p>
            <a:pPr algn="r"/>
            <a:r>
              <a:rPr lang="en-US" b="0" dirty="0" smtClean="0">
                <a:solidFill>
                  <a:schemeClr val="bg1"/>
                </a:solidFill>
              </a:rPr>
              <a:t>Mark Gerstein</a:t>
            </a:r>
            <a:r>
              <a:rPr lang="en-US" b="0" dirty="0">
                <a:solidFill>
                  <a:schemeClr val="bg1"/>
                </a:solidFill>
              </a:rPr>
              <a:t/>
            </a:r>
            <a:br>
              <a:rPr lang="en-US" b="0" dirty="0">
                <a:solidFill>
                  <a:schemeClr val="bg1"/>
                </a:solidFill>
              </a:rPr>
            </a:br>
            <a:r>
              <a:rPr lang="en-US" b="0" dirty="0" smtClean="0">
                <a:solidFill>
                  <a:schemeClr val="bg1"/>
                </a:solidFill>
              </a:rPr>
              <a:t>Yale</a:t>
            </a:r>
            <a:endParaRPr lang="en-US" b="0" dirty="0">
              <a:solidFill>
                <a:schemeClr val="bg1"/>
              </a:solidFill>
            </a:endParaRPr>
          </a:p>
        </p:txBody>
      </p:sp>
    </p:spTree>
    <p:extLst>
      <p:ext uri="{BB962C8B-B14F-4D97-AF65-F5344CB8AC3E}">
        <p14:creationId xmlns:p14="http://schemas.microsoft.com/office/powerpoint/2010/main" val="4020146572"/>
      </p:ext>
    </p:extLst>
  </p:cSld>
  <p:clrMapOvr>
    <a:masterClrMapping/>
  </p:clrMapOvr>
  <p:transition xmlns:p14="http://schemas.microsoft.com/office/powerpoint/2010/main" advTm="22197"/>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xmlns:p14="http://schemas.microsoft.com/office/powerpoint/2010/main" advTm="96373"/>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a:defRPr/>
            </a:pPr>
            <a:r>
              <a:rPr lang="en-US" sz="2000" dirty="0" smtClean="0"/>
              <a:t>Maybe </a:t>
            </a:r>
            <a:r>
              <a:rPr lang="en-US" sz="2000" dirty="0"/>
              <a:t>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xmlns:p14="http://schemas.microsoft.com/office/powerpoint/2010/main" advTm="90829"/>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xmlns:p14="http://schemas.microsoft.com/office/powerpoint/2010/main" advTm="110469"/>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33868"/>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extLst>
              <p:ext uri="{D42A27DB-BD31-4B8C-83A1-F6EECF244321}">
                <p14:modId xmlns:p14="http://schemas.microsoft.com/office/powerpoint/2010/main" val="776764151"/>
              </p:ext>
            </p:extLst>
          </p:nvPr>
        </p:nvGraphicFramePr>
        <p:xfrm>
          <a:off x="1016000" y="1066808"/>
          <a:ext cx="7086600" cy="4202113"/>
        </p:xfrm>
        <a:graphic>
          <a:graphicData uri="http://schemas.openxmlformats.org/presentationml/2006/ole">
            <mc:AlternateContent xmlns:mc="http://schemas.openxmlformats.org/markup-compatibility/2006">
              <mc:Choice xmlns:v="urn:schemas-microsoft-com:vml" Requires="v">
                <p:oleObj spid="_x0000_s318671"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066808"/>
                        <a:ext cx="7086600" cy="4202113"/>
                      </a:xfrm>
                      <a:prstGeom prst="rect">
                        <a:avLst/>
                      </a:prstGeom>
                      <a:noFill/>
                      <a:ln>
                        <a:noFill/>
                      </a:ln>
                      <a:effectLs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52"/>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8049"/>
            <a:ext cx="4391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825500" y="1714500"/>
            <a:ext cx="1257300" cy="37465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0" y="6148169"/>
            <a:ext cx="8724900" cy="830997"/>
          </a:xfrm>
          <a:prstGeom prst="rect">
            <a:avLst/>
          </a:prstGeom>
          <a:noFill/>
        </p:spPr>
        <p:txBody>
          <a:bodyPr wrap="square" rtlCol="0">
            <a:spAutoFit/>
          </a:bodyPr>
          <a:lstStyle/>
          <a:p>
            <a:pPr eaLnBrk="1" hangingPunct="1"/>
            <a:r>
              <a:rPr lang="en-US" sz="1600" b="0" dirty="0">
                <a:cs typeface="Arial" charset="0"/>
              </a:rPr>
              <a:t>Cross correlated small set of identifiable IMDB </a:t>
            </a:r>
            <a:r>
              <a:rPr lang="en-US" sz="1600" b="0" dirty="0" smtClean="0">
                <a:cs typeface="Arial" charset="0"/>
              </a:rPr>
              <a:t>rating records </a:t>
            </a:r>
            <a:r>
              <a:rPr lang="en-US" sz="1600" b="0" dirty="0">
                <a:cs typeface="Arial" charset="0"/>
              </a:rPr>
              <a:t>with large set of “</a:t>
            </a:r>
            <a:r>
              <a:rPr lang="en-US" sz="1600" b="0" dirty="0" err="1">
                <a:cs typeface="Arial" charset="0"/>
              </a:rPr>
              <a:t>anonymized</a:t>
            </a:r>
            <a:r>
              <a:rPr lang="en-US" sz="1600" b="0" dirty="0">
                <a:cs typeface="Arial" charset="0"/>
              </a:rPr>
              <a:t>” Netflix customer </a:t>
            </a:r>
            <a:r>
              <a:rPr lang="en-US" sz="1600" b="0" dirty="0" smtClean="0">
                <a:cs typeface="Arial" charset="0"/>
              </a:rPr>
              <a:t>ratings, which were being used for a Machine Learning competition</a:t>
            </a:r>
            <a:endParaRPr lang="en-US" sz="1600" b="0" dirty="0">
              <a:cs typeface="Arial" charset="0"/>
            </a:endParaRPr>
          </a:p>
          <a:p>
            <a:endParaRPr lang="en-US" sz="1600" b="0" dirty="0"/>
          </a:p>
        </p:txBody>
      </p:sp>
      <p:sp>
        <p:nvSpPr>
          <p:cNvPr id="318468" name="Text Box 8"/>
          <p:cNvSpPr txBox="1">
            <a:spLocks noChangeArrowheads="1"/>
          </p:cNvSpPr>
          <p:nvPr/>
        </p:nvSpPr>
        <p:spPr bwMode="auto">
          <a:xfrm>
            <a:off x="0" y="5092751"/>
            <a:ext cx="9004300"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dirty="0" err="1" smtClean="0">
                <a:solidFill>
                  <a:srgbClr val="000090"/>
                </a:solidFill>
                <a:cs typeface="Arial" charset="0"/>
              </a:rPr>
              <a:t>NetFlix</a:t>
            </a:r>
            <a:r>
              <a:rPr lang="en-US" sz="1800" dirty="0" smtClean="0">
                <a:solidFill>
                  <a:srgbClr val="000090"/>
                </a:solidFill>
                <a:cs typeface="Arial" charset="0"/>
              </a:rPr>
              <a:t> challenge as an example of a </a:t>
            </a:r>
            <a:r>
              <a:rPr lang="en-US" sz="1800" dirty="0" smtClean="0">
                <a:solidFill>
                  <a:srgbClr val="FF0000"/>
                </a:solidFill>
                <a:cs typeface="Arial" charset="0"/>
              </a:rPr>
              <a:t>“Linking Attack”</a:t>
            </a:r>
            <a:r>
              <a:rPr lang="en-US" sz="1800" dirty="0" smtClean="0">
                <a:solidFill>
                  <a:srgbClr val="000090"/>
                </a:solidFill>
                <a:cs typeface="Arial" charset="0"/>
              </a:rPr>
              <a:t>, </a:t>
            </a:r>
            <a:br>
              <a:rPr lang="en-US" sz="1800" dirty="0" smtClean="0">
                <a:solidFill>
                  <a:srgbClr val="000090"/>
                </a:solidFill>
                <a:cs typeface="Arial" charset="0"/>
              </a:rPr>
            </a:br>
            <a:r>
              <a:rPr lang="en-US" sz="1800" dirty="0" smtClean="0">
                <a:solidFill>
                  <a:srgbClr val="000090"/>
                </a:solidFill>
                <a:cs typeface="Arial" charset="0"/>
              </a:rPr>
              <a:t>characterizing already identified individuals in IMDB, </a:t>
            </a:r>
            <a:br>
              <a:rPr lang="en-US" sz="1800" dirty="0" smtClean="0">
                <a:solidFill>
                  <a:srgbClr val="000090"/>
                </a:solidFill>
                <a:cs typeface="Arial" charset="0"/>
              </a:rPr>
            </a:br>
            <a:r>
              <a:rPr lang="en-US" sz="1800" dirty="0" smtClean="0">
                <a:solidFill>
                  <a:srgbClr val="000090"/>
                </a:solidFill>
                <a:cs typeface="Arial" charset="0"/>
              </a:rPr>
              <a:t>with their (previously hidden) movie viewing habits</a:t>
            </a:r>
          </a:p>
        </p:txBody>
      </p:sp>
    </p:spTree>
  </p:cSld>
  <p:clrMapOvr>
    <a:masterClrMapping/>
  </p:clrMapOvr>
  <p:transition xmlns:p14="http://schemas.microsoft.com/office/powerpoint/2010/main" advTm="11093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xmlns:p14="http://schemas.microsoft.com/office/powerpoint/2010/main" advTm="160231"/>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bg1">
                    <a:lumMod val="50000"/>
                  </a:schemeClr>
                </a:solidFill>
              </a:rPr>
              <a:t> </a:t>
            </a:r>
            <a:r>
              <a:rPr lang="en-US" sz="1800" dirty="0" smtClean="0">
                <a:solidFill>
                  <a:schemeClr val="bg1">
                    <a:lumMod val="50000"/>
                  </a:schemeClr>
                </a:solidFill>
              </a:rPr>
              <a:t>Large-scale </a:t>
            </a:r>
            <a:r>
              <a:rPr lang="en-US" sz="1800" dirty="0" err="1" smtClean="0">
                <a:solidFill>
                  <a:schemeClr val="bg1">
                    <a:lumMod val="50000"/>
                  </a:schemeClr>
                </a:solidFill>
              </a:rPr>
              <a:t>Transcriptome</a:t>
            </a:r>
            <a:r>
              <a:rPr lang="en-US" sz="1800" dirty="0" smtClean="0">
                <a:solidFill>
                  <a:schemeClr val="bg1">
                    <a:lumMod val="50000"/>
                  </a:schemeClr>
                </a:solidFill>
              </a:rPr>
              <a:t> Mining: </a:t>
            </a:r>
            <a:br>
              <a:rPr lang="en-US" sz="1800" dirty="0" smtClean="0">
                <a:solidFill>
                  <a:schemeClr val="bg1">
                    <a:lumMod val="50000"/>
                  </a:schemeClr>
                </a:solidFill>
              </a:rPr>
            </a:br>
            <a:r>
              <a:rPr lang="en-US" sz="1800" dirty="0" smtClean="0">
                <a:solidFill>
                  <a:schemeClr val="bg1">
                    <a:lumMod val="50000"/>
                  </a:schemeClr>
                </a:solidFill>
              </a:rPr>
              <a:t>Building Interpretative, Regulatory Models, </a:t>
            </a:r>
            <a:br>
              <a:rPr lang="en-US" sz="1800" dirty="0" smtClean="0">
                <a:solidFill>
                  <a:schemeClr val="bg1">
                    <a:lumMod val="50000"/>
                  </a:schemeClr>
                </a:solidFill>
              </a:rPr>
            </a:br>
            <a:r>
              <a:rPr lang="en-US" sz="1800" dirty="0" smtClean="0">
                <a:solidFill>
                  <a:schemeClr val="bg1">
                    <a:lumMod val="50000"/>
                  </a:schemeClr>
                </a:solidFill>
              </a:rPr>
              <a:t>while Protecting Individual Privacy</a:t>
            </a:r>
            <a:endParaRPr lang="en-US" sz="1400" dirty="0">
              <a:solidFill>
                <a:schemeClr val="bg1">
                  <a:lumMod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lumMod val="50000"/>
                  </a:schemeClr>
                </a:solidFill>
                <a:latin typeface="Arial" charset="0"/>
                <a:ea typeface="ＭＳ Ｐゴシック" charset="0"/>
                <a:cs typeface="ＭＳ Ｐゴシック" charset="0"/>
              </a:rPr>
              <a:t>Fundamental, inherited info that’s very private </a:t>
            </a:r>
            <a:r>
              <a:rPr lang="en-US" dirty="0" smtClean="0">
                <a:solidFill>
                  <a:schemeClr val="bg1">
                    <a:lumMod val="50000"/>
                  </a:schemeClr>
                </a:solidFill>
                <a:latin typeface="Arial" charset="0"/>
                <a:ea typeface="ＭＳ Ｐゴシック" charset="0"/>
                <a:cs typeface="ＭＳ Ｐゴシック" charset="0"/>
              </a:rPr>
              <a:t>v need </a:t>
            </a:r>
            <a:r>
              <a:rPr lang="en-US" dirty="0">
                <a:solidFill>
                  <a:schemeClr val="bg1">
                    <a:lumMod val="50000"/>
                  </a:schemeClr>
                </a:solidFill>
                <a:latin typeface="Arial" charset="0"/>
                <a:ea typeface="ＭＳ Ｐゴシック" charset="0"/>
                <a:cs typeface="ＭＳ Ｐゴシック" charset="0"/>
              </a:rPr>
              <a:t>for large-scale </a:t>
            </a:r>
            <a:r>
              <a:rPr lang="en-US" dirty="0" smtClean="0">
                <a:solidFill>
                  <a:schemeClr val="bg1">
                    <a:lumMod val="50000"/>
                  </a:schemeClr>
                </a:solidFill>
                <a:latin typeface="Arial" charset="0"/>
                <a:ea typeface="ＭＳ Ｐゴシック" charset="0"/>
                <a:cs typeface="ＭＳ Ｐゴシック" charset="0"/>
              </a:rPr>
              <a:t>mining for </a:t>
            </a:r>
            <a:r>
              <a:rPr lang="en-US" dirty="0">
                <a:solidFill>
                  <a:schemeClr val="bg1">
                    <a:lumMod val="50000"/>
                  </a:schemeClr>
                </a:solidFill>
                <a:latin typeface="Arial" charset="0"/>
                <a:ea typeface="ＭＳ Ｐゴシック" charset="0"/>
                <a:cs typeface="ＭＳ Ｐゴシック" charset="0"/>
              </a:rPr>
              <a:t>med. research</a:t>
            </a:r>
          </a:p>
          <a:p>
            <a:pPr lvl="1"/>
            <a:r>
              <a:rPr lang="en-US" dirty="0" smtClean="0">
                <a:solidFill>
                  <a:schemeClr val="bg1">
                    <a:lumMod val="50000"/>
                  </a:schemeClr>
                </a:solidFill>
                <a:latin typeface="Arial" charset="0"/>
                <a:ea typeface="ＭＳ Ｐゴシック" charset="0"/>
                <a:cs typeface="ＭＳ Ｐゴシック" charset="0"/>
              </a:rPr>
              <a:t>Issues w/ current </a:t>
            </a:r>
            <a:r>
              <a:rPr lang="en-US" dirty="0">
                <a:solidFill>
                  <a:schemeClr val="bg1">
                    <a:lumMod val="50000"/>
                  </a:schemeClr>
                </a:solidFill>
                <a:latin typeface="Arial" charset="0"/>
                <a:ea typeface="ＭＳ Ｐゴシック" charset="0"/>
                <a:cs typeface="ＭＳ Ｐゴシック" charset="0"/>
              </a:rPr>
              <a:t>social &amp; tech </a:t>
            </a:r>
            <a:r>
              <a:rPr lang="en-US" dirty="0" smtClean="0">
                <a:solidFill>
                  <a:schemeClr val="bg1">
                    <a:lumMod val="50000"/>
                  </a:schemeClr>
                </a:solidFill>
                <a:latin typeface="Arial" charset="0"/>
                <a:ea typeface="ＭＳ Ｐゴシック" charset="0"/>
                <a:cs typeface="ＭＳ Ｐゴシック" charset="0"/>
              </a:rPr>
              <a:t>approaches: inconsistencies, burdensome </a:t>
            </a:r>
            <a:r>
              <a:rPr lang="en-US" dirty="0">
                <a:solidFill>
                  <a:schemeClr val="bg1">
                    <a:lumMod val="50000"/>
                  </a:schemeClr>
                </a:solidFill>
                <a:latin typeface="Arial" charset="0"/>
                <a:ea typeface="ＭＳ Ｐゴシック" charset="0"/>
                <a:cs typeface="ＭＳ Ｐゴシック" charset="0"/>
              </a:rPr>
              <a:t>security, </a:t>
            </a:r>
            <a:r>
              <a:rPr lang="en-US" dirty="0" smtClean="0">
                <a:solidFill>
                  <a:schemeClr val="bg1">
                    <a:lumMod val="50000"/>
                  </a:schemeClr>
                </a:solidFill>
                <a:latin typeface="Arial" charset="0"/>
                <a:ea typeface="ＭＳ Ｐゴシック" charset="0"/>
                <a:cs typeface="ＭＳ Ｐゴシック" charset="0"/>
              </a:rPr>
              <a:t>various </a:t>
            </a:r>
            <a:r>
              <a:rPr lang="en-US" dirty="0">
                <a:solidFill>
                  <a:schemeClr val="bg1">
                    <a:lumMod val="50000"/>
                  </a:schemeClr>
                </a:solidFill>
                <a:latin typeface="Arial" charset="0"/>
                <a:ea typeface="ＭＳ Ｐゴシック" charset="0"/>
                <a:cs typeface="ＭＳ Ｐゴシック" charset="0"/>
              </a:rPr>
              <a:t>"</a:t>
            </a:r>
            <a:r>
              <a:rPr lang="en-US" dirty="0" smtClean="0">
                <a:solidFill>
                  <a:schemeClr val="bg1">
                    <a:lumMod val="50000"/>
                  </a:schemeClr>
                </a:solidFill>
                <a:latin typeface="Arial" charset="0"/>
                <a:ea typeface="ＭＳ Ｐゴシック" charset="0"/>
                <a:cs typeface="ＭＳ Ｐゴシック" charset="0"/>
              </a:rPr>
              <a:t>hacks”</a:t>
            </a:r>
            <a:endParaRPr lang="en-US" dirty="0">
              <a:solidFill>
                <a:schemeClr val="bg1">
                  <a:lumMod val="50000"/>
                </a:schemeClr>
              </a:solidFill>
              <a:latin typeface="Arial" charset="0"/>
              <a:ea typeface="ＭＳ Ｐゴシック" charset="0"/>
              <a:cs typeface="ＭＳ Ｐゴシック" charset="0"/>
            </a:endParaRPr>
          </a:p>
          <a:p>
            <a:pPr lvl="1"/>
            <a:r>
              <a:rPr lang="en-US" dirty="0" err="1">
                <a:solidFill>
                  <a:schemeClr val="bg1">
                    <a:lumMod val="50000"/>
                  </a:schemeClr>
                </a:solidFill>
                <a:latin typeface="Arial" charset="0"/>
                <a:ea typeface="ＭＳ Ｐゴシック" charset="0"/>
                <a:cs typeface="ＭＳ Ｐゴシック" charset="0"/>
              </a:rPr>
              <a:t>Strawman</a:t>
            </a:r>
            <a:r>
              <a:rPr lang="en-US" dirty="0">
                <a:solidFill>
                  <a:schemeClr val="bg1">
                    <a:lumMod val="50000"/>
                  </a:schemeClr>
                </a:solidFill>
                <a:latin typeface="Arial" charset="0"/>
                <a:ea typeface="ＭＳ Ｐゴシック" charset="0"/>
                <a:cs typeface="ＭＳ Ｐゴシック" charset="0"/>
              </a:rPr>
              <a:t> Hybrid </a:t>
            </a:r>
            <a:r>
              <a:rPr lang="en-US" dirty="0" err="1">
                <a:solidFill>
                  <a:schemeClr val="bg1">
                    <a:lumMod val="50000"/>
                  </a:schemeClr>
                </a:solidFill>
                <a:latin typeface="Arial" charset="0"/>
                <a:ea typeface="ＭＳ Ｐゴシック" charset="0"/>
                <a:cs typeface="ＭＳ Ｐゴシック" charset="0"/>
              </a:rPr>
              <a:t>Soc</a:t>
            </a:r>
            <a:r>
              <a:rPr lang="en-US" dirty="0">
                <a:solidFill>
                  <a:schemeClr val="bg1">
                    <a:lumMod val="50000"/>
                  </a:schemeClr>
                </a:solidFill>
                <a:latin typeface="Arial" charset="0"/>
                <a:ea typeface="ＭＳ Ｐゴシック" charset="0"/>
                <a:cs typeface="ＭＳ Ｐゴシック" charset="0"/>
              </a:rPr>
              <a:t>-Tech Proposal (Cloud </a:t>
            </a:r>
            <a:r>
              <a:rPr lang="en-US" dirty="0" smtClean="0">
                <a:solidFill>
                  <a:schemeClr val="bg1">
                    <a:lumMod val="50000"/>
                  </a:schemeClr>
                </a:solidFill>
                <a:latin typeface="Arial" charset="0"/>
                <a:ea typeface="ＭＳ Ｐゴシック" charset="0"/>
                <a:cs typeface="ＭＳ Ｐゴシック" charset="0"/>
              </a:rPr>
              <a:t>Enclaves. Quantifying </a:t>
            </a:r>
            <a:r>
              <a:rPr lang="en-US" dirty="0">
                <a:solidFill>
                  <a:schemeClr val="bg1">
                    <a:lumMod val="50000"/>
                  </a:schemeClr>
                </a:solidFill>
                <a:latin typeface="Arial" charset="0"/>
                <a:ea typeface="ＭＳ Ｐゴシック" charset="0"/>
                <a:cs typeface="ＭＳ Ｐゴシック" charset="0"/>
              </a:rPr>
              <a:t>Leaks &amp; </a:t>
            </a:r>
            <a:r>
              <a:rPr lang="en-US" dirty="0" smtClean="0">
                <a:solidFill>
                  <a:schemeClr val="bg1">
                    <a:lumMod val="50000"/>
                  </a:schemeClr>
                </a:solidFill>
                <a:latin typeface="Arial" charset="0"/>
                <a:ea typeface="ＭＳ Ｐゴシック" charset="0"/>
                <a:cs typeface="ＭＳ Ｐゴシック" charset="0"/>
              </a:rPr>
              <a:t>Closely Coupled </a:t>
            </a:r>
            <a:r>
              <a:rPr lang="en-US" dirty="0">
                <a:solidFill>
                  <a:schemeClr val="bg1">
                    <a:lumMod val="50000"/>
                  </a:schemeClr>
                </a:solidFill>
                <a:latin typeface="Arial" charset="0"/>
                <a:ea typeface="ＭＳ Ｐゴシック" charset="0"/>
                <a:cs typeface="ＭＳ Ｐゴシック" charset="0"/>
              </a:rPr>
              <a:t>priv.-public </a:t>
            </a:r>
            <a:r>
              <a:rPr lang="en-US" dirty="0" smtClean="0">
                <a:solidFill>
                  <a:schemeClr val="bg1">
                    <a:lumMod val="50000"/>
                  </a:schemeClr>
                </a:solidFill>
                <a:latin typeface="Arial" charset="0"/>
                <a:ea typeface="ＭＳ Ｐゴシック" charset="0"/>
                <a:cs typeface="ＭＳ Ｐゴシック" charset="0"/>
              </a:rPr>
              <a:t>datasets)</a:t>
            </a:r>
            <a:endParaRPr lang="en-US" dirty="0">
              <a:solidFill>
                <a:schemeClr val="bg1">
                  <a:lumMod val="50000"/>
                </a:schemeClr>
              </a:solidFill>
              <a:latin typeface="Arial" charset="0"/>
              <a:ea typeface="ＭＳ Ｐゴシック" charset="0"/>
              <a:cs typeface="ＭＳ Ｐゴシック" charset="0"/>
            </a:endParaRP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Removing SNVs in reads </a:t>
            </a:r>
            <a:r>
              <a:rPr lang="en-US" dirty="0" smtClean="0">
                <a:solidFill>
                  <a:schemeClr val="bg1">
                    <a:lumMod val="50000"/>
                  </a:schemeClr>
                </a:solidFill>
                <a:latin typeface="Arial" charset="0"/>
                <a:ea typeface="ＭＳ Ｐゴシック" charset="0"/>
                <a:cs typeface="ＭＳ Ｐゴシック" charset="0"/>
              </a:rPr>
              <a:t>w/ MRF</a:t>
            </a:r>
            <a:endParaRPr lang="en-US" dirty="0">
              <a:solidFill>
                <a:schemeClr val="bg1">
                  <a:lumMod val="50000"/>
                </a:schemeClr>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Quantifying &amp; removing variant info from expression levels + </a:t>
            </a:r>
            <a:r>
              <a:rPr lang="en-US" dirty="0" err="1" smtClean="0">
                <a:solidFill>
                  <a:schemeClr val="bg1">
                    <a:lumMod val="50000"/>
                  </a:schemeClr>
                </a:solidFill>
                <a:latin typeface="Arial" charset="0"/>
                <a:ea typeface="ＭＳ Ｐゴシック" charset="0"/>
                <a:cs typeface="ＭＳ Ｐゴシック" charset="0"/>
              </a:rPr>
              <a:t>eQTLs</a:t>
            </a:r>
            <a:r>
              <a:rPr lang="en-US" dirty="0" smtClean="0">
                <a:solidFill>
                  <a:schemeClr val="bg1">
                    <a:lumMod val="50000"/>
                  </a:schemeClr>
                </a:solidFill>
                <a:latin typeface="Arial" charset="0"/>
                <a:ea typeface="ＭＳ Ｐゴシック" charset="0"/>
                <a:cs typeface="ＭＳ Ｐゴシック" charset="0"/>
              </a:rPr>
              <a:t> using ICI &amp; predictability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Instantiating a practical linking attack </a:t>
            </a:r>
            <a:r>
              <a:rPr lang="en-US" dirty="0">
                <a:solidFill>
                  <a:schemeClr val="bg1">
                    <a:lumMod val="50000"/>
                  </a:schemeClr>
                </a:solidFill>
                <a:latin typeface="Arial" charset="0"/>
                <a:ea typeface="ＭＳ Ｐゴシック" charset="0"/>
                <a:cs typeface="ＭＳ Ｐゴシック" charset="0"/>
              </a:rPr>
              <a:t>using extreme expression levels</a:t>
            </a:r>
          </a:p>
          <a:p>
            <a:pPr lvl="2"/>
            <a:endParaRPr lang="en-US" sz="18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6600"/>
                </a:solidFill>
                <a:latin typeface="Arial" charset="0"/>
                <a:ea typeface="ＭＳ Ｐゴシック" charset="0"/>
                <a:cs typeface="ＭＳ Ｐゴシック" charset="0"/>
              </a:rPr>
              <a:t>Modeling of </a:t>
            </a:r>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in terms of Logical Gates</a:t>
            </a:r>
            <a:endParaRPr lang="en-US" sz="2400" b="1" dirty="0">
              <a:solidFill>
                <a:srgbClr val="FF6600"/>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Preponderance </a:t>
            </a:r>
            <a:r>
              <a:rPr lang="en-US" dirty="0">
                <a:solidFill>
                  <a:schemeClr val="bg1">
                    <a:lumMod val="50000"/>
                  </a:schemeClr>
                </a:solidFill>
                <a:latin typeface="Arial" charset="0"/>
                <a:ea typeface="ＭＳ Ｐゴシック" charset="0"/>
                <a:cs typeface="ＭＳ Ｐゴシック" charset="0"/>
              </a:rPr>
              <a:t>of OR gates in </a:t>
            </a:r>
            <a:r>
              <a:rPr lang="en-US" dirty="0" smtClean="0">
                <a:solidFill>
                  <a:schemeClr val="bg1">
                    <a:lumMod val="50000"/>
                  </a:schemeClr>
                </a:solidFill>
                <a:latin typeface="Arial" charset="0"/>
                <a:ea typeface="ＭＳ Ｐゴシック" charset="0"/>
                <a:cs typeface="ＭＳ Ｐゴシック" charset="0"/>
              </a:rPr>
              <a:t>cancer v. cell-cycle (esp. for </a:t>
            </a:r>
            <a:r>
              <a:rPr lang="en-US" dirty="0" err="1" smtClean="0">
                <a:solidFill>
                  <a:schemeClr val="bg1">
                    <a:lumMod val="50000"/>
                  </a:schemeClr>
                </a:solidFill>
                <a:latin typeface="Arial" charset="0"/>
                <a:ea typeface="ＭＳ Ｐゴシック" charset="0"/>
                <a:cs typeface="ＭＳ Ｐゴシック" charset="0"/>
              </a:rPr>
              <a:t>myc</a:t>
            </a:r>
            <a:r>
              <a:rPr lang="en-US" dirty="0" smtClean="0">
                <a:solidFill>
                  <a:schemeClr val="bg1">
                    <a:lumMod val="50000"/>
                  </a:schemeClr>
                </a:solidFill>
                <a:latin typeface="Arial" charset="0"/>
                <a:ea typeface="ＭＳ Ｐゴシック" charset="0"/>
                <a:cs typeface="ＭＳ Ｐゴシック" charset="0"/>
              </a:rPr>
              <a:t>) </a:t>
            </a:r>
            <a:endParaRPr lang="en-US" dirty="0">
              <a:solidFill>
                <a:schemeClr val="bg1">
                  <a:lumMod val="50000"/>
                </a:schemeClr>
              </a:solidFill>
              <a:latin typeface="Arial" charset="0"/>
              <a:ea typeface="ＭＳ Ｐゴシック" charset="0"/>
              <a:cs typeface="ＭＳ Ｐゴシック" charset="0"/>
            </a:endParaRPr>
          </a:p>
          <a:p>
            <a:r>
              <a:rPr lang="en-US" sz="2400" b="1" dirty="0" smtClean="0">
                <a:solidFill>
                  <a:srgbClr val="FF6600"/>
                </a:solidFill>
                <a:latin typeface="Arial" charset="0"/>
                <a:ea typeface="ＭＳ Ｐゴシック" charset="0"/>
                <a:cs typeface="ＭＳ Ｐゴシック" charset="0"/>
              </a:rPr>
              <a:t>Using </a:t>
            </a:r>
            <a:r>
              <a:rPr lang="en-US" sz="2400" b="1" dirty="0">
                <a:solidFill>
                  <a:srgbClr val="FF6600"/>
                </a:solidFill>
                <a:latin typeface="Arial" charset="0"/>
                <a:ea typeface="ＭＳ Ｐゴシック" charset="0"/>
                <a:cs typeface="ＭＳ Ｐゴシック" charset="0"/>
              </a:rPr>
              <a:t>State Space </a:t>
            </a:r>
            <a:r>
              <a:rPr lang="en-US" sz="2400" b="1" dirty="0" smtClean="0">
                <a:solidFill>
                  <a:srgbClr val="FF6600"/>
                </a:solidFill>
                <a:latin typeface="Arial" charset="0"/>
                <a:ea typeface="ＭＳ Ｐゴシック" charset="0"/>
                <a:cs typeface="ＭＳ Ｐゴシック" charset="0"/>
              </a:rPr>
              <a:t>Models to Decompose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Dynamics</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Using dimensionality reduction to </a:t>
            </a:r>
            <a:r>
              <a:rPr lang="en-US" dirty="0" smtClean="0">
                <a:solidFill>
                  <a:schemeClr val="bg1">
                    <a:lumMod val="50000"/>
                  </a:schemeClr>
                </a:solidFill>
                <a:latin typeface="Arial" charset="0"/>
                <a:ea typeface="ＭＳ Ｐゴシック" charset="0"/>
                <a:cs typeface="ＭＳ Ｐゴシック" charset="0"/>
              </a:rPr>
              <a:t>determine drivers and internal &amp; external canonical </a:t>
            </a:r>
            <a:r>
              <a:rPr lang="en-US" dirty="0">
                <a:solidFill>
                  <a:schemeClr val="bg1">
                    <a:lumMod val="50000"/>
                  </a:schemeClr>
                </a:solidFill>
                <a:latin typeface="Arial" charset="0"/>
                <a:ea typeface="ＭＳ Ｐゴシック" charset="0"/>
                <a:cs typeface="ＭＳ Ｐゴシック" charset="0"/>
              </a:rPr>
              <a:t>dynamic patterns </a:t>
            </a: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iPDPs</a:t>
            </a:r>
            <a:r>
              <a:rPr lang="en-US" dirty="0" smtClean="0">
                <a:solidFill>
                  <a:schemeClr val="bg1">
                    <a:lumMod val="50000"/>
                  </a:schemeClr>
                </a:solidFill>
                <a:latin typeface="Arial" charset="0"/>
                <a:ea typeface="ＭＳ Ｐゴシック" charset="0"/>
                <a:cs typeface="ＭＳ Ｐゴシック" charset="0"/>
              </a:rPr>
              <a:t> &amp; </a:t>
            </a:r>
            <a:r>
              <a:rPr lang="en-US" dirty="0" err="1" smtClean="0">
                <a:solidFill>
                  <a:schemeClr val="bg1">
                    <a:lumMod val="50000"/>
                  </a:schemeClr>
                </a:solidFill>
                <a:latin typeface="Arial" charset="0"/>
                <a:ea typeface="ＭＳ Ｐゴシック" charset="0"/>
                <a:cs typeface="ＭＳ Ｐゴシック" charset="0"/>
              </a:rPr>
              <a:t>ePDPs</a:t>
            </a:r>
            <a:r>
              <a:rPr lang="en-US" dirty="0" smtClean="0">
                <a:solidFill>
                  <a:schemeClr val="bg1">
                    <a:lumMod val="50000"/>
                  </a:schemeClr>
                </a:solidFill>
                <a:latin typeface="Arial" charset="0"/>
                <a:ea typeface="ＭＳ Ｐゴシック" charset="0"/>
                <a:cs typeface="ＭＳ Ｐゴシック" charset="0"/>
              </a:rPr>
              <a:t>)</a:t>
            </a:r>
          </a:p>
          <a:p>
            <a:pPr lvl="1"/>
            <a:r>
              <a:rPr lang="en-US" dirty="0">
                <a:solidFill>
                  <a:schemeClr val="bg1">
                    <a:lumMod val="50000"/>
                  </a:schemeClr>
                </a:solidFill>
                <a:latin typeface="Arial" charset="0"/>
                <a:ea typeface="ＭＳ Ｐゴシック" charset="0"/>
                <a:cs typeface="ＭＳ Ｐゴシック" charset="0"/>
              </a:rPr>
              <a:t>In </a:t>
            </a:r>
            <a:r>
              <a:rPr lang="en-US" dirty="0" smtClean="0">
                <a:solidFill>
                  <a:schemeClr val="bg1">
                    <a:lumMod val="50000"/>
                  </a:schemeClr>
                </a:solidFill>
                <a:latin typeface="Arial" charset="0"/>
                <a:ea typeface="ＭＳ Ｐゴシック" charset="0"/>
                <a:cs typeface="ＭＳ Ｐゴシック" charset="0"/>
              </a:rPr>
              <a:t>cell </a:t>
            </a:r>
            <a:r>
              <a:rPr lang="en-US" dirty="0">
                <a:solidFill>
                  <a:schemeClr val="bg1">
                    <a:lumMod val="50000"/>
                  </a:schemeClr>
                </a:solidFill>
                <a:latin typeface="Arial" charset="0"/>
                <a:ea typeface="ＭＳ Ｐゴシック" charset="0"/>
                <a:cs typeface="ＭＳ Ｐゴシック" charset="0"/>
              </a:rPr>
              <a:t>cycle, only conserved genes </a:t>
            </a:r>
            <a:r>
              <a:rPr lang="en-US" dirty="0" smtClean="0">
                <a:solidFill>
                  <a:schemeClr val="bg1">
                    <a:lumMod val="50000"/>
                  </a:schemeClr>
                </a:solidFill>
                <a:latin typeface="Arial" charset="0"/>
                <a:ea typeface="ＭＳ Ｐゴシック" charset="0"/>
                <a:cs typeface="ＭＳ Ｐゴシック" charset="0"/>
              </a:rPr>
              <a:t>have </a:t>
            </a:r>
            <a:r>
              <a:rPr lang="en-US" dirty="0" err="1" smtClean="0">
                <a:solidFill>
                  <a:schemeClr val="bg1">
                    <a:lumMod val="50000"/>
                  </a:schemeClr>
                </a:solidFill>
                <a:latin typeface="Arial" charset="0"/>
                <a:ea typeface="ＭＳ Ｐゴシック" charset="0"/>
                <a:cs typeface="ＭＳ Ｐゴシック" charset="0"/>
              </a:rPr>
              <a:t>iPDP</a:t>
            </a:r>
            <a:r>
              <a:rPr lang="en-US" dirty="0" smtClean="0">
                <a:solidFill>
                  <a:schemeClr val="bg1">
                    <a:lumMod val="50000"/>
                  </a:schemeClr>
                </a:solidFill>
                <a:latin typeface="Arial" charset="0"/>
                <a:ea typeface="ＭＳ Ｐゴシック" charset="0"/>
                <a:cs typeface="ＭＳ Ｐゴシック" charset="0"/>
              </a:rPr>
              <a:t> w/ matching periodicity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For worm</a:t>
            </a:r>
            <a:r>
              <a:rPr lang="en-US" dirty="0">
                <a:solidFill>
                  <a:schemeClr val="bg1">
                    <a:lumMod val="50000"/>
                  </a:schemeClr>
                </a:solidFill>
                <a:latin typeface="Arial" charset="0"/>
                <a:ea typeface="ＭＳ Ｐゴシック" charset="0"/>
                <a:cs typeface="ＭＳ Ｐゴシック" charset="0"/>
              </a:rPr>
              <a:t>-fly </a:t>
            </a:r>
            <a:r>
              <a:rPr lang="en-US" dirty="0" smtClean="0">
                <a:solidFill>
                  <a:schemeClr val="bg1">
                    <a:lumMod val="50000"/>
                  </a:schemeClr>
                </a:solidFill>
                <a:latin typeface="Arial" charset="0"/>
                <a:ea typeface="ＭＳ Ｐゴシック" charset="0"/>
                <a:cs typeface="ＭＳ Ｐゴシック" charset="0"/>
              </a:rPr>
              <a:t>example, conserved </a:t>
            </a:r>
            <a:r>
              <a:rPr lang="en-US" dirty="0">
                <a:solidFill>
                  <a:schemeClr val="bg1">
                    <a:lumMod val="50000"/>
                  </a:schemeClr>
                </a:solidFill>
                <a:latin typeface="Arial" charset="0"/>
                <a:ea typeface="ＭＳ Ｐゴシック" charset="0"/>
                <a:cs typeface="ＭＳ Ｐゴシック" charset="0"/>
              </a:rPr>
              <a:t>genes </a:t>
            </a:r>
            <a:r>
              <a:rPr lang="en-US" dirty="0" smtClean="0">
                <a:solidFill>
                  <a:schemeClr val="bg1">
                    <a:lumMod val="50000"/>
                  </a:schemeClr>
                </a:solidFill>
                <a:latin typeface="Arial" charset="0"/>
                <a:ea typeface="ＭＳ Ｐゴシック" charset="0"/>
                <a:cs typeface="ＭＳ Ｐゴシック" charset="0"/>
              </a:rPr>
              <a:t>have </a:t>
            </a:r>
            <a:r>
              <a:rPr lang="en-US" dirty="0">
                <a:solidFill>
                  <a:schemeClr val="bg1">
                    <a:lumMod val="50000"/>
                  </a:schemeClr>
                </a:solidFill>
                <a:latin typeface="Arial" charset="0"/>
                <a:ea typeface="ＭＳ Ｐゴシック" charset="0"/>
                <a:cs typeface="ＭＳ Ｐゴシック" charset="0"/>
              </a:rPr>
              <a:t>similar </a:t>
            </a:r>
            <a:r>
              <a:rPr lang="en-US" dirty="0" smtClean="0">
                <a:solidFill>
                  <a:schemeClr val="bg1">
                    <a:lumMod val="50000"/>
                  </a:schemeClr>
                </a:solidFill>
                <a:latin typeface="Arial" charset="0"/>
                <a:ea typeface="ＭＳ Ｐゴシック" charset="0"/>
                <a:cs typeface="ＭＳ Ｐゴシック" charset="0"/>
              </a:rPr>
              <a:t>canonical patterns </a:t>
            </a:r>
            <a:r>
              <a:rPr lang="en-US" dirty="0">
                <a:solidFill>
                  <a:schemeClr val="bg1">
                    <a:lumMod val="50000"/>
                  </a:schemeClr>
                </a:solidFill>
                <a:latin typeface="Arial" charset="0"/>
                <a:ea typeface="ＭＳ Ｐゴシック" charset="0"/>
                <a:cs typeface="ＭＳ Ｐゴシック" charset="0"/>
              </a:rPr>
              <a:t>in both organisms </a:t>
            </a:r>
            <a:r>
              <a:rPr lang="en-US" dirty="0" smtClean="0">
                <a:solidFill>
                  <a:schemeClr val="bg1">
                    <a:lumMod val="50000"/>
                  </a:schemeClr>
                </a:solidFill>
                <a:latin typeface="Arial" charset="0"/>
                <a:ea typeface="ＭＳ Ｐゴシック" charset="0"/>
                <a:cs typeface="ＭＳ Ｐゴシック" charset="0"/>
              </a:rPr>
              <a:t>v. </a:t>
            </a:r>
            <a:r>
              <a:rPr lang="en-US" dirty="0">
                <a:solidFill>
                  <a:schemeClr val="bg1">
                    <a:lumMod val="50000"/>
                  </a:schemeClr>
                </a:solidFill>
                <a:latin typeface="Arial" charset="0"/>
                <a:ea typeface="ＭＳ Ｐゴシック" charset="0"/>
                <a:cs typeface="ＭＳ Ｐゴシック" charset="0"/>
              </a:rPr>
              <a:t>species specific ones </a:t>
            </a:r>
            <a:r>
              <a:rPr lang="en-US" dirty="0" smtClean="0">
                <a:solidFill>
                  <a:schemeClr val="bg1">
                    <a:lumMod val="50000"/>
                  </a:schemeClr>
                </a:solidFill>
                <a:latin typeface="Arial" charset="0"/>
                <a:ea typeface="ＭＳ Ｐゴシック" charset="0"/>
                <a:cs typeface="ＭＳ Ｐゴシック" charset="0"/>
              </a:rPr>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eg</a:t>
            </a:r>
            <a:r>
              <a:rPr lang="en-US" dirty="0" smtClean="0">
                <a:solidFill>
                  <a:schemeClr val="bg1">
                    <a:lumMod val="50000"/>
                  </a:schemeClr>
                </a:solidFill>
                <a:latin typeface="Arial" charset="0"/>
                <a:ea typeface="ＭＳ Ｐゴシック" charset="0"/>
                <a:cs typeface="ＭＳ Ｐゴシック" charset="0"/>
              </a:rPr>
              <a:t> ribosomal </a:t>
            </a:r>
            <a:r>
              <a:rPr lang="en-US" dirty="0">
                <a:solidFill>
                  <a:schemeClr val="bg1">
                    <a:lumMod val="50000"/>
                  </a:schemeClr>
                </a:solidFill>
                <a:latin typeface="Arial" charset="0"/>
                <a:ea typeface="ＭＳ Ｐゴシック" charset="0"/>
                <a:cs typeface="ＭＳ Ｐゴシック" charset="0"/>
              </a:rPr>
              <a:t>v signaling genes)</a:t>
            </a:r>
          </a:p>
          <a:p>
            <a:pPr lvl="1"/>
            <a:endParaRPr lang="en-US" dirty="0">
              <a:solidFill>
                <a:schemeClr val="bg1">
                  <a:lumMod val="50000"/>
                </a:schemeClr>
              </a:solidFill>
              <a:latin typeface="Arial" charset="0"/>
              <a:ea typeface="ＭＳ Ｐゴシック" charset="0"/>
              <a:cs typeface="ＭＳ Ｐゴシック" charset="0"/>
            </a:endParaRPr>
          </a:p>
          <a:p>
            <a:pPr lvl="1"/>
            <a:endParaRPr lang="en-US"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03881649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xmlns:p14="http://schemas.microsoft.com/office/powerpoint/2010/main" advTm="31171"/>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xmlns:p14="http://schemas.microsoft.com/office/powerpoint/2010/main" spd="slow" advTm="2938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xmlns:p14="http://schemas.microsoft.com/office/powerpoint/2010/main" spd="slow" advTm="30956"/>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xmlns:p14="http://schemas.microsoft.com/office/powerpoint/2010/main" advTm="73999"/>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bg1">
                    <a:lumMod val="50000"/>
                  </a:schemeClr>
                </a:solidFill>
              </a:rPr>
              <a:t> </a:t>
            </a:r>
            <a:r>
              <a:rPr lang="en-US" sz="1800" dirty="0" smtClean="0">
                <a:solidFill>
                  <a:schemeClr val="bg1">
                    <a:lumMod val="50000"/>
                  </a:schemeClr>
                </a:solidFill>
              </a:rPr>
              <a:t>Large-scale </a:t>
            </a:r>
            <a:r>
              <a:rPr lang="en-US" sz="1800" dirty="0" err="1" smtClean="0">
                <a:solidFill>
                  <a:schemeClr val="bg1">
                    <a:lumMod val="50000"/>
                  </a:schemeClr>
                </a:solidFill>
              </a:rPr>
              <a:t>Transcriptome</a:t>
            </a:r>
            <a:r>
              <a:rPr lang="en-US" sz="1800" dirty="0" smtClean="0">
                <a:solidFill>
                  <a:schemeClr val="bg1">
                    <a:lumMod val="50000"/>
                  </a:schemeClr>
                </a:solidFill>
              </a:rPr>
              <a:t> Mining: </a:t>
            </a:r>
            <a:br>
              <a:rPr lang="en-US" sz="1800" dirty="0" smtClean="0">
                <a:solidFill>
                  <a:schemeClr val="bg1">
                    <a:lumMod val="50000"/>
                  </a:schemeClr>
                </a:solidFill>
              </a:rPr>
            </a:br>
            <a:r>
              <a:rPr lang="en-US" sz="1800" dirty="0" smtClean="0">
                <a:solidFill>
                  <a:schemeClr val="bg1">
                    <a:lumMod val="50000"/>
                  </a:schemeClr>
                </a:solidFill>
              </a:rPr>
              <a:t>Building Interpretative, Regulatory Models, </a:t>
            </a:r>
            <a:br>
              <a:rPr lang="en-US" sz="1800" dirty="0" smtClean="0">
                <a:solidFill>
                  <a:schemeClr val="bg1">
                    <a:lumMod val="50000"/>
                  </a:schemeClr>
                </a:solidFill>
              </a:rPr>
            </a:br>
            <a:r>
              <a:rPr lang="en-US" sz="1800" dirty="0" smtClean="0">
                <a:solidFill>
                  <a:schemeClr val="bg1">
                    <a:lumMod val="50000"/>
                  </a:schemeClr>
                </a:solidFill>
              </a:rPr>
              <a:t>while Protecting Individual Privacy</a:t>
            </a:r>
            <a:endParaRPr lang="en-US" sz="1400" dirty="0">
              <a:solidFill>
                <a:schemeClr val="bg1">
                  <a:lumMod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lumMod val="50000"/>
                  </a:schemeClr>
                </a:solidFill>
                <a:latin typeface="Arial" charset="0"/>
                <a:ea typeface="ＭＳ Ｐゴシック" charset="0"/>
                <a:cs typeface="ＭＳ Ｐゴシック" charset="0"/>
              </a:rPr>
              <a:t>Fundamental, inherited info that’s very private </a:t>
            </a:r>
            <a:r>
              <a:rPr lang="en-US" dirty="0" smtClean="0">
                <a:solidFill>
                  <a:schemeClr val="bg1">
                    <a:lumMod val="50000"/>
                  </a:schemeClr>
                </a:solidFill>
                <a:latin typeface="Arial" charset="0"/>
                <a:ea typeface="ＭＳ Ｐゴシック" charset="0"/>
                <a:cs typeface="ＭＳ Ｐゴシック" charset="0"/>
              </a:rPr>
              <a:t>v need </a:t>
            </a:r>
            <a:r>
              <a:rPr lang="en-US" dirty="0">
                <a:solidFill>
                  <a:schemeClr val="bg1">
                    <a:lumMod val="50000"/>
                  </a:schemeClr>
                </a:solidFill>
                <a:latin typeface="Arial" charset="0"/>
                <a:ea typeface="ＭＳ Ｐゴシック" charset="0"/>
                <a:cs typeface="ＭＳ Ｐゴシック" charset="0"/>
              </a:rPr>
              <a:t>for large-scale </a:t>
            </a:r>
            <a:r>
              <a:rPr lang="en-US" dirty="0" smtClean="0">
                <a:solidFill>
                  <a:schemeClr val="bg1">
                    <a:lumMod val="50000"/>
                  </a:schemeClr>
                </a:solidFill>
                <a:latin typeface="Arial" charset="0"/>
                <a:ea typeface="ＭＳ Ｐゴシック" charset="0"/>
                <a:cs typeface="ＭＳ Ｐゴシック" charset="0"/>
              </a:rPr>
              <a:t>mining for </a:t>
            </a:r>
            <a:r>
              <a:rPr lang="en-US" dirty="0">
                <a:solidFill>
                  <a:schemeClr val="bg1">
                    <a:lumMod val="50000"/>
                  </a:schemeClr>
                </a:solidFill>
                <a:latin typeface="Arial" charset="0"/>
                <a:ea typeface="ＭＳ Ｐゴシック" charset="0"/>
                <a:cs typeface="ＭＳ Ｐゴシック" charset="0"/>
              </a:rPr>
              <a:t>med. research</a:t>
            </a:r>
          </a:p>
          <a:p>
            <a:pPr lvl="1"/>
            <a:r>
              <a:rPr lang="en-US" dirty="0" smtClean="0">
                <a:solidFill>
                  <a:schemeClr val="bg1">
                    <a:lumMod val="50000"/>
                  </a:schemeClr>
                </a:solidFill>
                <a:latin typeface="Arial" charset="0"/>
                <a:ea typeface="ＭＳ Ｐゴシック" charset="0"/>
                <a:cs typeface="ＭＳ Ｐゴシック" charset="0"/>
              </a:rPr>
              <a:t>Issues w/ current </a:t>
            </a:r>
            <a:r>
              <a:rPr lang="en-US" dirty="0">
                <a:solidFill>
                  <a:schemeClr val="bg1">
                    <a:lumMod val="50000"/>
                  </a:schemeClr>
                </a:solidFill>
                <a:latin typeface="Arial" charset="0"/>
                <a:ea typeface="ＭＳ Ｐゴシック" charset="0"/>
                <a:cs typeface="ＭＳ Ｐゴシック" charset="0"/>
              </a:rPr>
              <a:t>social &amp; tech </a:t>
            </a:r>
            <a:r>
              <a:rPr lang="en-US" dirty="0" smtClean="0">
                <a:solidFill>
                  <a:schemeClr val="bg1">
                    <a:lumMod val="50000"/>
                  </a:schemeClr>
                </a:solidFill>
                <a:latin typeface="Arial" charset="0"/>
                <a:ea typeface="ＭＳ Ｐゴシック" charset="0"/>
                <a:cs typeface="ＭＳ Ｐゴシック" charset="0"/>
              </a:rPr>
              <a:t>approaches: inconsistencies, burdensome </a:t>
            </a:r>
            <a:r>
              <a:rPr lang="en-US" dirty="0">
                <a:solidFill>
                  <a:schemeClr val="bg1">
                    <a:lumMod val="50000"/>
                  </a:schemeClr>
                </a:solidFill>
                <a:latin typeface="Arial" charset="0"/>
                <a:ea typeface="ＭＳ Ｐゴシック" charset="0"/>
                <a:cs typeface="ＭＳ Ｐゴシック" charset="0"/>
              </a:rPr>
              <a:t>security, </a:t>
            </a:r>
            <a:r>
              <a:rPr lang="en-US" dirty="0" smtClean="0">
                <a:solidFill>
                  <a:schemeClr val="bg1">
                    <a:lumMod val="50000"/>
                  </a:schemeClr>
                </a:solidFill>
                <a:latin typeface="Arial" charset="0"/>
                <a:ea typeface="ＭＳ Ｐゴシック" charset="0"/>
                <a:cs typeface="ＭＳ Ｐゴシック" charset="0"/>
              </a:rPr>
              <a:t>various </a:t>
            </a:r>
            <a:r>
              <a:rPr lang="en-US" dirty="0">
                <a:solidFill>
                  <a:schemeClr val="bg1">
                    <a:lumMod val="50000"/>
                  </a:schemeClr>
                </a:solidFill>
                <a:latin typeface="Arial" charset="0"/>
                <a:ea typeface="ＭＳ Ｐゴシック" charset="0"/>
                <a:cs typeface="ＭＳ Ｐゴシック" charset="0"/>
              </a:rPr>
              <a:t>"</a:t>
            </a:r>
            <a:r>
              <a:rPr lang="en-US" dirty="0" smtClean="0">
                <a:solidFill>
                  <a:schemeClr val="bg1">
                    <a:lumMod val="50000"/>
                  </a:schemeClr>
                </a:solidFill>
                <a:latin typeface="Arial" charset="0"/>
                <a:ea typeface="ＭＳ Ｐゴシック" charset="0"/>
                <a:cs typeface="ＭＳ Ｐゴシック" charset="0"/>
              </a:rPr>
              <a:t>hacks”</a:t>
            </a:r>
            <a:endParaRPr lang="en-US" dirty="0">
              <a:solidFill>
                <a:schemeClr val="bg1">
                  <a:lumMod val="50000"/>
                </a:schemeClr>
              </a:solidFill>
              <a:latin typeface="Arial" charset="0"/>
              <a:ea typeface="ＭＳ Ｐゴシック" charset="0"/>
              <a:cs typeface="ＭＳ Ｐゴシック" charset="0"/>
            </a:endParaRPr>
          </a:p>
          <a:p>
            <a:pPr lvl="1"/>
            <a:r>
              <a:rPr lang="en-US" dirty="0" err="1">
                <a:solidFill>
                  <a:schemeClr val="bg1">
                    <a:lumMod val="50000"/>
                  </a:schemeClr>
                </a:solidFill>
                <a:latin typeface="Arial" charset="0"/>
                <a:ea typeface="ＭＳ Ｐゴシック" charset="0"/>
                <a:cs typeface="ＭＳ Ｐゴシック" charset="0"/>
              </a:rPr>
              <a:t>Strawman</a:t>
            </a:r>
            <a:r>
              <a:rPr lang="en-US" dirty="0">
                <a:solidFill>
                  <a:schemeClr val="bg1">
                    <a:lumMod val="50000"/>
                  </a:schemeClr>
                </a:solidFill>
                <a:latin typeface="Arial" charset="0"/>
                <a:ea typeface="ＭＳ Ｐゴシック" charset="0"/>
                <a:cs typeface="ＭＳ Ｐゴシック" charset="0"/>
              </a:rPr>
              <a:t> Hybrid </a:t>
            </a:r>
            <a:r>
              <a:rPr lang="en-US" dirty="0" err="1">
                <a:solidFill>
                  <a:schemeClr val="bg1">
                    <a:lumMod val="50000"/>
                  </a:schemeClr>
                </a:solidFill>
                <a:latin typeface="Arial" charset="0"/>
                <a:ea typeface="ＭＳ Ｐゴシック" charset="0"/>
                <a:cs typeface="ＭＳ Ｐゴシック" charset="0"/>
              </a:rPr>
              <a:t>Soc</a:t>
            </a:r>
            <a:r>
              <a:rPr lang="en-US" dirty="0">
                <a:solidFill>
                  <a:schemeClr val="bg1">
                    <a:lumMod val="50000"/>
                  </a:schemeClr>
                </a:solidFill>
                <a:latin typeface="Arial" charset="0"/>
                <a:ea typeface="ＭＳ Ｐゴシック" charset="0"/>
                <a:cs typeface="ＭＳ Ｐゴシック" charset="0"/>
              </a:rPr>
              <a:t>-Tech Proposal (Cloud </a:t>
            </a:r>
            <a:r>
              <a:rPr lang="en-US" dirty="0" smtClean="0">
                <a:solidFill>
                  <a:schemeClr val="bg1">
                    <a:lumMod val="50000"/>
                  </a:schemeClr>
                </a:solidFill>
                <a:latin typeface="Arial" charset="0"/>
                <a:ea typeface="ＭＳ Ｐゴシック" charset="0"/>
                <a:cs typeface="ＭＳ Ｐゴシック" charset="0"/>
              </a:rPr>
              <a:t>Enclaves. Quantifying </a:t>
            </a:r>
            <a:r>
              <a:rPr lang="en-US" dirty="0">
                <a:solidFill>
                  <a:schemeClr val="bg1">
                    <a:lumMod val="50000"/>
                  </a:schemeClr>
                </a:solidFill>
                <a:latin typeface="Arial" charset="0"/>
                <a:ea typeface="ＭＳ Ｐゴシック" charset="0"/>
                <a:cs typeface="ＭＳ Ｐゴシック" charset="0"/>
              </a:rPr>
              <a:t>Leaks &amp; </a:t>
            </a:r>
            <a:r>
              <a:rPr lang="en-US" dirty="0" smtClean="0">
                <a:solidFill>
                  <a:schemeClr val="bg1">
                    <a:lumMod val="50000"/>
                  </a:schemeClr>
                </a:solidFill>
                <a:latin typeface="Arial" charset="0"/>
                <a:ea typeface="ＭＳ Ｐゴシック" charset="0"/>
                <a:cs typeface="ＭＳ Ｐゴシック" charset="0"/>
              </a:rPr>
              <a:t>Closely Coupled </a:t>
            </a:r>
            <a:r>
              <a:rPr lang="en-US" dirty="0">
                <a:solidFill>
                  <a:schemeClr val="bg1">
                    <a:lumMod val="50000"/>
                  </a:schemeClr>
                </a:solidFill>
                <a:latin typeface="Arial" charset="0"/>
                <a:ea typeface="ＭＳ Ｐゴシック" charset="0"/>
                <a:cs typeface="ＭＳ Ｐゴシック" charset="0"/>
              </a:rPr>
              <a:t>priv.-public </a:t>
            </a:r>
            <a:r>
              <a:rPr lang="en-US" dirty="0" smtClean="0">
                <a:solidFill>
                  <a:schemeClr val="bg1">
                    <a:lumMod val="50000"/>
                  </a:schemeClr>
                </a:solidFill>
                <a:latin typeface="Arial" charset="0"/>
                <a:ea typeface="ＭＳ Ｐゴシック" charset="0"/>
                <a:cs typeface="ＭＳ Ｐゴシック" charset="0"/>
              </a:rPr>
              <a:t>datasets)</a:t>
            </a:r>
            <a:endParaRPr lang="en-US" dirty="0">
              <a:solidFill>
                <a:schemeClr val="bg1">
                  <a:lumMod val="50000"/>
                </a:schemeClr>
              </a:solidFill>
              <a:latin typeface="Arial" charset="0"/>
              <a:ea typeface="ＭＳ Ｐゴシック" charset="0"/>
              <a:cs typeface="ＭＳ Ｐゴシック" charset="0"/>
            </a:endParaRP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Removing SNVs in reads </a:t>
            </a:r>
            <a:r>
              <a:rPr lang="en-US" dirty="0" smtClean="0">
                <a:solidFill>
                  <a:schemeClr val="bg1">
                    <a:lumMod val="50000"/>
                  </a:schemeClr>
                </a:solidFill>
                <a:latin typeface="Arial" charset="0"/>
                <a:ea typeface="ＭＳ Ｐゴシック" charset="0"/>
                <a:cs typeface="ＭＳ Ｐゴシック" charset="0"/>
              </a:rPr>
              <a:t>w/ MRF</a:t>
            </a:r>
            <a:endParaRPr lang="en-US" dirty="0">
              <a:solidFill>
                <a:schemeClr val="bg1">
                  <a:lumMod val="50000"/>
                </a:schemeClr>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Quantifying &amp; removing variant info from expression levels + </a:t>
            </a:r>
            <a:r>
              <a:rPr lang="en-US" dirty="0" err="1" smtClean="0">
                <a:solidFill>
                  <a:schemeClr val="bg1">
                    <a:lumMod val="50000"/>
                  </a:schemeClr>
                </a:solidFill>
                <a:latin typeface="Arial" charset="0"/>
                <a:ea typeface="ＭＳ Ｐゴシック" charset="0"/>
                <a:cs typeface="ＭＳ Ｐゴシック" charset="0"/>
              </a:rPr>
              <a:t>eQTLs</a:t>
            </a:r>
            <a:r>
              <a:rPr lang="en-US" dirty="0" smtClean="0">
                <a:solidFill>
                  <a:schemeClr val="bg1">
                    <a:lumMod val="50000"/>
                  </a:schemeClr>
                </a:solidFill>
                <a:latin typeface="Arial" charset="0"/>
                <a:ea typeface="ＭＳ Ｐゴシック" charset="0"/>
                <a:cs typeface="ＭＳ Ｐゴシック" charset="0"/>
              </a:rPr>
              <a:t> using ICI &amp; predictability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Instantiating a practical linking attack </a:t>
            </a:r>
            <a:r>
              <a:rPr lang="en-US" dirty="0">
                <a:solidFill>
                  <a:schemeClr val="bg1">
                    <a:lumMod val="50000"/>
                  </a:schemeClr>
                </a:solidFill>
                <a:latin typeface="Arial" charset="0"/>
                <a:ea typeface="ＭＳ Ｐゴシック" charset="0"/>
                <a:cs typeface="ＭＳ Ｐゴシック" charset="0"/>
              </a:rPr>
              <a:t>using extreme expression levels</a:t>
            </a:r>
          </a:p>
          <a:p>
            <a:pPr lvl="2"/>
            <a:endParaRPr lang="en-US" sz="18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6600"/>
                </a:solidFill>
                <a:latin typeface="Arial" charset="0"/>
                <a:ea typeface="ＭＳ Ｐゴシック" charset="0"/>
                <a:cs typeface="ＭＳ Ｐゴシック" charset="0"/>
              </a:rPr>
              <a:t>Modeling of </a:t>
            </a:r>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in terms of Logical Gates</a:t>
            </a:r>
            <a:endParaRPr lang="en-US" sz="2400" b="1" dirty="0">
              <a:solidFill>
                <a:srgbClr val="FF6600"/>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Preponderance </a:t>
            </a:r>
            <a:r>
              <a:rPr lang="en-US" dirty="0">
                <a:solidFill>
                  <a:schemeClr val="bg1">
                    <a:lumMod val="50000"/>
                  </a:schemeClr>
                </a:solidFill>
                <a:latin typeface="Arial" charset="0"/>
                <a:ea typeface="ＭＳ Ｐゴシック" charset="0"/>
                <a:cs typeface="ＭＳ Ｐゴシック" charset="0"/>
              </a:rPr>
              <a:t>of OR gates in </a:t>
            </a:r>
            <a:r>
              <a:rPr lang="en-US" dirty="0" smtClean="0">
                <a:solidFill>
                  <a:schemeClr val="bg1">
                    <a:lumMod val="50000"/>
                  </a:schemeClr>
                </a:solidFill>
                <a:latin typeface="Arial" charset="0"/>
                <a:ea typeface="ＭＳ Ｐゴシック" charset="0"/>
                <a:cs typeface="ＭＳ Ｐゴシック" charset="0"/>
              </a:rPr>
              <a:t>cancer v. cell-cycle (esp. for </a:t>
            </a:r>
            <a:r>
              <a:rPr lang="en-US" dirty="0" err="1" smtClean="0">
                <a:solidFill>
                  <a:schemeClr val="bg1">
                    <a:lumMod val="50000"/>
                  </a:schemeClr>
                </a:solidFill>
                <a:latin typeface="Arial" charset="0"/>
                <a:ea typeface="ＭＳ Ｐゴシック" charset="0"/>
                <a:cs typeface="ＭＳ Ｐゴシック" charset="0"/>
              </a:rPr>
              <a:t>myc</a:t>
            </a:r>
            <a:r>
              <a:rPr lang="en-US" dirty="0" smtClean="0">
                <a:solidFill>
                  <a:schemeClr val="bg1">
                    <a:lumMod val="50000"/>
                  </a:schemeClr>
                </a:solidFill>
                <a:latin typeface="Arial" charset="0"/>
                <a:ea typeface="ＭＳ Ｐゴシック" charset="0"/>
                <a:cs typeface="ＭＳ Ｐゴシック" charset="0"/>
              </a:rPr>
              <a:t>) </a:t>
            </a:r>
            <a:endParaRPr lang="en-US" dirty="0">
              <a:solidFill>
                <a:schemeClr val="bg1">
                  <a:lumMod val="50000"/>
                </a:schemeClr>
              </a:solidFill>
              <a:latin typeface="Arial" charset="0"/>
              <a:ea typeface="ＭＳ Ｐゴシック" charset="0"/>
              <a:cs typeface="ＭＳ Ｐゴシック" charset="0"/>
            </a:endParaRPr>
          </a:p>
          <a:p>
            <a:r>
              <a:rPr lang="en-US" sz="2400" b="1" dirty="0" smtClean="0">
                <a:solidFill>
                  <a:srgbClr val="FF6600"/>
                </a:solidFill>
                <a:latin typeface="Arial" charset="0"/>
                <a:ea typeface="ＭＳ Ｐゴシック" charset="0"/>
                <a:cs typeface="ＭＳ Ｐゴシック" charset="0"/>
              </a:rPr>
              <a:t>Using </a:t>
            </a:r>
            <a:r>
              <a:rPr lang="en-US" sz="2400" b="1" dirty="0">
                <a:solidFill>
                  <a:srgbClr val="FF6600"/>
                </a:solidFill>
                <a:latin typeface="Arial" charset="0"/>
                <a:ea typeface="ＭＳ Ｐゴシック" charset="0"/>
                <a:cs typeface="ＭＳ Ｐゴシック" charset="0"/>
              </a:rPr>
              <a:t>State Space </a:t>
            </a:r>
            <a:r>
              <a:rPr lang="en-US" sz="2400" b="1" dirty="0" smtClean="0">
                <a:solidFill>
                  <a:srgbClr val="FF6600"/>
                </a:solidFill>
                <a:latin typeface="Arial" charset="0"/>
                <a:ea typeface="ＭＳ Ｐゴシック" charset="0"/>
                <a:cs typeface="ＭＳ Ｐゴシック" charset="0"/>
              </a:rPr>
              <a:t>Models to Decompose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Dynamics</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Using dimensionality reduction to </a:t>
            </a:r>
            <a:r>
              <a:rPr lang="en-US" dirty="0" smtClean="0">
                <a:solidFill>
                  <a:schemeClr val="bg1">
                    <a:lumMod val="50000"/>
                  </a:schemeClr>
                </a:solidFill>
                <a:latin typeface="Arial" charset="0"/>
                <a:ea typeface="ＭＳ Ｐゴシック" charset="0"/>
                <a:cs typeface="ＭＳ Ｐゴシック" charset="0"/>
              </a:rPr>
              <a:t>determine drivers and internal &amp; external canonical </a:t>
            </a:r>
            <a:r>
              <a:rPr lang="en-US" dirty="0">
                <a:solidFill>
                  <a:schemeClr val="bg1">
                    <a:lumMod val="50000"/>
                  </a:schemeClr>
                </a:solidFill>
                <a:latin typeface="Arial" charset="0"/>
                <a:ea typeface="ＭＳ Ｐゴシック" charset="0"/>
                <a:cs typeface="ＭＳ Ｐゴシック" charset="0"/>
              </a:rPr>
              <a:t>dynamic patterns </a:t>
            </a: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iPDPs</a:t>
            </a:r>
            <a:r>
              <a:rPr lang="en-US" dirty="0" smtClean="0">
                <a:solidFill>
                  <a:schemeClr val="bg1">
                    <a:lumMod val="50000"/>
                  </a:schemeClr>
                </a:solidFill>
                <a:latin typeface="Arial" charset="0"/>
                <a:ea typeface="ＭＳ Ｐゴシック" charset="0"/>
                <a:cs typeface="ＭＳ Ｐゴシック" charset="0"/>
              </a:rPr>
              <a:t> &amp; </a:t>
            </a:r>
            <a:r>
              <a:rPr lang="en-US" dirty="0" err="1" smtClean="0">
                <a:solidFill>
                  <a:schemeClr val="bg1">
                    <a:lumMod val="50000"/>
                  </a:schemeClr>
                </a:solidFill>
                <a:latin typeface="Arial" charset="0"/>
                <a:ea typeface="ＭＳ Ｐゴシック" charset="0"/>
                <a:cs typeface="ＭＳ Ｐゴシック" charset="0"/>
              </a:rPr>
              <a:t>ePDPs</a:t>
            </a:r>
            <a:r>
              <a:rPr lang="en-US" dirty="0" smtClean="0">
                <a:solidFill>
                  <a:schemeClr val="bg1">
                    <a:lumMod val="50000"/>
                  </a:schemeClr>
                </a:solidFill>
                <a:latin typeface="Arial" charset="0"/>
                <a:ea typeface="ＭＳ Ｐゴシック" charset="0"/>
                <a:cs typeface="ＭＳ Ｐゴシック" charset="0"/>
              </a:rPr>
              <a:t>)</a:t>
            </a:r>
          </a:p>
          <a:p>
            <a:pPr lvl="1"/>
            <a:r>
              <a:rPr lang="en-US" dirty="0">
                <a:solidFill>
                  <a:schemeClr val="bg1">
                    <a:lumMod val="50000"/>
                  </a:schemeClr>
                </a:solidFill>
                <a:latin typeface="Arial" charset="0"/>
                <a:ea typeface="ＭＳ Ｐゴシック" charset="0"/>
                <a:cs typeface="ＭＳ Ｐゴシック" charset="0"/>
              </a:rPr>
              <a:t>In </a:t>
            </a:r>
            <a:r>
              <a:rPr lang="en-US" dirty="0" smtClean="0">
                <a:solidFill>
                  <a:schemeClr val="bg1">
                    <a:lumMod val="50000"/>
                  </a:schemeClr>
                </a:solidFill>
                <a:latin typeface="Arial" charset="0"/>
                <a:ea typeface="ＭＳ Ｐゴシック" charset="0"/>
                <a:cs typeface="ＭＳ Ｐゴシック" charset="0"/>
              </a:rPr>
              <a:t>cell </a:t>
            </a:r>
            <a:r>
              <a:rPr lang="en-US" dirty="0">
                <a:solidFill>
                  <a:schemeClr val="bg1">
                    <a:lumMod val="50000"/>
                  </a:schemeClr>
                </a:solidFill>
                <a:latin typeface="Arial" charset="0"/>
                <a:ea typeface="ＭＳ Ｐゴシック" charset="0"/>
                <a:cs typeface="ＭＳ Ｐゴシック" charset="0"/>
              </a:rPr>
              <a:t>cycle, only conserved genes </a:t>
            </a:r>
            <a:r>
              <a:rPr lang="en-US" dirty="0" smtClean="0">
                <a:solidFill>
                  <a:schemeClr val="bg1">
                    <a:lumMod val="50000"/>
                  </a:schemeClr>
                </a:solidFill>
                <a:latin typeface="Arial" charset="0"/>
                <a:ea typeface="ＭＳ Ｐゴシック" charset="0"/>
                <a:cs typeface="ＭＳ Ｐゴシック" charset="0"/>
              </a:rPr>
              <a:t>have </a:t>
            </a:r>
            <a:r>
              <a:rPr lang="en-US" dirty="0" err="1" smtClean="0">
                <a:solidFill>
                  <a:schemeClr val="bg1">
                    <a:lumMod val="50000"/>
                  </a:schemeClr>
                </a:solidFill>
                <a:latin typeface="Arial" charset="0"/>
                <a:ea typeface="ＭＳ Ｐゴシック" charset="0"/>
                <a:cs typeface="ＭＳ Ｐゴシック" charset="0"/>
              </a:rPr>
              <a:t>iPDP</a:t>
            </a:r>
            <a:r>
              <a:rPr lang="en-US" dirty="0" smtClean="0">
                <a:solidFill>
                  <a:schemeClr val="bg1">
                    <a:lumMod val="50000"/>
                  </a:schemeClr>
                </a:solidFill>
                <a:latin typeface="Arial" charset="0"/>
                <a:ea typeface="ＭＳ Ｐゴシック" charset="0"/>
                <a:cs typeface="ＭＳ Ｐゴシック" charset="0"/>
              </a:rPr>
              <a:t> w/ matching periodicity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For worm</a:t>
            </a:r>
            <a:r>
              <a:rPr lang="en-US" dirty="0">
                <a:solidFill>
                  <a:schemeClr val="bg1">
                    <a:lumMod val="50000"/>
                  </a:schemeClr>
                </a:solidFill>
                <a:latin typeface="Arial" charset="0"/>
                <a:ea typeface="ＭＳ Ｐゴシック" charset="0"/>
                <a:cs typeface="ＭＳ Ｐゴシック" charset="0"/>
              </a:rPr>
              <a:t>-fly </a:t>
            </a:r>
            <a:r>
              <a:rPr lang="en-US" dirty="0" smtClean="0">
                <a:solidFill>
                  <a:schemeClr val="bg1">
                    <a:lumMod val="50000"/>
                  </a:schemeClr>
                </a:solidFill>
                <a:latin typeface="Arial" charset="0"/>
                <a:ea typeface="ＭＳ Ｐゴシック" charset="0"/>
                <a:cs typeface="ＭＳ Ｐゴシック" charset="0"/>
              </a:rPr>
              <a:t>example, conserved </a:t>
            </a:r>
            <a:r>
              <a:rPr lang="en-US" dirty="0">
                <a:solidFill>
                  <a:schemeClr val="bg1">
                    <a:lumMod val="50000"/>
                  </a:schemeClr>
                </a:solidFill>
                <a:latin typeface="Arial" charset="0"/>
                <a:ea typeface="ＭＳ Ｐゴシック" charset="0"/>
                <a:cs typeface="ＭＳ Ｐゴシック" charset="0"/>
              </a:rPr>
              <a:t>genes </a:t>
            </a:r>
            <a:r>
              <a:rPr lang="en-US" dirty="0" smtClean="0">
                <a:solidFill>
                  <a:schemeClr val="bg1">
                    <a:lumMod val="50000"/>
                  </a:schemeClr>
                </a:solidFill>
                <a:latin typeface="Arial" charset="0"/>
                <a:ea typeface="ＭＳ Ｐゴシック" charset="0"/>
                <a:cs typeface="ＭＳ Ｐゴシック" charset="0"/>
              </a:rPr>
              <a:t>have </a:t>
            </a:r>
            <a:r>
              <a:rPr lang="en-US" dirty="0">
                <a:solidFill>
                  <a:schemeClr val="bg1">
                    <a:lumMod val="50000"/>
                  </a:schemeClr>
                </a:solidFill>
                <a:latin typeface="Arial" charset="0"/>
                <a:ea typeface="ＭＳ Ｐゴシック" charset="0"/>
                <a:cs typeface="ＭＳ Ｐゴシック" charset="0"/>
              </a:rPr>
              <a:t>similar </a:t>
            </a:r>
            <a:r>
              <a:rPr lang="en-US" dirty="0" smtClean="0">
                <a:solidFill>
                  <a:schemeClr val="bg1">
                    <a:lumMod val="50000"/>
                  </a:schemeClr>
                </a:solidFill>
                <a:latin typeface="Arial" charset="0"/>
                <a:ea typeface="ＭＳ Ｐゴシック" charset="0"/>
                <a:cs typeface="ＭＳ Ｐゴシック" charset="0"/>
              </a:rPr>
              <a:t>canonical patterns </a:t>
            </a:r>
            <a:r>
              <a:rPr lang="en-US" dirty="0">
                <a:solidFill>
                  <a:schemeClr val="bg1">
                    <a:lumMod val="50000"/>
                  </a:schemeClr>
                </a:solidFill>
                <a:latin typeface="Arial" charset="0"/>
                <a:ea typeface="ＭＳ Ｐゴシック" charset="0"/>
                <a:cs typeface="ＭＳ Ｐゴシック" charset="0"/>
              </a:rPr>
              <a:t>in both organisms </a:t>
            </a:r>
            <a:r>
              <a:rPr lang="en-US" dirty="0" smtClean="0">
                <a:solidFill>
                  <a:schemeClr val="bg1">
                    <a:lumMod val="50000"/>
                  </a:schemeClr>
                </a:solidFill>
                <a:latin typeface="Arial" charset="0"/>
                <a:ea typeface="ＭＳ Ｐゴシック" charset="0"/>
                <a:cs typeface="ＭＳ Ｐゴシック" charset="0"/>
              </a:rPr>
              <a:t>v. </a:t>
            </a:r>
            <a:r>
              <a:rPr lang="en-US" dirty="0">
                <a:solidFill>
                  <a:schemeClr val="bg1">
                    <a:lumMod val="50000"/>
                  </a:schemeClr>
                </a:solidFill>
                <a:latin typeface="Arial" charset="0"/>
                <a:ea typeface="ＭＳ Ｐゴシック" charset="0"/>
                <a:cs typeface="ＭＳ Ｐゴシック" charset="0"/>
              </a:rPr>
              <a:t>species specific ones </a:t>
            </a:r>
            <a:r>
              <a:rPr lang="en-US" dirty="0" smtClean="0">
                <a:solidFill>
                  <a:schemeClr val="bg1">
                    <a:lumMod val="50000"/>
                  </a:schemeClr>
                </a:solidFill>
                <a:latin typeface="Arial" charset="0"/>
                <a:ea typeface="ＭＳ Ｐゴシック" charset="0"/>
                <a:cs typeface="ＭＳ Ｐゴシック" charset="0"/>
              </a:rPr>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eg</a:t>
            </a:r>
            <a:r>
              <a:rPr lang="en-US" dirty="0" smtClean="0">
                <a:solidFill>
                  <a:schemeClr val="bg1">
                    <a:lumMod val="50000"/>
                  </a:schemeClr>
                </a:solidFill>
                <a:latin typeface="Arial" charset="0"/>
                <a:ea typeface="ＭＳ Ｐゴシック" charset="0"/>
                <a:cs typeface="ＭＳ Ｐゴシック" charset="0"/>
              </a:rPr>
              <a:t> ribosomal </a:t>
            </a:r>
            <a:r>
              <a:rPr lang="en-US" dirty="0">
                <a:solidFill>
                  <a:schemeClr val="bg1">
                    <a:lumMod val="50000"/>
                  </a:schemeClr>
                </a:solidFill>
                <a:latin typeface="Arial" charset="0"/>
                <a:ea typeface="ＭＳ Ｐゴシック" charset="0"/>
                <a:cs typeface="ＭＳ Ｐゴシック" charset="0"/>
              </a:rPr>
              <a:t>v signaling genes)</a:t>
            </a:r>
          </a:p>
          <a:p>
            <a:pPr lvl="1"/>
            <a:endParaRPr lang="en-US" dirty="0">
              <a:solidFill>
                <a:schemeClr val="bg1">
                  <a:lumMod val="50000"/>
                </a:schemeClr>
              </a:solidFill>
              <a:latin typeface="Arial" charset="0"/>
              <a:ea typeface="ＭＳ Ｐゴシック" charset="0"/>
              <a:cs typeface="ＭＳ Ｐゴシック" charset="0"/>
            </a:endParaRPr>
          </a:p>
          <a:p>
            <a:pPr lvl="1"/>
            <a:endParaRPr lang="en-US"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69314507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xmlns:p14="http://schemas.microsoft.com/office/powerpoint/2010/main" spd="med" advTm="4247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157" name="Rectangle 156"/>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56002"/>
    </mc:Choice>
    <mc:Fallback xmlns="">
      <p:transition xmlns:p14="http://schemas.microsoft.com/office/powerpoint/2010/main" spd="slow" advTm="5600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xmlns:p14="http://schemas.microsoft.com/office/powerpoint/2010/main" advTm="28837"/>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bg1">
                    <a:lumMod val="50000"/>
                  </a:schemeClr>
                </a:solidFill>
              </a:rPr>
              <a:t> </a:t>
            </a:r>
            <a:r>
              <a:rPr lang="en-US" sz="1800" dirty="0" smtClean="0">
                <a:solidFill>
                  <a:schemeClr val="bg1">
                    <a:lumMod val="50000"/>
                  </a:schemeClr>
                </a:solidFill>
              </a:rPr>
              <a:t>Large-scale </a:t>
            </a:r>
            <a:r>
              <a:rPr lang="en-US" sz="1800" dirty="0" err="1" smtClean="0">
                <a:solidFill>
                  <a:schemeClr val="bg1">
                    <a:lumMod val="50000"/>
                  </a:schemeClr>
                </a:solidFill>
              </a:rPr>
              <a:t>Transcriptome</a:t>
            </a:r>
            <a:r>
              <a:rPr lang="en-US" sz="1800" dirty="0" smtClean="0">
                <a:solidFill>
                  <a:schemeClr val="bg1">
                    <a:lumMod val="50000"/>
                  </a:schemeClr>
                </a:solidFill>
              </a:rPr>
              <a:t> Mining: </a:t>
            </a:r>
            <a:br>
              <a:rPr lang="en-US" sz="1800" dirty="0" smtClean="0">
                <a:solidFill>
                  <a:schemeClr val="bg1">
                    <a:lumMod val="50000"/>
                  </a:schemeClr>
                </a:solidFill>
              </a:rPr>
            </a:br>
            <a:r>
              <a:rPr lang="en-US" sz="1800" dirty="0" smtClean="0">
                <a:solidFill>
                  <a:schemeClr val="bg1">
                    <a:lumMod val="50000"/>
                  </a:schemeClr>
                </a:solidFill>
              </a:rPr>
              <a:t>Building Interpretative, Regulatory Models, </a:t>
            </a:r>
            <a:br>
              <a:rPr lang="en-US" sz="1800" dirty="0" smtClean="0">
                <a:solidFill>
                  <a:schemeClr val="bg1">
                    <a:lumMod val="50000"/>
                  </a:schemeClr>
                </a:solidFill>
              </a:rPr>
            </a:br>
            <a:r>
              <a:rPr lang="en-US" sz="1800" dirty="0" smtClean="0">
                <a:solidFill>
                  <a:schemeClr val="bg1">
                    <a:lumMod val="50000"/>
                  </a:schemeClr>
                </a:solidFill>
              </a:rPr>
              <a:t>while Protecting Individual Privacy</a:t>
            </a:r>
            <a:endParaRPr lang="en-US" sz="1400" dirty="0">
              <a:solidFill>
                <a:schemeClr val="bg1">
                  <a:lumMod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lumMod val="50000"/>
                  </a:schemeClr>
                </a:solidFill>
                <a:latin typeface="Arial" charset="0"/>
                <a:ea typeface="ＭＳ Ｐゴシック" charset="0"/>
                <a:cs typeface="ＭＳ Ｐゴシック" charset="0"/>
              </a:rPr>
              <a:t>Fundamental, inherited info that’s very private </a:t>
            </a:r>
            <a:r>
              <a:rPr lang="en-US" dirty="0" smtClean="0">
                <a:solidFill>
                  <a:schemeClr val="bg1">
                    <a:lumMod val="50000"/>
                  </a:schemeClr>
                </a:solidFill>
                <a:latin typeface="Arial" charset="0"/>
                <a:ea typeface="ＭＳ Ｐゴシック" charset="0"/>
                <a:cs typeface="ＭＳ Ｐゴシック" charset="0"/>
              </a:rPr>
              <a:t>v need </a:t>
            </a:r>
            <a:r>
              <a:rPr lang="en-US" dirty="0">
                <a:solidFill>
                  <a:schemeClr val="bg1">
                    <a:lumMod val="50000"/>
                  </a:schemeClr>
                </a:solidFill>
                <a:latin typeface="Arial" charset="0"/>
                <a:ea typeface="ＭＳ Ｐゴシック" charset="0"/>
                <a:cs typeface="ＭＳ Ｐゴシック" charset="0"/>
              </a:rPr>
              <a:t>for large-scale </a:t>
            </a:r>
            <a:r>
              <a:rPr lang="en-US" dirty="0" smtClean="0">
                <a:solidFill>
                  <a:schemeClr val="bg1">
                    <a:lumMod val="50000"/>
                  </a:schemeClr>
                </a:solidFill>
                <a:latin typeface="Arial" charset="0"/>
                <a:ea typeface="ＭＳ Ｐゴシック" charset="0"/>
                <a:cs typeface="ＭＳ Ｐゴシック" charset="0"/>
              </a:rPr>
              <a:t>mining for </a:t>
            </a:r>
            <a:r>
              <a:rPr lang="en-US" dirty="0">
                <a:solidFill>
                  <a:schemeClr val="bg1">
                    <a:lumMod val="50000"/>
                  </a:schemeClr>
                </a:solidFill>
                <a:latin typeface="Arial" charset="0"/>
                <a:ea typeface="ＭＳ Ｐゴシック" charset="0"/>
                <a:cs typeface="ＭＳ Ｐゴシック" charset="0"/>
              </a:rPr>
              <a:t>med. research</a:t>
            </a:r>
          </a:p>
          <a:p>
            <a:pPr lvl="1"/>
            <a:r>
              <a:rPr lang="en-US" dirty="0" smtClean="0">
                <a:solidFill>
                  <a:schemeClr val="bg1">
                    <a:lumMod val="50000"/>
                  </a:schemeClr>
                </a:solidFill>
                <a:latin typeface="Arial" charset="0"/>
                <a:ea typeface="ＭＳ Ｐゴシック" charset="0"/>
                <a:cs typeface="ＭＳ Ｐゴシック" charset="0"/>
              </a:rPr>
              <a:t>Issues w/ current </a:t>
            </a:r>
            <a:r>
              <a:rPr lang="en-US" dirty="0">
                <a:solidFill>
                  <a:schemeClr val="bg1">
                    <a:lumMod val="50000"/>
                  </a:schemeClr>
                </a:solidFill>
                <a:latin typeface="Arial" charset="0"/>
                <a:ea typeface="ＭＳ Ｐゴシック" charset="0"/>
                <a:cs typeface="ＭＳ Ｐゴシック" charset="0"/>
              </a:rPr>
              <a:t>social &amp; tech </a:t>
            </a:r>
            <a:r>
              <a:rPr lang="en-US" dirty="0" smtClean="0">
                <a:solidFill>
                  <a:schemeClr val="bg1">
                    <a:lumMod val="50000"/>
                  </a:schemeClr>
                </a:solidFill>
                <a:latin typeface="Arial" charset="0"/>
                <a:ea typeface="ＭＳ Ｐゴシック" charset="0"/>
                <a:cs typeface="ＭＳ Ｐゴシック" charset="0"/>
              </a:rPr>
              <a:t>approaches: inconsistencies, burdensome </a:t>
            </a:r>
            <a:r>
              <a:rPr lang="en-US" dirty="0">
                <a:solidFill>
                  <a:schemeClr val="bg1">
                    <a:lumMod val="50000"/>
                  </a:schemeClr>
                </a:solidFill>
                <a:latin typeface="Arial" charset="0"/>
                <a:ea typeface="ＭＳ Ｐゴシック" charset="0"/>
                <a:cs typeface="ＭＳ Ｐゴシック" charset="0"/>
              </a:rPr>
              <a:t>security, </a:t>
            </a:r>
            <a:r>
              <a:rPr lang="en-US" dirty="0" smtClean="0">
                <a:solidFill>
                  <a:schemeClr val="bg1">
                    <a:lumMod val="50000"/>
                  </a:schemeClr>
                </a:solidFill>
                <a:latin typeface="Arial" charset="0"/>
                <a:ea typeface="ＭＳ Ｐゴシック" charset="0"/>
                <a:cs typeface="ＭＳ Ｐゴシック" charset="0"/>
              </a:rPr>
              <a:t>various </a:t>
            </a:r>
            <a:r>
              <a:rPr lang="en-US" dirty="0">
                <a:solidFill>
                  <a:schemeClr val="bg1">
                    <a:lumMod val="50000"/>
                  </a:schemeClr>
                </a:solidFill>
                <a:latin typeface="Arial" charset="0"/>
                <a:ea typeface="ＭＳ Ｐゴシック" charset="0"/>
                <a:cs typeface="ＭＳ Ｐゴシック" charset="0"/>
              </a:rPr>
              <a:t>"</a:t>
            </a:r>
            <a:r>
              <a:rPr lang="en-US" dirty="0" smtClean="0">
                <a:solidFill>
                  <a:schemeClr val="bg1">
                    <a:lumMod val="50000"/>
                  </a:schemeClr>
                </a:solidFill>
                <a:latin typeface="Arial" charset="0"/>
                <a:ea typeface="ＭＳ Ｐゴシック" charset="0"/>
                <a:cs typeface="ＭＳ Ｐゴシック" charset="0"/>
              </a:rPr>
              <a:t>hacks”</a:t>
            </a:r>
            <a:endParaRPr lang="en-US" dirty="0">
              <a:solidFill>
                <a:schemeClr val="bg1">
                  <a:lumMod val="50000"/>
                </a:schemeClr>
              </a:solidFill>
              <a:latin typeface="Arial" charset="0"/>
              <a:ea typeface="ＭＳ Ｐゴシック" charset="0"/>
              <a:cs typeface="ＭＳ Ｐゴシック" charset="0"/>
            </a:endParaRPr>
          </a:p>
          <a:p>
            <a:pPr lvl="1"/>
            <a:r>
              <a:rPr lang="en-US" dirty="0" err="1">
                <a:solidFill>
                  <a:schemeClr val="bg1">
                    <a:lumMod val="50000"/>
                  </a:schemeClr>
                </a:solidFill>
                <a:latin typeface="Arial" charset="0"/>
                <a:ea typeface="ＭＳ Ｐゴシック" charset="0"/>
                <a:cs typeface="ＭＳ Ｐゴシック" charset="0"/>
              </a:rPr>
              <a:t>Strawman</a:t>
            </a:r>
            <a:r>
              <a:rPr lang="en-US" dirty="0">
                <a:solidFill>
                  <a:schemeClr val="bg1">
                    <a:lumMod val="50000"/>
                  </a:schemeClr>
                </a:solidFill>
                <a:latin typeface="Arial" charset="0"/>
                <a:ea typeface="ＭＳ Ｐゴシック" charset="0"/>
                <a:cs typeface="ＭＳ Ｐゴシック" charset="0"/>
              </a:rPr>
              <a:t> Hybrid </a:t>
            </a:r>
            <a:r>
              <a:rPr lang="en-US" dirty="0" err="1">
                <a:solidFill>
                  <a:schemeClr val="bg1">
                    <a:lumMod val="50000"/>
                  </a:schemeClr>
                </a:solidFill>
                <a:latin typeface="Arial" charset="0"/>
                <a:ea typeface="ＭＳ Ｐゴシック" charset="0"/>
                <a:cs typeface="ＭＳ Ｐゴシック" charset="0"/>
              </a:rPr>
              <a:t>Soc</a:t>
            </a:r>
            <a:r>
              <a:rPr lang="en-US" dirty="0">
                <a:solidFill>
                  <a:schemeClr val="bg1">
                    <a:lumMod val="50000"/>
                  </a:schemeClr>
                </a:solidFill>
                <a:latin typeface="Arial" charset="0"/>
                <a:ea typeface="ＭＳ Ｐゴシック" charset="0"/>
                <a:cs typeface="ＭＳ Ｐゴシック" charset="0"/>
              </a:rPr>
              <a:t>-Tech Proposal (Cloud </a:t>
            </a:r>
            <a:r>
              <a:rPr lang="en-US" dirty="0" smtClean="0">
                <a:solidFill>
                  <a:schemeClr val="bg1">
                    <a:lumMod val="50000"/>
                  </a:schemeClr>
                </a:solidFill>
                <a:latin typeface="Arial" charset="0"/>
                <a:ea typeface="ＭＳ Ｐゴシック" charset="0"/>
                <a:cs typeface="ＭＳ Ｐゴシック" charset="0"/>
              </a:rPr>
              <a:t>Enclaves. Quantifying </a:t>
            </a:r>
            <a:r>
              <a:rPr lang="en-US" dirty="0">
                <a:solidFill>
                  <a:schemeClr val="bg1">
                    <a:lumMod val="50000"/>
                  </a:schemeClr>
                </a:solidFill>
                <a:latin typeface="Arial" charset="0"/>
                <a:ea typeface="ＭＳ Ｐゴシック" charset="0"/>
                <a:cs typeface="ＭＳ Ｐゴシック" charset="0"/>
              </a:rPr>
              <a:t>Leaks &amp; </a:t>
            </a:r>
            <a:r>
              <a:rPr lang="en-US" dirty="0" smtClean="0">
                <a:solidFill>
                  <a:schemeClr val="bg1">
                    <a:lumMod val="50000"/>
                  </a:schemeClr>
                </a:solidFill>
                <a:latin typeface="Arial" charset="0"/>
                <a:ea typeface="ＭＳ Ｐゴシック" charset="0"/>
                <a:cs typeface="ＭＳ Ｐゴシック" charset="0"/>
              </a:rPr>
              <a:t>Closely Coupled </a:t>
            </a:r>
            <a:r>
              <a:rPr lang="en-US" dirty="0">
                <a:solidFill>
                  <a:schemeClr val="bg1">
                    <a:lumMod val="50000"/>
                  </a:schemeClr>
                </a:solidFill>
                <a:latin typeface="Arial" charset="0"/>
                <a:ea typeface="ＭＳ Ｐゴシック" charset="0"/>
                <a:cs typeface="ＭＳ Ｐゴシック" charset="0"/>
              </a:rPr>
              <a:t>priv.-public </a:t>
            </a:r>
            <a:r>
              <a:rPr lang="en-US" dirty="0" smtClean="0">
                <a:solidFill>
                  <a:schemeClr val="bg1">
                    <a:lumMod val="50000"/>
                  </a:schemeClr>
                </a:solidFill>
                <a:latin typeface="Arial" charset="0"/>
                <a:ea typeface="ＭＳ Ｐゴシック" charset="0"/>
                <a:cs typeface="ＭＳ Ｐゴシック" charset="0"/>
              </a:rPr>
              <a:t>datasets)</a:t>
            </a:r>
            <a:endParaRPr lang="en-US" dirty="0">
              <a:solidFill>
                <a:schemeClr val="bg1">
                  <a:lumMod val="50000"/>
                </a:schemeClr>
              </a:solidFill>
              <a:latin typeface="Arial" charset="0"/>
              <a:ea typeface="ＭＳ Ｐゴシック" charset="0"/>
              <a:cs typeface="ＭＳ Ｐゴシック" charset="0"/>
            </a:endParaRP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Removing SNVs in reads </a:t>
            </a:r>
            <a:r>
              <a:rPr lang="en-US" dirty="0" smtClean="0">
                <a:solidFill>
                  <a:schemeClr val="bg1">
                    <a:lumMod val="50000"/>
                  </a:schemeClr>
                </a:solidFill>
                <a:latin typeface="Arial" charset="0"/>
                <a:ea typeface="ＭＳ Ｐゴシック" charset="0"/>
                <a:cs typeface="ＭＳ Ｐゴシック" charset="0"/>
              </a:rPr>
              <a:t>w/ MRF</a:t>
            </a:r>
            <a:endParaRPr lang="en-US" dirty="0">
              <a:solidFill>
                <a:schemeClr val="bg1">
                  <a:lumMod val="50000"/>
                </a:schemeClr>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Quantifying &amp; removing variant info from expression levels + </a:t>
            </a:r>
            <a:r>
              <a:rPr lang="en-US" dirty="0" err="1" smtClean="0">
                <a:solidFill>
                  <a:schemeClr val="bg1">
                    <a:lumMod val="50000"/>
                  </a:schemeClr>
                </a:solidFill>
                <a:latin typeface="Arial" charset="0"/>
                <a:ea typeface="ＭＳ Ｐゴシック" charset="0"/>
                <a:cs typeface="ＭＳ Ｐゴシック" charset="0"/>
              </a:rPr>
              <a:t>eQTLs</a:t>
            </a:r>
            <a:r>
              <a:rPr lang="en-US" dirty="0" smtClean="0">
                <a:solidFill>
                  <a:schemeClr val="bg1">
                    <a:lumMod val="50000"/>
                  </a:schemeClr>
                </a:solidFill>
                <a:latin typeface="Arial" charset="0"/>
                <a:ea typeface="ＭＳ Ｐゴシック" charset="0"/>
                <a:cs typeface="ＭＳ Ｐゴシック" charset="0"/>
              </a:rPr>
              <a:t> using ICI &amp; predictability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Instantiating a practical linking attack </a:t>
            </a:r>
            <a:r>
              <a:rPr lang="en-US" dirty="0">
                <a:solidFill>
                  <a:schemeClr val="bg1">
                    <a:lumMod val="50000"/>
                  </a:schemeClr>
                </a:solidFill>
                <a:latin typeface="Arial" charset="0"/>
                <a:ea typeface="ＭＳ Ｐゴシック" charset="0"/>
                <a:cs typeface="ＭＳ Ｐゴシック" charset="0"/>
              </a:rPr>
              <a:t>using extreme expression levels</a:t>
            </a:r>
          </a:p>
          <a:p>
            <a:pPr lvl="2"/>
            <a:endParaRPr lang="en-US" sz="18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6600"/>
                </a:solidFill>
                <a:latin typeface="Arial" charset="0"/>
                <a:ea typeface="ＭＳ Ｐゴシック" charset="0"/>
                <a:cs typeface="ＭＳ Ｐゴシック" charset="0"/>
              </a:rPr>
              <a:t>Modeling of </a:t>
            </a:r>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in terms of Logical Gates</a:t>
            </a:r>
            <a:endParaRPr lang="en-US" sz="2400" b="1" dirty="0">
              <a:solidFill>
                <a:srgbClr val="FF6600"/>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Preponderance </a:t>
            </a:r>
            <a:r>
              <a:rPr lang="en-US" dirty="0">
                <a:solidFill>
                  <a:schemeClr val="bg1">
                    <a:lumMod val="50000"/>
                  </a:schemeClr>
                </a:solidFill>
                <a:latin typeface="Arial" charset="0"/>
                <a:ea typeface="ＭＳ Ｐゴシック" charset="0"/>
                <a:cs typeface="ＭＳ Ｐゴシック" charset="0"/>
              </a:rPr>
              <a:t>of OR gates in </a:t>
            </a:r>
            <a:r>
              <a:rPr lang="en-US" dirty="0" smtClean="0">
                <a:solidFill>
                  <a:schemeClr val="bg1">
                    <a:lumMod val="50000"/>
                  </a:schemeClr>
                </a:solidFill>
                <a:latin typeface="Arial" charset="0"/>
                <a:ea typeface="ＭＳ Ｐゴシック" charset="0"/>
                <a:cs typeface="ＭＳ Ｐゴシック" charset="0"/>
              </a:rPr>
              <a:t>cancer v. cell-cycle (esp. for </a:t>
            </a:r>
            <a:r>
              <a:rPr lang="en-US" dirty="0" err="1" smtClean="0">
                <a:solidFill>
                  <a:schemeClr val="bg1">
                    <a:lumMod val="50000"/>
                  </a:schemeClr>
                </a:solidFill>
                <a:latin typeface="Arial" charset="0"/>
                <a:ea typeface="ＭＳ Ｐゴシック" charset="0"/>
                <a:cs typeface="ＭＳ Ｐゴシック" charset="0"/>
              </a:rPr>
              <a:t>myc</a:t>
            </a:r>
            <a:r>
              <a:rPr lang="en-US" dirty="0" smtClean="0">
                <a:solidFill>
                  <a:schemeClr val="bg1">
                    <a:lumMod val="50000"/>
                  </a:schemeClr>
                </a:solidFill>
                <a:latin typeface="Arial" charset="0"/>
                <a:ea typeface="ＭＳ Ｐゴシック" charset="0"/>
                <a:cs typeface="ＭＳ Ｐゴシック" charset="0"/>
              </a:rPr>
              <a:t>) </a:t>
            </a:r>
            <a:endParaRPr lang="en-US" dirty="0">
              <a:solidFill>
                <a:schemeClr val="bg1">
                  <a:lumMod val="50000"/>
                </a:schemeClr>
              </a:solidFill>
              <a:latin typeface="Arial" charset="0"/>
              <a:ea typeface="ＭＳ Ｐゴシック" charset="0"/>
              <a:cs typeface="ＭＳ Ｐゴシック" charset="0"/>
            </a:endParaRPr>
          </a:p>
          <a:p>
            <a:r>
              <a:rPr lang="en-US" sz="2400" b="1" dirty="0" smtClean="0">
                <a:solidFill>
                  <a:srgbClr val="FF6600"/>
                </a:solidFill>
                <a:latin typeface="Arial" charset="0"/>
                <a:ea typeface="ＭＳ Ｐゴシック" charset="0"/>
                <a:cs typeface="ＭＳ Ｐゴシック" charset="0"/>
              </a:rPr>
              <a:t>Using </a:t>
            </a:r>
            <a:r>
              <a:rPr lang="en-US" sz="2400" b="1" dirty="0">
                <a:solidFill>
                  <a:srgbClr val="FF6600"/>
                </a:solidFill>
                <a:latin typeface="Arial" charset="0"/>
                <a:ea typeface="ＭＳ Ｐゴシック" charset="0"/>
                <a:cs typeface="ＭＳ Ｐゴシック" charset="0"/>
              </a:rPr>
              <a:t>State Space </a:t>
            </a:r>
            <a:r>
              <a:rPr lang="en-US" sz="2400" b="1" dirty="0" smtClean="0">
                <a:solidFill>
                  <a:srgbClr val="FF6600"/>
                </a:solidFill>
                <a:latin typeface="Arial" charset="0"/>
                <a:ea typeface="ＭＳ Ｐゴシック" charset="0"/>
                <a:cs typeface="ＭＳ Ｐゴシック" charset="0"/>
              </a:rPr>
              <a:t>Models to Decompose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Dynamics</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Using dimensionality reduction to </a:t>
            </a:r>
            <a:r>
              <a:rPr lang="en-US" dirty="0" smtClean="0">
                <a:solidFill>
                  <a:schemeClr val="bg1">
                    <a:lumMod val="50000"/>
                  </a:schemeClr>
                </a:solidFill>
                <a:latin typeface="Arial" charset="0"/>
                <a:ea typeface="ＭＳ Ｐゴシック" charset="0"/>
                <a:cs typeface="ＭＳ Ｐゴシック" charset="0"/>
              </a:rPr>
              <a:t>determine drivers and internal &amp; external canonical </a:t>
            </a:r>
            <a:r>
              <a:rPr lang="en-US" dirty="0">
                <a:solidFill>
                  <a:schemeClr val="bg1">
                    <a:lumMod val="50000"/>
                  </a:schemeClr>
                </a:solidFill>
                <a:latin typeface="Arial" charset="0"/>
                <a:ea typeface="ＭＳ Ｐゴシック" charset="0"/>
                <a:cs typeface="ＭＳ Ｐゴシック" charset="0"/>
              </a:rPr>
              <a:t>dynamic patterns </a:t>
            </a: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iPDPs</a:t>
            </a:r>
            <a:r>
              <a:rPr lang="en-US" dirty="0" smtClean="0">
                <a:solidFill>
                  <a:schemeClr val="bg1">
                    <a:lumMod val="50000"/>
                  </a:schemeClr>
                </a:solidFill>
                <a:latin typeface="Arial" charset="0"/>
                <a:ea typeface="ＭＳ Ｐゴシック" charset="0"/>
                <a:cs typeface="ＭＳ Ｐゴシック" charset="0"/>
              </a:rPr>
              <a:t> &amp; </a:t>
            </a:r>
            <a:r>
              <a:rPr lang="en-US" dirty="0" err="1" smtClean="0">
                <a:solidFill>
                  <a:schemeClr val="bg1">
                    <a:lumMod val="50000"/>
                  </a:schemeClr>
                </a:solidFill>
                <a:latin typeface="Arial" charset="0"/>
                <a:ea typeface="ＭＳ Ｐゴシック" charset="0"/>
                <a:cs typeface="ＭＳ Ｐゴシック" charset="0"/>
              </a:rPr>
              <a:t>ePDPs</a:t>
            </a:r>
            <a:r>
              <a:rPr lang="en-US" dirty="0" smtClean="0">
                <a:solidFill>
                  <a:schemeClr val="bg1">
                    <a:lumMod val="50000"/>
                  </a:schemeClr>
                </a:solidFill>
                <a:latin typeface="Arial" charset="0"/>
                <a:ea typeface="ＭＳ Ｐゴシック" charset="0"/>
                <a:cs typeface="ＭＳ Ｐゴシック" charset="0"/>
              </a:rPr>
              <a:t>)</a:t>
            </a:r>
          </a:p>
          <a:p>
            <a:pPr lvl="1"/>
            <a:r>
              <a:rPr lang="en-US" dirty="0">
                <a:solidFill>
                  <a:schemeClr val="bg1">
                    <a:lumMod val="50000"/>
                  </a:schemeClr>
                </a:solidFill>
                <a:latin typeface="Arial" charset="0"/>
                <a:ea typeface="ＭＳ Ｐゴシック" charset="0"/>
                <a:cs typeface="ＭＳ Ｐゴシック" charset="0"/>
              </a:rPr>
              <a:t>In </a:t>
            </a:r>
            <a:r>
              <a:rPr lang="en-US" dirty="0" smtClean="0">
                <a:solidFill>
                  <a:schemeClr val="bg1">
                    <a:lumMod val="50000"/>
                  </a:schemeClr>
                </a:solidFill>
                <a:latin typeface="Arial" charset="0"/>
                <a:ea typeface="ＭＳ Ｐゴシック" charset="0"/>
                <a:cs typeface="ＭＳ Ｐゴシック" charset="0"/>
              </a:rPr>
              <a:t>cell </a:t>
            </a:r>
            <a:r>
              <a:rPr lang="en-US" dirty="0">
                <a:solidFill>
                  <a:schemeClr val="bg1">
                    <a:lumMod val="50000"/>
                  </a:schemeClr>
                </a:solidFill>
                <a:latin typeface="Arial" charset="0"/>
                <a:ea typeface="ＭＳ Ｐゴシック" charset="0"/>
                <a:cs typeface="ＭＳ Ｐゴシック" charset="0"/>
              </a:rPr>
              <a:t>cycle, only conserved genes </a:t>
            </a:r>
            <a:r>
              <a:rPr lang="en-US" dirty="0" smtClean="0">
                <a:solidFill>
                  <a:schemeClr val="bg1">
                    <a:lumMod val="50000"/>
                  </a:schemeClr>
                </a:solidFill>
                <a:latin typeface="Arial" charset="0"/>
                <a:ea typeface="ＭＳ Ｐゴシック" charset="0"/>
                <a:cs typeface="ＭＳ Ｐゴシック" charset="0"/>
              </a:rPr>
              <a:t>have </a:t>
            </a:r>
            <a:r>
              <a:rPr lang="en-US" dirty="0" err="1" smtClean="0">
                <a:solidFill>
                  <a:schemeClr val="bg1">
                    <a:lumMod val="50000"/>
                  </a:schemeClr>
                </a:solidFill>
                <a:latin typeface="Arial" charset="0"/>
                <a:ea typeface="ＭＳ Ｐゴシック" charset="0"/>
                <a:cs typeface="ＭＳ Ｐゴシック" charset="0"/>
              </a:rPr>
              <a:t>iPDP</a:t>
            </a:r>
            <a:r>
              <a:rPr lang="en-US" dirty="0" smtClean="0">
                <a:solidFill>
                  <a:schemeClr val="bg1">
                    <a:lumMod val="50000"/>
                  </a:schemeClr>
                </a:solidFill>
                <a:latin typeface="Arial" charset="0"/>
                <a:ea typeface="ＭＳ Ｐゴシック" charset="0"/>
                <a:cs typeface="ＭＳ Ｐゴシック" charset="0"/>
              </a:rPr>
              <a:t> w/ matching periodicity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For worm</a:t>
            </a:r>
            <a:r>
              <a:rPr lang="en-US" dirty="0">
                <a:solidFill>
                  <a:schemeClr val="bg1">
                    <a:lumMod val="50000"/>
                  </a:schemeClr>
                </a:solidFill>
                <a:latin typeface="Arial" charset="0"/>
                <a:ea typeface="ＭＳ Ｐゴシック" charset="0"/>
                <a:cs typeface="ＭＳ Ｐゴシック" charset="0"/>
              </a:rPr>
              <a:t>-fly </a:t>
            </a:r>
            <a:r>
              <a:rPr lang="en-US" dirty="0" smtClean="0">
                <a:solidFill>
                  <a:schemeClr val="bg1">
                    <a:lumMod val="50000"/>
                  </a:schemeClr>
                </a:solidFill>
                <a:latin typeface="Arial" charset="0"/>
                <a:ea typeface="ＭＳ Ｐゴシック" charset="0"/>
                <a:cs typeface="ＭＳ Ｐゴシック" charset="0"/>
              </a:rPr>
              <a:t>example, conserved </a:t>
            </a:r>
            <a:r>
              <a:rPr lang="en-US" dirty="0">
                <a:solidFill>
                  <a:schemeClr val="bg1">
                    <a:lumMod val="50000"/>
                  </a:schemeClr>
                </a:solidFill>
                <a:latin typeface="Arial" charset="0"/>
                <a:ea typeface="ＭＳ Ｐゴシック" charset="0"/>
                <a:cs typeface="ＭＳ Ｐゴシック" charset="0"/>
              </a:rPr>
              <a:t>genes </a:t>
            </a:r>
            <a:r>
              <a:rPr lang="en-US" dirty="0" smtClean="0">
                <a:solidFill>
                  <a:schemeClr val="bg1">
                    <a:lumMod val="50000"/>
                  </a:schemeClr>
                </a:solidFill>
                <a:latin typeface="Arial" charset="0"/>
                <a:ea typeface="ＭＳ Ｐゴシック" charset="0"/>
                <a:cs typeface="ＭＳ Ｐゴシック" charset="0"/>
              </a:rPr>
              <a:t>have </a:t>
            </a:r>
            <a:r>
              <a:rPr lang="en-US" dirty="0">
                <a:solidFill>
                  <a:schemeClr val="bg1">
                    <a:lumMod val="50000"/>
                  </a:schemeClr>
                </a:solidFill>
                <a:latin typeface="Arial" charset="0"/>
                <a:ea typeface="ＭＳ Ｐゴシック" charset="0"/>
                <a:cs typeface="ＭＳ Ｐゴシック" charset="0"/>
              </a:rPr>
              <a:t>similar </a:t>
            </a:r>
            <a:r>
              <a:rPr lang="en-US" dirty="0" smtClean="0">
                <a:solidFill>
                  <a:schemeClr val="bg1">
                    <a:lumMod val="50000"/>
                  </a:schemeClr>
                </a:solidFill>
                <a:latin typeface="Arial" charset="0"/>
                <a:ea typeface="ＭＳ Ｐゴシック" charset="0"/>
                <a:cs typeface="ＭＳ Ｐゴシック" charset="0"/>
              </a:rPr>
              <a:t>canonical patterns </a:t>
            </a:r>
            <a:r>
              <a:rPr lang="en-US" dirty="0">
                <a:solidFill>
                  <a:schemeClr val="bg1">
                    <a:lumMod val="50000"/>
                  </a:schemeClr>
                </a:solidFill>
                <a:latin typeface="Arial" charset="0"/>
                <a:ea typeface="ＭＳ Ｐゴシック" charset="0"/>
                <a:cs typeface="ＭＳ Ｐゴシック" charset="0"/>
              </a:rPr>
              <a:t>in both organisms </a:t>
            </a:r>
            <a:r>
              <a:rPr lang="en-US" dirty="0" smtClean="0">
                <a:solidFill>
                  <a:schemeClr val="bg1">
                    <a:lumMod val="50000"/>
                  </a:schemeClr>
                </a:solidFill>
                <a:latin typeface="Arial" charset="0"/>
                <a:ea typeface="ＭＳ Ｐゴシック" charset="0"/>
                <a:cs typeface="ＭＳ Ｐゴシック" charset="0"/>
              </a:rPr>
              <a:t>v. </a:t>
            </a:r>
            <a:r>
              <a:rPr lang="en-US" dirty="0">
                <a:solidFill>
                  <a:schemeClr val="bg1">
                    <a:lumMod val="50000"/>
                  </a:schemeClr>
                </a:solidFill>
                <a:latin typeface="Arial" charset="0"/>
                <a:ea typeface="ＭＳ Ｐゴシック" charset="0"/>
                <a:cs typeface="ＭＳ Ｐゴシック" charset="0"/>
              </a:rPr>
              <a:t>species specific ones </a:t>
            </a:r>
            <a:r>
              <a:rPr lang="en-US" dirty="0" smtClean="0">
                <a:solidFill>
                  <a:schemeClr val="bg1">
                    <a:lumMod val="50000"/>
                  </a:schemeClr>
                </a:solidFill>
                <a:latin typeface="Arial" charset="0"/>
                <a:ea typeface="ＭＳ Ｐゴシック" charset="0"/>
                <a:cs typeface="ＭＳ Ｐゴシック" charset="0"/>
              </a:rPr>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eg</a:t>
            </a:r>
            <a:r>
              <a:rPr lang="en-US" dirty="0" smtClean="0">
                <a:solidFill>
                  <a:schemeClr val="bg1">
                    <a:lumMod val="50000"/>
                  </a:schemeClr>
                </a:solidFill>
                <a:latin typeface="Arial" charset="0"/>
                <a:ea typeface="ＭＳ Ｐゴシック" charset="0"/>
                <a:cs typeface="ＭＳ Ｐゴシック" charset="0"/>
              </a:rPr>
              <a:t> ribosomal </a:t>
            </a:r>
            <a:r>
              <a:rPr lang="en-US" dirty="0">
                <a:solidFill>
                  <a:schemeClr val="bg1">
                    <a:lumMod val="50000"/>
                  </a:schemeClr>
                </a:solidFill>
                <a:latin typeface="Arial" charset="0"/>
                <a:ea typeface="ＭＳ Ｐゴシック" charset="0"/>
                <a:cs typeface="ＭＳ Ｐゴシック" charset="0"/>
              </a:rPr>
              <a:t>v signaling genes)</a:t>
            </a:r>
          </a:p>
          <a:p>
            <a:pPr lvl="1"/>
            <a:endParaRPr lang="en-US" dirty="0">
              <a:solidFill>
                <a:schemeClr val="bg1">
                  <a:lumMod val="50000"/>
                </a:schemeClr>
              </a:solidFill>
              <a:latin typeface="Arial" charset="0"/>
              <a:ea typeface="ＭＳ Ｐゴシック" charset="0"/>
              <a:cs typeface="ＭＳ Ｐゴシック" charset="0"/>
            </a:endParaRPr>
          </a:p>
          <a:p>
            <a:pPr lvl="1"/>
            <a:endParaRPr lang="en-US"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61932101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4717"/>
            <a:ext cx="9271000" cy="1143000"/>
          </a:xfrm>
        </p:spPr>
        <p:txBody>
          <a:bodyPr>
            <a:normAutofit fontScale="90000"/>
          </a:bodyPr>
          <a:lstStyle/>
          <a:p>
            <a:r>
              <a:rPr lang="en-US" dirty="0" smtClean="0"/>
              <a:t>A gene can be regulated by multiple gene regulatory factors</a:t>
            </a:r>
            <a:endParaRPr lang="en-US" dirty="0"/>
          </a:p>
        </p:txBody>
      </p:sp>
      <p:pic>
        <p:nvPicPr>
          <p:cNvPr id="5" name="Content Placeholder 4" descr="Figure 1.pdf"/>
          <p:cNvPicPr>
            <a:picLocks noChangeAspect="1"/>
          </p:cNvPicPr>
          <p:nvPr/>
        </p:nvPicPr>
        <p:blipFill rotWithShape="1">
          <a:blip r:embed="rId3">
            <a:extLst>
              <a:ext uri="{28A0092B-C50C-407E-A947-70E740481C1C}">
                <a14:useLocalDpi xmlns:a14="http://schemas.microsoft.com/office/drawing/2010/main" val="0"/>
              </a:ext>
            </a:extLst>
          </a:blip>
          <a:srcRect l="26714" r="10471" b="74211"/>
          <a:stretch/>
        </p:blipFill>
        <p:spPr>
          <a:xfrm>
            <a:off x="5287855" y="1524000"/>
            <a:ext cx="3855612" cy="2048480"/>
          </a:xfrm>
          <a:prstGeom prst="rect">
            <a:avLst/>
          </a:prstGeom>
        </p:spPr>
      </p:pic>
      <p:sp>
        <p:nvSpPr>
          <p:cNvPr id="6" name="TextBox 5"/>
          <p:cNvSpPr txBox="1"/>
          <p:nvPr/>
        </p:nvSpPr>
        <p:spPr>
          <a:xfrm>
            <a:off x="5867421" y="1219200"/>
            <a:ext cx="272382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Gene regulatory network</a:t>
            </a:r>
          </a:p>
        </p:txBody>
      </p:sp>
      <p:sp>
        <p:nvSpPr>
          <p:cNvPr id="8" name="Right Arrow 7"/>
          <p:cNvSpPr/>
          <p:nvPr/>
        </p:nvSpPr>
        <p:spPr>
          <a:xfrm>
            <a:off x="4830168"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0" name="TextBox 29"/>
          <p:cNvSpPr txBox="1"/>
          <p:nvPr/>
        </p:nvSpPr>
        <p:spPr>
          <a:xfrm>
            <a:off x="28092" y="1239203"/>
            <a:ext cx="3113200" cy="2585323"/>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Next generation sequencing </a:t>
            </a:r>
            <a:r>
              <a:rPr lang="en-US" sz="1800" b="0" dirty="0" smtClean="0">
                <a:solidFill>
                  <a:srgbClr val="000000"/>
                </a:solidFill>
                <a:latin typeface="Georgia"/>
              </a:rPr>
              <a:t>techniques (e.g., </a:t>
            </a:r>
            <a:r>
              <a:rPr lang="en-US" sz="1800" b="0" dirty="0" err="1" smtClean="0">
                <a:solidFill>
                  <a:srgbClr val="000000"/>
                </a:solidFill>
                <a:latin typeface="Georgia"/>
              </a:rPr>
              <a:t>ChIP-seq</a:t>
            </a:r>
            <a:r>
              <a:rPr lang="en-US" sz="1800" b="0" dirty="0" smtClean="0">
                <a:solidFill>
                  <a:srgbClr val="000000"/>
                </a:solidFill>
                <a:latin typeface="Georgia"/>
              </a:rPr>
              <a:t>, CLIP-</a:t>
            </a:r>
            <a:r>
              <a:rPr lang="en-US" sz="1800" b="0" dirty="0" err="1" smtClean="0">
                <a:solidFill>
                  <a:srgbClr val="000000"/>
                </a:solidFill>
                <a:latin typeface="Georgia"/>
              </a:rPr>
              <a:t>seq</a:t>
            </a:r>
            <a:r>
              <a:rPr lang="en-US" sz="1800" b="0" dirty="0" smtClean="0">
                <a:solidFill>
                  <a:srgbClr val="000000"/>
                </a:solidFill>
                <a:latin typeface="Georgia"/>
              </a:rPr>
              <a:t>) predict </a:t>
            </a:r>
            <a:r>
              <a:rPr lang="en-US" sz="1800" dirty="0" smtClean="0">
                <a:solidFill>
                  <a:srgbClr val="000000"/>
                </a:solidFill>
                <a:latin typeface="Georgia"/>
              </a:rPr>
              <a:t>gene </a:t>
            </a:r>
            <a:r>
              <a:rPr lang="en-US" sz="1800" dirty="0">
                <a:solidFill>
                  <a:srgbClr val="000000"/>
                </a:solidFill>
                <a:latin typeface="Georgia"/>
              </a:rPr>
              <a:t>regulatory factors (RFs) </a:t>
            </a:r>
            <a:r>
              <a:rPr lang="en-US" sz="1800" b="0" dirty="0">
                <a:solidFill>
                  <a:srgbClr val="000000"/>
                </a:solidFill>
                <a:latin typeface="Georgia"/>
              </a:rPr>
              <a:t>and their target genes</a:t>
            </a:r>
          </a:p>
          <a:p>
            <a:pPr marL="285750" indent="-285750" fontAlgn="auto">
              <a:spcBef>
                <a:spcPts val="0"/>
              </a:spcBef>
              <a:spcAft>
                <a:spcPts val="0"/>
              </a:spcAft>
              <a:buFont typeface="Arial"/>
              <a:buChar char="•"/>
            </a:pPr>
            <a:r>
              <a:rPr lang="en-US" sz="1800" b="0" dirty="0">
                <a:solidFill>
                  <a:srgbClr val="000000"/>
                </a:solidFill>
                <a:latin typeface="Georgia"/>
              </a:rPr>
              <a:t>transcription factors (TFs)</a:t>
            </a:r>
          </a:p>
          <a:p>
            <a:pPr marL="285750" indent="-285750" fontAlgn="auto">
              <a:spcBef>
                <a:spcPts val="0"/>
              </a:spcBef>
              <a:spcAft>
                <a:spcPts val="0"/>
              </a:spcAft>
              <a:buFont typeface="Arial"/>
              <a:buChar char="•"/>
            </a:pPr>
            <a:r>
              <a:rPr lang="en-US" sz="1800" b="0" dirty="0">
                <a:solidFill>
                  <a:srgbClr val="000000"/>
                </a:solidFill>
                <a:latin typeface="Georgia"/>
              </a:rPr>
              <a:t>micro-RNAs</a:t>
            </a:r>
          </a:p>
          <a:p>
            <a:pPr fontAlgn="auto">
              <a:spcBef>
                <a:spcPts val="0"/>
              </a:spcBef>
              <a:spcAft>
                <a:spcPts val="0"/>
              </a:spcAft>
            </a:pPr>
            <a:r>
              <a:rPr lang="en-US" sz="1800" b="0" dirty="0">
                <a:solidFill>
                  <a:srgbClr val="000000"/>
                </a:solidFill>
                <a:latin typeface="Georgia"/>
              </a:rPr>
              <a:t>…</a:t>
            </a:r>
          </a:p>
        </p:txBody>
      </p:sp>
      <p:sp>
        <p:nvSpPr>
          <p:cNvPr id="3" name="TextBox 2"/>
          <p:cNvSpPr txBox="1"/>
          <p:nvPr/>
        </p:nvSpPr>
        <p:spPr>
          <a:xfrm>
            <a:off x="0" y="3917163"/>
            <a:ext cx="9144000" cy="2339102"/>
          </a:xfrm>
          <a:prstGeom prst="rect">
            <a:avLst/>
          </a:prstGeom>
          <a:noFill/>
        </p:spPr>
        <p:txBody>
          <a:bodyPr wrap="square" rtlCol="0">
            <a:spAutoFit/>
          </a:bodyPr>
          <a:lstStyle/>
          <a:p>
            <a:pPr algn="ctr" fontAlgn="auto">
              <a:spcBef>
                <a:spcPts val="0"/>
              </a:spcBef>
              <a:spcAft>
                <a:spcPts val="0"/>
              </a:spcAft>
            </a:pPr>
            <a:r>
              <a:rPr lang="en-US" sz="2800" b="0" dirty="0">
                <a:solidFill>
                  <a:srgbClr val="000000"/>
                </a:solidFill>
                <a:latin typeface="Georgia"/>
              </a:rPr>
              <a:t>Many genes are regulated by multiple RFs.</a:t>
            </a:r>
          </a:p>
          <a:p>
            <a:pPr algn="ctr" fontAlgn="auto">
              <a:spcBef>
                <a:spcPts val="0"/>
              </a:spcBef>
              <a:spcAft>
                <a:spcPts val="0"/>
              </a:spcAft>
            </a:pPr>
            <a:r>
              <a:rPr lang="en-US" sz="2800" b="0" dirty="0">
                <a:solidFill>
                  <a:srgbClr val="000000"/>
                </a:solidFill>
                <a:latin typeface="Georgia"/>
              </a:rPr>
              <a:t>How RFs coordinate to regulate target gene expression?</a:t>
            </a:r>
          </a:p>
          <a:p>
            <a:pPr marL="285750" indent="-285750" algn="ctr" fontAlgn="auto">
              <a:spcBef>
                <a:spcPts val="0"/>
              </a:spcBef>
              <a:spcAft>
                <a:spcPts val="0"/>
              </a:spcAft>
              <a:buFont typeface="Arial"/>
              <a:buChar char="•"/>
            </a:pPr>
            <a:r>
              <a:rPr lang="en-US" sz="2400" b="0" dirty="0">
                <a:solidFill>
                  <a:srgbClr val="000000"/>
                </a:solidFill>
                <a:latin typeface="Georgia"/>
              </a:rPr>
              <a:t>cooperative?</a:t>
            </a:r>
          </a:p>
          <a:p>
            <a:pPr marL="285750" indent="-285750" algn="ctr" fontAlgn="auto">
              <a:spcBef>
                <a:spcPts val="0"/>
              </a:spcBef>
              <a:spcAft>
                <a:spcPts val="0"/>
              </a:spcAft>
              <a:buFont typeface="Arial"/>
              <a:buChar char="•"/>
            </a:pPr>
            <a:r>
              <a:rPr lang="en-US" sz="2400" b="0" dirty="0">
                <a:solidFill>
                  <a:srgbClr val="000000"/>
                </a:solidFill>
                <a:latin typeface="Georgia"/>
              </a:rPr>
              <a:t>competitive?</a:t>
            </a:r>
          </a:p>
          <a:p>
            <a:pPr marL="285750" indent="-285750" algn="ctr" fontAlgn="auto">
              <a:spcBef>
                <a:spcPts val="0"/>
              </a:spcBef>
              <a:spcAft>
                <a:spcPts val="0"/>
              </a:spcAft>
              <a:buFont typeface="Arial"/>
              <a:buChar char="•"/>
            </a:pPr>
            <a:r>
              <a:rPr lang="en-US" sz="2400" b="0" dirty="0">
                <a:solidFill>
                  <a:srgbClr val="000000"/>
                </a:solidFill>
                <a:latin typeface="Georgia"/>
              </a:rPr>
              <a:t>independent?</a:t>
            </a:r>
          </a:p>
          <a:p>
            <a:pPr algn="ctr" fontAlgn="auto">
              <a:spcBef>
                <a:spcPts val="0"/>
              </a:spcBef>
              <a:spcAft>
                <a:spcPts val="0"/>
              </a:spcAft>
            </a:pPr>
            <a:r>
              <a:rPr lang="en-US" sz="1800" b="0" dirty="0">
                <a:solidFill>
                  <a:srgbClr val="000000"/>
                </a:solidFill>
                <a:latin typeface="Georgia"/>
              </a:rPr>
              <a:t>…</a:t>
            </a:r>
          </a:p>
        </p:txBody>
      </p:sp>
      <p:sp>
        <p:nvSpPr>
          <p:cNvPr id="9" name="Right Arrow 8"/>
          <p:cNvSpPr/>
          <p:nvPr/>
        </p:nvSpPr>
        <p:spPr>
          <a:xfrm>
            <a:off x="2786157"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4" name="Picture 3"/>
          <p:cNvPicPr>
            <a:picLocks noChangeAspect="1"/>
          </p:cNvPicPr>
          <p:nvPr/>
        </p:nvPicPr>
        <p:blipFill rotWithShape="1">
          <a:blip r:embed="rId4"/>
          <a:srcRect l="4662" t="45846" r="76840"/>
          <a:stretch/>
        </p:blipFill>
        <p:spPr>
          <a:xfrm>
            <a:off x="3402747" y="1266286"/>
            <a:ext cx="1242358" cy="2306194"/>
          </a:xfrm>
          <a:prstGeom prst="rect">
            <a:avLst/>
          </a:prstGeom>
        </p:spPr>
      </p:pic>
      <p:sp>
        <p:nvSpPr>
          <p:cNvPr id="7" name="TextBox 6"/>
          <p:cNvSpPr txBox="1"/>
          <p:nvPr/>
        </p:nvSpPr>
        <p:spPr>
          <a:xfrm>
            <a:off x="3333041" y="2177534"/>
            <a:ext cx="146314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rPr>
              <a:t>Peak  calling </a:t>
            </a:r>
            <a:endParaRPr lang="en-US" sz="1800" b="0" dirty="0">
              <a:solidFill>
                <a:srgbClr val="000000"/>
              </a:solidFill>
              <a:latin typeface="Georgia"/>
            </a:endParaRPr>
          </a:p>
        </p:txBody>
      </p:sp>
    </p:spTree>
    <p:extLst>
      <p:ext uri="{BB962C8B-B14F-4D97-AF65-F5344CB8AC3E}">
        <p14:creationId xmlns:p14="http://schemas.microsoft.com/office/powerpoint/2010/main" val="3346222956"/>
      </p:ext>
    </p:extLst>
  </p:cSld>
  <p:clrMapOvr>
    <a:masterClrMapping/>
  </p:clrMapOvr>
  <mc:AlternateContent xmlns:mc="http://schemas.openxmlformats.org/markup-compatibility/2006" xmlns:p14="http://schemas.microsoft.com/office/powerpoint/2010/main">
    <mc:Choice Requires="p14">
      <p:transition spd="slow" p14:dur="2000" advTm="31600"/>
    </mc:Choice>
    <mc:Fallback xmlns="">
      <p:transition xmlns:p14="http://schemas.microsoft.com/office/powerpoint/2010/main" spd="slow" advTm="316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Modeling cooperativity between RFs to target gene using logic gates</a:t>
            </a:r>
            <a:endParaRPr lang="en-US" dirty="0"/>
          </a:p>
        </p:txBody>
      </p:sp>
      <p:graphicFrame>
        <p:nvGraphicFramePr>
          <p:cNvPr id="56" name="Table 55"/>
          <p:cNvGraphicFramePr>
            <a:graphicFrameLocks noGrp="1"/>
          </p:cNvGraphicFramePr>
          <p:nvPr>
            <p:extLst>
              <p:ext uri="{D42A27DB-BD31-4B8C-83A1-F6EECF244321}">
                <p14:modId xmlns:p14="http://schemas.microsoft.com/office/powerpoint/2010/main" val="4240149599"/>
              </p:ext>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365445379"/>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2" name="Title 1"/>
          <p:cNvSpPr>
            <a:spLocks noGrp="1"/>
          </p:cNvSpPr>
          <p:nvPr>
            <p:ph type="title"/>
          </p:nvPr>
        </p:nvSpPr>
        <p:spPr>
          <a:xfrm>
            <a:off x="538181" y="152400"/>
            <a:ext cx="8377237" cy="914400"/>
          </a:xfrm>
        </p:spPr>
        <p:txBody>
          <a:bodyPr>
            <a:normAutofit fontScale="90000"/>
          </a:bodyPr>
          <a:lstStyle/>
          <a:p>
            <a:r>
              <a:rPr lang="en-US" dirty="0" smtClean="0"/>
              <a:t>An example: selection of the best-matched logic gate</a:t>
            </a:r>
            <a:endParaRPr lang="en-US" dirty="0"/>
          </a:p>
        </p:txBody>
      </p:sp>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4" name="TextBox 13"/>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2261439230"/>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fontScale="90000"/>
          </a:bodyPr>
          <a:lstStyle/>
          <a:p>
            <a:r>
              <a:rPr lang="en-US" dirty="0" smtClean="0"/>
              <a:t>Application 1 – transcription factor cooperativity in Yeast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ext uri="{D42A27DB-BD31-4B8C-83A1-F6EECF244321}">
                <p14:modId xmlns:p14="http://schemas.microsoft.com/office/powerpoint/2010/main" val="1191608786"/>
              </p:ext>
            </p:extLst>
          </p:nvPr>
        </p:nvGraphicFramePr>
        <p:xfrm>
          <a:off x="914400" y="3048000"/>
          <a:ext cx="1524000" cy="125476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8" name="TextBox 37"/>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2629898508"/>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2 – </a:t>
            </a:r>
            <a:r>
              <a:rPr lang="en-US" dirty="0"/>
              <a:t>transcription factor </a:t>
            </a:r>
            <a:r>
              <a:rPr lang="en-US" dirty="0" smtClean="0"/>
              <a:t>cooperativity in </a:t>
            </a:r>
            <a:r>
              <a:rPr lang="en-US" dirty="0"/>
              <a:t>Acute 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533792516"/>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p>
                      <a:r>
                        <a:rPr lang="en-US" sz="1800" dirty="0" smtClean="0">
                          <a:hlinkClick r:id="rId3"/>
                        </a:rPr>
                        <a:t>http://encodenets.gersteinlab.org/</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4"/>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5"/>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6"/>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81614809"/>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1" y="274638"/>
            <a:ext cx="9116421" cy="1143000"/>
          </a:xfrm>
        </p:spPr>
        <p:txBody>
          <a:bodyPr>
            <a:noAutofit/>
          </a:bodyPr>
          <a:lstStyle/>
          <a:p>
            <a:r>
              <a:rPr lang="en-US" sz="3600" dirty="0" smtClean="0"/>
              <a:t>Application 2 – </a:t>
            </a:r>
            <a:r>
              <a:rPr lang="en-US" sz="3600" dirty="0"/>
              <a:t>transcription factor </a:t>
            </a:r>
            <a:r>
              <a:rPr lang="en-US" sz="3600" dirty="0" smtClean="0"/>
              <a:t>cooperativity in </a:t>
            </a:r>
            <a:r>
              <a:rPr lang="en-US" sz="3600" dirty="0"/>
              <a:t>Acute Myeloid Leukemia (AML)</a:t>
            </a:r>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spTree>
    <p:extLst>
      <p:ext uri="{BB962C8B-B14F-4D97-AF65-F5344CB8AC3E}">
        <p14:creationId xmlns:p14="http://schemas.microsoft.com/office/powerpoint/2010/main" val="128268673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fontScale="90000"/>
          </a:bodyPr>
          <a:lstStyle/>
          <a:p>
            <a:r>
              <a:rPr lang="en-US" dirty="0" smtClean="0"/>
              <a:t>Cancer-related TF, MYC 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p:spPr>
        </p:pic>
        <p:pic>
          <p:nvPicPr>
            <p:cNvPr id="11" name="Picture 10"/>
            <p:cNvPicPr>
              <a:picLocks noChangeAspect="1"/>
            </p:cNvPicPr>
            <p:nvPr/>
          </p:nvPicPr>
          <p:blipFill>
            <a:blip r:embed="rId5"/>
            <a:stretch>
              <a:fillRect/>
            </a:stretch>
          </p:blipFill>
          <p:spPr>
            <a:xfrm>
              <a:off x="8534400" y="1219200"/>
              <a:ext cx="508000" cy="508000"/>
            </a:xfrm>
            <a:prstGeom prst="rect">
              <a:avLst/>
            </a:prstGeom>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16101" y="1295400"/>
            <a:ext cx="3429000" cy="584776"/>
          </a:xfrm>
          <a:prstGeom prst="rect">
            <a:avLst/>
          </a:prstGeom>
        </p:spPr>
        <p:txBody>
          <a:bodyPr wrap="square">
            <a:spAutoFit/>
          </a:bodyPr>
          <a:lstStyle/>
          <a:p>
            <a:pPr fontAlgn="auto">
              <a:spcBef>
                <a:spcPts val="0"/>
              </a:spcBef>
              <a:spcAft>
                <a:spcPts val="0"/>
              </a:spcAft>
            </a:pPr>
            <a:r>
              <a:rPr lang="en-US" sz="1600" b="0" dirty="0">
                <a:solidFill>
                  <a:srgbClr val="000000"/>
                </a:solidFill>
                <a:latin typeface="Georgia"/>
              </a:rPr>
              <a:t>2,153  (RF1=MYC, RF2=other TFs, T=all common targets) triplets</a:t>
            </a:r>
          </a:p>
        </p:txBody>
      </p:sp>
      <p:sp>
        <p:nvSpPr>
          <p:cNvPr id="39" name="TextBox 38"/>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2337076079"/>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bg1">
                    <a:lumMod val="50000"/>
                  </a:schemeClr>
                </a:solidFill>
              </a:rPr>
              <a:t> </a:t>
            </a:r>
            <a:r>
              <a:rPr lang="en-US" sz="1800" dirty="0" smtClean="0">
                <a:solidFill>
                  <a:schemeClr val="bg1">
                    <a:lumMod val="50000"/>
                  </a:schemeClr>
                </a:solidFill>
              </a:rPr>
              <a:t>Large-scale </a:t>
            </a:r>
            <a:r>
              <a:rPr lang="en-US" sz="1800" dirty="0" err="1" smtClean="0">
                <a:solidFill>
                  <a:schemeClr val="bg1">
                    <a:lumMod val="50000"/>
                  </a:schemeClr>
                </a:solidFill>
              </a:rPr>
              <a:t>Transcriptome</a:t>
            </a:r>
            <a:r>
              <a:rPr lang="en-US" sz="1800" dirty="0" smtClean="0">
                <a:solidFill>
                  <a:schemeClr val="bg1">
                    <a:lumMod val="50000"/>
                  </a:schemeClr>
                </a:solidFill>
              </a:rPr>
              <a:t> Mining: </a:t>
            </a:r>
            <a:br>
              <a:rPr lang="en-US" sz="1800" dirty="0" smtClean="0">
                <a:solidFill>
                  <a:schemeClr val="bg1">
                    <a:lumMod val="50000"/>
                  </a:schemeClr>
                </a:solidFill>
              </a:rPr>
            </a:br>
            <a:r>
              <a:rPr lang="en-US" sz="1800" dirty="0" smtClean="0">
                <a:solidFill>
                  <a:schemeClr val="bg1">
                    <a:lumMod val="50000"/>
                  </a:schemeClr>
                </a:solidFill>
              </a:rPr>
              <a:t>Building Interpretative, Regulatory Models, </a:t>
            </a:r>
            <a:br>
              <a:rPr lang="en-US" sz="1800" dirty="0" smtClean="0">
                <a:solidFill>
                  <a:schemeClr val="bg1">
                    <a:lumMod val="50000"/>
                  </a:schemeClr>
                </a:solidFill>
              </a:rPr>
            </a:br>
            <a:r>
              <a:rPr lang="en-US" sz="1800" dirty="0" smtClean="0">
                <a:solidFill>
                  <a:schemeClr val="bg1">
                    <a:lumMod val="50000"/>
                  </a:schemeClr>
                </a:solidFill>
              </a:rPr>
              <a:t>while Protecting Individual Privacy</a:t>
            </a:r>
            <a:endParaRPr lang="en-US" sz="1400" dirty="0">
              <a:solidFill>
                <a:schemeClr val="bg1">
                  <a:lumMod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lumMod val="50000"/>
                  </a:schemeClr>
                </a:solidFill>
                <a:latin typeface="Arial" charset="0"/>
                <a:ea typeface="ＭＳ Ｐゴシック" charset="0"/>
                <a:cs typeface="ＭＳ Ｐゴシック" charset="0"/>
              </a:rPr>
              <a:t>Fundamental, inherited info that’s very private </a:t>
            </a:r>
            <a:r>
              <a:rPr lang="en-US" dirty="0" smtClean="0">
                <a:solidFill>
                  <a:schemeClr val="bg1">
                    <a:lumMod val="50000"/>
                  </a:schemeClr>
                </a:solidFill>
                <a:latin typeface="Arial" charset="0"/>
                <a:ea typeface="ＭＳ Ｐゴシック" charset="0"/>
                <a:cs typeface="ＭＳ Ｐゴシック" charset="0"/>
              </a:rPr>
              <a:t>v need </a:t>
            </a:r>
            <a:r>
              <a:rPr lang="en-US" dirty="0">
                <a:solidFill>
                  <a:schemeClr val="bg1">
                    <a:lumMod val="50000"/>
                  </a:schemeClr>
                </a:solidFill>
                <a:latin typeface="Arial" charset="0"/>
                <a:ea typeface="ＭＳ Ｐゴシック" charset="0"/>
                <a:cs typeface="ＭＳ Ｐゴシック" charset="0"/>
              </a:rPr>
              <a:t>for large-scale </a:t>
            </a:r>
            <a:r>
              <a:rPr lang="en-US" dirty="0" smtClean="0">
                <a:solidFill>
                  <a:schemeClr val="bg1">
                    <a:lumMod val="50000"/>
                  </a:schemeClr>
                </a:solidFill>
                <a:latin typeface="Arial" charset="0"/>
                <a:ea typeface="ＭＳ Ｐゴシック" charset="0"/>
                <a:cs typeface="ＭＳ Ｐゴシック" charset="0"/>
              </a:rPr>
              <a:t>mining for </a:t>
            </a:r>
            <a:r>
              <a:rPr lang="en-US" dirty="0">
                <a:solidFill>
                  <a:schemeClr val="bg1">
                    <a:lumMod val="50000"/>
                  </a:schemeClr>
                </a:solidFill>
                <a:latin typeface="Arial" charset="0"/>
                <a:ea typeface="ＭＳ Ｐゴシック" charset="0"/>
                <a:cs typeface="ＭＳ Ｐゴシック" charset="0"/>
              </a:rPr>
              <a:t>med. research</a:t>
            </a:r>
          </a:p>
          <a:p>
            <a:pPr lvl="1"/>
            <a:r>
              <a:rPr lang="en-US" dirty="0" smtClean="0">
                <a:solidFill>
                  <a:schemeClr val="bg1">
                    <a:lumMod val="50000"/>
                  </a:schemeClr>
                </a:solidFill>
                <a:latin typeface="Arial" charset="0"/>
                <a:ea typeface="ＭＳ Ｐゴシック" charset="0"/>
                <a:cs typeface="ＭＳ Ｐゴシック" charset="0"/>
              </a:rPr>
              <a:t>Issues w/ current </a:t>
            </a:r>
            <a:r>
              <a:rPr lang="en-US" dirty="0">
                <a:solidFill>
                  <a:schemeClr val="bg1">
                    <a:lumMod val="50000"/>
                  </a:schemeClr>
                </a:solidFill>
                <a:latin typeface="Arial" charset="0"/>
                <a:ea typeface="ＭＳ Ｐゴシック" charset="0"/>
                <a:cs typeface="ＭＳ Ｐゴシック" charset="0"/>
              </a:rPr>
              <a:t>social &amp; tech </a:t>
            </a:r>
            <a:r>
              <a:rPr lang="en-US" dirty="0" smtClean="0">
                <a:solidFill>
                  <a:schemeClr val="bg1">
                    <a:lumMod val="50000"/>
                  </a:schemeClr>
                </a:solidFill>
                <a:latin typeface="Arial" charset="0"/>
                <a:ea typeface="ＭＳ Ｐゴシック" charset="0"/>
                <a:cs typeface="ＭＳ Ｐゴシック" charset="0"/>
              </a:rPr>
              <a:t>approaches: inconsistencies, burdensome </a:t>
            </a:r>
            <a:r>
              <a:rPr lang="en-US" dirty="0">
                <a:solidFill>
                  <a:schemeClr val="bg1">
                    <a:lumMod val="50000"/>
                  </a:schemeClr>
                </a:solidFill>
                <a:latin typeface="Arial" charset="0"/>
                <a:ea typeface="ＭＳ Ｐゴシック" charset="0"/>
                <a:cs typeface="ＭＳ Ｐゴシック" charset="0"/>
              </a:rPr>
              <a:t>security, </a:t>
            </a:r>
            <a:r>
              <a:rPr lang="en-US" dirty="0" smtClean="0">
                <a:solidFill>
                  <a:schemeClr val="bg1">
                    <a:lumMod val="50000"/>
                  </a:schemeClr>
                </a:solidFill>
                <a:latin typeface="Arial" charset="0"/>
                <a:ea typeface="ＭＳ Ｐゴシック" charset="0"/>
                <a:cs typeface="ＭＳ Ｐゴシック" charset="0"/>
              </a:rPr>
              <a:t>various </a:t>
            </a:r>
            <a:r>
              <a:rPr lang="en-US" dirty="0">
                <a:solidFill>
                  <a:schemeClr val="bg1">
                    <a:lumMod val="50000"/>
                  </a:schemeClr>
                </a:solidFill>
                <a:latin typeface="Arial" charset="0"/>
                <a:ea typeface="ＭＳ Ｐゴシック" charset="0"/>
                <a:cs typeface="ＭＳ Ｐゴシック" charset="0"/>
              </a:rPr>
              <a:t>"</a:t>
            </a:r>
            <a:r>
              <a:rPr lang="en-US" dirty="0" smtClean="0">
                <a:solidFill>
                  <a:schemeClr val="bg1">
                    <a:lumMod val="50000"/>
                  </a:schemeClr>
                </a:solidFill>
                <a:latin typeface="Arial" charset="0"/>
                <a:ea typeface="ＭＳ Ｐゴシック" charset="0"/>
                <a:cs typeface="ＭＳ Ｐゴシック" charset="0"/>
              </a:rPr>
              <a:t>hacks”</a:t>
            </a:r>
            <a:endParaRPr lang="en-US" dirty="0">
              <a:solidFill>
                <a:schemeClr val="bg1">
                  <a:lumMod val="50000"/>
                </a:schemeClr>
              </a:solidFill>
              <a:latin typeface="Arial" charset="0"/>
              <a:ea typeface="ＭＳ Ｐゴシック" charset="0"/>
              <a:cs typeface="ＭＳ Ｐゴシック" charset="0"/>
            </a:endParaRPr>
          </a:p>
          <a:p>
            <a:pPr lvl="1"/>
            <a:r>
              <a:rPr lang="en-US" dirty="0" err="1">
                <a:solidFill>
                  <a:schemeClr val="bg1">
                    <a:lumMod val="50000"/>
                  </a:schemeClr>
                </a:solidFill>
                <a:latin typeface="Arial" charset="0"/>
                <a:ea typeface="ＭＳ Ｐゴシック" charset="0"/>
                <a:cs typeface="ＭＳ Ｐゴシック" charset="0"/>
              </a:rPr>
              <a:t>Strawman</a:t>
            </a:r>
            <a:r>
              <a:rPr lang="en-US" dirty="0">
                <a:solidFill>
                  <a:schemeClr val="bg1">
                    <a:lumMod val="50000"/>
                  </a:schemeClr>
                </a:solidFill>
                <a:latin typeface="Arial" charset="0"/>
                <a:ea typeface="ＭＳ Ｐゴシック" charset="0"/>
                <a:cs typeface="ＭＳ Ｐゴシック" charset="0"/>
              </a:rPr>
              <a:t> Hybrid </a:t>
            </a:r>
            <a:r>
              <a:rPr lang="en-US" dirty="0" err="1">
                <a:solidFill>
                  <a:schemeClr val="bg1">
                    <a:lumMod val="50000"/>
                  </a:schemeClr>
                </a:solidFill>
                <a:latin typeface="Arial" charset="0"/>
                <a:ea typeface="ＭＳ Ｐゴシック" charset="0"/>
                <a:cs typeface="ＭＳ Ｐゴシック" charset="0"/>
              </a:rPr>
              <a:t>Soc</a:t>
            </a:r>
            <a:r>
              <a:rPr lang="en-US" dirty="0">
                <a:solidFill>
                  <a:schemeClr val="bg1">
                    <a:lumMod val="50000"/>
                  </a:schemeClr>
                </a:solidFill>
                <a:latin typeface="Arial" charset="0"/>
                <a:ea typeface="ＭＳ Ｐゴシック" charset="0"/>
                <a:cs typeface="ＭＳ Ｐゴシック" charset="0"/>
              </a:rPr>
              <a:t>-Tech Proposal (Cloud </a:t>
            </a:r>
            <a:r>
              <a:rPr lang="en-US" dirty="0" smtClean="0">
                <a:solidFill>
                  <a:schemeClr val="bg1">
                    <a:lumMod val="50000"/>
                  </a:schemeClr>
                </a:solidFill>
                <a:latin typeface="Arial" charset="0"/>
                <a:ea typeface="ＭＳ Ｐゴシック" charset="0"/>
                <a:cs typeface="ＭＳ Ｐゴシック" charset="0"/>
              </a:rPr>
              <a:t>Enclaves. Quantifying </a:t>
            </a:r>
            <a:r>
              <a:rPr lang="en-US" dirty="0">
                <a:solidFill>
                  <a:schemeClr val="bg1">
                    <a:lumMod val="50000"/>
                  </a:schemeClr>
                </a:solidFill>
                <a:latin typeface="Arial" charset="0"/>
                <a:ea typeface="ＭＳ Ｐゴシック" charset="0"/>
                <a:cs typeface="ＭＳ Ｐゴシック" charset="0"/>
              </a:rPr>
              <a:t>Leaks &amp; </a:t>
            </a:r>
            <a:r>
              <a:rPr lang="en-US" dirty="0" smtClean="0">
                <a:solidFill>
                  <a:schemeClr val="bg1">
                    <a:lumMod val="50000"/>
                  </a:schemeClr>
                </a:solidFill>
                <a:latin typeface="Arial" charset="0"/>
                <a:ea typeface="ＭＳ Ｐゴシック" charset="0"/>
                <a:cs typeface="ＭＳ Ｐゴシック" charset="0"/>
              </a:rPr>
              <a:t>Closely Coupled </a:t>
            </a:r>
            <a:r>
              <a:rPr lang="en-US" dirty="0">
                <a:solidFill>
                  <a:schemeClr val="bg1">
                    <a:lumMod val="50000"/>
                  </a:schemeClr>
                </a:solidFill>
                <a:latin typeface="Arial" charset="0"/>
                <a:ea typeface="ＭＳ Ｐゴシック" charset="0"/>
                <a:cs typeface="ＭＳ Ｐゴシック" charset="0"/>
              </a:rPr>
              <a:t>priv.-public </a:t>
            </a:r>
            <a:r>
              <a:rPr lang="en-US" dirty="0" smtClean="0">
                <a:solidFill>
                  <a:schemeClr val="bg1">
                    <a:lumMod val="50000"/>
                  </a:schemeClr>
                </a:solidFill>
                <a:latin typeface="Arial" charset="0"/>
                <a:ea typeface="ＭＳ Ｐゴシック" charset="0"/>
                <a:cs typeface="ＭＳ Ｐゴシック" charset="0"/>
              </a:rPr>
              <a:t>datasets)</a:t>
            </a:r>
            <a:endParaRPr lang="en-US" dirty="0">
              <a:solidFill>
                <a:schemeClr val="bg1">
                  <a:lumMod val="50000"/>
                </a:schemeClr>
              </a:solidFill>
              <a:latin typeface="Arial" charset="0"/>
              <a:ea typeface="ＭＳ Ｐゴシック" charset="0"/>
              <a:cs typeface="ＭＳ Ｐゴシック" charset="0"/>
            </a:endParaRP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Removing SNVs in reads </a:t>
            </a:r>
            <a:r>
              <a:rPr lang="en-US" dirty="0" smtClean="0">
                <a:solidFill>
                  <a:schemeClr val="bg1">
                    <a:lumMod val="50000"/>
                  </a:schemeClr>
                </a:solidFill>
                <a:latin typeface="Arial" charset="0"/>
                <a:ea typeface="ＭＳ Ｐゴシック" charset="0"/>
                <a:cs typeface="ＭＳ Ｐゴシック" charset="0"/>
              </a:rPr>
              <a:t>w/ MRF</a:t>
            </a:r>
            <a:endParaRPr lang="en-US" dirty="0">
              <a:solidFill>
                <a:schemeClr val="bg1">
                  <a:lumMod val="50000"/>
                </a:schemeClr>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Quantifying &amp; removing variant info from expression levels + </a:t>
            </a:r>
            <a:r>
              <a:rPr lang="en-US" dirty="0" err="1" smtClean="0">
                <a:solidFill>
                  <a:schemeClr val="bg1">
                    <a:lumMod val="50000"/>
                  </a:schemeClr>
                </a:solidFill>
                <a:latin typeface="Arial" charset="0"/>
                <a:ea typeface="ＭＳ Ｐゴシック" charset="0"/>
                <a:cs typeface="ＭＳ Ｐゴシック" charset="0"/>
              </a:rPr>
              <a:t>eQTLs</a:t>
            </a:r>
            <a:r>
              <a:rPr lang="en-US" dirty="0" smtClean="0">
                <a:solidFill>
                  <a:schemeClr val="bg1">
                    <a:lumMod val="50000"/>
                  </a:schemeClr>
                </a:solidFill>
                <a:latin typeface="Arial" charset="0"/>
                <a:ea typeface="ＭＳ Ｐゴシック" charset="0"/>
                <a:cs typeface="ＭＳ Ｐゴシック" charset="0"/>
              </a:rPr>
              <a:t> using ICI &amp; predictability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Instantiating a practical linking attack </a:t>
            </a:r>
            <a:r>
              <a:rPr lang="en-US" dirty="0">
                <a:solidFill>
                  <a:schemeClr val="bg1">
                    <a:lumMod val="50000"/>
                  </a:schemeClr>
                </a:solidFill>
                <a:latin typeface="Arial" charset="0"/>
                <a:ea typeface="ＭＳ Ｐゴシック" charset="0"/>
                <a:cs typeface="ＭＳ Ｐゴシック" charset="0"/>
              </a:rPr>
              <a:t>using extreme expression levels</a:t>
            </a:r>
          </a:p>
          <a:p>
            <a:pPr lvl="2"/>
            <a:endParaRPr lang="en-US" sz="18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6600"/>
                </a:solidFill>
                <a:latin typeface="Arial" charset="0"/>
                <a:ea typeface="ＭＳ Ｐゴシック" charset="0"/>
                <a:cs typeface="ＭＳ Ｐゴシック" charset="0"/>
              </a:rPr>
              <a:t>Modeling of </a:t>
            </a:r>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in terms of Logical Gates</a:t>
            </a:r>
            <a:endParaRPr lang="en-US" sz="2400" b="1" dirty="0">
              <a:solidFill>
                <a:srgbClr val="FF6600"/>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Preponderance </a:t>
            </a:r>
            <a:r>
              <a:rPr lang="en-US" dirty="0">
                <a:solidFill>
                  <a:schemeClr val="bg1">
                    <a:lumMod val="50000"/>
                  </a:schemeClr>
                </a:solidFill>
                <a:latin typeface="Arial" charset="0"/>
                <a:ea typeface="ＭＳ Ｐゴシック" charset="0"/>
                <a:cs typeface="ＭＳ Ｐゴシック" charset="0"/>
              </a:rPr>
              <a:t>of OR gates in </a:t>
            </a:r>
            <a:r>
              <a:rPr lang="en-US" dirty="0" smtClean="0">
                <a:solidFill>
                  <a:schemeClr val="bg1">
                    <a:lumMod val="50000"/>
                  </a:schemeClr>
                </a:solidFill>
                <a:latin typeface="Arial" charset="0"/>
                <a:ea typeface="ＭＳ Ｐゴシック" charset="0"/>
                <a:cs typeface="ＭＳ Ｐゴシック" charset="0"/>
              </a:rPr>
              <a:t>cancer v. cell-cycle (esp. for </a:t>
            </a:r>
            <a:r>
              <a:rPr lang="en-US" dirty="0" err="1" smtClean="0">
                <a:solidFill>
                  <a:schemeClr val="bg1">
                    <a:lumMod val="50000"/>
                  </a:schemeClr>
                </a:solidFill>
                <a:latin typeface="Arial" charset="0"/>
                <a:ea typeface="ＭＳ Ｐゴシック" charset="0"/>
                <a:cs typeface="ＭＳ Ｐゴシック" charset="0"/>
              </a:rPr>
              <a:t>myc</a:t>
            </a:r>
            <a:r>
              <a:rPr lang="en-US" dirty="0" smtClean="0">
                <a:solidFill>
                  <a:schemeClr val="bg1">
                    <a:lumMod val="50000"/>
                  </a:schemeClr>
                </a:solidFill>
                <a:latin typeface="Arial" charset="0"/>
                <a:ea typeface="ＭＳ Ｐゴシック" charset="0"/>
                <a:cs typeface="ＭＳ Ｐゴシック" charset="0"/>
              </a:rPr>
              <a:t>) </a:t>
            </a:r>
            <a:endParaRPr lang="en-US" dirty="0">
              <a:solidFill>
                <a:schemeClr val="bg1">
                  <a:lumMod val="50000"/>
                </a:schemeClr>
              </a:solidFill>
              <a:latin typeface="Arial" charset="0"/>
              <a:ea typeface="ＭＳ Ｐゴシック" charset="0"/>
              <a:cs typeface="ＭＳ Ｐゴシック" charset="0"/>
            </a:endParaRPr>
          </a:p>
          <a:p>
            <a:r>
              <a:rPr lang="en-US" sz="2400" b="1" dirty="0" smtClean="0">
                <a:solidFill>
                  <a:srgbClr val="FF6600"/>
                </a:solidFill>
                <a:latin typeface="Arial" charset="0"/>
                <a:ea typeface="ＭＳ Ｐゴシック" charset="0"/>
                <a:cs typeface="ＭＳ Ｐゴシック" charset="0"/>
              </a:rPr>
              <a:t>Using </a:t>
            </a:r>
            <a:r>
              <a:rPr lang="en-US" sz="2400" b="1" dirty="0">
                <a:solidFill>
                  <a:srgbClr val="FF6600"/>
                </a:solidFill>
                <a:latin typeface="Arial" charset="0"/>
                <a:ea typeface="ＭＳ Ｐゴシック" charset="0"/>
                <a:cs typeface="ＭＳ Ｐゴシック" charset="0"/>
              </a:rPr>
              <a:t>State Space </a:t>
            </a:r>
            <a:r>
              <a:rPr lang="en-US" sz="2400" b="1" dirty="0" smtClean="0">
                <a:solidFill>
                  <a:srgbClr val="FF6600"/>
                </a:solidFill>
                <a:latin typeface="Arial" charset="0"/>
                <a:ea typeface="ＭＳ Ｐゴシック" charset="0"/>
                <a:cs typeface="ＭＳ Ｐゴシック" charset="0"/>
              </a:rPr>
              <a:t>Models to Decompose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Dynamics</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Using dimensionality reduction to </a:t>
            </a:r>
            <a:r>
              <a:rPr lang="en-US" dirty="0" smtClean="0">
                <a:solidFill>
                  <a:schemeClr val="bg1">
                    <a:lumMod val="50000"/>
                  </a:schemeClr>
                </a:solidFill>
                <a:latin typeface="Arial" charset="0"/>
                <a:ea typeface="ＭＳ Ｐゴシック" charset="0"/>
                <a:cs typeface="ＭＳ Ｐゴシック" charset="0"/>
              </a:rPr>
              <a:t>determine drivers and internal &amp; external canonical </a:t>
            </a:r>
            <a:r>
              <a:rPr lang="en-US" dirty="0">
                <a:solidFill>
                  <a:schemeClr val="bg1">
                    <a:lumMod val="50000"/>
                  </a:schemeClr>
                </a:solidFill>
                <a:latin typeface="Arial" charset="0"/>
                <a:ea typeface="ＭＳ Ｐゴシック" charset="0"/>
                <a:cs typeface="ＭＳ Ｐゴシック" charset="0"/>
              </a:rPr>
              <a:t>dynamic patterns </a:t>
            </a: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iPDPs</a:t>
            </a:r>
            <a:r>
              <a:rPr lang="en-US" dirty="0" smtClean="0">
                <a:solidFill>
                  <a:schemeClr val="bg1">
                    <a:lumMod val="50000"/>
                  </a:schemeClr>
                </a:solidFill>
                <a:latin typeface="Arial" charset="0"/>
                <a:ea typeface="ＭＳ Ｐゴシック" charset="0"/>
                <a:cs typeface="ＭＳ Ｐゴシック" charset="0"/>
              </a:rPr>
              <a:t> &amp; </a:t>
            </a:r>
            <a:r>
              <a:rPr lang="en-US" dirty="0" err="1" smtClean="0">
                <a:solidFill>
                  <a:schemeClr val="bg1">
                    <a:lumMod val="50000"/>
                  </a:schemeClr>
                </a:solidFill>
                <a:latin typeface="Arial" charset="0"/>
                <a:ea typeface="ＭＳ Ｐゴシック" charset="0"/>
                <a:cs typeface="ＭＳ Ｐゴシック" charset="0"/>
              </a:rPr>
              <a:t>ePDPs</a:t>
            </a:r>
            <a:r>
              <a:rPr lang="en-US" dirty="0" smtClean="0">
                <a:solidFill>
                  <a:schemeClr val="bg1">
                    <a:lumMod val="50000"/>
                  </a:schemeClr>
                </a:solidFill>
                <a:latin typeface="Arial" charset="0"/>
                <a:ea typeface="ＭＳ Ｐゴシック" charset="0"/>
                <a:cs typeface="ＭＳ Ｐゴシック" charset="0"/>
              </a:rPr>
              <a:t>)</a:t>
            </a:r>
          </a:p>
          <a:p>
            <a:pPr lvl="1"/>
            <a:r>
              <a:rPr lang="en-US" dirty="0">
                <a:solidFill>
                  <a:schemeClr val="bg1">
                    <a:lumMod val="50000"/>
                  </a:schemeClr>
                </a:solidFill>
                <a:latin typeface="Arial" charset="0"/>
                <a:ea typeface="ＭＳ Ｐゴシック" charset="0"/>
                <a:cs typeface="ＭＳ Ｐゴシック" charset="0"/>
              </a:rPr>
              <a:t>In </a:t>
            </a:r>
            <a:r>
              <a:rPr lang="en-US" dirty="0" smtClean="0">
                <a:solidFill>
                  <a:schemeClr val="bg1">
                    <a:lumMod val="50000"/>
                  </a:schemeClr>
                </a:solidFill>
                <a:latin typeface="Arial" charset="0"/>
                <a:ea typeface="ＭＳ Ｐゴシック" charset="0"/>
                <a:cs typeface="ＭＳ Ｐゴシック" charset="0"/>
              </a:rPr>
              <a:t>cell </a:t>
            </a:r>
            <a:r>
              <a:rPr lang="en-US" dirty="0">
                <a:solidFill>
                  <a:schemeClr val="bg1">
                    <a:lumMod val="50000"/>
                  </a:schemeClr>
                </a:solidFill>
                <a:latin typeface="Arial" charset="0"/>
                <a:ea typeface="ＭＳ Ｐゴシック" charset="0"/>
                <a:cs typeface="ＭＳ Ｐゴシック" charset="0"/>
              </a:rPr>
              <a:t>cycle, only conserved genes </a:t>
            </a:r>
            <a:r>
              <a:rPr lang="en-US" dirty="0" smtClean="0">
                <a:solidFill>
                  <a:schemeClr val="bg1">
                    <a:lumMod val="50000"/>
                  </a:schemeClr>
                </a:solidFill>
                <a:latin typeface="Arial" charset="0"/>
                <a:ea typeface="ＭＳ Ｐゴシック" charset="0"/>
                <a:cs typeface="ＭＳ Ｐゴシック" charset="0"/>
              </a:rPr>
              <a:t>have </a:t>
            </a:r>
            <a:r>
              <a:rPr lang="en-US" dirty="0" err="1" smtClean="0">
                <a:solidFill>
                  <a:schemeClr val="bg1">
                    <a:lumMod val="50000"/>
                  </a:schemeClr>
                </a:solidFill>
                <a:latin typeface="Arial" charset="0"/>
                <a:ea typeface="ＭＳ Ｐゴシック" charset="0"/>
                <a:cs typeface="ＭＳ Ｐゴシック" charset="0"/>
              </a:rPr>
              <a:t>iPDP</a:t>
            </a:r>
            <a:r>
              <a:rPr lang="en-US" dirty="0" smtClean="0">
                <a:solidFill>
                  <a:schemeClr val="bg1">
                    <a:lumMod val="50000"/>
                  </a:schemeClr>
                </a:solidFill>
                <a:latin typeface="Arial" charset="0"/>
                <a:ea typeface="ＭＳ Ｐゴシック" charset="0"/>
                <a:cs typeface="ＭＳ Ｐゴシック" charset="0"/>
              </a:rPr>
              <a:t> w/ matching periodicity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For worm</a:t>
            </a:r>
            <a:r>
              <a:rPr lang="en-US" dirty="0">
                <a:solidFill>
                  <a:schemeClr val="bg1">
                    <a:lumMod val="50000"/>
                  </a:schemeClr>
                </a:solidFill>
                <a:latin typeface="Arial" charset="0"/>
                <a:ea typeface="ＭＳ Ｐゴシック" charset="0"/>
                <a:cs typeface="ＭＳ Ｐゴシック" charset="0"/>
              </a:rPr>
              <a:t>-fly </a:t>
            </a:r>
            <a:r>
              <a:rPr lang="en-US" dirty="0" smtClean="0">
                <a:solidFill>
                  <a:schemeClr val="bg1">
                    <a:lumMod val="50000"/>
                  </a:schemeClr>
                </a:solidFill>
                <a:latin typeface="Arial" charset="0"/>
                <a:ea typeface="ＭＳ Ｐゴシック" charset="0"/>
                <a:cs typeface="ＭＳ Ｐゴシック" charset="0"/>
              </a:rPr>
              <a:t>example, conserved </a:t>
            </a:r>
            <a:r>
              <a:rPr lang="en-US" dirty="0">
                <a:solidFill>
                  <a:schemeClr val="bg1">
                    <a:lumMod val="50000"/>
                  </a:schemeClr>
                </a:solidFill>
                <a:latin typeface="Arial" charset="0"/>
                <a:ea typeface="ＭＳ Ｐゴシック" charset="0"/>
                <a:cs typeface="ＭＳ Ｐゴシック" charset="0"/>
              </a:rPr>
              <a:t>genes </a:t>
            </a:r>
            <a:r>
              <a:rPr lang="en-US" dirty="0" smtClean="0">
                <a:solidFill>
                  <a:schemeClr val="bg1">
                    <a:lumMod val="50000"/>
                  </a:schemeClr>
                </a:solidFill>
                <a:latin typeface="Arial" charset="0"/>
                <a:ea typeface="ＭＳ Ｐゴシック" charset="0"/>
                <a:cs typeface="ＭＳ Ｐゴシック" charset="0"/>
              </a:rPr>
              <a:t>have </a:t>
            </a:r>
            <a:r>
              <a:rPr lang="en-US" dirty="0">
                <a:solidFill>
                  <a:schemeClr val="bg1">
                    <a:lumMod val="50000"/>
                  </a:schemeClr>
                </a:solidFill>
                <a:latin typeface="Arial" charset="0"/>
                <a:ea typeface="ＭＳ Ｐゴシック" charset="0"/>
                <a:cs typeface="ＭＳ Ｐゴシック" charset="0"/>
              </a:rPr>
              <a:t>similar </a:t>
            </a:r>
            <a:r>
              <a:rPr lang="en-US" dirty="0" smtClean="0">
                <a:solidFill>
                  <a:schemeClr val="bg1">
                    <a:lumMod val="50000"/>
                  </a:schemeClr>
                </a:solidFill>
                <a:latin typeface="Arial" charset="0"/>
                <a:ea typeface="ＭＳ Ｐゴシック" charset="0"/>
                <a:cs typeface="ＭＳ Ｐゴシック" charset="0"/>
              </a:rPr>
              <a:t>canonical patterns </a:t>
            </a:r>
            <a:r>
              <a:rPr lang="en-US" dirty="0">
                <a:solidFill>
                  <a:schemeClr val="bg1">
                    <a:lumMod val="50000"/>
                  </a:schemeClr>
                </a:solidFill>
                <a:latin typeface="Arial" charset="0"/>
                <a:ea typeface="ＭＳ Ｐゴシック" charset="0"/>
                <a:cs typeface="ＭＳ Ｐゴシック" charset="0"/>
              </a:rPr>
              <a:t>in both organisms </a:t>
            </a:r>
            <a:r>
              <a:rPr lang="en-US" dirty="0" smtClean="0">
                <a:solidFill>
                  <a:schemeClr val="bg1">
                    <a:lumMod val="50000"/>
                  </a:schemeClr>
                </a:solidFill>
                <a:latin typeface="Arial" charset="0"/>
                <a:ea typeface="ＭＳ Ｐゴシック" charset="0"/>
                <a:cs typeface="ＭＳ Ｐゴシック" charset="0"/>
              </a:rPr>
              <a:t>v. </a:t>
            </a:r>
            <a:r>
              <a:rPr lang="en-US" dirty="0">
                <a:solidFill>
                  <a:schemeClr val="bg1">
                    <a:lumMod val="50000"/>
                  </a:schemeClr>
                </a:solidFill>
                <a:latin typeface="Arial" charset="0"/>
                <a:ea typeface="ＭＳ Ｐゴシック" charset="0"/>
                <a:cs typeface="ＭＳ Ｐゴシック" charset="0"/>
              </a:rPr>
              <a:t>species specific ones </a:t>
            </a:r>
            <a:r>
              <a:rPr lang="en-US" dirty="0" smtClean="0">
                <a:solidFill>
                  <a:schemeClr val="bg1">
                    <a:lumMod val="50000"/>
                  </a:schemeClr>
                </a:solidFill>
                <a:latin typeface="Arial" charset="0"/>
                <a:ea typeface="ＭＳ Ｐゴシック" charset="0"/>
                <a:cs typeface="ＭＳ Ｐゴシック" charset="0"/>
              </a:rPr>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eg</a:t>
            </a:r>
            <a:r>
              <a:rPr lang="en-US" dirty="0" smtClean="0">
                <a:solidFill>
                  <a:schemeClr val="bg1">
                    <a:lumMod val="50000"/>
                  </a:schemeClr>
                </a:solidFill>
                <a:latin typeface="Arial" charset="0"/>
                <a:ea typeface="ＭＳ Ｐゴシック" charset="0"/>
                <a:cs typeface="ＭＳ Ｐゴシック" charset="0"/>
              </a:rPr>
              <a:t> ribosomal </a:t>
            </a:r>
            <a:r>
              <a:rPr lang="en-US" dirty="0">
                <a:solidFill>
                  <a:schemeClr val="bg1">
                    <a:lumMod val="50000"/>
                  </a:schemeClr>
                </a:solidFill>
                <a:latin typeface="Arial" charset="0"/>
                <a:ea typeface="ＭＳ Ｐゴシック" charset="0"/>
                <a:cs typeface="ＭＳ Ｐゴシック" charset="0"/>
              </a:rPr>
              <a:t>v signaling genes)</a:t>
            </a:r>
          </a:p>
          <a:p>
            <a:pPr lvl="1"/>
            <a:endParaRPr lang="en-US" dirty="0">
              <a:solidFill>
                <a:schemeClr val="bg1">
                  <a:lumMod val="50000"/>
                </a:schemeClr>
              </a:solidFill>
              <a:latin typeface="Arial" charset="0"/>
              <a:ea typeface="ＭＳ Ｐゴシック" charset="0"/>
              <a:cs typeface="ＭＳ Ｐゴシック" charset="0"/>
            </a:endParaRPr>
          </a:p>
          <a:p>
            <a:pPr lvl="1"/>
            <a:endParaRPr lang="en-US"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42281837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600" dirty="0" smtClean="0"/>
              <a:t>Internal and external gene regulatory networks</a:t>
            </a:r>
            <a:endParaRPr lang="en-US" sz="36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6988"/>
    </mc:Choice>
    <mc:Fallback xmlns="">
      <p:transition xmlns:p14="http://schemas.microsoft.com/office/powerpoint/2010/main" spd="slow" advTm="126988"/>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32900" cy="1143000"/>
          </a:xfrm>
        </p:spPr>
        <p:txBody>
          <a:bodyPr/>
          <a:lstStyle/>
          <a:p>
            <a:r>
              <a:rPr lang="en-US" sz="2000" dirty="0" smtClean="0"/>
              <a:t>Modeling for RNA-</a:t>
            </a:r>
            <a:r>
              <a:rPr lang="en-US" sz="2000" dirty="0" err="1" smtClean="0"/>
              <a:t>seq</a:t>
            </a:r>
            <a:r>
              <a:rPr lang="en-US" sz="2000" dirty="0" smtClean="0"/>
              <a:t> data across many samples &amp; individuals…</a:t>
            </a:r>
            <a:br>
              <a:rPr lang="en-US" sz="2000" dirty="0" smtClean="0"/>
            </a:br>
            <a:r>
              <a:rPr lang="en-US" sz="2000" dirty="0" smtClean="0"/>
              <a:t>while still protecting individual privacy</a:t>
            </a:r>
            <a:endParaRPr lang="en-US" sz="2000" dirty="0"/>
          </a:p>
        </p:txBody>
      </p:sp>
      <p:sp>
        <p:nvSpPr>
          <p:cNvPr id="3" name="Content Placeholder 2"/>
          <p:cNvSpPr>
            <a:spLocks noGrp="1"/>
          </p:cNvSpPr>
          <p:nvPr>
            <p:ph sz="half" idx="1"/>
          </p:nvPr>
        </p:nvSpPr>
        <p:spPr>
          <a:xfrm>
            <a:off x="3407172" y="1722016"/>
            <a:ext cx="3168352" cy="4638675"/>
          </a:xfrm>
        </p:spPr>
        <p:style>
          <a:lnRef idx="2">
            <a:schemeClr val="dk1"/>
          </a:lnRef>
          <a:fillRef idx="1">
            <a:schemeClr val="lt1"/>
          </a:fillRef>
          <a:effectRef idx="0">
            <a:schemeClr val="dk1"/>
          </a:effectRef>
          <a:fontRef idx="minor">
            <a:schemeClr val="dk1"/>
          </a:fontRef>
        </p:style>
        <p:txBody>
          <a:bodyPr/>
          <a:lstStyle/>
          <a:p>
            <a:r>
              <a:rPr lang="en-US" dirty="0"/>
              <a:t>L</a:t>
            </a:r>
            <a:r>
              <a:rPr lang="en-US" dirty="0" smtClean="0"/>
              <a:t>ogical model</a:t>
            </a:r>
          </a:p>
          <a:p>
            <a:endParaRPr lang="en-US" dirty="0" smtClean="0"/>
          </a:p>
          <a:p>
            <a:endParaRPr lang="en-US" dirty="0" smtClean="0"/>
          </a:p>
          <a:p>
            <a:endParaRPr lang="en-US" dirty="0" smtClean="0"/>
          </a:p>
          <a:p>
            <a:pPr>
              <a:buNone/>
            </a:pPr>
            <a:endParaRPr lang="en-US" dirty="0" smtClean="0"/>
          </a:p>
          <a:p>
            <a:r>
              <a:rPr lang="en-US" altLang="zh-CN" dirty="0" smtClean="0"/>
              <a:t>Continuous model</a:t>
            </a:r>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r>
              <a:rPr lang="en-US" altLang="zh-CN" dirty="0" smtClean="0"/>
              <a:t>Probabilistic model</a:t>
            </a:r>
          </a:p>
          <a:p>
            <a:endParaRPr lang="en-US" dirty="0"/>
          </a:p>
        </p:txBody>
      </p:sp>
      <p:sp>
        <p:nvSpPr>
          <p:cNvPr id="4" name="Content Placeholder 3"/>
          <p:cNvSpPr>
            <a:spLocks noGrp="1"/>
          </p:cNvSpPr>
          <p:nvPr>
            <p:ph sz="half" idx="2"/>
          </p:nvPr>
        </p:nvSpPr>
        <p:spPr>
          <a:xfrm>
            <a:off x="7308304" y="2708920"/>
            <a:ext cx="1480096" cy="2160240"/>
          </a:xfrm>
        </p:spPr>
        <p:style>
          <a:lnRef idx="2">
            <a:schemeClr val="dk1"/>
          </a:lnRef>
          <a:fillRef idx="1">
            <a:schemeClr val="lt1"/>
          </a:fillRef>
          <a:effectRef idx="0">
            <a:schemeClr val="dk1"/>
          </a:effectRef>
          <a:fontRef idx="minor">
            <a:schemeClr val="dk1"/>
          </a:fontRef>
        </p:style>
        <p:txBody>
          <a:bodyPr/>
          <a:lstStyle/>
          <a:p>
            <a:endParaRPr lang="en-US" sz="1400" dirty="0" smtClean="0"/>
          </a:p>
          <a:p>
            <a:endParaRPr lang="en-US" sz="1400" dirty="0"/>
          </a:p>
          <a:p>
            <a:endParaRPr lang="en-US" sz="1400" dirty="0" smtClean="0"/>
          </a:p>
          <a:p>
            <a:r>
              <a:rPr lang="en-US" sz="1400" dirty="0" smtClean="0"/>
              <a:t>Gene Regulatory Mechanisms</a:t>
            </a:r>
          </a:p>
          <a:p>
            <a:pPr marL="0" indent="0">
              <a:buNone/>
            </a:pPr>
            <a:endParaRPr lang="en-US" sz="1400" dirty="0" smtClean="0"/>
          </a:p>
        </p:txBody>
      </p:sp>
      <p:pic>
        <p:nvPicPr>
          <p:cNvPr id="5" name="Picture 4"/>
          <p:cNvPicPr>
            <a:picLocks noChangeAspect="1"/>
          </p:cNvPicPr>
          <p:nvPr/>
        </p:nvPicPr>
        <p:blipFill>
          <a:blip r:embed="rId2" cstate="print"/>
          <a:stretch>
            <a:fillRect/>
          </a:stretch>
        </p:blipFill>
        <p:spPr>
          <a:xfrm>
            <a:off x="4067944" y="2204864"/>
            <a:ext cx="1705710" cy="1363480"/>
          </a:xfrm>
          <a:prstGeom prst="rect">
            <a:avLst/>
          </a:prstGeom>
        </p:spPr>
      </p:pic>
      <p:pic>
        <p:nvPicPr>
          <p:cNvPr id="7" name="Picture 3" descr="D:\kuloth\2015\Jan\28-01-2015\nrg_aop\slides_img\nrg3885-f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29" t="43619" b="16643"/>
          <a:stretch/>
        </p:blipFill>
        <p:spPr bwMode="auto">
          <a:xfrm>
            <a:off x="3785427" y="3933057"/>
            <a:ext cx="1724374"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627168"/>
            <a:ext cx="1710725" cy="230832"/>
          </a:xfrm>
          <a:prstGeom prst="rect">
            <a:avLst/>
          </a:prstGeom>
          <a:noFill/>
        </p:spPr>
        <p:txBody>
          <a:bodyPr wrap="none" rtlCol="0">
            <a:spAutoFit/>
          </a:bodyPr>
          <a:lstStyle/>
          <a:p>
            <a:pPr fontAlgn="base">
              <a:spcBef>
                <a:spcPct val="0"/>
              </a:spcBef>
              <a:spcAft>
                <a:spcPct val="0"/>
              </a:spcAft>
            </a:pPr>
            <a:r>
              <a:rPr lang="en-US" sz="900" dirty="0" err="1">
                <a:solidFill>
                  <a:srgbClr val="7F7F7F"/>
                </a:solidFill>
                <a:ea typeface="ＭＳ Ｐゴシック" charset="0"/>
                <a:cs typeface="ＭＳ Ｐゴシック" charset="0"/>
              </a:rPr>
              <a:t>Istrail</a:t>
            </a:r>
            <a:r>
              <a:rPr lang="en-US" sz="900" dirty="0">
                <a:solidFill>
                  <a:srgbClr val="7F7F7F"/>
                </a:solidFill>
                <a:ea typeface="ＭＳ Ｐゴシック" charset="0"/>
                <a:cs typeface="ＭＳ Ｐゴシック" charset="0"/>
              </a:rPr>
              <a:t> &amp; Davidson, PNAS, ‘04 </a:t>
            </a:r>
          </a:p>
        </p:txBody>
      </p:sp>
      <p:sp>
        <p:nvSpPr>
          <p:cNvPr id="8" name="TextBox 7"/>
          <p:cNvSpPr txBox="1"/>
          <p:nvPr/>
        </p:nvSpPr>
        <p:spPr>
          <a:xfrm>
            <a:off x="1803648" y="6627168"/>
            <a:ext cx="3454152" cy="230832"/>
          </a:xfrm>
          <a:prstGeom prst="rect">
            <a:avLst/>
          </a:prstGeom>
          <a:noFill/>
        </p:spPr>
        <p:txBody>
          <a:bodyPr wrap="square" rtlCol="0">
            <a:spAutoFit/>
          </a:bodyPr>
          <a:lstStyle/>
          <a:p>
            <a:pPr fontAlgn="base">
              <a:spcBef>
                <a:spcPct val="0"/>
              </a:spcBef>
              <a:spcAft>
                <a:spcPct val="0"/>
              </a:spcAft>
            </a:pPr>
            <a:r>
              <a:rPr lang="en-US" sz="900" dirty="0">
                <a:solidFill>
                  <a:srgbClr val="7F7F7F"/>
                </a:solidFill>
                <a:ea typeface="ＭＳ Ｐゴシック" charset="0"/>
                <a:cs typeface="ＭＳ Ｐゴシック" charset="0"/>
              </a:rPr>
              <a:t>Nicolas Le </a:t>
            </a:r>
            <a:r>
              <a:rPr lang="en-US" sz="900" dirty="0" err="1">
                <a:solidFill>
                  <a:srgbClr val="7F7F7F"/>
                </a:solidFill>
                <a:ea typeface="ＭＳ Ｐゴシック" charset="0"/>
                <a:cs typeface="ＭＳ Ｐゴシック" charset="0"/>
              </a:rPr>
              <a:t>Novère</a:t>
            </a:r>
            <a:r>
              <a:rPr lang="en-US" sz="900" dirty="0">
                <a:solidFill>
                  <a:srgbClr val="7F7F7F"/>
                </a:solidFill>
                <a:ea typeface="ＭＳ Ｐゴシック" charset="0"/>
                <a:cs typeface="ＭＳ Ｐゴシック" charset="0"/>
              </a:rPr>
              <a:t>, Nature Reviews Genetics, ‘15</a:t>
            </a:r>
          </a:p>
        </p:txBody>
      </p:sp>
      <p:grpSp>
        <p:nvGrpSpPr>
          <p:cNvPr id="18" name="组合 17"/>
          <p:cNvGrpSpPr/>
          <p:nvPr/>
        </p:nvGrpSpPr>
        <p:grpSpPr>
          <a:xfrm>
            <a:off x="0" y="2204864"/>
            <a:ext cx="3202744" cy="3116089"/>
            <a:chOff x="5472449" y="4068493"/>
            <a:chExt cx="3528392" cy="3116089"/>
          </a:xfrm>
        </p:grpSpPr>
        <p:pic>
          <p:nvPicPr>
            <p:cNvPr id="9" name="Picture 8"/>
            <p:cNvPicPr>
              <a:picLocks noChangeAspect="1"/>
            </p:cNvPicPr>
            <p:nvPr/>
          </p:nvPicPr>
          <p:blipFill rotWithShape="1">
            <a:blip r:embed="rId4" cstate="print"/>
            <a:srcRect r="43689"/>
            <a:stretch/>
          </p:blipFill>
          <p:spPr>
            <a:xfrm>
              <a:off x="6000439" y="4170145"/>
              <a:ext cx="2598622" cy="2687855"/>
            </a:xfrm>
            <a:prstGeom prst="rect">
              <a:avLst/>
            </a:prstGeom>
          </p:spPr>
        </p:pic>
        <p:cxnSp>
          <p:nvCxnSpPr>
            <p:cNvPr id="10" name="Straight Arrow Connector 10"/>
            <p:cNvCxnSpPr/>
            <p:nvPr/>
          </p:nvCxnSpPr>
          <p:spPr bwMode="auto">
            <a:xfrm flipH="1">
              <a:off x="5919120" y="4307434"/>
              <a:ext cx="0" cy="1424370"/>
            </a:xfrm>
            <a:prstGeom prst="straightConnector1">
              <a:avLst/>
            </a:prstGeom>
            <a:noFill/>
            <a:ln w="12700" cap="flat" cmpd="sng" algn="ctr">
              <a:solidFill>
                <a:schemeClr val="tx1"/>
              </a:solidFill>
              <a:prstDash val="solid"/>
              <a:round/>
              <a:headEnd type="none" w="sm" len="sm"/>
              <a:tailEnd type="arrow"/>
            </a:ln>
            <a:effectLst/>
          </p:spPr>
        </p:cxnSp>
        <p:sp>
          <p:nvSpPr>
            <p:cNvPr id="11" name="TextBox 10"/>
            <p:cNvSpPr txBox="1"/>
            <p:nvPr/>
          </p:nvSpPr>
          <p:spPr>
            <a:xfrm rot="16200000">
              <a:off x="5462366" y="4555836"/>
              <a:ext cx="559769" cy="305164"/>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000000"/>
                  </a:solidFill>
                  <a:latin typeface="Arial" charset="0"/>
                  <a:ea typeface="ＭＳ Ｐゴシック" charset="0"/>
                  <a:cs typeface="ＭＳ Ｐゴシック" charset="0"/>
                </a:rPr>
                <a:t>Gene</a:t>
              </a:r>
              <a:endParaRPr lang="en-US" sz="1200" dirty="0">
                <a:solidFill>
                  <a:srgbClr val="000000"/>
                </a:solidFill>
                <a:latin typeface="Arial" charset="0"/>
                <a:ea typeface="ＭＳ Ｐゴシック" charset="0"/>
                <a:cs typeface="ＭＳ Ｐゴシック" charset="0"/>
              </a:endParaRPr>
            </a:p>
          </p:txBody>
        </p:sp>
        <p:cxnSp>
          <p:nvCxnSpPr>
            <p:cNvPr id="12" name="Straight Arrow Connector 12"/>
            <p:cNvCxnSpPr/>
            <p:nvPr/>
          </p:nvCxnSpPr>
          <p:spPr bwMode="auto">
            <a:xfrm>
              <a:off x="5919120" y="4307433"/>
              <a:ext cx="1098482" cy="0"/>
            </a:xfrm>
            <a:prstGeom prst="straightConnector1">
              <a:avLst/>
            </a:prstGeom>
            <a:noFill/>
            <a:ln w="12700" cap="flat" cmpd="sng" algn="ctr">
              <a:solidFill>
                <a:schemeClr val="tx1"/>
              </a:solidFill>
              <a:prstDash val="solid"/>
              <a:round/>
              <a:headEnd type="none" w="sm" len="sm"/>
              <a:tailEnd type="arrow"/>
            </a:ln>
            <a:effectLst/>
          </p:spPr>
        </p:cxnSp>
        <p:sp>
          <p:nvSpPr>
            <p:cNvPr id="13" name="TextBox 12"/>
            <p:cNvSpPr txBox="1"/>
            <p:nvPr/>
          </p:nvSpPr>
          <p:spPr>
            <a:xfrm>
              <a:off x="5906988" y="4068493"/>
              <a:ext cx="907622" cy="276999"/>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000000"/>
                  </a:solidFill>
                  <a:latin typeface="Arial" charset="0"/>
                  <a:ea typeface="ＭＳ Ｐゴシック" charset="0"/>
                  <a:cs typeface="ＭＳ Ｐゴシック" charset="0"/>
                </a:rPr>
                <a:t>Population</a:t>
              </a:r>
              <a:endParaRPr lang="en-US" sz="1200" dirty="0">
                <a:solidFill>
                  <a:srgbClr val="000000"/>
                </a:solidFill>
                <a:latin typeface="Arial" charset="0"/>
                <a:ea typeface="ＭＳ Ｐゴシック" charset="0"/>
                <a:cs typeface="ＭＳ Ｐゴシック" charset="0"/>
              </a:endParaRPr>
            </a:p>
          </p:txBody>
        </p:sp>
        <p:sp>
          <p:nvSpPr>
            <p:cNvPr id="14" name="Rectangle 17"/>
            <p:cNvSpPr/>
            <p:nvPr/>
          </p:nvSpPr>
          <p:spPr bwMode="auto">
            <a:xfrm>
              <a:off x="8444588" y="4599172"/>
              <a:ext cx="308948" cy="17847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fontAlgn="base">
                <a:spcBef>
                  <a:spcPct val="0"/>
                </a:spcBef>
                <a:spcAft>
                  <a:spcPct val="0"/>
                </a:spcAft>
              </a:pPr>
              <a:endParaRPr lang="en-US" sz="1200" b="1">
                <a:solidFill>
                  <a:srgbClr val="000000"/>
                </a:solidFill>
                <a:latin typeface="Arial" pitchFamily="-65" charset="0"/>
                <a:ea typeface="ＭＳ Ｐゴシック" charset="0"/>
                <a:cs typeface="ＭＳ Ｐゴシック" charset="0"/>
              </a:endParaRPr>
            </a:p>
          </p:txBody>
        </p:sp>
        <p:sp>
          <p:nvSpPr>
            <p:cNvPr id="15" name="TextBox 14"/>
            <p:cNvSpPr txBox="1"/>
            <p:nvPr/>
          </p:nvSpPr>
          <p:spPr>
            <a:xfrm>
              <a:off x="8226270" y="4666623"/>
              <a:ext cx="774571" cy="553998"/>
            </a:xfrm>
            <a:prstGeom prst="rect">
              <a:avLst/>
            </a:prstGeom>
            <a:noFill/>
          </p:spPr>
          <p:txBody>
            <a:bodyPr wrap="none" rtlCol="0">
              <a:spAutoFit/>
            </a:bodyPr>
            <a:lstStyle/>
            <a:p>
              <a:pPr defTabSz="914400" fontAlgn="base">
                <a:spcBef>
                  <a:spcPct val="0"/>
                </a:spcBef>
                <a:spcAft>
                  <a:spcPct val="0"/>
                </a:spcAft>
              </a:pPr>
              <a:r>
                <a:rPr lang="en-US" sz="600" dirty="0">
                  <a:solidFill>
                    <a:srgbClr val="000000"/>
                  </a:solidFill>
                  <a:latin typeface="Arial" charset="0"/>
                  <a:ea typeface="ＭＳ Ｐゴシック" charset="0"/>
                  <a:cs typeface="ＭＳ Ｐゴシック" charset="0"/>
                </a:rPr>
                <a:t>O</a:t>
              </a:r>
              <a:r>
                <a:rPr lang="en-US" sz="600" dirty="0" smtClean="0">
                  <a:solidFill>
                    <a:srgbClr val="000000"/>
                  </a:solidFill>
                  <a:latin typeface="Arial" charset="0"/>
                  <a:ea typeface="ＭＳ Ｐゴシック" charset="0"/>
                  <a:cs typeface="ＭＳ Ｐゴシック" charset="0"/>
                </a:rPr>
                <a:t>ver expressed</a:t>
              </a:r>
            </a:p>
            <a:p>
              <a:pPr defTabSz="914400" fontAlgn="base">
                <a:spcBef>
                  <a:spcPct val="0"/>
                </a:spcBef>
                <a:spcAft>
                  <a:spcPct val="0"/>
                </a:spcAft>
              </a:pPr>
              <a:endParaRPr lang="en-US" sz="600" dirty="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600" dirty="0" smtClean="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600" dirty="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600" dirty="0" smtClean="0">
                  <a:latin typeface="Arial" charset="0"/>
                  <a:ea typeface="ＭＳ Ｐゴシック" charset="0"/>
                  <a:cs typeface="ＭＳ Ｐゴシック" charset="0"/>
                </a:rPr>
                <a:t>Under</a:t>
              </a:r>
              <a:r>
                <a:rPr lang="en-US" sz="600" dirty="0" smtClean="0">
                  <a:solidFill>
                    <a:srgbClr val="FF0000"/>
                  </a:solidFill>
                  <a:latin typeface="Arial" charset="0"/>
                  <a:ea typeface="ＭＳ Ｐゴシック" charset="0"/>
                  <a:cs typeface="ＭＳ Ｐゴシック" charset="0"/>
                </a:rPr>
                <a:t> </a:t>
              </a:r>
              <a:r>
                <a:rPr lang="en-US" sz="600" dirty="0" smtClean="0">
                  <a:solidFill>
                    <a:srgbClr val="000000"/>
                  </a:solidFill>
                  <a:latin typeface="Arial" charset="0"/>
                  <a:ea typeface="ＭＳ Ｐゴシック" charset="0"/>
                  <a:cs typeface="ＭＳ Ｐゴシック" charset="0"/>
                </a:rPr>
                <a:t>expressed</a:t>
              </a:r>
              <a:endParaRPr lang="en-US" sz="600" dirty="0">
                <a:solidFill>
                  <a:srgbClr val="000000"/>
                </a:solidFill>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5472449" y="6876805"/>
              <a:ext cx="3157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a:r>
                <a:rPr lang="en-US" sz="1000" kern="0" dirty="0">
                  <a:solidFill>
                    <a:srgbClr val="FFFFFF">
                      <a:lumMod val="50000"/>
                    </a:srgbClr>
                  </a:solidFill>
                  <a:cs typeface="ＭＳ Ｐゴシック" charset="0"/>
                </a:rPr>
                <a:t>The Cancer Genome Atlas Network</a:t>
              </a:r>
              <a:r>
                <a:rPr lang="en-GB" sz="1000" kern="0" dirty="0">
                  <a:solidFill>
                    <a:srgbClr val="FFFFFF">
                      <a:lumMod val="50000"/>
                    </a:srgbClr>
                  </a:solidFill>
                  <a:cs typeface="ＭＳ Ｐゴシック" charset="0"/>
                </a:rPr>
                <a:t> Nature </a:t>
              </a:r>
              <a:r>
                <a:rPr lang="en-GB" sz="1000" b="1" kern="0" dirty="0">
                  <a:solidFill>
                    <a:srgbClr val="FFFFFF">
                      <a:lumMod val="50000"/>
                    </a:srgbClr>
                  </a:solidFill>
                  <a:cs typeface="ＭＳ Ｐゴシック" charset="0"/>
                </a:rPr>
                <a:t>487</a:t>
              </a:r>
              <a:r>
                <a:rPr lang="en-GB" sz="1000" kern="0" dirty="0">
                  <a:solidFill>
                    <a:srgbClr val="FFFFFF">
                      <a:lumMod val="50000"/>
                    </a:srgbClr>
                  </a:solidFill>
                  <a:cs typeface="ＭＳ Ｐゴシック" charset="0"/>
                </a:rPr>
                <a:t>, 330-337 (2012) doi:10.1038/nature11252</a:t>
              </a:r>
            </a:p>
          </p:txBody>
        </p:sp>
      </p:grpSp>
      <p:sp>
        <p:nvSpPr>
          <p:cNvPr id="19" name="右箭头 18"/>
          <p:cNvSpPr/>
          <p:nvPr/>
        </p:nvSpPr>
        <p:spPr bwMode="auto">
          <a:xfrm>
            <a:off x="2843808" y="3717032"/>
            <a:ext cx="432048" cy="432048"/>
          </a:xfrm>
          <a:prstGeom prst="rightArrow">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65" charset="0"/>
            </a:endParaRPr>
          </a:p>
        </p:txBody>
      </p:sp>
      <p:sp>
        <p:nvSpPr>
          <p:cNvPr id="20" name="右箭头 19"/>
          <p:cNvSpPr/>
          <p:nvPr/>
        </p:nvSpPr>
        <p:spPr bwMode="auto">
          <a:xfrm>
            <a:off x="6732240" y="3645024"/>
            <a:ext cx="432048" cy="432048"/>
          </a:xfrm>
          <a:prstGeom prst="rightArrow">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35080111"/>
      </p:ext>
    </p:extLst>
  </p:cSld>
  <p:clrMapOvr>
    <a:masterClrMapping/>
  </p:clrMapOvr>
  <p:transition xmlns:p14="http://schemas.microsoft.com/office/powerpoint/2010/main" advTm="37694"/>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fontScale="90000"/>
          </a:bodyPr>
          <a:lstStyle/>
          <a:p>
            <a:r>
              <a:rPr lang="en-US" dirty="0" smtClean="0"/>
              <a:t>State-space model for internal 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46399"/>
    </mc:Choice>
    <mc:Fallback xmlns="">
      <p:transition xmlns:p14="http://schemas.microsoft.com/office/powerpoint/2010/main" spd="slow" advTm="46399"/>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344155"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344156"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0255"/>
    </mc:Choice>
    <mc:Fallback xmlns="">
      <p:transition xmlns:p14="http://schemas.microsoft.com/office/powerpoint/2010/main" spd="slow" advTm="60255"/>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fontScale="90000"/>
          </a:bodyPr>
          <a:lstStyle/>
          <a:p>
            <a:r>
              <a:rPr lang="en-US" dirty="0"/>
              <a:t>Canonical temporal expression trajectories from effective state space model</a:t>
            </a:r>
          </a:p>
        </p:txBody>
      </p:sp>
      <p:sp>
        <p:nvSpPr>
          <p:cNvPr id="19" name="TextBox 18"/>
          <p:cNvSpPr txBox="1"/>
          <p:nvPr/>
        </p:nvSpPr>
        <p:spPr>
          <a:xfrm>
            <a:off x="228600"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sp>
        <p:nvSpPr>
          <p:cNvPr id="26" name="TextBox 25"/>
          <p:cNvSpPr txBox="1"/>
          <p:nvPr/>
        </p:nvSpPr>
        <p:spPr>
          <a:xfrm>
            <a:off x="4953000" y="2999601"/>
            <a:ext cx="4038600" cy="1015663"/>
          </a:xfrm>
          <a:prstGeom prst="rect">
            <a:avLst/>
          </a:prstGeom>
          <a:noFill/>
          <a:ln>
            <a:solidFill>
              <a:schemeClr val="tx2"/>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external principal dynamic pattern (</a:t>
            </a:r>
            <a:r>
              <a:rPr lang="en-US" sz="2000" b="0" dirty="0" err="1">
                <a:solidFill>
                  <a:srgbClr val="004DA4">
                    <a:lumMod val="75000"/>
                  </a:srgbClr>
                </a:solidFill>
                <a:latin typeface="Times New Roman"/>
                <a:cs typeface="Times New Roman"/>
              </a:rPr>
              <a:t>ePDP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p>
        </p:txBody>
      </p:sp>
      <p:graphicFrame>
        <p:nvGraphicFramePr>
          <p:cNvPr id="27" name="Object 26"/>
          <p:cNvGraphicFramePr>
            <a:graphicFrameLocks noChangeAspect="1"/>
          </p:cNvGraphicFramePr>
          <p:nvPr>
            <p:extLst>
              <p:ext uri="{D42A27DB-BD31-4B8C-83A1-F6EECF244321}">
                <p14:modId xmlns:p14="http://schemas.microsoft.com/office/powerpoint/2010/main" val="1526524626"/>
              </p:ext>
            </p:extLst>
          </p:nvPr>
        </p:nvGraphicFramePr>
        <p:xfrm>
          <a:off x="7924800" y="3609201"/>
          <a:ext cx="292317" cy="377825"/>
        </p:xfrm>
        <a:graphic>
          <a:graphicData uri="http://schemas.openxmlformats.org/presentationml/2006/ole">
            <mc:AlternateContent xmlns:mc="http://schemas.openxmlformats.org/markup-compatibility/2006">
              <mc:Choice xmlns:v="urn:schemas-microsoft-com:vml" Requires="v">
                <p:oleObj spid="_x0000_s341045" name="Equation" r:id="rId4" imgW="152400" imgH="190500" progId="Equation.3">
                  <p:embed/>
                </p:oleObj>
              </mc:Choice>
              <mc:Fallback>
                <p:oleObj name="Equation" r:id="rId4" imgW="152400" imgH="190500" progId="Equation.3">
                  <p:embed/>
                  <p:pic>
                    <p:nvPicPr>
                      <p:cNvPr id="0" name=""/>
                      <p:cNvPicPr>
                        <a:picLocks noChangeAspect="1" noChangeArrowheads="1"/>
                      </p:cNvPicPr>
                      <p:nvPr/>
                    </p:nvPicPr>
                    <p:blipFill>
                      <a:blip r:embed="rId5"/>
                      <a:srcRect/>
                      <a:stretch>
                        <a:fillRect/>
                      </a:stretch>
                    </p:blipFill>
                    <p:spPr bwMode="auto">
                      <a:xfrm>
                        <a:off x="7924800" y="3609201"/>
                        <a:ext cx="292317" cy="377825"/>
                      </a:xfrm>
                      <a:prstGeom prst="rect">
                        <a:avLst/>
                      </a:prstGeom>
                      <a:noFill/>
                      <a:extLst/>
                    </p:spPr>
                  </p:pic>
                </p:oleObj>
              </mc:Fallback>
            </mc:AlternateContent>
          </a:graphicData>
        </a:graphic>
      </p:graphicFrame>
      <p:pic>
        <p:nvPicPr>
          <p:cNvPr id="28" name="Picture 3"/>
          <p:cNvPicPr>
            <a:picLocks noChangeAspect="1" noChangeArrowheads="1"/>
          </p:cNvPicPr>
          <p:nvPr/>
        </p:nvPicPr>
        <p:blipFill rotWithShape="1">
          <a:blip r:embed="rId6"/>
          <a:srcRect l="1879" t="40691" b="36666"/>
          <a:stretch/>
        </p:blipFill>
        <p:spPr bwMode="auto">
          <a:xfrm>
            <a:off x="304800" y="4805934"/>
            <a:ext cx="3901796" cy="922963"/>
          </a:xfrm>
          <a:prstGeom prst="rect">
            <a:avLst/>
          </a:prstGeom>
          <a:noFill/>
          <a:ln w="9525">
            <a:noFill/>
            <a:miter lim="800000"/>
            <a:headEnd/>
            <a:tailEnd/>
          </a:ln>
        </p:spPr>
      </p:pic>
      <p:sp>
        <p:nvSpPr>
          <p:cNvPr id="30" name="TextBox 29"/>
          <p:cNvSpPr txBox="1"/>
          <p:nvPr/>
        </p:nvSpPr>
        <p:spPr>
          <a:xfrm>
            <a:off x="1600200" y="4038600"/>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2247900" y="1949845"/>
            <a:ext cx="1400757" cy="104975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7139"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cxnSp>
        <p:nvCxnSpPr>
          <p:cNvPr id="33" name="Straight Arrow Connector 32"/>
          <p:cNvCxnSpPr>
            <a:endCxn id="26" idx="0"/>
          </p:cNvCxnSpPr>
          <p:nvPr/>
        </p:nvCxnSpPr>
        <p:spPr>
          <a:xfrm>
            <a:off x="6134752" y="1914068"/>
            <a:ext cx="837548" cy="108553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872533" y="2348003"/>
            <a:ext cx="1945057" cy="646331"/>
          </a:xfrm>
          <a:prstGeom prst="rect">
            <a:avLst/>
          </a:prstGeom>
          <a:noFill/>
        </p:spPr>
        <p:txBody>
          <a:bodyPr wrap="square" rtlCol="0">
            <a:spAutoFit/>
          </a:bodyPr>
          <a:lstStyle/>
          <a:p>
            <a:pPr defTabSz="457200" fontAlgn="auto">
              <a:spcBef>
                <a:spcPts val="0"/>
              </a:spcBef>
              <a:spcAft>
                <a:spcPts val="0"/>
              </a:spcAft>
            </a:pPr>
            <a:r>
              <a:rPr lang="en-US" sz="1800" b="0" dirty="0">
                <a:solidFill>
                  <a:srgbClr val="1F497D"/>
                </a:solidFill>
                <a:latin typeface="Georgia"/>
              </a:rPr>
              <a:t>Externally driven dynamics</a:t>
            </a:r>
          </a:p>
        </p:txBody>
      </p:sp>
      <p:sp>
        <p:nvSpPr>
          <p:cNvPr id="18" name="TextBox 17"/>
          <p:cNvSpPr txBox="1"/>
          <p:nvPr/>
        </p:nvSpPr>
        <p:spPr>
          <a:xfrm>
            <a:off x="1827129"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747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7" name="Right Arrow 16"/>
          <p:cNvSpPr/>
          <p:nvPr/>
        </p:nvSpPr>
        <p:spPr>
          <a:xfrm rot="5400000">
            <a:off x="7605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pic>
        <p:nvPicPr>
          <p:cNvPr id="20" name="Picture 5"/>
          <p:cNvPicPr>
            <a:picLocks noChangeAspect="1" noChangeArrowheads="1"/>
          </p:cNvPicPr>
          <p:nvPr/>
        </p:nvPicPr>
        <p:blipFill rotWithShape="1">
          <a:blip r:embed="rId7"/>
          <a:srcRect t="42483" r="21888" b="39333"/>
          <a:stretch/>
        </p:blipFill>
        <p:spPr bwMode="auto">
          <a:xfrm>
            <a:off x="4800600" y="4729734"/>
            <a:ext cx="4218995" cy="1006798"/>
          </a:xfrm>
          <a:prstGeom prst="rect">
            <a:avLst/>
          </a:prstGeom>
          <a:noFill/>
          <a:ln w="9525">
            <a:noFill/>
            <a:miter lim="800000"/>
            <a:headEnd/>
            <a:tailEnd/>
          </a:ln>
        </p:spPr>
      </p:pic>
      <p:sp>
        <p:nvSpPr>
          <p:cNvPr id="23" name="TextBox 22"/>
          <p:cNvSpPr txBox="1"/>
          <p:nvPr/>
        </p:nvSpPr>
        <p:spPr>
          <a:xfrm>
            <a:off x="16764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24" name="TextBox 23"/>
          <p:cNvSpPr txBox="1"/>
          <p:nvPr/>
        </p:nvSpPr>
        <p:spPr>
          <a:xfrm>
            <a:off x="67056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578592"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sp>
        <p:nvSpPr>
          <p:cNvPr id="32" name="TextBox 31"/>
          <p:cNvSpPr txBox="1"/>
          <p:nvPr/>
        </p:nvSpPr>
        <p:spPr>
          <a:xfrm rot="16200000">
            <a:off x="4054911" y="5201644"/>
            <a:ext cx="1519178"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ePDP</a:t>
            </a:r>
            <a:r>
              <a:rPr lang="en-US" sz="1400" b="0" dirty="0">
                <a:solidFill>
                  <a:srgbClr val="000000"/>
                </a:solidFill>
                <a:latin typeface="Georgia"/>
              </a:rPr>
              <a:t> expression</a:t>
            </a:r>
          </a:p>
        </p:txBody>
      </p:sp>
      <p:sp>
        <p:nvSpPr>
          <p:cNvPr id="3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73300"/>
    </mc:Choice>
    <mc:Fallback xmlns="">
      <p:transition xmlns:p14="http://schemas.microsoft.com/office/powerpoint/2010/main" spd="slow" advTm="7330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B</a:t>
            </a:r>
            <a:r>
              <a:rPr lang="en-US" sz="1600" b="0" dirty="0">
                <a:solidFill>
                  <a:prstClr val="black"/>
                </a:solidFill>
                <a:latin typeface="Helvetica"/>
                <a:cs typeface="Helvetica"/>
              </a:rPr>
              <a:t>. Dimensionality Reduction</a:t>
            </a: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a:t>
                </a:r>
                <a:r>
                  <a:rPr lang="en-US" b="0" kern="0" dirty="0" err="1">
                    <a:solidFill>
                      <a:sysClr val="windowText" lastClr="000000"/>
                    </a:solidFill>
                    <a:latin typeface="Helvetica"/>
                    <a:cs typeface="Helvetica"/>
                  </a:rPr>
                  <a:t>enes</a:t>
                </a:r>
                <a:r>
                  <a:rPr lang="en-US" b="0" kern="0" dirty="0">
                    <a:solidFill>
                      <a:sysClr val="windowText" lastClr="000000"/>
                    </a:solidFill>
                    <a:latin typeface="Helvetica"/>
                    <a:cs typeface="Helvetica"/>
                  </a:rPr>
                  <a:t> of </a:t>
                </a:r>
                <a:r>
                  <a:rPr lang="en-US" b="0" i="1" kern="0" dirty="0">
                    <a:solidFill>
                      <a:sysClr val="windowText" lastClr="000000"/>
                    </a:solidFill>
                    <a:latin typeface="Helvetica"/>
                    <a:cs typeface="Helvetica"/>
                  </a:rPr>
                  <a:t>X</a:t>
                </a: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1798297085"/>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342237"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73472031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342238"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X</a:t>
              </a: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Genes of </a:t>
                </a:r>
                <a:r>
                  <a:rPr lang="en-US" b="0" i="1" kern="0" dirty="0">
                    <a:solidFill>
                      <a:sysClr val="windowText" lastClr="000000"/>
                    </a:solidFill>
                    <a:latin typeface="Helvetica"/>
                    <a:cs typeface="Helvetica"/>
                  </a:rPr>
                  <a:t>U</a:t>
                </a: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3818930126"/>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342239"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055471894"/>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342240"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U</a:t>
              </a: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X</a:t>
              </a: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U</a:t>
              </a: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srgbClr val="005C00"/>
                  </a:solidFill>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Internal regulation among genes/meta-genes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A/</a:t>
                </a:r>
                <a:r>
                  <a:rPr lang="en-US" b="0" i="1" dirty="0" err="1">
                    <a:solidFill>
                      <a:prstClr val="black"/>
                    </a:solidFill>
                    <a:latin typeface="Times New Roman"/>
                  </a:rPr>
                  <a:t>Ã</a:t>
                </a:r>
                <a:endParaRPr lang="en-US" b="0" i="1" dirty="0">
                  <a:solidFill>
                    <a:prstClr val="black"/>
                  </a:solidFill>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External regulation from genes/meta-genes in Group </a:t>
                </a:r>
                <a:r>
                  <a:rPr lang="en-US" b="0" i="1" dirty="0">
                    <a:solidFill>
                      <a:prstClr val="black"/>
                    </a:solidFill>
                    <a:latin typeface="Times New Roman"/>
                  </a:rPr>
                  <a:t>U</a:t>
                </a:r>
              </a:p>
              <a:p>
                <a:pPr defTabSz="457200" fontAlgn="auto">
                  <a:spcBef>
                    <a:spcPts val="0"/>
                  </a:spcBef>
                  <a:spcAft>
                    <a:spcPts val="0"/>
                  </a:spcAft>
                </a:pPr>
                <a:r>
                  <a:rPr lang="en-US" b="0" dirty="0">
                    <a:solidFill>
                      <a:prstClr val="black"/>
                    </a:solidFill>
                    <a:latin typeface="Times New Roman"/>
                  </a:rPr>
                  <a:t>to genes/meta-genes in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B/</a:t>
                </a: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42344242"/>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342241"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A</a:t>
            </a:r>
            <a:r>
              <a:rPr lang="en-US" sz="1600" b="0" dirty="0">
                <a:solidFill>
                  <a:srgbClr val="000100"/>
                </a:solidFill>
                <a:latin typeface="Helvetica"/>
                <a:cs typeface="Helvetica"/>
              </a:rPr>
              <a:t>. Gene state-space model</a:t>
            </a:r>
            <a:endParaRPr lang="en-US" sz="1600" b="0" dirty="0">
              <a:solidFill>
                <a:prstClr val="black"/>
              </a:solidFill>
              <a:latin typeface="Helvetic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C</a:t>
            </a:r>
            <a:r>
              <a:rPr lang="en-US" sz="1600" b="0" dirty="0">
                <a:solidFill>
                  <a:srgbClr val="000100"/>
                </a:solidFill>
                <a:latin typeface="Helvetica"/>
                <a:cs typeface="Helvetica"/>
              </a:rPr>
              <a:t>. Meta-gene state-space model</a:t>
            </a:r>
            <a:endParaRPr lang="en-US" sz="1600" b="0" dirty="0">
              <a:solidFill>
                <a:prstClr val="black"/>
              </a:solidFill>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a:solidFill>
                  <a:srgbClr val="9BBB58"/>
                </a:solidFill>
                <a:latin typeface="Times New Roman"/>
                <a:cs typeface="Times New Roman"/>
              </a:rPr>
              <a:t>X</a:t>
            </a:r>
            <a:r>
              <a:rPr lang="en-US" sz="1800" b="0" i="1" baseline="-25000" dirty="0">
                <a:solidFill>
                  <a:prstClr val="black"/>
                </a:solidFill>
                <a:latin typeface="Times New Roman"/>
                <a:cs typeface="Times New Roman"/>
              </a:rPr>
              <a:t>t+1</a:t>
            </a:r>
            <a:r>
              <a:rPr lang="en-US" sz="1800" b="0" i="1" dirty="0">
                <a:solidFill>
                  <a:prstClr val="black"/>
                </a:solidFill>
                <a:latin typeface="Times New Roman"/>
                <a:cs typeface="Times New Roman"/>
              </a:rPr>
              <a:t>=</a:t>
            </a:r>
            <a:r>
              <a:rPr lang="en-US" sz="1800" b="0" i="1" dirty="0" err="1">
                <a:solidFill>
                  <a:srgbClr val="C0504D"/>
                </a:solidFill>
                <a:latin typeface="Times New Roman"/>
                <a:cs typeface="Times New Roman"/>
              </a:rPr>
              <a:t>A</a:t>
            </a:r>
            <a:r>
              <a:rPr lang="en-US" sz="1800" b="0" i="1" dirty="0" err="1">
                <a:solidFill>
                  <a:srgbClr val="9BBB58"/>
                </a:solidFill>
                <a:latin typeface="Times New Roman"/>
                <a:cs typeface="Times New Roman"/>
              </a:rPr>
              <a:t>X</a:t>
            </a:r>
            <a:r>
              <a:rPr lang="en-US" sz="1800" b="0" i="1" baseline="-25000" dirty="0" err="1">
                <a:solidFill>
                  <a:prstClr val="black"/>
                </a:solidFill>
                <a:latin typeface="Times New Roman"/>
                <a:cs typeface="Times New Roman"/>
              </a:rPr>
              <a:t>t</a:t>
            </a:r>
            <a:r>
              <a:rPr lang="en-US" sz="1800" b="0" i="1" dirty="0" err="1">
                <a:solidFill>
                  <a:prstClr val="black"/>
                </a:solidFill>
                <a:latin typeface="Times New Roman"/>
                <a:cs typeface="Times New Roman"/>
              </a:rPr>
              <a:t>+</a:t>
            </a:r>
            <a:r>
              <a:rPr lang="en-US" sz="1800" b="0" i="1" dirty="0" err="1">
                <a:solidFill>
                  <a:srgbClr val="4F81BD"/>
                </a:solidFill>
                <a:latin typeface="Times New Roman"/>
                <a:cs typeface="Times New Roman"/>
              </a:rPr>
              <a:t>B</a:t>
            </a:r>
            <a:r>
              <a:rPr lang="en-US" sz="1800" b="0" i="1" dirty="0" err="1">
                <a:solidFill>
                  <a:srgbClr val="F69546"/>
                </a:solidFill>
                <a:latin typeface="Times New Roman"/>
                <a:cs typeface="Times New Roman"/>
              </a:rPr>
              <a:t>U</a:t>
            </a:r>
            <a:r>
              <a:rPr lang="en-US" sz="1800" b="0" i="1" baseline="-25000" dirty="0" err="1">
                <a:solidFill>
                  <a:prstClr val="black"/>
                </a:solidFill>
                <a:latin typeface="Times New Roman"/>
                <a:cs typeface="Times New Roman"/>
              </a:rPr>
              <a:t>t</a:t>
            </a:r>
            <a:endParaRPr lang="en-US" sz="1800" b="0" i="1" baseline="-25000" dirty="0">
              <a:solidFill>
                <a:prstClr val="black"/>
              </a:solidFill>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D. </a:t>
            </a:r>
            <a:r>
              <a:rPr lang="en-US" sz="1600" b="0" dirty="0">
                <a:solidFill>
                  <a:srgbClr val="FF0000"/>
                </a:solidFill>
                <a:latin typeface="Helvetica"/>
                <a:cs typeface="Helvetica"/>
              </a:rPr>
              <a:t>Internal</a:t>
            </a:r>
            <a:r>
              <a:rPr lang="en-US" sz="1600" b="0" dirty="0">
                <a:solidFill>
                  <a:prstClr val="black"/>
                </a:solidFill>
                <a:latin typeface="Helvetica"/>
                <a:cs typeface="Helvetica"/>
              </a:rPr>
              <a:t>/</a:t>
            </a:r>
            <a:r>
              <a:rPr lang="en-US" sz="1600" b="0" dirty="0">
                <a:solidFill>
                  <a:srgbClr val="254061"/>
                </a:solidFill>
                <a:latin typeface="Helvetica"/>
                <a:cs typeface="Helvetica"/>
              </a:rPr>
              <a:t>External </a:t>
            </a:r>
            <a:r>
              <a:rPr lang="en-US" sz="1600" b="0" dirty="0">
                <a:solidFill>
                  <a:prstClr val="black"/>
                </a:solidFill>
                <a:latin typeface="Helvetica"/>
                <a:cs typeface="Helvetica"/>
              </a:rPr>
              <a:t>Principal Dynamic Patterns (PDPs)</a:t>
            </a: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a:solidFill>
                    <a:srgbClr val="000100"/>
                  </a:solidFill>
                  <a:latin typeface="Calibri"/>
                </a:rPr>
                <a:t>…</a:t>
              </a: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cs typeface="Times New Roman"/>
                </a:rPr>
                <a:t>[</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FF0000"/>
                  </a:solidFill>
                  <a:latin typeface="Times New Roman"/>
                  <a:cs typeface="Times New Roman"/>
                </a:rPr>
                <a:t>λ</a:t>
              </a:r>
              <a:r>
                <a:rPr lang="en-US" sz="1400" b="0" i="1" baseline="-25000" dirty="0" err="1">
                  <a:solidFill>
                    <a:srgbClr val="000000"/>
                  </a:solidFill>
                  <a:latin typeface="Times New Roman"/>
                  <a:cs typeface="Times New Roman"/>
                </a:rPr>
                <a:t>p</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4F81BD"/>
                  </a:solidFill>
                  <a:latin typeface="Times New Roman"/>
                  <a:cs typeface="Times New Roman"/>
                </a:rPr>
                <a:t>σ</a:t>
              </a:r>
              <a:r>
                <a:rPr lang="en-US" sz="1400" b="0" i="1" baseline="-25000" dirty="0" err="1">
                  <a:solidFill>
                    <a:srgbClr val="000000"/>
                  </a:solidFill>
                  <a:latin typeface="Times New Roman"/>
                  <a:cs typeface="Times New Roman"/>
                </a:rPr>
                <a:t>q</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4F81BD"/>
                  </a:solidFill>
                  <a:latin typeface="Times New Roman"/>
                  <a:cs typeface="Times New Roman"/>
                </a:rPr>
                <a:t>EXT</a:t>
              </a:r>
              <a:r>
                <a:rPr lang="en-US" sz="1800" b="0" i="1" dirty="0">
                  <a:solidFill>
                    <a:prstClr val="black"/>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1      </a:t>
              </a:r>
              <a:r>
                <a:rPr lang="en-US" sz="1800" b="0" i="1" dirty="0">
                  <a:solidFill>
                    <a:srgbClr val="4F81BD"/>
                  </a:solidFill>
                  <a:latin typeface="Times New Roman"/>
                  <a:cs typeface="Times New Roman"/>
                </a:rPr>
                <a:t>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2</a:t>
              </a:r>
              <a:r>
                <a:rPr lang="en-US" sz="1800" b="0" i="1" baseline="-25000" dirty="0">
                  <a:solidFill>
                    <a:srgbClr val="F69546"/>
                  </a:solidFill>
                  <a:latin typeface="Times New Roman"/>
                  <a:cs typeface="Times New Roman"/>
                </a:rPr>
                <a:t> </a:t>
              </a:r>
              <a:r>
                <a:rPr lang="en-US" sz="1800" b="0" i="1" baseline="-25000" dirty="0">
                  <a:solidFill>
                    <a:srgbClr val="C0504D"/>
                  </a:solidFill>
                  <a:latin typeface="Times New Roman"/>
                  <a:cs typeface="Times New Roman"/>
                </a:rPr>
                <a:t>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E. </a:t>
            </a:r>
            <a:r>
              <a:rPr lang="en-US" sz="1600" b="0" dirty="0">
                <a:solidFill>
                  <a:prstClr val="black"/>
                </a:solidFill>
                <a:latin typeface="Helvetica"/>
                <a:cs typeface="Helvetica"/>
              </a:rPr>
              <a:t>Gene’s </a:t>
            </a:r>
            <a:r>
              <a:rPr lang="en-US" sz="1600" b="0" dirty="0">
                <a:solidFill>
                  <a:srgbClr val="9B4240"/>
                </a:solidFill>
                <a:latin typeface="Helvetica"/>
                <a:cs typeface="Helvetica"/>
              </a:rPr>
              <a:t>internal (INT) </a:t>
            </a:r>
            <a:r>
              <a:rPr lang="en-US" sz="1600" b="0" dirty="0">
                <a:solidFill>
                  <a:prstClr val="black"/>
                </a:solidFill>
                <a:latin typeface="Helvetica"/>
                <a:cs typeface="Helvetica"/>
              </a:rPr>
              <a:t>and </a:t>
            </a:r>
            <a:r>
              <a:rPr lang="en-US" sz="1600" b="0" dirty="0">
                <a:solidFill>
                  <a:srgbClr val="4F81BD"/>
                </a:solidFill>
                <a:latin typeface="Helvetica"/>
                <a:cs typeface="Helvetica"/>
              </a:rPr>
              <a:t>external (EXT)</a:t>
            </a:r>
            <a:r>
              <a:rPr lang="en-US" sz="1600" b="0" dirty="0">
                <a:solidFill>
                  <a:prstClr val="black"/>
                </a:solidFill>
                <a:latin typeface="Helvetica"/>
                <a:cs typeface="Helvetica"/>
              </a:rPr>
              <a:t> driven expression dynamics composed of PDPs</a:t>
            </a: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C0504D"/>
                    </a:solidFill>
                    <a:latin typeface="Times New Roman"/>
                    <a:cs typeface="Times New Roman"/>
                  </a:rPr>
                  <a:t>INT</a:t>
                </a:r>
                <a:r>
                  <a:rPr lang="en-US" sz="1800" b="0" i="1" dirty="0">
                    <a:solidFill>
                      <a:prstClr val="black"/>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1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2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180" name="Title 1"/>
          <p:cNvSpPr>
            <a:spLocks noGrp="1"/>
          </p:cNvSpPr>
          <p:nvPr>
            <p:ph type="title"/>
          </p:nvPr>
        </p:nvSpPr>
        <p:spPr>
          <a:xfrm>
            <a:off x="3398427" y="0"/>
            <a:ext cx="2299946" cy="686444"/>
          </a:xfrm>
        </p:spPr>
        <p:txBody>
          <a:bodyPr>
            <a:normAutofit fontScale="90000"/>
          </a:bodyPr>
          <a:lstStyle/>
          <a:p>
            <a:r>
              <a:rPr lang="en-US" dirty="0" smtClean="0"/>
              <a:t>Flowchart</a:t>
            </a:r>
            <a:endParaRPr lang="en-US" dirty="0"/>
          </a:p>
        </p:txBody>
      </p:sp>
    </p:spTree>
    <p:extLst>
      <p:ext uri="{BB962C8B-B14F-4D97-AF65-F5344CB8AC3E}">
        <p14:creationId xmlns:p14="http://schemas.microsoft.com/office/powerpoint/2010/main" val="1973475248"/>
      </p:ext>
    </p:extLst>
  </p:cSld>
  <p:clrMapOvr>
    <a:masterClrMapping/>
  </p:clrMapOvr>
  <mc:AlternateContent xmlns:mc="http://schemas.openxmlformats.org/markup-compatibility/2006" xmlns:p14="http://schemas.microsoft.com/office/powerpoint/2010/main">
    <mc:Choice Requires="p14">
      <p:transition spd="slow" p14:dur="2000" advTm="42967"/>
    </mc:Choice>
    <mc:Fallback xmlns="">
      <p:transition xmlns:p14="http://schemas.microsoft.com/office/powerpoint/2010/main" spd="slow" advTm="42967"/>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39"/>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pic>
        <p:nvPicPr>
          <p:cNvPr id="3" name="Picture 2" descr="S2 Figu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22" y="2727108"/>
            <a:ext cx="7025378" cy="3795677"/>
          </a:xfrm>
          <a:prstGeom prst="rect">
            <a:avLst/>
          </a:prstGeom>
        </p:spPr>
      </p:pic>
      <p:sp>
        <p:nvSpPr>
          <p:cNvPr id="18" name="Title 1"/>
          <p:cNvSpPr>
            <a:spLocks noGrp="1"/>
          </p:cNvSpPr>
          <p:nvPr>
            <p:ph type="title"/>
          </p:nvPr>
        </p:nvSpPr>
        <p:spPr>
          <a:xfrm>
            <a:off x="0" y="127000"/>
            <a:ext cx="9144000" cy="907143"/>
          </a:xfrm>
        </p:spPr>
        <p:txBody>
          <a:bodyPr>
            <a:noAutofit/>
          </a:bodyPr>
          <a:lstStyle/>
          <a:p>
            <a:pPr algn="ctr"/>
            <a:r>
              <a:rPr lang="en-US" sz="2000" dirty="0" smtClean="0">
                <a:latin typeface="Helvetica"/>
                <a:cs typeface="Helvetica"/>
              </a:rPr>
              <a:t>Breast cancer cell cycle (under hormonal stimulation): </a:t>
            </a:r>
            <a:br>
              <a:rPr lang="en-US" sz="2000" dirty="0" smtClean="0">
                <a:latin typeface="Helvetica"/>
                <a:cs typeface="Helvetica"/>
              </a:rPr>
            </a:br>
            <a:r>
              <a:rPr lang="en-US" sz="2000" b="1" dirty="0" smtClean="0">
                <a:solidFill>
                  <a:srgbClr val="000090"/>
                </a:solidFill>
                <a:latin typeface="Helvetica"/>
                <a:cs typeface="Helvetica"/>
              </a:rPr>
              <a:t>Conserved genes &amp; TFs have dynamic pattern matching cell-cycle period; Non-conserved ones, do not </a:t>
            </a:r>
            <a:endParaRPr lang="en-US" sz="2000" b="1" dirty="0">
              <a:solidFill>
                <a:srgbClr val="000090"/>
              </a:solidFill>
              <a:latin typeface="Helvetica"/>
              <a:cs typeface="Helvetica"/>
            </a:endParaRPr>
          </a:p>
        </p:txBody>
      </p:sp>
      <p:sp>
        <p:nvSpPr>
          <p:cNvPr id="6"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5722099" y="4706257"/>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86799"/>
    </mc:Choice>
    <mc:Fallback xmlns="">
      <p:transition xmlns:p14="http://schemas.microsoft.com/office/powerpoint/2010/main" spd="slow" advTm="86799"/>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rgbClr val="000000">
                    <a:lumMod val="50000"/>
                    <a:lumOff val="50000"/>
                  </a:srgbClr>
                </a:solidFill>
                <a:latin typeface="Calibri" charset="0"/>
              </a:rPr>
              <a:t>[Wang et al. </a:t>
            </a:r>
            <a:r>
              <a:rPr lang="en-US" sz="1100" b="0" i="1" dirty="0" smtClean="0">
                <a:solidFill>
                  <a:srgbClr val="000000">
                    <a:lumMod val="50000"/>
                    <a:lumOff val="50000"/>
                  </a:srgbClr>
                </a:solidFill>
                <a:latin typeface="Calibri" charset="0"/>
              </a:rPr>
              <a:t>PLOS CB</a:t>
            </a:r>
            <a:r>
              <a:rPr lang="en-US" sz="1100" b="0" dirty="0" smtClean="0">
                <a:solidFill>
                  <a:srgbClr val="000000">
                    <a:lumMod val="50000"/>
                    <a:lumOff val="50000"/>
                  </a:srgbClr>
                </a:solidFill>
                <a:latin typeface="Calibri" charset="0"/>
              </a:rPr>
              <a:t> (in revision, ‘15)]</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39935"/>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 from </a:t>
            </a:r>
            <a:r>
              <a:rPr lang="en-US" dirty="0" err="1" smtClean="0"/>
              <a:t>modENCODE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9212458"/>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918175356"/>
      </p:ext>
    </p:extLst>
  </p:cSld>
  <p:clrMapOvr>
    <a:masterClrMapping/>
  </p:clrMapOvr>
  <p:transition xmlns:p14="http://schemas.microsoft.com/office/powerpoint/2010/main" advTm="18687"/>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cs typeface="Helvetica"/>
              </a:rPr>
              <a:t>Different </a:t>
            </a:r>
            <a:r>
              <a:rPr lang="en-US" sz="1400" b="0" dirty="0" err="1" smtClean="0">
                <a:solidFill>
                  <a:srgbClr val="000090"/>
                </a:solidFill>
                <a:latin typeface="Helvetica"/>
                <a:cs typeface="Helvetica"/>
              </a:rPr>
              <a:t>ePDP</a:t>
            </a:r>
            <a:r>
              <a:rPr lang="en-US" sz="1400" b="0" dirty="0" smtClean="0">
                <a:solidFill>
                  <a:srgbClr val="000090"/>
                </a:solidFill>
                <a:latin typeface="Helvetica"/>
                <a:cs typeface="Helvetica"/>
              </a:rPr>
              <a:t> canonical trajectories</a:t>
            </a:r>
            <a:endParaRPr lang="en-US" sz="1400" b="0" dirty="0">
              <a:solidFill>
                <a:srgbClr val="000090"/>
              </a:solidFill>
              <a:latin typeface="Helvetic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grpSp>
        <p:nvGrpSpPr>
          <p:cNvPr id="38" name="Group 37"/>
          <p:cNvGrpSpPr/>
          <p:nvPr/>
        </p:nvGrpSpPr>
        <p:grpSpPr>
          <a:xfrm>
            <a:off x="4749333" y="2343915"/>
            <a:ext cx="3961770" cy="1411270"/>
            <a:chOff x="663960" y="4768004"/>
            <a:chExt cx="3961770" cy="1411270"/>
          </a:xfrm>
        </p:grpSpPr>
        <p:grpSp>
          <p:nvGrpSpPr>
            <p:cNvPr id="62" name="Group 61"/>
            <p:cNvGrpSpPr/>
            <p:nvPr/>
          </p:nvGrpSpPr>
          <p:grpSpPr>
            <a:xfrm>
              <a:off x="663960" y="4768004"/>
              <a:ext cx="3961770" cy="1411270"/>
              <a:chOff x="-2354" y="2180139"/>
              <a:chExt cx="3461266" cy="1232980"/>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0" name="Rectangle 69"/>
              <p:cNvSpPr/>
              <p:nvPr/>
            </p:nvSpPr>
            <p:spPr>
              <a:xfrm>
                <a:off x="938827" y="2331008"/>
                <a:ext cx="99801" cy="96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1</a:t>
                </a:r>
                <a:r>
                  <a:rPr lang="en-US" b="0" kern="0" baseline="30000" dirty="0" smtClean="0">
                    <a:solidFill>
                      <a:sysClr val="windowText" lastClr="000000"/>
                    </a:solidFill>
                    <a:latin typeface="Helvetica"/>
                    <a:cs typeface="Helvetica"/>
                  </a:rPr>
                  <a:t>st</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2</a:t>
                </a:r>
                <a:r>
                  <a:rPr lang="en-US" b="0" kern="0" baseline="30000" dirty="0" smtClean="0">
                    <a:solidFill>
                      <a:sysClr val="windowText" lastClr="000000"/>
                    </a:solidFill>
                    <a:latin typeface="Helvetica"/>
                    <a:cs typeface="Helvetica"/>
                  </a:rPr>
                  <a:t>nd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3</a:t>
                </a:r>
                <a:r>
                  <a:rPr lang="en-US" b="0" kern="0" baseline="30000" dirty="0" smtClean="0">
                    <a:solidFill>
                      <a:sysClr val="windowText" lastClr="000000"/>
                    </a:solidFill>
                    <a:latin typeface="Helvetica"/>
                    <a:cs typeface="Helvetica"/>
                  </a:rPr>
                  <a:t>rd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4</a:t>
                </a:r>
                <a:r>
                  <a:rPr lang="en-US" b="0" kern="0" baseline="30000" dirty="0" smtClean="0">
                    <a:solidFill>
                      <a:sysClr val="windowText" lastClr="000000"/>
                    </a:solidFill>
                    <a:latin typeface="Helvetica"/>
                    <a:cs typeface="Helvetica"/>
                  </a:rPr>
                  <a:t>th</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cs typeface="Helvetica"/>
                  </a:rPr>
                  <a:t>Expression</a:t>
                </a:r>
                <a:endParaRPr lang="en-US" sz="1050" b="0" kern="0" dirty="0">
                  <a:solidFill>
                    <a:sysClr val="windowText" lastClr="000000"/>
                  </a:solidFill>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Worm’s effective state space model</a:t>
            </a:r>
            <a:endParaRPr lang="en-US" sz="1400" b="0" dirty="0">
              <a:solidFill>
                <a:prstClr val="black"/>
              </a:solidFill>
              <a:latin typeface="Helvetic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cs typeface="Helvetica"/>
              </a:rPr>
              <a:t>Similar </a:t>
            </a:r>
            <a:r>
              <a:rPr lang="en-US" sz="1400" b="0" dirty="0" err="1" smtClean="0">
                <a:solidFill>
                  <a:srgbClr val="FF0000"/>
                </a:solidFill>
                <a:latin typeface="Helvetica"/>
                <a:cs typeface="Helvetica"/>
              </a:rPr>
              <a:t>iPDP</a:t>
            </a:r>
            <a:r>
              <a:rPr lang="en-US" sz="1400" b="0" dirty="0" smtClean="0">
                <a:solidFill>
                  <a:srgbClr val="FF0000"/>
                </a:solidFill>
                <a:latin typeface="Helvetica"/>
                <a:cs typeface="Helvetica"/>
              </a:rPr>
              <a:t> canonical trajectories</a:t>
            </a:r>
            <a:endParaRPr lang="en-US" sz="1400" b="0" dirty="0">
              <a:solidFill>
                <a:srgbClr val="FF0000"/>
              </a:solidFill>
              <a:latin typeface="Helvetic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Fly’s effective state space model</a:t>
            </a:r>
            <a:endParaRPr lang="en-US" sz="1400" b="0" dirty="0">
              <a:solidFill>
                <a:prstClr val="black"/>
              </a:solidFill>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2209444899"/>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348236"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181310599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348237"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
        <p:nvSpPr>
          <p:cNvPr id="8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827083023"/>
      </p:ext>
    </p:extLst>
  </p:cSld>
  <p:clrMapOvr>
    <a:masterClrMapping/>
  </p:clrMapOvr>
  <mc:AlternateContent xmlns:mc="http://schemas.openxmlformats.org/markup-compatibility/2006" xmlns:p14="http://schemas.microsoft.com/office/powerpoint/2010/main">
    <mc:Choice Requires="p14">
      <p:transition spd="slow" p14:dur="2000" advTm="39350"/>
    </mc:Choice>
    <mc:Fallback xmlns="">
      <p:transition xmlns:p14="http://schemas.microsoft.com/office/powerpoint/2010/main" spd="slow" advTm="3935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1064"/>
    </mc:Choice>
    <mc:Fallback xmlns="">
      <p:transition xmlns:p14="http://schemas.microsoft.com/office/powerpoint/2010/main" spd="slow" advTm="21064"/>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9" name="Rectangle 18"/>
          <p:cNvSpPr/>
          <p:nvPr/>
        </p:nvSpPr>
        <p:spPr>
          <a:xfrm>
            <a:off x="122466" y="3026832"/>
            <a:ext cx="5483784" cy="1015663"/>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3467235971"/>
              </p:ext>
            </p:extLst>
          </p:nvPr>
        </p:nvGraphicFramePr>
        <p:xfrm>
          <a:off x="122466" y="1407090"/>
          <a:ext cx="6096000" cy="741680"/>
        </p:xfrm>
        <a:graphic>
          <a:graphicData uri="http://schemas.openxmlformats.org/drawingml/2006/table">
            <a:tbl>
              <a:tblPr firstRow="1" bandRow="1">
                <a:tableStyleId>{5C22544A-7EE6-4342-B048-85BDC9FD1C3A}</a:tableStyleId>
              </a:tblPr>
              <a:tblGrid>
                <a:gridCol w="3637542"/>
                <a:gridCol w="1343759"/>
                <a:gridCol w="1114699"/>
              </a:tblGrid>
              <a:tr h="370840">
                <a:tc>
                  <a:txBody>
                    <a:bodyPr/>
                    <a:lstStyle/>
                    <a:p>
                      <a:r>
                        <a:rPr lang="en-US" dirty="0" err="1" smtClean="0"/>
                        <a:t>iPDP</a:t>
                      </a:r>
                      <a:r>
                        <a:rPr lang="en-US" baseline="0" dirty="0" smtClean="0"/>
                        <a:t> </a:t>
                      </a:r>
                      <a:r>
                        <a:rPr lang="en-US" baseline="0" dirty="0" err="1" smtClean="0"/>
                        <a:t>coeffs</a:t>
                      </a:r>
                      <a:r>
                        <a:rPr lang="en-US" baseline="0" dirty="0" smtClean="0"/>
                        <a:t> &gt;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Ribosomal</a:t>
                      </a:r>
                      <a:r>
                        <a:rPr lang="en-US" baseline="0" dirty="0" smtClean="0"/>
                        <a:t> genes</a:t>
                      </a:r>
                      <a:endParaRPr lang="en-US" dirty="0"/>
                    </a:p>
                  </a:txBody>
                  <a:tcPr/>
                </a:tc>
                <a:tc>
                  <a:txBody>
                    <a:bodyPr/>
                    <a:lstStyle/>
                    <a:p>
                      <a:r>
                        <a:rPr lang="en-US" i="1" dirty="0" smtClean="0"/>
                        <a:t>p</a:t>
                      </a:r>
                      <a:r>
                        <a:rPr lang="en-US" dirty="0" smtClean="0"/>
                        <a:t>&lt;0.001</a:t>
                      </a:r>
                      <a:endParaRPr lang="en-US" dirty="0"/>
                    </a:p>
                  </a:txBody>
                  <a:tcPr/>
                </a:tc>
                <a:tc>
                  <a:txBody>
                    <a:bodyPr/>
                    <a:lstStyle/>
                    <a:p>
                      <a:r>
                        <a:rPr lang="en-US" i="1" dirty="0" smtClean="0"/>
                        <a:t>p</a:t>
                      </a:r>
                      <a:r>
                        <a:rPr lang="en-US" dirty="0" smtClean="0"/>
                        <a:t>&lt;2.2e-16</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206311953"/>
              </p:ext>
            </p:extLst>
          </p:nvPr>
        </p:nvGraphicFramePr>
        <p:xfrm>
          <a:off x="122466" y="4853935"/>
          <a:ext cx="6096000" cy="741680"/>
        </p:xfrm>
        <a:graphic>
          <a:graphicData uri="http://schemas.openxmlformats.org/drawingml/2006/table">
            <a:tbl>
              <a:tblPr firstRow="1" bandRow="1">
                <a:tableStyleId>{5C22544A-7EE6-4342-B048-85BDC9FD1C3A}</a:tableStyleId>
              </a:tblPr>
              <a:tblGrid>
                <a:gridCol w="4060918"/>
                <a:gridCol w="938790"/>
                <a:gridCol w="1096292"/>
              </a:tblGrid>
              <a:tr h="370840">
                <a:tc>
                  <a:txBody>
                    <a:bodyPr/>
                    <a:lstStyle/>
                    <a:p>
                      <a:r>
                        <a:rPr lang="en-US" dirty="0" err="1" smtClean="0"/>
                        <a:t>iPDP</a:t>
                      </a:r>
                      <a:r>
                        <a:rPr lang="en-US" baseline="0" dirty="0" smtClean="0"/>
                        <a:t> </a:t>
                      </a:r>
                      <a:r>
                        <a:rPr lang="en-US" baseline="0" dirty="0" err="1" smtClean="0"/>
                        <a:t>coeffs</a:t>
                      </a:r>
                      <a:r>
                        <a:rPr lang="en-US" baseline="0" dirty="0" smtClean="0"/>
                        <a:t> &lt;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Signaling genes</a:t>
                      </a:r>
                      <a:endParaRPr lang="en-US" dirty="0"/>
                    </a:p>
                  </a:txBody>
                  <a:tcPr/>
                </a:tc>
                <a:tc>
                  <a:txBody>
                    <a:bodyPr/>
                    <a:lstStyle/>
                    <a:p>
                      <a:r>
                        <a:rPr lang="en-US" i="1" dirty="0" smtClean="0"/>
                        <a:t>p</a:t>
                      </a:r>
                      <a:r>
                        <a:rPr lang="en-US" dirty="0" smtClean="0"/>
                        <a:t>&lt;7e-4</a:t>
                      </a:r>
                      <a:endParaRPr lang="en-US" dirty="0"/>
                    </a:p>
                  </a:txBody>
                  <a:tcPr/>
                </a:tc>
                <a:tc>
                  <a:txBody>
                    <a:bodyPr/>
                    <a:lstStyle/>
                    <a:p>
                      <a:r>
                        <a:rPr lang="en-US" i="1" dirty="0" smtClean="0"/>
                        <a:t>p</a:t>
                      </a:r>
                      <a:r>
                        <a:rPr lang="en-US" dirty="0" smtClean="0"/>
                        <a:t>&lt;6e-4</a:t>
                      </a:r>
                      <a:endParaRPr lang="en-US" dirty="0"/>
                    </a:p>
                  </a:txBody>
                  <a:tcPr/>
                </a:tc>
              </a:tr>
            </a:tbl>
          </a:graphicData>
        </a:graphic>
      </p:graphicFrame>
      <p:grpSp>
        <p:nvGrpSpPr>
          <p:cNvPr id="17" name="Group 16"/>
          <p:cNvGrpSpPr/>
          <p:nvPr/>
        </p:nvGrpSpPr>
        <p:grpSpPr>
          <a:xfrm>
            <a:off x="5981470" y="1683051"/>
            <a:ext cx="3162530" cy="3347023"/>
            <a:chOff x="5572523" y="993080"/>
            <a:chExt cx="3162530" cy="3347023"/>
          </a:xfrm>
        </p:grpSpPr>
        <p:pic>
          <p:nvPicPr>
            <p:cNvPr id="7" name="Picture 6" descr="boxplot_fly_ribosome_coeff_cons_vs_spec.pdf"/>
            <p:cNvPicPr>
              <a:picLocks noChangeAspect="1"/>
            </p:cNvPicPr>
            <p:nvPr/>
          </p:nvPicPr>
          <p:blipFill rotWithShape="1">
            <a:blip r:embed="rId3">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16" name="TextBox 15"/>
            <p:cNvSpPr txBox="1"/>
            <p:nvPr/>
          </p:nvSpPr>
          <p:spPr>
            <a:xfrm>
              <a:off x="6491053" y="3632545"/>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   </a:t>
              </a:r>
              <a:r>
                <a:rPr lang="en-US" sz="1800" b="0" dirty="0" err="1" smtClean="0">
                  <a:solidFill>
                    <a:prstClr val="black"/>
                  </a:solidFill>
                  <a:latin typeface="Calibri"/>
                </a:rPr>
                <a:t>iPDPs</a:t>
              </a:r>
              <a:r>
                <a:rPr lang="en-US" sz="1800" b="0" dirty="0" smtClean="0">
                  <a:solidFill>
                    <a:prstClr val="black"/>
                  </a:solidFill>
                  <a:latin typeface="Calibri"/>
                </a:rPr>
                <a:t>          </a:t>
              </a:r>
              <a:r>
                <a:rPr lang="en-US" sz="1800" b="0" dirty="0" err="1" smtClean="0">
                  <a:solidFill>
                    <a:prstClr val="black"/>
                  </a:solidFill>
                  <a:latin typeface="Calibri"/>
                </a:rPr>
                <a:t>ePDPs</a:t>
              </a:r>
              <a:endParaRPr lang="en-US" sz="1800" b="0" dirty="0" smtClean="0">
                <a:solidFill>
                  <a:prstClr val="black"/>
                </a:solidFill>
                <a:latin typeface="Calibri"/>
              </a:endParaRPr>
            </a:p>
          </p:txBody>
        </p:sp>
        <p:sp>
          <p:nvSpPr>
            <p:cNvPr id="21" name="TextBox 20"/>
            <p:cNvSpPr txBox="1"/>
            <p:nvPr/>
          </p:nvSpPr>
          <p:spPr>
            <a:xfrm rot="16200000">
              <a:off x="4572152" y="2459169"/>
              <a:ext cx="2647073"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rPr>
                <a:t>Coefficients of </a:t>
              </a:r>
              <a:r>
                <a:rPr lang="en-US" sz="1800" dirty="0" smtClean="0">
                  <a:solidFill>
                    <a:prstClr val="black"/>
                  </a:solidFill>
                  <a:latin typeface="Calibri"/>
                </a:rPr>
                <a:t>ribosomal</a:t>
              </a:r>
              <a:r>
                <a:rPr lang="en-US" sz="1800" b="0" dirty="0" smtClean="0">
                  <a:solidFill>
                    <a:prstClr val="black"/>
                  </a:solidFill>
                  <a:latin typeface="Calibri"/>
                </a:rPr>
                <a:t> related genes (absolute)</a:t>
              </a:r>
              <a:endParaRPr lang="en-US" sz="1800" b="0" dirty="0">
                <a:solidFill>
                  <a:prstClr val="black"/>
                </a:solidFill>
                <a:latin typeface="Calibri"/>
              </a:endParaRPr>
            </a:p>
          </p:txBody>
        </p:sp>
      </p:grpSp>
      <p:sp>
        <p:nvSpPr>
          <p:cNvPr id="24" name="Right Arrow 23"/>
          <p:cNvSpPr/>
          <p:nvPr/>
        </p:nvSpPr>
        <p:spPr>
          <a:xfrm rot="5400000">
            <a:off x="2578217" y="2319509"/>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5" name="Right Arrow 24"/>
          <p:cNvSpPr/>
          <p:nvPr/>
        </p:nvSpPr>
        <p:spPr>
          <a:xfrm rot="16200000">
            <a:off x="2559809" y="4106741"/>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Arrow Connector 26"/>
          <p:cNvCxnSpPr/>
          <p:nvPr/>
        </p:nvCxnSpPr>
        <p:spPr>
          <a:xfrm>
            <a:off x="6218466" y="1932479"/>
            <a:ext cx="923702" cy="2162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22466" y="5593859"/>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 </a:t>
            </a:r>
            <a:r>
              <a:rPr lang="en-US" sz="1400" b="0" i="1" dirty="0" smtClean="0">
                <a:solidFill>
                  <a:prstClr val="black"/>
                </a:solidFill>
                <a:latin typeface="Calibri"/>
              </a:rPr>
              <a:t>p</a:t>
            </a:r>
            <a:r>
              <a:rPr lang="en-US" sz="1400" b="0" dirty="0" smtClean="0">
                <a:solidFill>
                  <a:prstClr val="black"/>
                </a:solidFill>
                <a:latin typeface="Calibri"/>
              </a:rPr>
              <a:t>-values from KS-test</a:t>
            </a:r>
            <a:endParaRPr lang="en-US" sz="1400" b="0" dirty="0">
              <a:solidFill>
                <a:prstClr val="black"/>
              </a:solidFill>
              <a:latin typeface="Calibri"/>
            </a:endParaRPr>
          </a:p>
        </p:txBody>
      </p:sp>
      <p:sp>
        <p:nvSpPr>
          <p:cNvPr id="14"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056462171"/>
      </p:ext>
    </p:extLst>
  </p:cSld>
  <p:clrMapOvr>
    <a:masterClrMapping/>
  </p:clrMapOvr>
  <mc:AlternateContent xmlns:mc="http://schemas.openxmlformats.org/markup-compatibility/2006" xmlns:p14="http://schemas.microsoft.com/office/powerpoint/2010/main">
    <mc:Choice Requires="p14">
      <p:transition spd="slow" p14:dur="2000" advTm="40261"/>
    </mc:Choice>
    <mc:Fallback xmlns="">
      <p:transition xmlns:p14="http://schemas.microsoft.com/office/powerpoint/2010/main" spd="slow" advTm="40261"/>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a:t>
            </a:r>
            <a:br>
              <a:rPr lang="en-US" sz="1800" dirty="0" smtClean="0">
                <a:solidFill>
                  <a:schemeClr val="tx1">
                    <a:lumMod val="50000"/>
                    <a:lumOff val="50000"/>
                  </a:schemeClr>
                </a:solidFill>
              </a:rPr>
            </a:br>
            <a:r>
              <a:rPr lang="en-US" sz="1800" dirty="0" smtClean="0">
                <a:solidFill>
                  <a:schemeClr val="tx1">
                    <a:lumMod val="50000"/>
                    <a:lumOff val="50000"/>
                  </a:schemeClr>
                </a:solidFill>
              </a:rPr>
              <a:t>Building Interpretative, Regulatory Models, </a:t>
            </a:r>
            <a:br>
              <a:rPr lang="en-US" sz="1800" dirty="0" smtClean="0">
                <a:solidFill>
                  <a:schemeClr val="tx1">
                    <a:lumMod val="50000"/>
                    <a:lumOff val="50000"/>
                  </a:schemeClr>
                </a:solidFill>
              </a:rPr>
            </a:br>
            <a:r>
              <a:rPr lang="en-US" sz="1800" dirty="0" smtClean="0">
                <a:solidFill>
                  <a:schemeClr val="tx1">
                    <a:lumMod val="50000"/>
                    <a:lumOff val="50000"/>
                  </a:schemeClr>
                </a:solidFill>
              </a:rPr>
              <a:t>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7413"/>
                </a:solidFill>
                <a:latin typeface="Arial" charset="0"/>
                <a:ea typeface="ＭＳ Ｐゴシック" charset="0"/>
                <a:cs typeface="ＭＳ Ｐゴシック" charset="0"/>
              </a:rPr>
              <a:t>The </a:t>
            </a:r>
            <a:r>
              <a:rPr lang="en-US" sz="2400" b="1" dirty="0">
                <a:solidFill>
                  <a:srgbClr val="FF7413"/>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smtClean="0">
                <a:solidFill>
                  <a:schemeClr val="bg1"/>
                </a:solidFill>
                <a:latin typeface="Arial" charset="0"/>
                <a:ea typeface="ＭＳ Ｐゴシック" charset="0"/>
                <a:cs typeface="ＭＳ Ｐゴシック" charset="0"/>
              </a:rPr>
              <a:t>v need </a:t>
            </a:r>
            <a:r>
              <a:rPr lang="en-US" dirty="0">
                <a:solidFill>
                  <a:schemeClr val="bg1"/>
                </a:solidFill>
                <a:latin typeface="Arial" charset="0"/>
                <a:ea typeface="ＭＳ Ｐゴシック" charset="0"/>
                <a:cs typeface="ＭＳ Ｐゴシック" charset="0"/>
              </a:rPr>
              <a:t>for large-scale </a:t>
            </a:r>
            <a:r>
              <a:rPr lang="en-US" dirty="0" smtClean="0">
                <a:solidFill>
                  <a:schemeClr val="bg1"/>
                </a:solidFill>
                <a:latin typeface="Arial" charset="0"/>
                <a:ea typeface="ＭＳ Ｐゴシック" charset="0"/>
                <a:cs typeface="ＭＳ Ｐゴシック" charset="0"/>
              </a:rPr>
              <a:t>mining for </a:t>
            </a:r>
            <a:r>
              <a:rPr lang="en-US" dirty="0">
                <a:solidFill>
                  <a:schemeClr val="bg1"/>
                </a:solidFill>
                <a:latin typeface="Arial" charset="0"/>
                <a:ea typeface="ＭＳ Ｐゴシック" charset="0"/>
                <a:cs typeface="ＭＳ Ｐゴシック" charset="0"/>
              </a:rPr>
              <a:t>med. research</a:t>
            </a:r>
          </a:p>
          <a:p>
            <a:pPr lvl="1"/>
            <a:r>
              <a:rPr lang="en-US" dirty="0" smtClean="0">
                <a:solidFill>
                  <a:schemeClr val="bg1"/>
                </a:solidFill>
                <a:latin typeface="Arial" charset="0"/>
                <a:ea typeface="ＭＳ Ｐゴシック" charset="0"/>
                <a:cs typeface="ＭＳ Ｐゴシック" charset="0"/>
              </a:rPr>
              <a:t>Issues w/ current </a:t>
            </a:r>
            <a:r>
              <a:rPr lang="en-US" dirty="0">
                <a:solidFill>
                  <a:schemeClr val="bg1"/>
                </a:solidFill>
                <a:latin typeface="Arial" charset="0"/>
                <a:ea typeface="ＭＳ Ｐゴシック" charset="0"/>
                <a:cs typeface="ＭＳ Ｐゴシック" charset="0"/>
              </a:rPr>
              <a:t>social &amp; tech </a:t>
            </a:r>
            <a:r>
              <a:rPr lang="en-US" dirty="0" smtClean="0">
                <a:solidFill>
                  <a:schemeClr val="bg1"/>
                </a:solidFill>
                <a:latin typeface="Arial" charset="0"/>
                <a:ea typeface="ＭＳ Ｐゴシック" charset="0"/>
                <a:cs typeface="ＭＳ Ｐゴシック" charset="0"/>
              </a:rPr>
              <a:t>approaches: inconsistencies, burdensome </a:t>
            </a:r>
            <a:r>
              <a:rPr lang="en-US" dirty="0">
                <a:solidFill>
                  <a:schemeClr val="bg1"/>
                </a:solidFill>
                <a:latin typeface="Arial" charset="0"/>
                <a:ea typeface="ＭＳ Ｐゴシック" charset="0"/>
                <a:cs typeface="ＭＳ Ｐゴシック" charset="0"/>
              </a:rPr>
              <a:t>security, </a:t>
            </a:r>
            <a:r>
              <a:rPr lang="en-US" dirty="0" smtClean="0">
                <a:solidFill>
                  <a:schemeClr val="bg1"/>
                </a:solidFill>
                <a:latin typeface="Arial" charset="0"/>
                <a:ea typeface="ＭＳ Ｐゴシック" charset="0"/>
                <a:cs typeface="ＭＳ Ｐゴシック" charset="0"/>
              </a:rPr>
              <a:t>various </a:t>
            </a:r>
            <a:r>
              <a:rPr lang="en-US" dirty="0">
                <a:solidFill>
                  <a:schemeClr val="bg1"/>
                </a:solidFill>
                <a:latin typeface="Arial" charset="0"/>
                <a:ea typeface="ＭＳ Ｐゴシック" charset="0"/>
                <a:cs typeface="ＭＳ Ｐゴシック" charset="0"/>
              </a:rPr>
              <a:t>"</a:t>
            </a:r>
            <a:r>
              <a:rPr lang="en-US" dirty="0" smtClean="0">
                <a:solidFill>
                  <a:schemeClr val="bg1"/>
                </a:solidFill>
                <a:latin typeface="Arial" charset="0"/>
                <a:ea typeface="ＭＳ Ｐゴシック" charset="0"/>
                <a:cs typeface="ＭＳ Ｐゴシック" charset="0"/>
              </a:rPr>
              <a:t>hacks”</a:t>
            </a:r>
            <a:endParaRPr lang="en-US" dirty="0">
              <a:solidFill>
                <a:schemeClr val="bg1"/>
              </a:solidFill>
              <a:latin typeface="Arial" charset="0"/>
              <a:ea typeface="ＭＳ Ｐゴシック" charset="0"/>
              <a:cs typeface="ＭＳ Ｐゴシック" charset="0"/>
            </a:endParaRPr>
          </a:p>
          <a:p>
            <a:pPr lvl="1"/>
            <a:r>
              <a:rPr lang="en-US" dirty="0" err="1">
                <a:solidFill>
                  <a:schemeClr val="bg1"/>
                </a:solidFill>
                <a:latin typeface="Arial" charset="0"/>
                <a:ea typeface="ＭＳ Ｐゴシック" charset="0"/>
                <a:cs typeface="ＭＳ Ｐゴシック" charset="0"/>
              </a:rPr>
              <a:t>Strawman</a:t>
            </a:r>
            <a:r>
              <a:rPr lang="en-US" dirty="0">
                <a:solidFill>
                  <a:schemeClr val="bg1"/>
                </a:solidFill>
                <a:latin typeface="Arial" charset="0"/>
                <a:ea typeface="ＭＳ Ｐゴシック" charset="0"/>
                <a:cs typeface="ＭＳ Ｐゴシック" charset="0"/>
              </a:rPr>
              <a:t> Hybrid </a:t>
            </a:r>
            <a:r>
              <a:rPr lang="en-US" dirty="0" err="1">
                <a:solidFill>
                  <a:schemeClr val="bg1"/>
                </a:solidFill>
                <a:latin typeface="Arial" charset="0"/>
                <a:ea typeface="ＭＳ Ｐゴシック" charset="0"/>
                <a:cs typeface="ＭＳ Ｐゴシック" charset="0"/>
              </a:rPr>
              <a:t>Soc</a:t>
            </a:r>
            <a:r>
              <a:rPr lang="en-US" dirty="0">
                <a:solidFill>
                  <a:schemeClr val="bg1"/>
                </a:solidFill>
                <a:latin typeface="Arial" charset="0"/>
                <a:ea typeface="ＭＳ Ｐゴシック" charset="0"/>
                <a:cs typeface="ＭＳ Ｐゴシック" charset="0"/>
              </a:rPr>
              <a:t>-Tech Proposal (Cloud </a:t>
            </a:r>
            <a:r>
              <a:rPr lang="en-US" dirty="0" smtClean="0">
                <a:solidFill>
                  <a:schemeClr val="bg1"/>
                </a:solidFill>
                <a:latin typeface="Arial" charset="0"/>
                <a:ea typeface="ＭＳ Ｐゴシック" charset="0"/>
                <a:cs typeface="ＭＳ Ｐゴシック" charset="0"/>
              </a:rPr>
              <a:t>Enclaves. Quantifying </a:t>
            </a:r>
            <a:r>
              <a:rPr lang="en-US" dirty="0">
                <a:solidFill>
                  <a:schemeClr val="bg1"/>
                </a:solidFill>
                <a:latin typeface="Arial" charset="0"/>
                <a:ea typeface="ＭＳ Ｐゴシック" charset="0"/>
                <a:cs typeface="ＭＳ Ｐゴシック" charset="0"/>
              </a:rPr>
              <a:t>Leaks &amp; </a:t>
            </a:r>
            <a:r>
              <a:rPr lang="en-US" dirty="0" smtClean="0">
                <a:solidFill>
                  <a:schemeClr val="bg1"/>
                </a:solidFill>
                <a:latin typeface="Arial" charset="0"/>
                <a:ea typeface="ＭＳ Ｐゴシック" charset="0"/>
                <a:cs typeface="ＭＳ Ｐゴシック" charset="0"/>
              </a:rPr>
              <a:t>Closely Coupled </a:t>
            </a:r>
            <a:r>
              <a:rPr lang="en-US" dirty="0">
                <a:solidFill>
                  <a:schemeClr val="bg1"/>
                </a:solidFill>
                <a:latin typeface="Arial" charset="0"/>
                <a:ea typeface="ＭＳ Ｐゴシック" charset="0"/>
                <a:cs typeface="ＭＳ Ｐゴシック" charset="0"/>
              </a:rPr>
              <a:t>priv.-public </a:t>
            </a:r>
            <a:r>
              <a:rPr lang="en-US" dirty="0" smtClean="0">
                <a:solidFill>
                  <a:schemeClr val="bg1"/>
                </a:solidFill>
                <a:latin typeface="Arial" charset="0"/>
                <a:ea typeface="ＭＳ Ｐゴシック" charset="0"/>
                <a:cs typeface="ＭＳ Ｐゴシック" charset="0"/>
              </a:rPr>
              <a:t>datasets)</a:t>
            </a:r>
            <a:endParaRPr lang="en-US" dirty="0">
              <a:solidFill>
                <a:schemeClr val="bg1"/>
              </a:solidFill>
              <a:latin typeface="Arial" charset="0"/>
              <a:ea typeface="ＭＳ Ｐゴシック" charset="0"/>
              <a:cs typeface="ＭＳ Ｐゴシック" charset="0"/>
            </a:endParaRPr>
          </a:p>
          <a:p>
            <a:r>
              <a:rPr lang="en-US" sz="2400" b="1" dirty="0">
                <a:solidFill>
                  <a:srgbClr val="FF7413"/>
                </a:solidFill>
                <a:latin typeface="Arial" charset="0"/>
                <a:ea typeface="ＭＳ Ｐゴシック" charset="0"/>
                <a:cs typeface="ＭＳ Ｐゴシック" charset="0"/>
              </a:rPr>
              <a:t>RNA-</a:t>
            </a:r>
            <a:r>
              <a:rPr lang="en-US" sz="2400" b="1" dirty="0" err="1" smtClean="0">
                <a:solidFill>
                  <a:srgbClr val="FF7413"/>
                </a:solidFill>
                <a:latin typeface="Arial" charset="0"/>
                <a:ea typeface="ＭＳ Ｐゴシック" charset="0"/>
                <a:cs typeface="ＭＳ Ｐゴシック" charset="0"/>
              </a:rPr>
              <a:t>seq</a:t>
            </a:r>
            <a:r>
              <a:rPr lang="en-US" sz="2400" b="1" dirty="0" smtClean="0">
                <a:solidFill>
                  <a:srgbClr val="FF7413"/>
                </a:solidFill>
                <a:latin typeface="Arial" charset="0"/>
                <a:ea typeface="ＭＳ Ｐゴシック" charset="0"/>
                <a:cs typeface="ＭＳ Ｐゴシック" charset="0"/>
              </a:rPr>
              <a:t>: How to Publicly Share Some </a:t>
            </a:r>
            <a:r>
              <a:rPr lang="en-US" sz="2400" b="1" dirty="0">
                <a:solidFill>
                  <a:srgbClr val="FF7413"/>
                </a:solidFill>
                <a:latin typeface="Arial" charset="0"/>
                <a:ea typeface="ＭＳ Ｐゴシック" charset="0"/>
                <a:cs typeface="ＭＳ Ｐゴシック" charset="0"/>
              </a:rPr>
              <a:t>of </a:t>
            </a:r>
            <a:r>
              <a:rPr lang="en-US" sz="2400" b="1" dirty="0" smtClean="0">
                <a:solidFill>
                  <a:srgbClr val="FF7413"/>
                </a:solidFill>
                <a:latin typeface="Arial" charset="0"/>
                <a:ea typeface="ＭＳ Ｐゴシック" charset="0"/>
                <a:cs typeface="ＭＳ Ｐゴシック" charset="0"/>
              </a:rPr>
              <a:t>it</a:t>
            </a:r>
            <a:endParaRPr lang="en-US" sz="2400" b="1" dirty="0">
              <a:solidFill>
                <a:srgbClr val="FF7413"/>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a:t>
            </a:r>
            <a:r>
              <a:rPr lang="en-US" dirty="0" smtClean="0">
                <a:solidFill>
                  <a:schemeClr val="bg1"/>
                </a:solidFill>
                <a:latin typeface="Arial" charset="0"/>
                <a:ea typeface="ＭＳ Ｐゴシック" charset="0"/>
                <a:cs typeface="ＭＳ Ｐゴシック" charset="0"/>
              </a:rPr>
              <a:t>w/ MRF</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smtClean="0">
                <a:solidFill>
                  <a:schemeClr val="bg1"/>
                </a:solidFill>
                <a:latin typeface="Arial" charset="0"/>
                <a:ea typeface="ＭＳ Ｐゴシック" charset="0"/>
                <a:cs typeface="ＭＳ Ｐゴシック" charset="0"/>
              </a:rPr>
              <a:t>eQTLs</a:t>
            </a:r>
            <a:r>
              <a:rPr lang="en-US" dirty="0" smtClean="0">
                <a:solidFill>
                  <a:schemeClr val="bg1"/>
                </a:solidFill>
                <a:latin typeface="Arial" charset="0"/>
                <a:ea typeface="ＭＳ Ｐゴシック" charset="0"/>
                <a:cs typeface="ＭＳ Ｐゴシック" charset="0"/>
              </a:rPr>
              <a:t> using ICI &amp; predictability</a:t>
            </a:r>
            <a:endParaRPr lang="en-US" dirty="0">
              <a:solidFill>
                <a:schemeClr val="bg1"/>
              </a:solidFill>
              <a:latin typeface="Arial" charset="0"/>
              <a:ea typeface="ＭＳ Ｐゴシック" charset="0"/>
              <a:cs typeface="ＭＳ Ｐゴシック" charset="0"/>
            </a:endParaRPr>
          </a:p>
          <a:p>
            <a:pPr lvl="1"/>
            <a:r>
              <a:rPr lang="en-US" dirty="0" smtClean="0">
                <a:solidFill>
                  <a:schemeClr val="bg1"/>
                </a:solidFill>
                <a:latin typeface="Arial" charset="0"/>
                <a:ea typeface="ＭＳ Ｐゴシック" charset="0"/>
                <a:cs typeface="ＭＳ Ｐゴシック" charset="0"/>
              </a:rPr>
              <a:t>Instantiating a practical linking attack </a:t>
            </a:r>
            <a:r>
              <a:rPr lang="en-US" dirty="0">
                <a:solidFill>
                  <a:schemeClr val="bg1"/>
                </a:solidFill>
                <a:latin typeface="Arial" charset="0"/>
                <a:ea typeface="ＭＳ Ｐゴシック" charset="0"/>
                <a:cs typeface="ＭＳ Ｐゴシック" charset="0"/>
              </a:rPr>
              <a:t>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FF00"/>
                </a:solidFill>
                <a:latin typeface="Arial" charset="0"/>
                <a:ea typeface="ＭＳ Ｐゴシック" charset="0"/>
                <a:cs typeface="ＭＳ Ｐゴシック" charset="0"/>
              </a:rPr>
              <a:t>Modeling of </a:t>
            </a:r>
            <a:r>
              <a:rPr lang="en-US" sz="2400" b="1" dirty="0">
                <a:solidFill>
                  <a:srgbClr val="FFFF00"/>
                </a:solidFill>
                <a:latin typeface="Arial" charset="0"/>
                <a:ea typeface="ＭＳ Ｐゴシック" charset="0"/>
                <a:cs typeface="ＭＳ Ｐゴシック" charset="0"/>
              </a:rPr>
              <a:t>RNA-</a:t>
            </a:r>
            <a:r>
              <a:rPr lang="en-US" sz="2400" b="1" dirty="0" err="1" smtClean="0">
                <a:solidFill>
                  <a:srgbClr val="FFFF00"/>
                </a:solidFill>
                <a:latin typeface="Arial" charset="0"/>
                <a:ea typeface="ＭＳ Ｐゴシック" charset="0"/>
                <a:cs typeface="ＭＳ Ｐゴシック" charset="0"/>
              </a:rPr>
              <a:t>seq</a:t>
            </a:r>
            <a:r>
              <a:rPr lang="en-US" sz="2400" b="1" dirty="0" smtClean="0">
                <a:solidFill>
                  <a:srgbClr val="FFFF00"/>
                </a:solidFill>
                <a:latin typeface="Arial" charset="0"/>
                <a:ea typeface="ＭＳ Ｐゴシック" charset="0"/>
                <a:cs typeface="ＭＳ Ｐゴシック" charset="0"/>
              </a:rPr>
              <a:t> in terms of Logical Gates</a:t>
            </a:r>
            <a:endParaRPr lang="en-US" sz="2400" b="1" dirty="0">
              <a:solidFill>
                <a:srgbClr val="FFFF00"/>
              </a:solidFill>
              <a:latin typeface="Arial" charset="0"/>
              <a:ea typeface="ＭＳ Ｐゴシック" charset="0"/>
              <a:cs typeface="ＭＳ Ｐゴシック" charset="0"/>
            </a:endParaRPr>
          </a:p>
          <a:p>
            <a:pPr lvl="1"/>
            <a:r>
              <a:rPr lang="en-US" dirty="0" smtClean="0">
                <a:solidFill>
                  <a:schemeClr val="bg1"/>
                </a:solidFill>
                <a:latin typeface="Arial" charset="0"/>
                <a:ea typeface="ＭＳ Ｐゴシック" charset="0"/>
                <a:cs typeface="ＭＳ Ｐゴシック" charset="0"/>
              </a:rPr>
              <a:t>Preponderance </a:t>
            </a:r>
            <a:r>
              <a:rPr lang="en-US" dirty="0">
                <a:solidFill>
                  <a:schemeClr val="bg1"/>
                </a:solidFill>
                <a:latin typeface="Arial" charset="0"/>
                <a:ea typeface="ＭＳ Ｐゴシック" charset="0"/>
                <a:cs typeface="ＭＳ Ｐゴシック" charset="0"/>
              </a:rPr>
              <a:t>of OR gates in </a:t>
            </a:r>
            <a:r>
              <a:rPr lang="en-US" dirty="0" smtClean="0">
                <a:solidFill>
                  <a:schemeClr val="bg1"/>
                </a:solidFill>
                <a:latin typeface="Arial" charset="0"/>
                <a:ea typeface="ＭＳ Ｐゴシック" charset="0"/>
                <a:cs typeface="ＭＳ Ｐゴシック" charset="0"/>
              </a:rPr>
              <a:t>cancer v. cell-cycle (esp. for </a:t>
            </a:r>
            <a:r>
              <a:rPr lang="en-US" dirty="0" err="1" smtClean="0">
                <a:solidFill>
                  <a:schemeClr val="bg1"/>
                </a:solidFill>
                <a:latin typeface="Arial" charset="0"/>
                <a:ea typeface="ＭＳ Ｐゴシック" charset="0"/>
                <a:cs typeface="ＭＳ Ｐゴシック" charset="0"/>
              </a:rPr>
              <a:t>myc</a:t>
            </a:r>
            <a:r>
              <a:rPr lang="en-US" dirty="0" smtClean="0">
                <a:solidFill>
                  <a:schemeClr val="bg1"/>
                </a:solidFill>
                <a:latin typeface="Arial" charset="0"/>
                <a:ea typeface="ＭＳ Ｐゴシック" charset="0"/>
                <a:cs typeface="ＭＳ Ｐゴシック" charset="0"/>
              </a:rPr>
              <a:t>) </a:t>
            </a:r>
            <a:endParaRPr lang="en-US" dirty="0">
              <a:solidFill>
                <a:schemeClr val="bg1"/>
              </a:solidFill>
              <a:latin typeface="Arial" charset="0"/>
              <a:ea typeface="ＭＳ Ｐゴシック" charset="0"/>
              <a:cs typeface="ＭＳ Ｐゴシック" charset="0"/>
            </a:endParaRPr>
          </a:p>
          <a:p>
            <a:r>
              <a:rPr lang="en-US" sz="2400" b="1" dirty="0" smtClean="0">
                <a:solidFill>
                  <a:srgbClr val="FFFF00"/>
                </a:solidFill>
                <a:latin typeface="Arial" charset="0"/>
                <a:ea typeface="ＭＳ Ｐゴシック" charset="0"/>
                <a:cs typeface="ＭＳ Ｐゴシック" charset="0"/>
              </a:rPr>
              <a:t>Using </a:t>
            </a:r>
            <a:r>
              <a:rPr lang="en-US" sz="2400" b="1" dirty="0">
                <a:solidFill>
                  <a:srgbClr val="FFFF00"/>
                </a:solidFill>
                <a:latin typeface="Arial" charset="0"/>
                <a:ea typeface="ＭＳ Ｐゴシック" charset="0"/>
                <a:cs typeface="ＭＳ Ｐゴシック" charset="0"/>
              </a:rPr>
              <a:t>State Space </a:t>
            </a:r>
            <a:r>
              <a:rPr lang="en-US" sz="2400" b="1" dirty="0" smtClean="0">
                <a:solidFill>
                  <a:srgbClr val="FFFF00"/>
                </a:solidFill>
                <a:latin typeface="Arial" charset="0"/>
                <a:ea typeface="ＭＳ Ｐゴシック" charset="0"/>
                <a:cs typeface="ＭＳ Ｐゴシック" charset="0"/>
              </a:rPr>
              <a:t>Models to Decompose RNA-</a:t>
            </a:r>
            <a:r>
              <a:rPr lang="en-US" sz="2400" b="1" dirty="0" err="1" smtClean="0">
                <a:solidFill>
                  <a:srgbClr val="FFFF00"/>
                </a:solidFill>
                <a:latin typeface="Arial" charset="0"/>
                <a:ea typeface="ＭＳ Ｐゴシック" charset="0"/>
                <a:cs typeface="ＭＳ Ｐゴシック" charset="0"/>
              </a:rPr>
              <a:t>seq</a:t>
            </a:r>
            <a:r>
              <a:rPr lang="en-US" sz="2400" b="1" dirty="0" smtClean="0">
                <a:solidFill>
                  <a:srgbClr val="FFFF00"/>
                </a:solidFill>
                <a:latin typeface="Arial" charset="0"/>
                <a:ea typeface="ＭＳ Ｐゴシック" charset="0"/>
                <a:cs typeface="ＭＳ Ｐゴシック" charset="0"/>
              </a:rPr>
              <a:t> Dynamics</a:t>
            </a:r>
            <a:endParaRPr lang="en-US" sz="2400" b="1" dirty="0">
              <a:solidFill>
                <a:srgbClr val="FFFF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Using dimensionality reduction to </a:t>
            </a:r>
            <a:r>
              <a:rPr lang="en-US" dirty="0" smtClean="0">
                <a:solidFill>
                  <a:schemeClr val="bg1"/>
                </a:solidFill>
                <a:latin typeface="Arial" charset="0"/>
                <a:ea typeface="ＭＳ Ｐゴシック" charset="0"/>
                <a:cs typeface="ＭＳ Ｐゴシック" charset="0"/>
              </a:rPr>
              <a:t>determine drivers and internal &amp; external canonical </a:t>
            </a:r>
            <a:r>
              <a:rPr lang="en-US" dirty="0">
                <a:solidFill>
                  <a:schemeClr val="bg1"/>
                </a:solidFill>
                <a:latin typeface="Arial" charset="0"/>
                <a:ea typeface="ＭＳ Ｐゴシック" charset="0"/>
                <a:cs typeface="ＭＳ Ｐゴシック" charset="0"/>
              </a:rPr>
              <a:t>dynamic patterns </a:t>
            </a:r>
            <a:r>
              <a:rPr lang="en-US" dirty="0" smtClean="0">
                <a:solidFill>
                  <a:schemeClr val="bg1"/>
                </a:solidFill>
                <a:latin typeface="Arial" charset="0"/>
                <a:ea typeface="ＭＳ Ｐゴシック" charset="0"/>
                <a:cs typeface="ＭＳ Ｐゴシック" charset="0"/>
              </a:rPr>
              <a:t>(</a:t>
            </a:r>
            <a:r>
              <a:rPr lang="en-US" dirty="0" err="1" smtClean="0">
                <a:solidFill>
                  <a:schemeClr val="bg1"/>
                </a:solidFill>
                <a:latin typeface="Arial" charset="0"/>
                <a:ea typeface="ＭＳ Ｐゴシック" charset="0"/>
                <a:cs typeface="ＭＳ Ｐゴシック" charset="0"/>
              </a:rPr>
              <a:t>iPDPs</a:t>
            </a:r>
            <a:r>
              <a:rPr lang="en-US" dirty="0" smtClean="0">
                <a:solidFill>
                  <a:schemeClr val="bg1"/>
                </a:solidFill>
                <a:latin typeface="Arial" charset="0"/>
                <a:ea typeface="ＭＳ Ｐゴシック" charset="0"/>
                <a:cs typeface="ＭＳ Ｐゴシック" charset="0"/>
              </a:rPr>
              <a:t> &amp; </a:t>
            </a:r>
            <a:r>
              <a:rPr lang="en-US" dirty="0" err="1" smtClean="0">
                <a:solidFill>
                  <a:schemeClr val="bg1"/>
                </a:solidFill>
                <a:latin typeface="Arial" charset="0"/>
                <a:ea typeface="ＭＳ Ｐゴシック" charset="0"/>
                <a:cs typeface="ＭＳ Ｐゴシック" charset="0"/>
              </a:rPr>
              <a:t>ePDPs</a:t>
            </a:r>
            <a:r>
              <a:rPr lang="en-US" dirty="0" smtClean="0">
                <a:solidFill>
                  <a:schemeClr val="bg1"/>
                </a:solidFill>
                <a:latin typeface="Arial" charset="0"/>
                <a:ea typeface="ＭＳ Ｐゴシック" charset="0"/>
                <a:cs typeface="ＭＳ Ｐゴシック" charset="0"/>
              </a:rPr>
              <a:t>)</a:t>
            </a:r>
          </a:p>
          <a:p>
            <a:pPr lvl="1"/>
            <a:r>
              <a:rPr lang="en-US" dirty="0">
                <a:solidFill>
                  <a:schemeClr val="bg1"/>
                </a:solidFill>
                <a:latin typeface="Arial" charset="0"/>
                <a:ea typeface="ＭＳ Ｐゴシック" charset="0"/>
                <a:cs typeface="ＭＳ Ｐゴシック" charset="0"/>
              </a:rPr>
              <a:t>In </a:t>
            </a:r>
            <a:r>
              <a:rPr lang="en-US" dirty="0" smtClean="0">
                <a:solidFill>
                  <a:schemeClr val="bg1"/>
                </a:solidFill>
                <a:latin typeface="Arial" charset="0"/>
                <a:ea typeface="ＭＳ Ｐゴシック" charset="0"/>
                <a:cs typeface="ＭＳ Ｐゴシック" charset="0"/>
              </a:rPr>
              <a:t>cell </a:t>
            </a:r>
            <a:r>
              <a:rPr lang="en-US" dirty="0">
                <a:solidFill>
                  <a:schemeClr val="bg1"/>
                </a:solidFill>
                <a:latin typeface="Arial" charset="0"/>
                <a:ea typeface="ＭＳ Ｐゴシック" charset="0"/>
                <a:cs typeface="ＭＳ Ｐゴシック" charset="0"/>
              </a:rPr>
              <a:t>cycle, only conserved genes </a:t>
            </a:r>
            <a:r>
              <a:rPr lang="en-US" dirty="0" smtClean="0">
                <a:solidFill>
                  <a:schemeClr val="bg1"/>
                </a:solidFill>
                <a:latin typeface="Arial" charset="0"/>
                <a:ea typeface="ＭＳ Ｐゴシック" charset="0"/>
                <a:cs typeface="ＭＳ Ｐゴシック" charset="0"/>
              </a:rPr>
              <a:t>have </a:t>
            </a:r>
            <a:r>
              <a:rPr lang="en-US" dirty="0" err="1" smtClean="0">
                <a:solidFill>
                  <a:schemeClr val="bg1"/>
                </a:solidFill>
                <a:latin typeface="Arial" charset="0"/>
                <a:ea typeface="ＭＳ Ｐゴシック" charset="0"/>
                <a:cs typeface="ＭＳ Ｐゴシック" charset="0"/>
              </a:rPr>
              <a:t>iPDP</a:t>
            </a:r>
            <a:r>
              <a:rPr lang="en-US" dirty="0" smtClean="0">
                <a:solidFill>
                  <a:schemeClr val="bg1"/>
                </a:solidFill>
                <a:latin typeface="Arial" charset="0"/>
                <a:ea typeface="ＭＳ Ｐゴシック" charset="0"/>
                <a:cs typeface="ＭＳ Ｐゴシック" charset="0"/>
              </a:rPr>
              <a:t> w/ matching periodicity</a:t>
            </a:r>
            <a:endParaRPr lang="en-US" dirty="0">
              <a:solidFill>
                <a:schemeClr val="bg1"/>
              </a:solidFill>
              <a:latin typeface="Arial" charset="0"/>
              <a:ea typeface="ＭＳ Ｐゴシック" charset="0"/>
              <a:cs typeface="ＭＳ Ｐゴシック" charset="0"/>
            </a:endParaRPr>
          </a:p>
          <a:p>
            <a:pPr lvl="1"/>
            <a:r>
              <a:rPr lang="en-US" dirty="0" smtClean="0">
                <a:solidFill>
                  <a:schemeClr val="bg1"/>
                </a:solidFill>
                <a:latin typeface="Arial" charset="0"/>
                <a:ea typeface="ＭＳ Ｐゴシック" charset="0"/>
                <a:cs typeface="ＭＳ Ｐゴシック" charset="0"/>
              </a:rPr>
              <a:t>For worm</a:t>
            </a:r>
            <a:r>
              <a:rPr lang="en-US" dirty="0">
                <a:solidFill>
                  <a:schemeClr val="bg1"/>
                </a:solidFill>
                <a:latin typeface="Arial" charset="0"/>
                <a:ea typeface="ＭＳ Ｐゴシック" charset="0"/>
                <a:cs typeface="ＭＳ Ｐゴシック" charset="0"/>
              </a:rPr>
              <a:t>-fly </a:t>
            </a:r>
            <a:r>
              <a:rPr lang="en-US" dirty="0" smtClean="0">
                <a:solidFill>
                  <a:schemeClr val="bg1"/>
                </a:solidFill>
                <a:latin typeface="Arial" charset="0"/>
                <a:ea typeface="ＭＳ Ｐゴシック" charset="0"/>
                <a:cs typeface="ＭＳ Ｐゴシック" charset="0"/>
              </a:rPr>
              <a:t>example, conserved </a:t>
            </a:r>
            <a:r>
              <a:rPr lang="en-US" dirty="0">
                <a:solidFill>
                  <a:schemeClr val="bg1"/>
                </a:solidFill>
                <a:latin typeface="Arial" charset="0"/>
                <a:ea typeface="ＭＳ Ｐゴシック" charset="0"/>
                <a:cs typeface="ＭＳ Ｐゴシック" charset="0"/>
              </a:rPr>
              <a:t>genes </a:t>
            </a:r>
            <a:r>
              <a:rPr lang="en-US" dirty="0" smtClean="0">
                <a:solidFill>
                  <a:schemeClr val="bg1"/>
                </a:solidFill>
                <a:latin typeface="Arial" charset="0"/>
                <a:ea typeface="ＭＳ Ｐゴシック" charset="0"/>
                <a:cs typeface="ＭＳ Ｐゴシック" charset="0"/>
              </a:rPr>
              <a:t>have </a:t>
            </a:r>
            <a:r>
              <a:rPr lang="en-US" dirty="0">
                <a:solidFill>
                  <a:schemeClr val="bg1"/>
                </a:solidFill>
                <a:latin typeface="Arial" charset="0"/>
                <a:ea typeface="ＭＳ Ｐゴシック" charset="0"/>
                <a:cs typeface="ＭＳ Ｐゴシック" charset="0"/>
              </a:rPr>
              <a:t>similar </a:t>
            </a:r>
            <a:r>
              <a:rPr lang="en-US" dirty="0" smtClean="0">
                <a:solidFill>
                  <a:schemeClr val="bg1"/>
                </a:solidFill>
                <a:latin typeface="Arial" charset="0"/>
                <a:ea typeface="ＭＳ Ｐゴシック" charset="0"/>
                <a:cs typeface="ＭＳ Ｐゴシック" charset="0"/>
              </a:rPr>
              <a:t>canonical patterns </a:t>
            </a:r>
            <a:r>
              <a:rPr lang="en-US" dirty="0">
                <a:solidFill>
                  <a:schemeClr val="bg1"/>
                </a:solidFill>
                <a:latin typeface="Arial" charset="0"/>
                <a:ea typeface="ＭＳ Ｐゴシック" charset="0"/>
                <a:cs typeface="ＭＳ Ｐゴシック" charset="0"/>
              </a:rPr>
              <a:t>in both organisms </a:t>
            </a:r>
            <a:r>
              <a:rPr lang="en-US" dirty="0" smtClean="0">
                <a:solidFill>
                  <a:schemeClr val="bg1"/>
                </a:solidFill>
                <a:latin typeface="Arial" charset="0"/>
                <a:ea typeface="ＭＳ Ｐゴシック" charset="0"/>
                <a:cs typeface="ＭＳ Ｐゴシック" charset="0"/>
              </a:rPr>
              <a:t>v. </a:t>
            </a:r>
            <a:r>
              <a:rPr lang="en-US" dirty="0">
                <a:solidFill>
                  <a:schemeClr val="bg1"/>
                </a:solidFill>
                <a:latin typeface="Arial" charset="0"/>
                <a:ea typeface="ＭＳ Ｐゴシック" charset="0"/>
                <a:cs typeface="ＭＳ Ｐゴシック" charset="0"/>
              </a:rPr>
              <a:t>species specific ones </a:t>
            </a:r>
            <a:r>
              <a:rPr lang="en-US" dirty="0" smtClean="0">
                <a:solidFill>
                  <a:schemeClr val="bg1"/>
                </a:solidFill>
                <a:latin typeface="Arial" charset="0"/>
                <a:ea typeface="ＭＳ Ｐゴシック" charset="0"/>
                <a:cs typeface="ＭＳ Ｐゴシック" charset="0"/>
              </a:rPr>
              <a:t/>
            </a:r>
            <a:br>
              <a:rPr lang="en-US" dirty="0" smtClean="0">
                <a:solidFill>
                  <a:schemeClr val="bg1"/>
                </a:solidFill>
                <a:latin typeface="Arial" charset="0"/>
                <a:ea typeface="ＭＳ Ｐゴシック" charset="0"/>
                <a:cs typeface="ＭＳ Ｐゴシック" charset="0"/>
              </a:rPr>
            </a:br>
            <a:r>
              <a:rPr lang="en-US" dirty="0" smtClean="0">
                <a:solidFill>
                  <a:schemeClr val="bg1"/>
                </a:solidFill>
                <a:latin typeface="Arial" charset="0"/>
                <a:ea typeface="ＭＳ Ｐゴシック" charset="0"/>
                <a:cs typeface="ＭＳ Ｐゴシック" charset="0"/>
              </a:rPr>
              <a:t>(</a:t>
            </a:r>
            <a:r>
              <a:rPr lang="en-US" dirty="0" err="1" smtClean="0">
                <a:solidFill>
                  <a:schemeClr val="bg1"/>
                </a:solidFill>
                <a:latin typeface="Arial" charset="0"/>
                <a:ea typeface="ＭＳ Ｐゴシック" charset="0"/>
                <a:cs typeface="ＭＳ Ｐゴシック" charset="0"/>
              </a:rPr>
              <a:t>eg</a:t>
            </a:r>
            <a:r>
              <a:rPr lang="en-US" dirty="0" smtClean="0">
                <a:solidFill>
                  <a:schemeClr val="bg1"/>
                </a:solidFill>
                <a:latin typeface="Arial" charset="0"/>
                <a:ea typeface="ＭＳ Ｐゴシック" charset="0"/>
                <a:cs typeface="ＭＳ Ｐゴシック" charset="0"/>
              </a:rPr>
              <a:t> ribosomal </a:t>
            </a:r>
            <a:r>
              <a:rPr lang="en-US" dirty="0">
                <a:solidFill>
                  <a:schemeClr val="bg1"/>
                </a:solidFill>
                <a:latin typeface="Arial" charset="0"/>
                <a:ea typeface="ＭＳ Ｐゴシック" charset="0"/>
                <a:cs typeface="ＭＳ Ｐゴシック" charset="0"/>
              </a:rPr>
              <a:t>v signaling genes)</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25129524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bg1">
                    <a:lumMod val="50000"/>
                  </a:schemeClr>
                </a:solidFill>
              </a:rPr>
              <a:t> </a:t>
            </a:r>
            <a:r>
              <a:rPr lang="en-US" sz="1800" dirty="0" smtClean="0">
                <a:solidFill>
                  <a:schemeClr val="bg1">
                    <a:lumMod val="50000"/>
                  </a:schemeClr>
                </a:solidFill>
              </a:rPr>
              <a:t>Large-scale </a:t>
            </a:r>
            <a:r>
              <a:rPr lang="en-US" sz="1800" dirty="0" err="1" smtClean="0">
                <a:solidFill>
                  <a:schemeClr val="bg1">
                    <a:lumMod val="50000"/>
                  </a:schemeClr>
                </a:solidFill>
              </a:rPr>
              <a:t>Transcriptome</a:t>
            </a:r>
            <a:r>
              <a:rPr lang="en-US" sz="1800" dirty="0" smtClean="0">
                <a:solidFill>
                  <a:schemeClr val="bg1">
                    <a:lumMod val="50000"/>
                  </a:schemeClr>
                </a:solidFill>
              </a:rPr>
              <a:t> Mining: </a:t>
            </a:r>
            <a:br>
              <a:rPr lang="en-US" sz="1800" dirty="0" smtClean="0">
                <a:solidFill>
                  <a:schemeClr val="bg1">
                    <a:lumMod val="50000"/>
                  </a:schemeClr>
                </a:solidFill>
              </a:rPr>
            </a:br>
            <a:r>
              <a:rPr lang="en-US" sz="1800" dirty="0" smtClean="0">
                <a:solidFill>
                  <a:schemeClr val="bg1">
                    <a:lumMod val="50000"/>
                  </a:schemeClr>
                </a:solidFill>
              </a:rPr>
              <a:t>Building Interpretative, Regulatory Models, </a:t>
            </a:r>
            <a:br>
              <a:rPr lang="en-US" sz="1800" dirty="0" smtClean="0">
                <a:solidFill>
                  <a:schemeClr val="bg1">
                    <a:lumMod val="50000"/>
                  </a:schemeClr>
                </a:solidFill>
              </a:rPr>
            </a:br>
            <a:r>
              <a:rPr lang="en-US" sz="1800" dirty="0" smtClean="0">
                <a:solidFill>
                  <a:schemeClr val="bg1">
                    <a:lumMod val="50000"/>
                  </a:schemeClr>
                </a:solidFill>
              </a:rPr>
              <a:t>while Protecting Individual Privacy</a:t>
            </a:r>
            <a:endParaRPr lang="en-US" sz="1400" dirty="0">
              <a:solidFill>
                <a:schemeClr val="bg1">
                  <a:lumMod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lumMod val="50000"/>
                  </a:schemeClr>
                </a:solidFill>
                <a:latin typeface="Arial" charset="0"/>
                <a:ea typeface="ＭＳ Ｐゴシック" charset="0"/>
                <a:cs typeface="ＭＳ Ｐゴシック" charset="0"/>
              </a:rPr>
              <a:t>Fundamental, inherited info that’s very private </a:t>
            </a:r>
            <a:r>
              <a:rPr lang="en-US" dirty="0" smtClean="0">
                <a:solidFill>
                  <a:schemeClr val="bg1">
                    <a:lumMod val="50000"/>
                  </a:schemeClr>
                </a:solidFill>
                <a:latin typeface="Arial" charset="0"/>
                <a:ea typeface="ＭＳ Ｐゴシック" charset="0"/>
                <a:cs typeface="ＭＳ Ｐゴシック" charset="0"/>
              </a:rPr>
              <a:t>v need </a:t>
            </a:r>
            <a:r>
              <a:rPr lang="en-US" dirty="0">
                <a:solidFill>
                  <a:schemeClr val="bg1">
                    <a:lumMod val="50000"/>
                  </a:schemeClr>
                </a:solidFill>
                <a:latin typeface="Arial" charset="0"/>
                <a:ea typeface="ＭＳ Ｐゴシック" charset="0"/>
                <a:cs typeface="ＭＳ Ｐゴシック" charset="0"/>
              </a:rPr>
              <a:t>for large-scale </a:t>
            </a:r>
            <a:r>
              <a:rPr lang="en-US" dirty="0" smtClean="0">
                <a:solidFill>
                  <a:schemeClr val="bg1">
                    <a:lumMod val="50000"/>
                  </a:schemeClr>
                </a:solidFill>
                <a:latin typeface="Arial" charset="0"/>
                <a:ea typeface="ＭＳ Ｐゴシック" charset="0"/>
                <a:cs typeface="ＭＳ Ｐゴシック" charset="0"/>
              </a:rPr>
              <a:t>mining for </a:t>
            </a:r>
            <a:r>
              <a:rPr lang="en-US" dirty="0">
                <a:solidFill>
                  <a:schemeClr val="bg1">
                    <a:lumMod val="50000"/>
                  </a:schemeClr>
                </a:solidFill>
                <a:latin typeface="Arial" charset="0"/>
                <a:ea typeface="ＭＳ Ｐゴシック" charset="0"/>
                <a:cs typeface="ＭＳ Ｐゴシック" charset="0"/>
              </a:rPr>
              <a:t>med. research</a:t>
            </a:r>
          </a:p>
          <a:p>
            <a:pPr lvl="1"/>
            <a:r>
              <a:rPr lang="en-US" dirty="0" smtClean="0">
                <a:solidFill>
                  <a:schemeClr val="bg1">
                    <a:lumMod val="50000"/>
                  </a:schemeClr>
                </a:solidFill>
                <a:latin typeface="Arial" charset="0"/>
                <a:ea typeface="ＭＳ Ｐゴシック" charset="0"/>
                <a:cs typeface="ＭＳ Ｐゴシック" charset="0"/>
              </a:rPr>
              <a:t>Issues w/ current </a:t>
            </a:r>
            <a:r>
              <a:rPr lang="en-US" dirty="0">
                <a:solidFill>
                  <a:schemeClr val="bg1">
                    <a:lumMod val="50000"/>
                  </a:schemeClr>
                </a:solidFill>
                <a:latin typeface="Arial" charset="0"/>
                <a:ea typeface="ＭＳ Ｐゴシック" charset="0"/>
                <a:cs typeface="ＭＳ Ｐゴシック" charset="0"/>
              </a:rPr>
              <a:t>social &amp; tech </a:t>
            </a:r>
            <a:r>
              <a:rPr lang="en-US" dirty="0" smtClean="0">
                <a:solidFill>
                  <a:schemeClr val="bg1">
                    <a:lumMod val="50000"/>
                  </a:schemeClr>
                </a:solidFill>
                <a:latin typeface="Arial" charset="0"/>
                <a:ea typeface="ＭＳ Ｐゴシック" charset="0"/>
                <a:cs typeface="ＭＳ Ｐゴシック" charset="0"/>
              </a:rPr>
              <a:t>approaches: inconsistencies, burdensome </a:t>
            </a:r>
            <a:r>
              <a:rPr lang="en-US" dirty="0">
                <a:solidFill>
                  <a:schemeClr val="bg1">
                    <a:lumMod val="50000"/>
                  </a:schemeClr>
                </a:solidFill>
                <a:latin typeface="Arial" charset="0"/>
                <a:ea typeface="ＭＳ Ｐゴシック" charset="0"/>
                <a:cs typeface="ＭＳ Ｐゴシック" charset="0"/>
              </a:rPr>
              <a:t>security, </a:t>
            </a:r>
            <a:r>
              <a:rPr lang="en-US" dirty="0" smtClean="0">
                <a:solidFill>
                  <a:schemeClr val="bg1">
                    <a:lumMod val="50000"/>
                  </a:schemeClr>
                </a:solidFill>
                <a:latin typeface="Arial" charset="0"/>
                <a:ea typeface="ＭＳ Ｐゴシック" charset="0"/>
                <a:cs typeface="ＭＳ Ｐゴシック" charset="0"/>
              </a:rPr>
              <a:t>various </a:t>
            </a:r>
            <a:r>
              <a:rPr lang="en-US" dirty="0">
                <a:solidFill>
                  <a:schemeClr val="bg1">
                    <a:lumMod val="50000"/>
                  </a:schemeClr>
                </a:solidFill>
                <a:latin typeface="Arial" charset="0"/>
                <a:ea typeface="ＭＳ Ｐゴシック" charset="0"/>
                <a:cs typeface="ＭＳ Ｐゴシック" charset="0"/>
              </a:rPr>
              <a:t>"</a:t>
            </a:r>
            <a:r>
              <a:rPr lang="en-US" dirty="0" smtClean="0">
                <a:solidFill>
                  <a:schemeClr val="bg1">
                    <a:lumMod val="50000"/>
                  </a:schemeClr>
                </a:solidFill>
                <a:latin typeface="Arial" charset="0"/>
                <a:ea typeface="ＭＳ Ｐゴシック" charset="0"/>
                <a:cs typeface="ＭＳ Ｐゴシック" charset="0"/>
              </a:rPr>
              <a:t>hacks”</a:t>
            </a:r>
            <a:endParaRPr lang="en-US" dirty="0">
              <a:solidFill>
                <a:schemeClr val="bg1">
                  <a:lumMod val="50000"/>
                </a:schemeClr>
              </a:solidFill>
              <a:latin typeface="Arial" charset="0"/>
              <a:ea typeface="ＭＳ Ｐゴシック" charset="0"/>
              <a:cs typeface="ＭＳ Ｐゴシック" charset="0"/>
            </a:endParaRPr>
          </a:p>
          <a:p>
            <a:pPr lvl="1"/>
            <a:r>
              <a:rPr lang="en-US" dirty="0" err="1">
                <a:solidFill>
                  <a:schemeClr val="bg1">
                    <a:lumMod val="50000"/>
                  </a:schemeClr>
                </a:solidFill>
                <a:latin typeface="Arial" charset="0"/>
                <a:ea typeface="ＭＳ Ｐゴシック" charset="0"/>
                <a:cs typeface="ＭＳ Ｐゴシック" charset="0"/>
              </a:rPr>
              <a:t>Strawman</a:t>
            </a:r>
            <a:r>
              <a:rPr lang="en-US" dirty="0">
                <a:solidFill>
                  <a:schemeClr val="bg1">
                    <a:lumMod val="50000"/>
                  </a:schemeClr>
                </a:solidFill>
                <a:latin typeface="Arial" charset="0"/>
                <a:ea typeface="ＭＳ Ｐゴシック" charset="0"/>
                <a:cs typeface="ＭＳ Ｐゴシック" charset="0"/>
              </a:rPr>
              <a:t> Hybrid </a:t>
            </a:r>
            <a:r>
              <a:rPr lang="en-US" dirty="0" err="1">
                <a:solidFill>
                  <a:schemeClr val="bg1">
                    <a:lumMod val="50000"/>
                  </a:schemeClr>
                </a:solidFill>
                <a:latin typeface="Arial" charset="0"/>
                <a:ea typeface="ＭＳ Ｐゴシック" charset="0"/>
                <a:cs typeface="ＭＳ Ｐゴシック" charset="0"/>
              </a:rPr>
              <a:t>Soc</a:t>
            </a:r>
            <a:r>
              <a:rPr lang="en-US" dirty="0">
                <a:solidFill>
                  <a:schemeClr val="bg1">
                    <a:lumMod val="50000"/>
                  </a:schemeClr>
                </a:solidFill>
                <a:latin typeface="Arial" charset="0"/>
                <a:ea typeface="ＭＳ Ｐゴシック" charset="0"/>
                <a:cs typeface="ＭＳ Ｐゴシック" charset="0"/>
              </a:rPr>
              <a:t>-Tech Proposal (Cloud </a:t>
            </a:r>
            <a:r>
              <a:rPr lang="en-US" dirty="0" smtClean="0">
                <a:solidFill>
                  <a:schemeClr val="bg1">
                    <a:lumMod val="50000"/>
                  </a:schemeClr>
                </a:solidFill>
                <a:latin typeface="Arial" charset="0"/>
                <a:ea typeface="ＭＳ Ｐゴシック" charset="0"/>
                <a:cs typeface="ＭＳ Ｐゴシック" charset="0"/>
              </a:rPr>
              <a:t>Enclaves. Quantifying </a:t>
            </a:r>
            <a:r>
              <a:rPr lang="en-US" dirty="0">
                <a:solidFill>
                  <a:schemeClr val="bg1">
                    <a:lumMod val="50000"/>
                  </a:schemeClr>
                </a:solidFill>
                <a:latin typeface="Arial" charset="0"/>
                <a:ea typeface="ＭＳ Ｐゴシック" charset="0"/>
                <a:cs typeface="ＭＳ Ｐゴシック" charset="0"/>
              </a:rPr>
              <a:t>Leaks &amp; </a:t>
            </a:r>
            <a:r>
              <a:rPr lang="en-US" dirty="0" smtClean="0">
                <a:solidFill>
                  <a:schemeClr val="bg1">
                    <a:lumMod val="50000"/>
                  </a:schemeClr>
                </a:solidFill>
                <a:latin typeface="Arial" charset="0"/>
                <a:ea typeface="ＭＳ Ｐゴシック" charset="0"/>
                <a:cs typeface="ＭＳ Ｐゴシック" charset="0"/>
              </a:rPr>
              <a:t>Closely Coupled </a:t>
            </a:r>
            <a:r>
              <a:rPr lang="en-US" dirty="0">
                <a:solidFill>
                  <a:schemeClr val="bg1">
                    <a:lumMod val="50000"/>
                  </a:schemeClr>
                </a:solidFill>
                <a:latin typeface="Arial" charset="0"/>
                <a:ea typeface="ＭＳ Ｐゴシック" charset="0"/>
                <a:cs typeface="ＭＳ Ｐゴシック" charset="0"/>
              </a:rPr>
              <a:t>priv.-public </a:t>
            </a:r>
            <a:r>
              <a:rPr lang="en-US" dirty="0" smtClean="0">
                <a:solidFill>
                  <a:schemeClr val="bg1">
                    <a:lumMod val="50000"/>
                  </a:schemeClr>
                </a:solidFill>
                <a:latin typeface="Arial" charset="0"/>
                <a:ea typeface="ＭＳ Ｐゴシック" charset="0"/>
                <a:cs typeface="ＭＳ Ｐゴシック" charset="0"/>
              </a:rPr>
              <a:t>datasets)</a:t>
            </a:r>
            <a:endParaRPr lang="en-US" dirty="0">
              <a:solidFill>
                <a:schemeClr val="bg1">
                  <a:lumMod val="50000"/>
                </a:schemeClr>
              </a:solidFill>
              <a:latin typeface="Arial" charset="0"/>
              <a:ea typeface="ＭＳ Ｐゴシック" charset="0"/>
              <a:cs typeface="ＭＳ Ｐゴシック" charset="0"/>
            </a:endParaRP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Removing SNVs in reads </a:t>
            </a:r>
            <a:r>
              <a:rPr lang="en-US" dirty="0" smtClean="0">
                <a:solidFill>
                  <a:schemeClr val="bg1">
                    <a:lumMod val="50000"/>
                  </a:schemeClr>
                </a:solidFill>
                <a:latin typeface="Arial" charset="0"/>
                <a:ea typeface="ＭＳ Ｐゴシック" charset="0"/>
                <a:cs typeface="ＭＳ Ｐゴシック" charset="0"/>
              </a:rPr>
              <a:t>w/ MRF</a:t>
            </a:r>
            <a:endParaRPr lang="en-US" dirty="0">
              <a:solidFill>
                <a:schemeClr val="bg1">
                  <a:lumMod val="50000"/>
                </a:schemeClr>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Quantifying &amp; removing variant info from expression levels + </a:t>
            </a:r>
            <a:r>
              <a:rPr lang="en-US" dirty="0" err="1" smtClean="0">
                <a:solidFill>
                  <a:schemeClr val="bg1">
                    <a:lumMod val="50000"/>
                  </a:schemeClr>
                </a:solidFill>
                <a:latin typeface="Arial" charset="0"/>
                <a:ea typeface="ＭＳ Ｐゴシック" charset="0"/>
                <a:cs typeface="ＭＳ Ｐゴシック" charset="0"/>
              </a:rPr>
              <a:t>eQTLs</a:t>
            </a:r>
            <a:r>
              <a:rPr lang="en-US" dirty="0" smtClean="0">
                <a:solidFill>
                  <a:schemeClr val="bg1">
                    <a:lumMod val="50000"/>
                  </a:schemeClr>
                </a:solidFill>
                <a:latin typeface="Arial" charset="0"/>
                <a:ea typeface="ＭＳ Ｐゴシック" charset="0"/>
                <a:cs typeface="ＭＳ Ｐゴシック" charset="0"/>
              </a:rPr>
              <a:t> using ICI &amp; predictability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Instantiating a practical linking attack </a:t>
            </a:r>
            <a:r>
              <a:rPr lang="en-US" dirty="0">
                <a:solidFill>
                  <a:schemeClr val="bg1">
                    <a:lumMod val="50000"/>
                  </a:schemeClr>
                </a:solidFill>
                <a:latin typeface="Arial" charset="0"/>
                <a:ea typeface="ＭＳ Ｐゴシック" charset="0"/>
                <a:cs typeface="ＭＳ Ｐゴシック" charset="0"/>
              </a:rPr>
              <a:t>using extreme expression levels</a:t>
            </a:r>
          </a:p>
          <a:p>
            <a:pPr lvl="2"/>
            <a:endParaRPr lang="en-US" sz="18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6600"/>
                </a:solidFill>
                <a:latin typeface="Arial" charset="0"/>
                <a:ea typeface="ＭＳ Ｐゴシック" charset="0"/>
                <a:cs typeface="ＭＳ Ｐゴシック" charset="0"/>
              </a:rPr>
              <a:t>Modeling of </a:t>
            </a:r>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in terms of Logical Gates</a:t>
            </a:r>
            <a:endParaRPr lang="en-US" sz="2400" b="1" dirty="0">
              <a:solidFill>
                <a:srgbClr val="FF6600"/>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Preponderance </a:t>
            </a:r>
            <a:r>
              <a:rPr lang="en-US" dirty="0">
                <a:solidFill>
                  <a:schemeClr val="bg1">
                    <a:lumMod val="50000"/>
                  </a:schemeClr>
                </a:solidFill>
                <a:latin typeface="Arial" charset="0"/>
                <a:ea typeface="ＭＳ Ｐゴシック" charset="0"/>
                <a:cs typeface="ＭＳ Ｐゴシック" charset="0"/>
              </a:rPr>
              <a:t>of OR gates in </a:t>
            </a:r>
            <a:r>
              <a:rPr lang="en-US" dirty="0" smtClean="0">
                <a:solidFill>
                  <a:schemeClr val="bg1">
                    <a:lumMod val="50000"/>
                  </a:schemeClr>
                </a:solidFill>
                <a:latin typeface="Arial" charset="0"/>
                <a:ea typeface="ＭＳ Ｐゴシック" charset="0"/>
                <a:cs typeface="ＭＳ Ｐゴシック" charset="0"/>
              </a:rPr>
              <a:t>cancer v. cell-cycle (esp. for </a:t>
            </a:r>
            <a:r>
              <a:rPr lang="en-US" dirty="0" err="1" smtClean="0">
                <a:solidFill>
                  <a:schemeClr val="bg1">
                    <a:lumMod val="50000"/>
                  </a:schemeClr>
                </a:solidFill>
                <a:latin typeface="Arial" charset="0"/>
                <a:ea typeface="ＭＳ Ｐゴシック" charset="0"/>
                <a:cs typeface="ＭＳ Ｐゴシック" charset="0"/>
              </a:rPr>
              <a:t>myc</a:t>
            </a:r>
            <a:r>
              <a:rPr lang="en-US" dirty="0" smtClean="0">
                <a:solidFill>
                  <a:schemeClr val="bg1">
                    <a:lumMod val="50000"/>
                  </a:schemeClr>
                </a:solidFill>
                <a:latin typeface="Arial" charset="0"/>
                <a:ea typeface="ＭＳ Ｐゴシック" charset="0"/>
                <a:cs typeface="ＭＳ Ｐゴシック" charset="0"/>
              </a:rPr>
              <a:t>) </a:t>
            </a:r>
            <a:endParaRPr lang="en-US" dirty="0">
              <a:solidFill>
                <a:schemeClr val="bg1">
                  <a:lumMod val="50000"/>
                </a:schemeClr>
              </a:solidFill>
              <a:latin typeface="Arial" charset="0"/>
              <a:ea typeface="ＭＳ Ｐゴシック" charset="0"/>
              <a:cs typeface="ＭＳ Ｐゴシック" charset="0"/>
            </a:endParaRPr>
          </a:p>
          <a:p>
            <a:r>
              <a:rPr lang="en-US" sz="2400" b="1" dirty="0" smtClean="0">
                <a:solidFill>
                  <a:srgbClr val="FF6600"/>
                </a:solidFill>
                <a:latin typeface="Arial" charset="0"/>
                <a:ea typeface="ＭＳ Ｐゴシック" charset="0"/>
                <a:cs typeface="ＭＳ Ｐゴシック" charset="0"/>
              </a:rPr>
              <a:t>Using </a:t>
            </a:r>
            <a:r>
              <a:rPr lang="en-US" sz="2400" b="1" dirty="0">
                <a:solidFill>
                  <a:srgbClr val="FF6600"/>
                </a:solidFill>
                <a:latin typeface="Arial" charset="0"/>
                <a:ea typeface="ＭＳ Ｐゴシック" charset="0"/>
                <a:cs typeface="ＭＳ Ｐゴシック" charset="0"/>
              </a:rPr>
              <a:t>State Space </a:t>
            </a:r>
            <a:r>
              <a:rPr lang="en-US" sz="2400" b="1" dirty="0" smtClean="0">
                <a:solidFill>
                  <a:srgbClr val="FF6600"/>
                </a:solidFill>
                <a:latin typeface="Arial" charset="0"/>
                <a:ea typeface="ＭＳ Ｐゴシック" charset="0"/>
                <a:cs typeface="ＭＳ Ｐゴシック" charset="0"/>
              </a:rPr>
              <a:t>Models to Decompose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Dynamics</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Using dimensionality reduction to </a:t>
            </a:r>
            <a:r>
              <a:rPr lang="en-US" dirty="0" smtClean="0">
                <a:solidFill>
                  <a:schemeClr val="bg1">
                    <a:lumMod val="50000"/>
                  </a:schemeClr>
                </a:solidFill>
                <a:latin typeface="Arial" charset="0"/>
                <a:ea typeface="ＭＳ Ｐゴシック" charset="0"/>
                <a:cs typeface="ＭＳ Ｐゴシック" charset="0"/>
              </a:rPr>
              <a:t>determine drivers and internal &amp; external canonical </a:t>
            </a:r>
            <a:r>
              <a:rPr lang="en-US" dirty="0">
                <a:solidFill>
                  <a:schemeClr val="bg1">
                    <a:lumMod val="50000"/>
                  </a:schemeClr>
                </a:solidFill>
                <a:latin typeface="Arial" charset="0"/>
                <a:ea typeface="ＭＳ Ｐゴシック" charset="0"/>
                <a:cs typeface="ＭＳ Ｐゴシック" charset="0"/>
              </a:rPr>
              <a:t>dynamic patterns </a:t>
            </a: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iPDPs</a:t>
            </a:r>
            <a:r>
              <a:rPr lang="en-US" dirty="0" smtClean="0">
                <a:solidFill>
                  <a:schemeClr val="bg1">
                    <a:lumMod val="50000"/>
                  </a:schemeClr>
                </a:solidFill>
                <a:latin typeface="Arial" charset="0"/>
                <a:ea typeface="ＭＳ Ｐゴシック" charset="0"/>
                <a:cs typeface="ＭＳ Ｐゴシック" charset="0"/>
              </a:rPr>
              <a:t> &amp; </a:t>
            </a:r>
            <a:r>
              <a:rPr lang="en-US" dirty="0" err="1" smtClean="0">
                <a:solidFill>
                  <a:schemeClr val="bg1">
                    <a:lumMod val="50000"/>
                  </a:schemeClr>
                </a:solidFill>
                <a:latin typeface="Arial" charset="0"/>
                <a:ea typeface="ＭＳ Ｐゴシック" charset="0"/>
                <a:cs typeface="ＭＳ Ｐゴシック" charset="0"/>
              </a:rPr>
              <a:t>ePDPs</a:t>
            </a:r>
            <a:r>
              <a:rPr lang="en-US" dirty="0" smtClean="0">
                <a:solidFill>
                  <a:schemeClr val="bg1">
                    <a:lumMod val="50000"/>
                  </a:schemeClr>
                </a:solidFill>
                <a:latin typeface="Arial" charset="0"/>
                <a:ea typeface="ＭＳ Ｐゴシック" charset="0"/>
                <a:cs typeface="ＭＳ Ｐゴシック" charset="0"/>
              </a:rPr>
              <a:t>)</a:t>
            </a:r>
          </a:p>
          <a:p>
            <a:pPr lvl="1"/>
            <a:r>
              <a:rPr lang="en-US" dirty="0">
                <a:solidFill>
                  <a:schemeClr val="bg1">
                    <a:lumMod val="50000"/>
                  </a:schemeClr>
                </a:solidFill>
                <a:latin typeface="Arial" charset="0"/>
                <a:ea typeface="ＭＳ Ｐゴシック" charset="0"/>
                <a:cs typeface="ＭＳ Ｐゴシック" charset="0"/>
              </a:rPr>
              <a:t>In </a:t>
            </a:r>
            <a:r>
              <a:rPr lang="en-US" dirty="0" smtClean="0">
                <a:solidFill>
                  <a:schemeClr val="bg1">
                    <a:lumMod val="50000"/>
                  </a:schemeClr>
                </a:solidFill>
                <a:latin typeface="Arial" charset="0"/>
                <a:ea typeface="ＭＳ Ｐゴシック" charset="0"/>
                <a:cs typeface="ＭＳ Ｐゴシック" charset="0"/>
              </a:rPr>
              <a:t>cell </a:t>
            </a:r>
            <a:r>
              <a:rPr lang="en-US" dirty="0">
                <a:solidFill>
                  <a:schemeClr val="bg1">
                    <a:lumMod val="50000"/>
                  </a:schemeClr>
                </a:solidFill>
                <a:latin typeface="Arial" charset="0"/>
                <a:ea typeface="ＭＳ Ｐゴシック" charset="0"/>
                <a:cs typeface="ＭＳ Ｐゴシック" charset="0"/>
              </a:rPr>
              <a:t>cycle, only conserved genes </a:t>
            </a:r>
            <a:r>
              <a:rPr lang="en-US" dirty="0" smtClean="0">
                <a:solidFill>
                  <a:schemeClr val="bg1">
                    <a:lumMod val="50000"/>
                  </a:schemeClr>
                </a:solidFill>
                <a:latin typeface="Arial" charset="0"/>
                <a:ea typeface="ＭＳ Ｐゴシック" charset="0"/>
                <a:cs typeface="ＭＳ Ｐゴシック" charset="0"/>
              </a:rPr>
              <a:t>have </a:t>
            </a:r>
            <a:r>
              <a:rPr lang="en-US" dirty="0" err="1" smtClean="0">
                <a:solidFill>
                  <a:schemeClr val="bg1">
                    <a:lumMod val="50000"/>
                  </a:schemeClr>
                </a:solidFill>
                <a:latin typeface="Arial" charset="0"/>
                <a:ea typeface="ＭＳ Ｐゴシック" charset="0"/>
                <a:cs typeface="ＭＳ Ｐゴシック" charset="0"/>
              </a:rPr>
              <a:t>iPDP</a:t>
            </a:r>
            <a:r>
              <a:rPr lang="en-US" dirty="0" smtClean="0">
                <a:solidFill>
                  <a:schemeClr val="bg1">
                    <a:lumMod val="50000"/>
                  </a:schemeClr>
                </a:solidFill>
                <a:latin typeface="Arial" charset="0"/>
                <a:ea typeface="ＭＳ Ｐゴシック" charset="0"/>
                <a:cs typeface="ＭＳ Ｐゴシック" charset="0"/>
              </a:rPr>
              <a:t> w/ matching periodicity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For worm</a:t>
            </a:r>
            <a:r>
              <a:rPr lang="en-US" dirty="0">
                <a:solidFill>
                  <a:schemeClr val="bg1">
                    <a:lumMod val="50000"/>
                  </a:schemeClr>
                </a:solidFill>
                <a:latin typeface="Arial" charset="0"/>
                <a:ea typeface="ＭＳ Ｐゴシック" charset="0"/>
                <a:cs typeface="ＭＳ Ｐゴシック" charset="0"/>
              </a:rPr>
              <a:t>-fly </a:t>
            </a:r>
            <a:r>
              <a:rPr lang="en-US" dirty="0" smtClean="0">
                <a:solidFill>
                  <a:schemeClr val="bg1">
                    <a:lumMod val="50000"/>
                  </a:schemeClr>
                </a:solidFill>
                <a:latin typeface="Arial" charset="0"/>
                <a:ea typeface="ＭＳ Ｐゴシック" charset="0"/>
                <a:cs typeface="ＭＳ Ｐゴシック" charset="0"/>
              </a:rPr>
              <a:t>example, conserved </a:t>
            </a:r>
            <a:r>
              <a:rPr lang="en-US" dirty="0">
                <a:solidFill>
                  <a:schemeClr val="bg1">
                    <a:lumMod val="50000"/>
                  </a:schemeClr>
                </a:solidFill>
                <a:latin typeface="Arial" charset="0"/>
                <a:ea typeface="ＭＳ Ｐゴシック" charset="0"/>
                <a:cs typeface="ＭＳ Ｐゴシック" charset="0"/>
              </a:rPr>
              <a:t>genes </a:t>
            </a:r>
            <a:r>
              <a:rPr lang="en-US" dirty="0" smtClean="0">
                <a:solidFill>
                  <a:schemeClr val="bg1">
                    <a:lumMod val="50000"/>
                  </a:schemeClr>
                </a:solidFill>
                <a:latin typeface="Arial" charset="0"/>
                <a:ea typeface="ＭＳ Ｐゴシック" charset="0"/>
                <a:cs typeface="ＭＳ Ｐゴシック" charset="0"/>
              </a:rPr>
              <a:t>have </a:t>
            </a:r>
            <a:r>
              <a:rPr lang="en-US" dirty="0">
                <a:solidFill>
                  <a:schemeClr val="bg1">
                    <a:lumMod val="50000"/>
                  </a:schemeClr>
                </a:solidFill>
                <a:latin typeface="Arial" charset="0"/>
                <a:ea typeface="ＭＳ Ｐゴシック" charset="0"/>
                <a:cs typeface="ＭＳ Ｐゴシック" charset="0"/>
              </a:rPr>
              <a:t>similar </a:t>
            </a:r>
            <a:r>
              <a:rPr lang="en-US" dirty="0" smtClean="0">
                <a:solidFill>
                  <a:schemeClr val="bg1">
                    <a:lumMod val="50000"/>
                  </a:schemeClr>
                </a:solidFill>
                <a:latin typeface="Arial" charset="0"/>
                <a:ea typeface="ＭＳ Ｐゴシック" charset="0"/>
                <a:cs typeface="ＭＳ Ｐゴシック" charset="0"/>
              </a:rPr>
              <a:t>canonical patterns </a:t>
            </a:r>
            <a:r>
              <a:rPr lang="en-US" dirty="0">
                <a:solidFill>
                  <a:schemeClr val="bg1">
                    <a:lumMod val="50000"/>
                  </a:schemeClr>
                </a:solidFill>
                <a:latin typeface="Arial" charset="0"/>
                <a:ea typeface="ＭＳ Ｐゴシック" charset="0"/>
                <a:cs typeface="ＭＳ Ｐゴシック" charset="0"/>
              </a:rPr>
              <a:t>in both organisms </a:t>
            </a:r>
            <a:r>
              <a:rPr lang="en-US" dirty="0" smtClean="0">
                <a:solidFill>
                  <a:schemeClr val="bg1">
                    <a:lumMod val="50000"/>
                  </a:schemeClr>
                </a:solidFill>
                <a:latin typeface="Arial" charset="0"/>
                <a:ea typeface="ＭＳ Ｐゴシック" charset="0"/>
                <a:cs typeface="ＭＳ Ｐゴシック" charset="0"/>
              </a:rPr>
              <a:t>v. </a:t>
            </a:r>
            <a:r>
              <a:rPr lang="en-US" dirty="0">
                <a:solidFill>
                  <a:schemeClr val="bg1">
                    <a:lumMod val="50000"/>
                  </a:schemeClr>
                </a:solidFill>
                <a:latin typeface="Arial" charset="0"/>
                <a:ea typeface="ＭＳ Ｐゴシック" charset="0"/>
                <a:cs typeface="ＭＳ Ｐゴシック" charset="0"/>
              </a:rPr>
              <a:t>species specific ones </a:t>
            </a:r>
            <a:r>
              <a:rPr lang="en-US" dirty="0" smtClean="0">
                <a:solidFill>
                  <a:schemeClr val="bg1">
                    <a:lumMod val="50000"/>
                  </a:schemeClr>
                </a:solidFill>
                <a:latin typeface="Arial" charset="0"/>
                <a:ea typeface="ＭＳ Ｐゴシック" charset="0"/>
                <a:cs typeface="ＭＳ Ｐゴシック" charset="0"/>
              </a:rPr>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eg</a:t>
            </a:r>
            <a:r>
              <a:rPr lang="en-US" dirty="0" smtClean="0">
                <a:solidFill>
                  <a:schemeClr val="bg1">
                    <a:lumMod val="50000"/>
                  </a:schemeClr>
                </a:solidFill>
                <a:latin typeface="Arial" charset="0"/>
                <a:ea typeface="ＭＳ Ｐゴシック" charset="0"/>
                <a:cs typeface="ＭＳ Ｐゴシック" charset="0"/>
              </a:rPr>
              <a:t> ribosomal </a:t>
            </a:r>
            <a:r>
              <a:rPr lang="en-US" dirty="0">
                <a:solidFill>
                  <a:schemeClr val="bg1">
                    <a:lumMod val="50000"/>
                  </a:schemeClr>
                </a:solidFill>
                <a:latin typeface="Arial" charset="0"/>
                <a:ea typeface="ＭＳ Ｐゴシック" charset="0"/>
                <a:cs typeface="ＭＳ Ｐゴシック" charset="0"/>
              </a:rPr>
              <a:t>v signaling genes)</a:t>
            </a:r>
          </a:p>
          <a:p>
            <a:pPr lvl="1"/>
            <a:endParaRPr lang="en-US" dirty="0">
              <a:solidFill>
                <a:schemeClr val="bg1">
                  <a:lumMod val="50000"/>
                </a:schemeClr>
              </a:solidFill>
              <a:latin typeface="Arial" charset="0"/>
              <a:ea typeface="ＭＳ Ｐゴシック" charset="0"/>
              <a:cs typeface="ＭＳ Ｐゴシック" charset="0"/>
            </a:endParaRPr>
          </a:p>
          <a:p>
            <a:pPr lvl="1"/>
            <a:endParaRPr lang="en-US"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459070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a:t>
            </a:r>
            <a:br>
              <a:rPr lang="en-US" sz="1800" dirty="0" smtClean="0">
                <a:solidFill>
                  <a:schemeClr val="tx1">
                    <a:lumMod val="50000"/>
                    <a:lumOff val="50000"/>
                  </a:schemeClr>
                </a:solidFill>
              </a:rPr>
            </a:br>
            <a:r>
              <a:rPr lang="en-US" sz="1800" dirty="0" smtClean="0">
                <a:solidFill>
                  <a:schemeClr val="tx1">
                    <a:lumMod val="50000"/>
                    <a:lumOff val="50000"/>
                  </a:schemeClr>
                </a:solidFill>
              </a:rPr>
              <a:t>Building Interpretative, Regulatory Models, </a:t>
            </a:r>
            <a:br>
              <a:rPr lang="en-US" sz="1800" dirty="0" smtClean="0">
                <a:solidFill>
                  <a:schemeClr val="tx1">
                    <a:lumMod val="50000"/>
                    <a:lumOff val="50000"/>
                  </a:schemeClr>
                </a:solidFill>
              </a:rPr>
            </a:br>
            <a:r>
              <a:rPr lang="en-US" sz="1800" dirty="0" smtClean="0">
                <a:solidFill>
                  <a:schemeClr val="tx1">
                    <a:lumMod val="50000"/>
                    <a:lumOff val="50000"/>
                  </a:schemeClr>
                </a:solidFill>
              </a:rPr>
              <a:t>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7413"/>
                </a:solidFill>
                <a:latin typeface="Arial" charset="0"/>
                <a:ea typeface="ＭＳ Ｐゴシック" charset="0"/>
                <a:cs typeface="ＭＳ Ｐゴシック" charset="0"/>
              </a:rPr>
              <a:t>The </a:t>
            </a:r>
            <a:r>
              <a:rPr lang="en-US" sz="2400" b="1" dirty="0">
                <a:solidFill>
                  <a:srgbClr val="FF7413"/>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smtClean="0">
                <a:solidFill>
                  <a:schemeClr val="bg1"/>
                </a:solidFill>
                <a:latin typeface="Arial" charset="0"/>
                <a:ea typeface="ＭＳ Ｐゴシック" charset="0"/>
                <a:cs typeface="ＭＳ Ｐゴシック" charset="0"/>
              </a:rPr>
              <a:t>v need </a:t>
            </a:r>
            <a:r>
              <a:rPr lang="en-US" dirty="0">
                <a:solidFill>
                  <a:schemeClr val="bg1"/>
                </a:solidFill>
                <a:latin typeface="Arial" charset="0"/>
                <a:ea typeface="ＭＳ Ｐゴシック" charset="0"/>
                <a:cs typeface="ＭＳ Ｐゴシック" charset="0"/>
              </a:rPr>
              <a:t>for large-scale </a:t>
            </a:r>
            <a:r>
              <a:rPr lang="en-US" dirty="0" smtClean="0">
                <a:solidFill>
                  <a:schemeClr val="bg1"/>
                </a:solidFill>
                <a:latin typeface="Arial" charset="0"/>
                <a:ea typeface="ＭＳ Ｐゴシック" charset="0"/>
                <a:cs typeface="ＭＳ Ｐゴシック" charset="0"/>
              </a:rPr>
              <a:t>mining for </a:t>
            </a:r>
            <a:r>
              <a:rPr lang="en-US" dirty="0">
                <a:solidFill>
                  <a:schemeClr val="bg1"/>
                </a:solidFill>
                <a:latin typeface="Arial" charset="0"/>
                <a:ea typeface="ＭＳ Ｐゴシック" charset="0"/>
                <a:cs typeface="ＭＳ Ｐゴシック" charset="0"/>
              </a:rPr>
              <a:t>med. research</a:t>
            </a:r>
          </a:p>
          <a:p>
            <a:pPr lvl="1"/>
            <a:r>
              <a:rPr lang="en-US" dirty="0" smtClean="0">
                <a:solidFill>
                  <a:schemeClr val="bg1"/>
                </a:solidFill>
                <a:latin typeface="Arial" charset="0"/>
                <a:ea typeface="ＭＳ Ｐゴシック" charset="0"/>
                <a:cs typeface="ＭＳ Ｐゴシック" charset="0"/>
              </a:rPr>
              <a:t>Issues w/ current </a:t>
            </a:r>
            <a:r>
              <a:rPr lang="en-US" dirty="0">
                <a:solidFill>
                  <a:schemeClr val="bg1"/>
                </a:solidFill>
                <a:latin typeface="Arial" charset="0"/>
                <a:ea typeface="ＭＳ Ｐゴシック" charset="0"/>
                <a:cs typeface="ＭＳ Ｐゴシック" charset="0"/>
              </a:rPr>
              <a:t>social &amp; tech </a:t>
            </a:r>
            <a:r>
              <a:rPr lang="en-US" dirty="0" smtClean="0">
                <a:solidFill>
                  <a:schemeClr val="bg1"/>
                </a:solidFill>
                <a:latin typeface="Arial" charset="0"/>
                <a:ea typeface="ＭＳ Ｐゴシック" charset="0"/>
                <a:cs typeface="ＭＳ Ｐゴシック" charset="0"/>
              </a:rPr>
              <a:t>approaches: inconsistencies, burdensome </a:t>
            </a:r>
            <a:r>
              <a:rPr lang="en-US" dirty="0">
                <a:solidFill>
                  <a:schemeClr val="bg1"/>
                </a:solidFill>
                <a:latin typeface="Arial" charset="0"/>
                <a:ea typeface="ＭＳ Ｐゴシック" charset="0"/>
                <a:cs typeface="ＭＳ Ｐゴシック" charset="0"/>
              </a:rPr>
              <a:t>security, </a:t>
            </a:r>
            <a:r>
              <a:rPr lang="en-US" dirty="0" smtClean="0">
                <a:solidFill>
                  <a:schemeClr val="bg1"/>
                </a:solidFill>
                <a:latin typeface="Arial" charset="0"/>
                <a:ea typeface="ＭＳ Ｐゴシック" charset="0"/>
                <a:cs typeface="ＭＳ Ｐゴシック" charset="0"/>
              </a:rPr>
              <a:t>various </a:t>
            </a:r>
            <a:r>
              <a:rPr lang="en-US" dirty="0">
                <a:solidFill>
                  <a:schemeClr val="bg1"/>
                </a:solidFill>
                <a:latin typeface="Arial" charset="0"/>
                <a:ea typeface="ＭＳ Ｐゴシック" charset="0"/>
                <a:cs typeface="ＭＳ Ｐゴシック" charset="0"/>
              </a:rPr>
              <a:t>"</a:t>
            </a:r>
            <a:r>
              <a:rPr lang="en-US" dirty="0" smtClean="0">
                <a:solidFill>
                  <a:schemeClr val="bg1"/>
                </a:solidFill>
                <a:latin typeface="Arial" charset="0"/>
                <a:ea typeface="ＭＳ Ｐゴシック" charset="0"/>
                <a:cs typeface="ＭＳ Ｐゴシック" charset="0"/>
              </a:rPr>
              <a:t>hacks”</a:t>
            </a:r>
            <a:endParaRPr lang="en-US" dirty="0">
              <a:solidFill>
                <a:schemeClr val="bg1"/>
              </a:solidFill>
              <a:latin typeface="Arial" charset="0"/>
              <a:ea typeface="ＭＳ Ｐゴシック" charset="0"/>
              <a:cs typeface="ＭＳ Ｐゴシック" charset="0"/>
            </a:endParaRPr>
          </a:p>
          <a:p>
            <a:pPr lvl="1"/>
            <a:r>
              <a:rPr lang="en-US" dirty="0" err="1">
                <a:solidFill>
                  <a:schemeClr val="bg1"/>
                </a:solidFill>
                <a:latin typeface="Arial" charset="0"/>
                <a:ea typeface="ＭＳ Ｐゴシック" charset="0"/>
                <a:cs typeface="ＭＳ Ｐゴシック" charset="0"/>
              </a:rPr>
              <a:t>Strawman</a:t>
            </a:r>
            <a:r>
              <a:rPr lang="en-US" dirty="0">
                <a:solidFill>
                  <a:schemeClr val="bg1"/>
                </a:solidFill>
                <a:latin typeface="Arial" charset="0"/>
                <a:ea typeface="ＭＳ Ｐゴシック" charset="0"/>
                <a:cs typeface="ＭＳ Ｐゴシック" charset="0"/>
              </a:rPr>
              <a:t> Hybrid </a:t>
            </a:r>
            <a:r>
              <a:rPr lang="en-US" dirty="0" err="1">
                <a:solidFill>
                  <a:schemeClr val="bg1"/>
                </a:solidFill>
                <a:latin typeface="Arial" charset="0"/>
                <a:ea typeface="ＭＳ Ｐゴシック" charset="0"/>
                <a:cs typeface="ＭＳ Ｐゴシック" charset="0"/>
              </a:rPr>
              <a:t>Soc</a:t>
            </a:r>
            <a:r>
              <a:rPr lang="en-US" dirty="0">
                <a:solidFill>
                  <a:schemeClr val="bg1"/>
                </a:solidFill>
                <a:latin typeface="Arial" charset="0"/>
                <a:ea typeface="ＭＳ Ｐゴシック" charset="0"/>
                <a:cs typeface="ＭＳ Ｐゴシック" charset="0"/>
              </a:rPr>
              <a:t>-Tech Proposal (Cloud </a:t>
            </a:r>
            <a:r>
              <a:rPr lang="en-US" dirty="0" smtClean="0">
                <a:solidFill>
                  <a:schemeClr val="bg1"/>
                </a:solidFill>
                <a:latin typeface="Arial" charset="0"/>
                <a:ea typeface="ＭＳ Ｐゴシック" charset="0"/>
                <a:cs typeface="ＭＳ Ｐゴシック" charset="0"/>
              </a:rPr>
              <a:t>Enclaves. Quantifying </a:t>
            </a:r>
            <a:r>
              <a:rPr lang="en-US" dirty="0">
                <a:solidFill>
                  <a:schemeClr val="bg1"/>
                </a:solidFill>
                <a:latin typeface="Arial" charset="0"/>
                <a:ea typeface="ＭＳ Ｐゴシック" charset="0"/>
                <a:cs typeface="ＭＳ Ｐゴシック" charset="0"/>
              </a:rPr>
              <a:t>Leaks &amp; </a:t>
            </a:r>
            <a:r>
              <a:rPr lang="en-US" dirty="0" smtClean="0">
                <a:solidFill>
                  <a:schemeClr val="bg1"/>
                </a:solidFill>
                <a:latin typeface="Arial" charset="0"/>
                <a:ea typeface="ＭＳ Ｐゴシック" charset="0"/>
                <a:cs typeface="ＭＳ Ｐゴシック" charset="0"/>
              </a:rPr>
              <a:t>Closely Coupled </a:t>
            </a:r>
            <a:r>
              <a:rPr lang="en-US" dirty="0">
                <a:solidFill>
                  <a:schemeClr val="bg1"/>
                </a:solidFill>
                <a:latin typeface="Arial" charset="0"/>
                <a:ea typeface="ＭＳ Ｐゴシック" charset="0"/>
                <a:cs typeface="ＭＳ Ｐゴシック" charset="0"/>
              </a:rPr>
              <a:t>priv.-public </a:t>
            </a:r>
            <a:r>
              <a:rPr lang="en-US" dirty="0" smtClean="0">
                <a:solidFill>
                  <a:schemeClr val="bg1"/>
                </a:solidFill>
                <a:latin typeface="Arial" charset="0"/>
                <a:ea typeface="ＭＳ Ｐゴシック" charset="0"/>
                <a:cs typeface="ＭＳ Ｐゴシック" charset="0"/>
              </a:rPr>
              <a:t>datasets)</a:t>
            </a:r>
            <a:endParaRPr lang="en-US" dirty="0">
              <a:solidFill>
                <a:schemeClr val="bg1"/>
              </a:solidFill>
              <a:latin typeface="Arial" charset="0"/>
              <a:ea typeface="ＭＳ Ｐゴシック" charset="0"/>
              <a:cs typeface="ＭＳ Ｐゴシック" charset="0"/>
            </a:endParaRPr>
          </a:p>
          <a:p>
            <a:r>
              <a:rPr lang="en-US" sz="2400" b="1" dirty="0">
                <a:solidFill>
                  <a:srgbClr val="FF7413"/>
                </a:solidFill>
                <a:latin typeface="Arial" charset="0"/>
                <a:ea typeface="ＭＳ Ｐゴシック" charset="0"/>
                <a:cs typeface="ＭＳ Ｐゴシック" charset="0"/>
              </a:rPr>
              <a:t>RNA-</a:t>
            </a:r>
            <a:r>
              <a:rPr lang="en-US" sz="2400" b="1" dirty="0" err="1" smtClean="0">
                <a:solidFill>
                  <a:srgbClr val="FF7413"/>
                </a:solidFill>
                <a:latin typeface="Arial" charset="0"/>
                <a:ea typeface="ＭＳ Ｐゴシック" charset="0"/>
                <a:cs typeface="ＭＳ Ｐゴシック" charset="0"/>
              </a:rPr>
              <a:t>seq</a:t>
            </a:r>
            <a:r>
              <a:rPr lang="en-US" sz="2400" b="1" dirty="0" smtClean="0">
                <a:solidFill>
                  <a:srgbClr val="FF7413"/>
                </a:solidFill>
                <a:latin typeface="Arial" charset="0"/>
                <a:ea typeface="ＭＳ Ｐゴシック" charset="0"/>
                <a:cs typeface="ＭＳ Ｐゴシック" charset="0"/>
              </a:rPr>
              <a:t>: How to Publicly Share Some </a:t>
            </a:r>
            <a:r>
              <a:rPr lang="en-US" sz="2400" b="1" dirty="0">
                <a:solidFill>
                  <a:srgbClr val="FF7413"/>
                </a:solidFill>
                <a:latin typeface="Arial" charset="0"/>
                <a:ea typeface="ＭＳ Ｐゴシック" charset="0"/>
                <a:cs typeface="ＭＳ Ｐゴシック" charset="0"/>
              </a:rPr>
              <a:t>of </a:t>
            </a:r>
            <a:r>
              <a:rPr lang="en-US" sz="2400" b="1" dirty="0" smtClean="0">
                <a:solidFill>
                  <a:srgbClr val="FF7413"/>
                </a:solidFill>
                <a:latin typeface="Arial" charset="0"/>
                <a:ea typeface="ＭＳ Ｐゴシック" charset="0"/>
                <a:cs typeface="ＭＳ Ｐゴシック" charset="0"/>
              </a:rPr>
              <a:t>it</a:t>
            </a:r>
            <a:endParaRPr lang="en-US" sz="2400" b="1" dirty="0">
              <a:solidFill>
                <a:srgbClr val="FF7413"/>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a:t>
            </a:r>
            <a:r>
              <a:rPr lang="en-US" dirty="0" smtClean="0">
                <a:solidFill>
                  <a:schemeClr val="bg1"/>
                </a:solidFill>
                <a:latin typeface="Arial" charset="0"/>
                <a:ea typeface="ＭＳ Ｐゴシック" charset="0"/>
                <a:cs typeface="ＭＳ Ｐゴシック" charset="0"/>
              </a:rPr>
              <a:t>w/ MRF</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smtClean="0">
                <a:solidFill>
                  <a:schemeClr val="bg1"/>
                </a:solidFill>
                <a:latin typeface="Arial" charset="0"/>
                <a:ea typeface="ＭＳ Ｐゴシック" charset="0"/>
                <a:cs typeface="ＭＳ Ｐゴシック" charset="0"/>
              </a:rPr>
              <a:t>eQTLs</a:t>
            </a:r>
            <a:r>
              <a:rPr lang="en-US" dirty="0" smtClean="0">
                <a:solidFill>
                  <a:schemeClr val="bg1"/>
                </a:solidFill>
                <a:latin typeface="Arial" charset="0"/>
                <a:ea typeface="ＭＳ Ｐゴシック" charset="0"/>
                <a:cs typeface="ＭＳ Ｐゴシック" charset="0"/>
              </a:rPr>
              <a:t> using ICI &amp; predictability</a:t>
            </a:r>
            <a:endParaRPr lang="en-US" dirty="0">
              <a:solidFill>
                <a:schemeClr val="bg1"/>
              </a:solidFill>
              <a:latin typeface="Arial" charset="0"/>
              <a:ea typeface="ＭＳ Ｐゴシック" charset="0"/>
              <a:cs typeface="ＭＳ Ｐゴシック" charset="0"/>
            </a:endParaRPr>
          </a:p>
          <a:p>
            <a:pPr lvl="1"/>
            <a:r>
              <a:rPr lang="en-US" dirty="0" smtClean="0">
                <a:solidFill>
                  <a:schemeClr val="bg1"/>
                </a:solidFill>
                <a:latin typeface="Arial" charset="0"/>
                <a:ea typeface="ＭＳ Ｐゴシック" charset="0"/>
                <a:cs typeface="ＭＳ Ｐゴシック" charset="0"/>
              </a:rPr>
              <a:t>Instantiating a practical linking attack </a:t>
            </a:r>
            <a:r>
              <a:rPr lang="en-US" dirty="0">
                <a:solidFill>
                  <a:schemeClr val="bg1"/>
                </a:solidFill>
                <a:latin typeface="Arial" charset="0"/>
                <a:ea typeface="ＭＳ Ｐゴシック" charset="0"/>
                <a:cs typeface="ＭＳ Ｐゴシック" charset="0"/>
              </a:rPr>
              <a:t>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FF00"/>
                </a:solidFill>
                <a:latin typeface="Arial" charset="0"/>
                <a:ea typeface="ＭＳ Ｐゴシック" charset="0"/>
                <a:cs typeface="ＭＳ Ｐゴシック" charset="0"/>
              </a:rPr>
              <a:t>Modeling of </a:t>
            </a:r>
            <a:r>
              <a:rPr lang="en-US" sz="2400" b="1" dirty="0">
                <a:solidFill>
                  <a:srgbClr val="FFFF00"/>
                </a:solidFill>
                <a:latin typeface="Arial" charset="0"/>
                <a:ea typeface="ＭＳ Ｐゴシック" charset="0"/>
                <a:cs typeface="ＭＳ Ｐゴシック" charset="0"/>
              </a:rPr>
              <a:t>RNA-</a:t>
            </a:r>
            <a:r>
              <a:rPr lang="en-US" sz="2400" b="1" dirty="0" err="1" smtClean="0">
                <a:solidFill>
                  <a:srgbClr val="FFFF00"/>
                </a:solidFill>
                <a:latin typeface="Arial" charset="0"/>
                <a:ea typeface="ＭＳ Ｐゴシック" charset="0"/>
                <a:cs typeface="ＭＳ Ｐゴシック" charset="0"/>
              </a:rPr>
              <a:t>seq</a:t>
            </a:r>
            <a:r>
              <a:rPr lang="en-US" sz="2400" b="1" dirty="0" smtClean="0">
                <a:solidFill>
                  <a:srgbClr val="FFFF00"/>
                </a:solidFill>
                <a:latin typeface="Arial" charset="0"/>
                <a:ea typeface="ＭＳ Ｐゴシック" charset="0"/>
                <a:cs typeface="ＭＳ Ｐゴシック" charset="0"/>
              </a:rPr>
              <a:t> in terms of Logical Gates</a:t>
            </a:r>
            <a:endParaRPr lang="en-US" sz="2400" b="1" dirty="0">
              <a:solidFill>
                <a:srgbClr val="FFFF00"/>
              </a:solidFill>
              <a:latin typeface="Arial" charset="0"/>
              <a:ea typeface="ＭＳ Ｐゴシック" charset="0"/>
              <a:cs typeface="ＭＳ Ｐゴシック" charset="0"/>
            </a:endParaRPr>
          </a:p>
          <a:p>
            <a:pPr lvl="1"/>
            <a:r>
              <a:rPr lang="en-US" dirty="0" smtClean="0">
                <a:solidFill>
                  <a:schemeClr val="bg1"/>
                </a:solidFill>
                <a:latin typeface="Arial" charset="0"/>
                <a:ea typeface="ＭＳ Ｐゴシック" charset="0"/>
                <a:cs typeface="ＭＳ Ｐゴシック" charset="0"/>
              </a:rPr>
              <a:t>Preponderance </a:t>
            </a:r>
            <a:r>
              <a:rPr lang="en-US" dirty="0">
                <a:solidFill>
                  <a:schemeClr val="bg1"/>
                </a:solidFill>
                <a:latin typeface="Arial" charset="0"/>
                <a:ea typeface="ＭＳ Ｐゴシック" charset="0"/>
                <a:cs typeface="ＭＳ Ｐゴシック" charset="0"/>
              </a:rPr>
              <a:t>of OR gates in </a:t>
            </a:r>
            <a:r>
              <a:rPr lang="en-US" dirty="0" smtClean="0">
                <a:solidFill>
                  <a:schemeClr val="bg1"/>
                </a:solidFill>
                <a:latin typeface="Arial" charset="0"/>
                <a:ea typeface="ＭＳ Ｐゴシック" charset="0"/>
                <a:cs typeface="ＭＳ Ｐゴシック" charset="0"/>
              </a:rPr>
              <a:t>cancer v. cell-cycle (esp. for </a:t>
            </a:r>
            <a:r>
              <a:rPr lang="en-US" dirty="0" err="1" smtClean="0">
                <a:solidFill>
                  <a:schemeClr val="bg1"/>
                </a:solidFill>
                <a:latin typeface="Arial" charset="0"/>
                <a:ea typeface="ＭＳ Ｐゴシック" charset="0"/>
                <a:cs typeface="ＭＳ Ｐゴシック" charset="0"/>
              </a:rPr>
              <a:t>myc</a:t>
            </a:r>
            <a:r>
              <a:rPr lang="en-US" dirty="0" smtClean="0">
                <a:solidFill>
                  <a:schemeClr val="bg1"/>
                </a:solidFill>
                <a:latin typeface="Arial" charset="0"/>
                <a:ea typeface="ＭＳ Ｐゴシック" charset="0"/>
                <a:cs typeface="ＭＳ Ｐゴシック" charset="0"/>
              </a:rPr>
              <a:t>) </a:t>
            </a:r>
            <a:endParaRPr lang="en-US" dirty="0">
              <a:solidFill>
                <a:schemeClr val="bg1"/>
              </a:solidFill>
              <a:latin typeface="Arial" charset="0"/>
              <a:ea typeface="ＭＳ Ｐゴシック" charset="0"/>
              <a:cs typeface="ＭＳ Ｐゴシック" charset="0"/>
            </a:endParaRPr>
          </a:p>
          <a:p>
            <a:r>
              <a:rPr lang="en-US" sz="2400" b="1" dirty="0" smtClean="0">
                <a:solidFill>
                  <a:srgbClr val="FFFF00"/>
                </a:solidFill>
                <a:latin typeface="Arial" charset="0"/>
                <a:ea typeface="ＭＳ Ｐゴシック" charset="0"/>
                <a:cs typeface="ＭＳ Ｐゴシック" charset="0"/>
              </a:rPr>
              <a:t>Using </a:t>
            </a:r>
            <a:r>
              <a:rPr lang="en-US" sz="2400" b="1" dirty="0">
                <a:solidFill>
                  <a:srgbClr val="FFFF00"/>
                </a:solidFill>
                <a:latin typeface="Arial" charset="0"/>
                <a:ea typeface="ＭＳ Ｐゴシック" charset="0"/>
                <a:cs typeface="ＭＳ Ｐゴシック" charset="0"/>
              </a:rPr>
              <a:t>State Space </a:t>
            </a:r>
            <a:r>
              <a:rPr lang="en-US" sz="2400" b="1" dirty="0" smtClean="0">
                <a:solidFill>
                  <a:srgbClr val="FFFF00"/>
                </a:solidFill>
                <a:latin typeface="Arial" charset="0"/>
                <a:ea typeface="ＭＳ Ｐゴシック" charset="0"/>
                <a:cs typeface="ＭＳ Ｐゴシック" charset="0"/>
              </a:rPr>
              <a:t>Models to Decompose RNA-</a:t>
            </a:r>
            <a:r>
              <a:rPr lang="en-US" sz="2400" b="1" dirty="0" err="1" smtClean="0">
                <a:solidFill>
                  <a:srgbClr val="FFFF00"/>
                </a:solidFill>
                <a:latin typeface="Arial" charset="0"/>
                <a:ea typeface="ＭＳ Ｐゴシック" charset="0"/>
                <a:cs typeface="ＭＳ Ｐゴシック" charset="0"/>
              </a:rPr>
              <a:t>seq</a:t>
            </a:r>
            <a:r>
              <a:rPr lang="en-US" sz="2400" b="1" dirty="0" smtClean="0">
                <a:solidFill>
                  <a:srgbClr val="FFFF00"/>
                </a:solidFill>
                <a:latin typeface="Arial" charset="0"/>
                <a:ea typeface="ＭＳ Ｐゴシック" charset="0"/>
                <a:cs typeface="ＭＳ Ｐゴシック" charset="0"/>
              </a:rPr>
              <a:t> Dynamics</a:t>
            </a:r>
            <a:endParaRPr lang="en-US" sz="2400" b="1" dirty="0">
              <a:solidFill>
                <a:srgbClr val="FFFF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Using dimensionality reduction to </a:t>
            </a:r>
            <a:r>
              <a:rPr lang="en-US" dirty="0" smtClean="0">
                <a:solidFill>
                  <a:schemeClr val="bg1"/>
                </a:solidFill>
                <a:latin typeface="Arial" charset="0"/>
                <a:ea typeface="ＭＳ Ｐゴシック" charset="0"/>
                <a:cs typeface="ＭＳ Ｐゴシック" charset="0"/>
              </a:rPr>
              <a:t>determine drivers and internal &amp; external canonical </a:t>
            </a:r>
            <a:r>
              <a:rPr lang="en-US" dirty="0">
                <a:solidFill>
                  <a:schemeClr val="bg1"/>
                </a:solidFill>
                <a:latin typeface="Arial" charset="0"/>
                <a:ea typeface="ＭＳ Ｐゴシック" charset="0"/>
                <a:cs typeface="ＭＳ Ｐゴシック" charset="0"/>
              </a:rPr>
              <a:t>dynamic patterns </a:t>
            </a:r>
            <a:r>
              <a:rPr lang="en-US" dirty="0" smtClean="0">
                <a:solidFill>
                  <a:schemeClr val="bg1"/>
                </a:solidFill>
                <a:latin typeface="Arial" charset="0"/>
                <a:ea typeface="ＭＳ Ｐゴシック" charset="0"/>
                <a:cs typeface="ＭＳ Ｐゴシック" charset="0"/>
              </a:rPr>
              <a:t>(</a:t>
            </a:r>
            <a:r>
              <a:rPr lang="en-US" dirty="0" err="1" smtClean="0">
                <a:solidFill>
                  <a:schemeClr val="bg1"/>
                </a:solidFill>
                <a:latin typeface="Arial" charset="0"/>
                <a:ea typeface="ＭＳ Ｐゴシック" charset="0"/>
                <a:cs typeface="ＭＳ Ｐゴシック" charset="0"/>
              </a:rPr>
              <a:t>iPDPs</a:t>
            </a:r>
            <a:r>
              <a:rPr lang="en-US" dirty="0" smtClean="0">
                <a:solidFill>
                  <a:schemeClr val="bg1"/>
                </a:solidFill>
                <a:latin typeface="Arial" charset="0"/>
                <a:ea typeface="ＭＳ Ｐゴシック" charset="0"/>
                <a:cs typeface="ＭＳ Ｐゴシック" charset="0"/>
              </a:rPr>
              <a:t> &amp; </a:t>
            </a:r>
            <a:r>
              <a:rPr lang="en-US" dirty="0" err="1" smtClean="0">
                <a:solidFill>
                  <a:schemeClr val="bg1"/>
                </a:solidFill>
                <a:latin typeface="Arial" charset="0"/>
                <a:ea typeface="ＭＳ Ｐゴシック" charset="0"/>
                <a:cs typeface="ＭＳ Ｐゴシック" charset="0"/>
              </a:rPr>
              <a:t>ePDPs</a:t>
            </a:r>
            <a:r>
              <a:rPr lang="en-US" dirty="0" smtClean="0">
                <a:solidFill>
                  <a:schemeClr val="bg1"/>
                </a:solidFill>
                <a:latin typeface="Arial" charset="0"/>
                <a:ea typeface="ＭＳ Ｐゴシック" charset="0"/>
                <a:cs typeface="ＭＳ Ｐゴシック" charset="0"/>
              </a:rPr>
              <a:t>)</a:t>
            </a:r>
          </a:p>
          <a:p>
            <a:pPr lvl="1"/>
            <a:r>
              <a:rPr lang="en-US" dirty="0">
                <a:solidFill>
                  <a:schemeClr val="bg1"/>
                </a:solidFill>
                <a:latin typeface="Arial" charset="0"/>
                <a:ea typeface="ＭＳ Ｐゴシック" charset="0"/>
                <a:cs typeface="ＭＳ Ｐゴシック" charset="0"/>
              </a:rPr>
              <a:t>In </a:t>
            </a:r>
            <a:r>
              <a:rPr lang="en-US" dirty="0" smtClean="0">
                <a:solidFill>
                  <a:schemeClr val="bg1"/>
                </a:solidFill>
                <a:latin typeface="Arial" charset="0"/>
                <a:ea typeface="ＭＳ Ｐゴシック" charset="0"/>
                <a:cs typeface="ＭＳ Ｐゴシック" charset="0"/>
              </a:rPr>
              <a:t>cell </a:t>
            </a:r>
            <a:r>
              <a:rPr lang="en-US" dirty="0">
                <a:solidFill>
                  <a:schemeClr val="bg1"/>
                </a:solidFill>
                <a:latin typeface="Arial" charset="0"/>
                <a:ea typeface="ＭＳ Ｐゴシック" charset="0"/>
                <a:cs typeface="ＭＳ Ｐゴシック" charset="0"/>
              </a:rPr>
              <a:t>cycle, only conserved genes </a:t>
            </a:r>
            <a:r>
              <a:rPr lang="en-US" dirty="0" smtClean="0">
                <a:solidFill>
                  <a:schemeClr val="bg1"/>
                </a:solidFill>
                <a:latin typeface="Arial" charset="0"/>
                <a:ea typeface="ＭＳ Ｐゴシック" charset="0"/>
                <a:cs typeface="ＭＳ Ｐゴシック" charset="0"/>
              </a:rPr>
              <a:t>have </a:t>
            </a:r>
            <a:r>
              <a:rPr lang="en-US" dirty="0" err="1" smtClean="0">
                <a:solidFill>
                  <a:schemeClr val="bg1"/>
                </a:solidFill>
                <a:latin typeface="Arial" charset="0"/>
                <a:ea typeface="ＭＳ Ｐゴシック" charset="0"/>
                <a:cs typeface="ＭＳ Ｐゴシック" charset="0"/>
              </a:rPr>
              <a:t>iPDP</a:t>
            </a:r>
            <a:r>
              <a:rPr lang="en-US" dirty="0" smtClean="0">
                <a:solidFill>
                  <a:schemeClr val="bg1"/>
                </a:solidFill>
                <a:latin typeface="Arial" charset="0"/>
                <a:ea typeface="ＭＳ Ｐゴシック" charset="0"/>
                <a:cs typeface="ＭＳ Ｐゴシック" charset="0"/>
              </a:rPr>
              <a:t> w/ matching periodicity</a:t>
            </a:r>
            <a:endParaRPr lang="en-US" dirty="0">
              <a:solidFill>
                <a:schemeClr val="bg1"/>
              </a:solidFill>
              <a:latin typeface="Arial" charset="0"/>
              <a:ea typeface="ＭＳ Ｐゴシック" charset="0"/>
              <a:cs typeface="ＭＳ Ｐゴシック" charset="0"/>
            </a:endParaRPr>
          </a:p>
          <a:p>
            <a:pPr lvl="1"/>
            <a:r>
              <a:rPr lang="en-US" dirty="0" smtClean="0">
                <a:solidFill>
                  <a:schemeClr val="bg1"/>
                </a:solidFill>
                <a:latin typeface="Arial" charset="0"/>
                <a:ea typeface="ＭＳ Ｐゴシック" charset="0"/>
                <a:cs typeface="ＭＳ Ｐゴシック" charset="0"/>
              </a:rPr>
              <a:t>For worm</a:t>
            </a:r>
            <a:r>
              <a:rPr lang="en-US" dirty="0">
                <a:solidFill>
                  <a:schemeClr val="bg1"/>
                </a:solidFill>
                <a:latin typeface="Arial" charset="0"/>
                <a:ea typeface="ＭＳ Ｐゴシック" charset="0"/>
                <a:cs typeface="ＭＳ Ｐゴシック" charset="0"/>
              </a:rPr>
              <a:t>-fly </a:t>
            </a:r>
            <a:r>
              <a:rPr lang="en-US" dirty="0" smtClean="0">
                <a:solidFill>
                  <a:schemeClr val="bg1"/>
                </a:solidFill>
                <a:latin typeface="Arial" charset="0"/>
                <a:ea typeface="ＭＳ Ｐゴシック" charset="0"/>
                <a:cs typeface="ＭＳ Ｐゴシック" charset="0"/>
              </a:rPr>
              <a:t>example, conserved </a:t>
            </a:r>
            <a:r>
              <a:rPr lang="en-US" dirty="0">
                <a:solidFill>
                  <a:schemeClr val="bg1"/>
                </a:solidFill>
                <a:latin typeface="Arial" charset="0"/>
                <a:ea typeface="ＭＳ Ｐゴシック" charset="0"/>
                <a:cs typeface="ＭＳ Ｐゴシック" charset="0"/>
              </a:rPr>
              <a:t>genes </a:t>
            </a:r>
            <a:r>
              <a:rPr lang="en-US" dirty="0" smtClean="0">
                <a:solidFill>
                  <a:schemeClr val="bg1"/>
                </a:solidFill>
                <a:latin typeface="Arial" charset="0"/>
                <a:ea typeface="ＭＳ Ｐゴシック" charset="0"/>
                <a:cs typeface="ＭＳ Ｐゴシック" charset="0"/>
              </a:rPr>
              <a:t>have </a:t>
            </a:r>
            <a:r>
              <a:rPr lang="en-US" dirty="0">
                <a:solidFill>
                  <a:schemeClr val="bg1"/>
                </a:solidFill>
                <a:latin typeface="Arial" charset="0"/>
                <a:ea typeface="ＭＳ Ｐゴシック" charset="0"/>
                <a:cs typeface="ＭＳ Ｐゴシック" charset="0"/>
              </a:rPr>
              <a:t>similar </a:t>
            </a:r>
            <a:r>
              <a:rPr lang="en-US" dirty="0" smtClean="0">
                <a:solidFill>
                  <a:schemeClr val="bg1"/>
                </a:solidFill>
                <a:latin typeface="Arial" charset="0"/>
                <a:ea typeface="ＭＳ Ｐゴシック" charset="0"/>
                <a:cs typeface="ＭＳ Ｐゴシック" charset="0"/>
              </a:rPr>
              <a:t>canonical patterns </a:t>
            </a:r>
            <a:r>
              <a:rPr lang="en-US" dirty="0">
                <a:solidFill>
                  <a:schemeClr val="bg1"/>
                </a:solidFill>
                <a:latin typeface="Arial" charset="0"/>
                <a:ea typeface="ＭＳ Ｐゴシック" charset="0"/>
                <a:cs typeface="ＭＳ Ｐゴシック" charset="0"/>
              </a:rPr>
              <a:t>in both organisms </a:t>
            </a:r>
            <a:r>
              <a:rPr lang="en-US" dirty="0" smtClean="0">
                <a:solidFill>
                  <a:schemeClr val="bg1"/>
                </a:solidFill>
                <a:latin typeface="Arial" charset="0"/>
                <a:ea typeface="ＭＳ Ｐゴシック" charset="0"/>
                <a:cs typeface="ＭＳ Ｐゴシック" charset="0"/>
              </a:rPr>
              <a:t>v. </a:t>
            </a:r>
            <a:r>
              <a:rPr lang="en-US" dirty="0">
                <a:solidFill>
                  <a:schemeClr val="bg1"/>
                </a:solidFill>
                <a:latin typeface="Arial" charset="0"/>
                <a:ea typeface="ＭＳ Ｐゴシック" charset="0"/>
                <a:cs typeface="ＭＳ Ｐゴシック" charset="0"/>
              </a:rPr>
              <a:t>species specific ones </a:t>
            </a:r>
            <a:r>
              <a:rPr lang="en-US" dirty="0" smtClean="0">
                <a:solidFill>
                  <a:schemeClr val="bg1"/>
                </a:solidFill>
                <a:latin typeface="Arial" charset="0"/>
                <a:ea typeface="ＭＳ Ｐゴシック" charset="0"/>
                <a:cs typeface="ＭＳ Ｐゴシック" charset="0"/>
              </a:rPr>
              <a:t/>
            </a:r>
            <a:br>
              <a:rPr lang="en-US" dirty="0" smtClean="0">
                <a:solidFill>
                  <a:schemeClr val="bg1"/>
                </a:solidFill>
                <a:latin typeface="Arial" charset="0"/>
                <a:ea typeface="ＭＳ Ｐゴシック" charset="0"/>
                <a:cs typeface="ＭＳ Ｐゴシック" charset="0"/>
              </a:rPr>
            </a:br>
            <a:r>
              <a:rPr lang="en-US" dirty="0" smtClean="0">
                <a:solidFill>
                  <a:schemeClr val="bg1"/>
                </a:solidFill>
                <a:latin typeface="Arial" charset="0"/>
                <a:ea typeface="ＭＳ Ｐゴシック" charset="0"/>
                <a:cs typeface="ＭＳ Ｐゴシック" charset="0"/>
              </a:rPr>
              <a:t>(</a:t>
            </a:r>
            <a:r>
              <a:rPr lang="en-US" dirty="0" err="1" smtClean="0">
                <a:solidFill>
                  <a:schemeClr val="bg1"/>
                </a:solidFill>
                <a:latin typeface="Arial" charset="0"/>
                <a:ea typeface="ＭＳ Ｐゴシック" charset="0"/>
                <a:cs typeface="ＭＳ Ｐゴシック" charset="0"/>
              </a:rPr>
              <a:t>eg</a:t>
            </a:r>
            <a:r>
              <a:rPr lang="en-US" dirty="0" smtClean="0">
                <a:solidFill>
                  <a:schemeClr val="bg1"/>
                </a:solidFill>
                <a:latin typeface="Arial" charset="0"/>
                <a:ea typeface="ＭＳ Ｐゴシック" charset="0"/>
                <a:cs typeface="ＭＳ Ｐゴシック" charset="0"/>
              </a:rPr>
              <a:t> ribosomal </a:t>
            </a:r>
            <a:r>
              <a:rPr lang="en-US" dirty="0">
                <a:solidFill>
                  <a:schemeClr val="bg1"/>
                </a:solidFill>
                <a:latin typeface="Arial" charset="0"/>
                <a:ea typeface="ＭＳ Ｐゴシック" charset="0"/>
                <a:cs typeface="ＭＳ Ｐゴシック" charset="0"/>
              </a:rPr>
              <a:t>v signaling genes)</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77802032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2582" y="0"/>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smtClean="0">
                <a:solidFill>
                  <a:srgbClr val="000000"/>
                </a:solidFill>
              </a:rPr>
              <a:t>Acknowledgements</a:t>
            </a:r>
            <a:endParaRPr lang="en-US" sz="2400" dirty="0">
              <a:solidFill>
                <a:srgbClr val="000000"/>
              </a:solidFill>
            </a:endParaRPr>
          </a:p>
        </p:txBody>
      </p:sp>
      <p:sp>
        <p:nvSpPr>
          <p:cNvPr id="558082" name="Content Placeholder 2"/>
          <p:cNvSpPr txBox="1">
            <a:spLocks/>
          </p:cNvSpPr>
          <p:nvPr/>
        </p:nvSpPr>
        <p:spPr bwMode="auto">
          <a:xfrm>
            <a:off x="469900" y="254436"/>
            <a:ext cx="4572000" cy="28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err="1" smtClean="0">
                <a:solidFill>
                  <a:srgbClr val="000000"/>
                </a:solidFill>
              </a:rPr>
              <a:t>papers.gersteinlab.org</a:t>
            </a:r>
            <a:r>
              <a:rPr lang="en-US" sz="1100" b="0" dirty="0">
                <a:solidFill>
                  <a:srgbClr val="000000"/>
                </a:solidFill>
              </a:rPr>
              <a:t>/subject/</a:t>
            </a:r>
            <a:r>
              <a:rPr lang="en-US" sz="2800" dirty="0" smtClean="0">
                <a:solidFill>
                  <a:srgbClr val="008000"/>
                </a:solidFill>
              </a:rPr>
              <a:t>privacy</a:t>
            </a:r>
            <a:endParaRPr lang="en-US" sz="2800" dirty="0" smtClean="0">
              <a:solidFill>
                <a:srgbClr val="FF0000"/>
              </a:solidFill>
            </a:endParaRPr>
          </a:p>
          <a:p>
            <a:pPr>
              <a:defRPr/>
            </a:pPr>
            <a:r>
              <a:rPr lang="en-US" sz="3600" dirty="0">
                <a:solidFill>
                  <a:srgbClr val="FF0000"/>
                </a:solidFill>
              </a:rPr>
              <a:t>D </a:t>
            </a:r>
            <a:r>
              <a:rPr lang="en-US" sz="3600" dirty="0" err="1" smtClean="0">
                <a:solidFill>
                  <a:srgbClr val="FF0000"/>
                </a:solidFill>
              </a:rPr>
              <a:t>Greenbaum</a:t>
            </a:r>
            <a:endParaRPr lang="en-US" sz="3600" dirty="0" smtClean="0">
              <a:solidFill>
                <a:srgbClr val="FF0000"/>
              </a:solidFill>
            </a:endParaRPr>
          </a:p>
          <a:p>
            <a:pPr>
              <a:defRPr/>
            </a:pPr>
            <a:endParaRPr lang="en-US" sz="2000" dirty="0">
              <a:solidFill>
                <a:srgbClr val="FF0000"/>
              </a:solidFill>
            </a:endParaRPr>
          </a:p>
          <a:p>
            <a:pPr>
              <a:defRPr/>
            </a:pPr>
            <a:r>
              <a:rPr lang="en-US" sz="2800" dirty="0" err="1" smtClean="0">
                <a:solidFill>
                  <a:srgbClr val="008000"/>
                </a:solidFill>
              </a:rPr>
              <a:t>PrivaSeq</a:t>
            </a:r>
            <a:r>
              <a:rPr lang="en-US" sz="2000" dirty="0" err="1" smtClean="0">
                <a:solidFill>
                  <a:srgbClr val="008000"/>
                </a:solidFill>
              </a:rPr>
              <a:t>.</a:t>
            </a:r>
            <a:r>
              <a:rPr lang="en-US" sz="1400" b="0" dirty="0" err="1" smtClean="0">
                <a:solidFill>
                  <a:srgbClr val="000000"/>
                </a:solidFill>
              </a:rPr>
              <a:t>gersteinlab.org</a:t>
            </a:r>
            <a:r>
              <a:rPr lang="en-US" sz="1400" b="0" dirty="0" smtClean="0">
                <a:solidFill>
                  <a:srgbClr val="000000"/>
                </a:solidFill>
              </a:rPr>
              <a:t/>
            </a:r>
            <a:br>
              <a:rPr lang="en-US" sz="1400" b="0" dirty="0" smtClean="0">
                <a:solidFill>
                  <a:srgbClr val="000000"/>
                </a:solidFill>
              </a:rPr>
            </a:br>
            <a:r>
              <a:rPr lang="en-US" sz="3600" dirty="0" smtClean="0">
                <a:solidFill>
                  <a:srgbClr val="FF0000"/>
                </a:solidFill>
              </a:rPr>
              <a:t>A </a:t>
            </a:r>
            <a:r>
              <a:rPr lang="en-US" sz="3600" dirty="0" err="1" smtClean="0">
                <a:solidFill>
                  <a:srgbClr val="FF0000"/>
                </a:solidFill>
              </a:rPr>
              <a:t>Harmanci</a:t>
            </a:r>
            <a:r>
              <a:rPr lang="en-US" sz="3200" dirty="0" smtClean="0">
                <a:solidFill>
                  <a:srgbClr val="FF0000"/>
                </a:solidFill>
              </a:rPr>
              <a:t> </a:t>
            </a:r>
          </a:p>
          <a:p>
            <a:pPr>
              <a:defRPr/>
            </a:pPr>
            <a:endParaRPr lang="en-US" sz="1600" b="0" dirty="0">
              <a:solidFill>
                <a:srgbClr val="000000"/>
              </a:solidFill>
            </a:endParaRPr>
          </a:p>
          <a:p>
            <a:pPr>
              <a:defRPr/>
            </a:pPr>
            <a:r>
              <a:rPr lang="en-US" sz="2800" dirty="0" err="1" smtClean="0">
                <a:solidFill>
                  <a:srgbClr val="008000"/>
                </a:solidFill>
              </a:rPr>
              <a:t>RSEQtools</a:t>
            </a:r>
            <a:r>
              <a:rPr lang="en-US" sz="2000" dirty="0" err="1" smtClean="0">
                <a:solidFill>
                  <a:srgbClr val="008000"/>
                </a:solidFill>
              </a:rPr>
              <a:t>.</a:t>
            </a:r>
            <a:r>
              <a:rPr lang="en-US" sz="1400" b="0" dirty="0" err="1" smtClean="0">
                <a:solidFill>
                  <a:srgbClr val="000000"/>
                </a:solidFill>
              </a:rPr>
              <a:t>gersteinlab.org</a:t>
            </a:r>
            <a:r>
              <a:rPr lang="en-US" sz="1400" b="0" dirty="0" smtClean="0">
                <a:solidFill>
                  <a:srgbClr val="000000"/>
                </a:solidFill>
              </a:rPr>
              <a:t> </a:t>
            </a:r>
            <a:r>
              <a:rPr lang="en-US" sz="1800" b="0" dirty="0" smtClean="0">
                <a:solidFill>
                  <a:srgbClr val="000000"/>
                </a:solidFill>
              </a:rPr>
              <a:t>[MRF]</a:t>
            </a:r>
            <a:endParaRPr lang="en-US" sz="1400" b="0" dirty="0" smtClean="0">
              <a:solidFill>
                <a:srgbClr val="000000"/>
              </a:solidFill>
            </a:endParaRPr>
          </a:p>
          <a:p>
            <a:pPr>
              <a:defRPr/>
            </a:pPr>
            <a:endParaRPr lang="en-US" sz="400" b="0" dirty="0" smtClean="0">
              <a:solidFill>
                <a:srgbClr val="000000"/>
              </a:solidFill>
            </a:endParaRPr>
          </a:p>
          <a:p>
            <a:pPr>
              <a:defRPr/>
            </a:pPr>
            <a:r>
              <a:rPr lang="en-US" sz="2000" dirty="0" smtClean="0">
                <a:solidFill>
                  <a:srgbClr val="FF0000"/>
                </a:solidFill>
              </a:rPr>
              <a:t>L </a:t>
            </a:r>
            <a:r>
              <a:rPr lang="en-US" sz="2000" dirty="0" err="1" smtClean="0">
                <a:solidFill>
                  <a:srgbClr val="FF0000"/>
                </a:solidFill>
              </a:rPr>
              <a:t>Habegger</a:t>
            </a:r>
            <a:r>
              <a:rPr lang="en-US" sz="1600" b="0" dirty="0" smtClean="0">
                <a:solidFill>
                  <a:srgbClr val="000000"/>
                </a:solidFill>
              </a:rPr>
              <a:t>, A </a:t>
            </a:r>
            <a:r>
              <a:rPr lang="en-US" sz="1600" b="0" dirty="0" err="1" smtClean="0">
                <a:solidFill>
                  <a:srgbClr val="000000"/>
                </a:solidFill>
              </a:rPr>
              <a:t>Sboner</a:t>
            </a:r>
            <a:r>
              <a:rPr lang="en-US" sz="1600" b="0" dirty="0" smtClean="0">
                <a:solidFill>
                  <a:srgbClr val="000000"/>
                </a:solidFill>
              </a:rPr>
              <a:t>, </a:t>
            </a:r>
            <a:br>
              <a:rPr lang="en-US" sz="1600" b="0" dirty="0" smtClean="0">
                <a:solidFill>
                  <a:srgbClr val="000000"/>
                </a:solidFill>
              </a:rPr>
            </a:br>
            <a:r>
              <a:rPr lang="en-US" sz="1100" b="0" dirty="0" smtClean="0">
                <a:solidFill>
                  <a:srgbClr val="000000"/>
                </a:solidFill>
              </a:rPr>
              <a:t>TA </a:t>
            </a:r>
            <a:r>
              <a:rPr lang="en-US" sz="1100" b="0" dirty="0" err="1" smtClean="0">
                <a:solidFill>
                  <a:srgbClr val="000000"/>
                </a:solidFill>
              </a:rPr>
              <a:t>Gianoulis</a:t>
            </a:r>
            <a:r>
              <a:rPr lang="en-US" sz="1100" b="0" dirty="0" smtClean="0">
                <a:solidFill>
                  <a:srgbClr val="000000"/>
                </a:solidFill>
              </a:rPr>
              <a:t>, J </a:t>
            </a:r>
            <a:r>
              <a:rPr lang="en-US" sz="1100" b="0" dirty="0" err="1" smtClean="0">
                <a:solidFill>
                  <a:srgbClr val="000000"/>
                </a:solidFill>
              </a:rPr>
              <a:t>Rozowsky</a:t>
            </a:r>
            <a:r>
              <a:rPr lang="en-US" sz="1100" b="0" dirty="0" smtClean="0">
                <a:solidFill>
                  <a:srgbClr val="000000"/>
                </a:solidFill>
              </a:rPr>
              <a:t>, A </a:t>
            </a:r>
            <a:r>
              <a:rPr lang="en-US" sz="1100" b="0" dirty="0" err="1" smtClean="0">
                <a:solidFill>
                  <a:srgbClr val="000000"/>
                </a:solidFill>
              </a:rPr>
              <a:t>Agarwal</a:t>
            </a:r>
            <a:r>
              <a:rPr lang="en-US" sz="1100" b="0" dirty="0" smtClean="0">
                <a:solidFill>
                  <a:srgbClr val="000000"/>
                </a:solidFill>
              </a:rPr>
              <a:t>, M Snyder</a:t>
            </a:r>
            <a:endParaRPr lang="en-US" sz="1600" b="0" dirty="0" smtClean="0">
              <a:solidFill>
                <a:srgbClr val="000000"/>
              </a:solidFill>
            </a:endParaRPr>
          </a:p>
          <a:p>
            <a:pPr>
              <a:defRPr/>
            </a:pPr>
            <a:endParaRPr lang="en-US" sz="1600" b="0" dirty="0">
              <a:solidFill>
                <a:srgbClr val="000000"/>
              </a:solidFill>
            </a:endParaRPr>
          </a:p>
          <a:p>
            <a:pPr>
              <a:defRPr/>
            </a:pPr>
            <a:r>
              <a:rPr lang="en-US" sz="2800" dirty="0" err="1" smtClean="0">
                <a:solidFill>
                  <a:srgbClr val="008000"/>
                </a:solidFill>
              </a:rPr>
              <a:t>Loregic</a:t>
            </a:r>
            <a:r>
              <a:rPr lang="en-US" sz="1400" b="0" dirty="0" err="1" smtClean="0">
                <a:solidFill>
                  <a:srgbClr val="000000"/>
                </a:solidFill>
              </a:rPr>
              <a:t>.gersteinlab.org</a:t>
            </a:r>
            <a:r>
              <a:rPr lang="en-US" sz="1400" b="0" dirty="0" smtClean="0">
                <a:solidFill>
                  <a:srgbClr val="000000"/>
                </a:solidFill>
              </a:rPr>
              <a:t> </a:t>
            </a:r>
            <a:r>
              <a:rPr lang="en-US" sz="1400" b="0" dirty="0">
                <a:solidFill>
                  <a:srgbClr val="000000"/>
                </a:solidFill>
              </a:rPr>
              <a:t>[</a:t>
            </a:r>
            <a:r>
              <a:rPr lang="en-US" sz="1400" b="0" dirty="0" err="1">
                <a:solidFill>
                  <a:srgbClr val="000000"/>
                </a:solidFill>
              </a:rPr>
              <a:t>github</a:t>
            </a:r>
            <a:r>
              <a:rPr lang="en-US" sz="1400" b="0" dirty="0">
                <a:solidFill>
                  <a:srgbClr val="000000"/>
                </a:solidFill>
              </a:rPr>
              <a:t>]</a:t>
            </a:r>
          </a:p>
          <a:p>
            <a:pPr>
              <a:defRPr/>
            </a:pPr>
            <a:r>
              <a:rPr lang="en-US" sz="3600" dirty="0">
                <a:solidFill>
                  <a:srgbClr val="000090"/>
                </a:solidFill>
              </a:rPr>
              <a:t>D Wang</a:t>
            </a:r>
            <a:r>
              <a:rPr lang="en-US" sz="1600" b="0" dirty="0">
                <a:solidFill>
                  <a:srgbClr val="000000"/>
                </a:solidFill>
              </a:rPr>
              <a:t>, </a:t>
            </a:r>
            <a:r>
              <a:rPr lang="en-US" sz="1600" b="0" dirty="0" smtClean="0">
                <a:solidFill>
                  <a:srgbClr val="000000"/>
                </a:solidFill>
              </a:rPr>
              <a:t/>
            </a:r>
            <a:br>
              <a:rPr lang="en-US" sz="1600" b="0" dirty="0" smtClean="0">
                <a:solidFill>
                  <a:srgbClr val="000000"/>
                </a:solidFill>
              </a:rPr>
            </a:br>
            <a:r>
              <a:rPr lang="en-US" sz="1100" b="0" dirty="0" smtClean="0">
                <a:solidFill>
                  <a:srgbClr val="000000"/>
                </a:solidFill>
              </a:rPr>
              <a:t>KK </a:t>
            </a:r>
            <a:r>
              <a:rPr lang="en-US" sz="1100" b="0" dirty="0">
                <a:solidFill>
                  <a:srgbClr val="000000"/>
                </a:solidFill>
              </a:rPr>
              <a:t>Yan, C </a:t>
            </a:r>
            <a:r>
              <a:rPr lang="en-US" sz="1100" b="0" dirty="0" err="1">
                <a:solidFill>
                  <a:srgbClr val="000000"/>
                </a:solidFill>
              </a:rPr>
              <a:t>Sisu</a:t>
            </a:r>
            <a:r>
              <a:rPr lang="en-US" sz="1100" b="0" dirty="0">
                <a:solidFill>
                  <a:srgbClr val="000000"/>
                </a:solidFill>
              </a:rPr>
              <a:t>, </a:t>
            </a:r>
            <a:r>
              <a:rPr lang="en-US" sz="1100" b="0" dirty="0" smtClean="0">
                <a:solidFill>
                  <a:srgbClr val="000000"/>
                </a:solidFill>
              </a:rPr>
              <a:t>C </a:t>
            </a:r>
            <a:r>
              <a:rPr lang="en-US" sz="1100" b="0" dirty="0">
                <a:solidFill>
                  <a:srgbClr val="000000"/>
                </a:solidFill>
              </a:rPr>
              <a:t>Cheng, J </a:t>
            </a:r>
            <a:r>
              <a:rPr lang="en-US" sz="1100" b="0" dirty="0" err="1">
                <a:solidFill>
                  <a:srgbClr val="000000"/>
                </a:solidFill>
              </a:rPr>
              <a:t>Rozowsky</a:t>
            </a:r>
            <a:r>
              <a:rPr lang="en-US" sz="1100" b="0" dirty="0">
                <a:solidFill>
                  <a:srgbClr val="000000"/>
                </a:solidFill>
              </a:rPr>
              <a:t>, W </a:t>
            </a:r>
            <a:r>
              <a:rPr lang="en-US" sz="1100" b="0" dirty="0" err="1">
                <a:solidFill>
                  <a:srgbClr val="000000"/>
                </a:solidFill>
              </a:rPr>
              <a:t>Meyerson</a:t>
            </a:r>
            <a:r>
              <a:rPr lang="en-US" sz="1100" b="0" dirty="0">
                <a:solidFill>
                  <a:srgbClr val="000000"/>
                </a:solidFill>
              </a:rPr>
              <a:t> </a:t>
            </a:r>
            <a:endParaRPr lang="en-US" sz="1100" b="0" dirty="0" smtClean="0">
              <a:solidFill>
                <a:srgbClr val="000000"/>
              </a:solidFill>
            </a:endParaRPr>
          </a:p>
          <a:p>
            <a:pPr>
              <a:defRPr/>
            </a:pPr>
            <a:endParaRPr lang="en-US" sz="1100" b="0" dirty="0">
              <a:solidFill>
                <a:srgbClr val="000000"/>
              </a:solidFill>
            </a:endParaRPr>
          </a:p>
          <a:p>
            <a:pPr>
              <a:defRPr/>
            </a:pPr>
            <a:endParaRPr lang="en-US" sz="1100" b="0" dirty="0">
              <a:solidFill>
                <a:srgbClr val="000000"/>
              </a:solidFill>
            </a:endParaRPr>
          </a:p>
          <a:p>
            <a:pPr>
              <a:defRPr/>
            </a:pPr>
            <a:r>
              <a:rPr lang="en-US" sz="3200" dirty="0" err="1">
                <a:solidFill>
                  <a:srgbClr val="008000"/>
                </a:solidFill>
              </a:rPr>
              <a:t>DREISS</a:t>
            </a:r>
            <a:r>
              <a:rPr lang="en-US" sz="1600" b="0" dirty="0" err="1">
                <a:solidFill>
                  <a:srgbClr val="000000"/>
                </a:solidFill>
              </a:rPr>
              <a:t>.</a:t>
            </a:r>
            <a:r>
              <a:rPr lang="en-US" sz="1400" b="0" dirty="0" err="1">
                <a:solidFill>
                  <a:srgbClr val="000000"/>
                </a:solidFill>
              </a:rPr>
              <a:t>gersteinlab.org</a:t>
            </a:r>
            <a:r>
              <a:rPr lang="en-US" sz="1400" b="0" dirty="0">
                <a:solidFill>
                  <a:srgbClr val="000000"/>
                </a:solidFill>
              </a:rPr>
              <a:t> [</a:t>
            </a:r>
            <a:r>
              <a:rPr lang="en-US" sz="1400" b="0" dirty="0" err="1">
                <a:solidFill>
                  <a:srgbClr val="000000"/>
                </a:solidFill>
              </a:rPr>
              <a:t>github</a:t>
            </a:r>
            <a:r>
              <a:rPr lang="en-US" sz="1400" b="0" dirty="0">
                <a:solidFill>
                  <a:srgbClr val="000000"/>
                </a:solidFill>
              </a:rPr>
              <a:t>]</a:t>
            </a:r>
            <a:r>
              <a:rPr lang="en-US" sz="1600" b="0" dirty="0">
                <a:solidFill>
                  <a:srgbClr val="000000"/>
                </a:solidFill>
              </a:rPr>
              <a:t/>
            </a:r>
            <a:br>
              <a:rPr lang="en-US" sz="1600" b="0" dirty="0">
                <a:solidFill>
                  <a:srgbClr val="000000"/>
                </a:solidFill>
              </a:rPr>
            </a:br>
            <a:r>
              <a:rPr lang="en-US" sz="3600" dirty="0">
                <a:solidFill>
                  <a:srgbClr val="000090"/>
                </a:solidFill>
              </a:rPr>
              <a:t>D Wang</a:t>
            </a:r>
            <a:r>
              <a:rPr lang="en-US" sz="1800" b="0" dirty="0">
                <a:solidFill>
                  <a:srgbClr val="000000"/>
                </a:solidFill>
              </a:rPr>
              <a:t>, </a:t>
            </a:r>
            <a:r>
              <a:rPr lang="en-US" sz="1600" b="0" dirty="0">
                <a:solidFill>
                  <a:srgbClr val="000000"/>
                </a:solidFill>
              </a:rPr>
              <a:t>F He, S </a:t>
            </a:r>
            <a:r>
              <a:rPr lang="en-US" sz="1600" b="0" dirty="0" err="1">
                <a:solidFill>
                  <a:srgbClr val="000000"/>
                </a:solidFill>
              </a:rPr>
              <a:t>Maslov</a:t>
            </a:r>
            <a:r>
              <a:rPr lang="en-US" sz="1600" b="0" dirty="0">
                <a:solidFill>
                  <a:srgbClr val="000000"/>
                </a:solidFill>
              </a:rPr>
              <a:t> </a:t>
            </a:r>
            <a:endParaRPr lang="en-US" sz="18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p:txBody>
      </p:sp>
      <p:sp>
        <p:nvSpPr>
          <p:cNvPr id="8" name="TextBox 7"/>
          <p:cNvSpPr txBox="1"/>
          <p:nvPr/>
        </p:nvSpPr>
        <p:spPr>
          <a:xfrm>
            <a:off x="5086039" y="64132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pic>
        <p:nvPicPr>
          <p:cNvPr id="6" name="Picture 5"/>
          <p:cNvPicPr>
            <a:picLocks noChangeAspect="1"/>
          </p:cNvPicPr>
          <p:nvPr/>
        </p:nvPicPr>
        <p:blipFill>
          <a:blip r:embed="rId2"/>
          <a:stretch>
            <a:fillRect/>
          </a:stretch>
        </p:blipFill>
        <p:spPr>
          <a:xfrm>
            <a:off x="5129300" y="785876"/>
            <a:ext cx="3244888" cy="5453594"/>
          </a:xfrm>
          <a:prstGeom prst="rect">
            <a:avLst/>
          </a:prstGeom>
        </p:spPr>
      </p:pic>
    </p:spTree>
    <p:extLst>
      <p:ext uri="{BB962C8B-B14F-4D97-AF65-F5344CB8AC3E}">
        <p14:creationId xmlns:p14="http://schemas.microsoft.com/office/powerpoint/2010/main" val="2867641123"/>
      </p:ext>
    </p:extLst>
  </p:cSld>
  <p:clrMapOvr>
    <a:masterClrMapping/>
  </p:clrMapOvr>
  <p:transition xmlns:p14="http://schemas.microsoft.com/office/powerpoint/2010/main" advTm="88475"/>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102100" y="122768"/>
            <a:ext cx="5041900" cy="1131710"/>
          </a:xfrm>
        </p:spPr>
        <p:txBody>
          <a:bodyPr/>
          <a:lstStyle/>
          <a:p>
            <a:pPr>
              <a:defRPr/>
            </a:pPr>
            <a:r>
              <a:rPr lang="en-US" sz="1800" dirty="0">
                <a:solidFill>
                  <a:schemeClr val="bg1">
                    <a:lumMod val="50000"/>
                  </a:schemeClr>
                </a:solidFill>
              </a:rPr>
              <a:t> </a:t>
            </a:r>
            <a:r>
              <a:rPr lang="en-US" sz="1800" dirty="0" smtClean="0">
                <a:solidFill>
                  <a:schemeClr val="bg1">
                    <a:lumMod val="50000"/>
                  </a:schemeClr>
                </a:solidFill>
              </a:rPr>
              <a:t>Large-scale </a:t>
            </a:r>
            <a:r>
              <a:rPr lang="en-US" sz="1800" dirty="0" err="1" smtClean="0">
                <a:solidFill>
                  <a:schemeClr val="bg1">
                    <a:lumMod val="50000"/>
                  </a:schemeClr>
                </a:solidFill>
              </a:rPr>
              <a:t>Transcriptome</a:t>
            </a:r>
            <a:r>
              <a:rPr lang="en-US" sz="1800" dirty="0" smtClean="0">
                <a:solidFill>
                  <a:schemeClr val="bg1">
                    <a:lumMod val="50000"/>
                  </a:schemeClr>
                </a:solidFill>
              </a:rPr>
              <a:t> Mining: </a:t>
            </a:r>
            <a:br>
              <a:rPr lang="en-US" sz="1800" dirty="0" smtClean="0">
                <a:solidFill>
                  <a:schemeClr val="bg1">
                    <a:lumMod val="50000"/>
                  </a:schemeClr>
                </a:solidFill>
              </a:rPr>
            </a:br>
            <a:r>
              <a:rPr lang="en-US" sz="1800" dirty="0" smtClean="0">
                <a:solidFill>
                  <a:schemeClr val="bg1">
                    <a:lumMod val="50000"/>
                  </a:schemeClr>
                </a:solidFill>
              </a:rPr>
              <a:t>Building Interpretative, Regulatory Models, </a:t>
            </a:r>
            <a:br>
              <a:rPr lang="en-US" sz="1800" dirty="0" smtClean="0">
                <a:solidFill>
                  <a:schemeClr val="bg1">
                    <a:lumMod val="50000"/>
                  </a:schemeClr>
                </a:solidFill>
              </a:rPr>
            </a:br>
            <a:r>
              <a:rPr lang="en-US" sz="1800" dirty="0" smtClean="0">
                <a:solidFill>
                  <a:schemeClr val="bg1">
                    <a:lumMod val="50000"/>
                  </a:schemeClr>
                </a:solidFill>
              </a:rPr>
              <a:t>while Protecting Individual Privacy</a:t>
            </a:r>
            <a:endParaRPr lang="en-US" sz="1400" dirty="0">
              <a:solidFill>
                <a:schemeClr val="bg1">
                  <a:lumMod val="50000"/>
                </a:schemeClr>
              </a:solidFill>
            </a:endParaRPr>
          </a:p>
        </p:txBody>
      </p:sp>
      <p:sp>
        <p:nvSpPr>
          <p:cNvPr id="327683" name="Content Placeholder 2"/>
          <p:cNvSpPr>
            <a:spLocks noGrp="1"/>
          </p:cNvSpPr>
          <p:nvPr>
            <p:ph sz="half" idx="1"/>
            <p:custDataLst>
              <p:tags r:id="rId4"/>
            </p:custDataLst>
          </p:nvPr>
        </p:nvSpPr>
        <p:spPr>
          <a:xfrm>
            <a:off x="14135" y="80434"/>
            <a:ext cx="44689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lumMod val="50000"/>
                  </a:schemeClr>
                </a:solidFill>
                <a:latin typeface="Arial" charset="0"/>
                <a:ea typeface="ＭＳ Ｐゴシック" charset="0"/>
                <a:cs typeface="ＭＳ Ｐゴシック" charset="0"/>
              </a:rPr>
              <a:t>Fundamental, inherited info that’s very private </a:t>
            </a:r>
            <a:r>
              <a:rPr lang="en-US" dirty="0" smtClean="0">
                <a:solidFill>
                  <a:schemeClr val="bg1">
                    <a:lumMod val="50000"/>
                  </a:schemeClr>
                </a:solidFill>
                <a:latin typeface="Arial" charset="0"/>
                <a:ea typeface="ＭＳ Ｐゴシック" charset="0"/>
                <a:cs typeface="ＭＳ Ｐゴシック" charset="0"/>
              </a:rPr>
              <a:t>v need </a:t>
            </a:r>
            <a:r>
              <a:rPr lang="en-US" dirty="0">
                <a:solidFill>
                  <a:schemeClr val="bg1">
                    <a:lumMod val="50000"/>
                  </a:schemeClr>
                </a:solidFill>
                <a:latin typeface="Arial" charset="0"/>
                <a:ea typeface="ＭＳ Ｐゴシック" charset="0"/>
                <a:cs typeface="ＭＳ Ｐゴシック" charset="0"/>
              </a:rPr>
              <a:t>for large-scale </a:t>
            </a:r>
            <a:r>
              <a:rPr lang="en-US" dirty="0" smtClean="0">
                <a:solidFill>
                  <a:schemeClr val="bg1">
                    <a:lumMod val="50000"/>
                  </a:schemeClr>
                </a:solidFill>
                <a:latin typeface="Arial" charset="0"/>
                <a:ea typeface="ＭＳ Ｐゴシック" charset="0"/>
                <a:cs typeface="ＭＳ Ｐゴシック" charset="0"/>
              </a:rPr>
              <a:t>mining for </a:t>
            </a:r>
            <a:r>
              <a:rPr lang="en-US" dirty="0">
                <a:solidFill>
                  <a:schemeClr val="bg1">
                    <a:lumMod val="50000"/>
                  </a:schemeClr>
                </a:solidFill>
                <a:latin typeface="Arial" charset="0"/>
                <a:ea typeface="ＭＳ Ｐゴシック" charset="0"/>
                <a:cs typeface="ＭＳ Ｐゴシック" charset="0"/>
              </a:rPr>
              <a:t>med. research</a:t>
            </a:r>
          </a:p>
          <a:p>
            <a:pPr lvl="1"/>
            <a:r>
              <a:rPr lang="en-US" dirty="0" smtClean="0">
                <a:solidFill>
                  <a:schemeClr val="bg1">
                    <a:lumMod val="50000"/>
                  </a:schemeClr>
                </a:solidFill>
                <a:latin typeface="Arial" charset="0"/>
                <a:ea typeface="ＭＳ Ｐゴシック" charset="0"/>
                <a:cs typeface="ＭＳ Ｐゴシック" charset="0"/>
              </a:rPr>
              <a:t>Issues w/ current </a:t>
            </a:r>
            <a:r>
              <a:rPr lang="en-US" dirty="0">
                <a:solidFill>
                  <a:schemeClr val="bg1">
                    <a:lumMod val="50000"/>
                  </a:schemeClr>
                </a:solidFill>
                <a:latin typeface="Arial" charset="0"/>
                <a:ea typeface="ＭＳ Ｐゴシック" charset="0"/>
                <a:cs typeface="ＭＳ Ｐゴシック" charset="0"/>
              </a:rPr>
              <a:t>social &amp; tech </a:t>
            </a:r>
            <a:r>
              <a:rPr lang="en-US" dirty="0" smtClean="0">
                <a:solidFill>
                  <a:schemeClr val="bg1">
                    <a:lumMod val="50000"/>
                  </a:schemeClr>
                </a:solidFill>
                <a:latin typeface="Arial" charset="0"/>
                <a:ea typeface="ＭＳ Ｐゴシック" charset="0"/>
                <a:cs typeface="ＭＳ Ｐゴシック" charset="0"/>
              </a:rPr>
              <a:t>approaches: inconsistencies, burdensome </a:t>
            </a:r>
            <a:r>
              <a:rPr lang="en-US" dirty="0">
                <a:solidFill>
                  <a:schemeClr val="bg1">
                    <a:lumMod val="50000"/>
                  </a:schemeClr>
                </a:solidFill>
                <a:latin typeface="Arial" charset="0"/>
                <a:ea typeface="ＭＳ Ｐゴシック" charset="0"/>
                <a:cs typeface="ＭＳ Ｐゴシック" charset="0"/>
              </a:rPr>
              <a:t>security, </a:t>
            </a:r>
            <a:r>
              <a:rPr lang="en-US" dirty="0" smtClean="0">
                <a:solidFill>
                  <a:schemeClr val="bg1">
                    <a:lumMod val="50000"/>
                  </a:schemeClr>
                </a:solidFill>
                <a:latin typeface="Arial" charset="0"/>
                <a:ea typeface="ＭＳ Ｐゴシック" charset="0"/>
                <a:cs typeface="ＭＳ Ｐゴシック" charset="0"/>
              </a:rPr>
              <a:t>various </a:t>
            </a:r>
            <a:r>
              <a:rPr lang="en-US" dirty="0">
                <a:solidFill>
                  <a:schemeClr val="bg1">
                    <a:lumMod val="50000"/>
                  </a:schemeClr>
                </a:solidFill>
                <a:latin typeface="Arial" charset="0"/>
                <a:ea typeface="ＭＳ Ｐゴシック" charset="0"/>
                <a:cs typeface="ＭＳ Ｐゴシック" charset="0"/>
              </a:rPr>
              <a:t>"</a:t>
            </a:r>
            <a:r>
              <a:rPr lang="en-US" dirty="0" smtClean="0">
                <a:solidFill>
                  <a:schemeClr val="bg1">
                    <a:lumMod val="50000"/>
                  </a:schemeClr>
                </a:solidFill>
                <a:latin typeface="Arial" charset="0"/>
                <a:ea typeface="ＭＳ Ｐゴシック" charset="0"/>
                <a:cs typeface="ＭＳ Ｐゴシック" charset="0"/>
              </a:rPr>
              <a:t>hacks”</a:t>
            </a:r>
            <a:endParaRPr lang="en-US" dirty="0">
              <a:solidFill>
                <a:schemeClr val="bg1">
                  <a:lumMod val="50000"/>
                </a:schemeClr>
              </a:solidFill>
              <a:latin typeface="Arial" charset="0"/>
              <a:ea typeface="ＭＳ Ｐゴシック" charset="0"/>
              <a:cs typeface="ＭＳ Ｐゴシック" charset="0"/>
            </a:endParaRPr>
          </a:p>
          <a:p>
            <a:pPr lvl="1"/>
            <a:r>
              <a:rPr lang="en-US" dirty="0" err="1">
                <a:solidFill>
                  <a:schemeClr val="bg1">
                    <a:lumMod val="50000"/>
                  </a:schemeClr>
                </a:solidFill>
                <a:latin typeface="Arial" charset="0"/>
                <a:ea typeface="ＭＳ Ｐゴシック" charset="0"/>
                <a:cs typeface="ＭＳ Ｐゴシック" charset="0"/>
              </a:rPr>
              <a:t>Strawman</a:t>
            </a:r>
            <a:r>
              <a:rPr lang="en-US" dirty="0">
                <a:solidFill>
                  <a:schemeClr val="bg1">
                    <a:lumMod val="50000"/>
                  </a:schemeClr>
                </a:solidFill>
                <a:latin typeface="Arial" charset="0"/>
                <a:ea typeface="ＭＳ Ｐゴシック" charset="0"/>
                <a:cs typeface="ＭＳ Ｐゴシック" charset="0"/>
              </a:rPr>
              <a:t> Hybrid </a:t>
            </a:r>
            <a:r>
              <a:rPr lang="en-US" dirty="0" err="1">
                <a:solidFill>
                  <a:schemeClr val="bg1">
                    <a:lumMod val="50000"/>
                  </a:schemeClr>
                </a:solidFill>
                <a:latin typeface="Arial" charset="0"/>
                <a:ea typeface="ＭＳ Ｐゴシック" charset="0"/>
                <a:cs typeface="ＭＳ Ｐゴシック" charset="0"/>
              </a:rPr>
              <a:t>Soc</a:t>
            </a:r>
            <a:r>
              <a:rPr lang="en-US" dirty="0">
                <a:solidFill>
                  <a:schemeClr val="bg1">
                    <a:lumMod val="50000"/>
                  </a:schemeClr>
                </a:solidFill>
                <a:latin typeface="Arial" charset="0"/>
                <a:ea typeface="ＭＳ Ｐゴシック" charset="0"/>
                <a:cs typeface="ＭＳ Ｐゴシック" charset="0"/>
              </a:rPr>
              <a:t>-Tech Proposal (Cloud </a:t>
            </a:r>
            <a:r>
              <a:rPr lang="en-US" dirty="0" smtClean="0">
                <a:solidFill>
                  <a:schemeClr val="bg1">
                    <a:lumMod val="50000"/>
                  </a:schemeClr>
                </a:solidFill>
                <a:latin typeface="Arial" charset="0"/>
                <a:ea typeface="ＭＳ Ｐゴシック" charset="0"/>
                <a:cs typeface="ＭＳ Ｐゴシック" charset="0"/>
              </a:rPr>
              <a:t>Enclaves. Quantifying </a:t>
            </a:r>
            <a:r>
              <a:rPr lang="en-US" dirty="0">
                <a:solidFill>
                  <a:schemeClr val="bg1">
                    <a:lumMod val="50000"/>
                  </a:schemeClr>
                </a:solidFill>
                <a:latin typeface="Arial" charset="0"/>
                <a:ea typeface="ＭＳ Ｐゴシック" charset="0"/>
                <a:cs typeface="ＭＳ Ｐゴシック" charset="0"/>
              </a:rPr>
              <a:t>Leaks &amp; </a:t>
            </a:r>
            <a:r>
              <a:rPr lang="en-US" dirty="0" smtClean="0">
                <a:solidFill>
                  <a:schemeClr val="bg1">
                    <a:lumMod val="50000"/>
                  </a:schemeClr>
                </a:solidFill>
                <a:latin typeface="Arial" charset="0"/>
                <a:ea typeface="ＭＳ Ｐゴシック" charset="0"/>
                <a:cs typeface="ＭＳ Ｐゴシック" charset="0"/>
              </a:rPr>
              <a:t>Closely Coupled </a:t>
            </a:r>
            <a:r>
              <a:rPr lang="en-US" dirty="0">
                <a:solidFill>
                  <a:schemeClr val="bg1">
                    <a:lumMod val="50000"/>
                  </a:schemeClr>
                </a:solidFill>
                <a:latin typeface="Arial" charset="0"/>
                <a:ea typeface="ＭＳ Ｐゴシック" charset="0"/>
                <a:cs typeface="ＭＳ Ｐゴシック" charset="0"/>
              </a:rPr>
              <a:t>priv.-public </a:t>
            </a:r>
            <a:r>
              <a:rPr lang="en-US" dirty="0" smtClean="0">
                <a:solidFill>
                  <a:schemeClr val="bg1">
                    <a:lumMod val="50000"/>
                  </a:schemeClr>
                </a:solidFill>
                <a:latin typeface="Arial" charset="0"/>
                <a:ea typeface="ＭＳ Ｐゴシック" charset="0"/>
                <a:cs typeface="ＭＳ Ｐゴシック" charset="0"/>
              </a:rPr>
              <a:t>datasets)</a:t>
            </a:r>
            <a:endParaRPr lang="en-US" dirty="0">
              <a:solidFill>
                <a:schemeClr val="bg1">
                  <a:lumMod val="50000"/>
                </a:schemeClr>
              </a:solidFill>
              <a:latin typeface="Arial" charset="0"/>
              <a:ea typeface="ＭＳ Ｐゴシック" charset="0"/>
              <a:cs typeface="ＭＳ Ｐゴシック" charset="0"/>
            </a:endParaRP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Removing SNVs in reads </a:t>
            </a:r>
            <a:r>
              <a:rPr lang="en-US" dirty="0" smtClean="0">
                <a:solidFill>
                  <a:schemeClr val="bg1">
                    <a:lumMod val="50000"/>
                  </a:schemeClr>
                </a:solidFill>
                <a:latin typeface="Arial" charset="0"/>
                <a:ea typeface="ＭＳ Ｐゴシック" charset="0"/>
                <a:cs typeface="ＭＳ Ｐゴシック" charset="0"/>
              </a:rPr>
              <a:t>w/ MRF</a:t>
            </a:r>
            <a:endParaRPr lang="en-US" dirty="0">
              <a:solidFill>
                <a:schemeClr val="bg1">
                  <a:lumMod val="50000"/>
                </a:schemeClr>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Quantifying &amp; removing variant info from expression levels + </a:t>
            </a:r>
            <a:r>
              <a:rPr lang="en-US" dirty="0" err="1" smtClean="0">
                <a:solidFill>
                  <a:schemeClr val="bg1">
                    <a:lumMod val="50000"/>
                  </a:schemeClr>
                </a:solidFill>
                <a:latin typeface="Arial" charset="0"/>
                <a:ea typeface="ＭＳ Ｐゴシック" charset="0"/>
                <a:cs typeface="ＭＳ Ｐゴシック" charset="0"/>
              </a:rPr>
              <a:t>eQTLs</a:t>
            </a:r>
            <a:r>
              <a:rPr lang="en-US" dirty="0" smtClean="0">
                <a:solidFill>
                  <a:schemeClr val="bg1">
                    <a:lumMod val="50000"/>
                  </a:schemeClr>
                </a:solidFill>
                <a:latin typeface="Arial" charset="0"/>
                <a:ea typeface="ＭＳ Ｐゴシック" charset="0"/>
                <a:cs typeface="ＭＳ Ｐゴシック" charset="0"/>
              </a:rPr>
              <a:t> using ICI &amp; predictability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Instantiating a practical linking attack </a:t>
            </a:r>
            <a:r>
              <a:rPr lang="en-US" dirty="0">
                <a:solidFill>
                  <a:schemeClr val="bg1">
                    <a:lumMod val="50000"/>
                  </a:schemeClr>
                </a:solidFill>
                <a:latin typeface="Arial" charset="0"/>
                <a:ea typeface="ＭＳ Ｐゴシック" charset="0"/>
                <a:cs typeface="ＭＳ Ｐゴシック" charset="0"/>
              </a:rPr>
              <a:t>using extreme expression levels</a:t>
            </a:r>
          </a:p>
          <a:p>
            <a:pPr lvl="2"/>
            <a:endParaRPr lang="en-US" sz="1800" dirty="0">
              <a:solidFill>
                <a:schemeClr val="bg1">
                  <a:lumMod val="50000"/>
                </a:schemeClr>
              </a:solidFill>
              <a:latin typeface="Arial" charset="0"/>
              <a:ea typeface="ＭＳ Ｐゴシック" charset="0"/>
              <a:cs typeface="ＭＳ Ｐゴシック" charset="0"/>
            </a:endParaRPr>
          </a:p>
          <a:p>
            <a:pPr lvl="1"/>
            <a:endParaRPr lang="en-US" sz="2200" dirty="0">
              <a:solidFill>
                <a:schemeClr val="bg1">
                  <a:lumMod val="50000"/>
                </a:schemeClr>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038600" y="1333505"/>
            <a:ext cx="5105401" cy="4684713"/>
          </a:xfrm>
        </p:spPr>
        <p:txBody>
          <a:bodyPr/>
          <a:lstStyle/>
          <a:p>
            <a:r>
              <a:rPr lang="en-US" sz="2400" b="1" dirty="0" smtClean="0">
                <a:solidFill>
                  <a:srgbClr val="FF6600"/>
                </a:solidFill>
                <a:latin typeface="Arial" charset="0"/>
                <a:ea typeface="ＭＳ Ｐゴシック" charset="0"/>
                <a:cs typeface="ＭＳ Ｐゴシック" charset="0"/>
              </a:rPr>
              <a:t>Modeling of </a:t>
            </a:r>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in terms of Logical Gates</a:t>
            </a:r>
            <a:endParaRPr lang="en-US" sz="2400" b="1" dirty="0">
              <a:solidFill>
                <a:srgbClr val="FF6600"/>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Preponderance </a:t>
            </a:r>
            <a:r>
              <a:rPr lang="en-US" dirty="0">
                <a:solidFill>
                  <a:schemeClr val="bg1">
                    <a:lumMod val="50000"/>
                  </a:schemeClr>
                </a:solidFill>
                <a:latin typeface="Arial" charset="0"/>
                <a:ea typeface="ＭＳ Ｐゴシック" charset="0"/>
                <a:cs typeface="ＭＳ Ｐゴシック" charset="0"/>
              </a:rPr>
              <a:t>of OR gates in </a:t>
            </a:r>
            <a:r>
              <a:rPr lang="en-US" dirty="0" smtClean="0">
                <a:solidFill>
                  <a:schemeClr val="bg1">
                    <a:lumMod val="50000"/>
                  </a:schemeClr>
                </a:solidFill>
                <a:latin typeface="Arial" charset="0"/>
                <a:ea typeface="ＭＳ Ｐゴシック" charset="0"/>
                <a:cs typeface="ＭＳ Ｐゴシック" charset="0"/>
              </a:rPr>
              <a:t>cancer v. cell-cycle (esp. for </a:t>
            </a:r>
            <a:r>
              <a:rPr lang="en-US" dirty="0" err="1" smtClean="0">
                <a:solidFill>
                  <a:schemeClr val="bg1">
                    <a:lumMod val="50000"/>
                  </a:schemeClr>
                </a:solidFill>
                <a:latin typeface="Arial" charset="0"/>
                <a:ea typeface="ＭＳ Ｐゴシック" charset="0"/>
                <a:cs typeface="ＭＳ Ｐゴシック" charset="0"/>
              </a:rPr>
              <a:t>myc</a:t>
            </a:r>
            <a:r>
              <a:rPr lang="en-US" dirty="0" smtClean="0">
                <a:solidFill>
                  <a:schemeClr val="bg1">
                    <a:lumMod val="50000"/>
                  </a:schemeClr>
                </a:solidFill>
                <a:latin typeface="Arial" charset="0"/>
                <a:ea typeface="ＭＳ Ｐゴシック" charset="0"/>
                <a:cs typeface="ＭＳ Ｐゴシック" charset="0"/>
              </a:rPr>
              <a:t>) </a:t>
            </a:r>
            <a:endParaRPr lang="en-US" dirty="0">
              <a:solidFill>
                <a:schemeClr val="bg1">
                  <a:lumMod val="50000"/>
                </a:schemeClr>
              </a:solidFill>
              <a:latin typeface="Arial" charset="0"/>
              <a:ea typeface="ＭＳ Ｐゴシック" charset="0"/>
              <a:cs typeface="ＭＳ Ｐゴシック" charset="0"/>
            </a:endParaRPr>
          </a:p>
          <a:p>
            <a:r>
              <a:rPr lang="en-US" sz="2400" b="1" dirty="0" smtClean="0">
                <a:solidFill>
                  <a:srgbClr val="FF6600"/>
                </a:solidFill>
                <a:latin typeface="Arial" charset="0"/>
                <a:ea typeface="ＭＳ Ｐゴシック" charset="0"/>
                <a:cs typeface="ＭＳ Ｐゴシック" charset="0"/>
              </a:rPr>
              <a:t>Using </a:t>
            </a:r>
            <a:r>
              <a:rPr lang="en-US" sz="2400" b="1" dirty="0">
                <a:solidFill>
                  <a:srgbClr val="FF6600"/>
                </a:solidFill>
                <a:latin typeface="Arial" charset="0"/>
                <a:ea typeface="ＭＳ Ｐゴシック" charset="0"/>
                <a:cs typeface="ＭＳ Ｐゴシック" charset="0"/>
              </a:rPr>
              <a:t>State Space </a:t>
            </a:r>
            <a:r>
              <a:rPr lang="en-US" sz="2400" b="1" dirty="0" smtClean="0">
                <a:solidFill>
                  <a:srgbClr val="FF6600"/>
                </a:solidFill>
                <a:latin typeface="Arial" charset="0"/>
                <a:ea typeface="ＭＳ Ｐゴシック" charset="0"/>
                <a:cs typeface="ＭＳ Ｐゴシック" charset="0"/>
              </a:rPr>
              <a:t>Models to Decompose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Dynamics</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lumMod val="50000"/>
                  </a:schemeClr>
                </a:solidFill>
                <a:latin typeface="Arial" charset="0"/>
                <a:ea typeface="ＭＳ Ｐゴシック" charset="0"/>
                <a:cs typeface="ＭＳ Ｐゴシック" charset="0"/>
              </a:rPr>
              <a:t>Using dimensionality reduction to </a:t>
            </a:r>
            <a:r>
              <a:rPr lang="en-US" dirty="0" smtClean="0">
                <a:solidFill>
                  <a:schemeClr val="bg1">
                    <a:lumMod val="50000"/>
                  </a:schemeClr>
                </a:solidFill>
                <a:latin typeface="Arial" charset="0"/>
                <a:ea typeface="ＭＳ Ｐゴシック" charset="0"/>
                <a:cs typeface="ＭＳ Ｐゴシック" charset="0"/>
              </a:rPr>
              <a:t>determine drivers and internal &amp; external canonical </a:t>
            </a:r>
            <a:r>
              <a:rPr lang="en-US" dirty="0">
                <a:solidFill>
                  <a:schemeClr val="bg1">
                    <a:lumMod val="50000"/>
                  </a:schemeClr>
                </a:solidFill>
                <a:latin typeface="Arial" charset="0"/>
                <a:ea typeface="ＭＳ Ｐゴシック" charset="0"/>
                <a:cs typeface="ＭＳ Ｐゴシック" charset="0"/>
              </a:rPr>
              <a:t>dynamic patterns </a:t>
            </a: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iPDPs</a:t>
            </a:r>
            <a:r>
              <a:rPr lang="en-US" dirty="0" smtClean="0">
                <a:solidFill>
                  <a:schemeClr val="bg1">
                    <a:lumMod val="50000"/>
                  </a:schemeClr>
                </a:solidFill>
                <a:latin typeface="Arial" charset="0"/>
                <a:ea typeface="ＭＳ Ｐゴシック" charset="0"/>
                <a:cs typeface="ＭＳ Ｐゴシック" charset="0"/>
              </a:rPr>
              <a:t> &amp; </a:t>
            </a:r>
            <a:r>
              <a:rPr lang="en-US" dirty="0" err="1" smtClean="0">
                <a:solidFill>
                  <a:schemeClr val="bg1">
                    <a:lumMod val="50000"/>
                  </a:schemeClr>
                </a:solidFill>
                <a:latin typeface="Arial" charset="0"/>
                <a:ea typeface="ＭＳ Ｐゴシック" charset="0"/>
                <a:cs typeface="ＭＳ Ｐゴシック" charset="0"/>
              </a:rPr>
              <a:t>ePDPs</a:t>
            </a:r>
            <a:r>
              <a:rPr lang="en-US" dirty="0" smtClean="0">
                <a:solidFill>
                  <a:schemeClr val="bg1">
                    <a:lumMod val="50000"/>
                  </a:schemeClr>
                </a:solidFill>
                <a:latin typeface="Arial" charset="0"/>
                <a:ea typeface="ＭＳ Ｐゴシック" charset="0"/>
                <a:cs typeface="ＭＳ Ｐゴシック" charset="0"/>
              </a:rPr>
              <a:t>)</a:t>
            </a:r>
          </a:p>
          <a:p>
            <a:pPr lvl="1"/>
            <a:r>
              <a:rPr lang="en-US" dirty="0">
                <a:solidFill>
                  <a:schemeClr val="bg1">
                    <a:lumMod val="50000"/>
                  </a:schemeClr>
                </a:solidFill>
                <a:latin typeface="Arial" charset="0"/>
                <a:ea typeface="ＭＳ Ｐゴシック" charset="0"/>
                <a:cs typeface="ＭＳ Ｐゴシック" charset="0"/>
              </a:rPr>
              <a:t>In </a:t>
            </a:r>
            <a:r>
              <a:rPr lang="en-US" dirty="0" smtClean="0">
                <a:solidFill>
                  <a:schemeClr val="bg1">
                    <a:lumMod val="50000"/>
                  </a:schemeClr>
                </a:solidFill>
                <a:latin typeface="Arial" charset="0"/>
                <a:ea typeface="ＭＳ Ｐゴシック" charset="0"/>
                <a:cs typeface="ＭＳ Ｐゴシック" charset="0"/>
              </a:rPr>
              <a:t>cell </a:t>
            </a:r>
            <a:r>
              <a:rPr lang="en-US" dirty="0">
                <a:solidFill>
                  <a:schemeClr val="bg1">
                    <a:lumMod val="50000"/>
                  </a:schemeClr>
                </a:solidFill>
                <a:latin typeface="Arial" charset="0"/>
                <a:ea typeface="ＭＳ Ｐゴシック" charset="0"/>
                <a:cs typeface="ＭＳ Ｐゴシック" charset="0"/>
              </a:rPr>
              <a:t>cycle, only conserved genes </a:t>
            </a:r>
            <a:r>
              <a:rPr lang="en-US" dirty="0" smtClean="0">
                <a:solidFill>
                  <a:schemeClr val="bg1">
                    <a:lumMod val="50000"/>
                  </a:schemeClr>
                </a:solidFill>
                <a:latin typeface="Arial" charset="0"/>
                <a:ea typeface="ＭＳ Ｐゴシック" charset="0"/>
                <a:cs typeface="ＭＳ Ｐゴシック" charset="0"/>
              </a:rPr>
              <a:t>have </a:t>
            </a:r>
            <a:r>
              <a:rPr lang="en-US" dirty="0" err="1" smtClean="0">
                <a:solidFill>
                  <a:schemeClr val="bg1">
                    <a:lumMod val="50000"/>
                  </a:schemeClr>
                </a:solidFill>
                <a:latin typeface="Arial" charset="0"/>
                <a:ea typeface="ＭＳ Ｐゴシック" charset="0"/>
                <a:cs typeface="ＭＳ Ｐゴシック" charset="0"/>
              </a:rPr>
              <a:t>iPDP</a:t>
            </a:r>
            <a:r>
              <a:rPr lang="en-US" dirty="0" smtClean="0">
                <a:solidFill>
                  <a:schemeClr val="bg1">
                    <a:lumMod val="50000"/>
                  </a:schemeClr>
                </a:solidFill>
                <a:latin typeface="Arial" charset="0"/>
                <a:ea typeface="ＭＳ Ｐゴシック" charset="0"/>
                <a:cs typeface="ＭＳ Ｐゴシック" charset="0"/>
              </a:rPr>
              <a:t> w/ matching periodicity</a:t>
            </a:r>
            <a:endParaRPr lang="en-US" dirty="0">
              <a:solidFill>
                <a:schemeClr val="bg1">
                  <a:lumMod val="50000"/>
                </a:schemeClr>
              </a:solidFill>
              <a:latin typeface="Arial" charset="0"/>
              <a:ea typeface="ＭＳ Ｐゴシック" charset="0"/>
              <a:cs typeface="ＭＳ Ｐゴシック" charset="0"/>
            </a:endParaRPr>
          </a:p>
          <a:p>
            <a:pPr lvl="1"/>
            <a:r>
              <a:rPr lang="en-US" dirty="0" smtClean="0">
                <a:solidFill>
                  <a:schemeClr val="bg1">
                    <a:lumMod val="50000"/>
                  </a:schemeClr>
                </a:solidFill>
                <a:latin typeface="Arial" charset="0"/>
                <a:ea typeface="ＭＳ Ｐゴシック" charset="0"/>
                <a:cs typeface="ＭＳ Ｐゴシック" charset="0"/>
              </a:rPr>
              <a:t>For worm</a:t>
            </a:r>
            <a:r>
              <a:rPr lang="en-US" dirty="0">
                <a:solidFill>
                  <a:schemeClr val="bg1">
                    <a:lumMod val="50000"/>
                  </a:schemeClr>
                </a:solidFill>
                <a:latin typeface="Arial" charset="0"/>
                <a:ea typeface="ＭＳ Ｐゴシック" charset="0"/>
                <a:cs typeface="ＭＳ Ｐゴシック" charset="0"/>
              </a:rPr>
              <a:t>-fly </a:t>
            </a:r>
            <a:r>
              <a:rPr lang="en-US" dirty="0" smtClean="0">
                <a:solidFill>
                  <a:schemeClr val="bg1">
                    <a:lumMod val="50000"/>
                  </a:schemeClr>
                </a:solidFill>
                <a:latin typeface="Arial" charset="0"/>
                <a:ea typeface="ＭＳ Ｐゴシック" charset="0"/>
                <a:cs typeface="ＭＳ Ｐゴシック" charset="0"/>
              </a:rPr>
              <a:t>example, conserved </a:t>
            </a:r>
            <a:r>
              <a:rPr lang="en-US" dirty="0">
                <a:solidFill>
                  <a:schemeClr val="bg1">
                    <a:lumMod val="50000"/>
                  </a:schemeClr>
                </a:solidFill>
                <a:latin typeface="Arial" charset="0"/>
                <a:ea typeface="ＭＳ Ｐゴシック" charset="0"/>
                <a:cs typeface="ＭＳ Ｐゴシック" charset="0"/>
              </a:rPr>
              <a:t>genes </a:t>
            </a:r>
            <a:r>
              <a:rPr lang="en-US" dirty="0" smtClean="0">
                <a:solidFill>
                  <a:schemeClr val="bg1">
                    <a:lumMod val="50000"/>
                  </a:schemeClr>
                </a:solidFill>
                <a:latin typeface="Arial" charset="0"/>
                <a:ea typeface="ＭＳ Ｐゴシック" charset="0"/>
                <a:cs typeface="ＭＳ Ｐゴシック" charset="0"/>
              </a:rPr>
              <a:t>have </a:t>
            </a:r>
            <a:r>
              <a:rPr lang="en-US" dirty="0">
                <a:solidFill>
                  <a:schemeClr val="bg1">
                    <a:lumMod val="50000"/>
                  </a:schemeClr>
                </a:solidFill>
                <a:latin typeface="Arial" charset="0"/>
                <a:ea typeface="ＭＳ Ｐゴシック" charset="0"/>
                <a:cs typeface="ＭＳ Ｐゴシック" charset="0"/>
              </a:rPr>
              <a:t>similar </a:t>
            </a:r>
            <a:r>
              <a:rPr lang="en-US" dirty="0" smtClean="0">
                <a:solidFill>
                  <a:schemeClr val="bg1">
                    <a:lumMod val="50000"/>
                  </a:schemeClr>
                </a:solidFill>
                <a:latin typeface="Arial" charset="0"/>
                <a:ea typeface="ＭＳ Ｐゴシック" charset="0"/>
                <a:cs typeface="ＭＳ Ｐゴシック" charset="0"/>
              </a:rPr>
              <a:t>canonical patterns </a:t>
            </a:r>
            <a:r>
              <a:rPr lang="en-US" dirty="0">
                <a:solidFill>
                  <a:schemeClr val="bg1">
                    <a:lumMod val="50000"/>
                  </a:schemeClr>
                </a:solidFill>
                <a:latin typeface="Arial" charset="0"/>
                <a:ea typeface="ＭＳ Ｐゴシック" charset="0"/>
                <a:cs typeface="ＭＳ Ｐゴシック" charset="0"/>
              </a:rPr>
              <a:t>in both organisms </a:t>
            </a:r>
            <a:r>
              <a:rPr lang="en-US" dirty="0" smtClean="0">
                <a:solidFill>
                  <a:schemeClr val="bg1">
                    <a:lumMod val="50000"/>
                  </a:schemeClr>
                </a:solidFill>
                <a:latin typeface="Arial" charset="0"/>
                <a:ea typeface="ＭＳ Ｐゴシック" charset="0"/>
                <a:cs typeface="ＭＳ Ｐゴシック" charset="0"/>
              </a:rPr>
              <a:t>v. </a:t>
            </a:r>
            <a:r>
              <a:rPr lang="en-US" dirty="0">
                <a:solidFill>
                  <a:schemeClr val="bg1">
                    <a:lumMod val="50000"/>
                  </a:schemeClr>
                </a:solidFill>
                <a:latin typeface="Arial" charset="0"/>
                <a:ea typeface="ＭＳ Ｐゴシック" charset="0"/>
                <a:cs typeface="ＭＳ Ｐゴシック" charset="0"/>
              </a:rPr>
              <a:t>species specific ones </a:t>
            </a:r>
            <a:r>
              <a:rPr lang="en-US" dirty="0" smtClean="0">
                <a:solidFill>
                  <a:schemeClr val="bg1">
                    <a:lumMod val="50000"/>
                  </a:schemeClr>
                </a:solidFill>
                <a:latin typeface="Arial" charset="0"/>
                <a:ea typeface="ＭＳ Ｐゴシック" charset="0"/>
                <a:cs typeface="ＭＳ Ｐゴシック" charset="0"/>
              </a:rPr>
              <a:t/>
            </a:r>
            <a:br>
              <a:rPr lang="en-US" dirty="0" smtClean="0">
                <a:solidFill>
                  <a:schemeClr val="bg1">
                    <a:lumMod val="50000"/>
                  </a:schemeClr>
                </a:solidFill>
                <a:latin typeface="Arial" charset="0"/>
                <a:ea typeface="ＭＳ Ｐゴシック" charset="0"/>
                <a:cs typeface="ＭＳ Ｐゴシック" charset="0"/>
              </a:rPr>
            </a:br>
            <a:r>
              <a:rPr lang="en-US" dirty="0" smtClean="0">
                <a:solidFill>
                  <a:schemeClr val="bg1">
                    <a:lumMod val="50000"/>
                  </a:schemeClr>
                </a:solidFill>
                <a:latin typeface="Arial" charset="0"/>
                <a:ea typeface="ＭＳ Ｐゴシック" charset="0"/>
                <a:cs typeface="ＭＳ Ｐゴシック" charset="0"/>
              </a:rPr>
              <a:t>(</a:t>
            </a:r>
            <a:r>
              <a:rPr lang="en-US" dirty="0" err="1" smtClean="0">
                <a:solidFill>
                  <a:schemeClr val="bg1">
                    <a:lumMod val="50000"/>
                  </a:schemeClr>
                </a:solidFill>
                <a:latin typeface="Arial" charset="0"/>
                <a:ea typeface="ＭＳ Ｐゴシック" charset="0"/>
                <a:cs typeface="ＭＳ Ｐゴシック" charset="0"/>
              </a:rPr>
              <a:t>eg</a:t>
            </a:r>
            <a:r>
              <a:rPr lang="en-US" dirty="0" smtClean="0">
                <a:solidFill>
                  <a:schemeClr val="bg1">
                    <a:lumMod val="50000"/>
                  </a:schemeClr>
                </a:solidFill>
                <a:latin typeface="Arial" charset="0"/>
                <a:ea typeface="ＭＳ Ｐゴシック" charset="0"/>
                <a:cs typeface="ＭＳ Ｐゴシック" charset="0"/>
              </a:rPr>
              <a:t> ribosomal </a:t>
            </a:r>
            <a:r>
              <a:rPr lang="en-US" dirty="0">
                <a:solidFill>
                  <a:schemeClr val="bg1">
                    <a:lumMod val="50000"/>
                  </a:schemeClr>
                </a:solidFill>
                <a:latin typeface="Arial" charset="0"/>
                <a:ea typeface="ＭＳ Ｐゴシック" charset="0"/>
                <a:cs typeface="ＭＳ Ｐゴシック" charset="0"/>
              </a:rPr>
              <a:t>v signaling genes)</a:t>
            </a:r>
          </a:p>
          <a:p>
            <a:pPr lvl="1"/>
            <a:endParaRPr lang="en-US" dirty="0">
              <a:solidFill>
                <a:schemeClr val="bg1">
                  <a:lumMod val="50000"/>
                </a:schemeClr>
              </a:solidFill>
              <a:latin typeface="Arial" charset="0"/>
              <a:ea typeface="ＭＳ Ｐゴシック" charset="0"/>
              <a:cs typeface="ＭＳ Ｐゴシック" charset="0"/>
            </a:endParaRPr>
          </a:p>
          <a:p>
            <a:pPr lvl="1"/>
            <a:endParaRPr lang="en-US" dirty="0">
              <a:solidFill>
                <a:schemeClr val="bg1">
                  <a:lumMod val="50000"/>
                </a:schemeClr>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562384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34904"/>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smtClean="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smtClean="0">
                <a:solidFill>
                  <a:srgbClr val="008000"/>
                </a:solidFill>
                <a:latin typeface="Arial" charset="0"/>
                <a:ea typeface="ＭＳ Ｐゴシック" charset="0"/>
                <a:cs typeface="ＭＳ Ｐゴシック" charset="0"/>
              </a:rPr>
              <a:t>Finding you were in study X </a:t>
            </a:r>
            <a:r>
              <a:rPr lang="en-US" sz="2000" dirty="0" err="1" smtClean="0">
                <a:solidFill>
                  <a:srgbClr val="008000"/>
                </a:solidFill>
                <a:latin typeface="Arial" charset="0"/>
                <a:ea typeface="ＭＳ Ｐゴシック" charset="0"/>
                <a:cs typeface="ＭＳ Ｐゴシック" charset="0"/>
              </a:rPr>
              <a:t>vs</a:t>
            </a:r>
            <a:r>
              <a:rPr lang="en-US" sz="2000" dirty="0" smtClean="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xmlns:p14="http://schemas.microsoft.com/office/powerpoint/2010/main" advTm="76068"/>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xmlns:p14="http://schemas.microsoft.com/office/powerpoint/2010/main" advTm="44605"/>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176376"/>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4.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8.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4.xml><?xml version="1.0" encoding="utf-8"?>
<p:tagLst xmlns:a="http://schemas.openxmlformats.org/drawingml/2006/main" xmlns:r="http://schemas.openxmlformats.org/officeDocument/2006/relationships" xmlns:p="http://schemas.openxmlformats.org/presentationml/2006/main">
  <p:tag name="TIMING" val="|9.6"/>
</p:tagLst>
</file>

<file path=ppt/tags/tag765.xml><?xml version="1.0" encoding="utf-8"?>
<p:tagLst xmlns:a="http://schemas.openxmlformats.org/drawingml/2006/main" xmlns:r="http://schemas.openxmlformats.org/officeDocument/2006/relationships" xmlns:p="http://schemas.openxmlformats.org/presentationml/2006/main">
  <p:tag name="TIMING" val="|9.6"/>
</p:tagLst>
</file>

<file path=ppt/tags/tag76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8.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9.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7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7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7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122652</TotalTime>
  <Words>6010</Words>
  <Application>Microsoft Macintosh PowerPoint</Application>
  <PresentationFormat>Letter Paper (8.5x11 in)</PresentationFormat>
  <Paragraphs>704</Paragraphs>
  <Slides>54</Slides>
  <Notes>20</Notes>
  <HiddenSlides>0</HiddenSlides>
  <MMClips>0</MMClips>
  <ScaleCrop>false</ScaleCrop>
  <HeadingPairs>
    <vt:vector size="6" baseType="variant">
      <vt:variant>
        <vt:lpstr>Theme</vt:lpstr>
      </vt:variant>
      <vt:variant>
        <vt:i4>67</vt:i4>
      </vt:variant>
      <vt:variant>
        <vt:lpstr>Embedded OLE Servers</vt:lpstr>
      </vt:variant>
      <vt:variant>
        <vt:i4>2</vt:i4>
      </vt:variant>
      <vt:variant>
        <vt:lpstr>Slide Titles</vt:lpstr>
      </vt:variant>
      <vt:variant>
        <vt:i4>54</vt:i4>
      </vt:variant>
    </vt:vector>
  </HeadingPairs>
  <TitlesOfParts>
    <vt:vector size="123"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7_Office Theme</vt:lpstr>
      <vt:lpstr>9_Office Theme</vt:lpstr>
      <vt:lpstr>10_Office Theme</vt:lpstr>
      <vt:lpstr>18_template</vt:lpstr>
      <vt:lpstr>11_Office Theme</vt:lpstr>
      <vt:lpstr>19_template</vt:lpstr>
      <vt:lpstr>3_Office Theme</vt:lpstr>
      <vt:lpstr>Image</vt:lpstr>
      <vt:lpstr>Equation</vt:lpstr>
      <vt:lpstr>Large-scale Transcriptome Mining:  Building Integrative Regulatory Models, while Protecting Individual Privacy  </vt:lpstr>
      <vt:lpstr>PowerPoint Presentation</vt:lpstr>
      <vt:lpstr>PowerPoint Presentation</vt:lpstr>
      <vt:lpstr>Modeling for RNA-seq data across many samples &amp; individuals… while still protecting individual privacy</vt:lpstr>
      <vt:lpstr> Large-scale Transcriptome Mining:  Building Interpretative, Regulatory Models,  while Protecting Individual Privacy</vt:lpstr>
      <vt:lpstr> Large-scale Transcriptome Mining:  Building Interpretative, Regulatory Models,  while Protecting Individual Privacy</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Genomic Privacy Hacks,  Mostly Focusing on Identification</vt:lpstr>
      <vt:lpstr>PowerPoint Presentation</vt:lpstr>
      <vt:lpstr>Strawman Hybrid Social &amp; Tech Proposed Solution?</vt:lpstr>
      <vt:lpstr> Large-scale Transcriptome Mining:  Building Interpretative, Regulatory Models,  while Protecting Individual Privacy</vt:lpstr>
      <vt:lpstr>RNA-seq</vt:lpstr>
      <vt:lpstr>Light-weight formats</vt:lpstr>
      <vt:lpstr>MRF Examples</vt:lpstr>
      <vt:lpstr> Large-scale Transcriptome Mining:  Building Interpretative, Regulatory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Levels of Expression-Genotype Model Simplifications</vt:lpstr>
      <vt:lpstr>PowerPoint Presentation</vt:lpstr>
      <vt:lpstr> Large-scale Transcriptome Mining:  Building Interpretative, Regulatory Models,  while Protecting Individual Privacy</vt:lpstr>
      <vt:lpstr>A gene can be regulated by multiple gene regulatory factors</vt:lpstr>
      <vt:lpstr>Modeling cooperativity between RFs to target gene using logic gates</vt:lpstr>
      <vt:lpstr>An example: selection of the best-matched logic gate</vt:lpstr>
      <vt:lpstr>Application 1 – transcription factor cooperativity in Yeast cell cycle</vt:lpstr>
      <vt:lpstr>Application 2 – transcription factor cooperativity in Acute Myeloid Leukemia (AML)</vt:lpstr>
      <vt:lpstr>Application 2 – transcription factor cooperativity in Acute Myeloid Leukemia (AML)</vt:lpstr>
      <vt:lpstr>Cancer-related TF, MYC universally amplifies target expression</vt:lpstr>
      <vt:lpstr> Large-scale Transcriptome Mining:  Building Interpretative, Regulatory Models,  while Protecting Individual Privacy</vt:lpstr>
      <vt:lpstr>Internal and external gene regulatory networks</vt:lpstr>
      <vt:lpstr>State-space model for internal and external gene regulatory networks</vt:lpstr>
      <vt:lpstr>Effective state space model for meta-genes</vt:lpstr>
      <vt:lpstr>Canonical temporal expression trajectories from effective state space model</vt:lpstr>
      <vt:lpstr>Flowchart</vt:lpstr>
      <vt:lpstr>Breast cancer cell cycle (under hormonal stimulation):  Conserved genes &amp; TFs have dynamic pattern matching cell-cycle period; Non-conserved ones, do not </vt:lpstr>
      <vt:lpstr>Are gene regulations among orthologs conserved across species?</vt:lpstr>
      <vt:lpstr>Time-course gene expression data of  worm &amp; fly development, from modENCODE</vt:lpstr>
      <vt:lpstr>Orthologs have similar internal but different external dynamic patterns during embryonic development</vt:lpstr>
      <vt:lpstr>Orthologs have correlated iPDP coefficients</vt:lpstr>
      <vt:lpstr>Evolutionarily conserved and younger genes exhibit the opposite internal and external PDP coefficients</vt:lpstr>
      <vt:lpstr> Large-scale Transcriptome Mining:  Building Interpretative, Regulatory Models,  while Protecting Individual Privacy</vt:lpstr>
      <vt:lpstr> Large-scale Transcriptome Mining:  Building Interpretative, Regulatory Models,  while Protecting Individual Privacy</vt:lpstr>
      <vt:lpstr>PowerPoint Presentation</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1960</cp:revision>
  <cp:lastPrinted>2011-09-11T06:19:05Z</cp:lastPrinted>
  <dcterms:created xsi:type="dcterms:W3CDTF">2010-09-06T09:08:38Z</dcterms:created>
  <dcterms:modified xsi:type="dcterms:W3CDTF">2015-10-30T05:25:01Z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