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1.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2.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4.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embeddings/oleObject2.bin" ContentType="application/vnd.openxmlformats-officedocument.oleObject"/>
  <Override PartName="/ppt/theme/themeOverride2.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5.xml" ContentType="application/vnd.openxmlformats-officedocument.presentationml.notesSlide+xml"/>
  <Override PartName="/ppt/tags/tag75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8.xml" ContentType="application/vnd.openxmlformats-officedocument.presentationml.notesSlide+xml"/>
  <Override PartName="/ppt/embeddings/oleObject5.bin" ContentType="application/vnd.openxmlformats-officedocument.oleObject"/>
  <Override PartName="/ppt/notesSlides/notesSlide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0.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11.xml" ContentType="application/vnd.openxmlformats-officedocument.presentationml.notesSlide+xml"/>
  <Override PartName="/ppt/theme/themeOverride5.xml" ContentType="application/vnd.openxmlformats-officedocument.themeOverride+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26" r:id="rId61"/>
    <p:sldMasterId id="2147533938" r:id="rId62"/>
    <p:sldMasterId id="2147533950" r:id="rId63"/>
    <p:sldMasterId id="2147533962" r:id="rId64"/>
    <p:sldMasterId id="2147533976" r:id="rId65"/>
    <p:sldMasterId id="2147533988" r:id="rId66"/>
  </p:sldMasterIdLst>
  <p:notesMasterIdLst>
    <p:notesMasterId r:id="rId113"/>
  </p:notesMasterIdLst>
  <p:handoutMasterIdLst>
    <p:handoutMasterId r:id="rId114"/>
  </p:handoutMasterIdLst>
  <p:sldIdLst>
    <p:sldId id="5601" r:id="rId67"/>
    <p:sldId id="5698" r:id="rId68"/>
    <p:sldId id="5699" r:id="rId69"/>
    <p:sldId id="5700" r:id="rId70"/>
    <p:sldId id="5702" r:id="rId71"/>
    <p:sldId id="5617" r:id="rId72"/>
    <p:sldId id="5602" r:id="rId73"/>
    <p:sldId id="5544" r:id="rId74"/>
    <p:sldId id="5554" r:id="rId75"/>
    <p:sldId id="5569" r:id="rId76"/>
    <p:sldId id="5620" r:id="rId77"/>
    <p:sldId id="5566" r:id="rId78"/>
    <p:sldId id="5618" r:id="rId79"/>
    <p:sldId id="5712" r:id="rId80"/>
    <p:sldId id="5550" r:id="rId81"/>
    <p:sldId id="5619" r:id="rId82"/>
    <p:sldId id="5752" r:id="rId83"/>
    <p:sldId id="5616" r:id="rId84"/>
    <p:sldId id="5556" r:id="rId85"/>
    <p:sldId id="5557" r:id="rId86"/>
    <p:sldId id="5753" r:id="rId87"/>
    <p:sldId id="5588" r:id="rId88"/>
    <p:sldId id="5730" r:id="rId89"/>
    <p:sldId id="5714" r:id="rId90"/>
    <p:sldId id="5731" r:id="rId91"/>
    <p:sldId id="5732" r:id="rId92"/>
    <p:sldId id="5726" r:id="rId93"/>
    <p:sldId id="5733" r:id="rId94"/>
    <p:sldId id="5734" r:id="rId95"/>
    <p:sldId id="5735" r:id="rId96"/>
    <p:sldId id="5754" r:id="rId97"/>
    <p:sldId id="5740" r:id="rId98"/>
    <p:sldId id="5741" r:id="rId99"/>
    <p:sldId id="5742" r:id="rId100"/>
    <p:sldId id="5737" r:id="rId101"/>
    <p:sldId id="5738" r:id="rId102"/>
    <p:sldId id="5743" r:id="rId103"/>
    <p:sldId id="5750" r:id="rId104"/>
    <p:sldId id="5746" r:id="rId105"/>
    <p:sldId id="5748" r:id="rId106"/>
    <p:sldId id="5749" r:id="rId107"/>
    <p:sldId id="5739" r:id="rId108"/>
    <p:sldId id="5755" r:id="rId109"/>
    <p:sldId id="5679" r:id="rId110"/>
    <p:sldId id="5505" r:id="rId111"/>
    <p:sldId id="5506" r:id="rId11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5" d="100"/>
          <a:sy n="75" d="100"/>
        </p:scale>
        <p:origin x="-1000" y="-256"/>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992"/>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 Target="slides/slide1.xml"/><Relationship Id="rId68" Type="http://schemas.openxmlformats.org/officeDocument/2006/relationships/slide" Target="slides/slide2.xml"/><Relationship Id="rId69" Type="http://schemas.openxmlformats.org/officeDocument/2006/relationships/slide" Target="slides/slide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4.xml"/><Relationship Id="rId91" Type="http://schemas.openxmlformats.org/officeDocument/2006/relationships/slide" Target="slides/slide25.xml"/><Relationship Id="rId92" Type="http://schemas.openxmlformats.org/officeDocument/2006/relationships/slide" Target="slides/slide26.xml"/><Relationship Id="rId93" Type="http://schemas.openxmlformats.org/officeDocument/2006/relationships/slide" Target="slides/slide27.xml"/><Relationship Id="rId94" Type="http://schemas.openxmlformats.org/officeDocument/2006/relationships/slide" Target="slides/slide28.xml"/><Relationship Id="rId95" Type="http://schemas.openxmlformats.org/officeDocument/2006/relationships/slide" Target="slides/slide29.xml"/><Relationship Id="rId96" Type="http://schemas.openxmlformats.org/officeDocument/2006/relationships/slide" Target="slides/slide30.xml"/><Relationship Id="rId101" Type="http://schemas.openxmlformats.org/officeDocument/2006/relationships/slide" Target="slides/slide35.xml"/><Relationship Id="rId102" Type="http://schemas.openxmlformats.org/officeDocument/2006/relationships/slide" Target="slides/slide36.xml"/><Relationship Id="rId103" Type="http://schemas.openxmlformats.org/officeDocument/2006/relationships/slide" Target="slides/slide37.xml"/><Relationship Id="rId104" Type="http://schemas.openxmlformats.org/officeDocument/2006/relationships/slide" Target="slides/slide38.xml"/><Relationship Id="rId105" Type="http://schemas.openxmlformats.org/officeDocument/2006/relationships/slide" Target="slides/slide39.xml"/><Relationship Id="rId106" Type="http://schemas.openxmlformats.org/officeDocument/2006/relationships/slide" Target="slides/slide40.xml"/><Relationship Id="rId107" Type="http://schemas.openxmlformats.org/officeDocument/2006/relationships/slide" Target="slides/slide41.xml"/><Relationship Id="rId108" Type="http://schemas.openxmlformats.org/officeDocument/2006/relationships/slide" Target="slides/slide42.xml"/><Relationship Id="rId109" Type="http://schemas.openxmlformats.org/officeDocument/2006/relationships/slide" Target="slides/slide43.xml"/><Relationship Id="rId97" Type="http://schemas.openxmlformats.org/officeDocument/2006/relationships/slide" Target="slides/slide31.xml"/><Relationship Id="rId98" Type="http://schemas.openxmlformats.org/officeDocument/2006/relationships/slide" Target="slides/slide32.xml"/><Relationship Id="rId99" Type="http://schemas.openxmlformats.org/officeDocument/2006/relationships/slide" Target="slides/slide33.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xml"/><Relationship Id="rId71" Type="http://schemas.openxmlformats.org/officeDocument/2006/relationships/slide" Target="slides/slide5.xml"/><Relationship Id="rId72" Type="http://schemas.openxmlformats.org/officeDocument/2006/relationships/slide" Target="slides/slide6.xml"/><Relationship Id="rId73" Type="http://schemas.openxmlformats.org/officeDocument/2006/relationships/slide" Target="slides/slide7.xml"/><Relationship Id="rId74" Type="http://schemas.openxmlformats.org/officeDocument/2006/relationships/slide" Target="slides/slide8.xml"/><Relationship Id="rId75" Type="http://schemas.openxmlformats.org/officeDocument/2006/relationships/slide" Target="slides/slide9.xml"/><Relationship Id="rId76" Type="http://schemas.openxmlformats.org/officeDocument/2006/relationships/slide" Target="slides/slide10.xml"/><Relationship Id="rId77" Type="http://schemas.openxmlformats.org/officeDocument/2006/relationships/slide" Target="slides/slide11.xml"/><Relationship Id="rId78" Type="http://schemas.openxmlformats.org/officeDocument/2006/relationships/slide" Target="slides/slide12.xml"/><Relationship Id="rId79" Type="http://schemas.openxmlformats.org/officeDocument/2006/relationships/slide" Target="slides/slide13.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4.xml"/><Relationship Id="rId111" Type="http://schemas.openxmlformats.org/officeDocument/2006/relationships/slide" Target="slides/slide45.xml"/><Relationship Id="rId112" Type="http://schemas.openxmlformats.org/officeDocument/2006/relationships/slide" Target="slides/slide46.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4.xml"/><Relationship Id="rId81" Type="http://schemas.openxmlformats.org/officeDocument/2006/relationships/slide" Target="slides/slide15.xml"/><Relationship Id="rId82" Type="http://schemas.openxmlformats.org/officeDocument/2006/relationships/slide" Target="slides/slide16.xml"/><Relationship Id="rId83" Type="http://schemas.openxmlformats.org/officeDocument/2006/relationships/slide" Target="slides/slide17.xml"/><Relationship Id="rId84" Type="http://schemas.openxmlformats.org/officeDocument/2006/relationships/slide" Target="slides/slide18.xml"/><Relationship Id="rId85" Type="http://schemas.openxmlformats.org/officeDocument/2006/relationships/slide" Target="slides/slide19.xml"/><Relationship Id="rId86" Type="http://schemas.openxmlformats.org/officeDocument/2006/relationships/slide" Target="slides/slide20.xml"/><Relationship Id="rId87" Type="http://schemas.openxmlformats.org/officeDocument/2006/relationships/slide" Target="slides/slide21.xml"/><Relationship Id="rId88" Type="http://schemas.openxmlformats.org/officeDocument/2006/relationships/slide" Target="slides/slide22.xml"/><Relationship Id="rId89" Type="http://schemas.openxmlformats.org/officeDocument/2006/relationships/slide" Target="slides/slide2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image" Target="../media/image58.emf"/><Relationship Id="rId2" Type="http://schemas.openxmlformats.org/officeDocument/2006/relationships/image" Target="../media/image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Ribosomal related genes: coefficients over conserved (</a:t>
            </a:r>
            <a:r>
              <a:rPr lang="en-US" dirty="0" err="1"/>
              <a:t>iPDP</a:t>
            </a:r>
            <a:r>
              <a:rPr lang="en-US" dirty="0"/>
              <a:t>) and specific (</a:t>
            </a:r>
            <a:r>
              <a:rPr lang="en-US" dirty="0" err="1"/>
              <a:t>ePDP</a:t>
            </a:r>
            <a:r>
              <a:rPr lang="en-US" dirty="0"/>
              <a:t>) meta-patterns</a:t>
            </a:r>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45</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46</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19</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20</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22</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10/27/15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355630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69477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35790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99047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4948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708047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06325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9399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6051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65962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67557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876356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79469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58646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91742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05149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56019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8171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5310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0054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69573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9620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239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1316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73882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99733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3451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61414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734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1492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13759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31937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7119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89370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90996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51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18143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08836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5631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705788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03586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06860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1897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199842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theme" Target="../theme/theme61.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2.xml"/><Relationship Id="rId12" Type="http://schemas.openxmlformats.org/officeDocument/2006/relationships/theme" Target="../theme/theme62.xml"/><Relationship Id="rId1" Type="http://schemas.openxmlformats.org/officeDocument/2006/relationships/slideLayout" Target="../slideLayouts/slideLayout732.xml"/><Relationship Id="rId2" Type="http://schemas.openxmlformats.org/officeDocument/2006/relationships/slideLayout" Target="../slideLayouts/slideLayout733.xml"/><Relationship Id="rId3" Type="http://schemas.openxmlformats.org/officeDocument/2006/relationships/slideLayout" Target="../slideLayouts/slideLayout734.xml"/><Relationship Id="rId4" Type="http://schemas.openxmlformats.org/officeDocument/2006/relationships/slideLayout" Target="../slideLayouts/slideLayout735.xml"/><Relationship Id="rId5" Type="http://schemas.openxmlformats.org/officeDocument/2006/relationships/slideLayout" Target="../slideLayouts/slideLayout736.xml"/><Relationship Id="rId6" Type="http://schemas.openxmlformats.org/officeDocument/2006/relationships/slideLayout" Target="../slideLayouts/slideLayout737.xml"/><Relationship Id="rId7" Type="http://schemas.openxmlformats.org/officeDocument/2006/relationships/slideLayout" Target="../slideLayouts/slideLayout738.xml"/><Relationship Id="rId8" Type="http://schemas.openxmlformats.org/officeDocument/2006/relationships/slideLayout" Target="../slideLayouts/slideLayout739.xml"/><Relationship Id="rId9" Type="http://schemas.openxmlformats.org/officeDocument/2006/relationships/slideLayout" Target="../slideLayouts/slideLayout740.xml"/><Relationship Id="rId10" Type="http://schemas.openxmlformats.org/officeDocument/2006/relationships/slideLayout" Target="../slideLayouts/slideLayout741.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3.xml"/><Relationship Id="rId12" Type="http://schemas.openxmlformats.org/officeDocument/2006/relationships/theme" Target="../theme/theme63.xml"/><Relationship Id="rId1" Type="http://schemas.openxmlformats.org/officeDocument/2006/relationships/slideLayout" Target="../slideLayouts/slideLayout743.xml"/><Relationship Id="rId2" Type="http://schemas.openxmlformats.org/officeDocument/2006/relationships/slideLayout" Target="../slideLayouts/slideLayout744.xml"/><Relationship Id="rId3" Type="http://schemas.openxmlformats.org/officeDocument/2006/relationships/slideLayout" Target="../slideLayouts/slideLayout745.xml"/><Relationship Id="rId4" Type="http://schemas.openxmlformats.org/officeDocument/2006/relationships/slideLayout" Target="../slideLayouts/slideLayout746.xml"/><Relationship Id="rId5" Type="http://schemas.openxmlformats.org/officeDocument/2006/relationships/slideLayout" Target="../slideLayouts/slideLayout747.xml"/><Relationship Id="rId6" Type="http://schemas.openxmlformats.org/officeDocument/2006/relationships/slideLayout" Target="../slideLayouts/slideLayout748.xml"/><Relationship Id="rId7" Type="http://schemas.openxmlformats.org/officeDocument/2006/relationships/slideLayout" Target="../slideLayouts/slideLayout749.xml"/><Relationship Id="rId8" Type="http://schemas.openxmlformats.org/officeDocument/2006/relationships/slideLayout" Target="../slideLayouts/slideLayout750.xml"/><Relationship Id="rId9" Type="http://schemas.openxmlformats.org/officeDocument/2006/relationships/slideLayout" Target="../slideLayouts/slideLayout751.xml"/><Relationship Id="rId10" Type="http://schemas.openxmlformats.org/officeDocument/2006/relationships/slideLayout" Target="../slideLayouts/slideLayout752.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4.xml"/><Relationship Id="rId12" Type="http://schemas.openxmlformats.org/officeDocument/2006/relationships/slideLayout" Target="../slideLayouts/slideLayout765.xml"/><Relationship Id="rId13" Type="http://schemas.openxmlformats.org/officeDocument/2006/relationships/slideLayout" Target="../slideLayouts/slideLayout766.xml"/><Relationship Id="rId14" Type="http://schemas.openxmlformats.org/officeDocument/2006/relationships/theme" Target="../theme/theme64.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54.xml"/><Relationship Id="rId2" Type="http://schemas.openxmlformats.org/officeDocument/2006/relationships/slideLayout" Target="../slideLayouts/slideLayout755.xml"/><Relationship Id="rId3" Type="http://schemas.openxmlformats.org/officeDocument/2006/relationships/slideLayout" Target="../slideLayouts/slideLayout756.xml"/><Relationship Id="rId4" Type="http://schemas.openxmlformats.org/officeDocument/2006/relationships/slideLayout" Target="../slideLayouts/slideLayout757.xml"/><Relationship Id="rId5" Type="http://schemas.openxmlformats.org/officeDocument/2006/relationships/slideLayout" Target="../slideLayouts/slideLayout758.xml"/><Relationship Id="rId6" Type="http://schemas.openxmlformats.org/officeDocument/2006/relationships/slideLayout" Target="../slideLayouts/slideLayout759.xml"/><Relationship Id="rId7" Type="http://schemas.openxmlformats.org/officeDocument/2006/relationships/slideLayout" Target="../slideLayouts/slideLayout760.xml"/><Relationship Id="rId8" Type="http://schemas.openxmlformats.org/officeDocument/2006/relationships/slideLayout" Target="../slideLayouts/slideLayout761.xml"/><Relationship Id="rId9" Type="http://schemas.openxmlformats.org/officeDocument/2006/relationships/slideLayout" Target="../slideLayouts/slideLayout762.xml"/><Relationship Id="rId10" Type="http://schemas.openxmlformats.org/officeDocument/2006/relationships/slideLayout" Target="../slideLayouts/slideLayout76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65.xml"/><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xmlns:p14="http://schemas.microsoft.com/office/powerpoint/2010/mai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790"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xmlns:p14="http://schemas.microsoft.com/office/powerpoint/2010/mai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10/27/15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10/27/15</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489822"/>
      </p:ext>
    </p:extLst>
  </p:cSld>
  <p:clrMap bg1="lt1" tx1="dk1" bg2="lt2" tx2="dk2" accent1="accent1" accent2="accent2" accent3="accent3" accent4="accent4" accent5="accent5" accent6="accent6" hlink="hlink" folHlink="folHlink"/>
  <p:sldLayoutIdLst>
    <p:sldLayoutId id="2147533927" r:id="rId1"/>
    <p:sldLayoutId id="2147533928" r:id="rId2"/>
    <p:sldLayoutId id="2147533929" r:id="rId3"/>
    <p:sldLayoutId id="2147533930" r:id="rId4"/>
    <p:sldLayoutId id="2147533931" r:id="rId5"/>
    <p:sldLayoutId id="2147533932" r:id="rId6"/>
    <p:sldLayoutId id="2147533933" r:id="rId7"/>
    <p:sldLayoutId id="2147533934" r:id="rId8"/>
    <p:sldLayoutId id="2147533935" r:id="rId9"/>
    <p:sldLayoutId id="2147533936" r:id="rId10"/>
    <p:sldLayoutId id="21475339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42800263"/>
      </p:ext>
    </p:extLst>
  </p:cSld>
  <p:clrMap bg1="lt1" tx1="dk1" bg2="lt2" tx2="dk2" accent1="accent1" accent2="accent2" accent3="accent3" accent4="accent4" accent5="accent5" accent6="accent6" hlink="hlink" folHlink="folHlink"/>
  <p:sldLayoutIdLst>
    <p:sldLayoutId id="2147533939" r:id="rId1"/>
    <p:sldLayoutId id="2147533940" r:id="rId2"/>
    <p:sldLayoutId id="2147533941" r:id="rId3"/>
    <p:sldLayoutId id="2147533942" r:id="rId4"/>
    <p:sldLayoutId id="2147533943" r:id="rId5"/>
    <p:sldLayoutId id="2147533944" r:id="rId6"/>
    <p:sldLayoutId id="2147533945" r:id="rId7"/>
    <p:sldLayoutId id="2147533946" r:id="rId8"/>
    <p:sldLayoutId id="2147533947" r:id="rId9"/>
    <p:sldLayoutId id="2147533948" r:id="rId10"/>
    <p:sldLayoutId id="21475339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1260330"/>
      </p:ext>
    </p:extLst>
  </p:cSld>
  <p:clrMap bg1="lt1" tx1="dk1" bg2="lt2" tx2="dk2" accent1="accent1" accent2="accent2" accent3="accent3" accent4="accent4" accent5="accent5" accent6="accent6" hlink="hlink" folHlink="folHlink"/>
  <p:sldLayoutIdLst>
    <p:sldLayoutId id="2147533951" r:id="rId1"/>
    <p:sldLayoutId id="2147533952" r:id="rId2"/>
    <p:sldLayoutId id="2147533953" r:id="rId3"/>
    <p:sldLayoutId id="2147533954" r:id="rId4"/>
    <p:sldLayoutId id="2147533955" r:id="rId5"/>
    <p:sldLayoutId id="2147533956" r:id="rId6"/>
    <p:sldLayoutId id="2147533957" r:id="rId7"/>
    <p:sldLayoutId id="2147533958" r:id="rId8"/>
    <p:sldLayoutId id="2147533959" r:id="rId9"/>
    <p:sldLayoutId id="2147533960" r:id="rId10"/>
    <p:sldLayoutId id="21475339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rPr>
              <a:pPr defTabSz="457200" fontAlgn="auto">
                <a:spcBef>
                  <a:spcPts val="0"/>
                </a:spcBef>
                <a:spcAft>
                  <a:spcPts val="0"/>
                </a:spcAft>
              </a:pPr>
              <a:t>10/27/15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027137291"/>
      </p:ext>
    </p:extLst>
  </p:cSld>
  <p:clrMap bg1="lt1" tx1="dk1" bg2="lt2" tx2="dk2" accent1="accent1" accent2="accent2" accent3="accent3" accent4="accent4" accent5="accent5" accent6="accent6" hlink="hlink" folHlink="folHlink"/>
  <p:sldLayoutIdLst>
    <p:sldLayoutId id="2147533977" r:id="rId1"/>
    <p:sldLayoutId id="2147533978" r:id="rId2"/>
    <p:sldLayoutId id="2147533979" r:id="rId3"/>
    <p:sldLayoutId id="2147533980" r:id="rId4"/>
    <p:sldLayoutId id="2147533981" r:id="rId5"/>
    <p:sldLayoutId id="2147533982" r:id="rId6"/>
    <p:sldLayoutId id="2147533983" r:id="rId7"/>
    <p:sldLayoutId id="2147533984" r:id="rId8"/>
    <p:sldLayoutId id="2147533985" r:id="rId9"/>
    <p:sldLayoutId id="2147533986" r:id="rId10"/>
    <p:sldLayoutId id="21475339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jpeg"/><Relationship Id="rId1" Type="http://schemas.openxmlformats.org/officeDocument/2006/relationships/slideLayout" Target="../slideLayouts/slideLayout124.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661.xml"/><Relationship Id="rId2"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7.xml.rels><?xml version="1.0" encoding="UTF-8" standalone="yes"?>
<Relationships xmlns="http://schemas.openxmlformats.org/package/2006/relationships"><Relationship Id="rId3" Type="http://schemas.openxmlformats.org/officeDocument/2006/relationships/tags" Target="../tags/tag745.xml"/><Relationship Id="rId4" Type="http://schemas.openxmlformats.org/officeDocument/2006/relationships/tags" Target="../tags/tag746.xml"/><Relationship Id="rId5" Type="http://schemas.openxmlformats.org/officeDocument/2006/relationships/tags" Target="../tags/tag747.xml"/><Relationship Id="rId6" Type="http://schemas.openxmlformats.org/officeDocument/2006/relationships/slideLayout" Target="../slideLayouts/slideLayout650.xml"/><Relationship Id="rId1" Type="http://schemas.openxmlformats.org/officeDocument/2006/relationships/themeOverride" Target="../theme/themeOverride2.xml"/><Relationship Id="rId2" Type="http://schemas.openxmlformats.org/officeDocument/2006/relationships/tags" Target="../tags/tag7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5.png"/><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68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tags" Target="../tags/tag749.xml"/><Relationship Id="rId4" Type="http://schemas.openxmlformats.org/officeDocument/2006/relationships/tags" Target="../tags/tag750.xml"/><Relationship Id="rId5" Type="http://schemas.openxmlformats.org/officeDocument/2006/relationships/tags" Target="../tags/tag751.xml"/><Relationship Id="rId6" Type="http://schemas.openxmlformats.org/officeDocument/2006/relationships/slideLayout" Target="../slideLayouts/slideLayout650.xml"/><Relationship Id="rId1" Type="http://schemas.openxmlformats.org/officeDocument/2006/relationships/themeOverride" Target="../theme/themeOverride3.xml"/><Relationship Id="rId2" Type="http://schemas.openxmlformats.org/officeDocument/2006/relationships/tags" Target="../tags/tag74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20.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6.xml"/><Relationship Id="rId2" Type="http://schemas.openxmlformats.org/officeDocument/2006/relationships/image" Target="../media/image6.pn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9.png"/><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tags" Target="../tags/tag753.xml"/><Relationship Id="rId4" Type="http://schemas.openxmlformats.org/officeDocument/2006/relationships/tags" Target="../tags/tag754.xml"/><Relationship Id="rId5" Type="http://schemas.openxmlformats.org/officeDocument/2006/relationships/tags" Target="../tags/tag755.xml"/><Relationship Id="rId6" Type="http://schemas.openxmlformats.org/officeDocument/2006/relationships/slideLayout" Target="../slideLayouts/slideLayout650.xml"/><Relationship Id="rId1" Type="http://schemas.openxmlformats.org/officeDocument/2006/relationships/themeOverride" Target="../theme/themeOverride4.xml"/><Relationship Id="rId2" Type="http://schemas.openxmlformats.org/officeDocument/2006/relationships/tags" Target="../tags/tag75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1.png"/><Relationship Id="rId1" Type="http://schemas.openxmlformats.org/officeDocument/2006/relationships/tags" Target="../tags/tag756.xml"/><Relationship Id="rId2" Type="http://schemas.openxmlformats.org/officeDocument/2006/relationships/slideLayout" Target="../slideLayouts/slideLayout744.xml"/></Relationships>
</file>

<file path=ppt/slides/_rels/slide33.xml.rels><?xml version="1.0" encoding="UTF-8" standalone="yes"?>
<Relationships xmlns="http://schemas.openxmlformats.org/package/2006/relationships"><Relationship Id="rId1" Type="http://schemas.openxmlformats.org/officeDocument/2006/relationships/tags" Target="../tags/tag757.xml"/><Relationship Id="rId2" Type="http://schemas.openxmlformats.org/officeDocument/2006/relationships/slideLayout" Target="../slideLayouts/slideLayout744.xml"/><Relationship Id="rId3"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54.emf"/><Relationship Id="rId5" Type="http://schemas.openxmlformats.org/officeDocument/2006/relationships/oleObject" Target="../embeddings/oleObject3.bin"/><Relationship Id="rId6" Type="http://schemas.openxmlformats.org/officeDocument/2006/relationships/image" Target="../media/image52.emf"/><Relationship Id="rId7" Type="http://schemas.openxmlformats.org/officeDocument/2006/relationships/oleObject" Target="../embeddings/oleObject4.bin"/><Relationship Id="rId8" Type="http://schemas.openxmlformats.org/officeDocument/2006/relationships/image" Target="../media/image53.wmf"/><Relationship Id="rId1" Type="http://schemas.openxmlformats.org/officeDocument/2006/relationships/vmlDrawing" Target="../drawings/vmlDrawing3.vml"/><Relationship Id="rId2" Type="http://schemas.openxmlformats.org/officeDocument/2006/relationships/slideLayout" Target="../slideLayouts/slideLayout74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5.bin"/><Relationship Id="rId5" Type="http://schemas.openxmlformats.org/officeDocument/2006/relationships/image" Target="../media/image55.emf"/><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722.xml"/></Relationships>
</file>

<file path=ppt/slides/_rels/slide36.xml.rels><?xml version="1.0" encoding="UTF-8" standalone="yes"?>
<Relationships xmlns="http://schemas.openxmlformats.org/package/2006/relationships"><Relationship Id="rId11" Type="http://schemas.openxmlformats.org/officeDocument/2006/relationships/image" Target="../media/image61.emf"/><Relationship Id="rId12" Type="http://schemas.openxmlformats.org/officeDocument/2006/relationships/oleObject" Target="../embeddings/oleObject10.bin"/><Relationship Id="rId13" Type="http://schemas.openxmlformats.org/officeDocument/2006/relationships/image" Target="../media/image62.emf"/><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63.png"/><Relationship Id="rId17" Type="http://schemas.openxmlformats.org/officeDocument/2006/relationships/image" Target="../media/image64.emf"/><Relationship Id="rId1" Type="http://schemas.openxmlformats.org/officeDocument/2006/relationships/vmlDrawing" Target="../drawings/vmlDrawing5.vml"/><Relationship Id="rId2" Type="http://schemas.openxmlformats.org/officeDocument/2006/relationships/slideLayout" Target="../slideLayouts/slideLayout722.xml"/><Relationship Id="rId3" Type="http://schemas.openxmlformats.org/officeDocument/2006/relationships/notesSlide" Target="../notesSlides/notesSlide9.xml"/><Relationship Id="rId4" Type="http://schemas.openxmlformats.org/officeDocument/2006/relationships/oleObject" Target="../embeddings/oleObject6.bin"/><Relationship Id="rId5" Type="http://schemas.openxmlformats.org/officeDocument/2006/relationships/image" Target="../media/image58.emf"/><Relationship Id="rId6" Type="http://schemas.openxmlformats.org/officeDocument/2006/relationships/oleObject" Target="../embeddings/oleObject7.bin"/><Relationship Id="rId7" Type="http://schemas.openxmlformats.org/officeDocument/2006/relationships/image" Target="../media/image59.emf"/><Relationship Id="rId8" Type="http://schemas.openxmlformats.org/officeDocument/2006/relationships/oleObject" Target="../embeddings/oleObject8.bin"/><Relationship Id="rId9" Type="http://schemas.openxmlformats.org/officeDocument/2006/relationships/image" Target="../media/image60.emf"/><Relationship Id="rId10" Type="http://schemas.openxmlformats.org/officeDocument/2006/relationships/oleObject" Target="../embeddings/oleObject9.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55.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3.png"/><Relationship Id="rId5" Type="http://schemas.openxmlformats.org/officeDocument/2006/relationships/image" Target="../media/image57.png"/><Relationship Id="rId6" Type="http://schemas.openxmlformats.org/officeDocument/2006/relationships/image" Target="../media/image67.png"/><Relationship Id="rId7" Type="http://schemas.openxmlformats.org/officeDocument/2006/relationships/image" Target="../media/image56.png"/><Relationship Id="rId8" Type="http://schemas.openxmlformats.org/officeDocument/2006/relationships/oleObject" Target="../embeddings/oleObject11.bin"/><Relationship Id="rId9" Type="http://schemas.openxmlformats.org/officeDocument/2006/relationships/image" Target="../media/image62.emf"/><Relationship Id="rId10" Type="http://schemas.openxmlformats.org/officeDocument/2006/relationships/oleObject" Target="../embeddings/oleObject12.bin"/><Relationship Id="rId11" Type="http://schemas.openxmlformats.org/officeDocument/2006/relationships/image" Target="../media/image68.emf"/><Relationship Id="rId1" Type="http://schemas.openxmlformats.org/officeDocument/2006/relationships/vmlDrawing" Target="../drawings/vmlDrawing6.vml"/><Relationship Id="rId2" Type="http://schemas.openxmlformats.org/officeDocument/2006/relationships/slideLayout" Target="../slideLayouts/slideLayout76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68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768.xml"/><Relationship Id="rId2" Type="http://schemas.openxmlformats.org/officeDocument/2006/relationships/image" Target="../media/image6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68.xml"/><Relationship Id="rId2" Type="http://schemas.openxmlformats.org/officeDocument/2006/relationships/notesSlide" Target="../notesSlides/notesSlide11.xml"/><Relationship Id="rId3" Type="http://schemas.openxmlformats.org/officeDocument/2006/relationships/image" Target="../media/image7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3.xml"/><Relationship Id="rId2" Type="http://schemas.openxmlformats.org/officeDocument/2006/relationships/image" Target="../media/image74.tiff"/></Relationships>
</file>

<file path=ppt/slides/_rels/slide43.xml.rels><?xml version="1.0" encoding="UTF-8" standalone="yes"?>
<Relationships xmlns="http://schemas.openxmlformats.org/package/2006/relationships"><Relationship Id="rId3" Type="http://schemas.openxmlformats.org/officeDocument/2006/relationships/tags" Target="../tags/tag759.xml"/><Relationship Id="rId4" Type="http://schemas.openxmlformats.org/officeDocument/2006/relationships/tags" Target="../tags/tag760.xml"/><Relationship Id="rId5" Type="http://schemas.openxmlformats.org/officeDocument/2006/relationships/tags" Target="../tags/tag761.xml"/><Relationship Id="rId6" Type="http://schemas.openxmlformats.org/officeDocument/2006/relationships/slideLayout" Target="../slideLayouts/slideLayout650.xml"/><Relationship Id="rId1" Type="http://schemas.openxmlformats.org/officeDocument/2006/relationships/themeOverride" Target="../theme/themeOverride5.xml"/><Relationship Id="rId2" Type="http://schemas.openxmlformats.org/officeDocument/2006/relationships/tags" Target="../tags/tag7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8.xml"/><Relationship Id="rId2" Type="http://schemas.openxmlformats.org/officeDocument/2006/relationships/image" Target="../media/image9.emf"/><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8.xml"/></Relationships>
</file>

<file path=ppt/slides/_rels/slide7.xml.rels><?xml version="1.0" encoding="UTF-8" standalone="yes"?>
<Relationships xmlns="http://schemas.openxmlformats.org/package/2006/relationships"><Relationship Id="rId3" Type="http://schemas.openxmlformats.org/officeDocument/2006/relationships/tags" Target="../tags/tag741.xml"/><Relationship Id="rId4" Type="http://schemas.openxmlformats.org/officeDocument/2006/relationships/tags" Target="../tags/tag742.xml"/><Relationship Id="rId5" Type="http://schemas.openxmlformats.org/officeDocument/2006/relationships/tags" Target="../tags/tag743.xml"/><Relationship Id="rId6" Type="http://schemas.openxmlformats.org/officeDocument/2006/relationships/slideLayout" Target="../slideLayouts/slideLayout650.xml"/><Relationship Id="rId1" Type="http://schemas.openxmlformats.org/officeDocument/2006/relationships/themeOverride" Target="../theme/themeOverride1.xml"/><Relationship Id="rId2" Type="http://schemas.openxmlformats.org/officeDocument/2006/relationships/tags" Target="../tags/tag7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1.png"/><Relationship Id="rId3"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txBox="1">
            <a:spLocks noGrp="1"/>
          </p:cNvSpPr>
          <p:nvPr/>
        </p:nvSpPr>
        <p:spPr bwMode="auto">
          <a:xfrm rot="-5400000">
            <a:off x="6838971"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48DC41B-45A8-9C43-B99E-80A65080193C}" type="slidenum">
              <a:rPr lang="en-US">
                <a:solidFill>
                  <a:srgbClr val="FFFFFF"/>
                </a:solidFill>
              </a:rPr>
              <a:pPr/>
              <a:t>1</a:t>
            </a:fld>
            <a:r>
              <a:rPr lang="en-US" dirty="0">
                <a:solidFill>
                  <a:srgbClr val="FFFFFF"/>
                </a:solidFill>
              </a:rPr>
              <a:t>   (c) Mark Gerstein, 2002, Yale, </a:t>
            </a:r>
            <a:r>
              <a:rPr lang="en-US" dirty="0" err="1">
                <a:solidFill>
                  <a:srgbClr val="FFFFFF"/>
                </a:solidFill>
              </a:rPr>
              <a:t>bioinfo.mbb.yale.edu</a:t>
            </a:r>
            <a:endParaRPr lang="en-US" dirty="0">
              <a:solidFill>
                <a:srgbClr val="FFFFFF"/>
              </a:solidFill>
            </a:endParaRPr>
          </a:p>
        </p:txBody>
      </p:sp>
      <p:sp>
        <p:nvSpPr>
          <p:cNvPr id="285698" name="Rectangle 2"/>
          <p:cNvSpPr>
            <a:spLocks noGrp="1" noChangeArrowheads="1"/>
          </p:cNvSpPr>
          <p:nvPr>
            <p:ph type="title" idx="4294967295"/>
          </p:nvPr>
        </p:nvSpPr>
        <p:spPr>
          <a:xfrm>
            <a:off x="379556" y="84731"/>
            <a:ext cx="8339877" cy="988659"/>
          </a:xfrm>
        </p:spPr>
        <p:txBody>
          <a:bodyPr/>
          <a:lstStyle/>
          <a:p>
            <a:pPr eaLnBrk="1" hangingPunct="1">
              <a:defRPr/>
            </a:pPr>
            <a:r>
              <a:rPr lang="en-US" sz="1200" b="0" dirty="0" smtClean="0">
                <a:solidFill>
                  <a:srgbClr val="000000"/>
                </a:solidFill>
                <a:latin typeface="Arial" charset="0"/>
                <a:ea typeface="ＭＳ Ｐゴシック" charset="0"/>
                <a:cs typeface="ＭＳ Ｐゴシック" charset="0"/>
              </a:rPr>
              <a:t>(Human Genome Analysis)</a:t>
            </a:r>
            <a:r>
              <a:rPr lang="en-US" sz="1800" dirty="0" smtClean="0">
                <a:solidFill>
                  <a:srgbClr val="000000"/>
                </a:solidFill>
                <a:latin typeface="Arial" charset="0"/>
                <a:ea typeface="ＭＳ Ｐゴシック" charset="0"/>
                <a:cs typeface="ＭＳ Ｐゴシック" charset="0"/>
              </a:rPr>
              <a:t/>
            </a:r>
            <a:br>
              <a:rPr lang="en-US" sz="18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Large</a:t>
            </a:r>
            <a:r>
              <a:rPr lang="en-US" sz="2000" dirty="0">
                <a:solidFill>
                  <a:srgbClr val="000000"/>
                </a:solidFill>
                <a:latin typeface="Arial" charset="0"/>
                <a:ea typeface="ＭＳ Ｐゴシック" charset="0"/>
                <a:cs typeface="ＭＳ Ｐゴシック" charset="0"/>
              </a:rPr>
              <a:t>-scale </a:t>
            </a:r>
            <a:r>
              <a:rPr lang="en-US" sz="2000" dirty="0" err="1" smtClean="0">
                <a:solidFill>
                  <a:srgbClr val="000000"/>
                </a:solidFill>
                <a:latin typeface="Arial" charset="0"/>
                <a:ea typeface="ＭＳ Ｐゴシック" charset="0"/>
                <a:cs typeface="ＭＳ Ｐゴシック" charset="0"/>
              </a:rPr>
              <a:t>Transcriptome</a:t>
            </a:r>
            <a:r>
              <a:rPr lang="en-US" sz="2000" dirty="0" smtClean="0">
                <a:solidFill>
                  <a:srgbClr val="000000"/>
                </a:solidFill>
                <a:latin typeface="Arial" charset="0"/>
                <a:ea typeface="ＭＳ Ｐゴシック" charset="0"/>
                <a:cs typeface="ＭＳ Ｐゴシック" charset="0"/>
              </a:rPr>
              <a:t> </a:t>
            </a:r>
            <a:r>
              <a:rPr lang="en-US" sz="2000" dirty="0">
                <a:solidFill>
                  <a:srgbClr val="000000"/>
                </a:solidFill>
                <a:latin typeface="Arial" charset="0"/>
                <a:ea typeface="ＭＳ Ｐゴシック" charset="0"/>
                <a:cs typeface="ＭＳ Ｐゴシック" charset="0"/>
              </a:rPr>
              <a:t>Mining: </a:t>
            </a:r>
            <a:r>
              <a:rPr lang="en-US" sz="2000" dirty="0" smtClean="0">
                <a:solidFill>
                  <a:srgbClr val="000000"/>
                </a:solidFill>
                <a:latin typeface="Arial" charset="0"/>
                <a:ea typeface="ＭＳ Ｐゴシック" charset="0"/>
                <a:cs typeface="ＭＳ Ｐゴシック" charset="0"/>
              </a:rPr>
              <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Building </a:t>
            </a:r>
            <a:r>
              <a:rPr lang="en-US" sz="2000" dirty="0">
                <a:solidFill>
                  <a:srgbClr val="000000"/>
                </a:solidFill>
                <a:latin typeface="Arial" charset="0"/>
                <a:ea typeface="ＭＳ Ｐゴシック" charset="0"/>
                <a:cs typeface="ＭＳ Ｐゴシック" charset="0"/>
              </a:rPr>
              <a:t>Interpretative Models while Protecting Individual Privacy </a:t>
            </a:r>
            <a:r>
              <a:rPr lang="en-US" sz="2000" dirty="0">
                <a:solidFill>
                  <a:srgbClr val="000000"/>
                </a:solidFill>
                <a:latin typeface="Arial" charset="0"/>
                <a:ea typeface="ＭＳ Ｐゴシック" charset="0"/>
                <a:cs typeface="ＭＳ Ｐゴシック" charset="0"/>
              </a:rPr>
              <a:t/>
            </a:r>
            <a:br>
              <a:rPr lang="en-US" sz="2000" dirty="0">
                <a:solidFill>
                  <a:srgbClr val="000000"/>
                </a:solidFill>
                <a:latin typeface="Arial" charset="0"/>
                <a:ea typeface="ＭＳ Ｐゴシック" charset="0"/>
                <a:cs typeface="ＭＳ Ｐゴシック" charset="0"/>
              </a:rPr>
            </a:br>
            <a:endParaRPr lang="en-US" sz="100" b="0" dirty="0">
              <a:solidFill>
                <a:srgbClr val="000000"/>
              </a:solidFill>
              <a:latin typeface="Arial" charset="0"/>
              <a:ea typeface="ＭＳ Ｐゴシック" charset="0"/>
              <a:cs typeface="ＭＳ Ｐゴシック" charset="0"/>
            </a:endParaRPr>
          </a:p>
        </p:txBody>
      </p:sp>
      <p:sp>
        <p:nvSpPr>
          <p:cNvPr id="301059" name="Rectangle 4"/>
          <p:cNvSpPr>
            <a:spLocks noChangeArrowheads="1"/>
          </p:cNvSpPr>
          <p:nvPr/>
        </p:nvSpPr>
        <p:spPr bwMode="auto">
          <a:xfrm>
            <a:off x="8940801"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5" tIns="45718" rIns="91435" bIns="45718" anchor="ctr"/>
          <a:lstStyle/>
          <a:p>
            <a:pPr algn="ctr"/>
            <a:endParaRPr lang="en-US">
              <a:solidFill>
                <a:srgbClr val="000000"/>
              </a:solidFill>
            </a:endParaRPr>
          </a:p>
        </p:txBody>
      </p:sp>
      <p:sp>
        <p:nvSpPr>
          <p:cNvPr id="301060" name="Rectangle 2"/>
          <p:cNvSpPr>
            <a:spLocks noChangeArrowheads="1"/>
          </p:cNvSpPr>
          <p:nvPr/>
        </p:nvSpPr>
        <p:spPr bwMode="auto">
          <a:xfrm>
            <a:off x="-45012" y="5567932"/>
            <a:ext cx="91890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ctr" defTabSz="912762"/>
            <a:endParaRPr lang="en-US" b="0" dirty="0">
              <a:solidFill>
                <a:srgbClr val="595959"/>
              </a:solidFill>
            </a:endParaRPr>
          </a:p>
          <a:p>
            <a:pPr algn="ctr"/>
            <a:r>
              <a:rPr lang="en-US" b="0" dirty="0">
                <a:solidFill>
                  <a:srgbClr val="595959"/>
                </a:solidFill>
              </a:rPr>
              <a:t>Mark </a:t>
            </a:r>
            <a:r>
              <a:rPr lang="en-US" b="0" dirty="0" smtClean="0">
                <a:solidFill>
                  <a:srgbClr val="595959"/>
                </a:solidFill>
              </a:rPr>
              <a:t>Gerstein, </a:t>
            </a:r>
            <a:r>
              <a:rPr lang="en-US" b="0" dirty="0" smtClean="0">
                <a:solidFill>
                  <a:srgbClr val="595959"/>
                </a:solidFill>
              </a:rPr>
              <a:t>Yale</a:t>
            </a:r>
          </a:p>
          <a:p>
            <a:pPr algn="ctr"/>
            <a:endParaRPr lang="en-US" b="0" dirty="0" smtClean="0">
              <a:solidFill>
                <a:srgbClr val="595959"/>
              </a:solidFill>
            </a:endParaRPr>
          </a:p>
          <a:p>
            <a:pPr algn="ctr" defTabSz="912762"/>
            <a:r>
              <a:rPr lang="en-US" b="0" dirty="0">
                <a:solidFill>
                  <a:srgbClr val="595959"/>
                </a:solidFill>
              </a:rPr>
              <a:t>Slides freely downloadable from </a:t>
            </a:r>
            <a:r>
              <a:rPr lang="en-US" b="0" dirty="0" err="1" smtClean="0">
                <a:solidFill>
                  <a:srgbClr val="595959"/>
                </a:solidFill>
              </a:rPr>
              <a:t>Lectures.GersteinLab.org</a:t>
            </a:r>
            <a:r>
              <a:rPr lang="en-US" b="0" dirty="0">
                <a:solidFill>
                  <a:srgbClr val="595959"/>
                </a:solidFill>
              </a:rPr>
              <a:t> </a:t>
            </a:r>
            <a:r>
              <a:rPr lang="en-US" b="0" dirty="0" smtClean="0">
                <a:solidFill>
                  <a:srgbClr val="595959"/>
                </a:solidFill>
              </a:rPr>
              <a:t>&amp; </a:t>
            </a:r>
            <a:r>
              <a:rPr lang="en-US" b="0" dirty="0">
                <a:solidFill>
                  <a:srgbClr val="595959"/>
                </a:solidFill>
              </a:rPr>
              <a:t>“</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 </a:t>
            </a:r>
            <a:r>
              <a:rPr lang="en-US" altLang="ja-JP" b="0" dirty="0" smtClean="0">
                <a:solidFill>
                  <a:srgbClr val="595959"/>
                </a:solidFill>
              </a:rPr>
              <a:t>See </a:t>
            </a:r>
            <a:r>
              <a:rPr lang="en-US" altLang="ja-JP" b="0" dirty="0">
                <a:solidFill>
                  <a:srgbClr val="595959"/>
                </a:solidFill>
              </a:rPr>
              <a:t>last slide for more info</a:t>
            </a:r>
            <a:r>
              <a:rPr lang="en-US" altLang="ja-JP" b="0" dirty="0" smtClean="0">
                <a:solidFill>
                  <a:srgbClr val="595959"/>
                </a:solidFill>
              </a:rPr>
              <a:t>.</a:t>
            </a:r>
            <a:endParaRPr lang="en-US" b="0" dirty="0">
              <a:solidFill>
                <a:srgbClr val="595959"/>
              </a:solidFill>
            </a:endParaRPr>
          </a:p>
        </p:txBody>
      </p:sp>
      <p:pic>
        <p:nvPicPr>
          <p:cNvPr id="3" name="Picture 2"/>
          <p:cNvPicPr>
            <a:picLocks noChangeAspect="1"/>
          </p:cNvPicPr>
          <p:nvPr/>
        </p:nvPicPr>
        <p:blipFill>
          <a:blip r:embed="rId3"/>
          <a:stretch>
            <a:fillRect/>
          </a:stretch>
        </p:blipFill>
        <p:spPr>
          <a:xfrm>
            <a:off x="1592428" y="1270006"/>
            <a:ext cx="2798314" cy="4673594"/>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385751" y="1269292"/>
            <a:ext cx="3124182" cy="4680423"/>
          </a:xfrm>
          <a:prstGeom prst="rect">
            <a:avLst/>
          </a:prstGeom>
          <a:ln>
            <a:solidFill>
              <a:schemeClr val="tx1"/>
            </a:solidFill>
          </a:ln>
        </p:spPr>
      </p:pic>
    </p:spTree>
    <p:extLst>
      <p:ext uri="{BB962C8B-B14F-4D97-AF65-F5344CB8AC3E}">
        <p14:creationId xmlns:p14="http://schemas.microsoft.com/office/powerpoint/2010/main" val="2370197754"/>
      </p:ext>
    </p:extLst>
  </p:cSld>
  <p:clrMapOvr>
    <a:masterClrMapping/>
  </p:clrMapOvr>
  <p:transition xmlns:p14="http://schemas.microsoft.com/office/powerpoint/2010/main" advTm="11918"/>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lvl="1">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xmlns:p14="http://schemas.microsoft.com/office/powerpoint/2010/main" advTm="48096"/>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728154" y="3369733"/>
            <a:ext cx="7492999" cy="3233216"/>
          </a:xfrm>
        </p:spPr>
        <p:txBody>
          <a:bodyPr/>
          <a:lstStyle/>
          <a:p>
            <a:pPr>
              <a:defRPr/>
            </a:pPr>
            <a:r>
              <a:rPr lang="en-US" sz="2000" dirty="0"/>
              <a:t>What is acceptable risk? What is acceptable data leakage? Can we quantify leakage?</a:t>
            </a:r>
          </a:p>
          <a:p>
            <a:pPr>
              <a:defRPr/>
            </a:pPr>
            <a:r>
              <a:rPr lang="en-US" sz="2000" dirty="0"/>
              <a:t>Cost Benefit Analysis: how helpful is identifiable data in genomic research v. potential harm from a breach?</a:t>
            </a:r>
          </a:p>
          <a:p>
            <a:pPr>
              <a:defRPr/>
            </a:pPr>
            <a:r>
              <a:rPr lang="en-US" sz="2000" dirty="0"/>
              <a:t>The individual (harmed?) v the collective (benefits)</a:t>
            </a:r>
          </a:p>
          <a:p>
            <a:pPr lvl="1">
              <a:defRPr/>
            </a:pPr>
            <a:r>
              <a:rPr lang="en-US" sz="2000" dirty="0"/>
              <a:t>But do sick patients care about their privacy?</a:t>
            </a:r>
          </a:p>
          <a:p>
            <a:pPr>
              <a:defRPr/>
            </a:pPr>
            <a:r>
              <a:rPr lang="en-US" sz="2000" dirty="0"/>
              <a:t>Maybe 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xmlns:p14="http://schemas.microsoft.com/office/powerpoint/2010/main" advTm="56067"/>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xmlns:p14="http://schemas.microsoft.com/office/powerpoint/2010/main" advTm="26664"/>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xmlns:p14="http://schemas.microsoft.com/office/powerpoint/2010/main" advTm="46143"/>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749574"/>
            <a:ext cx="4267198" cy="5643197"/>
          </a:xfrm>
        </p:spPr>
        <p:txBody>
          <a:bodyPr>
            <a:normAutofit fontScale="92500" lnSpcReduction="10000"/>
          </a:bodyPr>
          <a:lstStyle/>
          <a:p>
            <a:r>
              <a:rPr lang="en-US" dirty="0" smtClean="0"/>
              <a:t>Personalized genomic data generation is booming</a:t>
            </a:r>
          </a:p>
          <a:p>
            <a:r>
              <a:rPr lang="en-US" dirty="0" smtClean="0"/>
              <a:t>“</a:t>
            </a:r>
            <a:r>
              <a:rPr lang="en-US" dirty="0" smtClean="0"/>
              <a:t>Detection of genome in a mixture”</a:t>
            </a:r>
          </a:p>
          <a:p>
            <a:pPr lvl="1"/>
            <a:r>
              <a:rPr lang="en-US" dirty="0"/>
              <a:t>Individuals give consent to participate but request </a:t>
            </a:r>
            <a:r>
              <a:rPr lang="en-US" dirty="0" smtClean="0"/>
              <a:t>anonymity</a:t>
            </a:r>
            <a:endParaRPr lang="en-US" dirty="0"/>
          </a:p>
          <a:p>
            <a:pPr lvl="2"/>
            <a:r>
              <a:rPr lang="en-US" dirty="0"/>
              <a:t>HAPMAP,  Personal genome project, 1000 Genomes</a:t>
            </a:r>
            <a:r>
              <a:rPr lang="en-US" dirty="0" smtClean="0"/>
              <a:t>…</a:t>
            </a:r>
            <a:endParaRPr lang="en-US" dirty="0"/>
          </a:p>
          <a:p>
            <a:r>
              <a:rPr lang="en-US" dirty="0" smtClean="0"/>
              <a:t>Larger and more datasets leads to more realistic risks of linking attacks, that may be much more damaging than detection of genome in a mixture attacks</a:t>
            </a:r>
          </a:p>
          <a:p>
            <a:r>
              <a:rPr lang="en-US" dirty="0" smtClean="0"/>
              <a:t>Main focus is on protecting variants</a:t>
            </a:r>
          </a:p>
          <a:p>
            <a:endParaRPr lang="en-US" dirty="0"/>
          </a:p>
          <a:p>
            <a:endParaRPr lang="en-US" dirty="0" smtClean="0"/>
          </a:p>
          <a:p>
            <a:endParaRPr lang="en-US" dirty="0"/>
          </a:p>
        </p:txBody>
      </p:sp>
      <p:sp>
        <p:nvSpPr>
          <p:cNvPr id="4" name="TextBox 3"/>
          <p:cNvSpPr txBox="1"/>
          <p:nvPr/>
        </p:nvSpPr>
        <p:spPr>
          <a:xfrm>
            <a:off x="766148" y="0"/>
            <a:ext cx="3490208" cy="677108"/>
          </a:xfrm>
          <a:prstGeom prst="rect">
            <a:avLst/>
          </a:prstGeom>
          <a:noFill/>
        </p:spPr>
        <p:txBody>
          <a:bodyPr wrap="none" rtlCol="0">
            <a:spAutoFit/>
          </a:bodyPr>
          <a:lstStyle/>
          <a:p>
            <a:r>
              <a:rPr lang="en-US" sz="3800" dirty="0" smtClean="0"/>
              <a:t>Privacy Hacks </a:t>
            </a:r>
            <a:endParaRPr lang="en-US" sz="3800" dirty="0"/>
          </a:p>
        </p:txBody>
      </p:sp>
      <p:pic>
        <p:nvPicPr>
          <p:cNvPr id="5" name="Picture 4"/>
          <p:cNvPicPr>
            <a:picLocks noChangeAspect="1"/>
          </p:cNvPicPr>
          <p:nvPr/>
        </p:nvPicPr>
        <p:blipFill>
          <a:blip r:embed="rId2"/>
          <a:stretch>
            <a:fillRect/>
          </a:stretch>
        </p:blipFill>
        <p:spPr>
          <a:xfrm>
            <a:off x="4773441" y="2412719"/>
            <a:ext cx="4150426" cy="1119246"/>
          </a:xfrm>
          <a:prstGeom prst="rect">
            <a:avLst/>
          </a:prstGeom>
        </p:spPr>
      </p:pic>
      <p:pic>
        <p:nvPicPr>
          <p:cNvPr id="2" name="Picture 1"/>
          <p:cNvPicPr>
            <a:picLocks noChangeAspect="1"/>
          </p:cNvPicPr>
          <p:nvPr/>
        </p:nvPicPr>
        <p:blipFill>
          <a:blip r:embed="rId3"/>
          <a:stretch>
            <a:fillRect/>
          </a:stretch>
        </p:blipFill>
        <p:spPr>
          <a:xfrm>
            <a:off x="4808957" y="821266"/>
            <a:ext cx="3878460" cy="1109133"/>
          </a:xfrm>
          <a:prstGeom prst="rect">
            <a:avLst/>
          </a:prstGeom>
        </p:spPr>
      </p:pic>
      <p:pic>
        <p:nvPicPr>
          <p:cNvPr id="9" name="Picture 8"/>
          <p:cNvPicPr>
            <a:picLocks noChangeAspect="1"/>
          </p:cNvPicPr>
          <p:nvPr/>
        </p:nvPicPr>
        <p:blipFill>
          <a:blip r:embed="rId4"/>
          <a:stretch>
            <a:fillRect/>
          </a:stretch>
        </p:blipFill>
        <p:spPr>
          <a:xfrm>
            <a:off x="4666698" y="3998706"/>
            <a:ext cx="4322412" cy="1149027"/>
          </a:xfrm>
          <a:prstGeom prst="rect">
            <a:avLst/>
          </a:prstGeom>
        </p:spPr>
      </p:pic>
      <p:pic>
        <p:nvPicPr>
          <p:cNvPr id="6" name="Picture 5"/>
          <p:cNvPicPr>
            <a:picLocks noChangeAspect="1"/>
          </p:cNvPicPr>
          <p:nvPr/>
        </p:nvPicPr>
        <p:blipFill>
          <a:blip r:embed="rId5"/>
          <a:stretch>
            <a:fillRect/>
          </a:stretch>
        </p:blipFill>
        <p:spPr>
          <a:xfrm>
            <a:off x="4635038" y="5283200"/>
            <a:ext cx="4239500" cy="1346200"/>
          </a:xfrm>
          <a:prstGeom prst="rect">
            <a:avLst/>
          </a:prstGeom>
        </p:spPr>
      </p:pic>
    </p:spTree>
    <p:extLst>
      <p:ext uri="{BB962C8B-B14F-4D97-AF65-F5344CB8AC3E}">
        <p14:creationId xmlns:p14="http://schemas.microsoft.com/office/powerpoint/2010/main" val="430351279"/>
      </p:ext>
    </p:extLst>
  </p:cSld>
  <p:clrMapOvr>
    <a:masterClrMapping/>
  </p:clrMapOvr>
  <p:transition xmlns:p14="http://schemas.microsoft.com/office/powerpoint/2010/main" advTm="25787"/>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nvPr>
        </p:nvGraphicFramePr>
        <p:xfrm>
          <a:off x="1295400" y="1524008"/>
          <a:ext cx="7086600" cy="4202113"/>
        </p:xfrm>
        <a:graphic>
          <a:graphicData uri="http://schemas.openxmlformats.org/presentationml/2006/ole">
            <mc:AlternateContent xmlns:mc="http://schemas.openxmlformats.org/markup-compatibility/2006">
              <mc:Choice xmlns:v="urn:schemas-microsoft-com:vml" Requires="v">
                <p:oleObj spid="_x0000_s318638"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8"/>
                        <a:ext cx="70866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052"/>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04851"/>
            <a:ext cx="4391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8" name="Text Box 8"/>
          <p:cNvSpPr txBox="1">
            <a:spLocks noChangeArrowheads="1"/>
          </p:cNvSpPr>
          <p:nvPr/>
        </p:nvSpPr>
        <p:spPr bwMode="auto">
          <a:xfrm>
            <a:off x="685800" y="6019851"/>
            <a:ext cx="7467600"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cs typeface="Arial" charset="0"/>
              </a:rPr>
              <a:t>Cross correlated small set of identifiable IMDB movie database rating </a:t>
            </a:r>
          </a:p>
          <a:p>
            <a:pPr eaLnBrk="1" hangingPunct="1"/>
            <a:r>
              <a:rPr lang="en-US">
                <a:cs typeface="Arial" charset="0"/>
              </a:rPr>
              <a:t>records with large set of “anonymized” Netflix customer ratings</a:t>
            </a:r>
          </a:p>
        </p:txBody>
      </p:sp>
    </p:spTree>
  </p:cSld>
  <p:clrMapOvr>
    <a:masterClrMapping/>
  </p:clrMapOvr>
  <p:transition xmlns:p14="http://schemas.microsoft.com/office/powerpoint/2010/main" advTm="37272"/>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r>
              <a:rPr lang="en-US" b="1" dirty="0" err="1" smtClean="0">
                <a:solidFill>
                  <a:srgbClr val="FF0000"/>
                </a:solidFill>
                <a:latin typeface="Arial" charset="0"/>
                <a:ea typeface="ＭＳ Ｐゴシック" charset="0"/>
              </a:rPr>
              <a:t>eg</a:t>
            </a:r>
            <a:r>
              <a:rPr lang="en-US" b="1" dirty="0" smtClean="0">
                <a:solidFill>
                  <a:srgbClr val="FF0000"/>
                </a:solidFill>
                <a:latin typeface="Arial" charset="0"/>
                <a:ea typeface="ＭＳ Ｐゴシック" charset="0"/>
              </a:rPr>
              <a:t> photos of eye color)</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xmlns:p14="http://schemas.microsoft.com/office/powerpoint/2010/main" advTm="95327"/>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a:t>
            </a:r>
            <a:r>
              <a:rPr lang="en-US" sz="1800" dirty="0" smtClean="0">
                <a:solidFill>
                  <a:schemeClr val="tx1">
                    <a:lumMod val="50000"/>
                    <a:lumOff val="50000"/>
                  </a:schemeClr>
                </a:solidFill>
              </a:rPr>
              <a:t>: Building Interpretative Models </a:t>
            </a:r>
            <a:r>
              <a:rPr lang="en-US" sz="1800" dirty="0" smtClean="0">
                <a:solidFill>
                  <a:schemeClr val="tx1">
                    <a:lumMod val="50000"/>
                    <a:lumOff val="50000"/>
                  </a:schemeClr>
                </a:solidFill>
              </a:rPr>
              <a:t>while </a:t>
            </a:r>
            <a:r>
              <a:rPr lang="en-US" sz="1800" dirty="0" smtClean="0">
                <a:solidFill>
                  <a:schemeClr val="tx1">
                    <a:lumMod val="50000"/>
                    <a:lumOff val="50000"/>
                  </a:schemeClr>
                </a:solidFill>
              </a:rPr>
              <a:t>Protecting </a:t>
            </a:r>
            <a:r>
              <a:rPr lang="en-US" sz="1800" dirty="0" smtClean="0">
                <a:solidFill>
                  <a:schemeClr val="tx1">
                    <a:lumMod val="50000"/>
                    <a:lumOff val="50000"/>
                  </a:schemeClr>
                </a:solidFill>
              </a:rPr>
              <a:t>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75503097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xmlns:p14="http://schemas.microsoft.com/office/powerpoint/2010/main" advTm="2844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xmlns:p14="http://schemas.microsoft.com/office/powerpoint/2010/main" spd="slow" advTm="25313"/>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xmlns:p14="http://schemas.microsoft.com/office/powerpoint/2010/main" advTm="68861"/>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Reference based compression (ie CRAM) is similar but it stores actual variant beyond just position of alignment block</a:t>
            </a:r>
          </a:p>
        </p:txBody>
      </p:sp>
      <p:sp>
        <p:nvSpPr>
          <p:cNvPr id="325640" name="Rectangle 3"/>
          <p:cNvSpPr>
            <a:spLocks noChangeArrowheads="1"/>
          </p:cNvSpPr>
          <p:nvPr/>
        </p:nvSpPr>
        <p:spPr bwMode="auto">
          <a:xfrm>
            <a:off x="304805" y="1681214"/>
            <a:ext cx="2124075" cy="304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p>
            <a:r>
              <a:rPr lang="en-US"/>
              <a:t>10X Compression Ex.</a:t>
            </a:r>
          </a:p>
          <a:p>
            <a:endParaRPr lang="en-US"/>
          </a:p>
          <a:p>
            <a:r>
              <a:rPr lang="en-US"/>
              <a:t>Raw ELAND</a:t>
            </a:r>
            <a:r>
              <a:rPr lang="en-US" b="0"/>
              <a:t> export file has uncompressed file size: ∼4 GB; total number of reads: ∼20 million; number of mapped reads: ∼12 million .  </a:t>
            </a:r>
          </a:p>
          <a:p>
            <a:endParaRPr lang="en-US"/>
          </a:p>
          <a:p>
            <a:r>
              <a:rPr lang="en-US"/>
              <a:t>MRF file</a:t>
            </a:r>
            <a:r>
              <a:rPr lang="en-US" b="0"/>
              <a:t> is significantly smaller (∼400 MB uncompressed, ∼130 MB compressed with gzip). </a:t>
            </a:r>
          </a:p>
          <a:p>
            <a:endParaRPr lang="en-US"/>
          </a:p>
          <a:p>
            <a:r>
              <a:rPr lang="en-US"/>
              <a:t>BAM file</a:t>
            </a:r>
            <a:r>
              <a:rPr lang="en-US" b="0"/>
              <a:t> </a:t>
            </a:r>
            <a:br>
              <a:rPr lang="en-US" b="0"/>
            </a:br>
            <a:r>
              <a:rPr lang="en-US" b="0"/>
              <a:t>has a size of ∼1.2 GB. </a:t>
            </a:r>
          </a:p>
          <a:p>
            <a:endParaRPr lang="en-US" b="0"/>
          </a:p>
        </p:txBody>
      </p:sp>
    </p:spTree>
  </p:cSld>
  <p:clrMapOvr>
    <a:masterClrMapping/>
  </p:clrMapOvr>
  <p:transition xmlns:p14="http://schemas.microsoft.com/office/powerpoint/2010/main" spd="slow" advTm="37804"/>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a:t>
            </a:r>
            <a:r>
              <a:rPr lang="en-US" sz="1800" dirty="0" smtClean="0">
                <a:solidFill>
                  <a:schemeClr val="tx1">
                    <a:lumMod val="50000"/>
                    <a:lumOff val="50000"/>
                  </a:schemeClr>
                </a:solidFill>
              </a:rPr>
              <a:t>: Building Interpretative Models </a:t>
            </a:r>
            <a:r>
              <a:rPr lang="en-US" sz="1800" dirty="0" smtClean="0">
                <a:solidFill>
                  <a:schemeClr val="tx1">
                    <a:lumMod val="50000"/>
                    <a:lumOff val="50000"/>
                  </a:schemeClr>
                </a:solidFill>
              </a:rPr>
              <a:t>while </a:t>
            </a:r>
            <a:r>
              <a:rPr lang="en-US" sz="1800" dirty="0" smtClean="0">
                <a:solidFill>
                  <a:schemeClr val="tx1">
                    <a:lumMod val="50000"/>
                    <a:lumOff val="50000"/>
                  </a:schemeClr>
                </a:solidFill>
              </a:rPr>
              <a:t>Protecting </a:t>
            </a:r>
            <a:r>
              <a:rPr lang="en-US" sz="1800" dirty="0" smtClean="0">
                <a:solidFill>
                  <a:schemeClr val="tx1">
                    <a:lumMod val="50000"/>
                    <a:lumOff val="50000"/>
                  </a:schemeClr>
                </a:solidFill>
              </a:rPr>
              <a:t>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88208623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xmlns:p14="http://schemas.microsoft.com/office/powerpoint/2010/main" spd="med" advTm="47837"/>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5590"/>
    </mc:Choice>
    <mc:Fallback xmlns="">
      <p:transition xmlns:p14="http://schemas.microsoft.com/office/powerpoint/2010/main" spd="slow" advTm="11559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9186"/>
            <a:ext cx="7948820" cy="1490179"/>
          </a:xfrm>
        </p:spPr>
        <p:txBody>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p:txBody>
          <a:bodyPr/>
          <a:lstStyle/>
          <a:p>
            <a:r>
              <a:rPr lang="en-US" dirty="0"/>
              <a:t>mRNA sequencing </a:t>
            </a:r>
            <a:r>
              <a:rPr lang="en-US" dirty="0" smtClean="0"/>
              <a:t>for </a:t>
            </a:r>
            <a:r>
              <a:rPr lang="en-US" dirty="0"/>
              <a:t>462 </a:t>
            </a:r>
            <a:r>
              <a:rPr lang="en-US" dirty="0" smtClean="0"/>
              <a:t>individuals</a:t>
            </a:r>
          </a:p>
          <a:p>
            <a:pPr lvl="1"/>
            <a:r>
              <a:rPr lang="en-US" dirty="0" smtClean="0"/>
              <a:t>Publicly </a:t>
            </a:r>
            <a:r>
              <a:rPr lang="en-US" dirty="0" err="1" smtClean="0"/>
              <a:t>availableQuantification</a:t>
            </a:r>
            <a:r>
              <a:rPr lang="en-US" dirty="0" smtClean="0"/>
              <a:t> for protein </a:t>
            </a:r>
          </a:p>
          <a:p>
            <a:pPr marL="457200" lvl="1" indent="0">
              <a:buNone/>
            </a:pPr>
            <a:r>
              <a:rPr lang="en-US" dirty="0" smtClean="0"/>
              <a:t>coding genes</a:t>
            </a:r>
          </a:p>
          <a:p>
            <a:r>
              <a:rPr lang="en-US" dirty="0" smtClean="0"/>
              <a:t>Approximately 3,000 </a:t>
            </a:r>
            <a:r>
              <a:rPr lang="en-US" dirty="0" err="1" smtClean="0"/>
              <a:t>cis-eQTL</a:t>
            </a:r>
            <a:r>
              <a:rPr lang="en-US" dirty="0" smtClean="0"/>
              <a:t> (FDR&lt;0.05)</a:t>
            </a:r>
          </a:p>
          <a:p>
            <a:r>
              <a:rPr lang="en-US" dirty="0" smtClean="0"/>
              <a:t>Genotypes are available from the 1000 Genomes Project</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666" y="4683907"/>
            <a:ext cx="3557422" cy="159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87907"/>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xmlns:p14="http://schemas.microsoft.com/office/powerpoint/2010/main" spd="slow" advTm="25765"/>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74352"/>
    </mc:Choice>
    <mc:Fallback xmlns="">
      <p:transition xmlns:p14="http://schemas.microsoft.com/office/powerpoint/2010/main" spd="slow" advTm="74352"/>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0" y="2015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xmlns:p14="http://schemas.microsoft.com/office/powerpoint/2010/main" spd="slow" advTm="19057"/>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xmlns:p14="http://schemas.microsoft.com/office/powerpoint/2010/main" spd="slow" advTm="97904"/>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80358"/>
    </mc:Choice>
    <mc:Fallback xmlns="">
      <p:transition xmlns:p14="http://schemas.microsoft.com/office/powerpoint/2010/main" spd="slow" advTm="80358"/>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_GI_slides_Nov.2015_Large-AH_Page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372"/>
            <a:ext cx="9144000" cy="5142857"/>
          </a:xfrm>
          <a:prstGeom prst="rect">
            <a:avLst/>
          </a:prstGeom>
        </p:spPr>
      </p:pic>
      <p:sp>
        <p:nvSpPr>
          <p:cNvPr id="3" name="Rectangle 2"/>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854065"/>
      </p:ext>
    </p:extLst>
  </p:cSld>
  <p:clrMapOvr>
    <a:masterClrMapping/>
  </p:clrMapOvr>
  <mc:AlternateContent xmlns:mc="http://schemas.openxmlformats.org/markup-compatibility/2006" xmlns:p14="http://schemas.microsoft.com/office/powerpoint/2010/main">
    <mc:Choice Requires="p14">
      <p:transition spd="slow" p14:dur="2000" advTm="60486"/>
    </mc:Choice>
    <mc:Fallback xmlns="">
      <p:transition xmlns:p14="http://schemas.microsoft.com/office/powerpoint/2010/main" spd="slow" advTm="60486"/>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descr="C:\Users\JM\Desktop\adult-male-body-no-descriptors-hi.png"/>
          <p:cNvPicPr>
            <a:picLocks noChangeAspect="1" noChangeArrowheads="1"/>
          </p:cNvPicPr>
          <p:nvPr/>
        </p:nvPicPr>
        <p:blipFill>
          <a:blip r:embed="rId2">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66" name="Group 88"/>
          <p:cNvGrpSpPr>
            <a:grpSpLocks/>
          </p:cNvGrpSpPr>
          <p:nvPr/>
        </p:nvGrpSpPr>
        <p:grpSpPr bwMode="auto">
          <a:xfrm>
            <a:off x="3581400" y="2679700"/>
            <a:ext cx="2133600" cy="3771900"/>
            <a:chOff x="6096000" y="2895600"/>
            <a:chExt cx="2133600" cy="3771900"/>
          </a:xfrm>
        </p:grpSpPr>
        <p:pic>
          <p:nvPicPr>
            <p:cNvPr id="164869" name="Picture 6" descr="C:\Users\JM\Desktop\karyograms670.jpg"/>
            <p:cNvPicPr>
              <a:picLocks noChangeArrowheads="1"/>
            </p:cNvPicPr>
            <p:nvPr/>
          </p:nvPicPr>
          <p:blipFill>
            <a:blip r:embed="rId3">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C:\Users\JM\Desktop\karyograms670.jpg"/>
            <p:cNvPicPr>
              <a:picLocks noChangeAspect="1" noChangeArrowheads="1"/>
            </p:cNvPicPr>
            <p:nvPr/>
          </p:nvPicPr>
          <p:blipFill>
            <a:blip r:embed="rId3">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867"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53"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150118012"/>
      </p:ext>
    </p:extLst>
  </p:cSld>
  <p:clrMapOvr>
    <a:masterClrMapping/>
  </p:clrMapOvr>
  <p:transition xmlns:p14="http://schemas.microsoft.com/office/powerpoint/2010/main" advTm="2049"/>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33182"/>
    </mc:Choice>
    <mc:Fallback xmlns="">
      <p:transition xmlns:p14="http://schemas.microsoft.com/office/powerpoint/2010/main" spd="slow" advTm="33182"/>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a:t>
            </a:r>
            <a:r>
              <a:rPr lang="en-US" sz="1800" dirty="0" smtClean="0">
                <a:solidFill>
                  <a:schemeClr val="tx1">
                    <a:lumMod val="50000"/>
                    <a:lumOff val="50000"/>
                  </a:schemeClr>
                </a:solidFill>
              </a:rPr>
              <a:t>: Building Interpretative Models </a:t>
            </a:r>
            <a:r>
              <a:rPr lang="en-US" sz="1800" dirty="0" smtClean="0">
                <a:solidFill>
                  <a:schemeClr val="tx1">
                    <a:lumMod val="50000"/>
                    <a:lumOff val="50000"/>
                  </a:schemeClr>
                </a:solidFill>
              </a:rPr>
              <a:t>while </a:t>
            </a:r>
            <a:r>
              <a:rPr lang="en-US" sz="1800" dirty="0" smtClean="0">
                <a:solidFill>
                  <a:schemeClr val="tx1">
                    <a:lumMod val="50000"/>
                    <a:lumOff val="50000"/>
                  </a:schemeClr>
                </a:solidFill>
              </a:rPr>
              <a:t>Protecting </a:t>
            </a:r>
            <a:r>
              <a:rPr lang="en-US" sz="1800" dirty="0" smtClean="0">
                <a:solidFill>
                  <a:schemeClr val="tx1">
                    <a:lumMod val="50000"/>
                    <a:lumOff val="50000"/>
                  </a:schemeClr>
                </a:solidFill>
              </a:rPr>
              <a:t>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90818961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600" dirty="0" smtClean="0"/>
              <a:t>Internal and external gene regulatory networks</a:t>
            </a:r>
            <a:endParaRPr lang="en-US" sz="36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fontScale="90000"/>
          </a:bodyPr>
          <a:lstStyle/>
          <a:p>
            <a:r>
              <a:rPr lang="en-US" dirty="0" smtClean="0"/>
              <a:t>State-space model for internal 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344099"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344100"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fontScale="90000"/>
          </a:bodyPr>
          <a:lstStyle/>
          <a:p>
            <a:r>
              <a:rPr lang="en-US" dirty="0"/>
              <a:t>Canonical temporal expression trajectories from effective state space model</a:t>
            </a:r>
          </a:p>
        </p:txBody>
      </p:sp>
      <p:sp>
        <p:nvSpPr>
          <p:cNvPr id="19" name="TextBox 18"/>
          <p:cNvSpPr txBox="1"/>
          <p:nvPr/>
        </p:nvSpPr>
        <p:spPr>
          <a:xfrm>
            <a:off x="228600"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sp>
        <p:nvSpPr>
          <p:cNvPr id="26" name="TextBox 25"/>
          <p:cNvSpPr txBox="1"/>
          <p:nvPr/>
        </p:nvSpPr>
        <p:spPr>
          <a:xfrm>
            <a:off x="4953000" y="2999601"/>
            <a:ext cx="4038600" cy="1015663"/>
          </a:xfrm>
          <a:prstGeom prst="rect">
            <a:avLst/>
          </a:prstGeom>
          <a:noFill/>
          <a:ln>
            <a:solidFill>
              <a:schemeClr val="tx2"/>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external principal dynamic pattern (</a:t>
            </a:r>
            <a:r>
              <a:rPr lang="en-US" sz="2000" b="0" dirty="0" err="1">
                <a:solidFill>
                  <a:srgbClr val="004DA4">
                    <a:lumMod val="75000"/>
                  </a:srgbClr>
                </a:solidFill>
                <a:latin typeface="Times New Roman"/>
                <a:cs typeface="Times New Roman"/>
              </a:rPr>
              <a:t>ePDP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p>
        </p:txBody>
      </p:sp>
      <p:graphicFrame>
        <p:nvGraphicFramePr>
          <p:cNvPr id="27" name="Object 26"/>
          <p:cNvGraphicFramePr>
            <a:graphicFrameLocks noChangeAspect="1"/>
          </p:cNvGraphicFramePr>
          <p:nvPr>
            <p:extLst>
              <p:ext uri="{D42A27DB-BD31-4B8C-83A1-F6EECF244321}">
                <p14:modId xmlns:p14="http://schemas.microsoft.com/office/powerpoint/2010/main" val="1526524626"/>
              </p:ext>
            </p:extLst>
          </p:nvPr>
        </p:nvGraphicFramePr>
        <p:xfrm>
          <a:off x="7924800" y="3609201"/>
          <a:ext cx="292317" cy="377825"/>
        </p:xfrm>
        <a:graphic>
          <a:graphicData uri="http://schemas.openxmlformats.org/presentationml/2006/ole">
            <mc:AlternateContent xmlns:mc="http://schemas.openxmlformats.org/markup-compatibility/2006">
              <mc:Choice xmlns:v="urn:schemas-microsoft-com:vml" Requires="v">
                <p:oleObj spid="_x0000_s341014" name="Equation" r:id="rId4" imgW="152400" imgH="190500" progId="Equation.3">
                  <p:embed/>
                </p:oleObj>
              </mc:Choice>
              <mc:Fallback>
                <p:oleObj name="Equation" r:id="rId4" imgW="152400" imgH="190500" progId="Equation.3">
                  <p:embed/>
                  <p:pic>
                    <p:nvPicPr>
                      <p:cNvPr id="0" name=""/>
                      <p:cNvPicPr>
                        <a:picLocks noChangeAspect="1" noChangeArrowheads="1"/>
                      </p:cNvPicPr>
                      <p:nvPr/>
                    </p:nvPicPr>
                    <p:blipFill>
                      <a:blip r:embed="rId5"/>
                      <a:srcRect/>
                      <a:stretch>
                        <a:fillRect/>
                      </a:stretch>
                    </p:blipFill>
                    <p:spPr bwMode="auto">
                      <a:xfrm>
                        <a:off x="7924800" y="3609201"/>
                        <a:ext cx="292317" cy="377825"/>
                      </a:xfrm>
                      <a:prstGeom prst="rect">
                        <a:avLst/>
                      </a:prstGeom>
                      <a:noFill/>
                      <a:extLst/>
                    </p:spPr>
                  </p:pic>
                </p:oleObj>
              </mc:Fallback>
            </mc:AlternateContent>
          </a:graphicData>
        </a:graphic>
      </p:graphicFrame>
      <p:pic>
        <p:nvPicPr>
          <p:cNvPr id="28" name="Picture 3"/>
          <p:cNvPicPr>
            <a:picLocks noChangeAspect="1" noChangeArrowheads="1"/>
          </p:cNvPicPr>
          <p:nvPr/>
        </p:nvPicPr>
        <p:blipFill rotWithShape="1">
          <a:blip r:embed="rId6"/>
          <a:srcRect l="1879" t="40691" b="36666"/>
          <a:stretch/>
        </p:blipFill>
        <p:spPr bwMode="auto">
          <a:xfrm>
            <a:off x="304800" y="4805934"/>
            <a:ext cx="3901796" cy="922963"/>
          </a:xfrm>
          <a:prstGeom prst="rect">
            <a:avLst/>
          </a:prstGeom>
          <a:noFill/>
          <a:ln w="9525">
            <a:noFill/>
            <a:miter lim="800000"/>
            <a:headEnd/>
            <a:tailEnd/>
          </a:ln>
        </p:spPr>
      </p:pic>
      <p:sp>
        <p:nvSpPr>
          <p:cNvPr id="30" name="TextBox 29"/>
          <p:cNvSpPr txBox="1"/>
          <p:nvPr/>
        </p:nvSpPr>
        <p:spPr>
          <a:xfrm>
            <a:off x="1600200" y="4038600"/>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2247900" y="1949845"/>
            <a:ext cx="1400757" cy="104975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7139"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cxnSp>
        <p:nvCxnSpPr>
          <p:cNvPr id="33" name="Straight Arrow Connector 32"/>
          <p:cNvCxnSpPr>
            <a:endCxn id="26" idx="0"/>
          </p:cNvCxnSpPr>
          <p:nvPr/>
        </p:nvCxnSpPr>
        <p:spPr>
          <a:xfrm>
            <a:off x="6134752" y="1914068"/>
            <a:ext cx="837548" cy="108553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872533" y="2348003"/>
            <a:ext cx="1945057" cy="646331"/>
          </a:xfrm>
          <a:prstGeom prst="rect">
            <a:avLst/>
          </a:prstGeom>
          <a:noFill/>
        </p:spPr>
        <p:txBody>
          <a:bodyPr wrap="square" rtlCol="0">
            <a:spAutoFit/>
          </a:bodyPr>
          <a:lstStyle/>
          <a:p>
            <a:pPr defTabSz="457200" fontAlgn="auto">
              <a:spcBef>
                <a:spcPts val="0"/>
              </a:spcBef>
              <a:spcAft>
                <a:spcPts val="0"/>
              </a:spcAft>
            </a:pPr>
            <a:r>
              <a:rPr lang="en-US" sz="1800" b="0" dirty="0">
                <a:solidFill>
                  <a:srgbClr val="1F497D"/>
                </a:solidFill>
                <a:latin typeface="Georgia"/>
              </a:rPr>
              <a:t>Externally driven dynamics</a:t>
            </a:r>
          </a:p>
        </p:txBody>
      </p:sp>
      <p:sp>
        <p:nvSpPr>
          <p:cNvPr id="18" name="TextBox 17"/>
          <p:cNvSpPr txBox="1"/>
          <p:nvPr/>
        </p:nvSpPr>
        <p:spPr>
          <a:xfrm>
            <a:off x="1827129"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747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7" name="Right Arrow 16"/>
          <p:cNvSpPr/>
          <p:nvPr/>
        </p:nvSpPr>
        <p:spPr>
          <a:xfrm rot="5400000">
            <a:off x="7605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pic>
        <p:nvPicPr>
          <p:cNvPr id="20" name="Picture 5"/>
          <p:cNvPicPr>
            <a:picLocks noChangeAspect="1" noChangeArrowheads="1"/>
          </p:cNvPicPr>
          <p:nvPr/>
        </p:nvPicPr>
        <p:blipFill rotWithShape="1">
          <a:blip r:embed="rId7"/>
          <a:srcRect t="42483" r="21888" b="39333"/>
          <a:stretch/>
        </p:blipFill>
        <p:spPr bwMode="auto">
          <a:xfrm>
            <a:off x="4800600" y="4729734"/>
            <a:ext cx="4218995" cy="1006798"/>
          </a:xfrm>
          <a:prstGeom prst="rect">
            <a:avLst/>
          </a:prstGeom>
          <a:noFill/>
          <a:ln w="9525">
            <a:noFill/>
            <a:miter lim="800000"/>
            <a:headEnd/>
            <a:tailEnd/>
          </a:ln>
        </p:spPr>
      </p:pic>
      <p:sp>
        <p:nvSpPr>
          <p:cNvPr id="23" name="TextBox 22"/>
          <p:cNvSpPr txBox="1"/>
          <p:nvPr/>
        </p:nvSpPr>
        <p:spPr>
          <a:xfrm>
            <a:off x="16764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24" name="TextBox 23"/>
          <p:cNvSpPr txBox="1"/>
          <p:nvPr/>
        </p:nvSpPr>
        <p:spPr>
          <a:xfrm>
            <a:off x="67056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578592"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sp>
        <p:nvSpPr>
          <p:cNvPr id="32" name="TextBox 31"/>
          <p:cNvSpPr txBox="1"/>
          <p:nvPr/>
        </p:nvSpPr>
        <p:spPr>
          <a:xfrm rot="16200000">
            <a:off x="4054911" y="5201644"/>
            <a:ext cx="1519178"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ePDP</a:t>
            </a:r>
            <a:r>
              <a:rPr lang="en-US" sz="1400" b="0" dirty="0">
                <a:solidFill>
                  <a:srgbClr val="000000"/>
                </a:solidFill>
                <a:latin typeface="Georgia"/>
              </a:rPr>
              <a:t> expression</a:t>
            </a:r>
          </a:p>
        </p:txBody>
      </p:sp>
      <p:sp>
        <p:nvSpPr>
          <p:cNvPr id="3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B</a:t>
            </a:r>
            <a:r>
              <a:rPr lang="en-US" sz="1600" b="0" dirty="0">
                <a:solidFill>
                  <a:prstClr val="black"/>
                </a:solidFill>
                <a:latin typeface="Helvetica"/>
                <a:cs typeface="Helvetica"/>
              </a:rPr>
              <a:t>. Dimensionality Reduction</a:t>
            </a: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a:t>
                </a:r>
                <a:r>
                  <a:rPr lang="en-US" b="0" kern="0" dirty="0" err="1">
                    <a:solidFill>
                      <a:sysClr val="windowText" lastClr="000000"/>
                    </a:solidFill>
                    <a:latin typeface="Helvetica"/>
                    <a:cs typeface="Helvetica"/>
                  </a:rPr>
                  <a:t>enes</a:t>
                </a:r>
                <a:r>
                  <a:rPr lang="en-US" b="0" kern="0" dirty="0">
                    <a:solidFill>
                      <a:sysClr val="windowText" lastClr="000000"/>
                    </a:solidFill>
                    <a:latin typeface="Helvetica"/>
                    <a:cs typeface="Helvetica"/>
                  </a:rPr>
                  <a:t> of </a:t>
                </a:r>
                <a:r>
                  <a:rPr lang="en-US" b="0" i="1" kern="0" dirty="0">
                    <a:solidFill>
                      <a:sysClr val="windowText" lastClr="000000"/>
                    </a:solidFill>
                    <a:latin typeface="Helvetica"/>
                    <a:cs typeface="Helvetica"/>
                  </a:rPr>
                  <a:t>X</a:t>
                </a: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1798297085"/>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342106"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73472031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342107"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X</a:t>
              </a: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Genes of </a:t>
                </a:r>
                <a:r>
                  <a:rPr lang="en-US" b="0" i="1" kern="0" dirty="0">
                    <a:solidFill>
                      <a:sysClr val="windowText" lastClr="000000"/>
                    </a:solidFill>
                    <a:latin typeface="Helvetica"/>
                    <a:cs typeface="Helvetica"/>
                  </a:rPr>
                  <a:t>U</a:t>
                </a: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3818930126"/>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342108"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055471894"/>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342109"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U</a:t>
              </a: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X</a:t>
              </a: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U</a:t>
              </a: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srgbClr val="005C00"/>
                  </a:solidFill>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Internal regulation among genes/meta-genes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A/</a:t>
                </a:r>
                <a:r>
                  <a:rPr lang="en-US" b="0" i="1" dirty="0" err="1">
                    <a:solidFill>
                      <a:prstClr val="black"/>
                    </a:solidFill>
                    <a:latin typeface="Times New Roman"/>
                  </a:rPr>
                  <a:t>Ã</a:t>
                </a:r>
                <a:endParaRPr lang="en-US" b="0" i="1" dirty="0">
                  <a:solidFill>
                    <a:prstClr val="black"/>
                  </a:solidFill>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External regulation from genes/meta-genes in Group </a:t>
                </a:r>
                <a:r>
                  <a:rPr lang="en-US" b="0" i="1" dirty="0">
                    <a:solidFill>
                      <a:prstClr val="black"/>
                    </a:solidFill>
                    <a:latin typeface="Times New Roman"/>
                  </a:rPr>
                  <a:t>U</a:t>
                </a:r>
              </a:p>
              <a:p>
                <a:pPr defTabSz="457200" fontAlgn="auto">
                  <a:spcBef>
                    <a:spcPts val="0"/>
                  </a:spcBef>
                  <a:spcAft>
                    <a:spcPts val="0"/>
                  </a:spcAft>
                </a:pPr>
                <a:r>
                  <a:rPr lang="en-US" b="0" dirty="0">
                    <a:solidFill>
                      <a:prstClr val="black"/>
                    </a:solidFill>
                    <a:latin typeface="Times New Roman"/>
                  </a:rPr>
                  <a:t>to genes/meta-genes in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B/</a:t>
                </a: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42344242"/>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342110"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A</a:t>
            </a:r>
            <a:r>
              <a:rPr lang="en-US" sz="1600" b="0" dirty="0">
                <a:solidFill>
                  <a:srgbClr val="000100"/>
                </a:solidFill>
                <a:latin typeface="Helvetica"/>
                <a:cs typeface="Helvetica"/>
              </a:rPr>
              <a:t>. Gene state-space model</a:t>
            </a:r>
            <a:endParaRPr lang="en-US" sz="1600" b="0" dirty="0">
              <a:solidFill>
                <a:prstClr val="black"/>
              </a:solidFill>
              <a:latin typeface="Helvetic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C</a:t>
            </a:r>
            <a:r>
              <a:rPr lang="en-US" sz="1600" b="0" dirty="0">
                <a:solidFill>
                  <a:srgbClr val="000100"/>
                </a:solidFill>
                <a:latin typeface="Helvetica"/>
                <a:cs typeface="Helvetica"/>
              </a:rPr>
              <a:t>. Meta-gene state-space model</a:t>
            </a:r>
            <a:endParaRPr lang="en-US" sz="1600" b="0" dirty="0">
              <a:solidFill>
                <a:prstClr val="black"/>
              </a:solidFill>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a:solidFill>
                  <a:srgbClr val="9BBB58"/>
                </a:solidFill>
                <a:latin typeface="Times New Roman"/>
                <a:cs typeface="Times New Roman"/>
              </a:rPr>
              <a:t>X</a:t>
            </a:r>
            <a:r>
              <a:rPr lang="en-US" sz="1800" b="0" i="1" baseline="-25000" dirty="0">
                <a:solidFill>
                  <a:prstClr val="black"/>
                </a:solidFill>
                <a:latin typeface="Times New Roman"/>
                <a:cs typeface="Times New Roman"/>
              </a:rPr>
              <a:t>t+1</a:t>
            </a:r>
            <a:r>
              <a:rPr lang="en-US" sz="1800" b="0" i="1" dirty="0">
                <a:solidFill>
                  <a:prstClr val="black"/>
                </a:solidFill>
                <a:latin typeface="Times New Roman"/>
                <a:cs typeface="Times New Roman"/>
              </a:rPr>
              <a:t>=</a:t>
            </a:r>
            <a:r>
              <a:rPr lang="en-US" sz="1800" b="0" i="1" dirty="0" err="1">
                <a:solidFill>
                  <a:srgbClr val="C0504D"/>
                </a:solidFill>
                <a:latin typeface="Times New Roman"/>
                <a:cs typeface="Times New Roman"/>
              </a:rPr>
              <a:t>A</a:t>
            </a:r>
            <a:r>
              <a:rPr lang="en-US" sz="1800" b="0" i="1" dirty="0" err="1">
                <a:solidFill>
                  <a:srgbClr val="9BBB58"/>
                </a:solidFill>
                <a:latin typeface="Times New Roman"/>
                <a:cs typeface="Times New Roman"/>
              </a:rPr>
              <a:t>X</a:t>
            </a:r>
            <a:r>
              <a:rPr lang="en-US" sz="1800" b="0" i="1" baseline="-25000" dirty="0" err="1">
                <a:solidFill>
                  <a:prstClr val="black"/>
                </a:solidFill>
                <a:latin typeface="Times New Roman"/>
                <a:cs typeface="Times New Roman"/>
              </a:rPr>
              <a:t>t</a:t>
            </a:r>
            <a:r>
              <a:rPr lang="en-US" sz="1800" b="0" i="1" dirty="0" err="1">
                <a:solidFill>
                  <a:prstClr val="black"/>
                </a:solidFill>
                <a:latin typeface="Times New Roman"/>
                <a:cs typeface="Times New Roman"/>
              </a:rPr>
              <a:t>+</a:t>
            </a:r>
            <a:r>
              <a:rPr lang="en-US" sz="1800" b="0" i="1" dirty="0" err="1">
                <a:solidFill>
                  <a:srgbClr val="4F81BD"/>
                </a:solidFill>
                <a:latin typeface="Times New Roman"/>
                <a:cs typeface="Times New Roman"/>
              </a:rPr>
              <a:t>B</a:t>
            </a:r>
            <a:r>
              <a:rPr lang="en-US" sz="1800" b="0" i="1" dirty="0" err="1">
                <a:solidFill>
                  <a:srgbClr val="F69546"/>
                </a:solidFill>
                <a:latin typeface="Times New Roman"/>
                <a:cs typeface="Times New Roman"/>
              </a:rPr>
              <a:t>U</a:t>
            </a:r>
            <a:r>
              <a:rPr lang="en-US" sz="1800" b="0" i="1" baseline="-25000" dirty="0" err="1">
                <a:solidFill>
                  <a:prstClr val="black"/>
                </a:solidFill>
                <a:latin typeface="Times New Roman"/>
                <a:cs typeface="Times New Roman"/>
              </a:rPr>
              <a:t>t</a:t>
            </a:r>
            <a:endParaRPr lang="en-US" sz="1800" b="0" i="1" baseline="-25000" dirty="0">
              <a:solidFill>
                <a:prstClr val="black"/>
              </a:solidFill>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D. </a:t>
            </a:r>
            <a:r>
              <a:rPr lang="en-US" sz="1600" b="0" dirty="0">
                <a:solidFill>
                  <a:srgbClr val="FF0000"/>
                </a:solidFill>
                <a:latin typeface="Helvetica"/>
                <a:cs typeface="Helvetica"/>
              </a:rPr>
              <a:t>Internal</a:t>
            </a:r>
            <a:r>
              <a:rPr lang="en-US" sz="1600" b="0" dirty="0">
                <a:solidFill>
                  <a:prstClr val="black"/>
                </a:solidFill>
                <a:latin typeface="Helvetica"/>
                <a:cs typeface="Helvetica"/>
              </a:rPr>
              <a:t>/</a:t>
            </a:r>
            <a:r>
              <a:rPr lang="en-US" sz="1600" b="0" dirty="0">
                <a:solidFill>
                  <a:srgbClr val="254061"/>
                </a:solidFill>
                <a:latin typeface="Helvetica"/>
                <a:cs typeface="Helvetica"/>
              </a:rPr>
              <a:t>External </a:t>
            </a:r>
            <a:r>
              <a:rPr lang="en-US" sz="1600" b="0" dirty="0">
                <a:solidFill>
                  <a:prstClr val="black"/>
                </a:solidFill>
                <a:latin typeface="Helvetica"/>
                <a:cs typeface="Helvetica"/>
              </a:rPr>
              <a:t>Principal Dynamic Patterns (PDPs)</a:t>
            </a: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a:solidFill>
                    <a:srgbClr val="000100"/>
                  </a:solidFill>
                  <a:latin typeface="Calibri"/>
                </a:rPr>
                <a:t>…</a:t>
              </a: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cs typeface="Times New Roman"/>
                </a:rPr>
                <a:t>[</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FF0000"/>
                  </a:solidFill>
                  <a:latin typeface="Times New Roman"/>
                  <a:cs typeface="Times New Roman"/>
                </a:rPr>
                <a:t>λ</a:t>
              </a:r>
              <a:r>
                <a:rPr lang="en-US" sz="1400" b="0" i="1" baseline="-25000" dirty="0" err="1">
                  <a:solidFill>
                    <a:srgbClr val="000000"/>
                  </a:solidFill>
                  <a:latin typeface="Times New Roman"/>
                  <a:cs typeface="Times New Roman"/>
                </a:rPr>
                <a:t>p</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4F81BD"/>
                  </a:solidFill>
                  <a:latin typeface="Times New Roman"/>
                  <a:cs typeface="Times New Roman"/>
                </a:rPr>
                <a:t>σ</a:t>
              </a:r>
              <a:r>
                <a:rPr lang="en-US" sz="1400" b="0" i="1" baseline="-25000" dirty="0" err="1">
                  <a:solidFill>
                    <a:srgbClr val="000000"/>
                  </a:solidFill>
                  <a:latin typeface="Times New Roman"/>
                  <a:cs typeface="Times New Roman"/>
                </a:rPr>
                <a:t>q</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4F81BD"/>
                  </a:solidFill>
                  <a:latin typeface="Times New Roman"/>
                  <a:cs typeface="Times New Roman"/>
                </a:rPr>
                <a:t>EXT</a:t>
              </a:r>
              <a:r>
                <a:rPr lang="en-US" sz="1800" b="0" i="1" dirty="0">
                  <a:solidFill>
                    <a:prstClr val="black"/>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1      </a:t>
              </a:r>
              <a:r>
                <a:rPr lang="en-US" sz="1800" b="0" i="1" dirty="0">
                  <a:solidFill>
                    <a:srgbClr val="4F81BD"/>
                  </a:solidFill>
                  <a:latin typeface="Times New Roman"/>
                  <a:cs typeface="Times New Roman"/>
                </a:rPr>
                <a:t>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2</a:t>
              </a:r>
              <a:r>
                <a:rPr lang="en-US" sz="1800" b="0" i="1" baseline="-25000" dirty="0">
                  <a:solidFill>
                    <a:srgbClr val="F69546"/>
                  </a:solidFill>
                  <a:latin typeface="Times New Roman"/>
                  <a:cs typeface="Times New Roman"/>
                </a:rPr>
                <a:t> </a:t>
              </a:r>
              <a:r>
                <a:rPr lang="en-US" sz="1800" b="0" i="1" baseline="-25000" dirty="0">
                  <a:solidFill>
                    <a:srgbClr val="C0504D"/>
                  </a:solidFill>
                  <a:latin typeface="Times New Roman"/>
                  <a:cs typeface="Times New Roman"/>
                </a:rPr>
                <a:t>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E. </a:t>
            </a:r>
            <a:r>
              <a:rPr lang="en-US" sz="1600" b="0" dirty="0">
                <a:solidFill>
                  <a:prstClr val="black"/>
                </a:solidFill>
                <a:latin typeface="Helvetica"/>
                <a:cs typeface="Helvetica"/>
              </a:rPr>
              <a:t>Gene’s </a:t>
            </a:r>
            <a:r>
              <a:rPr lang="en-US" sz="1600" b="0" dirty="0">
                <a:solidFill>
                  <a:srgbClr val="9B4240"/>
                </a:solidFill>
                <a:latin typeface="Helvetica"/>
                <a:cs typeface="Helvetica"/>
              </a:rPr>
              <a:t>internal (INT) </a:t>
            </a:r>
            <a:r>
              <a:rPr lang="en-US" sz="1600" b="0" dirty="0">
                <a:solidFill>
                  <a:prstClr val="black"/>
                </a:solidFill>
                <a:latin typeface="Helvetica"/>
                <a:cs typeface="Helvetica"/>
              </a:rPr>
              <a:t>and </a:t>
            </a:r>
            <a:r>
              <a:rPr lang="en-US" sz="1600" b="0" dirty="0">
                <a:solidFill>
                  <a:srgbClr val="4F81BD"/>
                </a:solidFill>
                <a:latin typeface="Helvetica"/>
                <a:cs typeface="Helvetica"/>
              </a:rPr>
              <a:t>external (EXT)</a:t>
            </a:r>
            <a:r>
              <a:rPr lang="en-US" sz="1600" b="0" dirty="0">
                <a:solidFill>
                  <a:prstClr val="black"/>
                </a:solidFill>
                <a:latin typeface="Helvetica"/>
                <a:cs typeface="Helvetica"/>
              </a:rPr>
              <a:t> driven expression dynamics composed of PDPs</a:t>
            </a: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C0504D"/>
                    </a:solidFill>
                    <a:latin typeface="Times New Roman"/>
                    <a:cs typeface="Times New Roman"/>
                  </a:rPr>
                  <a:t>INT</a:t>
                </a:r>
                <a:r>
                  <a:rPr lang="en-US" sz="1800" b="0" i="1" dirty="0">
                    <a:solidFill>
                      <a:prstClr val="black"/>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1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2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180" name="Title 1"/>
          <p:cNvSpPr>
            <a:spLocks noGrp="1"/>
          </p:cNvSpPr>
          <p:nvPr>
            <p:ph type="title"/>
          </p:nvPr>
        </p:nvSpPr>
        <p:spPr>
          <a:xfrm>
            <a:off x="3398427" y="0"/>
            <a:ext cx="2299946" cy="686444"/>
          </a:xfrm>
        </p:spPr>
        <p:txBody>
          <a:bodyPr>
            <a:normAutofit fontScale="90000"/>
          </a:bodyPr>
          <a:lstStyle/>
          <a:p>
            <a:r>
              <a:rPr lang="en-US" dirty="0" smtClean="0"/>
              <a:t>Flowchart</a:t>
            </a:r>
            <a:endParaRPr lang="en-US" dirty="0"/>
          </a:p>
        </p:txBody>
      </p:sp>
    </p:spTree>
    <p:extLst>
      <p:ext uri="{BB962C8B-B14F-4D97-AF65-F5344CB8AC3E}">
        <p14:creationId xmlns:p14="http://schemas.microsoft.com/office/powerpoint/2010/main" val="1973475248"/>
      </p:ext>
    </p:extLst>
  </p:cSld>
  <p:clrMapOvr>
    <a:masterClrMapping/>
  </p:clrMapOvr>
  <mc:AlternateContent xmlns:mc="http://schemas.openxmlformats.org/markup-compatibility/2006" xmlns:p14="http://schemas.microsoft.com/office/powerpoint/2010/main">
    <mc:Choice Requires="p14">
      <p:transition spd="slow" p14:dur="2000" advTm="45202"/>
    </mc:Choice>
    <mc:Fallback xmlns="">
      <p:transition xmlns:p14="http://schemas.microsoft.com/office/powerpoint/2010/main" spd="slow" advTm="45202"/>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rgbClr val="000000">
                    <a:lumMod val="50000"/>
                    <a:lumOff val="50000"/>
                  </a:srgbClr>
                </a:solidFill>
                <a:latin typeface="Calibri" charset="0"/>
              </a:rPr>
              <a:t>[Wang et al. </a:t>
            </a:r>
            <a:r>
              <a:rPr lang="en-US" sz="1100" b="0" i="1" dirty="0" smtClean="0">
                <a:solidFill>
                  <a:srgbClr val="000000">
                    <a:lumMod val="50000"/>
                    <a:lumOff val="50000"/>
                  </a:srgbClr>
                </a:solidFill>
                <a:latin typeface="Calibri" charset="0"/>
              </a:rPr>
              <a:t>PLOS CB</a:t>
            </a:r>
            <a:r>
              <a:rPr lang="en-US" sz="1100" b="0" dirty="0" smtClean="0">
                <a:solidFill>
                  <a:srgbClr val="000000">
                    <a:lumMod val="50000"/>
                    <a:lumOff val="50000"/>
                  </a:srgbClr>
                </a:solidFill>
                <a:latin typeface="Calibri" charset="0"/>
              </a:rPr>
              <a:t> (in revision, ‘15)]</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9212458"/>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918175356"/>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cs typeface="Helvetica"/>
              </a:rPr>
              <a:t>Different </a:t>
            </a:r>
            <a:r>
              <a:rPr lang="en-US" sz="1400" b="0" dirty="0" err="1" smtClean="0">
                <a:solidFill>
                  <a:srgbClr val="000090"/>
                </a:solidFill>
                <a:latin typeface="Helvetica"/>
                <a:cs typeface="Helvetica"/>
              </a:rPr>
              <a:t>ePDP</a:t>
            </a:r>
            <a:r>
              <a:rPr lang="en-US" sz="1400" b="0" dirty="0" smtClean="0">
                <a:solidFill>
                  <a:srgbClr val="000090"/>
                </a:solidFill>
                <a:latin typeface="Helvetica"/>
                <a:cs typeface="Helvetica"/>
              </a:rPr>
              <a:t> canonical trajectories</a:t>
            </a:r>
            <a:endParaRPr lang="en-US" sz="1400" b="0" dirty="0">
              <a:solidFill>
                <a:srgbClr val="000090"/>
              </a:solidFill>
              <a:latin typeface="Helvetic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grpSp>
        <p:nvGrpSpPr>
          <p:cNvPr id="38" name="Group 37"/>
          <p:cNvGrpSpPr/>
          <p:nvPr/>
        </p:nvGrpSpPr>
        <p:grpSpPr>
          <a:xfrm>
            <a:off x="4749333" y="2343915"/>
            <a:ext cx="3961770" cy="1411270"/>
            <a:chOff x="663960" y="4768004"/>
            <a:chExt cx="3961770" cy="1411270"/>
          </a:xfrm>
        </p:grpSpPr>
        <p:grpSp>
          <p:nvGrpSpPr>
            <p:cNvPr id="62" name="Group 61"/>
            <p:cNvGrpSpPr/>
            <p:nvPr/>
          </p:nvGrpSpPr>
          <p:grpSpPr>
            <a:xfrm>
              <a:off x="663960" y="4768004"/>
              <a:ext cx="3961770" cy="1411270"/>
              <a:chOff x="-2354" y="2180139"/>
              <a:chExt cx="3461266" cy="1232980"/>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0" name="Rectangle 69"/>
              <p:cNvSpPr/>
              <p:nvPr/>
            </p:nvSpPr>
            <p:spPr>
              <a:xfrm>
                <a:off x="938827" y="2331008"/>
                <a:ext cx="99801" cy="96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1</a:t>
                </a:r>
                <a:r>
                  <a:rPr lang="en-US" b="0" kern="0" baseline="30000" dirty="0" smtClean="0">
                    <a:solidFill>
                      <a:sysClr val="windowText" lastClr="000000"/>
                    </a:solidFill>
                    <a:latin typeface="Helvetica"/>
                    <a:cs typeface="Helvetica"/>
                  </a:rPr>
                  <a:t>st</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2</a:t>
                </a:r>
                <a:r>
                  <a:rPr lang="en-US" b="0" kern="0" baseline="30000" dirty="0" smtClean="0">
                    <a:solidFill>
                      <a:sysClr val="windowText" lastClr="000000"/>
                    </a:solidFill>
                    <a:latin typeface="Helvetica"/>
                    <a:cs typeface="Helvetica"/>
                  </a:rPr>
                  <a:t>nd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3</a:t>
                </a:r>
                <a:r>
                  <a:rPr lang="en-US" b="0" kern="0" baseline="30000" dirty="0" smtClean="0">
                    <a:solidFill>
                      <a:sysClr val="windowText" lastClr="000000"/>
                    </a:solidFill>
                    <a:latin typeface="Helvetica"/>
                    <a:cs typeface="Helvetica"/>
                  </a:rPr>
                  <a:t>rd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4</a:t>
                </a:r>
                <a:r>
                  <a:rPr lang="en-US" b="0" kern="0" baseline="30000" dirty="0" smtClean="0">
                    <a:solidFill>
                      <a:sysClr val="windowText" lastClr="000000"/>
                    </a:solidFill>
                    <a:latin typeface="Helvetica"/>
                    <a:cs typeface="Helvetica"/>
                  </a:rPr>
                  <a:t>th</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cs typeface="Helvetica"/>
                  </a:rPr>
                  <a:t>Expression</a:t>
                </a:r>
                <a:endParaRPr lang="en-US" sz="1050" b="0" kern="0" dirty="0">
                  <a:solidFill>
                    <a:sysClr val="windowText" lastClr="000000"/>
                  </a:solidFill>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Worm’s effective state space model</a:t>
            </a:r>
            <a:endParaRPr lang="en-US" sz="1400" b="0" dirty="0">
              <a:solidFill>
                <a:prstClr val="black"/>
              </a:solidFill>
              <a:latin typeface="Helvetic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cs typeface="Helvetica"/>
              </a:rPr>
              <a:t>Similar </a:t>
            </a:r>
            <a:r>
              <a:rPr lang="en-US" sz="1400" b="0" dirty="0" err="1" smtClean="0">
                <a:solidFill>
                  <a:srgbClr val="FF0000"/>
                </a:solidFill>
                <a:latin typeface="Helvetica"/>
                <a:cs typeface="Helvetica"/>
              </a:rPr>
              <a:t>iPDP</a:t>
            </a:r>
            <a:r>
              <a:rPr lang="en-US" sz="1400" b="0" dirty="0" smtClean="0">
                <a:solidFill>
                  <a:srgbClr val="FF0000"/>
                </a:solidFill>
                <a:latin typeface="Helvetica"/>
                <a:cs typeface="Helvetica"/>
              </a:rPr>
              <a:t> canonical trajectories</a:t>
            </a:r>
            <a:endParaRPr lang="en-US" sz="1400" b="0" dirty="0">
              <a:solidFill>
                <a:srgbClr val="FF0000"/>
              </a:solidFill>
              <a:latin typeface="Helvetic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Fly’s effective state space model</a:t>
            </a:r>
            <a:endParaRPr lang="en-US" sz="1400" b="0" dirty="0">
              <a:solidFill>
                <a:prstClr val="black"/>
              </a:solidFill>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2209444899"/>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348180"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181310599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348181"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
        <p:nvSpPr>
          <p:cNvPr id="8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827083023"/>
      </p:ext>
    </p:extLst>
  </p:cSld>
  <p:clrMapOvr>
    <a:masterClrMapping/>
  </p:clrMapOvr>
  <mc:AlternateContent xmlns:mc="http://schemas.openxmlformats.org/markup-compatibility/2006" xmlns:p14="http://schemas.microsoft.com/office/powerpoint/2010/main">
    <mc:Choice Requires="p14">
      <p:transition spd="slow" p14:dur="2000" advTm="77264"/>
    </mc:Choice>
    <mc:Fallback xmlns="">
      <p:transition xmlns:p14="http://schemas.microsoft.com/office/powerpoint/2010/main" spd="slow" advTm="77264"/>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71249344"/>
      </p:ext>
    </p:extLst>
  </p:cSld>
  <p:clrMapOvr>
    <a:masterClrMapping/>
  </p:clrMapOvr>
  <p:transition xmlns:p14="http://schemas.microsoft.com/office/powerpoint/2010/main" advTm="18895"/>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9" name="Rectangle 18"/>
          <p:cNvSpPr/>
          <p:nvPr/>
        </p:nvSpPr>
        <p:spPr>
          <a:xfrm>
            <a:off x="122466" y="3026832"/>
            <a:ext cx="5483784" cy="1015663"/>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3467235971"/>
              </p:ext>
            </p:extLst>
          </p:nvPr>
        </p:nvGraphicFramePr>
        <p:xfrm>
          <a:off x="122466" y="1407090"/>
          <a:ext cx="6096000" cy="741680"/>
        </p:xfrm>
        <a:graphic>
          <a:graphicData uri="http://schemas.openxmlformats.org/drawingml/2006/table">
            <a:tbl>
              <a:tblPr firstRow="1" bandRow="1">
                <a:tableStyleId>{5C22544A-7EE6-4342-B048-85BDC9FD1C3A}</a:tableStyleId>
              </a:tblPr>
              <a:tblGrid>
                <a:gridCol w="3637542"/>
                <a:gridCol w="1343759"/>
                <a:gridCol w="1114699"/>
              </a:tblGrid>
              <a:tr h="370840">
                <a:tc>
                  <a:txBody>
                    <a:bodyPr/>
                    <a:lstStyle/>
                    <a:p>
                      <a:r>
                        <a:rPr lang="en-US" dirty="0" err="1" smtClean="0"/>
                        <a:t>iPDP</a:t>
                      </a:r>
                      <a:r>
                        <a:rPr lang="en-US" baseline="0" dirty="0" smtClean="0"/>
                        <a:t> </a:t>
                      </a:r>
                      <a:r>
                        <a:rPr lang="en-US" baseline="0" dirty="0" err="1" smtClean="0"/>
                        <a:t>coeffs</a:t>
                      </a:r>
                      <a:r>
                        <a:rPr lang="en-US" baseline="0" dirty="0" smtClean="0"/>
                        <a:t> &gt;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Ribosomal</a:t>
                      </a:r>
                      <a:r>
                        <a:rPr lang="en-US" baseline="0" dirty="0" smtClean="0"/>
                        <a:t> genes</a:t>
                      </a:r>
                      <a:endParaRPr lang="en-US" dirty="0"/>
                    </a:p>
                  </a:txBody>
                  <a:tcPr/>
                </a:tc>
                <a:tc>
                  <a:txBody>
                    <a:bodyPr/>
                    <a:lstStyle/>
                    <a:p>
                      <a:r>
                        <a:rPr lang="en-US" i="1" dirty="0" smtClean="0"/>
                        <a:t>p</a:t>
                      </a:r>
                      <a:r>
                        <a:rPr lang="en-US" dirty="0" smtClean="0"/>
                        <a:t>&lt;0.001</a:t>
                      </a:r>
                      <a:endParaRPr lang="en-US" dirty="0"/>
                    </a:p>
                  </a:txBody>
                  <a:tcPr/>
                </a:tc>
                <a:tc>
                  <a:txBody>
                    <a:bodyPr/>
                    <a:lstStyle/>
                    <a:p>
                      <a:r>
                        <a:rPr lang="en-US" i="1" dirty="0" smtClean="0"/>
                        <a:t>p</a:t>
                      </a:r>
                      <a:r>
                        <a:rPr lang="en-US" dirty="0" smtClean="0"/>
                        <a:t>&lt;2.2e-16</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206311953"/>
              </p:ext>
            </p:extLst>
          </p:nvPr>
        </p:nvGraphicFramePr>
        <p:xfrm>
          <a:off x="122466" y="4853935"/>
          <a:ext cx="6096000" cy="741680"/>
        </p:xfrm>
        <a:graphic>
          <a:graphicData uri="http://schemas.openxmlformats.org/drawingml/2006/table">
            <a:tbl>
              <a:tblPr firstRow="1" bandRow="1">
                <a:tableStyleId>{5C22544A-7EE6-4342-B048-85BDC9FD1C3A}</a:tableStyleId>
              </a:tblPr>
              <a:tblGrid>
                <a:gridCol w="4060918"/>
                <a:gridCol w="938790"/>
                <a:gridCol w="1096292"/>
              </a:tblGrid>
              <a:tr h="370840">
                <a:tc>
                  <a:txBody>
                    <a:bodyPr/>
                    <a:lstStyle/>
                    <a:p>
                      <a:r>
                        <a:rPr lang="en-US" dirty="0" err="1" smtClean="0"/>
                        <a:t>iPDP</a:t>
                      </a:r>
                      <a:r>
                        <a:rPr lang="en-US" baseline="0" dirty="0" smtClean="0"/>
                        <a:t> </a:t>
                      </a:r>
                      <a:r>
                        <a:rPr lang="en-US" baseline="0" dirty="0" err="1" smtClean="0"/>
                        <a:t>coeffs</a:t>
                      </a:r>
                      <a:r>
                        <a:rPr lang="en-US" baseline="0" dirty="0" smtClean="0"/>
                        <a:t> &lt;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Signaling genes</a:t>
                      </a:r>
                      <a:endParaRPr lang="en-US" dirty="0"/>
                    </a:p>
                  </a:txBody>
                  <a:tcPr/>
                </a:tc>
                <a:tc>
                  <a:txBody>
                    <a:bodyPr/>
                    <a:lstStyle/>
                    <a:p>
                      <a:r>
                        <a:rPr lang="en-US" i="1" dirty="0" smtClean="0"/>
                        <a:t>p</a:t>
                      </a:r>
                      <a:r>
                        <a:rPr lang="en-US" dirty="0" smtClean="0"/>
                        <a:t>&lt;7e-4</a:t>
                      </a:r>
                      <a:endParaRPr lang="en-US" dirty="0"/>
                    </a:p>
                  </a:txBody>
                  <a:tcPr/>
                </a:tc>
                <a:tc>
                  <a:txBody>
                    <a:bodyPr/>
                    <a:lstStyle/>
                    <a:p>
                      <a:r>
                        <a:rPr lang="en-US" i="1" dirty="0" smtClean="0"/>
                        <a:t>p</a:t>
                      </a:r>
                      <a:r>
                        <a:rPr lang="en-US" dirty="0" smtClean="0"/>
                        <a:t>&lt;6e-4</a:t>
                      </a:r>
                      <a:endParaRPr lang="en-US" dirty="0"/>
                    </a:p>
                  </a:txBody>
                  <a:tcPr/>
                </a:tc>
              </a:tr>
            </a:tbl>
          </a:graphicData>
        </a:graphic>
      </p:graphicFrame>
      <p:grpSp>
        <p:nvGrpSpPr>
          <p:cNvPr id="17" name="Group 16"/>
          <p:cNvGrpSpPr/>
          <p:nvPr/>
        </p:nvGrpSpPr>
        <p:grpSpPr>
          <a:xfrm>
            <a:off x="5981470" y="1683051"/>
            <a:ext cx="3162530" cy="3347023"/>
            <a:chOff x="5572523" y="993080"/>
            <a:chExt cx="3162530" cy="3347023"/>
          </a:xfrm>
        </p:grpSpPr>
        <p:pic>
          <p:nvPicPr>
            <p:cNvPr id="7" name="Picture 6" descr="boxplot_fly_ribosome_coeff_cons_vs_spec.pdf"/>
            <p:cNvPicPr>
              <a:picLocks noChangeAspect="1"/>
            </p:cNvPicPr>
            <p:nvPr/>
          </p:nvPicPr>
          <p:blipFill rotWithShape="1">
            <a:blip r:embed="rId3">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16" name="TextBox 15"/>
            <p:cNvSpPr txBox="1"/>
            <p:nvPr/>
          </p:nvSpPr>
          <p:spPr>
            <a:xfrm>
              <a:off x="6491053" y="3632545"/>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   </a:t>
              </a:r>
              <a:r>
                <a:rPr lang="en-US" sz="1800" b="0" dirty="0" err="1" smtClean="0">
                  <a:solidFill>
                    <a:prstClr val="black"/>
                  </a:solidFill>
                  <a:latin typeface="Calibri"/>
                </a:rPr>
                <a:t>iPDPs</a:t>
              </a:r>
              <a:r>
                <a:rPr lang="en-US" sz="1800" b="0" dirty="0" smtClean="0">
                  <a:solidFill>
                    <a:prstClr val="black"/>
                  </a:solidFill>
                  <a:latin typeface="Calibri"/>
                </a:rPr>
                <a:t>          </a:t>
              </a:r>
              <a:r>
                <a:rPr lang="en-US" sz="1800" b="0" dirty="0" err="1" smtClean="0">
                  <a:solidFill>
                    <a:prstClr val="black"/>
                  </a:solidFill>
                  <a:latin typeface="Calibri"/>
                </a:rPr>
                <a:t>ePDPs</a:t>
              </a:r>
              <a:endParaRPr lang="en-US" sz="1800" b="0" dirty="0" smtClean="0">
                <a:solidFill>
                  <a:prstClr val="black"/>
                </a:solidFill>
                <a:latin typeface="Calibri"/>
              </a:endParaRPr>
            </a:p>
          </p:txBody>
        </p:sp>
        <p:sp>
          <p:nvSpPr>
            <p:cNvPr id="21" name="TextBox 20"/>
            <p:cNvSpPr txBox="1"/>
            <p:nvPr/>
          </p:nvSpPr>
          <p:spPr>
            <a:xfrm rot="16200000">
              <a:off x="4572152" y="2459169"/>
              <a:ext cx="2647073"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rPr>
                <a:t>Coefficients of </a:t>
              </a:r>
              <a:r>
                <a:rPr lang="en-US" sz="1800" dirty="0" smtClean="0">
                  <a:solidFill>
                    <a:prstClr val="black"/>
                  </a:solidFill>
                  <a:latin typeface="Calibri"/>
                </a:rPr>
                <a:t>ribosomal</a:t>
              </a:r>
              <a:r>
                <a:rPr lang="en-US" sz="1800" b="0" dirty="0" smtClean="0">
                  <a:solidFill>
                    <a:prstClr val="black"/>
                  </a:solidFill>
                  <a:latin typeface="Calibri"/>
                </a:rPr>
                <a:t> related genes (absolute)</a:t>
              </a:r>
              <a:endParaRPr lang="en-US" sz="1800" b="0" dirty="0">
                <a:solidFill>
                  <a:prstClr val="black"/>
                </a:solidFill>
                <a:latin typeface="Calibri"/>
              </a:endParaRPr>
            </a:p>
          </p:txBody>
        </p:sp>
      </p:grpSp>
      <p:sp>
        <p:nvSpPr>
          <p:cNvPr id="24" name="Right Arrow 23"/>
          <p:cNvSpPr/>
          <p:nvPr/>
        </p:nvSpPr>
        <p:spPr>
          <a:xfrm rot="5400000">
            <a:off x="2578217" y="2319509"/>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5" name="Right Arrow 24"/>
          <p:cNvSpPr/>
          <p:nvPr/>
        </p:nvSpPr>
        <p:spPr>
          <a:xfrm rot="16200000">
            <a:off x="2559809" y="4106741"/>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Arrow Connector 26"/>
          <p:cNvCxnSpPr/>
          <p:nvPr/>
        </p:nvCxnSpPr>
        <p:spPr>
          <a:xfrm>
            <a:off x="6218466" y="1932479"/>
            <a:ext cx="923702" cy="2162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22466" y="5593859"/>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 </a:t>
            </a:r>
            <a:r>
              <a:rPr lang="en-US" sz="1400" b="0" i="1" dirty="0" smtClean="0">
                <a:solidFill>
                  <a:prstClr val="black"/>
                </a:solidFill>
                <a:latin typeface="Calibri"/>
              </a:rPr>
              <a:t>p</a:t>
            </a:r>
            <a:r>
              <a:rPr lang="en-US" sz="1400" b="0" dirty="0" smtClean="0">
                <a:solidFill>
                  <a:prstClr val="black"/>
                </a:solidFill>
                <a:latin typeface="Calibri"/>
              </a:rPr>
              <a:t>-values from KS-test</a:t>
            </a:r>
            <a:endParaRPr lang="en-US" sz="1400" b="0" dirty="0">
              <a:solidFill>
                <a:prstClr val="black"/>
              </a:solidFill>
              <a:latin typeface="Calibri"/>
            </a:endParaRPr>
          </a:p>
        </p:txBody>
      </p:sp>
      <p:sp>
        <p:nvSpPr>
          <p:cNvPr id="14"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0564621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39"/>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pic>
        <p:nvPicPr>
          <p:cNvPr id="3" name="Picture 2" descr="S2 Figu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22" y="2727108"/>
            <a:ext cx="7025378" cy="3795677"/>
          </a:xfrm>
          <a:prstGeom prst="rect">
            <a:avLst/>
          </a:prstGeom>
        </p:spPr>
      </p:pic>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6"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5722099" y="4706257"/>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a:t>
            </a:r>
            <a:r>
              <a:rPr lang="en-US" sz="1800" dirty="0" smtClean="0">
                <a:solidFill>
                  <a:schemeClr val="tx1">
                    <a:lumMod val="50000"/>
                    <a:lumOff val="50000"/>
                  </a:schemeClr>
                </a:solidFill>
              </a:rPr>
              <a:t>: Building Interpretative Models </a:t>
            </a:r>
            <a:r>
              <a:rPr lang="en-US" sz="1800" dirty="0" smtClean="0">
                <a:solidFill>
                  <a:schemeClr val="tx1">
                    <a:lumMod val="50000"/>
                    <a:lumOff val="50000"/>
                  </a:schemeClr>
                </a:solidFill>
              </a:rPr>
              <a:t>while </a:t>
            </a:r>
            <a:r>
              <a:rPr lang="en-US" sz="1800" dirty="0" smtClean="0">
                <a:solidFill>
                  <a:schemeClr val="tx1">
                    <a:lumMod val="50000"/>
                    <a:lumOff val="50000"/>
                  </a:schemeClr>
                </a:solidFill>
              </a:rPr>
              <a:t>Protecting </a:t>
            </a:r>
            <a:r>
              <a:rPr lang="en-US" sz="1800" dirty="0" smtClean="0">
                <a:solidFill>
                  <a:schemeClr val="tx1">
                    <a:lumMod val="50000"/>
                    <a:lumOff val="50000"/>
                  </a:schemeClr>
                </a:solidFill>
              </a:rPr>
              <a:t>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11472125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82" y="304794"/>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smtClean="0">
                <a:solidFill>
                  <a:srgbClr val="000000"/>
                </a:solidFill>
              </a:rPr>
              <a:t>Acknowledgements</a:t>
            </a:r>
            <a:endParaRPr lang="en-US" sz="2400" dirty="0">
              <a:solidFill>
                <a:srgbClr val="000000"/>
              </a:solidFill>
            </a:endParaRPr>
          </a:p>
        </p:txBody>
      </p:sp>
      <p:sp>
        <p:nvSpPr>
          <p:cNvPr id="558082" name="Content Placeholder 2"/>
          <p:cNvSpPr txBox="1">
            <a:spLocks/>
          </p:cNvSpPr>
          <p:nvPr/>
        </p:nvSpPr>
        <p:spPr bwMode="auto">
          <a:xfrm>
            <a:off x="689589" y="1003725"/>
            <a:ext cx="3539110" cy="28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dirty="0" smtClean="0">
              <a:solidFill>
                <a:srgbClr val="008000"/>
              </a:solidFill>
            </a:endParaRPr>
          </a:p>
          <a:p>
            <a:pPr>
              <a:spcBef>
                <a:spcPct val="20000"/>
              </a:spcBef>
            </a:pPr>
            <a:r>
              <a:rPr lang="en-US" sz="2800" dirty="0" err="1" smtClean="0">
                <a:solidFill>
                  <a:srgbClr val="008000"/>
                </a:solidFill>
              </a:rPr>
              <a:t>DREISS</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a:solidFill>
                  <a:srgbClr val="FF0000"/>
                </a:solidFill>
              </a:rPr>
              <a:t>D </a:t>
            </a:r>
            <a:r>
              <a:rPr lang="en-US" sz="3200" dirty="0">
                <a:solidFill>
                  <a:srgbClr val="FF0000"/>
                </a:solidFill>
              </a:rPr>
              <a:t>Wang</a:t>
            </a:r>
            <a:r>
              <a:rPr lang="en-US" sz="1600" b="0" dirty="0">
                <a:solidFill>
                  <a:srgbClr val="000000"/>
                </a:solidFill>
              </a:rPr>
              <a:t>, </a:t>
            </a:r>
            <a:r>
              <a:rPr lang="en-US" sz="1600" b="0" dirty="0" smtClean="0">
                <a:solidFill>
                  <a:srgbClr val="000000"/>
                </a:solidFill>
              </a:rPr>
              <a:t>F </a:t>
            </a:r>
            <a:r>
              <a:rPr lang="en-US" sz="1600" b="0" dirty="0">
                <a:solidFill>
                  <a:srgbClr val="000000"/>
                </a:solidFill>
              </a:rPr>
              <a:t>He, </a:t>
            </a:r>
            <a:r>
              <a:rPr lang="en-US" sz="1600" b="0" dirty="0" smtClean="0">
                <a:solidFill>
                  <a:srgbClr val="000000"/>
                </a:solidFill>
              </a:rPr>
              <a:t>S </a:t>
            </a:r>
            <a:r>
              <a:rPr lang="en-US" sz="1600" b="0" dirty="0" err="1">
                <a:solidFill>
                  <a:srgbClr val="000000"/>
                </a:solidFill>
              </a:rPr>
              <a:t>Maslov</a:t>
            </a:r>
            <a:r>
              <a:rPr lang="en-US" sz="1600" b="0" dirty="0">
                <a:solidFill>
                  <a:srgbClr val="000000"/>
                </a:solidFill>
              </a:rPr>
              <a:t> </a:t>
            </a:r>
            <a:endParaRPr lang="en-US" sz="1600" b="0" dirty="0" smtClean="0">
              <a:solidFill>
                <a:srgbClr val="000000"/>
              </a:solidFill>
            </a:endParaRPr>
          </a:p>
          <a:p>
            <a:pPr>
              <a:spcBef>
                <a:spcPct val="20000"/>
              </a:spcBef>
            </a:pPr>
            <a:endParaRPr lang="en-US" sz="1600" b="0" dirty="0">
              <a:solidFill>
                <a:srgbClr val="000000"/>
              </a:solidFill>
            </a:endParaRPr>
          </a:p>
          <a:p>
            <a:pPr>
              <a:defRPr/>
            </a:pPr>
            <a:r>
              <a:rPr lang="en-US" sz="1100" b="0" dirty="0" err="1">
                <a:solidFill>
                  <a:srgbClr val="000000"/>
                </a:solidFill>
              </a:rPr>
              <a:t>papers.gersteinlab.org</a:t>
            </a:r>
            <a:r>
              <a:rPr lang="en-US" sz="1100" b="0" dirty="0">
                <a:solidFill>
                  <a:srgbClr val="000000"/>
                </a:solidFill>
              </a:rPr>
              <a:t>/subject/</a:t>
            </a:r>
            <a:r>
              <a:rPr lang="en-US" sz="2800" dirty="0" smtClean="0">
                <a:solidFill>
                  <a:srgbClr val="008000"/>
                </a:solidFill>
              </a:rPr>
              <a:t>privacy</a:t>
            </a:r>
            <a:endParaRPr lang="en-US" sz="2800" dirty="0" smtClean="0">
              <a:solidFill>
                <a:srgbClr val="FF0000"/>
              </a:solidFill>
            </a:endParaRPr>
          </a:p>
          <a:p>
            <a:pPr>
              <a:defRPr/>
            </a:pPr>
            <a:r>
              <a:rPr lang="en-US" sz="3200" dirty="0">
                <a:solidFill>
                  <a:srgbClr val="FF0000"/>
                </a:solidFill>
              </a:rPr>
              <a:t>D </a:t>
            </a:r>
            <a:r>
              <a:rPr lang="en-US" sz="3200" dirty="0" err="1">
                <a:solidFill>
                  <a:srgbClr val="FF0000"/>
                </a:solidFill>
              </a:rPr>
              <a:t>Greenbaum</a:t>
            </a:r>
            <a:endParaRPr lang="en-US" sz="3200" dirty="0">
              <a:solidFill>
                <a:srgbClr val="FF0000"/>
              </a:solidFill>
            </a:endParaRPr>
          </a:p>
          <a:p>
            <a:pPr>
              <a:defRPr/>
            </a:pPr>
            <a:endParaRPr lang="en-US" sz="2000" dirty="0">
              <a:solidFill>
                <a:srgbClr val="FF0000"/>
              </a:solidFill>
            </a:endParaRPr>
          </a:p>
          <a:p>
            <a:pPr>
              <a:defRPr/>
            </a:pPr>
            <a:r>
              <a:rPr lang="en-US" sz="2800" dirty="0" err="1" smtClean="0">
                <a:solidFill>
                  <a:srgbClr val="008000"/>
                </a:solidFill>
              </a:rPr>
              <a:t>PrivaSeq</a:t>
            </a:r>
            <a:r>
              <a:rPr lang="en-US" sz="2000" dirty="0" err="1" smtClean="0">
                <a:solidFill>
                  <a:srgbClr val="008000"/>
                </a:solidFill>
              </a:rPr>
              <a:t>.</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smtClean="0">
                <a:solidFill>
                  <a:srgbClr val="FF0000"/>
                </a:solidFill>
              </a:rPr>
              <a:t>A </a:t>
            </a:r>
            <a:r>
              <a:rPr lang="en-US" sz="3200" dirty="0" err="1" smtClean="0">
                <a:solidFill>
                  <a:srgbClr val="FF0000"/>
                </a:solidFill>
              </a:rPr>
              <a:t>Harmanci</a:t>
            </a:r>
            <a:r>
              <a:rPr lang="en-US" sz="3200" dirty="0" smtClean="0">
                <a:solidFill>
                  <a:srgbClr val="FF0000"/>
                </a:solidFill>
              </a:rPr>
              <a:t> </a:t>
            </a:r>
            <a:endParaRPr lang="en-US" sz="3200" dirty="0">
              <a:solidFill>
                <a:srgbClr val="FF0000"/>
              </a:solidFill>
            </a:endParaRPr>
          </a:p>
          <a:p>
            <a:pPr>
              <a:defRPr/>
            </a:pPr>
            <a:endParaRPr lang="en-US" sz="1600" b="0" dirty="0">
              <a:solidFill>
                <a:srgbClr val="000000"/>
              </a:solidFill>
            </a:endParaRPr>
          </a:p>
          <a:p>
            <a:pPr>
              <a:defRPr/>
            </a:pPr>
            <a:endParaRPr lang="en-US" sz="1600" b="0" dirty="0">
              <a:solidFill>
                <a:srgbClr val="000000"/>
              </a:solidFill>
            </a:endParaRPr>
          </a:p>
          <a:p>
            <a:pPr>
              <a:defRPr/>
            </a:pPr>
            <a:r>
              <a:rPr lang="en-US" sz="2800" dirty="0" err="1">
                <a:solidFill>
                  <a:srgbClr val="008000"/>
                </a:solidFill>
              </a:rPr>
              <a:t>RSEQtools</a:t>
            </a:r>
            <a:r>
              <a:rPr lang="en-US" sz="2000" dirty="0" err="1">
                <a:solidFill>
                  <a:srgbClr val="008000"/>
                </a:solidFill>
              </a:rPr>
              <a:t>.</a:t>
            </a:r>
            <a:r>
              <a:rPr lang="en-US" sz="1400" b="0" dirty="0" err="1">
                <a:solidFill>
                  <a:srgbClr val="000000"/>
                </a:solidFill>
              </a:rPr>
              <a:t>gersteinlab.org</a:t>
            </a:r>
            <a:endParaRPr lang="en-US" sz="1400" b="0" dirty="0">
              <a:solidFill>
                <a:srgbClr val="000000"/>
              </a:solidFill>
            </a:endParaRPr>
          </a:p>
          <a:p>
            <a:pPr>
              <a:defRPr/>
            </a:pPr>
            <a:endParaRPr lang="en-US" sz="400" b="0" dirty="0">
              <a:solidFill>
                <a:srgbClr val="000000"/>
              </a:solidFill>
            </a:endParaRPr>
          </a:p>
          <a:p>
            <a:pPr>
              <a:defRPr/>
            </a:pPr>
            <a:r>
              <a:rPr lang="en-US" sz="1600" b="0" dirty="0">
                <a:solidFill>
                  <a:srgbClr val="000000"/>
                </a:solidFill>
              </a:rPr>
              <a:t>L </a:t>
            </a:r>
            <a:r>
              <a:rPr lang="en-US" sz="1600" b="0" dirty="0" err="1">
                <a:solidFill>
                  <a:srgbClr val="000000"/>
                </a:solidFill>
              </a:rPr>
              <a:t>Habegger</a:t>
            </a:r>
            <a:r>
              <a:rPr lang="en-US" sz="1600" b="0" dirty="0">
                <a:solidFill>
                  <a:srgbClr val="000000"/>
                </a:solidFill>
              </a:rPr>
              <a:t>, A </a:t>
            </a:r>
            <a:r>
              <a:rPr lang="en-US" sz="1600" b="0" dirty="0" err="1">
                <a:solidFill>
                  <a:srgbClr val="000000"/>
                </a:solidFill>
              </a:rPr>
              <a:t>Sboner</a:t>
            </a:r>
            <a:r>
              <a:rPr lang="en-US" sz="1600" b="0" dirty="0">
                <a:solidFill>
                  <a:srgbClr val="000000"/>
                </a:solidFill>
              </a:rPr>
              <a:t>, TA </a:t>
            </a:r>
            <a:r>
              <a:rPr lang="en-US" sz="1600" b="0" dirty="0" err="1">
                <a:solidFill>
                  <a:srgbClr val="000000"/>
                </a:solidFill>
              </a:rPr>
              <a:t>Gianoulis</a:t>
            </a:r>
            <a:r>
              <a:rPr lang="en-US" sz="1600" b="0" dirty="0">
                <a:solidFill>
                  <a:srgbClr val="000000"/>
                </a:solidFill>
              </a:rPr>
              <a:t>, J </a:t>
            </a:r>
            <a:r>
              <a:rPr lang="en-US" sz="1600" b="0" dirty="0" err="1">
                <a:solidFill>
                  <a:srgbClr val="000000"/>
                </a:solidFill>
              </a:rPr>
              <a:t>Rozowsky</a:t>
            </a:r>
            <a:r>
              <a:rPr lang="en-US" sz="1600" b="0" dirty="0">
                <a:solidFill>
                  <a:srgbClr val="000000"/>
                </a:solidFill>
              </a:rPr>
              <a:t>, A </a:t>
            </a:r>
            <a:r>
              <a:rPr lang="en-US" sz="1600" b="0" dirty="0" err="1">
                <a:solidFill>
                  <a:srgbClr val="000000"/>
                </a:solidFill>
              </a:rPr>
              <a:t>Agarwal</a:t>
            </a:r>
            <a:r>
              <a:rPr lang="en-US" sz="1600" b="0" dirty="0">
                <a:solidFill>
                  <a:srgbClr val="000000"/>
                </a:solidFill>
              </a:rPr>
              <a:t>, M </a:t>
            </a:r>
            <a:r>
              <a:rPr lang="en-US" sz="1600" b="0" dirty="0" smtClean="0">
                <a:solidFill>
                  <a:srgbClr val="000000"/>
                </a:solidFill>
              </a:rPr>
              <a:t>Snyder</a:t>
            </a:r>
          </a:p>
          <a:p>
            <a:pPr>
              <a:defRPr/>
            </a:pPr>
            <a:endParaRPr lang="en-US" sz="1600" b="0" dirty="0">
              <a:solidFill>
                <a:srgbClr val="000000"/>
              </a:solidFill>
            </a:endParaRPr>
          </a:p>
        </p:txBody>
      </p:sp>
      <p:sp>
        <p:nvSpPr>
          <p:cNvPr id="8" name="TextBox 7"/>
          <p:cNvSpPr txBox="1"/>
          <p:nvPr/>
        </p:nvSpPr>
        <p:spPr>
          <a:xfrm>
            <a:off x="4996781" y="61592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pic>
        <p:nvPicPr>
          <p:cNvPr id="2" name="Picture 1"/>
          <p:cNvPicPr>
            <a:picLocks noChangeAspect="1"/>
          </p:cNvPicPr>
          <p:nvPr/>
        </p:nvPicPr>
        <p:blipFill>
          <a:blip r:embed="rId2"/>
          <a:stretch>
            <a:fillRect/>
          </a:stretch>
        </p:blipFill>
        <p:spPr>
          <a:xfrm>
            <a:off x="4848355" y="389468"/>
            <a:ext cx="3628263" cy="5435600"/>
          </a:xfrm>
          <a:prstGeom prst="rect">
            <a:avLst/>
          </a:prstGeom>
        </p:spPr>
      </p:pic>
    </p:spTree>
    <p:extLst>
      <p:ext uri="{BB962C8B-B14F-4D97-AF65-F5344CB8AC3E}">
        <p14:creationId xmlns:p14="http://schemas.microsoft.com/office/powerpoint/2010/main" val="2867641123"/>
      </p:ext>
    </p:extLst>
  </p:cSld>
  <p:clrMapOvr>
    <a:masterClrMapping/>
  </p:clrMapOvr>
  <p:transition xmlns:p14="http://schemas.microsoft.com/office/powerpoint/2010/main" advTm="17092"/>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Regulatory Models </a:t>
            </a:r>
            <a:br>
              <a:rPr lang="en-US" dirty="0" smtClean="0"/>
            </a:br>
            <a:r>
              <a:rPr lang="en-US" dirty="0" smtClean="0"/>
              <a:t>from Large-scale RNA-</a:t>
            </a:r>
            <a:r>
              <a:rPr lang="en-US" dirty="0" err="1" smtClean="0"/>
              <a:t>seq</a:t>
            </a:r>
            <a:r>
              <a:rPr lang="en-US" dirty="0" smtClean="0"/>
              <a:t> Data</a:t>
            </a:r>
            <a:endParaRPr lang="en-US" dirty="0"/>
          </a:p>
        </p:txBody>
      </p:sp>
      <p:sp>
        <p:nvSpPr>
          <p:cNvPr id="3" name="Content Placeholder 2"/>
          <p:cNvSpPr>
            <a:spLocks noGrp="1"/>
          </p:cNvSpPr>
          <p:nvPr>
            <p:ph idx="1"/>
          </p:nvPr>
        </p:nvSpPr>
        <p:spPr/>
        <p:txBody>
          <a:bodyPr/>
          <a:lstStyle/>
          <a:p>
            <a:r>
              <a:rPr lang="en-US" dirty="0" smtClean="0"/>
              <a:t>Boolean logical model</a:t>
            </a:r>
            <a:endParaRPr lang="en-US" dirty="0"/>
          </a:p>
        </p:txBody>
      </p:sp>
      <p:sp>
        <p:nvSpPr>
          <p:cNvPr id="4" name="Content Placeholder 3"/>
          <p:cNvSpPr>
            <a:spLocks noGrp="1"/>
          </p:cNvSpPr>
          <p:nvPr>
            <p:ph sz="half" idx="4294967295"/>
          </p:nvPr>
        </p:nvSpPr>
        <p:spPr>
          <a:xfrm>
            <a:off x="5334000" y="1981200"/>
            <a:ext cx="3810000" cy="4638675"/>
          </a:xfrm>
        </p:spPr>
        <p:txBody>
          <a:bodyPr/>
          <a:lstStyle/>
          <a:p>
            <a:r>
              <a:rPr lang="en-US" dirty="0" smtClean="0"/>
              <a:t>Continuous model</a:t>
            </a:r>
            <a:endParaRPr lang="en-US" dirty="0"/>
          </a:p>
        </p:txBody>
      </p:sp>
      <p:pic>
        <p:nvPicPr>
          <p:cNvPr id="5" name="Picture 4"/>
          <p:cNvPicPr>
            <a:picLocks noChangeAspect="1"/>
          </p:cNvPicPr>
          <p:nvPr/>
        </p:nvPicPr>
        <p:blipFill>
          <a:blip r:embed="rId2"/>
          <a:stretch>
            <a:fillRect/>
          </a:stretch>
        </p:blipFill>
        <p:spPr>
          <a:xfrm>
            <a:off x="289612" y="2945040"/>
            <a:ext cx="3987800" cy="3187700"/>
          </a:xfrm>
          <a:prstGeom prst="rect">
            <a:avLst/>
          </a:prstGeom>
        </p:spPr>
      </p:pic>
      <p:sp>
        <p:nvSpPr>
          <p:cNvPr id="6" name="TextBox 5"/>
          <p:cNvSpPr txBox="1"/>
          <p:nvPr/>
        </p:nvSpPr>
        <p:spPr>
          <a:xfrm>
            <a:off x="343304" y="6136413"/>
            <a:ext cx="2297023" cy="276999"/>
          </a:xfrm>
          <a:prstGeom prst="rect">
            <a:avLst/>
          </a:prstGeom>
          <a:noFill/>
        </p:spPr>
        <p:txBody>
          <a:bodyPr wrap="none" rtlCol="0">
            <a:spAutoFit/>
          </a:bodyPr>
          <a:lstStyle/>
          <a:p>
            <a:pPr defTabSz="914400" fontAlgn="base">
              <a:spcBef>
                <a:spcPct val="0"/>
              </a:spcBef>
              <a:spcAft>
                <a:spcPct val="0"/>
              </a:spcAft>
            </a:pPr>
            <a:r>
              <a:rPr lang="en-US" sz="1200" dirty="0" err="1">
                <a:solidFill>
                  <a:srgbClr val="7F7F7F"/>
                </a:solidFill>
                <a:latin typeface="Arial" charset="0"/>
                <a:ea typeface="ＭＳ Ｐゴシック" charset="0"/>
                <a:cs typeface="ＭＳ Ｐゴシック" charset="0"/>
              </a:rPr>
              <a:t>Istrail</a:t>
            </a:r>
            <a:r>
              <a:rPr lang="en-US" sz="1200" dirty="0">
                <a:solidFill>
                  <a:srgbClr val="7F7F7F"/>
                </a:solidFill>
                <a:latin typeface="Arial" charset="0"/>
                <a:ea typeface="ＭＳ Ｐゴシック" charset="0"/>
                <a:cs typeface="ＭＳ Ｐゴシック" charset="0"/>
              </a:rPr>
              <a:t> &amp; Davidson, PNAS, ‘04 </a:t>
            </a:r>
          </a:p>
        </p:txBody>
      </p:sp>
      <p:pic>
        <p:nvPicPr>
          <p:cNvPr id="7" name="Picture 3" descr="D:\kuloth\2015\Jan\28-01-2015\nrg_aop\slides_img\nrg3885-f3.jpg"/>
          <p:cNvPicPr>
            <a:picLocks noChangeAspect="1" noChangeArrowheads="1"/>
          </p:cNvPicPr>
          <p:nvPr/>
        </p:nvPicPr>
        <p:blipFill rotWithShape="1">
          <a:blip r:embed="rId3">
            <a:extLst>
              <a:ext uri="{28A0092B-C50C-407E-A947-70E740481C1C}">
                <a14:useLocalDpi xmlns:a14="http://schemas.microsoft.com/office/drawing/2010/main" val="0"/>
              </a:ext>
            </a:extLst>
          </a:blip>
          <a:srcRect l="72429" t="43619" b="16643"/>
          <a:stretch/>
        </p:blipFill>
        <p:spPr bwMode="auto">
          <a:xfrm>
            <a:off x="4737203" y="2944409"/>
            <a:ext cx="2952168" cy="32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05857" y="6050608"/>
            <a:ext cx="3742806"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F7F7F"/>
                </a:solidFill>
                <a:latin typeface="Arial" charset="0"/>
                <a:ea typeface="ＭＳ Ｐゴシック" charset="0"/>
                <a:cs typeface="ＭＳ Ｐゴシック" charset="0"/>
              </a:rPr>
              <a:t>Nicolas Le </a:t>
            </a:r>
            <a:r>
              <a:rPr lang="en-US" sz="1200" dirty="0" err="1">
                <a:solidFill>
                  <a:srgbClr val="7F7F7F"/>
                </a:solidFill>
                <a:latin typeface="Arial" charset="0"/>
                <a:ea typeface="ＭＳ Ｐゴシック" charset="0"/>
                <a:cs typeface="ＭＳ Ｐゴシック" charset="0"/>
              </a:rPr>
              <a:t>Novère</a:t>
            </a:r>
            <a:r>
              <a:rPr lang="en-US" sz="1200" dirty="0">
                <a:solidFill>
                  <a:srgbClr val="7F7F7F"/>
                </a:solidFill>
                <a:latin typeface="Arial" charset="0"/>
                <a:ea typeface="ＭＳ Ｐゴシック" charset="0"/>
                <a:cs typeface="ＭＳ Ｐゴシック" charset="0"/>
              </a:rPr>
              <a:t>, Nature Reviews Genetics, ‘15</a:t>
            </a:r>
          </a:p>
        </p:txBody>
      </p:sp>
    </p:spTree>
    <p:extLst>
      <p:ext uri="{BB962C8B-B14F-4D97-AF65-F5344CB8AC3E}">
        <p14:creationId xmlns:p14="http://schemas.microsoft.com/office/powerpoint/2010/main" val="3206569704"/>
      </p:ext>
    </p:extLst>
  </p:cSld>
  <p:clrMapOvr>
    <a:masterClrMapping/>
  </p:clrMapOvr>
  <p:transition xmlns:p14="http://schemas.microsoft.com/office/powerpoint/2010/main" advTm="34007"/>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85800" y="254570"/>
            <a:ext cx="7772400" cy="1143000"/>
          </a:xfrm>
        </p:spPr>
        <p:txBody>
          <a:bodyPr/>
          <a:lstStyle/>
          <a:p>
            <a:r>
              <a:rPr lang="en-US" sz="3200" dirty="0" smtClean="0">
                <a:latin typeface="Arial" charset="0"/>
                <a:ea typeface="ＭＳ Ｐゴシック" charset="0"/>
                <a:cs typeface="ＭＳ Ｐゴシック" charset="0"/>
              </a:rPr>
              <a:t>Privacy Aspects of Large-scale </a:t>
            </a:r>
            <a:br>
              <a:rPr lang="en-US" sz="3200" dirty="0" smtClean="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RNA</a:t>
            </a:r>
            <a:r>
              <a:rPr lang="en-US" sz="3200" dirty="0">
                <a:latin typeface="Arial" charset="0"/>
                <a:ea typeface="ＭＳ Ｐゴシック" charset="0"/>
                <a:cs typeface="ＭＳ Ｐゴシック" charset="0"/>
              </a:rPr>
              <a:t>-</a:t>
            </a:r>
            <a:r>
              <a:rPr lang="en-US" sz="3200" dirty="0" err="1" smtClean="0">
                <a:latin typeface="Arial" charset="0"/>
                <a:ea typeface="ＭＳ Ｐゴシック" charset="0"/>
                <a:cs typeface="ＭＳ Ｐゴシック" charset="0"/>
              </a:rPr>
              <a:t>seq</a:t>
            </a:r>
            <a:r>
              <a:rPr lang="en-US" sz="3200" dirty="0" smtClean="0">
                <a:latin typeface="Arial" charset="0"/>
                <a:ea typeface="ＭＳ Ｐゴシック" charset="0"/>
                <a:cs typeface="ＭＳ Ｐゴシック" charset="0"/>
              </a:rPr>
              <a:t> Analysis</a:t>
            </a:r>
            <a:endParaRPr lang="en-US" sz="3200"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685800" y="1761067"/>
            <a:ext cx="7772400" cy="4097072"/>
          </a:xfrm>
        </p:spPr>
        <p:txBody>
          <a:bodyPr/>
          <a:lstStyle/>
          <a:p>
            <a:pPr>
              <a:defRPr/>
            </a:pPr>
            <a:r>
              <a:rPr lang="en-US" sz="1600" dirty="0" smtClean="0">
                <a:latin typeface="Arial" charset="0"/>
                <a:ea typeface="ＭＳ Ｐゴシック" charset="0"/>
                <a:cs typeface="ＭＳ Ｐゴシック" charset="0"/>
              </a:rPr>
              <a:t>Large magnitude of RNA-</a:t>
            </a:r>
            <a:r>
              <a:rPr lang="en-US" sz="1600" dirty="0" err="1" smtClean="0">
                <a:latin typeface="Arial" charset="0"/>
                <a:ea typeface="ＭＳ Ｐゴシック" charset="0"/>
                <a:cs typeface="ＭＳ Ｐゴシック" charset="0"/>
              </a:rPr>
              <a:t>seq</a:t>
            </a:r>
            <a:r>
              <a:rPr lang="en-US" sz="1600" dirty="0" smtClean="0">
                <a:latin typeface="Arial" charset="0"/>
                <a:ea typeface="ＭＳ Ｐゴシック" charset="0"/>
                <a:cs typeface="ＭＳ Ｐゴシック" charset="0"/>
              </a:rPr>
              <a:t> data generated</a:t>
            </a:r>
            <a:endParaRPr lang="en-US" sz="1600" dirty="0">
              <a:latin typeface="Arial" charset="0"/>
              <a:ea typeface="ＭＳ Ｐゴシック" charset="0"/>
              <a:cs typeface="ＭＳ Ｐゴシック" charset="0"/>
            </a:endParaRPr>
          </a:p>
          <a:p>
            <a:pPr lvl="1">
              <a:defRPr/>
            </a:pPr>
            <a:r>
              <a:rPr lang="en-US" sz="1600" dirty="0" smtClean="0">
                <a:latin typeface="Arial" charset="0"/>
                <a:ea typeface="ＭＳ Ｐゴシック" charset="0"/>
              </a:rPr>
              <a:t>ENCODE, </a:t>
            </a:r>
            <a:r>
              <a:rPr lang="en-US" sz="1600" dirty="0" err="1" smtClean="0">
                <a:latin typeface="Arial" charset="0"/>
                <a:ea typeface="ＭＳ Ｐゴシック" charset="0"/>
              </a:rPr>
              <a:t>modENCODE</a:t>
            </a:r>
            <a:r>
              <a:rPr lang="en-US" sz="1600" dirty="0" smtClean="0">
                <a:latin typeface="Arial" charset="0"/>
                <a:ea typeface="ＭＳ Ｐゴシック" charset="0"/>
              </a:rPr>
              <a:t>, TCGA, </a:t>
            </a:r>
            <a:r>
              <a:rPr lang="en-US" sz="1600" dirty="0" err="1" smtClean="0">
                <a:latin typeface="Arial" charset="0"/>
                <a:ea typeface="ＭＳ Ｐゴシック" charset="0"/>
              </a:rPr>
              <a:t>GTEx</a:t>
            </a:r>
            <a:r>
              <a:rPr lang="en-US" sz="1600" dirty="0" smtClean="0">
                <a:latin typeface="Arial" charset="0"/>
                <a:ea typeface="ＭＳ Ｐゴシック" charset="0"/>
              </a:rPr>
              <a:t>, Roadmap, </a:t>
            </a:r>
            <a:r>
              <a:rPr lang="en-US" sz="1600" dirty="0" err="1" smtClean="0">
                <a:latin typeface="Arial" charset="0"/>
                <a:ea typeface="ＭＳ Ｐゴシック" charset="0"/>
              </a:rPr>
              <a:t>psychENCODE</a:t>
            </a:r>
            <a:r>
              <a:rPr lang="en-US" sz="1600" dirty="0" smtClean="0">
                <a:latin typeface="Arial" charset="0"/>
                <a:ea typeface="ＭＳ Ｐゴシック" charset="0"/>
              </a:rPr>
              <a:t>, etc.</a:t>
            </a:r>
            <a:endParaRPr lang="en-US" sz="1600" dirty="0">
              <a:latin typeface="Arial" charset="0"/>
              <a:ea typeface="ＭＳ Ｐゴシック" charset="0"/>
            </a:endParaRPr>
          </a:p>
          <a:p>
            <a:pPr>
              <a:defRPr/>
            </a:pPr>
            <a:r>
              <a:rPr lang="en-US" sz="1600" dirty="0" smtClean="0">
                <a:latin typeface="Arial" charset="0"/>
                <a:ea typeface="ＭＳ Ｐゴシック" charset="0"/>
              </a:rPr>
              <a:t>Mostly the data is about the phenotype (e.g., cancer gene expression), but the individual information often comes along as collateral</a:t>
            </a:r>
          </a:p>
          <a:p>
            <a:pPr lvl="1">
              <a:defRPr/>
            </a:pPr>
            <a:r>
              <a:rPr lang="en-US" sz="1600" dirty="0" smtClean="0">
                <a:latin typeface="Arial" charset="0"/>
                <a:ea typeface="ＭＳ Ｐゴシック" charset="0"/>
              </a:rPr>
              <a:t>Maybe we can separate private info but couple it with the public presentation?</a:t>
            </a:r>
          </a:p>
          <a:p>
            <a:pPr lvl="1">
              <a:defRPr/>
            </a:pPr>
            <a:endParaRPr lang="en-US" sz="1200" dirty="0">
              <a:latin typeface="Arial" charset="0"/>
              <a:ea typeface="ＭＳ Ｐゴシック" charset="0"/>
            </a:endParaRPr>
          </a:p>
          <a:p>
            <a:pPr marL="0" indent="0">
              <a:buNone/>
              <a:defRPr/>
            </a:pPr>
            <a:endParaRPr lang="en-US" sz="1600" dirty="0">
              <a:latin typeface="Arial" charset="0"/>
              <a:ea typeface="ＭＳ Ｐゴシック" charset="0"/>
            </a:endParaRPr>
          </a:p>
          <a:p>
            <a:pPr>
              <a:defRPr/>
            </a:pPr>
            <a:endParaRPr lang="en-US" sz="1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0471966"/>
      </p:ext>
    </p:extLst>
  </p:cSld>
  <p:clrMapOvr>
    <a:masterClrMapping/>
  </p:clrMapOvr>
  <p:transition xmlns:p14="http://schemas.microsoft.com/office/powerpoint/2010/main" advTm="3074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a:t>
            </a:r>
            <a:r>
              <a:rPr lang="en-US" sz="1800" dirty="0" smtClean="0">
                <a:solidFill>
                  <a:schemeClr val="tx1">
                    <a:lumMod val="50000"/>
                    <a:lumOff val="50000"/>
                  </a:schemeClr>
                </a:solidFill>
              </a:rPr>
              <a:t>: Building Interpretative Models </a:t>
            </a:r>
            <a:r>
              <a:rPr lang="en-US" sz="1800" dirty="0" smtClean="0">
                <a:solidFill>
                  <a:schemeClr val="tx1">
                    <a:lumMod val="50000"/>
                    <a:lumOff val="50000"/>
                  </a:schemeClr>
                </a:solidFill>
              </a:rPr>
              <a:t>while </a:t>
            </a:r>
            <a:r>
              <a:rPr lang="en-US" sz="1800" dirty="0" smtClean="0">
                <a:solidFill>
                  <a:schemeClr val="tx1">
                    <a:lumMod val="50000"/>
                    <a:lumOff val="50000"/>
                  </a:schemeClr>
                </a:solidFill>
              </a:rPr>
              <a:t>Protecting </a:t>
            </a:r>
            <a:r>
              <a:rPr lang="en-US" sz="1800" dirty="0" smtClean="0">
                <a:solidFill>
                  <a:schemeClr val="tx1">
                    <a:lumMod val="50000"/>
                    <a:lumOff val="50000"/>
                  </a:schemeClr>
                </a:solidFill>
              </a:rPr>
              <a:t>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562384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a:solidFill>
                  <a:srgbClr val="008000"/>
                </a:solidFill>
                <a:latin typeface="Arial" charset="0"/>
                <a:ea typeface="ＭＳ Ｐゴシック" charset="0"/>
                <a:cs typeface="ＭＳ Ｐゴシック" charset="0"/>
              </a:rPr>
              <a:t>Finding you were in study X </a:t>
            </a:r>
            <a:r>
              <a:rPr lang="en-US" sz="2000" dirty="0" err="1">
                <a:solidFill>
                  <a:srgbClr val="008000"/>
                </a:solidFill>
                <a:latin typeface="Arial" charset="0"/>
                <a:ea typeface="ＭＳ Ｐゴシック" charset="0"/>
                <a:cs typeface="ＭＳ Ｐゴシック" charset="0"/>
              </a:rPr>
              <a:t>vs</a:t>
            </a:r>
            <a:r>
              <a:rPr lang="en-US" sz="2000" dirty="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xmlns:p14="http://schemas.microsoft.com/office/powerpoint/2010/main" advTm="54882"/>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81775"/>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4.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6.xml><?xml version="1.0" encoding="utf-8"?>
<p:tagLst xmlns:a="http://schemas.openxmlformats.org/drawingml/2006/main" xmlns:r="http://schemas.openxmlformats.org/officeDocument/2006/relationships" xmlns:p="http://schemas.openxmlformats.org/presentationml/2006/main">
  <p:tag name="TIMING" val="|9.6"/>
</p:tagLst>
</file>

<file path=ppt/tags/tag757.xml><?xml version="1.0" encoding="utf-8"?>
<p:tagLst xmlns:a="http://schemas.openxmlformats.org/drawingml/2006/main" xmlns:r="http://schemas.openxmlformats.org/officeDocument/2006/relationships" xmlns:p="http://schemas.openxmlformats.org/presentationml/2006/main">
  <p:tag name="TIMING" val="|9.6"/>
</p:tagLst>
</file>

<file path=ppt/tags/tag75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121538</TotalTime>
  <Words>3976</Words>
  <Application>Microsoft Macintosh PowerPoint</Application>
  <PresentationFormat>Letter Paper (8.5x11 in)</PresentationFormat>
  <Paragraphs>509</Paragraphs>
  <Slides>46</Slides>
  <Notes>13</Notes>
  <HiddenSlides>0</HiddenSlides>
  <MMClips>0</MMClips>
  <ScaleCrop>false</ScaleCrop>
  <HeadingPairs>
    <vt:vector size="6" baseType="variant">
      <vt:variant>
        <vt:lpstr>Theme</vt:lpstr>
      </vt:variant>
      <vt:variant>
        <vt:i4>66</vt:i4>
      </vt:variant>
      <vt:variant>
        <vt:lpstr>Embedded OLE Servers</vt:lpstr>
      </vt:variant>
      <vt:variant>
        <vt:i4>2</vt:i4>
      </vt:variant>
      <vt:variant>
        <vt:lpstr>Slide Titles</vt:lpstr>
      </vt:variant>
      <vt:variant>
        <vt:i4>46</vt:i4>
      </vt:variant>
    </vt:vector>
  </HeadingPairs>
  <TitlesOfParts>
    <vt:vector size="114"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7_Office Theme</vt:lpstr>
      <vt:lpstr>9_Office Theme</vt:lpstr>
      <vt:lpstr>10_Office Theme</vt:lpstr>
      <vt:lpstr>18_template</vt:lpstr>
      <vt:lpstr>11_Office Theme</vt:lpstr>
      <vt:lpstr>19_template</vt:lpstr>
      <vt:lpstr>Image</vt:lpstr>
      <vt:lpstr>Equation</vt:lpstr>
      <vt:lpstr>(Human Genome Analysis) Large-scale Transcriptome Mining:  Building Interpretative Models while Protecting Individual Privacy  </vt:lpstr>
      <vt:lpstr>PowerPoint Presentation</vt:lpstr>
      <vt:lpstr>PowerPoint Presentation</vt:lpstr>
      <vt:lpstr>PowerPoint Presentation</vt:lpstr>
      <vt:lpstr>Building Regulatory Models  from Large-scale RNA-seq Data</vt:lpstr>
      <vt:lpstr>Privacy Aspects of Large-scale  RNA-seq Analysis</vt:lpstr>
      <vt:lpstr> Large-scale Transcriptome Mining: Building Interpretative Models while Protecting Individual Privacy</vt:lpstr>
      <vt:lpstr>The Conundrum of Genomic Privacy: Is it a Problem?</vt:lpstr>
      <vt:lpstr>Tricky Privacy Considerations in Personal Genomics</vt:lpstr>
      <vt:lpstr>The Other Side of the Coin: Why we should share</vt:lpstr>
      <vt:lpstr>The Dilemma</vt:lpstr>
      <vt:lpstr>Genomics has similar "Big Data" Dilemma in the Rest of Society</vt:lpstr>
      <vt:lpstr>Current Social &amp; Technical Solutions</vt:lpstr>
      <vt:lpstr>PowerPoint Presentation</vt:lpstr>
      <vt:lpstr>PowerPoint Presentation</vt:lpstr>
      <vt:lpstr>Strawman Hybrid Social &amp; Tech Proposed Solution?</vt:lpstr>
      <vt:lpstr> Large-scale Transcriptome Mining: Building Interpretative Models while Protecting Individual Privacy</vt:lpstr>
      <vt:lpstr>RNA-seq</vt:lpstr>
      <vt:lpstr>Light-weight formats</vt:lpstr>
      <vt:lpstr>MRF Examples</vt:lpstr>
      <vt:lpstr> Large-scale Transcriptome Mining: Building Interpretative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PowerPoint Presentation</vt:lpstr>
      <vt:lpstr>PowerPoint Presentation</vt:lpstr>
      <vt:lpstr> Large-scale Transcriptome Mining: Building Interpretative Models while Protecting Individual Privacy</vt:lpstr>
      <vt:lpstr>Internal and external gene regulatory networks</vt:lpstr>
      <vt:lpstr>State-space model for internal and external gene regulatory networks</vt:lpstr>
      <vt:lpstr>Effective state space model for meta-genes</vt:lpstr>
      <vt:lpstr>Canonical temporal expression trajectories from effective state space model</vt:lpstr>
      <vt:lpstr>Flowchart</vt:lpstr>
      <vt:lpstr>Are gene regulations among orthologs conserved across species?</vt:lpstr>
      <vt:lpstr>Time-course gene expression data of  worm &amp; fly development</vt:lpstr>
      <vt:lpstr>Orthologs have similar internal but different external dynamic patterns during embryonic development</vt:lpstr>
      <vt:lpstr>Orthologs have correlated iPDP coefficients</vt:lpstr>
      <vt:lpstr>Evolutionarily conserved and younger genes exhibit the opposite internal and external PDP coefficients</vt:lpstr>
      <vt:lpstr>Breast cancer cell cycle under hormonal stimulation</vt:lpstr>
      <vt:lpstr> Large-scale Transcriptome Mining: Building Interpretative Models while Protecting Individual Privacy</vt:lpstr>
      <vt:lpstr>PowerPoint Presentation</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1930</cp:revision>
  <cp:lastPrinted>2011-09-11T06:19:05Z</cp:lastPrinted>
  <dcterms:created xsi:type="dcterms:W3CDTF">2010-09-06T09:08:38Z</dcterms:created>
  <dcterms:modified xsi:type="dcterms:W3CDTF">2015-10-27T14:58:10Z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