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9"/>
  </p:notesMasterIdLst>
  <p:sldIdLst>
    <p:sldId id="275" r:id="rId3"/>
    <p:sldId id="273" r:id="rId4"/>
    <p:sldId id="257" r:id="rId5"/>
    <p:sldId id="277" r:id="rId6"/>
    <p:sldId id="266" r:id="rId7"/>
    <p:sldId id="267" r:id="rId8"/>
    <p:sldId id="264" r:id="rId9"/>
    <p:sldId id="260" r:id="rId10"/>
    <p:sldId id="259" r:id="rId11"/>
    <p:sldId id="262" r:id="rId12"/>
    <p:sldId id="261" r:id="rId13"/>
    <p:sldId id="270" r:id="rId14"/>
    <p:sldId id="271" r:id="rId15"/>
    <p:sldId id="272" r:id="rId16"/>
    <p:sldId id="278" r:id="rId17"/>
    <p:sldId id="279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lexej Abyzov" initials="A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6070" autoAdjust="0"/>
  </p:normalViewPr>
  <p:slideViewPr>
    <p:cSldViewPr snapToGrid="0" snapToObjects="1">
      <p:cViewPr>
        <p:scale>
          <a:sx n="75" d="100"/>
          <a:sy n="75" d="100"/>
        </p:scale>
        <p:origin x="-1576" y="-3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printerSettings" Target="printerSettings/printerSettings1.bin"/><Relationship Id="rId21" Type="http://schemas.openxmlformats.org/officeDocument/2006/relationships/commentAuthors" Target="commentAuthors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034ED-DC61-D546-8BB4-561942688007}" type="datetimeFigureOut">
              <a:rPr lang="en-US" smtClean="0"/>
              <a:t>6/5/15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3F1CCE-1AAD-3248-973E-C7390E584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94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2839 unique Phase 1 events were</a:t>
            </a:r>
            <a:r>
              <a:rPr lang="en-US" baseline="0" dirty="0" smtClean="0"/>
              <a:t> b/c Phase 3 did assembly of only large events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F1CCE-1AAD-3248-973E-C7390E584AB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196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/>
              <a:t>SNP density at NAHR </a:t>
            </a:r>
            <a:r>
              <a:rPr lang="en-US" sz="2400" dirty="0" err="1" smtClean="0"/>
              <a:t>bkpts</a:t>
            </a:r>
            <a:r>
              <a:rPr lang="en-US" sz="2400" dirty="0" smtClean="0"/>
              <a:t> is driven by excessive C&gt;T</a:t>
            </a:r>
          </a:p>
          <a:p>
            <a:pPr lvl="1"/>
            <a:r>
              <a:rPr lang="en-US" sz="2000" dirty="0" smtClean="0"/>
              <a:t>A consequence of high </a:t>
            </a:r>
            <a:r>
              <a:rPr lang="en-US" sz="2000" dirty="0" err="1" smtClean="0"/>
              <a:t>CpG</a:t>
            </a:r>
            <a:r>
              <a:rPr lang="en-US" sz="2000" dirty="0" smtClean="0"/>
              <a:t>%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F1CCE-1AAD-3248-973E-C7390E584A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431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/>
              <a:t>SNP density at NAHR </a:t>
            </a:r>
            <a:r>
              <a:rPr lang="en-US" sz="2400" dirty="0" err="1" smtClean="0"/>
              <a:t>bkpts</a:t>
            </a:r>
            <a:r>
              <a:rPr lang="en-US" sz="2400" dirty="0" smtClean="0"/>
              <a:t> is driven by excessive C&gt;T</a:t>
            </a:r>
          </a:p>
          <a:p>
            <a:pPr lvl="1"/>
            <a:r>
              <a:rPr lang="en-US" sz="2000" dirty="0" smtClean="0"/>
              <a:t>A consequence of high </a:t>
            </a:r>
            <a:r>
              <a:rPr lang="en-US" sz="2000" dirty="0" err="1" smtClean="0"/>
              <a:t>CpG</a:t>
            </a:r>
            <a:r>
              <a:rPr lang="en-US" sz="2000" dirty="0" smtClean="0"/>
              <a:t>%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F1CCE-1AAD-3248-973E-C7390E584AB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431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/>
              <a:t>SNP density at NAHR </a:t>
            </a:r>
            <a:r>
              <a:rPr lang="en-US" sz="2400" dirty="0" err="1" smtClean="0"/>
              <a:t>bkpts</a:t>
            </a:r>
            <a:r>
              <a:rPr lang="en-US" sz="2400" dirty="0" smtClean="0"/>
              <a:t> is driven by excessive C&gt;T</a:t>
            </a:r>
          </a:p>
          <a:p>
            <a:pPr lvl="1"/>
            <a:r>
              <a:rPr lang="en-US" sz="2000" dirty="0" smtClean="0"/>
              <a:t>A consequence of high </a:t>
            </a:r>
            <a:r>
              <a:rPr lang="en-US" sz="2000" dirty="0" err="1" smtClean="0"/>
              <a:t>CpG</a:t>
            </a:r>
            <a:r>
              <a:rPr lang="en-US" sz="2000" dirty="0" smtClean="0"/>
              <a:t>%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F1CCE-1AAD-3248-973E-C7390E584AB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431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D2EFE-4E68-5844-80BE-F66CC79A463E}" type="datetimeFigureOut">
              <a:rPr lang="en-US" smtClean="0"/>
              <a:t>6/5/15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41316-5C78-CA48-8DDA-D8A23FE81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726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D2EFE-4E68-5844-80BE-F66CC79A463E}" type="datetimeFigureOut">
              <a:rPr lang="en-US" smtClean="0"/>
              <a:t>6/5/15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41316-5C78-CA48-8DDA-D8A23FE81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297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D2EFE-4E68-5844-80BE-F66CC79A463E}" type="datetimeFigureOut">
              <a:rPr lang="en-US" smtClean="0"/>
              <a:t>6/5/15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41316-5C78-CA48-8DDA-D8A23FE81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742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737644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298987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5734194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638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638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893866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945871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733145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9003576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6381749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D2EFE-4E68-5844-80BE-F66CC79A463E}" type="datetimeFigureOut">
              <a:rPr lang="en-US" smtClean="0"/>
              <a:t>6/5/15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41316-5C78-CA48-8DDA-D8A23FE81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9504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1224698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875603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60102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60102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772503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638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638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370706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752600"/>
            <a:ext cx="3810000" cy="4343400"/>
          </a:xfrm>
        </p:spPr>
        <p:txBody>
          <a:bodyPr/>
          <a:lstStyle/>
          <a:p>
            <a:pPr lvl="0"/>
            <a:r>
              <a:rPr lang="en-US" noProof="0"/>
              <a:t>Click icon to add clip art</a:t>
            </a:r>
          </a:p>
        </p:txBody>
      </p:sp>
    </p:spTree>
    <p:extLst>
      <p:ext uri="{BB962C8B-B14F-4D97-AF65-F5344CB8AC3E}">
        <p14:creationId xmlns:p14="http://schemas.microsoft.com/office/powerpoint/2010/main" val="2232669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D2EFE-4E68-5844-80BE-F66CC79A463E}" type="datetimeFigureOut">
              <a:rPr lang="en-US" smtClean="0"/>
              <a:t>6/5/15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41316-5C78-CA48-8DDA-D8A23FE81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429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D2EFE-4E68-5844-80BE-F66CC79A463E}" type="datetimeFigureOut">
              <a:rPr lang="en-US" smtClean="0"/>
              <a:t>6/5/15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41316-5C78-CA48-8DDA-D8A23FE81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458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D2EFE-4E68-5844-80BE-F66CC79A463E}" type="datetimeFigureOut">
              <a:rPr lang="en-US" smtClean="0"/>
              <a:t>6/5/15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41316-5C78-CA48-8DDA-D8A23FE81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284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D2EFE-4E68-5844-80BE-F66CC79A463E}" type="datetimeFigureOut">
              <a:rPr lang="en-US" smtClean="0"/>
              <a:t>6/5/15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41316-5C78-CA48-8DDA-D8A23FE81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651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D2EFE-4E68-5844-80BE-F66CC79A463E}" type="datetimeFigureOut">
              <a:rPr lang="en-US" smtClean="0"/>
              <a:t>6/5/15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41316-5C78-CA48-8DDA-D8A23FE81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714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D2EFE-4E68-5844-80BE-F66CC79A463E}" type="datetimeFigureOut">
              <a:rPr lang="en-US" smtClean="0"/>
              <a:t>6/5/15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41316-5C78-CA48-8DDA-D8A23FE81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993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D2EFE-4E68-5844-80BE-F66CC79A463E}" type="datetimeFigureOut">
              <a:rPr lang="en-US" smtClean="0"/>
              <a:t>6/5/15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41316-5C78-CA48-8DDA-D8A23FE81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264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D2EFE-4E68-5844-80BE-F66CC79A463E}" type="datetimeFigureOut">
              <a:rPr lang="en-US" smtClean="0"/>
              <a:t>6/5/15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41316-5C78-CA48-8DDA-D8A23FE81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096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66" tIns="46033" rIns="92066" bIns="4603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66" tIns="46033" rIns="92066" bIns="460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Se2_default_3_cbb752_11apr10con2_default_3_cbb752_11apr10d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 userDrawn="1"/>
        </p:nvSpPr>
        <p:spPr bwMode="auto">
          <a:xfrm rot="16200000">
            <a:off x="7411245" y="525383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66" tIns="46033" rIns="92066" bIns="46033"/>
          <a:lstStyle/>
          <a:p>
            <a:pPr defTabSz="91281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95419D6-8FBB-3C4F-A1CB-AF73C0D7F36B}" type="slidenum">
              <a:rPr lang="en-US" sz="1600" b="1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urier New" charset="0"/>
                <a:ea typeface="ＭＳ Ｐゴシック" charset="-128"/>
                <a:cs typeface="ＭＳ Ｐゴシック" charset="-128"/>
              </a:rPr>
              <a:pPr defTabSz="91281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b="1" dirty="0">
                <a:solidFill>
                  <a:srgbClr val="80808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- </a:t>
            </a:r>
            <a:r>
              <a:rPr lang="en-US" sz="1000" b="1" dirty="0" err="1">
                <a:solidFill>
                  <a:srgbClr val="969696"/>
                </a:solidFill>
                <a:latin typeface="Arial" charset="0"/>
                <a:ea typeface="ＭＳ Ｐゴシック" charset="-128"/>
                <a:cs typeface="ＭＳ Ｐゴシック" charset="-128"/>
              </a:rPr>
              <a:t>Lectures.GersteinLab.org</a:t>
            </a:r>
            <a:endParaRPr lang="en-US" sz="300" dirty="0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579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44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16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88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8600" indent="-228600" algn="l" defTabSz="912813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71500" indent="-228600" algn="l" defTabSz="912813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12813" indent="-227013" algn="l" defTabSz="912813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6363" indent="-228600" algn="l" defTabSz="912813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7213" indent="-228600" algn="l" defTabSz="912813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png"/><Relationship Id="rId5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934" y="791873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Activities in SVs, </a:t>
            </a:r>
            <a:br>
              <a:rPr lang="en-US" dirty="0" smtClean="0"/>
            </a:br>
            <a:r>
              <a:rPr lang="en-US" dirty="0" smtClean="0"/>
              <a:t>focusing on breakpoint characterization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0734" y="2774577"/>
            <a:ext cx="6400800" cy="678330"/>
          </a:xfrm>
        </p:spPr>
        <p:txBody>
          <a:bodyPr/>
          <a:lstStyle/>
          <a:p>
            <a:r>
              <a:rPr lang="en-US" dirty="0" smtClean="0"/>
              <a:t>Mark Gerstein, Yale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581211" y="3780490"/>
            <a:ext cx="8039847" cy="2845920"/>
            <a:chOff x="552822" y="3780490"/>
            <a:chExt cx="8039847" cy="284592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97715" y="3780490"/>
              <a:ext cx="3694954" cy="2771216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552822" y="3780490"/>
              <a:ext cx="8039847" cy="2845920"/>
              <a:chOff x="552822" y="3780490"/>
              <a:chExt cx="8039847" cy="284592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3"/>
              <a:srcRect t="12964" b="-2346"/>
              <a:stretch/>
            </p:blipFill>
            <p:spPr>
              <a:xfrm>
                <a:off x="552822" y="3780490"/>
                <a:ext cx="4344893" cy="2845920"/>
              </a:xfrm>
              <a:prstGeom prst="rect">
                <a:avLst/>
              </a:prstGeom>
            </p:spPr>
          </p:pic>
          <p:sp>
            <p:nvSpPr>
              <p:cNvPr id="7" name="Rectangle 6"/>
              <p:cNvSpPr/>
              <p:nvPr/>
            </p:nvSpPr>
            <p:spPr>
              <a:xfrm>
                <a:off x="552822" y="3780490"/>
                <a:ext cx="8039847" cy="277121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67851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Micro-homologies </a:t>
            </a:r>
            <a:br>
              <a:rPr lang="en-US" dirty="0" smtClean="0"/>
            </a:br>
            <a:r>
              <a:rPr lang="en-US" dirty="0" smtClean="0"/>
              <a:t>Identified around Breakpoints</a:t>
            </a:r>
            <a:endParaRPr lang="en-US" dirty="0"/>
          </a:p>
        </p:txBody>
      </p:sp>
      <p:pic>
        <p:nvPicPr>
          <p:cNvPr id="18" name="Picture 17" descr="47287_2_figure_1099172_nljjp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778004"/>
            <a:ext cx="7055715" cy="4781176"/>
          </a:xfrm>
          <a:prstGeom prst="rect">
            <a:avLst/>
          </a:prstGeom>
        </p:spPr>
      </p:pic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6768352" y="1586753"/>
            <a:ext cx="2375647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Breakpoints have </a:t>
            </a:r>
            <a:br>
              <a:rPr lang="en-US" sz="2000" dirty="0" smtClean="0"/>
            </a:br>
            <a:r>
              <a:rPr lang="en-US" sz="2000" dirty="0" smtClean="0"/>
              <a:t>Micro-homologous sequences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with the template sites. </a:t>
            </a:r>
          </a:p>
        </p:txBody>
      </p:sp>
    </p:spTree>
    <p:extLst>
      <p:ext uri="{BB962C8B-B14F-4D97-AF65-F5344CB8AC3E}">
        <p14:creationId xmlns:p14="http://schemas.microsoft.com/office/powerpoint/2010/main" val="4203576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NH deletions are often coupled with micro-insertions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</a:t>
            </a:r>
            <a:r>
              <a:rPr lang="en-US" sz="2800" dirty="0" smtClean="0"/>
              <a:t>emplates located at 2 characteristic distances from breakpoints, which tend to replicate late</a:t>
            </a:r>
          </a:p>
          <a:p>
            <a:r>
              <a:rPr lang="en-US" sz="2800" dirty="0" smtClean="0"/>
              <a:t>Suggests spatial &amp; temporal configuration of DNA during template switching </a:t>
            </a:r>
          </a:p>
        </p:txBody>
      </p:sp>
      <p:pic>
        <p:nvPicPr>
          <p:cNvPr id="4" name="Picture 3" descr="Micro_insertions.fig4 (1).ti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3957094"/>
            <a:ext cx="4138317" cy="2680484"/>
          </a:xfrm>
          <a:prstGeom prst="rect">
            <a:avLst/>
          </a:prstGeom>
        </p:spPr>
      </p:pic>
      <p:pic>
        <p:nvPicPr>
          <p:cNvPr id="5" name="Picture 4" descr="Micro_insertions.fig4 (1)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4309" y="3777607"/>
            <a:ext cx="4369691" cy="2870467"/>
          </a:xfrm>
          <a:prstGeom prst="rect">
            <a:avLst/>
          </a:prstGeom>
        </p:spPr>
      </p:pic>
      <p:pic>
        <p:nvPicPr>
          <p:cNvPr id="14" name="Picture 13" descr="Rplot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3156" y="4049839"/>
            <a:ext cx="2138279" cy="217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949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More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about breakpoints/mechanisms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See shadow</a:t>
            </a:r>
            <a:endParaRPr lang="en" dirty="0" smtClean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84282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More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smtClean="0"/>
              <a:t>Functional Characterization of SVs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See shadow</a:t>
            </a:r>
            <a:endParaRPr lang="e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164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More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SV calling &amp; </a:t>
            </a:r>
            <a:r>
              <a:rPr lang="en-US" dirty="0" err="1" smtClean="0"/>
              <a:t>retrodups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See shadow</a:t>
            </a:r>
            <a:endParaRPr lang="en" dirty="0"/>
          </a:p>
          <a:p>
            <a:pPr lvl="1"/>
            <a:endParaRPr lang="en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46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026212" cy="498885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Refined Phase 1 Breakpoints Analysis</a:t>
            </a:r>
            <a:br>
              <a:rPr lang="en-US" dirty="0" smtClean="0"/>
            </a:br>
            <a:r>
              <a:rPr lang="en-US" b="1" dirty="0" err="1" smtClean="0">
                <a:solidFill>
                  <a:srgbClr val="FF0000"/>
                </a:solidFill>
              </a:rPr>
              <a:t>Alexej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Abyzov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err="1" smtClean="0">
                <a:solidFill>
                  <a:srgbClr val="FF0000"/>
                </a:solidFill>
              </a:rPr>
              <a:t>Shantao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Li, 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sz="2400" dirty="0" smtClean="0"/>
              <a:t>Daniel </a:t>
            </a:r>
            <a:r>
              <a:rPr lang="en-US" sz="2400" dirty="0"/>
              <a:t>Rhee Kim, </a:t>
            </a:r>
            <a:r>
              <a:rPr lang="en-US" sz="2400" dirty="0" err="1"/>
              <a:t>Marghoob</a:t>
            </a:r>
            <a:r>
              <a:rPr lang="en-US" sz="2400" dirty="0"/>
              <a:t> </a:t>
            </a:r>
            <a:r>
              <a:rPr lang="en-US" sz="2400" dirty="0" err="1"/>
              <a:t>Mohiyuddin</a:t>
            </a:r>
            <a:r>
              <a:rPr lang="en-US" sz="2400" dirty="0"/>
              <a:t>, Adrian </a:t>
            </a:r>
            <a:r>
              <a:rPr lang="en-US" sz="2400" dirty="0" err="1"/>
              <a:t>Stuetz</a:t>
            </a:r>
            <a:r>
              <a:rPr lang="en-US" sz="2400" dirty="0"/>
              <a:t>, Nicholas F. Parrish, </a:t>
            </a:r>
            <a:r>
              <a:rPr lang="en-US" sz="2400" dirty="0" err="1"/>
              <a:t>Xinmeng</a:t>
            </a:r>
            <a:r>
              <a:rPr lang="en-US" sz="2400" dirty="0"/>
              <a:t> Jasmine Mu, Wyatt Clark, Ken Chen, Matthew </a:t>
            </a:r>
            <a:r>
              <a:rPr lang="en-US" sz="2400" dirty="0" err="1"/>
              <a:t>Hurles</a:t>
            </a:r>
            <a:r>
              <a:rPr lang="en-US" sz="2400" dirty="0"/>
              <a:t>, Jan </a:t>
            </a:r>
            <a:r>
              <a:rPr lang="en-US" sz="2400" dirty="0" err="1"/>
              <a:t>Korbel</a:t>
            </a:r>
            <a:r>
              <a:rPr lang="en-US" sz="2400" dirty="0"/>
              <a:t>, Hugo Y.K. Lam, Charles Lee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Other SV participants</a:t>
            </a:r>
          </a:p>
          <a:p>
            <a:pPr lvl="1"/>
            <a:r>
              <a:rPr lang="en-US" sz="3000" b="1" dirty="0" smtClean="0"/>
              <a:t>Y Zhang, J Zhang, </a:t>
            </a:r>
            <a:br>
              <a:rPr lang="en-US" sz="3000" b="1" dirty="0" smtClean="0"/>
            </a:br>
            <a:r>
              <a:rPr lang="en-US" sz="3000" b="1" dirty="0" smtClean="0"/>
              <a:t>F Navarro, S Kumar</a:t>
            </a:r>
            <a:endParaRPr lang="en-US" sz="3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407" y="1786463"/>
            <a:ext cx="2743755" cy="22944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408" y="4080928"/>
            <a:ext cx="2743199" cy="20573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9352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Title 1"/>
          <p:cNvSpPr>
            <a:spLocks noGrp="1"/>
          </p:cNvSpPr>
          <p:nvPr>
            <p:ph type="title"/>
          </p:nvPr>
        </p:nvSpPr>
        <p:spPr>
          <a:xfrm>
            <a:off x="685800" y="338138"/>
            <a:ext cx="7772400" cy="11430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Info about content in this slide pack</a:t>
            </a:r>
          </a:p>
        </p:txBody>
      </p:sp>
      <p:sp>
        <p:nvSpPr>
          <p:cNvPr id="175106" name="Content Placeholder 2"/>
          <p:cNvSpPr>
            <a:spLocks noGrp="1"/>
          </p:cNvSpPr>
          <p:nvPr>
            <p:ph idx="1"/>
          </p:nvPr>
        </p:nvSpPr>
        <p:spPr>
          <a:xfrm>
            <a:off x="685800" y="1341438"/>
            <a:ext cx="7772400" cy="5245100"/>
          </a:xfrm>
        </p:spPr>
        <p:txBody>
          <a:bodyPr/>
          <a:lstStyle/>
          <a:p>
            <a:pPr marL="228422" indent="-228422" defTabSz="912113">
              <a:defRPr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Breakpoints analysis was from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Abyzov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et al. Nat. Comm. (</a:t>
            </a:r>
            <a:r>
              <a:rPr lang="fr-FR" dirty="0" smtClean="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15, in press)</a:t>
            </a:r>
          </a:p>
          <a:p>
            <a:pPr marL="228422" indent="-228422" defTabSz="912113">
              <a:defRPr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General PERMISSIONS</a:t>
            </a:r>
          </a:p>
          <a:p>
            <a:pPr marL="571065" lvl="1" indent="-228422" defTabSz="912113">
              <a:defRPr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This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Presentation is copyright Mark Gerstein,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Yale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University,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2015. </a:t>
            </a:r>
          </a:p>
          <a:p>
            <a:pPr marL="571065" lvl="1" indent="-228422" defTabSz="912113">
              <a:defRPr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Please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read permissions statement at 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http://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www.gersteinlab.org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/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misc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/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permissions.html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  <a:p>
            <a:pPr marL="571065" lvl="1" indent="-228422" defTabSz="912113"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Feel free to use slides &amp; images in the talk with PROPER acknowledgement </a:t>
            </a:r>
            <a:b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(via citation to relevant papers or link to </a:t>
            </a:r>
            <a:r>
              <a:rPr lang="en-US" sz="1600" dirty="0" err="1">
                <a:latin typeface="Arial" charset="0"/>
                <a:ea typeface="ＭＳ Ｐゴシック" charset="0"/>
                <a:cs typeface="ＭＳ Ｐゴシック" charset="0"/>
              </a:rPr>
              <a:t>gersteinlab.org</a:t>
            </a: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). </a:t>
            </a:r>
          </a:p>
          <a:p>
            <a:pPr marL="571065" lvl="1" indent="-228422" defTabSz="912113"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Paper references in the talk were mostly from </a:t>
            </a:r>
            <a:r>
              <a:rPr lang="en-US" sz="1600" dirty="0" err="1">
                <a:latin typeface="Arial" charset="0"/>
                <a:ea typeface="ＭＳ Ｐゴシック" charset="0"/>
                <a:cs typeface="ＭＳ Ｐゴシック" charset="0"/>
              </a:rPr>
              <a:t>Papers.GersteinLab.org</a:t>
            </a: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. </a:t>
            </a:r>
          </a:p>
          <a:p>
            <a:pPr marL="0" indent="0" defTabSz="912113">
              <a:buFontTx/>
              <a:buNone/>
              <a:defRPr/>
            </a:pPr>
            <a:endParaRPr lang="en-US" sz="16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228422" indent="-228422" defTabSz="912113">
              <a:defRPr/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For </a:t>
            </a:r>
            <a:r>
              <a:rPr lang="en-US" sz="1800" dirty="0" err="1">
                <a:latin typeface="Arial" charset="0"/>
                <a:ea typeface="ＭＳ Ｐゴシック" charset="0"/>
                <a:cs typeface="ＭＳ Ｐゴシック" charset="0"/>
              </a:rPr>
              <a:t>SeqUniverse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 slide, please contact </a:t>
            </a:r>
            <a:r>
              <a:rPr lang="en-US" sz="1800" dirty="0"/>
              <a:t>Heidi Sofia, NHGRI</a:t>
            </a:r>
          </a:p>
          <a:p>
            <a:pPr marL="0" indent="0" defTabSz="912113">
              <a:buFontTx/>
              <a:buNone/>
              <a:defRPr/>
            </a:pPr>
            <a:endParaRPr lang="en-US" sz="13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228422" indent="-228422" defTabSz="912113">
              <a:defRPr/>
            </a:pPr>
            <a:r>
              <a:rPr lang="en-US" sz="1300" dirty="0">
                <a:latin typeface="Arial" charset="0"/>
                <a:ea typeface="ＭＳ Ｐゴシック" charset="0"/>
                <a:cs typeface="ＭＳ Ｐゴシック" charset="0"/>
              </a:rPr>
              <a:t>PHOTOS &amp; IMAGES. For thoughts on the source and permissions of many of the photos and clipped images in this presentation see http://</a:t>
            </a:r>
            <a:r>
              <a:rPr lang="en-US" sz="1300" dirty="0" err="1">
                <a:latin typeface="Arial" charset="0"/>
                <a:ea typeface="ＭＳ Ｐゴシック" charset="0"/>
                <a:cs typeface="ＭＳ Ｐゴシック" charset="0"/>
              </a:rPr>
              <a:t>streams.gerstein.info</a:t>
            </a:r>
            <a:r>
              <a:rPr lang="en-US" sz="1300" dirty="0">
                <a:latin typeface="Arial" charset="0"/>
                <a:ea typeface="ＭＳ Ｐゴシック" charset="0"/>
                <a:cs typeface="ＭＳ Ｐゴシック" charset="0"/>
              </a:rPr>
              <a:t> . </a:t>
            </a:r>
          </a:p>
          <a:p>
            <a:pPr marL="571065" lvl="1" indent="-228422" defTabSz="912113">
              <a:defRPr/>
            </a:pPr>
            <a:r>
              <a:rPr lang="en-US" sz="1300" dirty="0">
                <a:latin typeface="Arial" charset="0"/>
                <a:ea typeface="ＭＳ Ｐゴシック" charset="0"/>
                <a:cs typeface="ＭＳ Ｐゴシック" charset="0"/>
              </a:rPr>
              <a:t>In particular, many of the images have particular EXIF tags, such as  </a:t>
            </a:r>
            <a:r>
              <a:rPr lang="en-US" sz="1300" dirty="0" err="1">
                <a:latin typeface="Arial" charset="0"/>
                <a:ea typeface="ＭＳ Ｐゴシック" charset="0"/>
                <a:cs typeface="ＭＳ Ｐゴシック" charset="0"/>
              </a:rPr>
              <a:t>kwpotppt</a:t>
            </a:r>
            <a:r>
              <a:rPr lang="en-US" sz="1300" dirty="0">
                <a:latin typeface="Arial" charset="0"/>
                <a:ea typeface="ＭＳ Ｐゴシック" charset="0"/>
                <a:cs typeface="ＭＳ Ｐゴシック" charset="0"/>
              </a:rPr>
              <a:t> , that can be easily queried from </a:t>
            </a:r>
            <a:r>
              <a:rPr lang="en-US" sz="1300" dirty="0" err="1">
                <a:latin typeface="Arial" charset="0"/>
                <a:ea typeface="ＭＳ Ｐゴシック" charset="0"/>
                <a:cs typeface="ＭＳ Ｐゴシック" charset="0"/>
              </a:rPr>
              <a:t>flickr</a:t>
            </a:r>
            <a:r>
              <a:rPr lang="en-US" sz="1300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300" dirty="0" err="1">
                <a:latin typeface="Arial" charset="0"/>
                <a:ea typeface="ＭＳ Ｐゴシック" charset="0"/>
                <a:cs typeface="ＭＳ Ｐゴシック" charset="0"/>
              </a:rPr>
              <a:t>viz</a:t>
            </a:r>
            <a:r>
              <a:rPr lang="en-US" sz="1300" dirty="0">
                <a:latin typeface="Arial" charset="0"/>
                <a:ea typeface="ＭＳ Ｐゴシック" charset="0"/>
                <a:cs typeface="ＭＳ Ｐゴシック" charset="0"/>
              </a:rPr>
              <a:t>: http://</a:t>
            </a:r>
            <a:r>
              <a:rPr lang="en-US" sz="1300" dirty="0" err="1">
                <a:latin typeface="Arial" charset="0"/>
                <a:ea typeface="ＭＳ Ｐゴシック" charset="0"/>
                <a:cs typeface="ＭＳ Ｐゴシック" charset="0"/>
              </a:rPr>
              <a:t>www.flickr.com</a:t>
            </a:r>
            <a:r>
              <a:rPr lang="en-US" sz="1300" dirty="0">
                <a:latin typeface="Arial" charset="0"/>
                <a:ea typeface="ＭＳ Ｐゴシック" charset="0"/>
                <a:cs typeface="ＭＳ Ｐゴシック" charset="0"/>
              </a:rPr>
              <a:t>/photos/</a:t>
            </a:r>
            <a:r>
              <a:rPr lang="en-US" sz="1300" dirty="0" err="1">
                <a:latin typeface="Arial" charset="0"/>
                <a:ea typeface="ＭＳ Ｐゴシック" charset="0"/>
                <a:cs typeface="ＭＳ Ｐゴシック" charset="0"/>
              </a:rPr>
              <a:t>mbgmbg</a:t>
            </a:r>
            <a:r>
              <a:rPr lang="en-US" sz="1300" dirty="0">
                <a:latin typeface="Arial" charset="0"/>
                <a:ea typeface="ＭＳ Ｐゴシック" charset="0"/>
                <a:cs typeface="ＭＳ Ｐゴシック" charset="0"/>
              </a:rPr>
              <a:t>/tags/</a:t>
            </a:r>
            <a:r>
              <a:rPr lang="en-US" sz="1300" dirty="0" err="1">
                <a:latin typeface="Arial" charset="0"/>
                <a:ea typeface="ＭＳ Ｐゴシック" charset="0"/>
                <a:cs typeface="ＭＳ Ｐゴシック" charset="0"/>
              </a:rPr>
              <a:t>kwpotppt</a:t>
            </a:r>
            <a:r>
              <a:rPr lang="en-US" sz="13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en-US" sz="130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643" lvl="1" indent="0" defTabSz="912113">
              <a:buFont typeface="Lucida Grande" charset="0"/>
              <a:buNone/>
              <a:defRPr/>
            </a:pPr>
            <a:endParaRPr lang="en-US" sz="13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0702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Activities Related to SVs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 indent="-4191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-US" dirty="0" smtClean="0"/>
              <a:t>SV calling (</a:t>
            </a:r>
            <a:r>
              <a:rPr lang="en-US" dirty="0" err="1" smtClean="0"/>
              <a:t>eg</a:t>
            </a:r>
            <a:r>
              <a:rPr lang="en-US" dirty="0" smtClean="0"/>
              <a:t> </a:t>
            </a:r>
            <a:r>
              <a:rPr lang="en" dirty="0" smtClean="0"/>
              <a:t>Retroduplications</a:t>
            </a:r>
            <a:r>
              <a:rPr lang="en-US" dirty="0" smtClean="0"/>
              <a:t>)</a:t>
            </a:r>
            <a:endParaRPr lang="en" dirty="0" smtClean="0"/>
          </a:p>
          <a:p>
            <a:pPr marL="457200" lvl="0" indent="-4191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dirty="0" smtClean="0"/>
              <a:t>Functional enrichment</a:t>
            </a:r>
          </a:p>
          <a:p>
            <a:pPr marL="457200" lvl="0" indent="-4191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b="1" dirty="0" smtClean="0">
                <a:solidFill>
                  <a:srgbClr val="FF0000"/>
                </a:solidFill>
              </a:rPr>
              <a:t>Breakpoint</a:t>
            </a:r>
            <a:r>
              <a:rPr lang="en-US" b="1" dirty="0" smtClean="0">
                <a:solidFill>
                  <a:srgbClr val="FF0000"/>
                </a:solidFill>
              </a:rPr>
              <a:t>s/</a:t>
            </a:r>
            <a:r>
              <a:rPr lang="en" b="1" dirty="0" smtClean="0">
                <a:solidFill>
                  <a:srgbClr val="FF0000"/>
                </a:solidFill>
              </a:rPr>
              <a:t>Mechanism </a:t>
            </a:r>
            <a:r>
              <a:rPr lang="en-US" b="1" dirty="0" smtClean="0">
                <a:solidFill>
                  <a:srgbClr val="FF0000"/>
                </a:solidFill>
              </a:rPr>
              <a:t>study</a:t>
            </a:r>
            <a:endParaRPr lang="en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922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5262"/>
            <a:ext cx="9106648" cy="1143000"/>
          </a:xfrm>
        </p:spPr>
        <p:txBody>
          <a:bodyPr>
            <a:normAutofit/>
          </a:bodyPr>
          <a:lstStyle/>
          <a:p>
            <a:r>
              <a:rPr lang="en-US" sz="3600" dirty="0"/>
              <a:t>Breakpoint characterization </a:t>
            </a:r>
            <a:r>
              <a:rPr lang="en-US" sz="3600" dirty="0" smtClean="0"/>
              <a:t>in </a:t>
            </a:r>
            <a:r>
              <a:rPr lang="en-US" sz="3600" dirty="0"/>
              <a:t>1000G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40279" y="21599794"/>
            <a:ext cx="7292439" cy="7498080"/>
          </a:xfrm>
          <a:prstGeom prst="roundRect">
            <a:avLst>
              <a:gd name="adj" fmla="val 1016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892679" y="21752194"/>
            <a:ext cx="7292439" cy="7498080"/>
          </a:xfrm>
          <a:prstGeom prst="roundRect">
            <a:avLst>
              <a:gd name="adj" fmla="val 1016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457201" y="965978"/>
            <a:ext cx="5314764" cy="5160186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Breakseq</a:t>
            </a:r>
            <a:r>
              <a:rPr lang="en-US" sz="2400" dirty="0" smtClean="0"/>
              <a:t> #1 w/ ~2000 breakpoints [Lam et al. Nat. Biotech. (‘10)]</a:t>
            </a:r>
          </a:p>
          <a:p>
            <a:r>
              <a:rPr lang="en-US" sz="2400" dirty="0" smtClean="0"/>
              <a:t>Pilot</a:t>
            </a:r>
          </a:p>
          <a:p>
            <a:r>
              <a:rPr lang="en-US" sz="2400" dirty="0" smtClean="0"/>
              <a:t>Phase 1 “Integrated” &amp; </a:t>
            </a:r>
            <a:br>
              <a:rPr lang="en-US" sz="2400" dirty="0" smtClean="0"/>
            </a:br>
            <a:r>
              <a:rPr lang="en-US" sz="2400" dirty="0" smtClean="0"/>
              <a:t>Phase 1 refined </a:t>
            </a:r>
          </a:p>
          <a:p>
            <a:r>
              <a:rPr lang="en-US" sz="2400" dirty="0" smtClean="0"/>
              <a:t>Phase 3</a:t>
            </a:r>
            <a:endParaRPr lang="en-US" sz="2400" dirty="0"/>
          </a:p>
        </p:txBody>
      </p:sp>
      <p:grpSp>
        <p:nvGrpSpPr>
          <p:cNvPr id="45" name="Group 44"/>
          <p:cNvGrpSpPr>
            <a:grpSpLocks noChangeAspect="1"/>
          </p:cNvGrpSpPr>
          <p:nvPr/>
        </p:nvGrpSpPr>
        <p:grpSpPr>
          <a:xfrm>
            <a:off x="5569192" y="947841"/>
            <a:ext cx="3537456" cy="5537188"/>
            <a:chOff x="9348593" y="1215108"/>
            <a:chExt cx="18439009" cy="28862627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414002" y="10697213"/>
              <a:ext cx="17373600" cy="1005840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414002" y="1215108"/>
              <a:ext cx="17373600" cy="960120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414002" y="20476535"/>
              <a:ext cx="17373600" cy="9601200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822804" y="21403268"/>
              <a:ext cx="6393155" cy="5829300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822804" y="11620733"/>
              <a:ext cx="6393156" cy="5829300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 rot="16200000">
              <a:off x="4132344" y="22172803"/>
              <a:ext cx="12235384" cy="1802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kern="1200" dirty="0" smtClean="0">
                  <a:latin typeface="Helvetica"/>
                  <a:cs typeface="Helvetica"/>
                </a:rPr>
                <a:t>Count of deletions</a:t>
              </a: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414"/>
            <a:stretch/>
          </p:blipFill>
          <p:spPr>
            <a:xfrm>
              <a:off x="20715738" y="2131096"/>
              <a:ext cx="6479581" cy="5829300"/>
            </a:xfrm>
            <a:prstGeom prst="rect">
              <a:avLst/>
            </a:prstGeom>
          </p:spPr>
        </p:pic>
      </p:grpSp>
      <p:sp>
        <p:nvSpPr>
          <p:cNvPr id="47" name="TextBox 46"/>
          <p:cNvSpPr txBox="1"/>
          <p:nvPr/>
        </p:nvSpPr>
        <p:spPr>
          <a:xfrm>
            <a:off x="8291739" y="2342904"/>
            <a:ext cx="705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Pilot set</a:t>
            </a:r>
            <a:endParaRPr lang="en-US" sz="12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6793585" y="2854681"/>
            <a:ext cx="10831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Integrated set</a:t>
            </a:r>
            <a:endParaRPr lang="en-US" sz="12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6982526" y="4725098"/>
            <a:ext cx="6767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Phase 1</a:t>
            </a:r>
            <a:endParaRPr lang="en-US" sz="1200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4920499" y="3531095"/>
            <a:ext cx="8514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FF"/>
                </a:solidFill>
                <a:latin typeface="Helvetica"/>
                <a:cs typeface="Helvetica"/>
              </a:rPr>
              <a:t>TEI</a:t>
            </a:r>
          </a:p>
          <a:p>
            <a:r>
              <a:rPr lang="en-US" b="1" dirty="0" smtClean="0">
                <a:solidFill>
                  <a:srgbClr val="00FF00"/>
                </a:solidFill>
                <a:latin typeface="Helvetica"/>
                <a:cs typeface="Helvetica"/>
              </a:rPr>
              <a:t>NAHR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NH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VNTR</a:t>
            </a:r>
            <a:endParaRPr lang="en-US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445502" y="3373726"/>
            <a:ext cx="3009957" cy="2565469"/>
            <a:chOff x="1445502" y="3373726"/>
            <a:chExt cx="3009957" cy="2565469"/>
          </a:xfrm>
        </p:grpSpPr>
        <p:grpSp>
          <p:nvGrpSpPr>
            <p:cNvPr id="18" name="Group 17"/>
            <p:cNvGrpSpPr/>
            <p:nvPr/>
          </p:nvGrpSpPr>
          <p:grpSpPr>
            <a:xfrm>
              <a:off x="1445502" y="3392415"/>
              <a:ext cx="3009957" cy="2546780"/>
              <a:chOff x="1445502" y="3392415"/>
              <a:chExt cx="3009957" cy="2546780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1908679" y="3392415"/>
                <a:ext cx="2546780" cy="2546780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1445502" y="3706053"/>
                <a:ext cx="2005909" cy="2050742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  <a:alpha val="53000"/>
                </a:schemeClr>
              </a:solidFill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Oval 31"/>
            <p:cNvSpPr/>
            <p:nvPr/>
          </p:nvSpPr>
          <p:spPr>
            <a:xfrm>
              <a:off x="1908679" y="3373726"/>
              <a:ext cx="2546780" cy="2546780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162679" y="4334849"/>
            <a:ext cx="850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6,104</a:t>
            </a:r>
          </a:p>
          <a:p>
            <a:pPr algn="ctr"/>
            <a:r>
              <a:rPr lang="en-US" dirty="0" smtClean="0"/>
              <a:t>(6,299)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3496701" y="4324556"/>
            <a:ext cx="967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23,850</a:t>
            </a:r>
          </a:p>
          <a:p>
            <a:pPr algn="ctr"/>
            <a:r>
              <a:rPr lang="en-US" dirty="0" smtClean="0"/>
              <a:t>(23,655)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13174" y="3967778"/>
            <a:ext cx="850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2,839</a:t>
            </a:r>
          </a:p>
          <a:p>
            <a:pPr algn="ctr"/>
            <a:r>
              <a:rPr lang="en-US" dirty="0" smtClean="0"/>
              <a:t>(2,644)</a:t>
            </a:r>
            <a:endParaRPr lang="en-US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1312813" y="4253626"/>
            <a:ext cx="347439" cy="162445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96166" y="5181842"/>
            <a:ext cx="366886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Refined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Phase 1 </a:t>
            </a:r>
          </a:p>
          <a:p>
            <a:r>
              <a:rPr lang="en-US" b="1" dirty="0" smtClean="0">
                <a:solidFill>
                  <a:schemeClr val="accent6"/>
                </a:solidFill>
              </a:rPr>
              <a:t>Phase 3</a:t>
            </a:r>
          </a:p>
          <a:p>
            <a:endParaRPr lang="en-US" b="1" dirty="0">
              <a:solidFill>
                <a:schemeClr val="accent6"/>
              </a:solidFill>
            </a:endParaRPr>
          </a:p>
          <a:p>
            <a:r>
              <a:rPr lang="en-US" sz="1400" dirty="0" smtClean="0">
                <a:solidFill>
                  <a:srgbClr val="000000"/>
                </a:solidFill>
              </a:rPr>
              <a:t>Exact match </a:t>
            </a:r>
          </a:p>
          <a:p>
            <a:r>
              <a:rPr lang="en-US" sz="1400" i="1" dirty="0" smtClean="0">
                <a:solidFill>
                  <a:srgbClr val="000000"/>
                </a:solidFill>
              </a:rPr>
              <a:t>Number in parentheses: &gt;50% reciprocal match </a:t>
            </a:r>
          </a:p>
        </p:txBody>
      </p:sp>
    </p:spTree>
    <p:extLst>
      <p:ext uri="{BB962C8B-B14F-4D97-AF65-F5344CB8AC3E}">
        <p14:creationId xmlns:p14="http://schemas.microsoft.com/office/powerpoint/2010/main" val="715961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8,943 Deletion Breakpoints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/>
              <a:t>Phase </a:t>
            </a:r>
            <a:r>
              <a:rPr lang="en-US" dirty="0" smtClean="0"/>
              <a:t>I Refined)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072094" cy="4525963"/>
          </a:xfrm>
        </p:spPr>
        <p:txBody>
          <a:bodyPr/>
          <a:lstStyle/>
          <a:p>
            <a:r>
              <a:rPr lang="en-US" sz="2400" dirty="0"/>
              <a:t>FDR from IRS, PCR, and high-coverage trios</a:t>
            </a:r>
          </a:p>
          <a:p>
            <a:pPr lvl="1"/>
            <a:r>
              <a:rPr lang="en-US" sz="2000" dirty="0"/>
              <a:t>~7% for site existence</a:t>
            </a:r>
          </a:p>
          <a:p>
            <a:pPr lvl="1"/>
            <a:r>
              <a:rPr lang="en-US" sz="2000" dirty="0"/>
              <a:t>13% for site existence + sequence precision</a:t>
            </a:r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967029" y="2051998"/>
            <a:ext cx="1665818" cy="3712425"/>
            <a:chOff x="740279" y="2441105"/>
            <a:chExt cx="7292440" cy="16198036"/>
          </a:xfrm>
        </p:grpSpPr>
        <p:sp>
          <p:nvSpPr>
            <p:cNvPr id="5" name="Rectangle 4"/>
            <p:cNvSpPr/>
            <p:nvPr/>
          </p:nvSpPr>
          <p:spPr>
            <a:xfrm>
              <a:off x="740279" y="6697473"/>
              <a:ext cx="7292440" cy="1942848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latin typeface="Helvetica"/>
                  <a:cs typeface="Helvetica"/>
                </a:rPr>
                <a:t>Multiple CNV callers</a:t>
              </a:r>
              <a:endParaRPr lang="en-US" sz="1200" dirty="0">
                <a:latin typeface="Helvetica"/>
                <a:cs typeface="Helvetica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740279" y="10011921"/>
              <a:ext cx="7292440" cy="1942848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latin typeface="Helvetica"/>
                  <a:cs typeface="Helvetica"/>
                </a:rPr>
                <a:t>Call merging</a:t>
              </a:r>
              <a:endParaRPr lang="en-US" sz="1200" dirty="0">
                <a:latin typeface="Helvetica"/>
                <a:cs typeface="Helvetica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740279" y="13381844"/>
              <a:ext cx="7292440" cy="1942848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latin typeface="Helvetica"/>
                  <a:cs typeface="Helvetica"/>
                </a:rPr>
                <a:t>Breakpoint assembly</a:t>
              </a:r>
              <a:endParaRPr lang="en-US" sz="1200" dirty="0">
                <a:latin typeface="Helvetica"/>
                <a:cs typeface="Helvetica"/>
              </a:endParaRPr>
            </a:p>
          </p:txBody>
        </p:sp>
        <p:sp>
          <p:nvSpPr>
            <p:cNvPr id="8" name="Can 7"/>
            <p:cNvSpPr/>
            <p:nvPr/>
          </p:nvSpPr>
          <p:spPr>
            <a:xfrm>
              <a:off x="740279" y="2441105"/>
              <a:ext cx="7292440" cy="2788297"/>
            </a:xfrm>
            <a:prstGeom prst="can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latin typeface="Helvetica"/>
                  <a:cs typeface="Helvetica"/>
                </a:rPr>
                <a:t>Data for 1,092 samples</a:t>
              </a:r>
              <a:endParaRPr lang="en-US" sz="1200" dirty="0">
                <a:latin typeface="Helvetica"/>
                <a:cs typeface="Helvetica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40279" y="16696292"/>
              <a:ext cx="7292440" cy="1942849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Helvetica"/>
                  <a:cs typeface="Helvetica"/>
                </a:rPr>
                <a:t>M</a:t>
              </a:r>
              <a:r>
                <a:rPr lang="en-US" sz="1200" dirty="0" smtClean="0">
                  <a:latin typeface="Helvetica"/>
                  <a:cs typeface="Helvetica"/>
                </a:rPr>
                <a:t>apping to junctions</a:t>
              </a:r>
              <a:endParaRPr lang="en-US" sz="1200" dirty="0">
                <a:latin typeface="Helvetica"/>
                <a:cs typeface="Helvetica"/>
              </a:endParaRPr>
            </a:p>
          </p:txBody>
        </p:sp>
        <p:cxnSp>
          <p:nvCxnSpPr>
            <p:cNvPr id="10" name="Straight Arrow Connector 9"/>
            <p:cNvCxnSpPr>
              <a:endCxn id="5" idx="0"/>
            </p:cNvCxnSpPr>
            <p:nvPr/>
          </p:nvCxnSpPr>
          <p:spPr>
            <a:xfrm>
              <a:off x="4386499" y="5229403"/>
              <a:ext cx="0" cy="146807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5" idx="2"/>
            </p:cNvCxnSpPr>
            <p:nvPr/>
          </p:nvCxnSpPr>
          <p:spPr>
            <a:xfrm>
              <a:off x="4386499" y="8640321"/>
              <a:ext cx="0" cy="13716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6" idx="2"/>
            </p:cNvCxnSpPr>
            <p:nvPr/>
          </p:nvCxnSpPr>
          <p:spPr>
            <a:xfrm>
              <a:off x="4386499" y="11954769"/>
              <a:ext cx="0" cy="1472434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4386499" y="15324692"/>
              <a:ext cx="0" cy="137160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83189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Higher SNP Density and Relaxed Selection at NH Breakpoints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81568" y="2006910"/>
            <a:ext cx="4610008" cy="4557878"/>
            <a:chOff x="127598" y="2860641"/>
            <a:chExt cx="4610008" cy="4557878"/>
          </a:xfrm>
        </p:grpSpPr>
        <p:sp>
          <p:nvSpPr>
            <p:cNvPr id="5" name="TextBox 4"/>
            <p:cNvSpPr txBox="1"/>
            <p:nvPr/>
          </p:nvSpPr>
          <p:spPr>
            <a:xfrm>
              <a:off x="3777886" y="7079965"/>
              <a:ext cx="95972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700 Kbps</a:t>
              </a:r>
              <a:endParaRPr lang="en-US" sz="1600" b="1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27598" y="2860641"/>
              <a:ext cx="4149010" cy="4553416"/>
              <a:chOff x="127598" y="2947896"/>
              <a:chExt cx="4149010" cy="4553416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88284" y="2976366"/>
                <a:ext cx="3569462" cy="1289531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3683774" y="3024841"/>
                <a:ext cx="4823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NH</a:t>
                </a:r>
                <a:endParaRPr lang="en-US" b="1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279627" y="3086396"/>
                <a:ext cx="12796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accent4"/>
                    </a:solidFill>
                    <a:latin typeface="Helvetica"/>
                    <a:cs typeface="Helvetica"/>
                  </a:rPr>
                  <a:t>SNP density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279627" y="3945706"/>
                <a:ext cx="224481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accent4"/>
                    </a:solidFill>
                    <a:latin typeface="Helvetica"/>
                    <a:cs typeface="Helvetica"/>
                  </a:rPr>
                  <a:t>Conservation score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27598" y="2947896"/>
                <a:ext cx="4539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+4%</a:t>
                </a:r>
                <a:endParaRPr lang="en-US" sz="1200" b="1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27598" y="3976484"/>
                <a:ext cx="42832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-</a:t>
                </a:r>
                <a:r>
                  <a:rPr lang="en-US" sz="1200" b="1" dirty="0" smtClean="0"/>
                  <a:t>4%</a:t>
                </a:r>
                <a:endParaRPr lang="en-US" sz="1200" b="1" dirty="0"/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>
                <a:off x="688284" y="7167220"/>
                <a:ext cx="3588324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780379" y="7162758"/>
                <a:ext cx="95972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0</a:t>
                </a:r>
                <a:endParaRPr lang="en-US" sz="1600" b="1" dirty="0"/>
              </a:p>
            </p:txBody>
          </p:sp>
        </p:grpSp>
      </p:grpSp>
      <p:cxnSp>
        <p:nvCxnSpPr>
          <p:cNvPr id="27" name="Straight Connector 26"/>
          <p:cNvCxnSpPr/>
          <p:nvPr/>
        </p:nvCxnSpPr>
        <p:spPr>
          <a:xfrm>
            <a:off x="1142254" y="3312497"/>
            <a:ext cx="732090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142254" y="4527591"/>
            <a:ext cx="732090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142254" y="5757184"/>
            <a:ext cx="732090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730579" y="1868282"/>
            <a:ext cx="0" cy="390135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9393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Higher SNP Density and Relaxed Selection at all Breakpoints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69170" y="2006910"/>
            <a:ext cx="4622406" cy="4557878"/>
            <a:chOff x="115200" y="2860641"/>
            <a:chExt cx="4622406" cy="4557878"/>
          </a:xfrm>
        </p:grpSpPr>
        <p:sp>
          <p:nvSpPr>
            <p:cNvPr id="5" name="TextBox 4"/>
            <p:cNvSpPr txBox="1"/>
            <p:nvPr/>
          </p:nvSpPr>
          <p:spPr>
            <a:xfrm>
              <a:off x="3777886" y="7079965"/>
              <a:ext cx="95972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700 Kbps</a:t>
              </a:r>
              <a:endParaRPr lang="en-US" sz="1600" b="1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15200" y="2860641"/>
              <a:ext cx="4161408" cy="4553416"/>
              <a:chOff x="115200" y="2947896"/>
              <a:chExt cx="4161408" cy="4553416"/>
            </a:xfrm>
          </p:grpSpPr>
          <p:grpSp>
            <p:nvGrpSpPr>
              <p:cNvPr id="7" name="Group 6"/>
              <p:cNvGrpSpPr>
                <a:grpSpLocks noChangeAspect="1"/>
              </p:cNvGrpSpPr>
              <p:nvPr/>
            </p:nvGrpSpPr>
            <p:grpSpPr>
              <a:xfrm>
                <a:off x="688284" y="2976366"/>
                <a:ext cx="3588324" cy="3721804"/>
                <a:chOff x="2014956" y="6756729"/>
                <a:chExt cx="15491655" cy="16067922"/>
              </a:xfrm>
            </p:grpSpPr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014956" y="6756729"/>
                  <a:ext cx="15410223" cy="5567215"/>
                </a:xfrm>
                <a:prstGeom prst="rect">
                  <a:avLst/>
                </a:prstGeom>
              </p:spPr>
            </p:pic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014956" y="12323944"/>
                  <a:ext cx="15491655" cy="5211898"/>
                </a:xfrm>
                <a:prstGeom prst="rect">
                  <a:avLst/>
                </a:prstGeom>
              </p:spPr>
            </p:pic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014956" y="17535842"/>
                  <a:ext cx="15491655" cy="5288809"/>
                </a:xfrm>
                <a:prstGeom prst="rect">
                  <a:avLst/>
                </a:prstGeom>
              </p:spPr>
            </p:pic>
          </p:grpSp>
          <p:sp>
            <p:nvSpPr>
              <p:cNvPr id="8" name="TextBox 7"/>
              <p:cNvSpPr txBox="1"/>
              <p:nvPr/>
            </p:nvSpPr>
            <p:spPr>
              <a:xfrm>
                <a:off x="3683774" y="3024841"/>
                <a:ext cx="4823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NH</a:t>
                </a:r>
                <a:endParaRPr lang="en-US" b="1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3662014" y="4253483"/>
                <a:ext cx="4730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TEI</a:t>
                </a:r>
                <a:endParaRPr lang="en-US" b="1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524441" y="5468577"/>
                <a:ext cx="7521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NAHR</a:t>
                </a:r>
                <a:endParaRPr lang="en-US" b="1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279627" y="3086396"/>
                <a:ext cx="12796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accent4"/>
                    </a:solidFill>
                    <a:latin typeface="Helvetica"/>
                    <a:cs typeface="Helvetica"/>
                  </a:rPr>
                  <a:t>SNP density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279627" y="3945706"/>
                <a:ext cx="224481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accent4"/>
                    </a:solidFill>
                    <a:latin typeface="Helvetica"/>
                    <a:cs typeface="Helvetica"/>
                  </a:rPr>
                  <a:t>Conservation score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27598" y="2947896"/>
                <a:ext cx="4539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+4%</a:t>
                </a:r>
                <a:endParaRPr lang="en-US" sz="1200" b="1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27598" y="3976484"/>
                <a:ext cx="42832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-</a:t>
                </a:r>
                <a:r>
                  <a:rPr lang="en-US" sz="1200" b="1" dirty="0" smtClean="0"/>
                  <a:t>4%</a:t>
                </a:r>
                <a:endParaRPr lang="en-US" sz="1200" b="1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15200" y="4128884"/>
                <a:ext cx="4539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+4%</a:t>
                </a:r>
                <a:endParaRPr lang="en-US" sz="1200" b="1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17904" y="5191578"/>
                <a:ext cx="42832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-</a:t>
                </a:r>
                <a:r>
                  <a:rPr lang="en-US" sz="1200" b="1" dirty="0" smtClean="0"/>
                  <a:t>4%</a:t>
                </a:r>
                <a:endParaRPr lang="en-US" sz="1200" b="1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17824" y="5334626"/>
                <a:ext cx="4539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+4%</a:t>
                </a:r>
                <a:endParaRPr lang="en-US" sz="1200" b="1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21460" y="6421171"/>
                <a:ext cx="42832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-</a:t>
                </a:r>
                <a:r>
                  <a:rPr lang="en-US" sz="1200" b="1" dirty="0" smtClean="0"/>
                  <a:t>4%</a:t>
                </a:r>
                <a:endParaRPr lang="en-US" sz="1200" b="1" dirty="0"/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>
                <a:off x="688284" y="7167220"/>
                <a:ext cx="3588324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780379" y="7162758"/>
                <a:ext cx="95972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0</a:t>
                </a:r>
                <a:endParaRPr lang="en-US" sz="1600" b="1" dirty="0"/>
              </a:p>
            </p:txBody>
          </p:sp>
        </p:grpSp>
      </p:grpSp>
      <p:cxnSp>
        <p:nvCxnSpPr>
          <p:cNvPr id="27" name="Straight Connector 26"/>
          <p:cNvCxnSpPr/>
          <p:nvPr/>
        </p:nvCxnSpPr>
        <p:spPr>
          <a:xfrm>
            <a:off x="1142254" y="3312497"/>
            <a:ext cx="732090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142254" y="4527591"/>
            <a:ext cx="732090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142254" y="5757184"/>
            <a:ext cx="732090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730579" y="1868282"/>
            <a:ext cx="0" cy="390135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9393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SNP Density at NAHR is Driven by High C&gt;T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69170" y="2006910"/>
            <a:ext cx="4622406" cy="4557878"/>
            <a:chOff x="115200" y="2860641"/>
            <a:chExt cx="4622406" cy="4557878"/>
          </a:xfrm>
        </p:grpSpPr>
        <p:sp>
          <p:nvSpPr>
            <p:cNvPr id="5" name="TextBox 4"/>
            <p:cNvSpPr txBox="1"/>
            <p:nvPr/>
          </p:nvSpPr>
          <p:spPr>
            <a:xfrm>
              <a:off x="3777886" y="7079965"/>
              <a:ext cx="95972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700 Kbps</a:t>
              </a:r>
              <a:endParaRPr lang="en-US" sz="1600" b="1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15200" y="2860641"/>
              <a:ext cx="4161408" cy="4553416"/>
              <a:chOff x="115200" y="2947896"/>
              <a:chExt cx="4161408" cy="4553416"/>
            </a:xfrm>
          </p:grpSpPr>
          <p:grpSp>
            <p:nvGrpSpPr>
              <p:cNvPr id="7" name="Group 6"/>
              <p:cNvGrpSpPr>
                <a:grpSpLocks noChangeAspect="1"/>
              </p:cNvGrpSpPr>
              <p:nvPr/>
            </p:nvGrpSpPr>
            <p:grpSpPr>
              <a:xfrm>
                <a:off x="688284" y="2976366"/>
                <a:ext cx="3588324" cy="3721804"/>
                <a:chOff x="2014956" y="6756729"/>
                <a:chExt cx="15491655" cy="16067922"/>
              </a:xfrm>
            </p:grpSpPr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014956" y="6756729"/>
                  <a:ext cx="15410223" cy="5567215"/>
                </a:xfrm>
                <a:prstGeom prst="rect">
                  <a:avLst/>
                </a:prstGeom>
              </p:spPr>
            </p:pic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014956" y="12323944"/>
                  <a:ext cx="15491655" cy="5211898"/>
                </a:xfrm>
                <a:prstGeom prst="rect">
                  <a:avLst/>
                </a:prstGeom>
              </p:spPr>
            </p:pic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014956" y="17535842"/>
                  <a:ext cx="15491655" cy="5288809"/>
                </a:xfrm>
                <a:prstGeom prst="rect">
                  <a:avLst/>
                </a:prstGeom>
              </p:spPr>
            </p:pic>
          </p:grpSp>
          <p:sp>
            <p:nvSpPr>
              <p:cNvPr id="8" name="TextBox 7"/>
              <p:cNvSpPr txBox="1"/>
              <p:nvPr/>
            </p:nvSpPr>
            <p:spPr>
              <a:xfrm>
                <a:off x="3683774" y="3024841"/>
                <a:ext cx="4823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NH</a:t>
                </a:r>
                <a:endParaRPr lang="en-US" b="1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3662014" y="4253483"/>
                <a:ext cx="4730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TEI</a:t>
                </a:r>
                <a:endParaRPr lang="en-US" b="1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524441" y="5468577"/>
                <a:ext cx="7521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NAHR</a:t>
                </a:r>
                <a:endParaRPr lang="en-US" b="1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279627" y="3086396"/>
                <a:ext cx="12796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accent4"/>
                    </a:solidFill>
                    <a:latin typeface="Helvetica"/>
                    <a:cs typeface="Helvetica"/>
                  </a:rPr>
                  <a:t>SNP density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279627" y="3945706"/>
                <a:ext cx="224481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accent4"/>
                    </a:solidFill>
                    <a:latin typeface="Helvetica"/>
                    <a:cs typeface="Helvetica"/>
                  </a:rPr>
                  <a:t>Conservation score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27598" y="2947896"/>
                <a:ext cx="4539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+4%</a:t>
                </a:r>
                <a:endParaRPr lang="en-US" sz="1200" b="1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27598" y="3976484"/>
                <a:ext cx="42832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-</a:t>
                </a:r>
                <a:r>
                  <a:rPr lang="en-US" sz="1200" b="1" dirty="0" smtClean="0"/>
                  <a:t>4%</a:t>
                </a:r>
                <a:endParaRPr lang="en-US" sz="1200" b="1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15200" y="4128884"/>
                <a:ext cx="4539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+4%</a:t>
                </a:r>
                <a:endParaRPr lang="en-US" sz="1200" b="1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17904" y="5191578"/>
                <a:ext cx="42832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-</a:t>
                </a:r>
                <a:r>
                  <a:rPr lang="en-US" sz="1200" b="1" dirty="0" smtClean="0"/>
                  <a:t>4%</a:t>
                </a:r>
                <a:endParaRPr lang="en-US" sz="1200" b="1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17824" y="5334626"/>
                <a:ext cx="4539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+4%</a:t>
                </a:r>
                <a:endParaRPr lang="en-US" sz="1200" b="1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21460" y="6421171"/>
                <a:ext cx="42832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-</a:t>
                </a:r>
                <a:r>
                  <a:rPr lang="en-US" sz="1200" b="1" dirty="0" smtClean="0"/>
                  <a:t>4%</a:t>
                </a:r>
                <a:endParaRPr lang="en-US" sz="1200" b="1" dirty="0"/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>
                <a:off x="688284" y="7167220"/>
                <a:ext cx="3588324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780379" y="7162758"/>
                <a:ext cx="95972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0</a:t>
                </a:r>
                <a:endParaRPr lang="en-US" sz="1600" b="1" dirty="0"/>
              </a:p>
            </p:txBody>
          </p:sp>
        </p:grpSp>
      </p:grpSp>
      <p:cxnSp>
        <p:nvCxnSpPr>
          <p:cNvPr id="27" name="Straight Connector 26"/>
          <p:cNvCxnSpPr/>
          <p:nvPr/>
        </p:nvCxnSpPr>
        <p:spPr>
          <a:xfrm>
            <a:off x="1142254" y="3312497"/>
            <a:ext cx="732090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142254" y="4527591"/>
            <a:ext cx="732090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142254" y="5757184"/>
            <a:ext cx="732090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730579" y="1868282"/>
            <a:ext cx="0" cy="390135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0579" y="2070133"/>
            <a:ext cx="3605581" cy="121705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0579" y="3312335"/>
            <a:ext cx="3605581" cy="119153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0580" y="4554172"/>
            <a:ext cx="3605580" cy="1177896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6756419" y="1791448"/>
            <a:ext cx="2147014" cy="984921"/>
            <a:chOff x="6189859" y="3333706"/>
            <a:chExt cx="1638200" cy="747212"/>
          </a:xfrm>
        </p:grpSpPr>
        <p:sp>
          <p:nvSpPr>
            <p:cNvPr id="42" name="TextBox 41"/>
            <p:cNvSpPr txBox="1"/>
            <p:nvPr/>
          </p:nvSpPr>
          <p:spPr>
            <a:xfrm>
              <a:off x="6189859" y="3333706"/>
              <a:ext cx="1638200" cy="747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FF"/>
                  </a:solidFill>
                  <a:latin typeface="Helvetica"/>
                  <a:cs typeface="Helvetica"/>
                </a:rPr>
                <a:t>C&gt;A</a:t>
              </a:r>
              <a:r>
                <a:rPr lang="en-US" sz="1200" b="1" dirty="0" smtClean="0">
                  <a:latin typeface="Helvetica"/>
                  <a:cs typeface="Helvetica"/>
                </a:rPr>
                <a:t> C&gt;G </a:t>
              </a:r>
              <a:r>
                <a:rPr lang="en-US" sz="1200" b="1" dirty="0" smtClean="0">
                  <a:solidFill>
                    <a:srgbClr val="FF0000"/>
                  </a:solidFill>
                  <a:latin typeface="Helvetica"/>
                  <a:cs typeface="Helvetica"/>
                </a:rPr>
                <a:t>C&gt;T</a:t>
              </a:r>
              <a:endParaRPr lang="en-US" sz="1200" b="1" dirty="0" smtClean="0">
                <a:latin typeface="Helvetica"/>
                <a:cs typeface="Helvetica"/>
              </a:endParaRPr>
            </a:p>
            <a:p>
              <a:r>
                <a:rPr lang="en-US" sz="1200" b="1" dirty="0" smtClean="0">
                  <a:solidFill>
                    <a:schemeClr val="bg1">
                      <a:lumMod val="50000"/>
                    </a:schemeClr>
                  </a:solidFill>
                  <a:latin typeface="Helvetica"/>
                  <a:cs typeface="Helvetica"/>
                </a:rPr>
                <a:t>T&gt;A</a:t>
              </a:r>
              <a:r>
                <a:rPr lang="en-US" sz="1200" b="1" dirty="0" smtClean="0">
                  <a:latin typeface="Helvetica"/>
                  <a:cs typeface="Helvetica"/>
                </a:rPr>
                <a:t> </a:t>
              </a:r>
              <a:r>
                <a:rPr lang="en-US" sz="1200" b="1" dirty="0" smtClean="0">
                  <a:solidFill>
                    <a:srgbClr val="00FF00"/>
                  </a:solidFill>
                  <a:latin typeface="Helvetica"/>
                  <a:cs typeface="Helvetica"/>
                </a:rPr>
                <a:t>T&gt;C</a:t>
              </a:r>
              <a:r>
                <a:rPr lang="en-US" sz="1200" b="1" dirty="0" smtClean="0">
                  <a:latin typeface="Helvetica"/>
                  <a:cs typeface="Helvetica"/>
                </a:rPr>
                <a:t> </a:t>
              </a:r>
              <a:r>
                <a:rPr lang="en-US" sz="1200" b="1" dirty="0" smtClean="0">
                  <a:solidFill>
                    <a:srgbClr val="FF00FF"/>
                  </a:solidFill>
                  <a:latin typeface="Helvetica"/>
                  <a:cs typeface="Helvetica"/>
                </a:rPr>
                <a:t>T&gt;G</a:t>
              </a:r>
            </a:p>
            <a:p>
              <a:r>
                <a:rPr lang="en-US" sz="1200" b="1" dirty="0">
                  <a:solidFill>
                    <a:srgbClr val="FF00FF"/>
                  </a:solidFill>
                  <a:latin typeface="Helvetica"/>
                  <a:cs typeface="Helvetica"/>
                </a:rPr>
                <a:t> </a:t>
              </a:r>
              <a:r>
                <a:rPr lang="en-US" sz="1200" b="1" dirty="0" smtClean="0">
                  <a:solidFill>
                    <a:srgbClr val="FF00FF"/>
                  </a:solidFill>
                  <a:latin typeface="Helvetica"/>
                  <a:cs typeface="Helvetica"/>
                </a:rPr>
                <a:t>                </a:t>
              </a:r>
              <a:r>
                <a:rPr lang="en-US" sz="1200" b="1" dirty="0" smtClean="0">
                  <a:solidFill>
                    <a:srgbClr val="FF0000"/>
                  </a:solidFill>
                  <a:latin typeface="Helvetica"/>
                  <a:cs typeface="Helvetica"/>
                </a:rPr>
                <a:t>C&gt;T outside </a:t>
              </a:r>
              <a:r>
                <a:rPr lang="en-US" sz="1200" b="1" dirty="0" err="1" smtClean="0">
                  <a:solidFill>
                    <a:srgbClr val="FF0000"/>
                  </a:solidFill>
                  <a:latin typeface="Helvetica"/>
                  <a:cs typeface="Helvetica"/>
                </a:rPr>
                <a:t>CpG</a:t>
              </a:r>
              <a:endParaRPr lang="en-US" sz="1200" b="1" dirty="0">
                <a:solidFill>
                  <a:srgbClr val="FF0000"/>
                </a:solidFill>
                <a:latin typeface="Helvetica"/>
                <a:cs typeface="Helvetica"/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6334138" y="3707312"/>
              <a:ext cx="288558" cy="0"/>
            </a:xfrm>
            <a:prstGeom prst="line">
              <a:avLst/>
            </a:prstGeom>
            <a:ln w="28575" cmpd="sng">
              <a:solidFill>
                <a:srgbClr val="FF0000"/>
              </a:solidFill>
              <a:prstDash val="dash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21989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NAHR breakpoint are associated with open chromatin environment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Supported by Hi-C and </a:t>
            </a:r>
          </a:p>
          <a:p>
            <a:pPr marL="0" indent="0">
              <a:buNone/>
            </a:pPr>
            <a:r>
              <a:rPr lang="en-US" sz="2400" dirty="0" smtClean="0"/>
              <a:t>Histone modification</a:t>
            </a:r>
          </a:p>
          <a:p>
            <a:r>
              <a:rPr lang="en-US" sz="2400" dirty="0" smtClean="0"/>
              <a:t>Hypothesis: Some NAHR </a:t>
            </a:r>
          </a:p>
          <a:p>
            <a:pPr marL="0" indent="0">
              <a:buNone/>
            </a:pPr>
            <a:r>
              <a:rPr lang="en-US" sz="2400" dirty="0" smtClean="0"/>
              <a:t>deletions occur w/o cell </a:t>
            </a: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Replication </a:t>
            </a:r>
          </a:p>
          <a:p>
            <a:pPr marL="0" indent="0">
              <a:buNone/>
            </a:pPr>
            <a:r>
              <a:rPr lang="en-US" sz="2400" dirty="0" smtClean="0"/>
              <a:t>* H1 &amp; GM12878 cells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626815" y="6581001"/>
            <a:ext cx="14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 smtClean="0">
                <a:solidFill>
                  <a:srgbClr val="7F7F7F"/>
                </a:solidFill>
                <a:latin typeface="Helvetica"/>
                <a:cs typeface="Helvetica"/>
              </a:rPr>
              <a:t>Abyzov</a:t>
            </a:r>
            <a:r>
              <a:rPr lang="en-US" sz="1200" i="1" dirty="0" smtClean="0">
                <a:solidFill>
                  <a:srgbClr val="7F7F7F"/>
                </a:solidFill>
                <a:latin typeface="Helvetica"/>
                <a:cs typeface="Helvetica"/>
              </a:rPr>
              <a:t> et al. 2015</a:t>
            </a:r>
            <a:endParaRPr lang="en-US" sz="1200" i="1" dirty="0">
              <a:solidFill>
                <a:srgbClr val="7F7F7F"/>
              </a:solidFill>
              <a:latin typeface="Helvetica"/>
              <a:cs typeface="Helvetica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531321" y="4014967"/>
            <a:ext cx="6143547" cy="2596703"/>
            <a:chOff x="3352029" y="3701206"/>
            <a:chExt cx="6143547" cy="2596703"/>
          </a:xfrm>
        </p:grpSpPr>
        <p:grpSp>
          <p:nvGrpSpPr>
            <p:cNvPr id="8" name="Group 7"/>
            <p:cNvGrpSpPr/>
            <p:nvPr/>
          </p:nvGrpSpPr>
          <p:grpSpPr>
            <a:xfrm>
              <a:off x="3588870" y="5803950"/>
              <a:ext cx="5906706" cy="493959"/>
              <a:chOff x="12859587" y="21650879"/>
              <a:chExt cx="10598209" cy="497413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12859587" y="21650879"/>
                <a:ext cx="9656714" cy="27893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latin typeface="Helvetica"/>
                    <a:cs typeface="Helvetica"/>
                  </a:rPr>
                  <a:t>      0                  ±0.5</a:t>
                </a:r>
                <a:r>
                  <a:rPr lang="en-US" sz="1200" b="1" kern="1200" dirty="0" smtClean="0">
                    <a:latin typeface="Helvetica"/>
                    <a:cs typeface="Helvetica"/>
                  </a:rPr>
                  <a:t>                 </a:t>
                </a:r>
                <a:r>
                  <a:rPr lang="en-US" sz="1200" b="1" dirty="0" smtClean="0">
                    <a:latin typeface="Helvetica"/>
                    <a:cs typeface="Helvetica"/>
                  </a:rPr>
                  <a:t>±1</a:t>
                </a:r>
                <a:r>
                  <a:rPr lang="en-US" sz="1200" b="1" kern="1200" dirty="0" smtClean="0">
                    <a:latin typeface="Helvetica"/>
                    <a:cs typeface="Helvetica"/>
                  </a:rPr>
                  <a:t>                 </a:t>
                </a:r>
                <a:r>
                  <a:rPr lang="en-US" sz="1200" b="1" dirty="0" smtClean="0">
                    <a:latin typeface="Helvetica"/>
                    <a:cs typeface="Helvetica"/>
                  </a:rPr>
                  <a:t>±1.5</a:t>
                </a:r>
                <a:r>
                  <a:rPr lang="en-US" sz="1200" b="1" kern="1200" dirty="0" smtClean="0">
                    <a:latin typeface="Helvetica"/>
                    <a:cs typeface="Helvetica"/>
                  </a:rPr>
                  <a:t>               </a:t>
                </a:r>
                <a:r>
                  <a:rPr lang="en-US" sz="1200" b="1" dirty="0" smtClean="0">
                    <a:latin typeface="Helvetica"/>
                    <a:cs typeface="Helvetica"/>
                  </a:rPr>
                  <a:t>±2</a:t>
                </a:r>
                <a:r>
                  <a:rPr lang="en-US" sz="1200" b="1" kern="1200" dirty="0" smtClean="0">
                    <a:latin typeface="Helvetica"/>
                    <a:cs typeface="Helvetica"/>
                  </a:rPr>
                  <a:t>               </a:t>
                </a:r>
                <a:r>
                  <a:rPr lang="en-US" sz="1200" b="1" dirty="0" smtClean="0">
                    <a:latin typeface="Helvetica"/>
                    <a:cs typeface="Helvetica"/>
                  </a:rPr>
                  <a:t>±2.</a:t>
                </a:r>
                <a:r>
                  <a:rPr lang="en-US" sz="1200" b="1" kern="1200" dirty="0" smtClean="0">
                    <a:latin typeface="Helvetica"/>
                    <a:cs typeface="Helvetica"/>
                  </a:rPr>
                  <a:t>5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6035964" y="21869358"/>
                <a:ext cx="7421832" cy="2789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latin typeface="Helvetica"/>
                    <a:cs typeface="Helvetica"/>
                  </a:rPr>
                  <a:t>Distance from breakpoints</a:t>
                </a:r>
                <a:r>
                  <a:rPr lang="en-US" sz="1200" b="1" kern="1200" dirty="0" smtClean="0">
                    <a:latin typeface="Helvetica"/>
                    <a:cs typeface="Helvetica"/>
                  </a:rPr>
                  <a:t>, Mbps</a:t>
                </a: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3352029" y="3701206"/>
              <a:ext cx="5515054" cy="2190376"/>
              <a:chOff x="594502" y="3701206"/>
              <a:chExt cx="5515054" cy="2190376"/>
            </a:xfrm>
          </p:grpSpPr>
          <p:pic>
            <p:nvPicPr>
              <p:cNvPr id="10" name="Picture 9" descr="hm.pd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4502" y="3701206"/>
                <a:ext cx="5515054" cy="2190376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70466" y="4344006"/>
                <a:ext cx="970419" cy="695929"/>
              </a:xfrm>
              <a:prstGeom prst="rect">
                <a:avLst/>
              </a:prstGeom>
            </p:spPr>
          </p:pic>
          <p:pic>
            <p:nvPicPr>
              <p:cNvPr id="11" name="Picture 10" descr="hm_legend_new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4341" y="3900820"/>
                <a:ext cx="2066544" cy="548640"/>
              </a:xfrm>
              <a:prstGeom prst="rect">
                <a:avLst/>
              </a:prstGeom>
            </p:spPr>
          </p:pic>
        </p:grpSp>
      </p:grpSp>
      <p:sp>
        <p:nvSpPr>
          <p:cNvPr id="19" name="TextBox 18"/>
          <p:cNvSpPr txBox="1"/>
          <p:nvPr/>
        </p:nvSpPr>
        <p:spPr>
          <a:xfrm>
            <a:off x="6211916" y="1424428"/>
            <a:ext cx="70328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FF"/>
                </a:solidFill>
                <a:latin typeface="Helvetica"/>
                <a:cs typeface="Helvetica"/>
              </a:rPr>
              <a:t>TEI</a:t>
            </a:r>
          </a:p>
          <a:p>
            <a:r>
              <a:rPr lang="en-US" sz="1400" b="1" dirty="0" smtClean="0">
                <a:solidFill>
                  <a:srgbClr val="00FF00"/>
                </a:solidFill>
                <a:latin typeface="Helvetica"/>
                <a:cs typeface="Helvetica"/>
              </a:rPr>
              <a:t>NAHR</a:t>
            </a:r>
          </a:p>
          <a:p>
            <a:r>
              <a:rPr lang="en-US" sz="1400" b="1" dirty="0" smtClean="0">
                <a:solidFill>
                  <a:srgbClr val="0000FF"/>
                </a:solidFill>
                <a:latin typeface="Helvetica"/>
                <a:cs typeface="Helvetica"/>
              </a:rPr>
              <a:t>NH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5169647" y="3910530"/>
            <a:ext cx="91141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583765" y="537882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4557059" y="1600200"/>
            <a:ext cx="4365467" cy="2359390"/>
            <a:chOff x="4512236" y="1600200"/>
            <a:chExt cx="4365467" cy="2359390"/>
          </a:xfrm>
        </p:grpSpPr>
        <p:pic>
          <p:nvPicPr>
            <p:cNvPr id="18" name="Picture 17" descr="hic.pdf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991" t="23969" r="23274" b="26900"/>
            <a:stretch/>
          </p:blipFill>
          <p:spPr>
            <a:xfrm>
              <a:off x="4512236" y="1600200"/>
              <a:ext cx="4365467" cy="2359390"/>
            </a:xfrm>
            <a:prstGeom prst="rect">
              <a:avLst/>
            </a:prstGeom>
          </p:spPr>
        </p:pic>
        <p:cxnSp>
          <p:nvCxnSpPr>
            <p:cNvPr id="20" name="Straight Arrow Connector 19"/>
            <p:cNvCxnSpPr/>
            <p:nvPr/>
          </p:nvCxnSpPr>
          <p:spPr>
            <a:xfrm>
              <a:off x="7626815" y="3910530"/>
              <a:ext cx="9144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7739529" y="3541198"/>
              <a:ext cx="6949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Open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72199" y="3541198"/>
              <a:ext cx="8088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Closed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93377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Methylation pattern associated with breakpoints mechanisms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Lower C&gt;T in </a:t>
            </a:r>
            <a:r>
              <a:rPr lang="en-US" sz="2400" dirty="0" err="1" smtClean="0"/>
              <a:t>CpG</a:t>
            </a:r>
            <a:r>
              <a:rPr lang="en-US" sz="2400" dirty="0"/>
              <a:t> </a:t>
            </a:r>
            <a:r>
              <a:rPr lang="en-US" sz="2400" dirty="0" smtClean="0"/>
              <a:t>around NAHR breakpoints</a:t>
            </a:r>
          </a:p>
          <a:p>
            <a:pPr lvl="1"/>
            <a:r>
              <a:rPr lang="en-US" sz="2000" dirty="0" smtClean="0"/>
              <a:t>indicates lower methylation level in germline &amp; embryonic cells </a:t>
            </a:r>
          </a:p>
          <a:p>
            <a:r>
              <a:rPr lang="en-US" sz="2400" dirty="0" smtClean="0"/>
              <a:t>Confirmed in </a:t>
            </a:r>
            <a:r>
              <a:rPr lang="en-US" sz="2400" dirty="0"/>
              <a:t>male gamete</a:t>
            </a:r>
            <a:endParaRPr lang="en-US" sz="2400" dirty="0" smtClean="0"/>
          </a:p>
        </p:txBody>
      </p:sp>
      <p:grpSp>
        <p:nvGrpSpPr>
          <p:cNvPr id="19" name="Group 18"/>
          <p:cNvGrpSpPr/>
          <p:nvPr/>
        </p:nvGrpSpPr>
        <p:grpSpPr>
          <a:xfrm>
            <a:off x="0" y="3697794"/>
            <a:ext cx="5409981" cy="2576606"/>
            <a:chOff x="1199366" y="3813370"/>
            <a:chExt cx="5409981" cy="2576606"/>
          </a:xfrm>
        </p:grpSpPr>
        <p:grpSp>
          <p:nvGrpSpPr>
            <p:cNvPr id="17" name="Group 16"/>
            <p:cNvGrpSpPr/>
            <p:nvPr/>
          </p:nvGrpSpPr>
          <p:grpSpPr>
            <a:xfrm>
              <a:off x="1199366" y="3813370"/>
              <a:ext cx="5409981" cy="2576606"/>
              <a:chOff x="1123870" y="4120069"/>
              <a:chExt cx="5409981" cy="2576606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1123870" y="4235543"/>
                <a:ext cx="715160" cy="20621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Helvetica"/>
                    <a:cs typeface="Helvetica"/>
                  </a:rPr>
                  <a:t>+10%</a:t>
                </a:r>
              </a:p>
              <a:p>
                <a:endParaRPr lang="en-US" sz="1600" dirty="0">
                  <a:latin typeface="Helvetica"/>
                  <a:cs typeface="Helvetica"/>
                </a:endParaRPr>
              </a:p>
              <a:p>
                <a:endParaRPr lang="en-US" sz="1600" dirty="0" smtClean="0">
                  <a:latin typeface="Helvetica"/>
                  <a:cs typeface="Helvetica"/>
                </a:endParaRPr>
              </a:p>
              <a:p>
                <a:endParaRPr lang="en-US" sz="1600" dirty="0" smtClean="0">
                  <a:latin typeface="Helvetica"/>
                  <a:cs typeface="Helvetica"/>
                </a:endParaRPr>
              </a:p>
              <a:p>
                <a:endParaRPr lang="en-US" sz="1600" dirty="0" smtClean="0">
                  <a:latin typeface="Helvetica"/>
                  <a:cs typeface="Helvetica"/>
                </a:endParaRPr>
              </a:p>
              <a:p>
                <a:endParaRPr lang="en-US" sz="1600" dirty="0">
                  <a:latin typeface="Helvetica"/>
                  <a:cs typeface="Helvetica"/>
                </a:endParaRPr>
              </a:p>
              <a:p>
                <a:endParaRPr lang="en-US" sz="1600" dirty="0" smtClean="0">
                  <a:latin typeface="Helvetica"/>
                  <a:cs typeface="Helvetica"/>
                </a:endParaRPr>
              </a:p>
              <a:p>
                <a:endParaRPr lang="en-US" sz="1600" dirty="0" smtClean="0">
                  <a:latin typeface="Helvetica"/>
                  <a:cs typeface="Helvetica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227339" y="6327343"/>
                <a:ext cx="5951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latin typeface="Helvetica"/>
                    <a:cs typeface="Helvetica"/>
                  </a:rPr>
                  <a:t>-5%</a:t>
                </a:r>
                <a:endParaRPr lang="en-US" dirty="0">
                  <a:latin typeface="Helvetica"/>
                  <a:cs typeface="Helvetica"/>
                </a:endParaRPr>
              </a:p>
            </p:txBody>
          </p:sp>
          <p:grpSp>
            <p:nvGrpSpPr>
              <p:cNvPr id="16" name="Group 15"/>
              <p:cNvGrpSpPr/>
              <p:nvPr/>
            </p:nvGrpSpPr>
            <p:grpSpPr>
              <a:xfrm>
                <a:off x="1822499" y="4120069"/>
                <a:ext cx="4711352" cy="2482226"/>
                <a:chOff x="1822499" y="4120069"/>
                <a:chExt cx="4711352" cy="2482226"/>
              </a:xfrm>
            </p:grpSpPr>
            <p:grpSp>
              <p:nvGrpSpPr>
                <p:cNvPr id="15" name="Group 14"/>
                <p:cNvGrpSpPr/>
                <p:nvPr/>
              </p:nvGrpSpPr>
              <p:grpSpPr>
                <a:xfrm>
                  <a:off x="1822499" y="4120069"/>
                  <a:ext cx="4711352" cy="2482226"/>
                  <a:chOff x="1822499" y="4120069"/>
                  <a:chExt cx="4711352" cy="2482226"/>
                </a:xfrm>
              </p:grpSpPr>
              <p:grpSp>
                <p:nvGrpSpPr>
                  <p:cNvPr id="14" name="Group 13"/>
                  <p:cNvGrpSpPr/>
                  <p:nvPr/>
                </p:nvGrpSpPr>
                <p:grpSpPr>
                  <a:xfrm>
                    <a:off x="1822499" y="4120069"/>
                    <a:ext cx="4711352" cy="2482226"/>
                    <a:chOff x="1822499" y="4120069"/>
                    <a:chExt cx="4711352" cy="2482226"/>
                  </a:xfrm>
                </p:grpSpPr>
                <p:pic>
                  <p:nvPicPr>
                    <p:cNvPr id="4" name="Picture 3"/>
                    <p:cNvPicPr/>
                    <p:nvPr/>
                  </p:nvPicPr>
                  <p:blipFill rotWithShape="1">
                    <a:blip r:embed="rId2" cstate="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 bwMode="auto">
                    <a:xfrm>
                      <a:off x="1822499" y="4120069"/>
                      <a:ext cx="4711352" cy="248222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53640926-AAD7-44d8-BBD7-CCE9431645EC}">
                        <a14:shadowObscured xmlns:a14="http://schemas.microsoft.com/office/drawing/2010/main"/>
                      </a:ext>
                    </a:extLst>
                  </p:spPr>
                </p:pic>
                <p:sp>
                  <p:nvSpPr>
                    <p:cNvPr id="12" name="Rectangle 11"/>
                    <p:cNvSpPr/>
                    <p:nvPr/>
                  </p:nvSpPr>
                  <p:spPr>
                    <a:xfrm>
                      <a:off x="2289691" y="6116468"/>
                      <a:ext cx="906994" cy="276999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1200" b="1" dirty="0" smtClean="0">
                          <a:solidFill>
                            <a:srgbClr val="D99694"/>
                          </a:solidFill>
                          <a:latin typeface="Helvetica"/>
                          <a:cs typeface="Helvetica"/>
                        </a:rPr>
                        <a:t>C&gt;T(</a:t>
                      </a:r>
                      <a:r>
                        <a:rPr lang="en-US" sz="1200" b="1" dirty="0" err="1" smtClean="0">
                          <a:solidFill>
                            <a:srgbClr val="D99694"/>
                          </a:solidFill>
                          <a:latin typeface="Helvetica"/>
                          <a:cs typeface="Helvetica"/>
                        </a:rPr>
                        <a:t>CpG</a:t>
                      </a:r>
                      <a:r>
                        <a:rPr lang="en-US" sz="1200" b="1" dirty="0" smtClean="0">
                          <a:solidFill>
                            <a:srgbClr val="D99694"/>
                          </a:solidFill>
                          <a:latin typeface="Helvetica"/>
                          <a:cs typeface="Helvetica"/>
                        </a:rPr>
                        <a:t>)</a:t>
                      </a:r>
                    </a:p>
                  </p:txBody>
                </p:sp>
              </p:grpSp>
              <p:sp>
                <p:nvSpPr>
                  <p:cNvPr id="5" name="TextBox 4"/>
                  <p:cNvSpPr txBox="1"/>
                  <p:nvPr/>
                </p:nvSpPr>
                <p:spPr>
                  <a:xfrm>
                    <a:off x="5060343" y="4401530"/>
                    <a:ext cx="75216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 smtClean="0"/>
                      <a:t>NAHR</a:t>
                    </a:r>
                    <a:endParaRPr lang="en-US" b="1" dirty="0"/>
                  </a:p>
                </p:txBody>
              </p:sp>
              <p:sp>
                <p:nvSpPr>
                  <p:cNvPr id="8" name="TextBox 7"/>
                  <p:cNvSpPr txBox="1"/>
                  <p:nvPr/>
                </p:nvSpPr>
                <p:spPr>
                  <a:xfrm>
                    <a:off x="2362754" y="4401530"/>
                    <a:ext cx="646331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1" dirty="0" err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Helvetica"/>
                        <a:cs typeface="Helvetica"/>
                      </a:rPr>
                      <a:t>CpG</a:t>
                    </a:r>
                    <a:r>
                      <a:rPr lang="en-US" sz="1200" b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Helvetica"/>
                        <a:cs typeface="Helvetica"/>
                      </a:rPr>
                      <a:t>%</a:t>
                    </a:r>
                    <a:endParaRPr lang="en-US" sz="1200" b="1" dirty="0">
                      <a:solidFill>
                        <a:schemeClr val="bg1">
                          <a:lumMod val="50000"/>
                        </a:schemeClr>
                      </a:solidFill>
                      <a:latin typeface="Helvetica"/>
                      <a:cs typeface="Helvetica"/>
                    </a:endParaRPr>
                  </a:p>
                </p:txBody>
              </p:sp>
              <p:sp>
                <p:nvSpPr>
                  <p:cNvPr id="9" name="Rectangle 8"/>
                  <p:cNvSpPr/>
                  <p:nvPr/>
                </p:nvSpPr>
                <p:spPr>
                  <a:xfrm>
                    <a:off x="2268429" y="5174360"/>
                    <a:ext cx="753256" cy="27699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200" b="1" dirty="0" smtClean="0">
                        <a:solidFill>
                          <a:srgbClr val="FF0000"/>
                        </a:solidFill>
                        <a:latin typeface="Helvetica"/>
                        <a:cs typeface="Helvetica"/>
                      </a:rPr>
                      <a:t>C&gt;T(all)</a:t>
                    </a:r>
                  </a:p>
                </p:txBody>
              </p:sp>
            </p:grpSp>
            <p:sp>
              <p:nvSpPr>
                <p:cNvPr id="10" name="Rectangle 9"/>
                <p:cNvSpPr/>
                <p:nvPr/>
              </p:nvSpPr>
              <p:spPr>
                <a:xfrm>
                  <a:off x="3256041" y="5330808"/>
                  <a:ext cx="55233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200" b="1" dirty="0" smtClean="0">
                      <a:latin typeface="Helvetica"/>
                      <a:cs typeface="Helvetica"/>
                    </a:rPr>
                    <a:t>GC%</a:t>
                  </a:r>
                </a:p>
              </p:txBody>
            </p:sp>
          </p:grpSp>
        </p:grpSp>
        <p:cxnSp>
          <p:nvCxnSpPr>
            <p:cNvPr id="18" name="Straight Arrow Connector 17"/>
            <p:cNvCxnSpPr/>
            <p:nvPr/>
          </p:nvCxnSpPr>
          <p:spPr>
            <a:xfrm>
              <a:off x="1914526" y="6241739"/>
              <a:ext cx="469482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831515" y="6126163"/>
            <a:ext cx="27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"/>
                <a:cs typeface="Helvetica"/>
              </a:rPr>
              <a:t>0</a:t>
            </a:r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54852" y="6126163"/>
            <a:ext cx="834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"/>
                <a:cs typeface="Helvetica"/>
              </a:rPr>
              <a:t>700 Kbps</a:t>
            </a:r>
            <a:endParaRPr lang="en-US" sz="1200" dirty="0">
              <a:latin typeface="Helvetica"/>
              <a:cs typeface="Helvetica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5290888" y="3474083"/>
            <a:ext cx="3761202" cy="3155899"/>
            <a:chOff x="5382798" y="3247263"/>
            <a:chExt cx="3761202" cy="3155899"/>
          </a:xfrm>
        </p:grpSpPr>
        <p:sp>
          <p:nvSpPr>
            <p:cNvPr id="36" name="TextBox 35"/>
            <p:cNvSpPr txBox="1"/>
            <p:nvPr/>
          </p:nvSpPr>
          <p:spPr>
            <a:xfrm>
              <a:off x="5382798" y="3597345"/>
              <a:ext cx="650444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latin typeface="Helvetica"/>
                  <a:cs typeface="Helvetica"/>
                </a:rPr>
                <a:t>6</a:t>
              </a:r>
            </a:p>
            <a:p>
              <a:pPr algn="r"/>
              <a:endParaRPr lang="en-US" sz="1200" b="1" dirty="0">
                <a:latin typeface="Helvetica"/>
                <a:cs typeface="Helvetica"/>
              </a:endParaRPr>
            </a:p>
            <a:p>
              <a:pPr algn="r"/>
              <a:endParaRPr lang="en-US" sz="1200" b="1" dirty="0">
                <a:latin typeface="Helvetica"/>
                <a:cs typeface="Helvetica"/>
              </a:endParaRPr>
            </a:p>
            <a:p>
              <a:pPr algn="r"/>
              <a:endParaRPr lang="en-US" sz="1200" b="1" dirty="0" smtClean="0">
                <a:latin typeface="Helvetica"/>
                <a:cs typeface="Helvetica"/>
              </a:endParaRPr>
            </a:p>
            <a:p>
              <a:pPr algn="r"/>
              <a:endParaRPr lang="en-US" sz="1200" b="1" dirty="0">
                <a:latin typeface="Helvetica"/>
                <a:cs typeface="Helvetica"/>
              </a:endParaRPr>
            </a:p>
            <a:p>
              <a:pPr algn="r"/>
              <a:endParaRPr lang="en-US" sz="1200" b="1" dirty="0" smtClean="0">
                <a:latin typeface="Helvetica"/>
                <a:cs typeface="Helvetica"/>
              </a:endParaRPr>
            </a:p>
            <a:p>
              <a:pPr algn="r"/>
              <a:endParaRPr lang="en-US" sz="1200" b="1" dirty="0" smtClean="0">
                <a:latin typeface="Helvetica"/>
                <a:cs typeface="Helvetica"/>
              </a:endParaRPr>
            </a:p>
            <a:p>
              <a:pPr algn="r"/>
              <a:endParaRPr lang="en-US" sz="1200" b="1" dirty="0">
                <a:latin typeface="Helvetica"/>
                <a:cs typeface="Helvetica"/>
              </a:endParaRPr>
            </a:p>
            <a:p>
              <a:pPr algn="r"/>
              <a:endParaRPr lang="en-US" sz="1200" b="1" dirty="0" smtClean="0">
                <a:latin typeface="Helvetica"/>
                <a:cs typeface="Helvetica"/>
              </a:endParaRPr>
            </a:p>
            <a:p>
              <a:pPr algn="r"/>
              <a:endParaRPr lang="en-US" sz="1200" b="1" dirty="0" smtClean="0">
                <a:latin typeface="Helvetica"/>
                <a:cs typeface="Helvetica"/>
              </a:endParaRPr>
            </a:p>
            <a:p>
              <a:pPr algn="r"/>
              <a:r>
                <a:rPr lang="en-US" sz="1200" b="1" dirty="0">
                  <a:latin typeface="Helvetica"/>
                  <a:cs typeface="Helvetica"/>
                </a:rPr>
                <a:t>1</a:t>
              </a:r>
              <a:endParaRPr lang="en-US" sz="1200" b="1" dirty="0" smtClean="0">
                <a:latin typeface="Helvetica"/>
                <a:cs typeface="Helvetica"/>
              </a:endParaRP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5581696" y="3247263"/>
              <a:ext cx="3390801" cy="3155899"/>
              <a:chOff x="5538353" y="3292778"/>
              <a:chExt cx="3390801" cy="3155899"/>
            </a:xfrm>
          </p:grpSpPr>
          <p:grpSp>
            <p:nvGrpSpPr>
              <p:cNvPr id="30" name="Group 29"/>
              <p:cNvGrpSpPr>
                <a:grpSpLocks noChangeAspect="1"/>
              </p:cNvGrpSpPr>
              <p:nvPr/>
            </p:nvGrpSpPr>
            <p:grpSpPr>
              <a:xfrm>
                <a:off x="5538353" y="3292778"/>
                <a:ext cx="3390801" cy="3155899"/>
                <a:chOff x="753822" y="-386299"/>
                <a:chExt cx="14724788" cy="13704724"/>
              </a:xfrm>
            </p:grpSpPr>
            <p:pic>
              <p:nvPicPr>
                <p:cNvPr id="25" name="Picture 24" descr="hmr_plot_all.pdf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4291" t="19404" r="8779" b="18460"/>
                <a:stretch/>
              </p:blipFill>
              <p:spPr>
                <a:xfrm>
                  <a:off x="2840356" y="787030"/>
                  <a:ext cx="12208465" cy="9809926"/>
                </a:xfrm>
                <a:prstGeom prst="rect">
                  <a:avLst/>
                </a:prstGeom>
              </p:spPr>
            </p:pic>
            <p:cxnSp>
              <p:nvCxnSpPr>
                <p:cNvPr id="26" name="Straight Connector 25"/>
                <p:cNvCxnSpPr/>
                <p:nvPr/>
              </p:nvCxnSpPr>
              <p:spPr>
                <a:xfrm>
                  <a:off x="2924550" y="11200400"/>
                  <a:ext cx="12207627" cy="0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TextBox 26"/>
                <p:cNvSpPr txBox="1"/>
                <p:nvPr/>
              </p:nvSpPr>
              <p:spPr>
                <a:xfrm>
                  <a:off x="3314546" y="12115537"/>
                  <a:ext cx="12164064" cy="120288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>
                      <a:latin typeface="Helvetica"/>
                      <a:cs typeface="Helvetica"/>
                    </a:rPr>
                    <a:t>Distance from breakpoints</a:t>
                  </a:r>
                  <a:r>
                    <a:rPr lang="en-US" sz="1200" b="1" kern="1200" dirty="0" smtClean="0">
                      <a:latin typeface="Helvetica"/>
                      <a:cs typeface="Helvetica"/>
                    </a:rPr>
                    <a:t>, </a:t>
                  </a:r>
                  <a:r>
                    <a:rPr lang="en-US" sz="1200" b="1" dirty="0">
                      <a:latin typeface="Helvetica"/>
                      <a:cs typeface="Helvetica"/>
                    </a:rPr>
                    <a:t>K</a:t>
                  </a:r>
                  <a:r>
                    <a:rPr lang="en-US" sz="1200" b="1" kern="1200" dirty="0" smtClean="0">
                      <a:latin typeface="Helvetica"/>
                      <a:cs typeface="Helvetica"/>
                    </a:rPr>
                    <a:t>bps</a:t>
                  </a:r>
                </a:p>
              </p:txBody>
            </p:sp>
            <p:cxnSp>
              <p:nvCxnSpPr>
                <p:cNvPr id="28" name="Straight Connector 27"/>
                <p:cNvCxnSpPr/>
                <p:nvPr/>
              </p:nvCxnSpPr>
              <p:spPr>
                <a:xfrm flipH="1">
                  <a:off x="2683077" y="1132497"/>
                  <a:ext cx="0" cy="10011775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TextBox 28"/>
                <p:cNvSpPr txBox="1"/>
                <p:nvPr/>
              </p:nvSpPr>
              <p:spPr>
                <a:xfrm rot="16200000">
                  <a:off x="-4873937" y="5241460"/>
                  <a:ext cx="12458405" cy="120288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err="1">
                      <a:latin typeface="Helvetica"/>
                      <a:cs typeface="Helvetica"/>
                    </a:rPr>
                    <a:t>H</a:t>
                  </a:r>
                  <a:r>
                    <a:rPr lang="en-US" sz="1200" b="1" dirty="0" err="1" smtClean="0">
                      <a:latin typeface="Helvetica"/>
                      <a:cs typeface="Helvetica"/>
                    </a:rPr>
                    <a:t>ypomethylated</a:t>
                  </a:r>
                  <a:r>
                    <a:rPr lang="en-US" sz="1200" b="1" dirty="0" smtClean="0">
                      <a:latin typeface="Helvetica"/>
                      <a:cs typeface="Helvetica"/>
                    </a:rPr>
                    <a:t> regions in sperm</a:t>
                  </a:r>
                  <a:endParaRPr lang="en-US" sz="1200" b="1" kern="1200" dirty="0" smtClean="0">
                    <a:latin typeface="Helvetica"/>
                    <a:cs typeface="Helvetica"/>
                  </a:endParaRPr>
                </a:p>
              </p:txBody>
            </p:sp>
          </p:grpSp>
          <p:sp>
            <p:nvSpPr>
              <p:cNvPr id="31" name="Rectangle 30"/>
              <p:cNvSpPr/>
              <p:nvPr/>
            </p:nvSpPr>
            <p:spPr>
              <a:xfrm>
                <a:off x="8247613" y="3516489"/>
                <a:ext cx="681541" cy="29677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TextBox 32"/>
            <p:cNvSpPr txBox="1">
              <a:spLocks noChangeAspect="1"/>
            </p:cNvSpPr>
            <p:nvPr/>
          </p:nvSpPr>
          <p:spPr>
            <a:xfrm>
              <a:off x="5833787" y="5928951"/>
              <a:ext cx="331021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latin typeface="Helvetica"/>
                  <a:cs typeface="Helvetica"/>
                </a:rPr>
                <a:t>  -10              </a:t>
              </a:r>
              <a:r>
                <a:rPr lang="en-US" sz="1200" b="1" kern="1200" dirty="0" smtClean="0">
                  <a:latin typeface="Helvetica"/>
                  <a:cs typeface="Helvetica"/>
                </a:rPr>
                <a:t>              </a:t>
              </a:r>
              <a:r>
                <a:rPr lang="en-US" sz="1200" b="1" dirty="0" smtClean="0">
                  <a:latin typeface="Helvetica"/>
                  <a:cs typeface="Helvetica"/>
                </a:rPr>
                <a:t> </a:t>
              </a:r>
              <a:r>
                <a:rPr lang="en-US" sz="1200" b="1" kern="1200" dirty="0" smtClean="0">
                  <a:latin typeface="Helvetica"/>
                  <a:cs typeface="Helvetica"/>
                </a:rPr>
                <a:t>0           </a:t>
              </a:r>
              <a:r>
                <a:rPr lang="en-US" sz="1200" b="1" dirty="0">
                  <a:latin typeface="Helvetica"/>
                  <a:cs typeface="Helvetica"/>
                </a:rPr>
                <a:t> </a:t>
              </a:r>
              <a:r>
                <a:rPr lang="en-US" sz="1200" b="1" dirty="0" smtClean="0">
                  <a:latin typeface="Helvetica"/>
                  <a:cs typeface="Helvetica"/>
                </a:rPr>
                <a:t>   </a:t>
              </a:r>
              <a:r>
                <a:rPr lang="en-US" sz="1200" b="1" kern="1200" dirty="0" smtClean="0">
                  <a:latin typeface="Helvetica"/>
                  <a:cs typeface="Helvetica"/>
                </a:rPr>
                <a:t>               </a:t>
              </a:r>
              <a:r>
                <a:rPr lang="en-US" sz="1200" b="1" dirty="0" smtClean="0">
                  <a:latin typeface="Helvetica"/>
                  <a:cs typeface="Helvetica"/>
                </a:rPr>
                <a:t>1</a:t>
              </a:r>
              <a:r>
                <a:rPr lang="en-US" sz="1200" b="1" kern="1200" dirty="0" smtClean="0">
                  <a:latin typeface="Helvetica"/>
                  <a:cs typeface="Helvetica"/>
                </a:rPr>
                <a:t>0           </a:t>
              </a:r>
            </a:p>
          </p:txBody>
        </p:sp>
      </p:grpSp>
      <p:cxnSp>
        <p:nvCxnSpPr>
          <p:cNvPr id="38" name="Straight Connector 37"/>
          <p:cNvCxnSpPr/>
          <p:nvPr/>
        </p:nvCxnSpPr>
        <p:spPr>
          <a:xfrm>
            <a:off x="5862301" y="5825873"/>
            <a:ext cx="79031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862301" y="3979255"/>
            <a:ext cx="79031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930151" y="3532908"/>
            <a:ext cx="8514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FF"/>
                </a:solidFill>
                <a:latin typeface="Helvetica"/>
                <a:cs typeface="Helvetica"/>
              </a:rPr>
              <a:t>TEI</a:t>
            </a:r>
          </a:p>
          <a:p>
            <a:r>
              <a:rPr lang="en-US" b="1" dirty="0" smtClean="0">
                <a:solidFill>
                  <a:srgbClr val="00FF00"/>
                </a:solidFill>
                <a:latin typeface="Helvetica"/>
                <a:cs typeface="Helvetica"/>
              </a:rPr>
              <a:t>NAHR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NH</a:t>
            </a:r>
          </a:p>
        </p:txBody>
      </p:sp>
    </p:spTree>
    <p:extLst>
      <p:ext uri="{BB962C8B-B14F-4D97-AF65-F5344CB8AC3E}">
        <p14:creationId xmlns:p14="http://schemas.microsoft.com/office/powerpoint/2010/main" val="255403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5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2254</TotalTime>
  <Words>572</Words>
  <Application>Microsoft Macintosh PowerPoint</Application>
  <PresentationFormat>On-screen Show (4:3)</PresentationFormat>
  <Paragraphs>168</Paragraphs>
  <Slides>16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15_Default Design</vt:lpstr>
      <vt:lpstr>Activities in SVs,  focusing on breakpoint characterization</vt:lpstr>
      <vt:lpstr>Our Activities Related to SVs</vt:lpstr>
      <vt:lpstr>Breakpoint characterization in 1000G</vt:lpstr>
      <vt:lpstr>8,943 Deletion Breakpoints  (Phase I Refined)</vt:lpstr>
      <vt:lpstr>Higher SNP Density and Relaxed Selection at NH Breakpoints</vt:lpstr>
      <vt:lpstr>Higher SNP Density and Relaxed Selection at all Breakpoints</vt:lpstr>
      <vt:lpstr>SNP Density at NAHR is Driven by High C&gt;T</vt:lpstr>
      <vt:lpstr>NAHR breakpoint are associated with open chromatin environment</vt:lpstr>
      <vt:lpstr>Methylation pattern associated with breakpoints mechanisms</vt:lpstr>
      <vt:lpstr>Micro-homologies  Identified around Breakpoints</vt:lpstr>
      <vt:lpstr>NH deletions are often coupled with micro-insertions</vt:lpstr>
      <vt:lpstr>More about breakpoints/mechanisms  </vt:lpstr>
      <vt:lpstr>More Functional Characterization of SVs</vt:lpstr>
      <vt:lpstr>More SV calling &amp; retrodups</vt:lpstr>
      <vt:lpstr>Acknowledgements</vt:lpstr>
      <vt:lpstr>Info about content in this slide pack</vt:lpstr>
    </vt:vector>
  </TitlesOfParts>
  <Company>Yale 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Shantao</dc:creator>
  <cp:lastModifiedBy>Mark Gerstein</cp:lastModifiedBy>
  <cp:revision>54</cp:revision>
  <dcterms:created xsi:type="dcterms:W3CDTF">2015-04-12T18:26:42Z</dcterms:created>
  <dcterms:modified xsi:type="dcterms:W3CDTF">2015-06-05T04:26:51Z</dcterms:modified>
</cp:coreProperties>
</file>