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embeddings/oleObject1.bin" ContentType="application/vnd.openxmlformats-officedocument.oleObject"/>
  <Override PartName="/ppt/slideLayouts/slideLayout5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4" r:id="rId2"/>
    <p:sldMasterId id="2147483686" r:id="rId3"/>
    <p:sldMasterId id="2147483698" r:id="rId4"/>
    <p:sldMasterId id="2147483722" r:id="rId5"/>
    <p:sldMasterId id="2147483908" r:id="rId6"/>
    <p:sldMasterId id="2147483910" r:id="rId7"/>
    <p:sldMasterId id="2147493285" r:id="rId8"/>
    <p:sldMasterId id="2147493300" r:id="rId9"/>
    <p:sldMasterId id="2147493312" r:id="rId10"/>
    <p:sldMasterId id="2147493338" r:id="rId11"/>
    <p:sldMasterId id="2147494786" r:id="rId12"/>
    <p:sldMasterId id="2147498116" r:id="rId13"/>
    <p:sldMasterId id="2147499984" r:id="rId14"/>
    <p:sldMasterId id="2147500627" r:id="rId15"/>
    <p:sldMasterId id="2147500639" r:id="rId16"/>
    <p:sldMasterId id="2147500651" r:id="rId17"/>
    <p:sldMasterId id="2147500665" r:id="rId18"/>
    <p:sldMasterId id="2147500677" r:id="rId19"/>
    <p:sldMasterId id="2147500689" r:id="rId20"/>
    <p:sldMasterId id="2147500701" r:id="rId21"/>
    <p:sldMasterId id="2147505334" r:id="rId22"/>
    <p:sldMasterId id="2147505346" r:id="rId23"/>
    <p:sldMasterId id="2147505358" r:id="rId24"/>
    <p:sldMasterId id="2147505372" r:id="rId25"/>
    <p:sldMasterId id="2147505386" r:id="rId26"/>
    <p:sldMasterId id="2147505398" r:id="rId27"/>
  </p:sldMasterIdLst>
  <p:notesMasterIdLst>
    <p:notesMasterId r:id="rId78"/>
  </p:notesMasterIdLst>
  <p:handoutMasterIdLst>
    <p:handoutMasterId r:id="rId79"/>
  </p:handoutMasterIdLst>
  <p:sldIdLst>
    <p:sldId id="4853" r:id="rId28"/>
    <p:sldId id="5074" r:id="rId29"/>
    <p:sldId id="5016" r:id="rId30"/>
    <p:sldId id="5029" r:id="rId31"/>
    <p:sldId id="5022" r:id="rId32"/>
    <p:sldId id="5084" r:id="rId33"/>
    <p:sldId id="4920" r:id="rId34"/>
    <p:sldId id="5037" r:id="rId35"/>
    <p:sldId id="5048" r:id="rId36"/>
    <p:sldId id="5061" r:id="rId37"/>
    <p:sldId id="5062" r:id="rId38"/>
    <p:sldId id="5073" r:id="rId39"/>
    <p:sldId id="5049" r:id="rId40"/>
    <p:sldId id="4987" r:id="rId41"/>
    <p:sldId id="5008" r:id="rId42"/>
    <p:sldId id="5064" r:id="rId43"/>
    <p:sldId id="5063" r:id="rId44"/>
    <p:sldId id="4907" r:id="rId45"/>
    <p:sldId id="5085" r:id="rId46"/>
    <p:sldId id="5075" r:id="rId47"/>
    <p:sldId id="5080" r:id="rId48"/>
    <p:sldId id="5077" r:id="rId49"/>
    <p:sldId id="5067" r:id="rId50"/>
    <p:sldId id="5066" r:id="rId51"/>
    <p:sldId id="5097" r:id="rId52"/>
    <p:sldId id="5086" r:id="rId53"/>
    <p:sldId id="5057" r:id="rId54"/>
    <p:sldId id="5098" r:id="rId55"/>
    <p:sldId id="4999" r:id="rId56"/>
    <p:sldId id="4958" r:id="rId57"/>
    <p:sldId id="4955" r:id="rId58"/>
    <p:sldId id="4963" r:id="rId59"/>
    <p:sldId id="4959" r:id="rId60"/>
    <p:sldId id="5087" r:id="rId61"/>
    <p:sldId id="5090" r:id="rId62"/>
    <p:sldId id="5083" r:id="rId63"/>
    <p:sldId id="5013" r:id="rId64"/>
    <p:sldId id="4972" r:id="rId65"/>
    <p:sldId id="5099" r:id="rId66"/>
    <p:sldId id="5088" r:id="rId67"/>
    <p:sldId id="5089" r:id="rId68"/>
    <p:sldId id="4964" r:id="rId69"/>
    <p:sldId id="5059" r:id="rId70"/>
    <p:sldId id="5078" r:id="rId71"/>
    <p:sldId id="5026" r:id="rId72"/>
    <p:sldId id="4790" r:id="rId73"/>
    <p:sldId id="4965" r:id="rId74"/>
    <p:sldId id="4954" r:id="rId75"/>
    <p:sldId id="5055" r:id="rId76"/>
    <p:sldId id="4033" r:id="rId7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203"/>
    <a:srgbClr val="EAEC01"/>
    <a:srgbClr val="FFC5AD"/>
    <a:srgbClr val="4BAB50"/>
    <a:srgbClr val="0033CC"/>
    <a:srgbClr val="800000"/>
    <a:srgbClr val="33CC33"/>
    <a:srgbClr val="FF9933"/>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autoAdjust="0"/>
    <p:restoredTop sz="94660"/>
  </p:normalViewPr>
  <p:slideViewPr>
    <p:cSldViewPr snapToGrid="0">
      <p:cViewPr>
        <p:scale>
          <a:sx n="75" d="100"/>
          <a:sy n="75" d="100"/>
        </p:scale>
        <p:origin x="-1456" y="-76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5655E7A7-C880-FF48-99B1-A55E7B6628C9}" type="slidenum">
              <a:rPr lang="en-US"/>
              <a:pPr>
                <a:defRPr/>
              </a:pPr>
              <a:t>‹#›</a:t>
            </a:fld>
            <a:endParaRPr lang="en-US"/>
          </a:p>
        </p:txBody>
      </p:sp>
    </p:spTree>
    <p:extLst>
      <p:ext uri="{BB962C8B-B14F-4D97-AF65-F5344CB8AC3E}">
        <p14:creationId xmlns:p14="http://schemas.microsoft.com/office/powerpoint/2010/main" val="259291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16794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8E19A40A-C46B-194E-A12A-80B2FEE06110}" type="slidenum">
              <a:rPr lang="en-US"/>
              <a:pPr>
                <a:defRPr/>
              </a:pPr>
              <a:t>‹#›</a:t>
            </a:fld>
            <a:endParaRPr lang="en-US"/>
          </a:p>
        </p:txBody>
      </p:sp>
    </p:spTree>
    <p:extLst>
      <p:ext uri="{BB962C8B-B14F-4D97-AF65-F5344CB8AC3E}">
        <p14:creationId xmlns:p14="http://schemas.microsoft.com/office/powerpoint/2010/main" val="2969585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B1567-5E7E-7246-89BA-209A6B7D73C1}" type="slidenum">
              <a:rPr lang="en-US"/>
              <a:pPr/>
              <a:t>10</a:t>
            </a:fld>
            <a:endParaRPr lang="en-US"/>
          </a:p>
        </p:txBody>
      </p:sp>
      <p:sp>
        <p:nvSpPr>
          <p:cNvPr id="341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3412995" name="Rectangle 3"/>
          <p:cNvSpPr>
            <a:spLocks noGrp="1" noChangeArrowheads="1"/>
          </p:cNvSpPr>
          <p:nvPr>
            <p:ph type="body" idx="1"/>
          </p:nvPr>
        </p:nvSpPr>
        <p:spPr>
          <a:xfrm>
            <a:off x="975803" y="4560899"/>
            <a:ext cx="5363595" cy="431955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46BEE-A2EA-244F-A821-60F4C571F4AF}" type="slidenum">
              <a:rPr lang="en-US"/>
              <a:pPr/>
              <a:t>11</a:t>
            </a:fld>
            <a:endParaRPr lang="en-US"/>
          </a:p>
        </p:txBody>
      </p:sp>
      <p:sp>
        <p:nvSpPr>
          <p:cNvPr id="303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3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12</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781F261-A76C-3541-A3D6-7D0DAFC30306}" type="slidenum">
              <a:rPr lang="en-US" sz="1400" b="0"/>
              <a:pPr/>
              <a:t>13</a:t>
            </a:fld>
            <a:endParaRPr lang="en-US" sz="1400" b="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B954D25-C0F7-8749-BD8B-FA98B110273B}" type="slidenum">
              <a:rPr lang="en-US" sz="1400" b="0"/>
              <a:pPr/>
              <a:t>14</a:t>
            </a:fld>
            <a:endParaRPr lang="en-US" sz="1400" b="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 figure: real example.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15</a:t>
            </a:fld>
            <a:endParaRPr lang="en-US" sz="14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19</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A257BCD-0B90-CE45-9DEF-D9498D241934}" type="slidenum">
              <a:rPr lang="en-US" sz="1400" b="0">
                <a:solidFill>
                  <a:srgbClr val="000000"/>
                </a:solidFill>
                <a:latin typeface="Calibri" charset="0"/>
              </a:rPr>
              <a:pPr/>
              <a:t>20</a:t>
            </a:fld>
            <a:endParaRPr lang="en-US" sz="1400" b="0">
              <a:solidFill>
                <a:srgbClr val="000000"/>
              </a:solidFill>
              <a:latin typeface="Calibri"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p:cNvSpPr>
          <p:nvPr>
            <p:ph type="sldImg"/>
          </p:nvPr>
        </p:nvSpPr>
        <p:spPr>
          <a:xfrm>
            <a:off x="1257300" y="720725"/>
            <a:ext cx="4800600" cy="3600450"/>
          </a:xfrm>
          <a:solidFill>
            <a:srgbClr val="FFFFFF"/>
          </a:solidFill>
          <a:ln/>
        </p:spPr>
      </p:sp>
      <p:sp>
        <p:nvSpPr>
          <p:cNvPr id="33587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r>
              <a:rPr lang="en-US">
                <a:latin typeface="Calibri" charset="0"/>
                <a:ea typeface="ＭＳ Ｐゴシック" charset="0"/>
                <a:cs typeface="ＭＳ Ｐゴシック" charset="0"/>
              </a:rPr>
              <a:t>Here the reference allele is indicated in green. When a nonsense SNP is found in a protein, it can either lead to gene inactivation either by NMD or disruption of a functional domain.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A69DA935-75F1-9C4F-8EC6-C6DBD750485B}" type="slidenum">
              <a:rPr lang="en-US" sz="1400" b="0">
                <a:solidFill>
                  <a:srgbClr val="000000"/>
                </a:solidFill>
                <a:latin typeface="Calibri" charset="0"/>
              </a:rPr>
              <a:pPr/>
              <a:t>22</a:t>
            </a:fld>
            <a:endParaRPr lang="en-US" sz="1400" b="0">
              <a:solidFill>
                <a:srgbClr val="000000"/>
              </a:solidFill>
              <a:latin typeface="Calibri"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25% are due to STOP codons. But several in splice also. We have some estimates for healthy cohort. Background/natural LoF variation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9FD915B1-ED3F-754B-B230-CE98FB776B3B}" type="slidenum">
              <a:rPr lang="en-US" sz="1400">
                <a:solidFill>
                  <a:srgbClr val="000000"/>
                </a:solidFill>
                <a:latin typeface="Arial" charset="0"/>
              </a:rPr>
              <a:pPr fontAlgn="base">
                <a:spcBef>
                  <a:spcPct val="0"/>
                </a:spcBef>
                <a:spcAft>
                  <a:spcPct val="0"/>
                </a:spcAft>
              </a:pPr>
              <a:t>2</a:t>
            </a:fld>
            <a:endParaRPr lang="en-US" sz="14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Introduce the pink &amp; cyan </a:t>
            </a:r>
          </a:p>
          <a:p>
            <a:pPr eaLnBrk="1" hangingPunct="1">
              <a:spcBef>
                <a:spcPct val="0"/>
              </a:spcBef>
            </a:pPr>
            <a:r>
              <a:rPr lang="en-US">
                <a:latin typeface="Arial" charset="0"/>
              </a:rPr>
              <a:t>Goal is to predict disease </a:t>
            </a:r>
          </a:p>
          <a:p>
            <a:pPr eaLnBrk="1" hangingPunct="1">
              <a:spcBef>
                <a:spcPct val="0"/>
              </a:spcBef>
            </a:pPr>
            <a:r>
              <a:rPr lang="en-US">
                <a:latin typeface="Arial" charset="0"/>
              </a:rPr>
              <a:t>We’ll start training/testing on the extremes</a:t>
            </a:r>
          </a:p>
          <a:p>
            <a:pPr eaLnBrk="1" hangingPunct="1">
              <a:spcBef>
                <a:spcPct val="0"/>
              </a:spcBef>
            </a:pPr>
            <a:endParaRPr lang="en-US">
              <a:latin typeface="Arial" charset="0"/>
            </a:endParaRPr>
          </a:p>
          <a:p>
            <a:pPr eaLnBrk="1" hangingPunct="1">
              <a:spcBef>
                <a:spcPct val="0"/>
              </a:spcBef>
            </a:pPr>
            <a:r>
              <a:rPr lang="en-US">
                <a:latin typeface="Arial" charset="0"/>
              </a:rPr>
              <a:t>Lof</a:t>
            </a:r>
          </a:p>
          <a:p>
            <a:pPr eaLnBrk="1" hangingPunct="1">
              <a:spcBef>
                <a:spcPct val="0"/>
              </a:spcBef>
            </a:pPr>
            <a:r>
              <a:rPr lang="en-US">
                <a:latin typeface="Arial" charset="0"/>
              </a:rPr>
              <a:t>Essen - </a:t>
            </a:r>
          </a:p>
          <a:p>
            <a:pPr eaLnBrk="1" hangingPunct="1">
              <a:spcBef>
                <a:spcPct val="0"/>
              </a:spcBef>
            </a:pPr>
            <a:r>
              <a:rPr lang="en-US">
                <a:latin typeface="Arial" charset="0"/>
              </a:rPr>
              <a:t>Hgmd – rarer mendelian variants </a:t>
            </a:r>
          </a:p>
          <a:p>
            <a:pPr eaLnBrk="1" hangingPunct="1">
              <a:spcBef>
                <a:spcPct val="0"/>
              </a:spcBef>
            </a:pPr>
            <a:r>
              <a:rPr lang="en-US">
                <a:latin typeface="Arial" charset="0"/>
              </a:rPr>
              <a:t>Gwas – “common” variants </a:t>
            </a:r>
          </a:p>
          <a:p>
            <a:pPr eaLnBrk="1" hangingPunct="1">
              <a:spcBef>
                <a:spcPct val="0"/>
              </a:spcBef>
            </a:pPr>
            <a:r>
              <a:rPr lang="en-US">
                <a:latin typeface="Arial" charset="0"/>
              </a:rPr>
              <a:t>Neutral </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fld id="{F0B8070B-78BF-BD49-97B1-6FBAA0CA566C}" type="slidenum">
              <a:rPr lang="en-US" sz="1400">
                <a:solidFill>
                  <a:srgbClr val="000000"/>
                </a:solidFill>
              </a:rPr>
              <a:pPr/>
              <a:t>23</a:t>
            </a:fld>
            <a:endParaRPr lang="en-US" sz="14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9802C02A-C150-EE47-A40A-8C666D7316D4}"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25</a:t>
            </a:fld>
            <a:endParaRPr lang="en-US" sz="1300" b="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26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400">
                <a:solidFill>
                  <a:srgbClr val="000000"/>
                </a:solidFill>
                <a:latin typeface="Arial" charset="0"/>
              </a:rPr>
              <a:pPr fontAlgn="base">
                <a:spcBef>
                  <a:spcPct val="0"/>
                </a:spcBef>
                <a:spcAft>
                  <a:spcPct val="0"/>
                </a:spcAft>
              </a:pPr>
              <a:t>27</a:t>
            </a:fld>
            <a:endParaRPr lang="en-US" sz="1400">
              <a:solidFill>
                <a:srgbClr val="000000"/>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28</a:t>
            </a:fld>
            <a:endParaRPr lang="en-US" sz="1300" b="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BC1BFF17-31BF-474A-B110-040C817B84C7}" type="slidenum">
              <a:rPr lang="en-US" sz="1400" b="0">
                <a:solidFill>
                  <a:srgbClr val="000000"/>
                </a:solidFill>
              </a:rPr>
              <a:pPr/>
              <a:t>30</a:t>
            </a:fld>
            <a:endParaRPr lang="en-US" sz="1400" b="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better: may be show just the hairball and then show nodes on it</a:t>
            </a: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1215CEA3-DAE4-4E40-80AA-7038A1E73A6A}" type="slidenum">
              <a:rPr lang="en-US" sz="1400" b="0">
                <a:solidFill>
                  <a:srgbClr val="000000"/>
                </a:solidFill>
                <a:latin typeface="Calibri" charset="0"/>
              </a:rPr>
              <a:pPr/>
              <a:t>31</a:t>
            </a:fld>
            <a:endParaRPr lang="en-US" sz="1400" b="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A4AC030D-15D9-CF4A-8B05-8E751384663C}" type="slidenum">
              <a:rPr lang="en-US" sz="1400" b="0">
                <a:solidFill>
                  <a:srgbClr val="000000"/>
                </a:solidFill>
                <a:latin typeface="Calibri" charset="0"/>
              </a:rPr>
              <a:pPr/>
              <a:t>32</a:t>
            </a:fld>
            <a:endParaRPr lang="en-US" sz="1400" b="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34</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III. Binding leverage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9577DA37-A43C-5045-9D4D-57309451C325}" type="slidenum">
              <a:rPr lang="en-US" sz="1400" b="0">
                <a:solidFill>
                  <a:srgbClr val="000000"/>
                </a:solidFill>
              </a:rPr>
              <a:pPr/>
              <a:t>37</a:t>
            </a:fld>
            <a:endParaRPr lang="en-US" sz="1400" b="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40</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41</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a:ln/>
        </p:spPr>
      </p:sp>
      <p:sp>
        <p:nvSpPr>
          <p:cNvPr id="175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5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A2717B8-3596-694E-98A8-CE440DCE5DB5}" type="slidenum">
              <a:rPr lang="en-US" sz="1400" b="0"/>
              <a:pPr/>
              <a:t>42</a:t>
            </a:fld>
            <a:endParaRPr lang="en-US" sz="14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E3F2DB7-D6DA-3445-8892-D7717171228A}" type="slidenum">
              <a:rPr lang="en-US" sz="1400" b="0"/>
              <a:pPr/>
              <a:t>43</a:t>
            </a:fld>
            <a:endParaRPr lang="en-US" sz="1400" b="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A9796F0-7F7D-0B48-89BB-E2C226908105}" type="slidenum">
              <a:rPr lang="en-US" sz="1300" b="0">
                <a:solidFill>
                  <a:srgbClr val="000000"/>
                </a:solidFill>
              </a:rPr>
              <a:pPr/>
              <a:t>44</a:t>
            </a:fld>
            <a:endParaRPr lang="en-US" sz="1300" b="0">
              <a:solidFill>
                <a:srgbClr val="000000"/>
              </a:solidFill>
            </a:endParaRPr>
          </a:p>
        </p:txBody>
      </p:sp>
      <p:sp>
        <p:nvSpPr>
          <p:cNvPr id="3328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7FC9908E-6215-684F-BD88-48536D4B13C6}" type="slidenum">
              <a:rPr lang="en-US" sz="1300" b="0" smtClean="0">
                <a:solidFill>
                  <a:srgbClr val="000000"/>
                </a:solidFill>
                <a:latin typeface="Calibri" charset="0"/>
              </a:rPr>
              <a:pPr algn="r" eaLnBrk="1" hangingPunct="1"/>
              <a:t>44</a:t>
            </a:fld>
            <a:endParaRPr lang="en-US" sz="1300" b="0" smtClean="0">
              <a:solidFill>
                <a:srgbClr val="000000"/>
              </a:solidFill>
              <a:latin typeface="Calibri" charset="0"/>
            </a:endParaRPr>
          </a:p>
        </p:txBody>
      </p:sp>
      <p:sp>
        <p:nvSpPr>
          <p:cNvPr id="332803" name="Rectangle 2"/>
          <p:cNvSpPr>
            <a:spLocks noGrp="1" noRot="1" noChangeAspect="1" noChangeArrowheads="1" noTextEdit="1"/>
          </p:cNvSpPr>
          <p:nvPr>
            <p:ph type="sldImg"/>
          </p:nvPr>
        </p:nvSpPr>
        <p:spPr>
          <a:solidFill>
            <a:srgbClr val="FFFFFF"/>
          </a:solidFill>
          <a:ln/>
        </p:spPr>
      </p:sp>
      <p:sp>
        <p:nvSpPr>
          <p:cNvPr id="33280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defTabSz="482600" eaLnBrk="1" hangingPunct="1">
              <a:spcBef>
                <a:spcPct val="0"/>
              </a:spcBef>
            </a:pPr>
            <a:r>
              <a:rPr lang="en-US" sz="1900">
                <a:latin typeface="Calibri" charset="0"/>
                <a:ea typeface="ＭＳ Ｐゴシック" charset="0"/>
                <a:cs typeface="ＭＳ Ｐゴシック" charset="0"/>
              </a:rPr>
              <a:t>Big data challenge, graphical interface is important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049650A-89F6-D54F-808C-D3C3F656A33F}" type="slidenum">
              <a:rPr lang="en-US" sz="1400" b="0"/>
              <a:pPr/>
              <a:t>46</a:t>
            </a:fld>
            <a:endParaRPr lang="en-US" sz="1400" b="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7650B91-BE51-FA4B-826D-EB5DD9B904A0}" type="slidenum">
              <a:rPr lang="en-US" sz="1400" b="0"/>
              <a:pPr algn="r"/>
              <a:t>50</a:t>
            </a:fld>
            <a:endParaRPr lang="en-US" sz="1400" b="0"/>
          </a:p>
        </p:txBody>
      </p:sp>
      <p:sp>
        <p:nvSpPr>
          <p:cNvPr id="236546" name="Rectangle 2"/>
          <p:cNvSpPr>
            <a:spLocks noGrp="1" noRot="1" noChangeAspect="1" noChangeArrowheads="1" noTextEdit="1"/>
          </p:cNvSpPr>
          <p:nvPr>
            <p:ph type="sldImg"/>
          </p:nvPr>
        </p:nvSpPr>
        <p:spPr>
          <a:xfrm>
            <a:off x="1255713" y="720725"/>
            <a:ext cx="4800600" cy="3600450"/>
          </a:xfrm>
          <a:ln/>
        </p:spPr>
      </p:sp>
      <p:sp>
        <p:nvSpPr>
          <p:cNvPr id="23654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C447F6F-7BDD-1345-9388-C0954B7F62D7}" type="slidenum">
              <a:rPr lang="en-US" sz="1400" b="0">
                <a:solidFill>
                  <a:srgbClr val="000000"/>
                </a:solidFill>
              </a:rPr>
              <a:pPr/>
              <a:t>7</a:t>
            </a:fld>
            <a:endParaRPr lang="en-US" sz="1400" b="0">
              <a:solidFill>
                <a:srgbClr val="000000"/>
              </a:solidFill>
            </a:endParaRPr>
          </a:p>
        </p:txBody>
      </p:sp>
      <p:sp>
        <p:nvSpPr>
          <p:cNvPr id="177154" name="Rectangle 2"/>
          <p:cNvSpPr>
            <a:spLocks noGrp="1" noRot="1" noChangeAspect="1" noChangeArrowheads="1" noTextEdit="1"/>
          </p:cNvSpPr>
          <p:nvPr>
            <p:ph type="sldImg"/>
          </p:nvPr>
        </p:nvSpPr>
        <p:spPr>
          <a:xfrm>
            <a:off x="-1833563" y="1235075"/>
            <a:ext cx="10939463" cy="8204200"/>
          </a:xfrm>
          <a:ln/>
        </p:spPr>
      </p:sp>
      <p:sp>
        <p:nvSpPr>
          <p:cNvPr id="177155" name="Rectangle 3"/>
          <p:cNvSpPr>
            <a:spLocks noGrp="1" noChangeArrowheads="1"/>
          </p:cNvSpPr>
          <p:nvPr>
            <p:ph type="body" idx="1"/>
          </p:nvPr>
        </p:nvSpPr>
        <p:spPr>
          <a:xfrm>
            <a:off x="874713" y="357188"/>
            <a:ext cx="6232525"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8</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F8D9A24-AA40-A942-9217-0D062B5A08CE}" type="slidenum">
              <a:rPr lang="en-US" sz="1400" b="0"/>
              <a:pPr/>
              <a:t>9</a:t>
            </a:fld>
            <a:endParaRPr lang="en-US" sz="1400" b="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add trans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9DE26E5-EF03-2147-B6D1-13865F42980C}" type="slidenum">
              <a:rPr lang="en-US"/>
              <a:pPr>
                <a:defRPr/>
              </a:pPr>
              <a:t>‹#›</a:t>
            </a:fld>
            <a:endParaRPr lang="en-US"/>
          </a:p>
        </p:txBody>
      </p:sp>
    </p:spTree>
    <p:extLst>
      <p:ext uri="{BB962C8B-B14F-4D97-AF65-F5344CB8AC3E}">
        <p14:creationId xmlns:p14="http://schemas.microsoft.com/office/powerpoint/2010/main" val="39997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D838F3-DF83-2641-95C8-5182B1494803}" type="slidenum">
              <a:rPr lang="en-US"/>
              <a:pPr>
                <a:defRPr/>
              </a:pPr>
              <a:t>‹#›</a:t>
            </a:fld>
            <a:endParaRPr lang="en-US"/>
          </a:p>
        </p:txBody>
      </p:sp>
    </p:spTree>
    <p:extLst>
      <p:ext uri="{BB962C8B-B14F-4D97-AF65-F5344CB8AC3E}">
        <p14:creationId xmlns:p14="http://schemas.microsoft.com/office/powerpoint/2010/main" val="4258817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1374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73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90591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490716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601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53427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441981"/>
      </p:ext>
    </p:extLst>
  </p:cSld>
  <p:clrMapOvr>
    <a:masterClrMapping/>
  </p:clrMapOvr>
  <p:transition xmlns:p14="http://schemas.microsoft.com/office/powerpoint/2010/mai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493880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1528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952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17322B-6D26-4643-805A-3DF943DD9AD6}" type="slidenum">
              <a:rPr lang="en-US"/>
              <a:pPr>
                <a:defRPr/>
              </a:pPr>
              <a:t>‹#›</a:t>
            </a:fld>
            <a:endParaRPr lang="en-US"/>
          </a:p>
        </p:txBody>
      </p:sp>
    </p:spTree>
    <p:extLst>
      <p:ext uri="{BB962C8B-B14F-4D97-AF65-F5344CB8AC3E}">
        <p14:creationId xmlns:p14="http://schemas.microsoft.com/office/powerpoint/2010/main" val="343257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97801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059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47798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534978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328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237745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89735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1326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999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9145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7DFEC-2B5C-7D42-A961-820C4EB9D4CC}" type="slidenum">
              <a:rPr lang="en-US"/>
              <a:pPr>
                <a:defRPr/>
              </a:pPr>
              <a:t>‹#›</a:t>
            </a:fld>
            <a:endParaRPr lang="en-US"/>
          </a:p>
        </p:txBody>
      </p:sp>
    </p:spTree>
    <p:extLst>
      <p:ext uri="{BB962C8B-B14F-4D97-AF65-F5344CB8AC3E}">
        <p14:creationId xmlns:p14="http://schemas.microsoft.com/office/powerpoint/2010/main" val="267683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162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738"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8"/>
            <a:ext cx="5129212" cy="365125"/>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2725"/>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nvPr>
        </p:nvSpPr>
        <p:spPr bwMode="auto">
          <a:xfrm>
            <a:off x="8620125" y="36513"/>
            <a:ext cx="295275" cy="122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813">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3381022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E3DB248E-60DE-F940-B746-DCB7099172DD}" type="slidenum">
              <a:rPr lang="en-US"/>
              <a:pPr>
                <a:defRPr/>
              </a:pPr>
              <a:t>‹#›</a:t>
            </a:fld>
            <a:endParaRPr lang="en-US"/>
          </a:p>
        </p:txBody>
      </p:sp>
    </p:spTree>
    <p:extLst>
      <p:ext uri="{BB962C8B-B14F-4D97-AF65-F5344CB8AC3E}">
        <p14:creationId xmlns:p14="http://schemas.microsoft.com/office/powerpoint/2010/main" val="3416050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D91A81CF-CC89-3B4C-8CC8-70E2A033BCBC}" type="slidenum">
              <a:rPr lang="en-US"/>
              <a:pPr>
                <a:defRPr/>
              </a:pPr>
              <a:t>‹#›</a:t>
            </a:fld>
            <a:endParaRPr lang="en-US"/>
          </a:p>
        </p:txBody>
      </p:sp>
    </p:spTree>
    <p:extLst>
      <p:ext uri="{BB962C8B-B14F-4D97-AF65-F5344CB8AC3E}">
        <p14:creationId xmlns:p14="http://schemas.microsoft.com/office/powerpoint/2010/main" val="3473281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298575"/>
            <a:ext cx="4319587"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6F02B98-4F4A-3C45-B6C7-4F0CB29E6230}" type="slidenum">
              <a:rPr lang="en-US"/>
              <a:pPr>
                <a:defRPr/>
              </a:pPr>
              <a:t>‹#›</a:t>
            </a:fld>
            <a:endParaRPr lang="en-US"/>
          </a:p>
        </p:txBody>
      </p:sp>
    </p:spTree>
    <p:extLst>
      <p:ext uri="{BB962C8B-B14F-4D97-AF65-F5344CB8AC3E}">
        <p14:creationId xmlns:p14="http://schemas.microsoft.com/office/powerpoint/2010/main" val="1339414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DAC0448A-C2F4-9B45-AC82-AFB723CDBF0D}" type="slidenum">
              <a:rPr lang="en-US"/>
              <a:pPr>
                <a:defRPr/>
              </a:pPr>
              <a:t>‹#›</a:t>
            </a:fld>
            <a:endParaRPr lang="en-US"/>
          </a:p>
        </p:txBody>
      </p:sp>
    </p:spTree>
    <p:extLst>
      <p:ext uri="{BB962C8B-B14F-4D97-AF65-F5344CB8AC3E}">
        <p14:creationId xmlns:p14="http://schemas.microsoft.com/office/powerpoint/2010/main" val="203845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6754D96E-B86B-784D-83E3-F2C3A2633657}" type="slidenum">
              <a:rPr lang="en-US"/>
              <a:pPr>
                <a:defRPr/>
              </a:pPr>
              <a:t>‹#›</a:t>
            </a:fld>
            <a:endParaRPr lang="en-US"/>
          </a:p>
        </p:txBody>
      </p:sp>
    </p:spTree>
    <p:extLst>
      <p:ext uri="{BB962C8B-B14F-4D97-AF65-F5344CB8AC3E}">
        <p14:creationId xmlns:p14="http://schemas.microsoft.com/office/powerpoint/2010/main" val="367177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AC088741-D0D6-7A44-BCFE-B5A87A71B51D}" type="slidenum">
              <a:rPr lang="en-US"/>
              <a:pPr>
                <a:defRPr/>
              </a:pPr>
              <a:t>‹#›</a:t>
            </a:fld>
            <a:endParaRPr lang="en-US"/>
          </a:p>
        </p:txBody>
      </p:sp>
    </p:spTree>
    <p:extLst>
      <p:ext uri="{BB962C8B-B14F-4D97-AF65-F5344CB8AC3E}">
        <p14:creationId xmlns:p14="http://schemas.microsoft.com/office/powerpoint/2010/main" val="1881366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819F0E7-1881-EE44-ABCC-E63F85C0C6D2}" type="slidenum">
              <a:rPr lang="en-US"/>
              <a:pPr>
                <a:defRPr/>
              </a:pPr>
              <a:t>‹#›</a:t>
            </a:fld>
            <a:endParaRPr lang="en-US"/>
          </a:p>
        </p:txBody>
      </p:sp>
    </p:spTree>
    <p:extLst>
      <p:ext uri="{BB962C8B-B14F-4D97-AF65-F5344CB8AC3E}">
        <p14:creationId xmlns:p14="http://schemas.microsoft.com/office/powerpoint/2010/main" val="3441522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1D844DFF-1781-9E49-B004-875EC6CAB38A}" type="slidenum">
              <a:rPr lang="en-US"/>
              <a:pPr>
                <a:defRPr/>
              </a:pPr>
              <a:t>‹#›</a:t>
            </a:fld>
            <a:endParaRPr lang="en-US"/>
          </a:p>
        </p:txBody>
      </p:sp>
    </p:spTree>
    <p:extLst>
      <p:ext uri="{BB962C8B-B14F-4D97-AF65-F5344CB8AC3E}">
        <p14:creationId xmlns:p14="http://schemas.microsoft.com/office/powerpoint/2010/main" val="365749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60568-A43F-E44E-ACA4-CC321150DE49}" type="slidenum">
              <a:rPr lang="en-US"/>
              <a:pPr>
                <a:defRPr/>
              </a:pPr>
              <a:t>‹#›</a:t>
            </a:fld>
            <a:endParaRPr lang="en-US"/>
          </a:p>
        </p:txBody>
      </p:sp>
    </p:spTree>
    <p:extLst>
      <p:ext uri="{BB962C8B-B14F-4D97-AF65-F5344CB8AC3E}">
        <p14:creationId xmlns:p14="http://schemas.microsoft.com/office/powerpoint/2010/main" val="2708566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DA8E9EC-3231-634E-B774-C4E761E17E76}" type="slidenum">
              <a:rPr lang="en-US"/>
              <a:pPr>
                <a:defRPr/>
              </a:pPr>
              <a:t>‹#›</a:t>
            </a:fld>
            <a:endParaRPr lang="en-US"/>
          </a:p>
        </p:txBody>
      </p:sp>
    </p:spTree>
    <p:extLst>
      <p:ext uri="{BB962C8B-B14F-4D97-AF65-F5344CB8AC3E}">
        <p14:creationId xmlns:p14="http://schemas.microsoft.com/office/powerpoint/2010/main" val="33591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234950"/>
            <a:ext cx="2198687"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238" y="234950"/>
            <a:ext cx="6445250"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8987C43A-3511-2943-A917-F2D64FACB90F}" type="slidenum">
              <a:rPr lang="en-US"/>
              <a:pPr>
                <a:defRPr/>
              </a:pPr>
              <a:t>‹#›</a:t>
            </a:fld>
            <a:endParaRPr lang="en-US"/>
          </a:p>
        </p:txBody>
      </p:sp>
    </p:spTree>
    <p:extLst>
      <p:ext uri="{BB962C8B-B14F-4D97-AF65-F5344CB8AC3E}">
        <p14:creationId xmlns:p14="http://schemas.microsoft.com/office/powerpoint/2010/main" val="2937739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88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1222375"/>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DD95C7F-2988-4A48-94BE-04B648B74E3A}" type="slidenum">
              <a:rPr lang="en-US"/>
              <a:pPr>
                <a:defRPr/>
              </a:pPr>
              <a:t>‹#›</a:t>
            </a:fld>
            <a:endParaRPr lang="en-US"/>
          </a:p>
        </p:txBody>
      </p:sp>
    </p:spTree>
    <p:extLst>
      <p:ext uri="{BB962C8B-B14F-4D97-AF65-F5344CB8AC3E}">
        <p14:creationId xmlns:p14="http://schemas.microsoft.com/office/powerpoint/2010/main" val="1230354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2021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353776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7479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420920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4179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0483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96028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D588F-53D8-D546-9CCC-9293C149012F}" type="slidenum">
              <a:rPr lang="en-US"/>
              <a:pPr>
                <a:defRPr/>
              </a:pPr>
              <a:t>‹#›</a:t>
            </a:fld>
            <a:endParaRPr lang="en-US"/>
          </a:p>
        </p:txBody>
      </p:sp>
    </p:spTree>
    <p:extLst>
      <p:ext uri="{BB962C8B-B14F-4D97-AF65-F5344CB8AC3E}">
        <p14:creationId xmlns:p14="http://schemas.microsoft.com/office/powerpoint/2010/main" val="24806153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7816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812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65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3109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1147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31246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80561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E8C51B2E-5BC2-8A42-B123-FD3AB96B3919}" type="slidenum">
              <a:rPr lang="en-US" altLang="zh-CN"/>
              <a:pPr>
                <a:defRPr/>
              </a:pPr>
              <a:t>‹#›</a:t>
            </a:fld>
            <a:endParaRPr lang="en-US" altLang="zh-CN"/>
          </a:p>
        </p:txBody>
      </p:sp>
    </p:spTree>
    <p:extLst>
      <p:ext uri="{BB962C8B-B14F-4D97-AF65-F5344CB8AC3E}">
        <p14:creationId xmlns:p14="http://schemas.microsoft.com/office/powerpoint/2010/main" val="2504446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536AECA5-849B-4942-AD56-537A717D981A}" type="slidenum">
              <a:rPr lang="en-US" altLang="zh-CN"/>
              <a:pPr>
                <a:defRPr/>
              </a:pPr>
              <a:t>‹#›</a:t>
            </a:fld>
            <a:endParaRPr lang="en-US" altLang="zh-CN"/>
          </a:p>
        </p:txBody>
      </p:sp>
    </p:spTree>
    <p:extLst>
      <p:ext uri="{BB962C8B-B14F-4D97-AF65-F5344CB8AC3E}">
        <p14:creationId xmlns:p14="http://schemas.microsoft.com/office/powerpoint/2010/main" val="1950873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EC3EE4-9331-DD49-9FDA-DD4F0FE9B40A}" type="slidenum">
              <a:rPr lang="en-US"/>
              <a:pPr>
                <a:defRPr/>
              </a:pPr>
              <a:t>‹#›</a:t>
            </a:fld>
            <a:endParaRPr lang="en-US"/>
          </a:p>
        </p:txBody>
      </p:sp>
    </p:spTree>
    <p:extLst>
      <p:ext uri="{BB962C8B-B14F-4D97-AF65-F5344CB8AC3E}">
        <p14:creationId xmlns:p14="http://schemas.microsoft.com/office/powerpoint/2010/main" val="294288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44990-E3B2-914B-91CE-F8B01DB04A17}" type="slidenum">
              <a:rPr lang="en-US"/>
              <a:pPr>
                <a:defRPr/>
              </a:pPr>
              <a:t>‹#›</a:t>
            </a:fld>
            <a:endParaRPr lang="en-US"/>
          </a:p>
        </p:txBody>
      </p:sp>
    </p:spTree>
    <p:extLst>
      <p:ext uri="{BB962C8B-B14F-4D97-AF65-F5344CB8AC3E}">
        <p14:creationId xmlns:p14="http://schemas.microsoft.com/office/powerpoint/2010/main" val="2405321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8B72D07-1839-EC43-AD3E-4CAF5E06757F}" type="slidenum">
              <a:rPr lang="en-US"/>
              <a:pPr>
                <a:defRPr/>
              </a:pPr>
              <a:t>‹#›</a:t>
            </a:fld>
            <a:endParaRPr lang="en-US"/>
          </a:p>
        </p:txBody>
      </p:sp>
    </p:spTree>
    <p:extLst>
      <p:ext uri="{BB962C8B-B14F-4D97-AF65-F5344CB8AC3E}">
        <p14:creationId xmlns:p14="http://schemas.microsoft.com/office/powerpoint/2010/main" val="3305957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6909896-9324-6841-9F07-1AD261FB5BAA}" type="slidenum">
              <a:rPr lang="en-US"/>
              <a:pPr>
                <a:defRPr/>
              </a:pPr>
              <a:t>‹#›</a:t>
            </a:fld>
            <a:endParaRPr lang="en-US"/>
          </a:p>
        </p:txBody>
      </p:sp>
    </p:spTree>
    <p:extLst>
      <p:ext uri="{BB962C8B-B14F-4D97-AF65-F5344CB8AC3E}">
        <p14:creationId xmlns:p14="http://schemas.microsoft.com/office/powerpoint/2010/main" val="37581120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5C9D1A-69D5-034F-91F9-12FE3E8995F8}" type="slidenum">
              <a:rPr lang="en-US"/>
              <a:pPr>
                <a:defRPr/>
              </a:pPr>
              <a:t>‹#›</a:t>
            </a:fld>
            <a:endParaRPr lang="en-US"/>
          </a:p>
        </p:txBody>
      </p:sp>
    </p:spTree>
    <p:extLst>
      <p:ext uri="{BB962C8B-B14F-4D97-AF65-F5344CB8AC3E}">
        <p14:creationId xmlns:p14="http://schemas.microsoft.com/office/powerpoint/2010/main" val="1121408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4F39C3-8CC9-744B-A228-3903F9359ACD}" type="slidenum">
              <a:rPr lang="en-US"/>
              <a:pPr>
                <a:defRPr/>
              </a:pPr>
              <a:t>‹#›</a:t>
            </a:fld>
            <a:endParaRPr lang="en-US"/>
          </a:p>
        </p:txBody>
      </p:sp>
    </p:spTree>
    <p:extLst>
      <p:ext uri="{BB962C8B-B14F-4D97-AF65-F5344CB8AC3E}">
        <p14:creationId xmlns:p14="http://schemas.microsoft.com/office/powerpoint/2010/main" val="3659534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1C720A-0B3F-A549-9D19-B6D1ACD558BD}" type="slidenum">
              <a:rPr lang="en-US"/>
              <a:pPr>
                <a:defRPr/>
              </a:pPr>
              <a:t>‹#›</a:t>
            </a:fld>
            <a:endParaRPr lang="en-US"/>
          </a:p>
        </p:txBody>
      </p:sp>
    </p:spTree>
    <p:extLst>
      <p:ext uri="{BB962C8B-B14F-4D97-AF65-F5344CB8AC3E}">
        <p14:creationId xmlns:p14="http://schemas.microsoft.com/office/powerpoint/2010/main" val="3734466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9720A2-75B0-C741-A780-237570113E45}" type="slidenum">
              <a:rPr lang="en-US"/>
              <a:pPr>
                <a:defRPr/>
              </a:pPr>
              <a:t>‹#›</a:t>
            </a:fld>
            <a:endParaRPr lang="en-US"/>
          </a:p>
        </p:txBody>
      </p:sp>
    </p:spTree>
    <p:extLst>
      <p:ext uri="{BB962C8B-B14F-4D97-AF65-F5344CB8AC3E}">
        <p14:creationId xmlns:p14="http://schemas.microsoft.com/office/powerpoint/2010/main" val="14334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7368053-54D6-8A4B-B3DD-0B9FC7FB0494}" type="slidenum">
              <a:rPr lang="en-US"/>
              <a:pPr>
                <a:defRPr/>
              </a:pPr>
              <a:t>‹#›</a:t>
            </a:fld>
            <a:endParaRPr lang="en-US"/>
          </a:p>
        </p:txBody>
      </p:sp>
    </p:spTree>
    <p:extLst>
      <p:ext uri="{BB962C8B-B14F-4D97-AF65-F5344CB8AC3E}">
        <p14:creationId xmlns:p14="http://schemas.microsoft.com/office/powerpoint/2010/main" val="4086506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7123F90-39BA-CD4D-98A6-5CC0E3DF13C2}" type="slidenum">
              <a:rPr lang="en-US"/>
              <a:pPr>
                <a:defRPr/>
              </a:pPr>
              <a:t>‹#›</a:t>
            </a:fld>
            <a:endParaRPr lang="en-US"/>
          </a:p>
        </p:txBody>
      </p:sp>
    </p:spTree>
    <p:extLst>
      <p:ext uri="{BB962C8B-B14F-4D97-AF65-F5344CB8AC3E}">
        <p14:creationId xmlns:p14="http://schemas.microsoft.com/office/powerpoint/2010/main" val="383603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04FF7F-9D47-284F-ADC4-6B0B064959A7}" type="slidenum">
              <a:rPr lang="en-US"/>
              <a:pPr>
                <a:defRPr/>
              </a:pPr>
              <a:t>‹#›</a:t>
            </a:fld>
            <a:endParaRPr lang="en-US"/>
          </a:p>
        </p:txBody>
      </p:sp>
    </p:spTree>
    <p:extLst>
      <p:ext uri="{BB962C8B-B14F-4D97-AF65-F5344CB8AC3E}">
        <p14:creationId xmlns:p14="http://schemas.microsoft.com/office/powerpoint/2010/main" val="3835649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9977F-AC54-874B-9230-334BA31E4543}" type="slidenum">
              <a:rPr lang="en-US"/>
              <a:pPr>
                <a:defRPr/>
              </a:pPr>
              <a:t>‹#›</a:t>
            </a:fld>
            <a:endParaRPr lang="en-US"/>
          </a:p>
        </p:txBody>
      </p:sp>
    </p:spTree>
    <p:extLst>
      <p:ext uri="{BB962C8B-B14F-4D97-AF65-F5344CB8AC3E}">
        <p14:creationId xmlns:p14="http://schemas.microsoft.com/office/powerpoint/2010/main" val="40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9966AB-67F4-AF45-9FEF-D6C9D1144E4C}" type="slidenum">
              <a:rPr lang="en-US"/>
              <a:pPr>
                <a:defRPr/>
              </a:pPr>
              <a:t>‹#›</a:t>
            </a:fld>
            <a:endParaRPr lang="en-US"/>
          </a:p>
        </p:txBody>
      </p:sp>
    </p:spTree>
    <p:extLst>
      <p:ext uri="{BB962C8B-B14F-4D97-AF65-F5344CB8AC3E}">
        <p14:creationId xmlns:p14="http://schemas.microsoft.com/office/powerpoint/2010/main" val="791576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94CC2-51B9-2A4D-B94B-4C4D5BD3497F}" type="slidenum">
              <a:rPr lang="en-US"/>
              <a:pPr>
                <a:defRPr/>
              </a:pPr>
              <a:t>‹#›</a:t>
            </a:fld>
            <a:endParaRPr lang="en-US"/>
          </a:p>
        </p:txBody>
      </p:sp>
    </p:spTree>
    <p:extLst>
      <p:ext uri="{BB962C8B-B14F-4D97-AF65-F5344CB8AC3E}">
        <p14:creationId xmlns:p14="http://schemas.microsoft.com/office/powerpoint/2010/main" val="105040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C18DBA0-CB83-7D48-858B-9DA643BDAD07}" type="slidenum">
              <a:rPr lang="en-US"/>
              <a:pPr>
                <a:defRPr/>
              </a:pPr>
              <a:t>‹#›</a:t>
            </a:fld>
            <a:endParaRPr lang="en-US"/>
          </a:p>
        </p:txBody>
      </p:sp>
    </p:spTree>
    <p:extLst>
      <p:ext uri="{BB962C8B-B14F-4D97-AF65-F5344CB8AC3E}">
        <p14:creationId xmlns:p14="http://schemas.microsoft.com/office/powerpoint/2010/main" val="30525135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61C7BD-CC7A-AF4E-AB17-346BE74AA8A0}" type="slidenum">
              <a:rPr lang="en-US"/>
              <a:pPr>
                <a:defRPr/>
              </a:pPr>
              <a:t>‹#›</a:t>
            </a:fld>
            <a:endParaRPr lang="en-US"/>
          </a:p>
        </p:txBody>
      </p:sp>
    </p:spTree>
    <p:extLst>
      <p:ext uri="{BB962C8B-B14F-4D97-AF65-F5344CB8AC3E}">
        <p14:creationId xmlns:p14="http://schemas.microsoft.com/office/powerpoint/2010/main" val="49934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9CBE15-93ED-9249-A8C9-D1CC8CB97761}" type="slidenum">
              <a:rPr lang="en-US"/>
              <a:pPr>
                <a:defRPr/>
              </a:pPr>
              <a:t>‹#›</a:t>
            </a:fld>
            <a:endParaRPr lang="en-US"/>
          </a:p>
        </p:txBody>
      </p:sp>
    </p:spTree>
    <p:extLst>
      <p:ext uri="{BB962C8B-B14F-4D97-AF65-F5344CB8AC3E}">
        <p14:creationId xmlns:p14="http://schemas.microsoft.com/office/powerpoint/2010/main" val="30070899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C9306BC-6D7C-8149-8914-1ECEBF846E3C}" type="slidenum">
              <a:rPr lang="en-US"/>
              <a:pPr>
                <a:defRPr/>
              </a:pPr>
              <a:t>‹#›</a:t>
            </a:fld>
            <a:endParaRPr lang="en-US"/>
          </a:p>
        </p:txBody>
      </p:sp>
    </p:spTree>
    <p:extLst>
      <p:ext uri="{BB962C8B-B14F-4D97-AF65-F5344CB8AC3E}">
        <p14:creationId xmlns:p14="http://schemas.microsoft.com/office/powerpoint/2010/main" val="160401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48E8091-DA03-4142-9EDD-CBA732E96335}" type="slidenum">
              <a:rPr lang="en-US"/>
              <a:pPr>
                <a:defRPr/>
              </a:pPr>
              <a:t>‹#›</a:t>
            </a:fld>
            <a:endParaRPr lang="en-US"/>
          </a:p>
        </p:txBody>
      </p:sp>
    </p:spTree>
    <p:extLst>
      <p:ext uri="{BB962C8B-B14F-4D97-AF65-F5344CB8AC3E}">
        <p14:creationId xmlns:p14="http://schemas.microsoft.com/office/powerpoint/2010/main" val="2212201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04C588C-DB85-3247-B509-A01DDA8AF426}" type="slidenum">
              <a:rPr lang="en-US"/>
              <a:pPr>
                <a:defRPr/>
              </a:pPr>
              <a:t>‹#›</a:t>
            </a:fld>
            <a:endParaRPr lang="en-US"/>
          </a:p>
        </p:txBody>
      </p:sp>
    </p:spTree>
    <p:extLst>
      <p:ext uri="{BB962C8B-B14F-4D97-AF65-F5344CB8AC3E}">
        <p14:creationId xmlns:p14="http://schemas.microsoft.com/office/powerpoint/2010/main" val="2846572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6F3AE8-903C-DE49-90CE-7191AA900D4A}" type="slidenum">
              <a:rPr lang="en-US"/>
              <a:pPr>
                <a:defRPr/>
              </a:pPr>
              <a:t>‹#›</a:t>
            </a:fld>
            <a:endParaRPr lang="en-US"/>
          </a:p>
        </p:txBody>
      </p:sp>
    </p:spTree>
    <p:extLst>
      <p:ext uri="{BB962C8B-B14F-4D97-AF65-F5344CB8AC3E}">
        <p14:creationId xmlns:p14="http://schemas.microsoft.com/office/powerpoint/2010/main" val="1932269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298FF-355A-9045-B77C-95A42B425E57}" type="slidenum">
              <a:rPr lang="en-US"/>
              <a:pPr>
                <a:defRPr/>
              </a:pPr>
              <a:t>‹#›</a:t>
            </a:fld>
            <a:endParaRPr lang="en-US"/>
          </a:p>
        </p:txBody>
      </p:sp>
    </p:spTree>
    <p:extLst>
      <p:ext uri="{BB962C8B-B14F-4D97-AF65-F5344CB8AC3E}">
        <p14:creationId xmlns:p14="http://schemas.microsoft.com/office/powerpoint/2010/main" val="196624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C4E393-8FD9-3C4C-A1E5-9804ACD1DCB3}" type="slidenum">
              <a:rPr lang="en-US"/>
              <a:pPr>
                <a:defRPr/>
              </a:pPr>
              <a:t>‹#›</a:t>
            </a:fld>
            <a:endParaRPr lang="en-US"/>
          </a:p>
        </p:txBody>
      </p:sp>
    </p:spTree>
    <p:extLst>
      <p:ext uri="{BB962C8B-B14F-4D97-AF65-F5344CB8AC3E}">
        <p14:creationId xmlns:p14="http://schemas.microsoft.com/office/powerpoint/2010/main" val="379668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BEB726-3529-9941-A67B-582321DA650A}" type="slidenum">
              <a:rPr lang="en-US"/>
              <a:pPr>
                <a:defRPr/>
              </a:pPr>
              <a:t>‹#›</a:t>
            </a:fld>
            <a:endParaRPr lang="en-US"/>
          </a:p>
        </p:txBody>
      </p:sp>
    </p:spTree>
    <p:extLst>
      <p:ext uri="{BB962C8B-B14F-4D97-AF65-F5344CB8AC3E}">
        <p14:creationId xmlns:p14="http://schemas.microsoft.com/office/powerpoint/2010/main" val="1759772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2B4692C-B202-6541-8683-989E176556DB}" type="slidenum">
              <a:rPr lang="en-US"/>
              <a:pPr>
                <a:defRPr/>
              </a:pPr>
              <a:t>‹#›</a:t>
            </a:fld>
            <a:endParaRPr lang="en-US"/>
          </a:p>
        </p:txBody>
      </p:sp>
    </p:spTree>
    <p:extLst>
      <p:ext uri="{BB962C8B-B14F-4D97-AF65-F5344CB8AC3E}">
        <p14:creationId xmlns:p14="http://schemas.microsoft.com/office/powerpoint/2010/main" val="568863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02357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6323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4337434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181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3127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51936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4638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22190764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3450960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DC95F-D020-BD4D-B362-488851E1BCA8}" type="slidenum">
              <a:rPr lang="en-US"/>
              <a:pPr>
                <a:defRPr/>
              </a:pPr>
              <a:t>‹#›</a:t>
            </a:fld>
            <a:endParaRPr lang="en-US"/>
          </a:p>
        </p:txBody>
      </p:sp>
    </p:spTree>
    <p:extLst>
      <p:ext uri="{BB962C8B-B14F-4D97-AF65-F5344CB8AC3E}">
        <p14:creationId xmlns:p14="http://schemas.microsoft.com/office/powerpoint/2010/main" val="12695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00147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0553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247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8681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799D9A54-1912-F845-8DB4-1065B30CD28D}"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5391DB0-2FDE-894A-880A-F434A87CF39E}" type="slidenum">
              <a:rPr lang="en-US"/>
              <a:pPr>
                <a:defRPr/>
              </a:pPr>
              <a:t>‹#›</a:t>
            </a:fld>
            <a:endParaRPr lang="en-US"/>
          </a:p>
        </p:txBody>
      </p:sp>
    </p:spTree>
    <p:extLst>
      <p:ext uri="{BB962C8B-B14F-4D97-AF65-F5344CB8AC3E}">
        <p14:creationId xmlns:p14="http://schemas.microsoft.com/office/powerpoint/2010/main" val="4059020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A7C5D4FC-D3CC-7D46-9386-7408199BF36B}"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DCA3FD22-F1BA-B945-ADCE-4F13FC9CC27B}" type="slidenum">
              <a:rPr lang="en-US"/>
              <a:pPr>
                <a:defRPr/>
              </a:pPr>
              <a:t>‹#›</a:t>
            </a:fld>
            <a:endParaRPr lang="en-US"/>
          </a:p>
        </p:txBody>
      </p:sp>
    </p:spTree>
    <p:extLst>
      <p:ext uri="{BB962C8B-B14F-4D97-AF65-F5344CB8AC3E}">
        <p14:creationId xmlns:p14="http://schemas.microsoft.com/office/powerpoint/2010/main" val="2730703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DEA15B76-611E-AB4E-AB07-DDD0BB97586C}"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3D237464-4725-644A-A7FA-ECB89574E233}" type="slidenum">
              <a:rPr lang="en-US"/>
              <a:pPr>
                <a:defRPr/>
              </a:pPr>
              <a:t>‹#›</a:t>
            </a:fld>
            <a:endParaRPr lang="en-US"/>
          </a:p>
        </p:txBody>
      </p:sp>
    </p:spTree>
    <p:extLst>
      <p:ext uri="{BB962C8B-B14F-4D97-AF65-F5344CB8AC3E}">
        <p14:creationId xmlns:p14="http://schemas.microsoft.com/office/powerpoint/2010/main" val="1259536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2D7E7C0D-BBFF-814B-B251-5B068E8554BC}"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CF780A3C-A482-AC4C-AFC9-FFB634ABB752}" type="slidenum">
              <a:rPr lang="en-US"/>
              <a:pPr>
                <a:defRPr/>
              </a:pPr>
              <a:t>‹#›</a:t>
            </a:fld>
            <a:endParaRPr lang="en-US"/>
          </a:p>
        </p:txBody>
      </p:sp>
    </p:spTree>
    <p:extLst>
      <p:ext uri="{BB962C8B-B14F-4D97-AF65-F5344CB8AC3E}">
        <p14:creationId xmlns:p14="http://schemas.microsoft.com/office/powerpoint/2010/main" val="758546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A57B98BB-D67F-694A-AF64-434C8D79035C}" type="datetime1">
              <a:rPr lang="en-US"/>
              <a:pPr>
                <a:defRPr/>
              </a:pPr>
              <a:t>6/4/15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6D854233-3550-1741-A439-62093970081E}" type="slidenum">
              <a:rPr lang="en-US"/>
              <a:pPr>
                <a:defRPr/>
              </a:pPr>
              <a:t>‹#›</a:t>
            </a:fld>
            <a:endParaRPr lang="en-US"/>
          </a:p>
        </p:txBody>
      </p:sp>
    </p:spTree>
    <p:extLst>
      <p:ext uri="{BB962C8B-B14F-4D97-AF65-F5344CB8AC3E}">
        <p14:creationId xmlns:p14="http://schemas.microsoft.com/office/powerpoint/2010/main" val="4175662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53B738D4-80EB-E04E-9B08-EDD16168C1D4}" type="datetime1">
              <a:rPr lang="en-US"/>
              <a:pPr>
                <a:defRPr/>
              </a:pPr>
              <a:t>6/4/15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8302A996-AD5C-9240-879B-287BEC6EFD8B}" type="slidenum">
              <a:rPr lang="en-US"/>
              <a:pPr>
                <a:defRPr/>
              </a:pPr>
              <a:t>‹#›</a:t>
            </a:fld>
            <a:endParaRPr lang="en-US"/>
          </a:p>
        </p:txBody>
      </p:sp>
    </p:spTree>
    <p:extLst>
      <p:ext uri="{BB962C8B-B14F-4D97-AF65-F5344CB8AC3E}">
        <p14:creationId xmlns:p14="http://schemas.microsoft.com/office/powerpoint/2010/main" val="352899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C41A0-FE54-974F-9F19-CB329EA0778B}" type="slidenum">
              <a:rPr lang="en-US"/>
              <a:pPr>
                <a:defRPr/>
              </a:pPr>
              <a:t>‹#›</a:t>
            </a:fld>
            <a:endParaRPr lang="en-US"/>
          </a:p>
        </p:txBody>
      </p:sp>
    </p:spTree>
    <p:extLst>
      <p:ext uri="{BB962C8B-B14F-4D97-AF65-F5344CB8AC3E}">
        <p14:creationId xmlns:p14="http://schemas.microsoft.com/office/powerpoint/2010/main" val="2094195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91ABB5DE-252F-2B44-B240-D522DCC8E93A}" type="datetime1">
              <a:rPr lang="en-US"/>
              <a:pPr>
                <a:defRPr/>
              </a:pPr>
              <a:t>6/4/15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5D910699-81E0-1E44-9E1D-4380AFBF5E64}" type="slidenum">
              <a:rPr lang="en-US"/>
              <a:pPr>
                <a:defRPr/>
              </a:pPr>
              <a:t>‹#›</a:t>
            </a:fld>
            <a:endParaRPr lang="en-US"/>
          </a:p>
        </p:txBody>
      </p:sp>
    </p:spTree>
    <p:extLst>
      <p:ext uri="{BB962C8B-B14F-4D97-AF65-F5344CB8AC3E}">
        <p14:creationId xmlns:p14="http://schemas.microsoft.com/office/powerpoint/2010/main" val="857403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629B018-3D07-1942-9E8A-AE14C0B9CBD3}"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8345E775-FFEF-D440-809C-476876194DC3}" type="slidenum">
              <a:rPr lang="en-US"/>
              <a:pPr>
                <a:defRPr/>
              </a:pPr>
              <a:t>‹#›</a:t>
            </a:fld>
            <a:endParaRPr lang="en-US"/>
          </a:p>
        </p:txBody>
      </p:sp>
    </p:spTree>
    <p:extLst>
      <p:ext uri="{BB962C8B-B14F-4D97-AF65-F5344CB8AC3E}">
        <p14:creationId xmlns:p14="http://schemas.microsoft.com/office/powerpoint/2010/main" val="1181466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E2DC08A-640B-1B4D-90B0-A29C34CAD0C4}"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0ED809D0-E93A-7047-BC06-5805FAEBE279}" type="slidenum">
              <a:rPr lang="en-US"/>
              <a:pPr>
                <a:defRPr/>
              </a:pPr>
              <a:t>‹#›</a:t>
            </a:fld>
            <a:endParaRPr lang="en-US"/>
          </a:p>
        </p:txBody>
      </p:sp>
    </p:spTree>
    <p:extLst>
      <p:ext uri="{BB962C8B-B14F-4D97-AF65-F5344CB8AC3E}">
        <p14:creationId xmlns:p14="http://schemas.microsoft.com/office/powerpoint/2010/main" val="269365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ED449581-F2EE-B646-A413-E84490A6025B}"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6789DA9F-A10F-444C-90FF-317FD19C2FCE}" type="slidenum">
              <a:rPr lang="en-US"/>
              <a:pPr>
                <a:defRPr/>
              </a:pPr>
              <a:t>‹#›</a:t>
            </a:fld>
            <a:endParaRPr lang="en-US"/>
          </a:p>
        </p:txBody>
      </p:sp>
    </p:spTree>
    <p:extLst>
      <p:ext uri="{BB962C8B-B14F-4D97-AF65-F5344CB8AC3E}">
        <p14:creationId xmlns:p14="http://schemas.microsoft.com/office/powerpoint/2010/main" val="122113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E1BBFF2-8946-1F45-A1E6-7D5282BE0AEC}"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B72D812B-84DD-4A47-B590-D1259736B8FC}" type="slidenum">
              <a:rPr lang="en-US"/>
              <a:pPr>
                <a:defRPr/>
              </a:pPr>
              <a:t>‹#›</a:t>
            </a:fld>
            <a:endParaRPr lang="en-US"/>
          </a:p>
        </p:txBody>
      </p:sp>
    </p:spTree>
    <p:extLst>
      <p:ext uri="{BB962C8B-B14F-4D97-AF65-F5344CB8AC3E}">
        <p14:creationId xmlns:p14="http://schemas.microsoft.com/office/powerpoint/2010/main" val="1327839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46787B4-3E0F-864A-ADC1-396987A00081}" type="slidenum">
              <a:rPr lang="en-US"/>
              <a:pPr>
                <a:defRPr/>
              </a:pPr>
              <a:t>‹#›</a:t>
            </a:fld>
            <a:endParaRPr lang="en-US"/>
          </a:p>
        </p:txBody>
      </p:sp>
    </p:spTree>
    <p:extLst>
      <p:ext uri="{BB962C8B-B14F-4D97-AF65-F5344CB8AC3E}">
        <p14:creationId xmlns:p14="http://schemas.microsoft.com/office/powerpoint/2010/main" val="2324074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5F6673-BA02-8D4B-9879-68FB2ADEABD8}" type="slidenum">
              <a:rPr lang="en-US"/>
              <a:pPr>
                <a:defRPr/>
              </a:pPr>
              <a:t>‹#›</a:t>
            </a:fld>
            <a:endParaRPr lang="en-US"/>
          </a:p>
        </p:txBody>
      </p:sp>
    </p:spTree>
    <p:extLst>
      <p:ext uri="{BB962C8B-B14F-4D97-AF65-F5344CB8AC3E}">
        <p14:creationId xmlns:p14="http://schemas.microsoft.com/office/powerpoint/2010/main" val="1539671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60A4D0F-42BB-574C-B707-E786A7FED8AE}" type="slidenum">
              <a:rPr lang="en-US"/>
              <a:pPr>
                <a:defRPr/>
              </a:pPr>
              <a:t>‹#›</a:t>
            </a:fld>
            <a:endParaRPr lang="en-US"/>
          </a:p>
        </p:txBody>
      </p:sp>
    </p:spTree>
    <p:extLst>
      <p:ext uri="{BB962C8B-B14F-4D97-AF65-F5344CB8AC3E}">
        <p14:creationId xmlns:p14="http://schemas.microsoft.com/office/powerpoint/2010/main" val="3543963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96D68E-0AEE-9E46-BD00-EB7CF902E123}" type="slidenum">
              <a:rPr lang="en-US"/>
              <a:pPr>
                <a:defRPr/>
              </a:pPr>
              <a:t>‹#›</a:t>
            </a:fld>
            <a:endParaRPr lang="en-US"/>
          </a:p>
        </p:txBody>
      </p:sp>
    </p:spTree>
    <p:extLst>
      <p:ext uri="{BB962C8B-B14F-4D97-AF65-F5344CB8AC3E}">
        <p14:creationId xmlns:p14="http://schemas.microsoft.com/office/powerpoint/2010/main" val="15145029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33D325D-3E0F-5A4B-97D9-AFE61549B040}" type="slidenum">
              <a:rPr lang="en-US"/>
              <a:pPr>
                <a:defRPr/>
              </a:pPr>
              <a:t>‹#›</a:t>
            </a:fld>
            <a:endParaRPr lang="en-US"/>
          </a:p>
        </p:txBody>
      </p:sp>
    </p:spTree>
    <p:extLst>
      <p:ext uri="{BB962C8B-B14F-4D97-AF65-F5344CB8AC3E}">
        <p14:creationId xmlns:p14="http://schemas.microsoft.com/office/powerpoint/2010/main" val="29543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78631C6-D486-7448-B8EF-77DFD3626DFA}" type="slidenum">
              <a:rPr lang="en-US"/>
              <a:pPr>
                <a:defRPr/>
              </a:pPr>
              <a:t>‹#›</a:t>
            </a:fld>
            <a:endParaRPr lang="en-US"/>
          </a:p>
        </p:txBody>
      </p:sp>
    </p:spTree>
    <p:extLst>
      <p:ext uri="{BB962C8B-B14F-4D97-AF65-F5344CB8AC3E}">
        <p14:creationId xmlns:p14="http://schemas.microsoft.com/office/powerpoint/2010/main" val="68908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BA6714-430D-004C-8D3B-BF334F6198E0}" type="slidenum">
              <a:rPr lang="en-US"/>
              <a:pPr>
                <a:defRPr/>
              </a:pPr>
              <a:t>‹#›</a:t>
            </a:fld>
            <a:endParaRPr lang="en-US"/>
          </a:p>
        </p:txBody>
      </p:sp>
    </p:spTree>
    <p:extLst>
      <p:ext uri="{BB962C8B-B14F-4D97-AF65-F5344CB8AC3E}">
        <p14:creationId xmlns:p14="http://schemas.microsoft.com/office/powerpoint/2010/main" val="2880022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555367F-6F1B-4643-9C1E-734470D5FD5A}" type="slidenum">
              <a:rPr lang="en-US"/>
              <a:pPr>
                <a:defRPr/>
              </a:pPr>
              <a:t>‹#›</a:t>
            </a:fld>
            <a:endParaRPr lang="en-US"/>
          </a:p>
        </p:txBody>
      </p:sp>
    </p:spTree>
    <p:extLst>
      <p:ext uri="{BB962C8B-B14F-4D97-AF65-F5344CB8AC3E}">
        <p14:creationId xmlns:p14="http://schemas.microsoft.com/office/powerpoint/2010/main" val="910512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1E1F74-FA59-4240-A7A0-CAAA8BD12AF3}" type="slidenum">
              <a:rPr lang="en-US"/>
              <a:pPr>
                <a:defRPr/>
              </a:pPr>
              <a:t>‹#›</a:t>
            </a:fld>
            <a:endParaRPr lang="en-US"/>
          </a:p>
        </p:txBody>
      </p:sp>
    </p:spTree>
    <p:extLst>
      <p:ext uri="{BB962C8B-B14F-4D97-AF65-F5344CB8AC3E}">
        <p14:creationId xmlns:p14="http://schemas.microsoft.com/office/powerpoint/2010/main" val="2007044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E7FD58-6077-934D-B864-13666FE6D200}" type="slidenum">
              <a:rPr lang="en-US"/>
              <a:pPr>
                <a:defRPr/>
              </a:pPr>
              <a:t>‹#›</a:t>
            </a:fld>
            <a:endParaRPr lang="en-US"/>
          </a:p>
        </p:txBody>
      </p:sp>
    </p:spTree>
    <p:extLst>
      <p:ext uri="{BB962C8B-B14F-4D97-AF65-F5344CB8AC3E}">
        <p14:creationId xmlns:p14="http://schemas.microsoft.com/office/powerpoint/2010/main" val="2734776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9B48EA-033C-BF4A-9DCF-79881EC7D2A2}" type="slidenum">
              <a:rPr lang="en-US"/>
              <a:pPr>
                <a:defRPr/>
              </a:pPr>
              <a:t>‹#›</a:t>
            </a:fld>
            <a:endParaRPr lang="en-US"/>
          </a:p>
        </p:txBody>
      </p:sp>
    </p:spTree>
    <p:extLst>
      <p:ext uri="{BB962C8B-B14F-4D97-AF65-F5344CB8AC3E}">
        <p14:creationId xmlns:p14="http://schemas.microsoft.com/office/powerpoint/2010/main" val="799013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990D7AC-B59D-B04C-B8B5-1A284A96A565}" type="slidenum">
              <a:rPr lang="en-US"/>
              <a:pPr>
                <a:defRPr/>
              </a:pPr>
              <a:t>‹#›</a:t>
            </a:fld>
            <a:endParaRPr lang="en-US"/>
          </a:p>
        </p:txBody>
      </p:sp>
    </p:spTree>
    <p:extLst>
      <p:ext uri="{BB962C8B-B14F-4D97-AF65-F5344CB8AC3E}">
        <p14:creationId xmlns:p14="http://schemas.microsoft.com/office/powerpoint/2010/main" val="3668632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1B07510-0B0B-4C4B-9A15-8BC1F6EC9142}" type="slidenum">
              <a:rPr lang="en-US"/>
              <a:pPr>
                <a:defRPr/>
              </a:pPr>
              <a:t>‹#›</a:t>
            </a:fld>
            <a:endParaRPr lang="en-US"/>
          </a:p>
        </p:txBody>
      </p:sp>
    </p:spTree>
    <p:extLst>
      <p:ext uri="{BB962C8B-B14F-4D97-AF65-F5344CB8AC3E}">
        <p14:creationId xmlns:p14="http://schemas.microsoft.com/office/powerpoint/2010/main" val="333230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DDB5D-84FA-E443-BE92-B726D6313507}" type="slidenum">
              <a:rPr lang="en-US"/>
              <a:pPr>
                <a:defRPr/>
              </a:pPr>
              <a:t>‹#›</a:t>
            </a:fld>
            <a:endParaRPr lang="en-US"/>
          </a:p>
        </p:txBody>
      </p:sp>
    </p:spTree>
    <p:extLst>
      <p:ext uri="{BB962C8B-B14F-4D97-AF65-F5344CB8AC3E}">
        <p14:creationId xmlns:p14="http://schemas.microsoft.com/office/powerpoint/2010/main" val="1508039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980E82-EB21-D743-BC4D-F610858A899E}" type="slidenum">
              <a:rPr lang="en-US"/>
              <a:pPr>
                <a:defRPr/>
              </a:pPr>
              <a:t>‹#›</a:t>
            </a:fld>
            <a:endParaRPr lang="en-US"/>
          </a:p>
        </p:txBody>
      </p:sp>
    </p:spTree>
    <p:extLst>
      <p:ext uri="{BB962C8B-B14F-4D97-AF65-F5344CB8AC3E}">
        <p14:creationId xmlns:p14="http://schemas.microsoft.com/office/powerpoint/2010/main" val="125438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E0A7388-4498-AB49-BB94-C6B77ED03A11}" type="slidenum">
              <a:rPr lang="en-US"/>
              <a:pPr>
                <a:defRPr/>
              </a:pPr>
              <a:t>‹#›</a:t>
            </a:fld>
            <a:endParaRPr lang="en-US"/>
          </a:p>
        </p:txBody>
      </p:sp>
    </p:spTree>
    <p:extLst>
      <p:ext uri="{BB962C8B-B14F-4D97-AF65-F5344CB8AC3E}">
        <p14:creationId xmlns:p14="http://schemas.microsoft.com/office/powerpoint/2010/main" val="18148977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50E04A-662A-1A45-A85E-A0F319316C3A}" type="slidenum">
              <a:rPr lang="en-US"/>
              <a:pPr>
                <a:defRPr/>
              </a:pPr>
              <a:t>‹#›</a:t>
            </a:fld>
            <a:endParaRPr lang="en-US"/>
          </a:p>
        </p:txBody>
      </p:sp>
    </p:spTree>
    <p:extLst>
      <p:ext uri="{BB962C8B-B14F-4D97-AF65-F5344CB8AC3E}">
        <p14:creationId xmlns:p14="http://schemas.microsoft.com/office/powerpoint/2010/main" val="320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59C7E-B831-AB4A-B674-0C83A14118A3}" type="slidenum">
              <a:rPr lang="en-US"/>
              <a:pPr>
                <a:defRPr/>
              </a:pPr>
              <a:t>‹#›</a:t>
            </a:fld>
            <a:endParaRPr lang="en-US"/>
          </a:p>
        </p:txBody>
      </p:sp>
    </p:spTree>
    <p:extLst>
      <p:ext uri="{BB962C8B-B14F-4D97-AF65-F5344CB8AC3E}">
        <p14:creationId xmlns:p14="http://schemas.microsoft.com/office/powerpoint/2010/main" val="1128792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E07F95F-7201-CE42-942F-66DFDFECDD54}" type="slidenum">
              <a:rPr lang="en-US"/>
              <a:pPr>
                <a:defRPr/>
              </a:pPr>
              <a:t>‹#›</a:t>
            </a:fld>
            <a:endParaRPr lang="en-US"/>
          </a:p>
        </p:txBody>
      </p:sp>
    </p:spTree>
    <p:extLst>
      <p:ext uri="{BB962C8B-B14F-4D97-AF65-F5344CB8AC3E}">
        <p14:creationId xmlns:p14="http://schemas.microsoft.com/office/powerpoint/2010/main" val="6069332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7A0E807-692D-344B-A05A-B010D3430AA7}" type="slidenum">
              <a:rPr lang="en-US"/>
              <a:pPr>
                <a:defRPr/>
              </a:pPr>
              <a:t>‹#›</a:t>
            </a:fld>
            <a:endParaRPr lang="en-US"/>
          </a:p>
        </p:txBody>
      </p:sp>
    </p:spTree>
    <p:extLst>
      <p:ext uri="{BB962C8B-B14F-4D97-AF65-F5344CB8AC3E}">
        <p14:creationId xmlns:p14="http://schemas.microsoft.com/office/powerpoint/2010/main" val="2181809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E96FE79-35AA-544F-B2BB-6372826183F7}" type="slidenum">
              <a:rPr lang="en-US"/>
              <a:pPr>
                <a:defRPr/>
              </a:pPr>
              <a:t>‹#›</a:t>
            </a:fld>
            <a:endParaRPr lang="en-US"/>
          </a:p>
        </p:txBody>
      </p:sp>
    </p:spTree>
    <p:extLst>
      <p:ext uri="{BB962C8B-B14F-4D97-AF65-F5344CB8AC3E}">
        <p14:creationId xmlns:p14="http://schemas.microsoft.com/office/powerpoint/2010/main" val="272805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D55135-6A41-7F40-AD35-A667A65D388C}" type="slidenum">
              <a:rPr lang="en-US"/>
              <a:pPr>
                <a:defRPr/>
              </a:pPr>
              <a:t>‹#›</a:t>
            </a:fld>
            <a:endParaRPr lang="en-US"/>
          </a:p>
        </p:txBody>
      </p:sp>
    </p:spTree>
    <p:extLst>
      <p:ext uri="{BB962C8B-B14F-4D97-AF65-F5344CB8AC3E}">
        <p14:creationId xmlns:p14="http://schemas.microsoft.com/office/powerpoint/2010/main" val="2304875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F8C134E-0AB3-AF42-A718-272770C5FE07}" type="slidenum">
              <a:rPr lang="en-US"/>
              <a:pPr>
                <a:defRPr/>
              </a:pPr>
              <a:t>‹#›</a:t>
            </a:fld>
            <a:endParaRPr lang="en-US"/>
          </a:p>
        </p:txBody>
      </p:sp>
    </p:spTree>
    <p:extLst>
      <p:ext uri="{BB962C8B-B14F-4D97-AF65-F5344CB8AC3E}">
        <p14:creationId xmlns:p14="http://schemas.microsoft.com/office/powerpoint/2010/main" val="1558703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5A9B85E-A310-B840-A4C2-89A9FBA5A033}" type="slidenum">
              <a:rPr lang="en-US"/>
              <a:pPr>
                <a:defRPr/>
              </a:pPr>
              <a:t>‹#›</a:t>
            </a:fld>
            <a:endParaRPr lang="en-US"/>
          </a:p>
        </p:txBody>
      </p:sp>
    </p:spTree>
    <p:extLst>
      <p:ext uri="{BB962C8B-B14F-4D97-AF65-F5344CB8AC3E}">
        <p14:creationId xmlns:p14="http://schemas.microsoft.com/office/powerpoint/2010/main" val="1926387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4458E8D-22FF-8E4F-BAAC-E245BE7B4682}" type="slidenum">
              <a:rPr lang="en-US"/>
              <a:pPr>
                <a:defRPr/>
              </a:pPr>
              <a:t>‹#›</a:t>
            </a:fld>
            <a:endParaRPr lang="en-US"/>
          </a:p>
        </p:txBody>
      </p:sp>
    </p:spTree>
    <p:extLst>
      <p:ext uri="{BB962C8B-B14F-4D97-AF65-F5344CB8AC3E}">
        <p14:creationId xmlns:p14="http://schemas.microsoft.com/office/powerpoint/2010/main" val="21789808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8C53B4BA-8BAF-1744-AB08-48E8F2097288}"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5BC8182-301F-E444-A2F4-2584733BEC92}" type="slidenum">
              <a:rPr lang="en-US"/>
              <a:pPr>
                <a:defRPr/>
              </a:pPr>
              <a:t>‹#›</a:t>
            </a:fld>
            <a:endParaRPr lang="en-US"/>
          </a:p>
        </p:txBody>
      </p:sp>
    </p:spTree>
    <p:extLst>
      <p:ext uri="{BB962C8B-B14F-4D97-AF65-F5344CB8AC3E}">
        <p14:creationId xmlns:p14="http://schemas.microsoft.com/office/powerpoint/2010/main" val="1719720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B9A32D30-4299-C14D-A503-A4F2FA7970E2}"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D9D7951-C9FA-C140-9B63-48AB924E1846}" type="slidenum">
              <a:rPr lang="en-US"/>
              <a:pPr>
                <a:defRPr/>
              </a:pPr>
              <a:t>‹#›</a:t>
            </a:fld>
            <a:endParaRPr lang="en-US"/>
          </a:p>
        </p:txBody>
      </p:sp>
    </p:spTree>
    <p:extLst>
      <p:ext uri="{BB962C8B-B14F-4D97-AF65-F5344CB8AC3E}">
        <p14:creationId xmlns:p14="http://schemas.microsoft.com/office/powerpoint/2010/main" val="1961685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B48817DB-F80E-654A-B77E-3CFBFA5CFF57}"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79E1D5F1-0F96-B245-90F0-51B84EFD180C}" type="slidenum">
              <a:rPr lang="en-US"/>
              <a:pPr>
                <a:defRPr/>
              </a:pPr>
              <a:t>‹#›</a:t>
            </a:fld>
            <a:endParaRPr lang="en-US"/>
          </a:p>
        </p:txBody>
      </p:sp>
    </p:spTree>
    <p:extLst>
      <p:ext uri="{BB962C8B-B14F-4D97-AF65-F5344CB8AC3E}">
        <p14:creationId xmlns:p14="http://schemas.microsoft.com/office/powerpoint/2010/main" val="111907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0DC13-BBBD-4648-864D-FD042065C139}" type="slidenum">
              <a:rPr lang="en-US"/>
              <a:pPr>
                <a:defRPr/>
              </a:pPr>
              <a:t>‹#›</a:t>
            </a:fld>
            <a:endParaRPr lang="en-US"/>
          </a:p>
        </p:txBody>
      </p:sp>
    </p:spTree>
    <p:extLst>
      <p:ext uri="{BB962C8B-B14F-4D97-AF65-F5344CB8AC3E}">
        <p14:creationId xmlns:p14="http://schemas.microsoft.com/office/powerpoint/2010/main" val="3011124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1215D48C-A554-B443-AAEC-348EAE2C504A}"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2B645CBB-E895-B747-A6DF-78BD00CB8A93}" type="slidenum">
              <a:rPr lang="en-US"/>
              <a:pPr>
                <a:defRPr/>
              </a:pPr>
              <a:t>‹#›</a:t>
            </a:fld>
            <a:endParaRPr lang="en-US"/>
          </a:p>
        </p:txBody>
      </p:sp>
    </p:spTree>
    <p:extLst>
      <p:ext uri="{BB962C8B-B14F-4D97-AF65-F5344CB8AC3E}">
        <p14:creationId xmlns:p14="http://schemas.microsoft.com/office/powerpoint/2010/main" val="3197865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565C8513-53D5-1C46-8B02-5A97C1EC1EEB}" type="datetime1">
              <a:rPr lang="en-US"/>
              <a:pPr>
                <a:defRPr/>
              </a:pPr>
              <a:t>6/4/15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05D130FF-3E76-3C4E-B46B-560377520D2C}" type="slidenum">
              <a:rPr lang="en-US"/>
              <a:pPr>
                <a:defRPr/>
              </a:pPr>
              <a:t>‹#›</a:t>
            </a:fld>
            <a:endParaRPr lang="en-US"/>
          </a:p>
        </p:txBody>
      </p:sp>
    </p:spTree>
    <p:extLst>
      <p:ext uri="{BB962C8B-B14F-4D97-AF65-F5344CB8AC3E}">
        <p14:creationId xmlns:p14="http://schemas.microsoft.com/office/powerpoint/2010/main" val="133168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281EE745-9F81-C84B-ACDF-A41294C26270}" type="datetime1">
              <a:rPr lang="en-US"/>
              <a:pPr>
                <a:defRPr/>
              </a:pPr>
              <a:t>6/4/15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E72D2D2C-56A6-5744-8124-990D79C6B2AB}" type="slidenum">
              <a:rPr lang="en-US"/>
              <a:pPr>
                <a:defRPr/>
              </a:pPr>
              <a:t>‹#›</a:t>
            </a:fld>
            <a:endParaRPr lang="en-US"/>
          </a:p>
        </p:txBody>
      </p:sp>
    </p:spTree>
    <p:extLst>
      <p:ext uri="{BB962C8B-B14F-4D97-AF65-F5344CB8AC3E}">
        <p14:creationId xmlns:p14="http://schemas.microsoft.com/office/powerpoint/2010/main" val="3336193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A0CE5C17-1A82-D14C-BB47-052980146A86}" type="datetime1">
              <a:rPr lang="en-US"/>
              <a:pPr>
                <a:defRPr/>
              </a:pPr>
              <a:t>6/4/15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35416209-39C4-B84C-BFC6-A0E610AA0864}" type="slidenum">
              <a:rPr lang="en-US"/>
              <a:pPr>
                <a:defRPr/>
              </a:pPr>
              <a:t>‹#›</a:t>
            </a:fld>
            <a:endParaRPr lang="en-US"/>
          </a:p>
        </p:txBody>
      </p:sp>
    </p:spTree>
    <p:extLst>
      <p:ext uri="{BB962C8B-B14F-4D97-AF65-F5344CB8AC3E}">
        <p14:creationId xmlns:p14="http://schemas.microsoft.com/office/powerpoint/2010/main" val="2521565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A210CE0F-5E4C-FA49-A61D-4F2FC76C8D91}"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FDC0AA60-53E9-3A41-97D0-916F91B3FECC}" type="slidenum">
              <a:rPr lang="en-US"/>
              <a:pPr>
                <a:defRPr/>
              </a:pPr>
              <a:t>‹#›</a:t>
            </a:fld>
            <a:endParaRPr lang="en-US"/>
          </a:p>
        </p:txBody>
      </p:sp>
    </p:spTree>
    <p:extLst>
      <p:ext uri="{BB962C8B-B14F-4D97-AF65-F5344CB8AC3E}">
        <p14:creationId xmlns:p14="http://schemas.microsoft.com/office/powerpoint/2010/main" val="3702375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FB48C27-624D-234A-A80F-B5E2E1BA4AC4}" type="datetime1">
              <a:rPr lang="en-US"/>
              <a:pPr>
                <a:defRPr/>
              </a:pPr>
              <a:t>6/4/15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BC0160-A085-264D-86B9-BCACDC11B815}" type="slidenum">
              <a:rPr lang="en-US"/>
              <a:pPr>
                <a:defRPr/>
              </a:pPr>
              <a:t>‹#›</a:t>
            </a:fld>
            <a:endParaRPr lang="en-US"/>
          </a:p>
        </p:txBody>
      </p:sp>
    </p:spTree>
    <p:extLst>
      <p:ext uri="{BB962C8B-B14F-4D97-AF65-F5344CB8AC3E}">
        <p14:creationId xmlns:p14="http://schemas.microsoft.com/office/powerpoint/2010/main" val="34530667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076CAB81-4015-484A-8617-A32F02CFE34F}"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969B5AE-760B-E742-8937-F69463DE449E}" type="slidenum">
              <a:rPr lang="en-US"/>
              <a:pPr>
                <a:defRPr/>
              </a:pPr>
              <a:t>‹#›</a:t>
            </a:fld>
            <a:endParaRPr lang="en-US"/>
          </a:p>
        </p:txBody>
      </p:sp>
    </p:spTree>
    <p:extLst>
      <p:ext uri="{BB962C8B-B14F-4D97-AF65-F5344CB8AC3E}">
        <p14:creationId xmlns:p14="http://schemas.microsoft.com/office/powerpoint/2010/main" val="914519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10942412-8A1C-0C45-ADAF-9672B5EDF0D5}" type="datetime1">
              <a:rPr lang="en-US"/>
              <a:pPr>
                <a:defRPr/>
              </a:pPr>
              <a:t>6/4/15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1F08780-A40F-B742-8A24-6892ED5F4B5F}" type="slidenum">
              <a:rPr lang="en-US"/>
              <a:pPr>
                <a:defRPr/>
              </a:pPr>
              <a:t>‹#›</a:t>
            </a:fld>
            <a:endParaRPr lang="en-US"/>
          </a:p>
        </p:txBody>
      </p:sp>
    </p:spTree>
    <p:extLst>
      <p:ext uri="{BB962C8B-B14F-4D97-AF65-F5344CB8AC3E}">
        <p14:creationId xmlns:p14="http://schemas.microsoft.com/office/powerpoint/2010/main" val="24221601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3EDFD38E-5114-7241-A6DF-4A44C09CF4CF}" type="datetime1">
              <a:rPr lang="en-US"/>
              <a:pPr>
                <a:defRPr/>
              </a:pPr>
              <a:t>6/4/15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8A0221B3-07E7-9847-934B-33E8162D205F}" type="slidenum">
              <a:rPr lang="en-US"/>
              <a:pPr>
                <a:defRPr/>
              </a:pPr>
              <a:t>‹#›</a:t>
            </a:fld>
            <a:endParaRPr lang="en-US"/>
          </a:p>
        </p:txBody>
      </p:sp>
    </p:spTree>
    <p:extLst>
      <p:ext uri="{BB962C8B-B14F-4D97-AF65-F5344CB8AC3E}">
        <p14:creationId xmlns:p14="http://schemas.microsoft.com/office/powerpoint/2010/main" val="32685337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C4ECF38-0CCE-2045-91F6-D389B5C440A4}" type="datetime1">
              <a:rPr lang="en-US"/>
              <a:pPr>
                <a:defRPr/>
              </a:pPr>
              <a:t>6/4/15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1C5DA8A-39E9-B74D-B754-647C17246620}" type="slidenum">
              <a:rPr lang="en-US"/>
              <a:pPr>
                <a:defRPr/>
              </a:pPr>
              <a:t>‹#›</a:t>
            </a:fld>
            <a:endParaRPr lang="en-US"/>
          </a:p>
        </p:txBody>
      </p:sp>
    </p:spTree>
    <p:extLst>
      <p:ext uri="{BB962C8B-B14F-4D97-AF65-F5344CB8AC3E}">
        <p14:creationId xmlns:p14="http://schemas.microsoft.com/office/powerpoint/2010/main" val="156295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959641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59B44F0D-8419-E840-9ED2-03C6EF77AAB9}" type="datetime1">
              <a:rPr lang="en-US"/>
              <a:pPr>
                <a:defRPr/>
              </a:pPr>
              <a:t>6/4/15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44700DE-1D8D-3E43-B02B-1BB580530D13}" type="slidenum">
              <a:rPr lang="en-US"/>
              <a:pPr>
                <a:defRPr/>
              </a:pPr>
              <a:t>‹#›</a:t>
            </a:fld>
            <a:endParaRPr lang="en-US"/>
          </a:p>
        </p:txBody>
      </p:sp>
    </p:spTree>
    <p:extLst>
      <p:ext uri="{BB962C8B-B14F-4D97-AF65-F5344CB8AC3E}">
        <p14:creationId xmlns:p14="http://schemas.microsoft.com/office/powerpoint/2010/main" val="22771689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64484403-3C21-3544-8264-DBB4C2CD9ECC}" type="datetime1">
              <a:rPr lang="en-US"/>
              <a:pPr>
                <a:defRPr/>
              </a:pPr>
              <a:t>6/4/15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D8EAFF-45AC-594E-A062-7A0B3F565F13}" type="slidenum">
              <a:rPr lang="en-US"/>
              <a:pPr>
                <a:defRPr/>
              </a:pPr>
              <a:t>‹#›</a:t>
            </a:fld>
            <a:endParaRPr lang="en-US"/>
          </a:p>
        </p:txBody>
      </p:sp>
    </p:spTree>
    <p:extLst>
      <p:ext uri="{BB962C8B-B14F-4D97-AF65-F5344CB8AC3E}">
        <p14:creationId xmlns:p14="http://schemas.microsoft.com/office/powerpoint/2010/main" val="21295499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fld id="{63728369-EB66-464F-A494-FC81700DD1F8}" type="datetime1">
              <a:rPr lang="en-US"/>
              <a:pPr>
                <a:defRPr/>
              </a:pPr>
              <a:t>6/4/15</a:t>
            </a:fld>
            <a:endParaRPr lang="en-US"/>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4408B75-06D0-4745-BDF8-14734CF9D41F}" type="slidenum">
              <a:rPr lang="en-US"/>
              <a:pPr>
                <a:defRPr/>
              </a:pPr>
              <a:t>‹#›</a:t>
            </a:fld>
            <a:endParaRPr lang="en-US"/>
          </a:p>
        </p:txBody>
      </p:sp>
    </p:spTree>
    <p:extLst>
      <p:ext uri="{BB962C8B-B14F-4D97-AF65-F5344CB8AC3E}">
        <p14:creationId xmlns:p14="http://schemas.microsoft.com/office/powerpoint/2010/main" val="29548039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fld id="{3CA92012-2067-D04A-BCC7-56198913DEBF}" type="datetime1">
              <a:rPr lang="en-US"/>
              <a:pPr>
                <a:defRPr/>
              </a:pPr>
              <a:t>6/4/15</a:t>
            </a:fld>
            <a:endParaRPr lang="en-US"/>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22E90A94-054C-ED47-A9DF-F8A5578E016C}" type="slidenum">
              <a:rPr lang="en-US"/>
              <a:pPr>
                <a:defRPr/>
              </a:pPr>
              <a:t>‹#›</a:t>
            </a:fld>
            <a:endParaRPr lang="en-US"/>
          </a:p>
        </p:txBody>
      </p:sp>
    </p:spTree>
    <p:extLst>
      <p:ext uri="{BB962C8B-B14F-4D97-AF65-F5344CB8AC3E}">
        <p14:creationId xmlns:p14="http://schemas.microsoft.com/office/powerpoint/2010/main" val="975615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fld id="{213D2D46-6C4E-C447-ADA9-D5FDA4FF5A73}" type="datetime1">
              <a:rPr lang="en-US"/>
              <a:pPr>
                <a:defRPr/>
              </a:pPr>
              <a:t>6/4/15</a:t>
            </a:fld>
            <a:endParaRPr lang="en-US"/>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F47FE9-4135-EE42-A9FF-A285A77E01A4}" type="slidenum">
              <a:rPr lang="en-US"/>
              <a:pPr>
                <a:defRPr/>
              </a:pPr>
              <a:t>‹#›</a:t>
            </a:fld>
            <a:endParaRPr lang="en-US"/>
          </a:p>
        </p:txBody>
      </p:sp>
    </p:spTree>
    <p:extLst>
      <p:ext uri="{BB962C8B-B14F-4D97-AF65-F5344CB8AC3E}">
        <p14:creationId xmlns:p14="http://schemas.microsoft.com/office/powerpoint/2010/main" val="39323272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4A90497D-39E7-F34E-A689-4DBD08B4A2B7}" type="datetime1">
              <a:rPr lang="en-US"/>
              <a:pPr>
                <a:defRPr/>
              </a:pPr>
              <a:t>6/4/15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5470932-5439-4B4A-8071-29A6A8C96346}" type="slidenum">
              <a:rPr lang="en-US"/>
              <a:pPr>
                <a:defRPr/>
              </a:pPr>
              <a:t>‹#›</a:t>
            </a:fld>
            <a:endParaRPr lang="en-US"/>
          </a:p>
        </p:txBody>
      </p:sp>
    </p:spTree>
    <p:extLst>
      <p:ext uri="{BB962C8B-B14F-4D97-AF65-F5344CB8AC3E}">
        <p14:creationId xmlns:p14="http://schemas.microsoft.com/office/powerpoint/2010/main" val="41765989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A02FE2A8-0E03-F74C-8013-9D65269EAEFB}" type="datetime1">
              <a:rPr lang="en-US"/>
              <a:pPr>
                <a:defRPr/>
              </a:pPr>
              <a:t>6/4/15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D62B0786-61D4-9E49-B5EE-6135668AA1E9}" type="slidenum">
              <a:rPr lang="en-US"/>
              <a:pPr>
                <a:defRPr/>
              </a:pPr>
              <a:t>‹#›</a:t>
            </a:fld>
            <a:endParaRPr lang="en-US"/>
          </a:p>
        </p:txBody>
      </p:sp>
    </p:spTree>
    <p:extLst>
      <p:ext uri="{BB962C8B-B14F-4D97-AF65-F5344CB8AC3E}">
        <p14:creationId xmlns:p14="http://schemas.microsoft.com/office/powerpoint/2010/main" val="37931903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E35DB8C-113F-B14F-853B-43DA32FE472D}" type="datetime1">
              <a:rPr lang="en-US"/>
              <a:pPr>
                <a:defRPr/>
              </a:pPr>
              <a:t>6/4/15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46209E2-5FB2-B04E-B159-323EF770D194}" type="slidenum">
              <a:rPr lang="en-US"/>
              <a:pPr>
                <a:defRPr/>
              </a:pPr>
              <a:t>‹#›</a:t>
            </a:fld>
            <a:endParaRPr lang="en-US"/>
          </a:p>
        </p:txBody>
      </p:sp>
    </p:spTree>
    <p:extLst>
      <p:ext uri="{BB962C8B-B14F-4D97-AF65-F5344CB8AC3E}">
        <p14:creationId xmlns:p14="http://schemas.microsoft.com/office/powerpoint/2010/main" val="23201615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84C9EACB-73EE-7C4D-9758-40D72CCC4B72}" type="datetime1">
              <a:rPr lang="en-US"/>
              <a:pPr>
                <a:defRPr/>
              </a:pPr>
              <a:t>6/4/15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13E2E06-88B1-1645-B659-CBC92A52A15B}" type="slidenum">
              <a:rPr lang="en-US"/>
              <a:pPr>
                <a:defRPr/>
              </a:pPr>
              <a:t>‹#›</a:t>
            </a:fld>
            <a:endParaRPr lang="en-US"/>
          </a:p>
        </p:txBody>
      </p:sp>
    </p:spTree>
    <p:extLst>
      <p:ext uri="{BB962C8B-B14F-4D97-AF65-F5344CB8AC3E}">
        <p14:creationId xmlns:p14="http://schemas.microsoft.com/office/powerpoint/2010/main" val="9364360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97673E-59B5-C842-9E1F-CE097D838D73}"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664276B-F35C-3F4D-A539-DE19C77254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5680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C6E621-A355-C144-AAC5-406BE6E334D1}"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5DF89CE-6B9B-AD4F-986A-F3F113F8FAA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123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1B2D2-6FFE-BD4D-8F5A-C4E0B615E397}"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68D5C44-F7CF-7542-BEF7-7695D45A4F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454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2D3FC1-E400-5149-B9BE-954FEACF2021}"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4C523F-4D5A-B049-8D4E-BAA37B4A72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76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38DABB-B63E-9548-8469-291DA44C2834}"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859E9D0-B31F-B54C-B983-65B0D80CC2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28697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589C2C-8180-2C48-888D-B7AC788A8D28}"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192ECEB-4B9F-1241-8B3D-8A578C0AE7B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680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262BB5-3513-F84E-9626-C38092CBFBCE}"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6F045842-A325-5A4A-9631-76B0CB9E1A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5107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7AE97C-DD42-C048-91F3-ADBA9F487192}"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18E42E3-47B6-2F49-AF78-87EAB3E8A32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4169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B4EBC3-D562-B040-B58A-50EEB0A5A880}"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EAE39A2-16C5-7546-8CF5-63C3676369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6005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C39E4D-3ACB-3D43-88CB-56AB6225C56B}"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C5CF61-C15F-874C-915D-E2564853C3C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6182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F1B1FA-7981-1948-998B-06249B4604C4}" type="datetime1">
              <a:rPr lang="en-US">
                <a:solidFill>
                  <a:prstClr val="black">
                    <a:tint val="75000"/>
                  </a:prstClr>
                </a:solidFill>
                <a:latin typeface="Calibri"/>
              </a:rPr>
              <a:pPr>
                <a:def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9A3342B-DD75-F24F-87F2-E10CD63D8D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713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5116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603721"/>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019532"/>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64347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65171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58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2775507"/>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24948"/>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373928"/>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872202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5180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99086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008306"/>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35393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57103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5004806"/>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100291"/>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9971605"/>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18884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1858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5419786"/>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15136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5978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82446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62526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40172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88316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40088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390778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02D2EB2D-66CD-EE48-869C-9D9397249C31}" type="slidenum">
              <a:rPr lang="en-US"/>
              <a:pPr>
                <a:defRPr/>
              </a:pPr>
              <a:t>‹#›</a:t>
            </a:fld>
            <a:endParaRPr lang="en-US"/>
          </a:p>
        </p:txBody>
      </p:sp>
    </p:spTree>
    <p:extLst>
      <p:ext uri="{BB962C8B-B14F-4D97-AF65-F5344CB8AC3E}">
        <p14:creationId xmlns:p14="http://schemas.microsoft.com/office/powerpoint/2010/main" val="27360004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46FB81DD-BC7D-9741-9A71-531993E000A7}" type="slidenum">
              <a:rPr lang="en-US"/>
              <a:pPr>
                <a:defRPr/>
              </a:pPr>
              <a:t>‹#›</a:t>
            </a:fld>
            <a:endParaRPr lang="en-US"/>
          </a:p>
        </p:txBody>
      </p:sp>
    </p:spTree>
    <p:extLst>
      <p:ext uri="{BB962C8B-B14F-4D97-AF65-F5344CB8AC3E}">
        <p14:creationId xmlns:p14="http://schemas.microsoft.com/office/powerpoint/2010/main" val="31339926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1021DCEB-425D-994F-99FA-0B70FE3020F7}" type="slidenum">
              <a:rPr lang="en-US"/>
              <a:pPr>
                <a:defRPr/>
              </a:pPr>
              <a:t>‹#›</a:t>
            </a:fld>
            <a:endParaRPr lang="en-US"/>
          </a:p>
        </p:txBody>
      </p:sp>
    </p:spTree>
    <p:extLst>
      <p:ext uri="{BB962C8B-B14F-4D97-AF65-F5344CB8AC3E}">
        <p14:creationId xmlns:p14="http://schemas.microsoft.com/office/powerpoint/2010/main" val="376985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B50593AB-3DA2-A64C-9F72-9D412EF0F046}" type="slidenum">
              <a:rPr lang="en-US"/>
              <a:pPr>
                <a:defRPr/>
              </a:pPr>
              <a:t>‹#›</a:t>
            </a:fld>
            <a:endParaRPr lang="en-US"/>
          </a:p>
        </p:txBody>
      </p:sp>
    </p:spTree>
    <p:extLst>
      <p:ext uri="{BB962C8B-B14F-4D97-AF65-F5344CB8AC3E}">
        <p14:creationId xmlns:p14="http://schemas.microsoft.com/office/powerpoint/2010/main" val="171158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54401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a:lvl1pPr>
          </a:lstStyle>
          <a:p>
            <a:pPr>
              <a:defRPr/>
            </a:pPr>
            <a:fld id="{CA17D579-9415-0F48-BE03-9014BAC8B0F3}" type="slidenum">
              <a:rPr lang="en-US"/>
              <a:pPr>
                <a:defRPr/>
              </a:pPr>
              <a:t>‹#›</a:t>
            </a:fld>
            <a:endParaRPr lang="en-US"/>
          </a:p>
        </p:txBody>
      </p:sp>
    </p:spTree>
    <p:extLst>
      <p:ext uri="{BB962C8B-B14F-4D97-AF65-F5344CB8AC3E}">
        <p14:creationId xmlns:p14="http://schemas.microsoft.com/office/powerpoint/2010/main" val="3768410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25A77005-16B1-3246-93F3-515604DD8ED1}" type="slidenum">
              <a:rPr lang="en-US"/>
              <a:pPr>
                <a:defRPr/>
              </a:pPr>
              <a:t>‹#›</a:t>
            </a:fld>
            <a:endParaRPr lang="en-US"/>
          </a:p>
        </p:txBody>
      </p:sp>
    </p:spTree>
    <p:extLst>
      <p:ext uri="{BB962C8B-B14F-4D97-AF65-F5344CB8AC3E}">
        <p14:creationId xmlns:p14="http://schemas.microsoft.com/office/powerpoint/2010/main" val="1224566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pPr>
              <a:defRPr/>
            </a:pPr>
            <a:fld id="{FAF69628-185A-FB4C-9C84-C584D7AB1CDB}" type="slidenum">
              <a:rPr lang="en-US"/>
              <a:pPr>
                <a:defRPr/>
              </a:pPr>
              <a:t>‹#›</a:t>
            </a:fld>
            <a:endParaRPr lang="en-US"/>
          </a:p>
        </p:txBody>
      </p:sp>
    </p:spTree>
    <p:extLst>
      <p:ext uri="{BB962C8B-B14F-4D97-AF65-F5344CB8AC3E}">
        <p14:creationId xmlns:p14="http://schemas.microsoft.com/office/powerpoint/2010/main" val="24418411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38AB5A71-521E-CE45-8744-E2F58908C6B3}" type="slidenum">
              <a:rPr lang="en-US"/>
              <a:pPr>
                <a:defRPr/>
              </a:pPr>
              <a:t>‹#›</a:t>
            </a:fld>
            <a:endParaRPr lang="en-US"/>
          </a:p>
        </p:txBody>
      </p:sp>
    </p:spTree>
    <p:extLst>
      <p:ext uri="{BB962C8B-B14F-4D97-AF65-F5344CB8AC3E}">
        <p14:creationId xmlns:p14="http://schemas.microsoft.com/office/powerpoint/2010/main" val="42580502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6E681FB4-B97F-154B-B4B1-293E2265DF4F}" type="slidenum">
              <a:rPr lang="en-US"/>
              <a:pPr>
                <a:defRPr/>
              </a:pPr>
              <a:t>‹#›</a:t>
            </a:fld>
            <a:endParaRPr lang="en-US"/>
          </a:p>
        </p:txBody>
      </p:sp>
    </p:spTree>
    <p:extLst>
      <p:ext uri="{BB962C8B-B14F-4D97-AF65-F5344CB8AC3E}">
        <p14:creationId xmlns:p14="http://schemas.microsoft.com/office/powerpoint/2010/main" val="1823608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2AA59F6A-F222-AE4D-A23F-64A91304306F}" type="slidenum">
              <a:rPr lang="en-US"/>
              <a:pPr>
                <a:defRPr/>
              </a:pPr>
              <a:t>‹#›</a:t>
            </a:fld>
            <a:endParaRPr lang="en-US"/>
          </a:p>
        </p:txBody>
      </p:sp>
    </p:spTree>
    <p:extLst>
      <p:ext uri="{BB962C8B-B14F-4D97-AF65-F5344CB8AC3E}">
        <p14:creationId xmlns:p14="http://schemas.microsoft.com/office/powerpoint/2010/main" val="3333391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684B0C41-660F-7743-9DCD-AC7B87B9B992}" type="slidenum">
              <a:rPr lang="en-US"/>
              <a:pPr>
                <a:defRPr/>
              </a:pPr>
              <a:t>‹#›</a:t>
            </a:fld>
            <a:endParaRPr lang="en-US"/>
          </a:p>
        </p:txBody>
      </p:sp>
    </p:spTree>
    <p:extLst>
      <p:ext uri="{BB962C8B-B14F-4D97-AF65-F5344CB8AC3E}">
        <p14:creationId xmlns:p14="http://schemas.microsoft.com/office/powerpoint/2010/main" val="33304784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2521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3801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58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32037"/>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0816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566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8082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965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9678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277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9596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969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BEBF91-22FD-3D44-941C-44BE29BB1B82}" type="slidenum">
              <a:rPr lang="en-US"/>
              <a:pPr>
                <a:defRPr/>
              </a:pPr>
              <a:t>‹#›</a:t>
            </a:fld>
            <a:endParaRPr lang="en-US"/>
          </a:p>
        </p:txBody>
      </p:sp>
    </p:spTree>
    <p:extLst>
      <p:ext uri="{BB962C8B-B14F-4D97-AF65-F5344CB8AC3E}">
        <p14:creationId xmlns:p14="http://schemas.microsoft.com/office/powerpoint/2010/main" val="216388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21318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3589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5200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2956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F2EFA8-2A54-5C4E-A974-EA953FBE7EE4}" type="slidenum">
              <a:rPr lang="en-US"/>
              <a:pPr>
                <a:defRPr/>
              </a:pPr>
              <a:t>‹#›</a:t>
            </a:fld>
            <a:endParaRPr lang="en-US"/>
          </a:p>
        </p:txBody>
      </p:sp>
    </p:spTree>
    <p:extLst>
      <p:ext uri="{BB962C8B-B14F-4D97-AF65-F5344CB8AC3E}">
        <p14:creationId xmlns:p14="http://schemas.microsoft.com/office/powerpoint/2010/main" val="301826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FAAB76-0A23-6A40-AFFC-0666F8F58AA8}" type="slidenum">
              <a:rPr lang="en-US"/>
              <a:pPr>
                <a:defRPr/>
              </a:pPr>
              <a:t>‹#›</a:t>
            </a:fld>
            <a:endParaRPr lang="en-US"/>
          </a:p>
        </p:txBody>
      </p:sp>
    </p:spTree>
    <p:extLst>
      <p:ext uri="{BB962C8B-B14F-4D97-AF65-F5344CB8AC3E}">
        <p14:creationId xmlns:p14="http://schemas.microsoft.com/office/powerpoint/2010/main" val="15725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B792D41-6585-7C4A-B2BC-014D044B6C34}" type="slidenum">
              <a:rPr lang="en-US"/>
              <a:pPr>
                <a:defRPr/>
              </a:pPr>
              <a:t>‹#›</a:t>
            </a:fld>
            <a:endParaRPr lang="en-US"/>
          </a:p>
        </p:txBody>
      </p:sp>
    </p:spTree>
    <p:extLst>
      <p:ext uri="{BB962C8B-B14F-4D97-AF65-F5344CB8AC3E}">
        <p14:creationId xmlns:p14="http://schemas.microsoft.com/office/powerpoint/2010/main" val="3243873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49ABEB-E429-8144-8431-2ED1E8614940}" type="slidenum">
              <a:rPr lang="en-US"/>
              <a:pPr>
                <a:defRPr/>
              </a:pPr>
              <a:t>‹#›</a:t>
            </a:fld>
            <a:endParaRPr lang="en-US"/>
          </a:p>
        </p:txBody>
      </p:sp>
    </p:spTree>
    <p:extLst>
      <p:ext uri="{BB962C8B-B14F-4D97-AF65-F5344CB8AC3E}">
        <p14:creationId xmlns:p14="http://schemas.microsoft.com/office/powerpoint/2010/main" val="160580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3AF08AC-7BC0-C241-AE16-988B06332600}" type="slidenum">
              <a:rPr lang="en-US"/>
              <a:pPr>
                <a:defRPr/>
              </a:pPr>
              <a:t>‹#›</a:t>
            </a:fld>
            <a:endParaRPr lang="en-US"/>
          </a:p>
        </p:txBody>
      </p:sp>
    </p:spTree>
    <p:extLst>
      <p:ext uri="{BB962C8B-B14F-4D97-AF65-F5344CB8AC3E}">
        <p14:creationId xmlns:p14="http://schemas.microsoft.com/office/powerpoint/2010/main" val="32250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7DC45C0-DE97-B340-8B12-25778C60907F}" type="slidenum">
              <a:rPr lang="en-US"/>
              <a:pPr>
                <a:defRPr/>
              </a:pPr>
              <a:t>‹#›</a:t>
            </a:fld>
            <a:endParaRPr lang="en-US"/>
          </a:p>
        </p:txBody>
      </p:sp>
    </p:spTree>
    <p:extLst>
      <p:ext uri="{BB962C8B-B14F-4D97-AF65-F5344CB8AC3E}">
        <p14:creationId xmlns:p14="http://schemas.microsoft.com/office/powerpoint/2010/main" val="16596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BAF81D-E008-0F4E-83A3-74994FA7A2A8}" type="slidenum">
              <a:rPr lang="en-US"/>
              <a:pPr>
                <a:defRPr/>
              </a:pPr>
              <a:t>‹#›</a:t>
            </a:fld>
            <a:endParaRPr lang="en-US"/>
          </a:p>
        </p:txBody>
      </p:sp>
    </p:spTree>
    <p:extLst>
      <p:ext uri="{BB962C8B-B14F-4D97-AF65-F5344CB8AC3E}">
        <p14:creationId xmlns:p14="http://schemas.microsoft.com/office/powerpoint/2010/main" val="269268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564A774-4F9A-9D4E-83F4-138E48269232}" type="slidenum">
              <a:rPr lang="en-US"/>
              <a:pPr>
                <a:defRPr/>
              </a:pPr>
              <a:t>‹#›</a:t>
            </a:fld>
            <a:endParaRPr lang="en-US"/>
          </a:p>
        </p:txBody>
      </p:sp>
    </p:spTree>
    <p:extLst>
      <p:ext uri="{BB962C8B-B14F-4D97-AF65-F5344CB8AC3E}">
        <p14:creationId xmlns:p14="http://schemas.microsoft.com/office/powerpoint/2010/main" val="153314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65C95A-4F85-8C4B-83F3-A4451D79AE81}" type="slidenum">
              <a:rPr lang="en-US"/>
              <a:pPr>
                <a:defRPr/>
              </a:pPr>
              <a:t>‹#›</a:t>
            </a:fld>
            <a:endParaRPr lang="en-US"/>
          </a:p>
        </p:txBody>
      </p:sp>
    </p:spTree>
    <p:extLst>
      <p:ext uri="{BB962C8B-B14F-4D97-AF65-F5344CB8AC3E}">
        <p14:creationId xmlns:p14="http://schemas.microsoft.com/office/powerpoint/2010/main" val="142958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D6F2E9E-684B-3A42-BA1B-334E43299733}" type="slidenum">
              <a:rPr lang="en-US"/>
              <a:pPr>
                <a:defRPr/>
              </a:pPr>
              <a:t>‹#›</a:t>
            </a:fld>
            <a:endParaRPr lang="en-US"/>
          </a:p>
        </p:txBody>
      </p:sp>
    </p:spTree>
    <p:extLst>
      <p:ext uri="{BB962C8B-B14F-4D97-AF65-F5344CB8AC3E}">
        <p14:creationId xmlns:p14="http://schemas.microsoft.com/office/powerpoint/2010/main" val="321238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80DE3E-B259-BA4E-A0E4-138567DABDBC}" type="slidenum">
              <a:rPr lang="en-US"/>
              <a:pPr>
                <a:defRPr/>
              </a:pPr>
              <a:t>‹#›</a:t>
            </a:fld>
            <a:endParaRPr lang="en-US"/>
          </a:p>
        </p:txBody>
      </p:sp>
    </p:spTree>
    <p:extLst>
      <p:ext uri="{BB962C8B-B14F-4D97-AF65-F5344CB8AC3E}">
        <p14:creationId xmlns:p14="http://schemas.microsoft.com/office/powerpoint/2010/main" val="109289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9CEA61-CE16-174F-8F93-C4507AECDCFC}" type="slidenum">
              <a:rPr lang="en-US"/>
              <a:pPr>
                <a:defRPr/>
              </a:pPr>
              <a:t>‹#›</a:t>
            </a:fld>
            <a:endParaRPr lang="en-US"/>
          </a:p>
        </p:txBody>
      </p:sp>
    </p:spTree>
    <p:extLst>
      <p:ext uri="{BB962C8B-B14F-4D97-AF65-F5344CB8AC3E}">
        <p14:creationId xmlns:p14="http://schemas.microsoft.com/office/powerpoint/2010/main" val="370862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8EF5A-7969-5649-B8A2-07381297DE20}" type="slidenum">
              <a:rPr lang="en-US"/>
              <a:pPr>
                <a:defRPr/>
              </a:pPr>
              <a:t>‹#›</a:t>
            </a:fld>
            <a:endParaRPr lang="en-US"/>
          </a:p>
        </p:txBody>
      </p:sp>
    </p:spTree>
    <p:extLst>
      <p:ext uri="{BB962C8B-B14F-4D97-AF65-F5344CB8AC3E}">
        <p14:creationId xmlns:p14="http://schemas.microsoft.com/office/powerpoint/2010/main" val="3265057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96EA0-598F-9C46-A0FE-B6A48C27D650}" type="slidenum">
              <a:rPr lang="en-US"/>
              <a:pPr>
                <a:defRPr/>
              </a:pPr>
              <a:t>‹#›</a:t>
            </a:fld>
            <a:endParaRPr lang="en-US"/>
          </a:p>
        </p:txBody>
      </p:sp>
    </p:spTree>
    <p:extLst>
      <p:ext uri="{BB962C8B-B14F-4D97-AF65-F5344CB8AC3E}">
        <p14:creationId xmlns:p14="http://schemas.microsoft.com/office/powerpoint/2010/main" val="3714849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4C3E77-2FE4-9E4C-B2E2-810059227777}" type="slidenum">
              <a:rPr lang="en-US"/>
              <a:pPr>
                <a:defRPr/>
              </a:pPr>
              <a:t>‹#›</a:t>
            </a:fld>
            <a:endParaRPr lang="en-US"/>
          </a:p>
        </p:txBody>
      </p:sp>
    </p:spTree>
    <p:extLst>
      <p:ext uri="{BB962C8B-B14F-4D97-AF65-F5344CB8AC3E}">
        <p14:creationId xmlns:p14="http://schemas.microsoft.com/office/powerpoint/2010/main" val="1984809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C21EA-3E3C-EF44-9815-36D90FBC8203}" type="slidenum">
              <a:rPr lang="en-US"/>
              <a:pPr>
                <a:defRPr/>
              </a:pPr>
              <a:t>‹#›</a:t>
            </a:fld>
            <a:endParaRPr lang="en-US"/>
          </a:p>
        </p:txBody>
      </p:sp>
    </p:spTree>
    <p:extLst>
      <p:ext uri="{BB962C8B-B14F-4D97-AF65-F5344CB8AC3E}">
        <p14:creationId xmlns:p14="http://schemas.microsoft.com/office/powerpoint/2010/main" val="212107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38997-EC1C-684E-AB0A-38510AACFC4F}" type="slidenum">
              <a:rPr lang="en-US"/>
              <a:pPr>
                <a:defRPr/>
              </a:pPr>
              <a:t>‹#›</a:t>
            </a:fld>
            <a:endParaRPr lang="en-US"/>
          </a:p>
        </p:txBody>
      </p:sp>
    </p:spTree>
    <p:extLst>
      <p:ext uri="{BB962C8B-B14F-4D97-AF65-F5344CB8AC3E}">
        <p14:creationId xmlns:p14="http://schemas.microsoft.com/office/powerpoint/2010/main" val="7024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45D4F44-FD94-A442-8928-E27F36CC8878}" type="slidenum">
              <a:rPr lang="en-US"/>
              <a:pPr>
                <a:defRPr/>
              </a:pPr>
              <a:t>‹#›</a:t>
            </a:fld>
            <a:endParaRPr lang="en-US"/>
          </a:p>
        </p:txBody>
      </p:sp>
    </p:spTree>
    <p:extLst>
      <p:ext uri="{BB962C8B-B14F-4D97-AF65-F5344CB8AC3E}">
        <p14:creationId xmlns:p14="http://schemas.microsoft.com/office/powerpoint/2010/main" val="338381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811EA7-6117-8E45-8A29-2CB4F5EA47CB}" type="slidenum">
              <a:rPr lang="en-US"/>
              <a:pPr>
                <a:defRPr/>
              </a:pPr>
              <a:t>‹#›</a:t>
            </a:fld>
            <a:endParaRPr lang="en-US"/>
          </a:p>
        </p:txBody>
      </p:sp>
    </p:spTree>
    <p:extLst>
      <p:ext uri="{BB962C8B-B14F-4D97-AF65-F5344CB8AC3E}">
        <p14:creationId xmlns:p14="http://schemas.microsoft.com/office/powerpoint/2010/main" val="28222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F1122D-E3FF-C24C-97FB-5E10A2673C8F}" type="slidenum">
              <a:rPr lang="en-US"/>
              <a:pPr>
                <a:defRPr/>
              </a:pPr>
              <a:t>‹#›</a:t>
            </a:fld>
            <a:endParaRPr lang="en-US"/>
          </a:p>
        </p:txBody>
      </p:sp>
    </p:spTree>
    <p:extLst>
      <p:ext uri="{BB962C8B-B14F-4D97-AF65-F5344CB8AC3E}">
        <p14:creationId xmlns:p14="http://schemas.microsoft.com/office/powerpoint/2010/main" val="386526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FB334-FAD1-D241-94F2-4B35566CC379}" type="slidenum">
              <a:rPr lang="en-US"/>
              <a:pPr>
                <a:defRPr/>
              </a:pPr>
              <a:t>‹#›</a:t>
            </a:fld>
            <a:endParaRPr lang="en-US"/>
          </a:p>
        </p:txBody>
      </p:sp>
    </p:spTree>
    <p:extLst>
      <p:ext uri="{BB962C8B-B14F-4D97-AF65-F5344CB8AC3E}">
        <p14:creationId xmlns:p14="http://schemas.microsoft.com/office/powerpoint/2010/main" val="200741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4253A-6743-1541-B9FD-C2A388ED7E3F}" type="slidenum">
              <a:rPr lang="en-US"/>
              <a:pPr>
                <a:defRPr/>
              </a:pPr>
              <a:t>‹#›</a:t>
            </a:fld>
            <a:endParaRPr lang="en-US"/>
          </a:p>
        </p:txBody>
      </p:sp>
    </p:spTree>
    <p:extLst>
      <p:ext uri="{BB962C8B-B14F-4D97-AF65-F5344CB8AC3E}">
        <p14:creationId xmlns:p14="http://schemas.microsoft.com/office/powerpoint/2010/main" val="637939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422AA-76F6-4D4F-AFBB-E7048E9291D2}" type="slidenum">
              <a:rPr lang="en-US"/>
              <a:pPr>
                <a:defRPr/>
              </a:pPr>
              <a:t>‹#›</a:t>
            </a:fld>
            <a:endParaRPr lang="en-US"/>
          </a:p>
        </p:txBody>
      </p:sp>
    </p:spTree>
    <p:extLst>
      <p:ext uri="{BB962C8B-B14F-4D97-AF65-F5344CB8AC3E}">
        <p14:creationId xmlns:p14="http://schemas.microsoft.com/office/powerpoint/2010/main" val="334069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0FD29-EC3F-7A46-B8DF-9AFEACFA4947}" type="slidenum">
              <a:rPr lang="en-US"/>
              <a:pPr>
                <a:defRPr/>
              </a:pPr>
              <a:t>‹#›</a:t>
            </a:fld>
            <a:endParaRPr lang="en-US"/>
          </a:p>
        </p:txBody>
      </p:sp>
    </p:spTree>
    <p:extLst>
      <p:ext uri="{BB962C8B-B14F-4D97-AF65-F5344CB8AC3E}">
        <p14:creationId xmlns:p14="http://schemas.microsoft.com/office/powerpoint/2010/main" val="279474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20738"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288925"/>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0"/>
            <a:ext cx="5129212" cy="244475"/>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6324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A0521142-913B-3041-89EF-96905CD6BE9C}" type="datetime1">
              <a:rPr lang="en-US"/>
              <a:pPr>
                <a:defRPr/>
              </a:pPr>
              <a:t>6/4/15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76F70-6455-534D-BCEC-57870645E4B0}" type="slidenum">
              <a:rPr lang="en-US"/>
              <a:pPr>
                <a:defRPr/>
              </a:pPr>
              <a:t>‹#›</a:t>
            </a:fld>
            <a:endParaRPr lang="en-US"/>
          </a:p>
        </p:txBody>
      </p:sp>
    </p:spTree>
    <p:extLst>
      <p:ext uri="{BB962C8B-B14F-4D97-AF65-F5344CB8AC3E}">
        <p14:creationId xmlns:p14="http://schemas.microsoft.com/office/powerpoint/2010/main" val="6170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3104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012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E9F1023-C3E9-984E-9CE9-3F7B5CAED5F2}" type="slidenum">
              <a:rPr lang="en-US"/>
              <a:pPr>
                <a:defRPr/>
              </a:pPr>
              <a:t>‹#›</a:t>
            </a:fld>
            <a:endParaRPr lang="en-US"/>
          </a:p>
        </p:txBody>
      </p:sp>
    </p:spTree>
    <p:extLst>
      <p:ext uri="{BB962C8B-B14F-4D97-AF65-F5344CB8AC3E}">
        <p14:creationId xmlns:p14="http://schemas.microsoft.com/office/powerpoint/2010/main" val="201690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75057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5836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49389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12237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2175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67123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4904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0323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0069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9518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17B298A-5A0D-C54E-971F-C0E6D945C426}" type="slidenum">
              <a:rPr lang="en-US"/>
              <a:pPr>
                <a:defRPr/>
              </a:pPr>
              <a:t>‹#›</a:t>
            </a:fld>
            <a:endParaRPr lang="en-US"/>
          </a:p>
        </p:txBody>
      </p:sp>
    </p:spTree>
    <p:extLst>
      <p:ext uri="{BB962C8B-B14F-4D97-AF65-F5344CB8AC3E}">
        <p14:creationId xmlns:p14="http://schemas.microsoft.com/office/powerpoint/2010/main" val="144803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20686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0D6C00-DC4E-0046-9A33-30ED85F6A5F7}" type="datetime1">
              <a:rPr lang="en-US"/>
              <a:pPr>
                <a:defRPr/>
              </a:pPr>
              <a:t>6/4/15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04061-24E0-8742-8D7E-1A88DB77FD1E}" type="slidenum">
              <a:rPr lang="en-US"/>
              <a:pPr>
                <a:defRPr/>
              </a:pPr>
              <a:t>‹#›</a:t>
            </a:fld>
            <a:endParaRPr lang="en-US"/>
          </a:p>
        </p:txBody>
      </p:sp>
    </p:spTree>
    <p:extLst>
      <p:ext uri="{BB962C8B-B14F-4D97-AF65-F5344CB8AC3E}">
        <p14:creationId xmlns:p14="http://schemas.microsoft.com/office/powerpoint/2010/main" val="3701270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DDF35-A48F-0F42-BC55-715D4E266B24}" type="datetime1">
              <a:rPr lang="en-US"/>
              <a:pPr>
                <a:defRPr/>
              </a:pPr>
              <a:t>6/4/15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A2C3E-1BC6-CF49-96BB-7FEFC0C5B84C}" type="slidenum">
              <a:rPr lang="en-US"/>
              <a:pPr>
                <a:defRPr/>
              </a:pPr>
              <a:t>‹#›</a:t>
            </a:fld>
            <a:endParaRPr lang="en-US"/>
          </a:p>
        </p:txBody>
      </p:sp>
    </p:spTree>
    <p:extLst>
      <p:ext uri="{BB962C8B-B14F-4D97-AF65-F5344CB8AC3E}">
        <p14:creationId xmlns:p14="http://schemas.microsoft.com/office/powerpoint/2010/main" val="4202386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D35A2F-5EEC-E746-8421-AEB176F7F208}" type="datetime1">
              <a:rPr lang="en-US"/>
              <a:pPr>
                <a:defRPr/>
              </a:pPr>
              <a:t>6/4/15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996F9-743C-224D-A6A3-C8495D0D12B3}" type="slidenum">
              <a:rPr lang="en-US"/>
              <a:pPr>
                <a:defRPr/>
              </a:pPr>
              <a:t>‹#›</a:t>
            </a:fld>
            <a:endParaRPr lang="en-US"/>
          </a:p>
        </p:txBody>
      </p:sp>
    </p:spTree>
    <p:extLst>
      <p:ext uri="{BB962C8B-B14F-4D97-AF65-F5344CB8AC3E}">
        <p14:creationId xmlns:p14="http://schemas.microsoft.com/office/powerpoint/2010/main" val="159208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9715C9-3FEB-6B4E-9D55-196EA746F708}" type="datetime1">
              <a:rPr lang="en-US"/>
              <a:pPr>
                <a:defRPr/>
              </a:pPr>
              <a:t>6/4/15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9CF55-8E4D-E34A-80BF-8D3456CC9FA3}" type="slidenum">
              <a:rPr lang="en-US"/>
              <a:pPr>
                <a:defRPr/>
              </a:pPr>
              <a:t>‹#›</a:t>
            </a:fld>
            <a:endParaRPr lang="en-US"/>
          </a:p>
        </p:txBody>
      </p:sp>
    </p:spTree>
    <p:extLst>
      <p:ext uri="{BB962C8B-B14F-4D97-AF65-F5344CB8AC3E}">
        <p14:creationId xmlns:p14="http://schemas.microsoft.com/office/powerpoint/2010/main" val="344666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4D767F-176B-EB48-ABB1-8D57DF2F2DD1}" type="datetime1">
              <a:rPr lang="en-US"/>
              <a:pPr>
                <a:defRPr/>
              </a:pPr>
              <a:t>6/4/15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4FC46D-9712-564B-AB5A-7D2A47B0D05F}" type="slidenum">
              <a:rPr lang="en-US"/>
              <a:pPr>
                <a:defRPr/>
              </a:pPr>
              <a:t>‹#›</a:t>
            </a:fld>
            <a:endParaRPr lang="en-US"/>
          </a:p>
        </p:txBody>
      </p:sp>
    </p:spTree>
    <p:extLst>
      <p:ext uri="{BB962C8B-B14F-4D97-AF65-F5344CB8AC3E}">
        <p14:creationId xmlns:p14="http://schemas.microsoft.com/office/powerpoint/2010/main" val="984269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4FFAD-C4EC-EE4C-9C11-F7AEB398DCBA}" type="datetime1">
              <a:rPr lang="en-US"/>
              <a:pPr>
                <a:defRPr/>
              </a:pPr>
              <a:t>6/4/15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D1AA4D-0861-E84F-9107-B1B7F60CDC26}" type="slidenum">
              <a:rPr lang="en-US"/>
              <a:pPr>
                <a:defRPr/>
              </a:pPr>
              <a:t>‹#›</a:t>
            </a:fld>
            <a:endParaRPr lang="en-US"/>
          </a:p>
        </p:txBody>
      </p:sp>
    </p:spTree>
    <p:extLst>
      <p:ext uri="{BB962C8B-B14F-4D97-AF65-F5344CB8AC3E}">
        <p14:creationId xmlns:p14="http://schemas.microsoft.com/office/powerpoint/2010/main" val="735162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05219-250B-1244-BD37-E19A9CA0A88B}" type="datetime1">
              <a:rPr lang="en-US"/>
              <a:pPr>
                <a:defRPr/>
              </a:pPr>
              <a:t>6/4/15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484DE-3BDC-B444-84DE-7E366C1AE04B}" type="slidenum">
              <a:rPr lang="en-US"/>
              <a:pPr>
                <a:defRPr/>
              </a:pPr>
              <a:t>‹#›</a:t>
            </a:fld>
            <a:endParaRPr lang="en-US"/>
          </a:p>
        </p:txBody>
      </p:sp>
    </p:spTree>
    <p:extLst>
      <p:ext uri="{BB962C8B-B14F-4D97-AF65-F5344CB8AC3E}">
        <p14:creationId xmlns:p14="http://schemas.microsoft.com/office/powerpoint/2010/main" val="148154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5E4B0-0975-9A43-8549-E5152E957D6E}" type="datetime1">
              <a:rPr lang="en-US"/>
              <a:pPr>
                <a:defRPr/>
              </a:pPr>
              <a:t>6/4/15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B9D5F2-A509-8C46-9E95-CC2EC4259A4A}" type="slidenum">
              <a:rPr lang="en-US"/>
              <a:pPr>
                <a:defRPr/>
              </a:pPr>
              <a:t>‹#›</a:t>
            </a:fld>
            <a:endParaRPr lang="en-US"/>
          </a:p>
        </p:txBody>
      </p:sp>
    </p:spTree>
    <p:extLst>
      <p:ext uri="{BB962C8B-B14F-4D97-AF65-F5344CB8AC3E}">
        <p14:creationId xmlns:p14="http://schemas.microsoft.com/office/powerpoint/2010/main" val="368939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1FD421-DB35-1C40-9156-AD4671E3ED42}" type="datetime1">
              <a:rPr lang="en-US"/>
              <a:pPr>
                <a:defRPr/>
              </a:pPr>
              <a:t>6/4/15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B1103-338C-C345-A494-5BA60D1E3F88}" type="slidenum">
              <a:rPr lang="en-US"/>
              <a:pPr>
                <a:defRPr/>
              </a:pPr>
              <a:t>‹#›</a:t>
            </a:fld>
            <a:endParaRPr lang="en-US"/>
          </a:p>
        </p:txBody>
      </p:sp>
    </p:spTree>
    <p:extLst>
      <p:ext uri="{BB962C8B-B14F-4D97-AF65-F5344CB8AC3E}">
        <p14:creationId xmlns:p14="http://schemas.microsoft.com/office/powerpoint/2010/main" val="27255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A2B69FF-4E3C-F542-BE49-383517D2A062}" type="slidenum">
              <a:rPr lang="en-US"/>
              <a:pPr>
                <a:defRPr/>
              </a:pPr>
              <a:t>‹#›</a:t>
            </a:fld>
            <a:endParaRPr lang="en-US"/>
          </a:p>
        </p:txBody>
      </p:sp>
    </p:spTree>
    <p:extLst>
      <p:ext uri="{BB962C8B-B14F-4D97-AF65-F5344CB8AC3E}">
        <p14:creationId xmlns:p14="http://schemas.microsoft.com/office/powerpoint/2010/main" val="1399728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163C3F-DD91-7C4B-83BF-685ADEA4D7A7}" type="datetime1">
              <a:rPr lang="en-US"/>
              <a:pPr>
                <a:defRPr/>
              </a:pPr>
              <a:t>6/4/15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E425A-6184-F24C-B45B-443651A7889E}" type="slidenum">
              <a:rPr lang="en-US"/>
              <a:pPr>
                <a:defRPr/>
              </a:pPr>
              <a:t>‹#›</a:t>
            </a:fld>
            <a:endParaRPr lang="en-US"/>
          </a:p>
        </p:txBody>
      </p:sp>
    </p:spTree>
    <p:extLst>
      <p:ext uri="{BB962C8B-B14F-4D97-AF65-F5344CB8AC3E}">
        <p14:creationId xmlns:p14="http://schemas.microsoft.com/office/powerpoint/2010/main" val="683572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9E565F-E88F-6E48-98C8-95B748AD9DB1}" type="datetime1">
              <a:rPr lang="en-US"/>
              <a:pPr>
                <a:defRPr/>
              </a:pPr>
              <a:t>6/4/15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BE48-D53B-5F45-BE36-1B520E7FE9B1}" type="slidenum">
              <a:rPr lang="en-US"/>
              <a:pPr>
                <a:defRPr/>
              </a:pPr>
              <a:t>‹#›</a:t>
            </a:fld>
            <a:endParaRPr lang="en-US"/>
          </a:p>
        </p:txBody>
      </p:sp>
    </p:spTree>
    <p:extLst>
      <p:ext uri="{BB962C8B-B14F-4D97-AF65-F5344CB8AC3E}">
        <p14:creationId xmlns:p14="http://schemas.microsoft.com/office/powerpoint/2010/main" val="1152389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72769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9170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417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750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89267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08343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6672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103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910FD12-CFE7-4048-A8A0-F7E17F0C8F2D}" type="slidenum">
              <a:rPr lang="en-US"/>
              <a:pPr>
                <a:defRPr/>
              </a:pPr>
              <a:t>‹#›</a:t>
            </a:fld>
            <a:endParaRPr lang="en-US"/>
          </a:p>
        </p:txBody>
      </p:sp>
    </p:spTree>
    <p:extLst>
      <p:ext uri="{BB962C8B-B14F-4D97-AF65-F5344CB8AC3E}">
        <p14:creationId xmlns:p14="http://schemas.microsoft.com/office/powerpoint/2010/main" val="374996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1395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48388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5641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8876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7521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07981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01638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573207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3563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838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20" Type="http://schemas.openxmlformats.org/officeDocument/2006/relationships/tags" Target="../tags/tag7.xml"/><Relationship Id="rId21" Type="http://schemas.openxmlformats.org/officeDocument/2006/relationships/tags" Target="../tags/tag8.xml"/><Relationship Id="rId22" Type="http://schemas.openxmlformats.org/officeDocument/2006/relationships/tags" Target="../tags/tag9.xml"/><Relationship Id="rId23" Type="http://schemas.openxmlformats.org/officeDocument/2006/relationships/tags" Target="../tags/tag10.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5" Type="http://schemas.openxmlformats.org/officeDocument/2006/relationships/tags" Target="../tags/tag2.xml"/><Relationship Id="rId16" Type="http://schemas.openxmlformats.org/officeDocument/2006/relationships/tags" Target="../tags/tag3.xml"/><Relationship Id="rId17" Type="http://schemas.openxmlformats.org/officeDocument/2006/relationships/tags" Target="../tags/tag4.xml"/><Relationship Id="rId18" Type="http://schemas.openxmlformats.org/officeDocument/2006/relationships/tags" Target="../tags/tag5.xml"/><Relationship Id="rId19" Type="http://schemas.openxmlformats.org/officeDocument/2006/relationships/tags" Target="../tags/tag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7.xml"/><Relationship Id="rId15" Type="http://schemas.openxmlformats.org/officeDocument/2006/relationships/tags" Target="../tags/tag12.xml"/><Relationship Id="rId16" Type="http://schemas.openxmlformats.org/officeDocument/2006/relationships/tags" Target="../tags/tag13.xml"/><Relationship Id="rId17" Type="http://schemas.openxmlformats.org/officeDocument/2006/relationships/tags" Target="../tags/tag14.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1.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3.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slideLayout" Target="../slideLayouts/slideLayout261.xml"/><Relationship Id="rId13" Type="http://schemas.openxmlformats.org/officeDocument/2006/relationships/slideLayout" Target="../slideLayouts/slideLayout262.xml"/><Relationship Id="rId14" Type="http://schemas.openxmlformats.org/officeDocument/2006/relationships/theme" Target="../theme/theme24.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slideLayout" Target="../slideLayouts/slideLayout274.xml"/><Relationship Id="rId13" Type="http://schemas.openxmlformats.org/officeDocument/2006/relationships/slideLayout" Target="../slideLayouts/slideLayout275.xml"/><Relationship Id="rId14" Type="http://schemas.openxmlformats.org/officeDocument/2006/relationships/theme" Target="../theme/theme2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8.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C2E2F764-C43E-6E43-91E0-8AF944BFC7EE}" type="slidenum">
              <a:rPr lang="en-US"/>
              <a:pPr>
                <a:defRPr/>
              </a:pPr>
              <a:t>‹#›</a:t>
            </a:fld>
            <a:endParaRPr lang="en-US"/>
          </a:p>
        </p:txBody>
      </p:sp>
      <p:sp>
        <p:nvSpPr>
          <p:cNvPr id="4925446"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F4446326-4DDE-6048-9C83-82BB2AE9608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10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4925450" name="Text Box 10"/>
          <p:cNvSpPr txBox="1">
            <a:spLocks noChangeArrowheads="1"/>
          </p:cNvSpPr>
          <p:nvPr/>
        </p:nvSpPr>
        <p:spPr bwMode="auto">
          <a:xfrm rot="16200000">
            <a:off x="8262144" y="5664994"/>
            <a:ext cx="1214437" cy="244475"/>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1035" name="Rectangle 11"/>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095" r:id="rId1"/>
    <p:sldLayoutId id="2147505096" r:id="rId2"/>
    <p:sldLayoutId id="2147505097" r:id="rId3"/>
    <p:sldLayoutId id="2147505098" r:id="rId4"/>
    <p:sldLayoutId id="2147505099" r:id="rId5"/>
    <p:sldLayoutId id="2147505100" r:id="rId6"/>
    <p:sldLayoutId id="2147505101" r:id="rId7"/>
    <p:sldLayoutId id="2147505102" r:id="rId8"/>
    <p:sldLayoutId id="2147505103" r:id="rId9"/>
    <p:sldLayoutId id="2147505104" r:id="rId10"/>
    <p:sldLayoutId id="2147505105"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C93C01F-BAD1-B240-8634-DA4120023F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178" r:id="rId1"/>
    <p:sldLayoutId id="2147505179" r:id="rId2"/>
    <p:sldLayoutId id="2147505180" r:id="rId3"/>
    <p:sldLayoutId id="2147505181" r:id="rId4"/>
    <p:sldLayoutId id="2147505182" r:id="rId5"/>
    <p:sldLayoutId id="2147505183" r:id="rId6"/>
    <p:sldLayoutId id="2147505184" r:id="rId7"/>
    <p:sldLayoutId id="2147505185" r:id="rId8"/>
    <p:sldLayoutId id="2147505186" r:id="rId9"/>
    <p:sldLayoutId id="2147505187" r:id="rId10"/>
    <p:sldLayoutId id="2147505188" r:id="rId11"/>
    <p:sldLayoutId id="2147505189" r:id="rId12"/>
    <p:sldLayoutId id="214750519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58171C7-F943-2C42-83A2-B0C639550AF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73734" name="Line 7"/>
          <p:cNvSpPr>
            <a:spLocks noChangeShapeType="1"/>
          </p:cNvSpPr>
          <p:nvPr userDrawn="1"/>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8"/>
          <p:cNvSpPr>
            <a:spLocks noChangeShapeType="1"/>
          </p:cNvSpPr>
          <p:nvPr userDrawn="1"/>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9"/>
          <p:cNvSpPr>
            <a:spLocks noChangeShapeType="1"/>
          </p:cNvSpPr>
          <p:nvPr userDrawn="1"/>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0"/>
          <p:cNvSpPr>
            <a:spLocks noChangeShapeType="1"/>
          </p:cNvSpPr>
          <p:nvPr userDrawn="1"/>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05191" r:id="rId1"/>
    <p:sldLayoutId id="2147505192" r:id="rId2"/>
    <p:sldLayoutId id="2147505193" r:id="rId3"/>
    <p:sldLayoutId id="2147505194" r:id="rId4"/>
    <p:sldLayoutId id="2147505195" r:id="rId5"/>
    <p:sldLayoutId id="2147505196" r:id="rId6"/>
    <p:sldLayoutId id="2147505197" r:id="rId7"/>
    <p:sldLayoutId id="2147505198" r:id="rId8"/>
    <p:sldLayoutId id="2147505199" r:id="rId9"/>
    <p:sldLayoutId id="2147505200" r:id="rId10"/>
    <p:sldLayoutId id="2147505201" r:id="rId11"/>
    <p:sldLayoutId id="2147505202" r:id="rId12"/>
    <p:sldLayoutId id="214750520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94FAC42-8890-8543-A847-4B0923554EF7}"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204"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 id="2147505215" r:id="rId12"/>
    <p:sldLayoutId id="214750521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nvPr>
        </p:nvSpPr>
        <p:spPr bwMode="auto">
          <a:xfrm>
            <a:off x="7153275" y="6643688"/>
            <a:ext cx="1905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813">
              <a:defRPr sz="1200" b="0">
                <a:solidFill>
                  <a:srgbClr val="000000"/>
                </a:solidFill>
                <a:cs typeface="+mn-cs"/>
              </a:defRPr>
            </a:lvl1pPr>
          </a:lstStyle>
          <a:p>
            <a:pPr>
              <a:defRPr/>
            </a:pPr>
            <a:fld id="{6EDD6BDD-1BE9-204F-9718-155366A4E330}" type="slidenum">
              <a:rPr lang="en-US"/>
              <a:pPr>
                <a:defRPr/>
              </a:pPr>
              <a:t>‹#›</a:t>
            </a:fld>
            <a:endParaRPr lang="en-US"/>
          </a:p>
        </p:txBody>
      </p:sp>
      <p:sp>
        <p:nvSpPr>
          <p:cNvPr id="5084164" name="Rectangle 4"/>
          <p:cNvSpPr>
            <a:spLocks noGrp="1" noChangeArrowheads="1"/>
          </p:cNvSpPr>
          <p:nvPr>
            <p:ph type="title"/>
          </p:nvPr>
        </p:nvSpPr>
        <p:spPr bwMode="auto">
          <a:xfrm>
            <a:off x="122238" y="234950"/>
            <a:ext cx="87931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5782" name="McK Slide Elements"/>
          <p:cNvGrpSpPr>
            <a:grpSpLocks/>
          </p:cNvGrpSpPr>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75783" name="McK Legend Lines" hidden="1"/>
          <p:cNvGrpSpPr>
            <a:grpSpLocks/>
          </p:cNvGrpSpPr>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75784" name="McK Legend Moons" hidden="1"/>
          <p:cNvGrpSpPr>
            <a:grpSpLocks/>
          </p:cNvGrpSpPr>
          <p:nvPr/>
        </p:nvGrpSpPr>
        <p:grpSpPr bwMode="auto">
          <a:xfrm>
            <a:off x="8094663" y="273050"/>
            <a:ext cx="885825" cy="742950"/>
            <a:chOff x="4997" y="169"/>
            <a:chExt cx="547" cy="458"/>
          </a:xfrm>
        </p:grpSpPr>
        <p:grpSp>
          <p:nvGrpSpPr>
            <p:cNvPr id="75794" name="Group 19" hidden="1"/>
            <p:cNvGrpSpPr>
              <a:grpSpLocks noChangeAspect="1"/>
            </p:cNvGrpSpPr>
            <p:nvPr userDrawn="1">
              <p:custDataLst>
                <p:tags r:id="rId15"/>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22"/>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1" name="Oval 21" hidden="1"/>
              <p:cNvSpPr>
                <a:spLocks noChangeAspect="1" noChangeArrowheads="1"/>
              </p:cNvSpPr>
              <p:nvPr>
                <p:custDataLst>
                  <p:tags r:id="rId23"/>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nvGrpSpPr>
            <p:cNvPr id="75795" name="Group 22" hidden="1"/>
            <p:cNvGrpSpPr>
              <a:grpSpLocks/>
            </p:cNvGrpSpPr>
            <p:nvPr userDrawn="1">
              <p:custDataLst>
                <p:tags r:id="rId16"/>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0"/>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4" name="Arc 24" hidden="1"/>
              <p:cNvSpPr>
                <a:spLocks noChangeAspect="1"/>
              </p:cNvSpPr>
              <p:nvPr>
                <p:custDataLst>
                  <p:tags r:id="rId21"/>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grpSp>
          <p:nvGrpSpPr>
            <p:cNvPr id="75799" name="Group 28" hidden="1"/>
            <p:cNvGrpSpPr>
              <a:grpSpLocks noChangeAspect="1"/>
            </p:cNvGrpSpPr>
            <p:nvPr userDrawn="1">
              <p:custDataLst>
                <p:tags r:id="rId17"/>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18"/>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90" name="Arc 30" hidden="1"/>
              <p:cNvSpPr>
                <a:spLocks noChangeAspect="1"/>
              </p:cNvSpPr>
              <p:nvPr>
                <p:custDataLst>
                  <p:tags r:id="rId19"/>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grpSp>
        <p:nvGrpSpPr>
          <p:cNvPr id="75785" name="McK Legend Boxes" hidden="1"/>
          <p:cNvGrpSpPr>
            <a:grpSpLocks/>
          </p:cNvGrpSpPr>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05253" r:id="rId1"/>
    <p:sldLayoutId id="2147505254" r:id="rId2"/>
    <p:sldLayoutId id="2147505255" r:id="rId3"/>
    <p:sldLayoutId id="2147505256" r:id="rId4"/>
    <p:sldLayoutId id="2147505257" r:id="rId5"/>
    <p:sldLayoutId id="2147505258" r:id="rId6"/>
    <p:sldLayoutId id="2147505259" r:id="rId7"/>
    <p:sldLayoutId id="2147505260" r:id="rId8"/>
    <p:sldLayoutId id="2147505261" r:id="rId9"/>
    <p:sldLayoutId id="2147505262" r:id="rId10"/>
    <p:sldLayoutId id="2147505263" r:id="rId11"/>
    <p:sldLayoutId id="2147505264" r:id="rId12"/>
    <p:sldLayoutId id="2147505265" r:id="rId13"/>
  </p:sldLayoutIdLst>
  <p:hf hdr="0" ftr="0" dt="0"/>
  <p:txStyles>
    <p:titleStyle>
      <a:lvl1pPr algn="l" defTabSz="912813"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200" algn="l" defTabSz="912813" rtl="0" fontAlgn="base">
        <a:spcBef>
          <a:spcPct val="0"/>
        </a:spcBef>
        <a:spcAft>
          <a:spcPct val="0"/>
        </a:spcAft>
        <a:defRPr sz="1900" b="1">
          <a:solidFill>
            <a:schemeClr val="tx2"/>
          </a:solidFill>
          <a:latin typeface="Arial" charset="0"/>
          <a:ea typeface="ＭＳ Ｐゴシック" charset="0"/>
        </a:defRPr>
      </a:lvl6pPr>
      <a:lvl7pPr marL="914400" algn="l" defTabSz="912813" rtl="0" fontAlgn="base">
        <a:spcBef>
          <a:spcPct val="0"/>
        </a:spcBef>
        <a:spcAft>
          <a:spcPct val="0"/>
        </a:spcAft>
        <a:defRPr sz="1900" b="1">
          <a:solidFill>
            <a:schemeClr val="tx2"/>
          </a:solidFill>
          <a:latin typeface="Arial" charset="0"/>
          <a:ea typeface="ＭＳ Ｐゴシック" charset="0"/>
        </a:defRPr>
      </a:lvl7pPr>
      <a:lvl8pPr marL="1371600" algn="l" defTabSz="912813" rtl="0" fontAlgn="base">
        <a:spcBef>
          <a:spcPct val="0"/>
        </a:spcBef>
        <a:spcAft>
          <a:spcPct val="0"/>
        </a:spcAft>
        <a:defRPr sz="1900" b="1">
          <a:solidFill>
            <a:schemeClr val="tx2"/>
          </a:solidFill>
          <a:latin typeface="Arial" charset="0"/>
          <a:ea typeface="ＭＳ Ｐゴシック" charset="0"/>
        </a:defRPr>
      </a:lvl8pPr>
      <a:lvl9pPr marL="1828800" algn="l" defTabSz="912813" rtl="0" fontAlgn="base">
        <a:spcBef>
          <a:spcPct val="0"/>
        </a:spcBef>
        <a:spcAft>
          <a:spcPct val="0"/>
        </a:spcAft>
        <a:defRPr sz="1900" b="1">
          <a:solidFill>
            <a:schemeClr val="tx2"/>
          </a:solidFill>
          <a:latin typeface="Arial" charset="0"/>
          <a:ea typeface="ＭＳ Ｐゴシック" charset="0"/>
        </a:defRPr>
      </a:lvl9pPr>
    </p:titleStyle>
    <p:bodyStyle>
      <a:lvl1pPr marL="342900" indent="-342900" algn="l" defTabSz="912813"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7638" indent="-146050" algn="l" defTabSz="912813" rtl="0" eaLnBrk="0" fontAlgn="base" hangingPunct="0">
        <a:spcBef>
          <a:spcPct val="0"/>
        </a:spcBef>
        <a:spcAft>
          <a:spcPct val="0"/>
        </a:spcAft>
        <a:buSzPct val="120000"/>
        <a:buChar char="•"/>
        <a:defRPr sz="1600">
          <a:solidFill>
            <a:schemeClr val="tx1"/>
          </a:solidFill>
          <a:latin typeface="+mn-lt"/>
          <a:ea typeface="+mn-ea"/>
        </a:defRPr>
      </a:lvl2pPr>
      <a:lvl3pPr marL="301625" indent="-152400" algn="l" defTabSz="912813" rtl="0" eaLnBrk="0" fontAlgn="base" hangingPunct="0">
        <a:spcBef>
          <a:spcPct val="0"/>
        </a:spcBef>
        <a:spcAft>
          <a:spcPct val="0"/>
        </a:spcAft>
        <a:buChar char="–"/>
        <a:defRPr sz="1600">
          <a:solidFill>
            <a:schemeClr val="tx1"/>
          </a:solidFill>
          <a:latin typeface="+mn-lt"/>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mn-lt"/>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mn-lt"/>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29BF669-DB1D-4D45-8A8E-977F5028C23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17" r:id="rId1"/>
    <p:sldLayoutId id="2147505218" r:id="rId2"/>
    <p:sldLayoutId id="2147505219" r:id="rId3"/>
    <p:sldLayoutId id="2147505220" r:id="rId4"/>
    <p:sldLayoutId id="2147505221" r:id="rId5"/>
    <p:sldLayoutId id="2147505222" r:id="rId6"/>
    <p:sldLayoutId id="2147505223" r:id="rId7"/>
    <p:sldLayoutId id="2147505224" r:id="rId8"/>
    <p:sldLayoutId id="2147505225" r:id="rId9"/>
    <p:sldLayoutId id="2147505226" r:id="rId10"/>
    <p:sldLayoutId id="2147505227" r:id="rId11"/>
    <p:sldLayoutId id="2147505228" r:id="rId12"/>
    <p:sldLayoutId id="2147505229" r:id="rId13"/>
    <p:sldLayoutId id="2147505266" r:id="rId14"/>
    <p:sldLayoutId id="2147505267"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8F0795-59FC-0F48-AB2F-D5AB238A4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68" r:id="rId1"/>
    <p:sldLayoutId id="2147505269" r:id="rId2"/>
    <p:sldLayoutId id="2147505270" r:id="rId3"/>
    <p:sldLayoutId id="2147505271" r:id="rId4"/>
    <p:sldLayoutId id="2147505272" r:id="rId5"/>
    <p:sldLayoutId id="2147505273" r:id="rId6"/>
    <p:sldLayoutId id="2147505274" r:id="rId7"/>
    <p:sldLayoutId id="2147505275" r:id="rId8"/>
    <p:sldLayoutId id="2147505276" r:id="rId9"/>
    <p:sldLayoutId id="2147505277" r:id="rId10"/>
    <p:sldLayoutId id="21475052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14F75166-6E9E-7F43-AEB3-B5B4456BD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79" r:id="rId1"/>
    <p:sldLayoutId id="2147505280" r:id="rId2"/>
    <p:sldLayoutId id="2147505281" r:id="rId3"/>
    <p:sldLayoutId id="2147505282" r:id="rId4"/>
    <p:sldLayoutId id="2147505283" r:id="rId5"/>
    <p:sldLayoutId id="2147505284" r:id="rId6"/>
    <p:sldLayoutId id="2147505285" r:id="rId7"/>
    <p:sldLayoutId id="2147505286" r:id="rId8"/>
    <p:sldLayoutId id="2147505287" r:id="rId9"/>
    <p:sldLayoutId id="2147505288" r:id="rId10"/>
    <p:sldLayoutId id="21475052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7ECDE92-9900-3E49-8A23-713A60931A3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30" r:id="rId1"/>
    <p:sldLayoutId id="2147505231" r:id="rId2"/>
    <p:sldLayoutId id="2147505232" r:id="rId3"/>
    <p:sldLayoutId id="2147505233" r:id="rId4"/>
    <p:sldLayoutId id="2147505234" r:id="rId5"/>
    <p:sldLayoutId id="2147505235" r:id="rId6"/>
    <p:sldLayoutId id="2147505236" r:id="rId7"/>
    <p:sldLayoutId id="2147505237" r:id="rId8"/>
    <p:sldLayoutId id="2147505238" r:id="rId9"/>
    <p:sldLayoutId id="2147505239" r:id="rId10"/>
    <p:sldLayoutId id="2147505240" r:id="rId11"/>
    <p:sldLayoutId id="2147505241" r:id="rId12"/>
    <p:sldLayoutId id="2147505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763FC6E-4AD3-D048-96E8-79801F5F2C3D}" type="datetime1">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329EC29-479C-1D4D-A031-6FFD9340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90" r:id="rId1"/>
    <p:sldLayoutId id="2147505291" r:id="rId2"/>
    <p:sldLayoutId id="2147505292" r:id="rId3"/>
    <p:sldLayoutId id="2147505293" r:id="rId4"/>
    <p:sldLayoutId id="2147505294" r:id="rId5"/>
    <p:sldLayoutId id="2147505295" r:id="rId6"/>
    <p:sldLayoutId id="2147505296" r:id="rId7"/>
    <p:sldLayoutId id="2147505297" r:id="rId8"/>
    <p:sldLayoutId id="2147505298" r:id="rId9"/>
    <p:sldLayoutId id="2147505299" r:id="rId10"/>
    <p:sldLayoutId id="2147505300"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E7F34A-152A-584F-A32A-6D90F79BBB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01" r:id="rId1"/>
    <p:sldLayoutId id="2147505302" r:id="rId2"/>
    <p:sldLayoutId id="2147505303" r:id="rId3"/>
    <p:sldLayoutId id="2147505304" r:id="rId4"/>
    <p:sldLayoutId id="2147505305" r:id="rId5"/>
    <p:sldLayoutId id="2147505306" r:id="rId6"/>
    <p:sldLayoutId id="2147505307" r:id="rId7"/>
    <p:sldLayoutId id="2147505308" r:id="rId8"/>
    <p:sldLayoutId id="2147505309" r:id="rId9"/>
    <p:sldLayoutId id="2147505310" r:id="rId10"/>
    <p:sldLayoutId id="21475053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eaLnBrk="0" hangingPunct="0">
              <a:defRPr sz="1400" b="0">
                <a:latin typeface="Times New Roman" charset="0"/>
              </a:defRPr>
            </a:lvl1pPr>
          </a:lstStyle>
          <a:p>
            <a:pPr>
              <a:defRPr/>
            </a:pPr>
            <a:fld id="{F3E79500-4060-8D43-A76F-15B0EE15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Lst>
  <p:hf hdr="0" ftr="0" dt="0"/>
  <p:txStyles>
    <p:titleStyle>
      <a:lvl1pPr algn="ctr" defTabSz="912813"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4400">
          <a:solidFill>
            <a:schemeClr val="tx1"/>
          </a:solidFill>
          <a:latin typeface="Arial" pitchFamily="-65" charset="0"/>
        </a:defRPr>
      </a:lvl6pPr>
      <a:lvl7pPr marL="914400" algn="ctr" defTabSz="912813" rtl="0" fontAlgn="base">
        <a:spcBef>
          <a:spcPct val="0"/>
        </a:spcBef>
        <a:spcAft>
          <a:spcPct val="0"/>
        </a:spcAft>
        <a:defRPr sz="4400">
          <a:solidFill>
            <a:schemeClr val="tx1"/>
          </a:solidFill>
          <a:latin typeface="Arial" pitchFamily="-65" charset="0"/>
        </a:defRPr>
      </a:lvl7pPr>
      <a:lvl8pPr marL="1371600" algn="ctr" defTabSz="912813" rtl="0" fontAlgn="base">
        <a:spcBef>
          <a:spcPct val="0"/>
        </a:spcBef>
        <a:spcAft>
          <a:spcPct val="0"/>
        </a:spcAft>
        <a:defRPr sz="4400">
          <a:solidFill>
            <a:schemeClr val="tx1"/>
          </a:solidFill>
          <a:latin typeface="Arial" pitchFamily="-65" charset="0"/>
        </a:defRPr>
      </a:lvl8pPr>
      <a:lvl9pPr marL="1828800" algn="ctr" defTabSz="912813" rtl="0" fontAlgn="base">
        <a:spcBef>
          <a:spcPct val="0"/>
        </a:spcBef>
        <a:spcAft>
          <a:spcPct val="0"/>
        </a:spcAft>
        <a:defRPr sz="4400">
          <a:solidFill>
            <a:schemeClr val="tx1"/>
          </a:solidFill>
          <a:latin typeface="Arial" pitchFamily="-65" charset="0"/>
        </a:defRPr>
      </a:lvl9pPr>
    </p:titleStyle>
    <p:bodyStyle>
      <a:lvl1pPr marL="342900" indent="-342900" algn="l" defTabSz="912813"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rgbClr val="C0C0C0"/>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rgbClr val="C0C0C0"/>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rgbClr val="C0C0C0"/>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934DB4C-D658-574F-90AF-203919C48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12" r:id="rId1"/>
    <p:sldLayoutId id="2147505313" r:id="rId2"/>
    <p:sldLayoutId id="2147505314" r:id="rId3"/>
    <p:sldLayoutId id="2147505315" r:id="rId4"/>
    <p:sldLayoutId id="2147505316" r:id="rId5"/>
    <p:sldLayoutId id="2147505317" r:id="rId6"/>
    <p:sldLayoutId id="2147505318" r:id="rId7"/>
    <p:sldLayoutId id="2147505319" r:id="rId8"/>
    <p:sldLayoutId id="2147505320" r:id="rId9"/>
    <p:sldLayoutId id="2147505321" r:id="rId10"/>
    <p:sldLayoutId id="21475053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2DEE15B-A438-CB48-A466-9922ADEF095F}" type="datetime1">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137F115-9AAB-EF48-B45A-00A58557C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7F89E740-F46B-2E49-A2D9-1E28E3A07C5C}" type="datetime1">
              <a:rPr lang="en-US" b="0"/>
              <a:pPr>
                <a:defRPr/>
              </a:pPr>
              <a:t>6/4/15</a:t>
            </a:fld>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308A9858-F50F-D242-B515-2A236C532580}" type="slidenum">
              <a:rPr lang="en-US" b="0"/>
              <a:pPr>
                <a:defRPr/>
              </a:pPr>
              <a:t>‹#›</a:t>
            </a:fld>
            <a:endParaRPr lang="en-US" b="0"/>
          </a:p>
        </p:txBody>
      </p:sp>
    </p:spTree>
    <p:extLst>
      <p:ext uri="{BB962C8B-B14F-4D97-AF65-F5344CB8AC3E}">
        <p14:creationId xmlns:p14="http://schemas.microsoft.com/office/powerpoint/2010/main" val="4036918922"/>
      </p:ext>
    </p:extLst>
  </p:cSld>
  <p:clrMap bg1="lt1" tx1="dk1" bg2="lt2" tx2="dk2" accent1="accent1" accent2="accent2" accent3="accent3" accent4="accent4" accent5="accent5" accent6="accent6" hlink="hlink" folHlink="folHlink"/>
  <p:sldLayoutIdLst>
    <p:sldLayoutId id="2147505335" r:id="rId1"/>
    <p:sldLayoutId id="2147505336" r:id="rId2"/>
    <p:sldLayoutId id="2147505337" r:id="rId3"/>
    <p:sldLayoutId id="2147505338" r:id="rId4"/>
    <p:sldLayoutId id="2147505339" r:id="rId5"/>
    <p:sldLayoutId id="2147505340" r:id="rId6"/>
    <p:sldLayoutId id="2147505341" r:id="rId7"/>
    <p:sldLayoutId id="2147505342" r:id="rId8"/>
    <p:sldLayoutId id="2147505343" r:id="rId9"/>
    <p:sldLayoutId id="2147505344" r:id="rId10"/>
    <p:sldLayoutId id="21475053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4B019B74-7999-2346-819F-6000649243A1}" type="datetime1">
              <a:rPr lang="en-US" b="0">
                <a:solidFill>
                  <a:prstClr val="black">
                    <a:tint val="75000"/>
                  </a:prstClr>
                </a:solidFill>
                <a:latin typeface="Calibri"/>
              </a:rPr>
              <a:pPr defTabSz="457200">
                <a:defRPr/>
              </a:pPr>
              <a:t>6/4/15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FF7BB15-8447-D64F-9A50-E50EEFD894FB}"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7922622"/>
      </p:ext>
    </p:extLst>
  </p:cSld>
  <p:clrMap bg1="lt1" tx1="dk1" bg2="lt2" tx2="dk2" accent1="accent1" accent2="accent2" accent3="accent3" accent4="accent4" accent5="accent5" accent6="accent6" hlink="hlink" folHlink="folHlink"/>
  <p:sldLayoutIdLst>
    <p:sldLayoutId id="2147505347" r:id="rId1"/>
    <p:sldLayoutId id="2147505348" r:id="rId2"/>
    <p:sldLayoutId id="2147505349" r:id="rId3"/>
    <p:sldLayoutId id="2147505350" r:id="rId4"/>
    <p:sldLayoutId id="2147505351" r:id="rId5"/>
    <p:sldLayoutId id="2147505352" r:id="rId6"/>
    <p:sldLayoutId id="2147505353" r:id="rId7"/>
    <p:sldLayoutId id="2147505354" r:id="rId8"/>
    <p:sldLayoutId id="2147505355" r:id="rId9"/>
    <p:sldLayoutId id="2147505356" r:id="rId10"/>
    <p:sldLayoutId id="2147505357"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4843BC-4726-884A-A199-12A3F3D6E7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1781853417"/>
      </p:ext>
    </p:extLst>
  </p:cSld>
  <p:clrMap bg1="lt1" tx1="dk1" bg2="lt2" tx2="dk2" accent1="accent1" accent2="accent2" accent3="accent3" accent4="accent4" accent5="accent5" accent6="accent6" hlink="hlink" folHlink="folHlink"/>
  <p:sldLayoutIdLst>
    <p:sldLayoutId id="2147505359" r:id="rId1"/>
    <p:sldLayoutId id="2147505360" r:id="rId2"/>
    <p:sldLayoutId id="2147505361" r:id="rId3"/>
    <p:sldLayoutId id="2147505362" r:id="rId4"/>
    <p:sldLayoutId id="2147505363" r:id="rId5"/>
    <p:sldLayoutId id="2147505364" r:id="rId6"/>
    <p:sldLayoutId id="2147505365" r:id="rId7"/>
    <p:sldLayoutId id="2147505366" r:id="rId8"/>
    <p:sldLayoutId id="2147505367" r:id="rId9"/>
    <p:sldLayoutId id="2147505368" r:id="rId10"/>
    <p:sldLayoutId id="2147505369" r:id="rId11"/>
    <p:sldLayoutId id="2147505370" r:id="rId12"/>
    <p:sldLayoutId id="214750537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19E723F-5E06-8D43-9F8E-1379159CCAF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073513628"/>
      </p:ext>
    </p:extLst>
  </p:cSld>
  <p:clrMap bg1="lt1" tx1="dk1" bg2="lt2" tx2="dk2" accent1="accent1" accent2="accent2" accent3="accent3" accent4="accent4" accent5="accent5" accent6="accent6" hlink="hlink" folHlink="folHlink"/>
  <p:sldLayoutIdLst>
    <p:sldLayoutId id="2147505373" r:id="rId1"/>
    <p:sldLayoutId id="2147505374" r:id="rId2"/>
    <p:sldLayoutId id="2147505375" r:id="rId3"/>
    <p:sldLayoutId id="2147505376" r:id="rId4"/>
    <p:sldLayoutId id="2147505377" r:id="rId5"/>
    <p:sldLayoutId id="2147505378" r:id="rId6"/>
    <p:sldLayoutId id="2147505379" r:id="rId7"/>
    <p:sldLayoutId id="2147505380" r:id="rId8"/>
    <p:sldLayoutId id="2147505381" r:id="rId9"/>
    <p:sldLayoutId id="2147505382" r:id="rId10"/>
    <p:sldLayoutId id="2147505383" r:id="rId11"/>
    <p:sldLayoutId id="2147505384" r:id="rId12"/>
    <p:sldLayoutId id="21475053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baseline="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baseline="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baseline="0">
                <a:solidFill>
                  <a:srgbClr val="000000"/>
                </a:solidFill>
              </a:defRPr>
            </a:lvl1pPr>
          </a:lstStyle>
          <a:p>
            <a:pPr>
              <a:defRPr/>
            </a:pPr>
            <a:fld id="{5C043D68-07ED-1848-8944-680C9BFFBBEF}" type="slidenum">
              <a:rPr lang="en-US"/>
              <a:pPr>
                <a:defRPr/>
              </a:pPr>
              <a:t>‹#›</a:t>
            </a:fld>
            <a:endParaRPr lang="en-US"/>
          </a:p>
        </p:txBody>
      </p:sp>
    </p:spTree>
    <p:extLst>
      <p:ext uri="{BB962C8B-B14F-4D97-AF65-F5344CB8AC3E}">
        <p14:creationId xmlns:p14="http://schemas.microsoft.com/office/powerpoint/2010/main" val="3468093215"/>
      </p:ext>
    </p:extLst>
  </p:cSld>
  <p:clrMap bg1="lt1" tx1="dk1" bg2="lt2" tx2="dk2" accent1="accent1" accent2="accent2" accent3="accent3" accent4="accent4" accent5="accent5" accent6="accent6" hlink="hlink" folHlink="folHlink"/>
  <p:sldLayoutIdLst>
    <p:sldLayoutId id="2147505387" r:id="rId1"/>
    <p:sldLayoutId id="2147505388" r:id="rId2"/>
    <p:sldLayoutId id="2147505389" r:id="rId3"/>
    <p:sldLayoutId id="2147505390" r:id="rId4"/>
    <p:sldLayoutId id="2147505391" r:id="rId5"/>
    <p:sldLayoutId id="2147505392" r:id="rId6"/>
    <p:sldLayoutId id="2147505393" r:id="rId7"/>
    <p:sldLayoutId id="2147505394" r:id="rId8"/>
    <p:sldLayoutId id="2147505395" r:id="rId9"/>
    <p:sldLayoutId id="2147505396" r:id="rId10"/>
    <p:sldLayoutId id="21475053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AB9FC9-C4B9-A041-8112-C9B74D76D91F}" type="datetimeFigureOut">
              <a:rPr lang="en-US" b="0" smtClean="0">
                <a:solidFill>
                  <a:prstClr val="black">
                    <a:tint val="75000"/>
                  </a:prstClr>
                </a:solidFill>
                <a:latin typeface="Calibri"/>
                <a:ea typeface="+mn-ea"/>
                <a:cs typeface="+mn-cs"/>
              </a:rPr>
              <a:pPr defTabSz="457200" fontAlgn="auto">
                <a:spcBef>
                  <a:spcPts val="0"/>
                </a:spcBef>
                <a:spcAft>
                  <a:spcPts val="0"/>
                </a:spcAft>
              </a:pPr>
              <a:t>6/4/15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ABA4E7D-92FC-594B-B555-69F84A325182}"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84007741"/>
      </p:ext>
    </p:extLst>
  </p:cSld>
  <p:clrMap bg1="lt1" tx1="dk1" bg2="lt2" tx2="dk2" accent1="accent1" accent2="accent2" accent3="accent3" accent4="accent4" accent5="accent5" accent6="accent6" hlink="hlink" folHlink="folHlink"/>
  <p:sldLayoutIdLst>
    <p:sldLayoutId id="2147505399" r:id="rId1"/>
    <p:sldLayoutId id="2147505400" r:id="rId2"/>
    <p:sldLayoutId id="2147505401" r:id="rId3"/>
    <p:sldLayoutId id="2147505402" r:id="rId4"/>
    <p:sldLayoutId id="2147505403" r:id="rId5"/>
    <p:sldLayoutId id="2147505404" r:id="rId6"/>
    <p:sldLayoutId id="2147505405" r:id="rId7"/>
    <p:sldLayoutId id="2147505406" r:id="rId8"/>
    <p:sldLayoutId id="2147505407" r:id="rId9"/>
    <p:sldLayoutId id="2147505408" r:id="rId10"/>
    <p:sldLayoutId id="21475054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solidFill>
                  <a:schemeClr val="bg1"/>
                </a:solidFill>
              </a:rPr>
              <a:t>Do not reproduce without permission</a:t>
            </a:r>
          </a:p>
        </p:txBody>
      </p:sp>
      <p:sp>
        <p:nvSpPr>
          <p:cNvPr id="25605" name="Rectangle 5"/>
          <p:cNvSpPr>
            <a:spLocks noChangeArrowheads="1"/>
          </p:cNvSpPr>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defTabSz="912813" eaLnBrk="0" hangingPunct="0"/>
            <a:fld id="{5CEE594F-F642-D842-85E6-B8CBAE9F2183}" type="slidenum">
              <a:rPr lang="en-US">
                <a:solidFill>
                  <a:schemeClr val="folHlink"/>
                </a:solidFill>
              </a:rPr>
              <a:pPr defTabSz="912813"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05117" r:id="rId1"/>
    <p:sldLayoutId id="2147505118" r:id="rId2"/>
    <p:sldLayoutId id="2147505119" r:id="rId3"/>
    <p:sldLayoutId id="2147505120" r:id="rId4"/>
    <p:sldLayoutId id="2147505121" r:id="rId5"/>
    <p:sldLayoutId id="2147505122" r:id="rId6"/>
    <p:sldLayoutId id="2147505123" r:id="rId7"/>
    <p:sldLayoutId id="2147505124" r:id="rId8"/>
    <p:sldLayoutId id="2147505125" r:id="rId9"/>
    <p:sldLayoutId id="2147505126" r:id="rId10"/>
    <p:sldLayoutId id="2147505127" r:id="rId11"/>
  </p:sldLayoutIdLst>
  <p:transition xmlns:p14="http://schemas.microsoft.com/office/powerpoint/2010/main"/>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F45728B9-51CE-5548-BBD6-25EEF59853D8}" type="slidenum">
              <a:rPr lang="en-US"/>
              <a:pPr>
                <a:defRPr/>
              </a:pPr>
              <a:t>‹#›</a:t>
            </a:fld>
            <a:endParaRPr lang="en-US"/>
          </a:p>
        </p:txBody>
      </p:sp>
      <p:sp>
        <p:nvSpPr>
          <p:cNvPr id="5726214"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72698E65-12CA-EB46-8208-3CF4883E77BF}"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266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4" name="Rectangle 10"/>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28" r:id="rId1"/>
    <p:sldLayoutId id="2147505129" r:id="rId2"/>
    <p:sldLayoutId id="2147505130" r:id="rId3"/>
    <p:sldLayoutId id="2147505131" r:id="rId4"/>
    <p:sldLayoutId id="2147505132" r:id="rId5"/>
    <p:sldLayoutId id="2147505133" r:id="rId6"/>
    <p:sldLayoutId id="2147505134" r:id="rId7"/>
    <p:sldLayoutId id="2147505135" r:id="rId8"/>
    <p:sldLayoutId id="2147505136" r:id="rId9"/>
    <p:sldLayoutId id="2147505137" r:id="rId10"/>
    <p:sldLayoutId id="2147505138"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39118" name="Image" r:id="rId14" imgW="2222222" imgH="2234921" progId="">
                  <p:embed/>
                </p:oleObj>
              </mc:Choice>
              <mc:Fallback>
                <p:oleObj name="Image" r:id="rId14" imgW="2222222" imgH="2234921" progId="">
                  <p:embed/>
                  <p:pic>
                    <p:nvPicPr>
                      <p:cNvPr id="0" name="Object 2"/>
                      <p:cNvPicPr>
                        <a:picLocks noChangeAspect="1" noChangeArrowheads="1"/>
                      </p:cNvPicPr>
                      <p:nvPr/>
                    </p:nvPicPr>
                    <p:blipFill>
                      <a:blip r:embed="rId1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5"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r">
              <a:defRPr sz="1400" b="0"/>
            </a:lvl1pPr>
          </a:lstStyle>
          <a:p>
            <a:pPr>
              <a:defRPr/>
            </a:pPr>
            <a:fld id="{AC7054C1-0DBA-404A-BC1D-EF8C571211DF}" type="slidenum">
              <a:rPr lang="en-US"/>
              <a:pPr>
                <a:defRPr/>
              </a:pPr>
              <a:t>‹#›</a:t>
            </a:fld>
            <a:endParaRPr lang="en-US"/>
          </a:p>
        </p:txBody>
      </p:sp>
      <p:sp>
        <p:nvSpPr>
          <p:cNvPr id="77831" name="Text Box 7"/>
          <p:cNvSpPr txBox="1">
            <a:spLocks noChangeArrowheads="1"/>
          </p:cNvSpPr>
          <p:nvPr/>
        </p:nvSpPr>
        <p:spPr bwMode="auto">
          <a:xfrm>
            <a:off x="8305800" y="6096000"/>
            <a:ext cx="604838" cy="427038"/>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6D094D61-C85E-6E48-BF1A-B6ECC0071413}"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38920" name="Rectangle 8"/>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1" name="Rectangle 9"/>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2" name="Rectangle 10"/>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77835" name="Text Box 11"/>
          <p:cNvSpPr txBox="1">
            <a:spLocks noChangeArrowheads="1"/>
          </p:cNvSpPr>
          <p:nvPr/>
        </p:nvSpPr>
        <p:spPr bwMode="auto">
          <a:xfrm rot="-5400000">
            <a:off x="8262144" y="5290344"/>
            <a:ext cx="1214437" cy="244475"/>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38924" name="Rectangle 12"/>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39" r:id="rId1"/>
    <p:sldLayoutId id="2147505140" r:id="rId2"/>
    <p:sldLayoutId id="2147505141" r:id="rId3"/>
    <p:sldLayoutId id="2147505142" r:id="rId4"/>
    <p:sldLayoutId id="2147505143" r:id="rId5"/>
    <p:sldLayoutId id="2147505144" r:id="rId6"/>
    <p:sldLayoutId id="2147505145" r:id="rId7"/>
    <p:sldLayoutId id="2147505146" r:id="rId8"/>
    <p:sldLayoutId id="2147505147" r:id="rId9"/>
    <p:sldLayoutId id="2147505148" r:id="rId10"/>
    <p:sldLayoutId id="2147505149" r:id="rId11"/>
  </p:sldLayoutIdLst>
  <p:timing>
    <p:tnLst>
      <p:par>
        <p:cTn xmlns:p14="http://schemas.microsoft.com/office/powerpoint/2010/main" id="1" dur="indefinite" restart="never" nodeType="tmRoot"/>
      </p:par>
    </p:tnLst>
  </p:timing>
  <p:hf hdr="0" ftr="0" dt="0"/>
  <p:txStyles>
    <p:titleStyle>
      <a:lvl1pPr algn="l" defTabSz="912813" rtl="0" eaLnBrk="0" fontAlgn="base" hangingPunct="0">
        <a:spcBef>
          <a:spcPct val="0"/>
        </a:spcBef>
        <a:spcAft>
          <a:spcPct val="0"/>
        </a:spcAft>
        <a:defRPr sz="2000">
          <a:solidFill>
            <a:schemeClr val="tx2"/>
          </a:solidFill>
          <a:latin typeface="+mj-lt"/>
          <a:ea typeface="+mj-ea"/>
          <a:cs typeface="+mj-cs"/>
        </a:defRPr>
      </a:lvl1pPr>
      <a:lvl2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2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4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6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8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2950" indent="-285750" algn="l" defTabSz="912813"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3000" indent="-230188" algn="l" defTabSz="912813" rtl="0" eaLnBrk="0" fontAlgn="base" hangingPunct="0">
        <a:spcBef>
          <a:spcPct val="20000"/>
        </a:spcBef>
        <a:spcAft>
          <a:spcPct val="0"/>
        </a:spcAft>
        <a:buChar char="•"/>
        <a:defRPr sz="1200">
          <a:solidFill>
            <a:schemeClr val="tx1"/>
          </a:solidFill>
          <a:latin typeface="+mn-lt"/>
          <a:ea typeface="+mn-ea"/>
        </a:defRPr>
      </a:lvl3pPr>
      <a:lvl4pPr marL="1600200" indent="-228600" algn="l" defTabSz="912813" rtl="0" eaLnBrk="0" fontAlgn="base" hangingPunct="0">
        <a:spcBef>
          <a:spcPct val="20000"/>
        </a:spcBef>
        <a:spcAft>
          <a:spcPct val="0"/>
        </a:spcAft>
        <a:buChar char="–"/>
        <a:defRPr sz="1000">
          <a:solidFill>
            <a:schemeClr val="tx1"/>
          </a:solidFill>
          <a:latin typeface="+mn-lt"/>
          <a:ea typeface="+mn-ea"/>
        </a:defRPr>
      </a:lvl4pPr>
      <a:lvl5pPr marL="2057400" indent="-228600" algn="l" defTabSz="912813" rtl="0" eaLnBrk="0" fontAlgn="base" hangingPunct="0">
        <a:spcBef>
          <a:spcPct val="20000"/>
        </a:spcBef>
        <a:spcAft>
          <a:spcPct val="0"/>
        </a:spcAft>
        <a:buChar char="»"/>
        <a:defRPr sz="800">
          <a:solidFill>
            <a:schemeClr val="tx1"/>
          </a:solidFill>
          <a:latin typeface="+mn-lt"/>
          <a:ea typeface="+mn-ea"/>
        </a:defRPr>
      </a:lvl5pPr>
      <a:lvl6pPr marL="2514600" indent="-228600" algn="l" defTabSz="912813" rtl="0" eaLnBrk="0" fontAlgn="base" hangingPunct="0">
        <a:spcBef>
          <a:spcPct val="20000"/>
        </a:spcBef>
        <a:spcAft>
          <a:spcPct val="0"/>
        </a:spcAft>
        <a:buChar char="»"/>
        <a:defRPr sz="800">
          <a:solidFill>
            <a:schemeClr val="tx1"/>
          </a:solidFill>
          <a:latin typeface="+mn-lt"/>
          <a:ea typeface="+mn-ea"/>
        </a:defRPr>
      </a:lvl6pPr>
      <a:lvl7pPr marL="2971800" indent="-228600" algn="l" defTabSz="912813" rtl="0" eaLnBrk="0" fontAlgn="base" hangingPunct="0">
        <a:spcBef>
          <a:spcPct val="20000"/>
        </a:spcBef>
        <a:spcAft>
          <a:spcPct val="0"/>
        </a:spcAft>
        <a:buChar char="»"/>
        <a:defRPr sz="800">
          <a:solidFill>
            <a:schemeClr val="tx1"/>
          </a:solidFill>
          <a:latin typeface="+mn-lt"/>
          <a:ea typeface="+mn-ea"/>
        </a:defRPr>
      </a:lvl7pPr>
      <a:lvl8pPr marL="3429000" indent="-228600" algn="l" defTabSz="912813" rtl="0" eaLnBrk="0" fontAlgn="base" hangingPunct="0">
        <a:spcBef>
          <a:spcPct val="20000"/>
        </a:spcBef>
        <a:spcAft>
          <a:spcPct val="0"/>
        </a:spcAft>
        <a:buChar char="»"/>
        <a:defRPr sz="800">
          <a:solidFill>
            <a:schemeClr val="tx1"/>
          </a:solidFill>
          <a:latin typeface="+mn-lt"/>
          <a:ea typeface="+mn-ea"/>
        </a:defRPr>
      </a:lvl8pPr>
      <a:lvl9pPr marL="3886200" indent="-228600" algn="l" defTabSz="912813" rtl="0" eaLnBrk="0" fontAlgn="base" hangingPunct="0">
        <a:spcBef>
          <a:spcPct val="20000"/>
        </a:spcBef>
        <a:spcAft>
          <a:spcPct val="0"/>
        </a:spcAft>
        <a:buChar char="»"/>
        <a:defRPr sz="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bwMode="auto">
          <a:xfrm>
            <a:off x="122238" y="234950"/>
            <a:ext cx="8793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03" name="Rectangle 6"/>
          <p:cNvSpPr>
            <a:spLocks noGrp="1" noChangeArrowheads="1"/>
          </p:cNvSpPr>
          <p:nvPr>
            <p:ph type="body" idx="1"/>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nvPr>
        </p:nvSpPr>
        <p:spPr bwMode="auto">
          <a:xfrm>
            <a:off x="8620125" y="36513"/>
            <a:ext cx="295275" cy="122237"/>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05243" r:id="rId1"/>
  </p:sldLayoutIdLst>
  <p:hf hdr="0" dt="0"/>
  <p:txStyles>
    <p:titleStyle>
      <a:lvl1pPr algn="l" defTabSz="912813" rtl="0" eaLnBrk="0" fontAlgn="base" hangingPunct="0">
        <a:spcBef>
          <a:spcPct val="0"/>
        </a:spcBef>
        <a:spcAft>
          <a:spcPct val="0"/>
        </a:spcAft>
        <a:defRPr sz="1900" b="1">
          <a:solidFill>
            <a:schemeClr val="tx2"/>
          </a:solidFill>
          <a:latin typeface="Arial" pitchFamily="-65" charset="0"/>
          <a:ea typeface="+mj-ea"/>
          <a:cs typeface="+mj-cs"/>
        </a:defRPr>
      </a:lvl1pPr>
      <a:lvl2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200" algn="l" defTabSz="912813" rtl="0" fontAlgn="base">
        <a:spcBef>
          <a:spcPct val="0"/>
        </a:spcBef>
        <a:spcAft>
          <a:spcPct val="0"/>
        </a:spcAft>
        <a:defRPr sz="1900" b="1">
          <a:solidFill>
            <a:schemeClr val="tx2"/>
          </a:solidFill>
          <a:latin typeface="Arial" pitchFamily="-65" charset="0"/>
        </a:defRPr>
      </a:lvl6pPr>
      <a:lvl7pPr marL="914400" algn="l" defTabSz="912813" rtl="0" fontAlgn="base">
        <a:spcBef>
          <a:spcPct val="0"/>
        </a:spcBef>
        <a:spcAft>
          <a:spcPct val="0"/>
        </a:spcAft>
        <a:defRPr sz="1900" b="1">
          <a:solidFill>
            <a:schemeClr val="tx2"/>
          </a:solidFill>
          <a:latin typeface="Arial" pitchFamily="-65" charset="0"/>
        </a:defRPr>
      </a:lvl7pPr>
      <a:lvl8pPr marL="1371600" algn="l" defTabSz="912813" rtl="0" fontAlgn="base">
        <a:spcBef>
          <a:spcPct val="0"/>
        </a:spcBef>
        <a:spcAft>
          <a:spcPct val="0"/>
        </a:spcAft>
        <a:defRPr sz="1900" b="1">
          <a:solidFill>
            <a:schemeClr val="tx2"/>
          </a:solidFill>
          <a:latin typeface="Arial" pitchFamily="-65" charset="0"/>
        </a:defRPr>
      </a:lvl8pPr>
      <a:lvl9pPr marL="1828800" algn="l" defTabSz="912813" rtl="0" fontAlgn="base">
        <a:spcBef>
          <a:spcPct val="0"/>
        </a:spcBef>
        <a:spcAft>
          <a:spcPct val="0"/>
        </a:spcAft>
        <a:defRPr sz="1900" b="1">
          <a:solidFill>
            <a:schemeClr val="tx2"/>
          </a:solidFill>
          <a:latin typeface="Arial" pitchFamily="-65"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7638" indent="-146050" algn="l" defTabSz="912813"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1625" indent="-152400" algn="l" defTabSz="912813" rtl="0" eaLnBrk="0" fontAlgn="base" hangingPunct="0">
        <a:spcBef>
          <a:spcPct val="0"/>
        </a:spcBef>
        <a:spcAft>
          <a:spcPct val="0"/>
        </a:spcAft>
        <a:buChar char="–"/>
        <a:defRPr sz="1600">
          <a:solidFill>
            <a:schemeClr val="tx1"/>
          </a:solidFill>
          <a:latin typeface="Arial" pitchFamily="-65" charset="0"/>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Arial" pitchFamily="-65" charset="0"/>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8F314BB2-6EE2-0541-904C-E2F46A10D528}" type="datetime1">
              <a:rPr lang="en-US"/>
              <a:pPr>
                <a:defRPr/>
              </a:pPr>
              <a:t>6/4/15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B437ED83-A5C4-A042-8E44-8AEBB81D10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6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E29D3F-2BF4-CD44-8C65-29F2812B6D2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154" r:id="rId1"/>
    <p:sldLayoutId id="2147505155" r:id="rId2"/>
    <p:sldLayoutId id="2147505156" r:id="rId3"/>
    <p:sldLayoutId id="2147505157" r:id="rId4"/>
    <p:sldLayoutId id="2147505158" r:id="rId5"/>
    <p:sldLayoutId id="2147505159" r:id="rId6"/>
    <p:sldLayoutId id="2147505160" r:id="rId7"/>
    <p:sldLayoutId id="2147505161" r:id="rId8"/>
    <p:sldLayoutId id="2147505162" r:id="rId9"/>
    <p:sldLayoutId id="2147505163" r:id="rId10"/>
    <p:sldLayoutId id="2147505164" r:id="rId11"/>
    <p:sldLayoutId id="2147505165" r:id="rId12"/>
    <p:sldLayoutId id="21475051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80EC7AD2-19C5-DE47-9EE6-DA31F61EEADF}" type="datetime1">
              <a:rPr lang="en-US"/>
              <a:pPr>
                <a:defRPr/>
              </a:pPr>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6CD5031E-C91A-1049-A4CA-DFF2E2883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67" r:id="rId1"/>
    <p:sldLayoutId id="2147505168" r:id="rId2"/>
    <p:sldLayoutId id="2147505169" r:id="rId3"/>
    <p:sldLayoutId id="2147505170" r:id="rId4"/>
    <p:sldLayoutId id="2147505171" r:id="rId5"/>
    <p:sldLayoutId id="2147505172" r:id="rId6"/>
    <p:sldLayoutId id="2147505173" r:id="rId7"/>
    <p:sldLayoutId id="2147505174" r:id="rId8"/>
    <p:sldLayoutId id="2147505175" r:id="rId9"/>
    <p:sldLayoutId id="2147505176" r:id="rId10"/>
    <p:sldLayoutId id="21475051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Word_97_-_2004_Document1.doc"/><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gif"/><Relationship Id="rId1" Type="http://schemas.openxmlformats.org/officeDocument/2006/relationships/vmlDrawing" Target="../drawings/vmlDrawing2.vml"/><Relationship Id="rId2"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0.emf"/><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9.emf"/><Relationship Id="rId3"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5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2.doc"/><Relationship Id="rId5" Type="http://schemas.openxmlformats.org/officeDocument/2006/relationships/image" Target="../media/image44.emf"/><Relationship Id="rId1" Type="http://schemas.openxmlformats.org/officeDocument/2006/relationships/vmlDrawing" Target="../drawings/vmlDrawing3.vml"/><Relationship Id="rId2" Type="http://schemas.openxmlformats.org/officeDocument/2006/relationships/slideLayout" Target="../slideLayouts/slideLayout2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229.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tags" Target="../tags/tag15.xml"/><Relationship Id="rId2" Type="http://schemas.openxmlformats.org/officeDocument/2006/relationships/slideLayout" Target="../slideLayouts/slideLayout22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9" Type="http://schemas.openxmlformats.org/officeDocument/2006/relationships/tags" Target="../tags/tag24.xml"/><Relationship Id="rId20" Type="http://schemas.openxmlformats.org/officeDocument/2006/relationships/image" Target="../media/image51.png"/><Relationship Id="rId10" Type="http://schemas.openxmlformats.org/officeDocument/2006/relationships/tags" Target="../tags/tag25.xml"/><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tags" Target="../tags/tag28.xml"/><Relationship Id="rId14" Type="http://schemas.openxmlformats.org/officeDocument/2006/relationships/tags" Target="../tags/tag29.xml"/><Relationship Id="rId15" Type="http://schemas.openxmlformats.org/officeDocument/2006/relationships/tags" Target="../tags/tag30.xml"/><Relationship Id="rId16" Type="http://schemas.openxmlformats.org/officeDocument/2006/relationships/tags" Target="../tags/tag31.xml"/><Relationship Id="rId17" Type="http://schemas.openxmlformats.org/officeDocument/2006/relationships/slideLayout" Target="../slideLayouts/slideLayout172.xml"/><Relationship Id="rId18" Type="http://schemas.openxmlformats.org/officeDocument/2006/relationships/notesSlide" Target="../notesSlides/notesSlide24.xml"/><Relationship Id="rId19" Type="http://schemas.openxmlformats.org/officeDocument/2006/relationships/image" Target="../media/image50.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2.png"/><Relationship Id="rId1" Type="http://schemas.openxmlformats.org/officeDocument/2006/relationships/tags" Target="../tags/tag32.xml"/><Relationship Id="rId2"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tags" Target="../tags/tag33.xml"/><Relationship Id="rId2"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5.emf"/><Relationship Id="rId5" Type="http://schemas.openxmlformats.org/officeDocument/2006/relationships/image" Target="../media/image52.png"/><Relationship Id="rId6" Type="http://schemas.openxmlformats.org/officeDocument/2006/relationships/image" Target="../media/image16.png"/><Relationship Id="rId1" Type="http://schemas.openxmlformats.org/officeDocument/2006/relationships/tags" Target="../tags/tag34.xml"/><Relationship Id="rId2"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6.tiff"/><Relationship Id="rId5" Type="http://schemas.openxmlformats.org/officeDocument/2006/relationships/image" Target="../media/image57.emf"/><Relationship Id="rId1" Type="http://schemas.openxmlformats.org/officeDocument/2006/relationships/tags" Target="../tags/tag35.xml"/><Relationship Id="rId2"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8.gif"/><Relationship Id="rId5" Type="http://schemas.openxmlformats.org/officeDocument/2006/relationships/image" Target="../media/image53.emf"/><Relationship Id="rId1" Type="http://schemas.openxmlformats.org/officeDocument/2006/relationships/tags" Target="../tags/tag36.xml"/><Relationship Id="rId2" Type="http://schemas.openxmlformats.org/officeDocument/2006/relationships/slideLayout" Target="../slideLayouts/slideLayout202.xml"/></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tags" Target="../tags/tag37.xml"/><Relationship Id="rId2"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1.jpg"/><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png"/><Relationship Id="rId1" Type="http://schemas.openxmlformats.org/officeDocument/2006/relationships/slideLayout" Target="../slideLayouts/slideLayout28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5.png"/><Relationship Id="rId5" Type="http://schemas.openxmlformats.org/officeDocument/2006/relationships/image" Target="../media/image65.png"/><Relationship Id="rId1" Type="http://schemas.openxmlformats.org/officeDocument/2006/relationships/tags" Target="../tags/tag38.xml"/><Relationship Id="rId2"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58.xml"/><Relationship Id="rId2"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 Type="http://schemas.openxmlformats.org/officeDocument/2006/relationships/slideLayout" Target="../slideLayouts/slideLayout58.xml"/><Relationship Id="rId2" Type="http://schemas.openxmlformats.org/officeDocument/2006/relationships/notesSlide" Target="../notesSlides/notesSlide34.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emf"/><Relationship Id="rId8" Type="http://schemas.openxmlformats.org/officeDocument/2006/relationships/image" Target="../media/image75.emf"/><Relationship Id="rId9" Type="http://schemas.openxmlformats.org/officeDocument/2006/relationships/image" Target="../media/image76.emf"/><Relationship Id="rId10"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8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85.emf"/><Relationship Id="rId3" Type="http://schemas.openxmlformats.org/officeDocument/2006/relationships/image" Target="../media/image8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8864600" y="-7874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168962" name="Rectangle 2"/>
          <p:cNvSpPr txBox="1">
            <a:spLocks noChangeArrowheads="1"/>
          </p:cNvSpPr>
          <p:nvPr/>
        </p:nvSpPr>
        <p:spPr bwMode="auto">
          <a:xfrm>
            <a:off x="4998653" y="237066"/>
            <a:ext cx="3772814" cy="23029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600" b="0" dirty="0"/>
              <a:t>Analysis of Protein </a:t>
            </a:r>
            <a:r>
              <a:rPr lang="en-US" sz="1600" b="0" dirty="0" smtClean="0"/>
              <a:t>Networks: </a:t>
            </a:r>
            <a:r>
              <a:rPr lang="en-US" sz="2400" b="0" dirty="0"/>
              <a:t/>
            </a:r>
            <a:br>
              <a:rPr lang="en-US" sz="2400" b="0" dirty="0"/>
            </a:br>
            <a:r>
              <a:rPr lang="en-US" sz="2800" dirty="0" smtClean="0"/>
              <a:t>Using 3D-structure into interpret networks &amp; deep-sequencing data</a:t>
            </a:r>
            <a:endParaRPr lang="en-US" sz="2000" dirty="0"/>
          </a:p>
          <a:p>
            <a:pPr algn="ctr" eaLnBrk="1" hangingPunct="1"/>
            <a:endParaRPr lang="en-US" sz="700" b="0" dirty="0"/>
          </a:p>
        </p:txBody>
      </p:sp>
      <p:sp>
        <p:nvSpPr>
          <p:cNvPr id="168963" name="Rectangle 2"/>
          <p:cNvSpPr>
            <a:spLocks noChangeArrowheads="1"/>
          </p:cNvSpPr>
          <p:nvPr/>
        </p:nvSpPr>
        <p:spPr bwMode="auto">
          <a:xfrm>
            <a:off x="4997258" y="2861737"/>
            <a:ext cx="3775605" cy="37173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p>
            <a:pPr algn="ctr" defTabSz="912813"/>
            <a:endParaRPr lang="en-US" sz="2000" b="0" dirty="0">
              <a:solidFill>
                <a:srgbClr val="606060"/>
              </a:solidFill>
            </a:endParaRPr>
          </a:p>
          <a:p>
            <a:pPr algn="ctr" defTabSz="912813"/>
            <a:r>
              <a:rPr lang="en-US" b="0" dirty="0">
                <a:solidFill>
                  <a:srgbClr val="606060"/>
                </a:solidFill>
              </a:rPr>
              <a:t>Slides freely downloadable from</a:t>
            </a:r>
          </a:p>
          <a:p>
            <a:pPr algn="ctr" defTabSz="912813"/>
            <a:r>
              <a:rPr lang="en-US" sz="2000" dirty="0" err="1">
                <a:solidFill>
                  <a:srgbClr val="606060"/>
                </a:solidFill>
              </a:rPr>
              <a:t>Lectures.GersteinLab.org</a:t>
            </a:r>
            <a:endParaRPr lang="en-US" sz="2000" dirty="0">
              <a:solidFill>
                <a:srgbClr val="606060"/>
              </a:solidFill>
            </a:endParaRPr>
          </a:p>
          <a:p>
            <a:pPr algn="ctr" defTabSz="912813"/>
            <a:r>
              <a:rPr lang="en-US" sz="1600" b="0" dirty="0" smtClean="0">
                <a:solidFill>
                  <a:srgbClr val="606060"/>
                </a:solidFill>
              </a:rPr>
              <a:t>&amp; “</a:t>
            </a:r>
            <a:r>
              <a:rPr lang="en-US" sz="1600" b="0" dirty="0" err="1" smtClean="0">
                <a:solidFill>
                  <a:srgbClr val="606060"/>
                </a:solidFill>
              </a:rPr>
              <a:t>tweetable</a:t>
            </a:r>
            <a:r>
              <a:rPr lang="en-US" sz="1600" b="0" dirty="0" smtClean="0">
                <a:solidFill>
                  <a:srgbClr val="606060"/>
                </a:solidFill>
              </a:rPr>
              <a:t>” (via @</a:t>
            </a:r>
            <a:r>
              <a:rPr lang="en-US" sz="1600" b="0" dirty="0" err="1" smtClean="0">
                <a:solidFill>
                  <a:srgbClr val="606060"/>
                </a:solidFill>
              </a:rPr>
              <a:t>markgerstein</a:t>
            </a:r>
            <a:r>
              <a:rPr lang="en-US" sz="1600" b="0" smtClean="0">
                <a:solidFill>
                  <a:srgbClr val="606060"/>
                </a:solidFill>
              </a:rPr>
              <a:t>)</a:t>
            </a:r>
            <a:r>
              <a:rPr lang="en-US" sz="2000" b="0" smtClean="0">
                <a:solidFill>
                  <a:srgbClr val="606060"/>
                </a:solidFill>
              </a:rPr>
              <a:t> </a:t>
            </a:r>
            <a:r>
              <a:rPr lang="en-US" sz="2000" b="0" dirty="0" smtClean="0">
                <a:solidFill>
                  <a:srgbClr val="606060"/>
                </a:solidFill>
              </a:rPr>
              <a:t/>
            </a:r>
            <a:br>
              <a:rPr lang="en-US" sz="2000" b="0" dirty="0" smtClean="0">
                <a:solidFill>
                  <a:srgbClr val="606060"/>
                </a:solidFill>
              </a:rPr>
            </a:br>
            <a:endParaRPr lang="en-US" sz="2000" b="0" dirty="0" smtClean="0">
              <a:solidFill>
                <a:srgbClr val="606060"/>
              </a:solidFill>
            </a:endParaRPr>
          </a:p>
          <a:p>
            <a:pPr algn="ctr" defTabSz="912813"/>
            <a:endParaRPr lang="en-US" sz="2000" b="0" dirty="0">
              <a:solidFill>
                <a:srgbClr val="606060"/>
              </a:solidFill>
            </a:endParaRPr>
          </a:p>
          <a:p>
            <a:pPr algn="ctr" defTabSz="912813"/>
            <a:endParaRPr lang="en-US" sz="1100" dirty="0">
              <a:solidFill>
                <a:srgbClr val="606060"/>
              </a:solidFill>
            </a:endParaRPr>
          </a:p>
          <a:p>
            <a:pPr algn="ctr" defTabSz="912813"/>
            <a:r>
              <a:rPr lang="en-US" sz="1100" b="0" dirty="0" smtClean="0">
                <a:solidFill>
                  <a:srgbClr val="606060"/>
                </a:solidFill>
              </a:rPr>
              <a:t>See </a:t>
            </a:r>
            <a:r>
              <a:rPr lang="en-US" sz="1100" b="0" dirty="0">
                <a:solidFill>
                  <a:srgbClr val="606060"/>
                </a:solidFill>
              </a:rPr>
              <a:t>Last Slide for References </a:t>
            </a:r>
            <a:r>
              <a:rPr lang="en-US" sz="1100" b="0" dirty="0" smtClean="0">
                <a:solidFill>
                  <a:srgbClr val="606060"/>
                </a:solidFill>
              </a:rPr>
              <a:t>&amp; </a:t>
            </a:r>
            <a:r>
              <a:rPr lang="en-US" sz="1100" b="0" dirty="0">
                <a:solidFill>
                  <a:srgbClr val="606060"/>
                </a:solidFill>
              </a:rPr>
              <a:t>More Info</a:t>
            </a:r>
            <a:r>
              <a:rPr lang="en-US" sz="1100" b="0" dirty="0" smtClean="0">
                <a:solidFill>
                  <a:srgbClr val="606060"/>
                </a:solidFill>
              </a:rPr>
              <a:t>.</a:t>
            </a:r>
            <a:r>
              <a:rPr lang="en-US" sz="1100" dirty="0" smtClean="0">
                <a:solidFill>
                  <a:srgbClr val="4D4D4D"/>
                </a:solidFill>
              </a:rPr>
              <a:t> </a:t>
            </a:r>
            <a:endParaRPr lang="en-US" sz="1400" dirty="0">
              <a:solidFill>
                <a:srgbClr val="4D4D4D"/>
              </a:solidFill>
            </a:endParaRPr>
          </a:p>
          <a:p>
            <a:pPr algn="ctr" defTabSz="912813"/>
            <a:endParaRPr lang="en-US" sz="1400" b="0" dirty="0">
              <a:solidFill>
                <a:srgbClr val="4D4D4D"/>
              </a:solidFill>
            </a:endParaRPr>
          </a:p>
          <a:p>
            <a:pPr algn="ctr" defTabSz="912813"/>
            <a:endParaRPr lang="en-US" sz="2800" b="0" dirty="0">
              <a:solidFill>
                <a:srgbClr val="606060"/>
              </a:solidFill>
            </a:endParaRPr>
          </a:p>
          <a:p>
            <a:pPr algn="ctr" defTabSz="912813"/>
            <a:r>
              <a:rPr lang="en-US" sz="1100" b="0" dirty="0">
                <a:solidFill>
                  <a:srgbClr val="606060"/>
                </a:solidFill>
              </a:rPr>
              <a:t>Mark B Gerstein</a:t>
            </a:r>
            <a:br>
              <a:rPr lang="en-US" sz="1100" b="0" dirty="0">
                <a:solidFill>
                  <a:srgbClr val="606060"/>
                </a:solidFill>
              </a:rPr>
            </a:br>
            <a:r>
              <a:rPr lang="en-US" sz="1100" b="0" dirty="0">
                <a:solidFill>
                  <a:srgbClr val="606060"/>
                </a:solidFill>
              </a:rPr>
              <a:t>Yale</a:t>
            </a:r>
          </a:p>
        </p:txBody>
      </p:sp>
      <p:pic>
        <p:nvPicPr>
          <p:cNvPr id="3" name="Picture 2"/>
          <p:cNvPicPr>
            <a:picLocks noChangeAspect="1"/>
          </p:cNvPicPr>
          <p:nvPr/>
        </p:nvPicPr>
        <p:blipFill>
          <a:blip r:embed="rId3"/>
          <a:stretch>
            <a:fillRect/>
          </a:stretch>
        </p:blipFill>
        <p:spPr>
          <a:xfrm>
            <a:off x="304799" y="220133"/>
            <a:ext cx="4329514" cy="63669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rot="-5400000">
            <a:off x="7430294" y="5258594"/>
            <a:ext cx="3097212" cy="196850"/>
          </a:xfrm>
          <a:prstGeom prst="rect">
            <a:avLst/>
          </a:prstGeom>
        </p:spPr>
        <p:txBody>
          <a:bodyPr/>
          <a:lstStyle/>
          <a:p>
            <a:fld id="{9B3741B7-92B3-C34D-A017-E53D8159B5FE}" type="slidenum">
              <a:rPr lang="en-US"/>
              <a:pPr/>
              <a:t>10</a:t>
            </a:fld>
            <a:r>
              <a:rPr lang="en-US"/>
              <a:t> Lectures.GersteinLab.org </a:t>
            </a:r>
            <a:r>
              <a:rPr lang="en-US" b="0"/>
              <a:t> </a:t>
            </a:r>
            <a:r>
              <a:rPr lang="en-US" sz="900" b="0"/>
              <a:t>(c) 2007</a:t>
            </a:r>
          </a:p>
        </p:txBody>
      </p:sp>
      <p:sp>
        <p:nvSpPr>
          <p:cNvPr id="3411970" name="Rectangle 2"/>
          <p:cNvSpPr>
            <a:spLocks noGrp="1" noChangeArrowheads="1"/>
          </p:cNvSpPr>
          <p:nvPr>
            <p:ph type="body" idx="1"/>
          </p:nvPr>
        </p:nvSpPr>
        <p:spPr>
          <a:xfrm>
            <a:off x="221192" y="3989512"/>
            <a:ext cx="4346575" cy="2701925"/>
          </a:xfrm>
        </p:spPr>
        <p:txBody>
          <a:bodyPr/>
          <a:lstStyle/>
          <a:p>
            <a:pPr>
              <a:lnSpc>
                <a:spcPct val="80000"/>
              </a:lnSpc>
              <a:buFontTx/>
              <a:buNone/>
            </a:pPr>
            <a:r>
              <a:rPr lang="en-US" sz="2000" dirty="0" smtClean="0"/>
              <a:t>EX: Glutamine </a:t>
            </a:r>
            <a:r>
              <a:rPr lang="en-US" sz="2000" dirty="0"/>
              <a:t>Binding Protein </a:t>
            </a:r>
            <a:endParaRPr lang="en-US" sz="2000" dirty="0" smtClean="0"/>
          </a:p>
          <a:p>
            <a:pPr>
              <a:lnSpc>
                <a:spcPct val="80000"/>
              </a:lnSpc>
              <a:buFontTx/>
              <a:buNone/>
            </a:pPr>
            <a:endParaRPr lang="en-US" sz="3200" b="1" dirty="0" smtClean="0">
              <a:solidFill>
                <a:srgbClr val="FF0000"/>
              </a:solidFill>
            </a:endParaRPr>
          </a:p>
          <a:p>
            <a:pPr>
              <a:lnSpc>
                <a:spcPct val="80000"/>
              </a:lnSpc>
              <a:buFontTx/>
              <a:buNone/>
            </a:pPr>
            <a:r>
              <a:rPr lang="en-US" sz="3200" b="1" dirty="0" err="1" smtClean="0">
                <a:solidFill>
                  <a:srgbClr val="FF0000"/>
                </a:solidFill>
              </a:rPr>
              <a:t>MolMovDB.org</a:t>
            </a:r>
            <a:r>
              <a:rPr lang="en-US" dirty="0" smtClean="0"/>
              <a:t> :</a:t>
            </a:r>
            <a:br>
              <a:rPr lang="en-US" dirty="0" smtClean="0"/>
            </a:br>
            <a:r>
              <a:rPr lang="en-US" sz="2000" dirty="0" smtClean="0"/>
              <a:t>Analysis of a single motion to characterize with it </a:t>
            </a:r>
            <a:r>
              <a:rPr lang="en-US" sz="2000" b="1" dirty="0" smtClean="0"/>
              <a:t>standard stats </a:t>
            </a:r>
            <a:r>
              <a:rPr lang="en-US" sz="2000" dirty="0" smtClean="0"/>
              <a:t>(</a:t>
            </a:r>
            <a:r>
              <a:rPr lang="en-US" sz="2000" dirty="0" err="1" smtClean="0"/>
              <a:t>eg</a:t>
            </a:r>
            <a:r>
              <a:rPr lang="en-US" sz="2000" dirty="0" smtClean="0"/>
              <a:t> rot. Angle) &amp; find</a:t>
            </a:r>
            <a:r>
              <a:rPr lang="en-US" sz="2000" b="1" dirty="0" smtClean="0"/>
              <a:t> key residues </a:t>
            </a:r>
            <a:r>
              <a:rPr lang="en-US" sz="2000" dirty="0" smtClean="0"/>
              <a:t>(</a:t>
            </a:r>
            <a:r>
              <a:rPr lang="en-US" sz="2000" dirty="0" err="1" smtClean="0"/>
              <a:t>eg</a:t>
            </a:r>
            <a:r>
              <a:rPr lang="en-US" sz="2000" dirty="0" smtClean="0"/>
              <a:t> hinges) using a variety of tools</a:t>
            </a:r>
            <a:endParaRPr lang="en-US" dirty="0"/>
          </a:p>
        </p:txBody>
      </p:sp>
      <p:sp>
        <p:nvSpPr>
          <p:cNvPr id="3411971" name="Oval 3"/>
          <p:cNvSpPr>
            <a:spLocks noChangeArrowheads="1"/>
          </p:cNvSpPr>
          <p:nvPr/>
        </p:nvSpPr>
        <p:spPr bwMode="auto">
          <a:xfrm>
            <a:off x="5410200" y="4114800"/>
            <a:ext cx="457200" cy="381000"/>
          </a:xfrm>
          <a:prstGeom prst="ellipse">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411972" name="Object 4"/>
          <p:cNvGraphicFramePr>
            <a:graphicFrameLocks noChangeAspect="1"/>
          </p:cNvGraphicFramePr>
          <p:nvPr/>
        </p:nvGraphicFramePr>
        <p:xfrm>
          <a:off x="4191000" y="7938"/>
          <a:ext cx="4953000" cy="3460750"/>
        </p:xfrm>
        <a:graphic>
          <a:graphicData uri="http://schemas.openxmlformats.org/presentationml/2006/ole">
            <mc:AlternateContent xmlns:mc="http://schemas.openxmlformats.org/markup-compatibility/2006">
              <mc:Choice xmlns:v="urn:schemas-microsoft-com:vml" Requires="v">
                <p:oleObj spid="_x0000_s1090" name="Document" r:id="rId4" imgW="5943600" imgH="4154424" progId="Word.Document.8">
                  <p:embed/>
                </p:oleObj>
              </mc:Choice>
              <mc:Fallback>
                <p:oleObj name="Document" r:id="rId4" imgW="5943600" imgH="41544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938"/>
                        <a:ext cx="4953000" cy="346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411973" name="Picture 5"/>
          <p:cNvPicPr>
            <a:picLocks noChangeArrowheads="1"/>
          </p:cNvPicPr>
          <p:nvPr/>
        </p:nvPicPr>
        <p:blipFill>
          <a:blip r:embed="rId6">
            <a:extLst>
              <a:ext uri="{28A0092B-C50C-407E-A947-70E740481C1C}">
                <a14:useLocalDpi xmlns:a14="http://schemas.microsoft.com/office/drawing/2010/main" val="0"/>
              </a:ext>
            </a:extLst>
          </a:blip>
          <a:srcRect r="66620"/>
          <a:stretch>
            <a:fillRect/>
          </a:stretch>
        </p:blipFill>
        <p:spPr bwMode="auto">
          <a:xfrm>
            <a:off x="4600575" y="3505200"/>
            <a:ext cx="4543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11974" name="Text Box 6"/>
          <p:cNvSpPr txBox="1">
            <a:spLocks noChangeArrowheads="1"/>
          </p:cNvSpPr>
          <p:nvPr/>
        </p:nvSpPr>
        <p:spPr bwMode="auto">
          <a:xfrm>
            <a:off x="0" y="6491288"/>
            <a:ext cx="3109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2"/>
                </a:solidFill>
              </a:rPr>
              <a:t>[Flores et al. Proteins ('08)]</a:t>
            </a:r>
          </a:p>
        </p:txBody>
      </p:sp>
      <p:pic>
        <p:nvPicPr>
          <p:cNvPr id="3411975" name="Picture 7" descr="GlnBP-HM-vmdmovie"/>
          <p:cNvPicPr>
            <a:picLocks noChangeAspect="1" noChangeArrowheads="1"/>
          </p:cNvPicPr>
          <p:nvPr/>
        </p:nvPicPr>
        <p:blipFill>
          <a:blip r:embed="rId7">
            <a:extLst>
              <a:ext uri="{28A0092B-C50C-407E-A947-70E740481C1C}">
                <a14:useLocalDpi xmlns:a14="http://schemas.microsoft.com/office/drawing/2010/main" val="0"/>
              </a:ext>
            </a:extLst>
          </a:blip>
          <a:srcRect b="17053"/>
          <a:stretch>
            <a:fillRect/>
          </a:stretch>
        </p:blipFill>
        <p:spPr bwMode="auto">
          <a:xfrm>
            <a:off x="-357188" y="-692150"/>
            <a:ext cx="450056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3045" name="Rectangle 5"/>
          <p:cNvSpPr>
            <a:spLocks noGrp="1" noChangeArrowheads="1"/>
          </p:cNvSpPr>
          <p:nvPr>
            <p:ph type="title"/>
          </p:nvPr>
        </p:nvSpPr>
        <p:spPr>
          <a:xfrm>
            <a:off x="0" y="12"/>
            <a:ext cx="9143999" cy="862135"/>
          </a:xfrm>
          <a:ln/>
        </p:spPr>
        <p:txBody>
          <a:bodyPr/>
          <a:lstStyle/>
          <a:p>
            <a:r>
              <a:rPr lang="en-US" sz="2200" dirty="0" err="1" smtClean="0"/>
              <a:t>MolMovDB</a:t>
            </a:r>
            <a:r>
              <a:rPr lang="en-US" sz="2200" dirty="0" smtClean="0"/>
              <a:t>: determining population statistics on protein motions</a:t>
            </a:r>
            <a:br>
              <a:rPr lang="en-US" sz="2200" dirty="0" smtClean="0"/>
            </a:br>
            <a:r>
              <a:rPr lang="en-US" sz="2000" dirty="0" smtClean="0">
                <a:solidFill>
                  <a:schemeClr val="tx1"/>
                </a:solidFill>
              </a:rPr>
              <a:t>Distribution across user-submitted morphs</a:t>
            </a:r>
            <a:endParaRPr lang="en-US" sz="2000" dirty="0">
              <a:solidFill>
                <a:schemeClr val="tx1"/>
              </a:solidFill>
            </a:endParaRPr>
          </a:p>
        </p:txBody>
      </p:sp>
      <p:pic>
        <p:nvPicPr>
          <p:cNvPr id="2903044" name="Picture 4" descr="molmovdb2-gkg1040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355" b="4961"/>
          <a:stretch/>
        </p:blipFill>
        <p:spPr>
          <a:xfrm>
            <a:off x="525827" y="1985942"/>
            <a:ext cx="7280889" cy="39201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903047" name="Text Box 7"/>
          <p:cNvSpPr txBox="1">
            <a:spLocks noChangeArrowheads="1"/>
          </p:cNvSpPr>
          <p:nvPr/>
        </p:nvSpPr>
        <p:spPr bwMode="auto">
          <a:xfrm>
            <a:off x="2359391" y="5870328"/>
            <a:ext cx="4563582" cy="27699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dirty="0"/>
              <a:t>Average Displacement of Moving Core</a:t>
            </a:r>
          </a:p>
        </p:txBody>
      </p:sp>
      <p:sp>
        <p:nvSpPr>
          <p:cNvPr id="2903048" name="Rectangle 8"/>
          <p:cNvSpPr>
            <a:spLocks noChangeArrowheads="1"/>
          </p:cNvSpPr>
          <p:nvPr/>
        </p:nvSpPr>
        <p:spPr bwMode="auto">
          <a:xfrm rot="-5400000">
            <a:off x="-1181894" y="5371307"/>
            <a:ext cx="2668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eaLnBrk="0" hangingPunct="0"/>
            <a:r>
              <a:rPr lang="en-US" sz="1400" b="0">
                <a:solidFill>
                  <a:srgbClr val="5F5F5F"/>
                </a:solidFill>
              </a:rPr>
              <a:t>[Echols et al. (</a:t>
            </a:r>
            <a:r>
              <a:rPr lang="ja-JP" altLang="en-US" sz="1400" b="0">
                <a:solidFill>
                  <a:srgbClr val="5F5F5F"/>
                </a:solidFill>
                <a:latin typeface="Arial"/>
              </a:rPr>
              <a:t>‘</a:t>
            </a:r>
            <a:r>
              <a:rPr lang="en-US" sz="1400" b="0">
                <a:solidFill>
                  <a:srgbClr val="5F5F5F"/>
                </a:solidFill>
              </a:rPr>
              <a:t>02) </a:t>
            </a:r>
            <a:r>
              <a:rPr lang="en-US" sz="1400" b="0" i="1">
                <a:solidFill>
                  <a:srgbClr val="5F5F5F"/>
                </a:solidFill>
              </a:rPr>
              <a:t>NAR </a:t>
            </a:r>
            <a:r>
              <a:rPr lang="en-US" sz="1400" b="0">
                <a:solidFill>
                  <a:srgbClr val="5F5F5F"/>
                </a:solidFill>
              </a:rPr>
              <a:t>31:478]</a:t>
            </a:r>
          </a:p>
        </p:txBody>
      </p:sp>
      <p:pic>
        <p:nvPicPr>
          <p:cNvPr id="2" name="Picture 1"/>
          <p:cNvPicPr>
            <a:picLocks noChangeAspect="1"/>
          </p:cNvPicPr>
          <p:nvPr/>
        </p:nvPicPr>
        <p:blipFill>
          <a:blip r:embed="rId4"/>
          <a:stretch>
            <a:fillRect/>
          </a:stretch>
        </p:blipFill>
        <p:spPr>
          <a:xfrm>
            <a:off x="5232055" y="820616"/>
            <a:ext cx="3482091" cy="2868464"/>
          </a:xfrm>
          <a:prstGeom prst="rect">
            <a:avLst/>
          </a:prstGeom>
          <a:ln w="19050">
            <a:solidFill>
              <a:schemeClr val="tx1"/>
            </a:solidFill>
          </a:ln>
        </p:spPr>
      </p:pic>
    </p:spTree>
    <p:extLst>
      <p:ext uri="{BB962C8B-B14F-4D97-AF65-F5344CB8AC3E}">
        <p14:creationId xmlns:p14="http://schemas.microsoft.com/office/powerpoint/2010/main" val="2888088544"/>
      </p:ext>
    </p:extLst>
  </p:cSld>
  <p:clrMapOvr>
    <a:masterClrMapping/>
  </p:clrMapOvr>
  <p:transition xmlns:p14="http://schemas.microsoft.com/office/powerpoint/2010/main" advTm="29488"/>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Tree>
    <p:extLst>
      <p:ext uri="{BB962C8B-B14F-4D97-AF65-F5344CB8AC3E}">
        <p14:creationId xmlns:p14="http://schemas.microsoft.com/office/powerpoint/2010/main" val="3409117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2273"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2275" name="Rectangle 32"/>
          <p:cNvSpPr>
            <a:spLocks noChangeArrowheads="1"/>
          </p:cNvSpPr>
          <p:nvPr/>
        </p:nvSpPr>
        <p:spPr bwMode="auto">
          <a:xfrm>
            <a:off x="2874963" y="4467225"/>
            <a:ext cx="1919287" cy="1554163"/>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Bent Arrow 35"/>
          <p:cNvSpPr/>
          <p:nvPr/>
        </p:nvSpPr>
        <p:spPr bwMode="auto">
          <a:xfrm rot="16200000" flipV="1">
            <a:off x="4918075" y="4803776"/>
            <a:ext cx="693737" cy="735012"/>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2277"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2278" name="Rectangle 33"/>
          <p:cNvSpPr>
            <a:spLocks noChangeArrowheads="1"/>
          </p:cNvSpPr>
          <p:nvPr/>
        </p:nvSpPr>
        <p:spPr bwMode="auto">
          <a:xfrm>
            <a:off x="4902200" y="1641475"/>
            <a:ext cx="4191000" cy="3124200"/>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2279" name="Group 2"/>
          <p:cNvGrpSpPr>
            <a:grpSpLocks/>
          </p:cNvGrpSpPr>
          <p:nvPr/>
        </p:nvGrpSpPr>
        <p:grpSpPr bwMode="auto">
          <a:xfrm>
            <a:off x="4938713" y="1679575"/>
            <a:ext cx="4121150" cy="3092450"/>
            <a:chOff x="4939088" y="1498599"/>
            <a:chExt cx="4120107" cy="3092428"/>
          </a:xfrm>
        </p:grpSpPr>
        <p:pic>
          <p:nvPicPr>
            <p:cNvPr id="1822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9088" y="1498599"/>
              <a:ext cx="4120107" cy="25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Box 9"/>
            <p:cNvSpPr txBox="1">
              <a:spLocks noChangeArrowheads="1"/>
            </p:cNvSpPr>
            <p:nvPr/>
          </p:nvSpPr>
          <p:spPr bwMode="auto">
            <a:xfrm>
              <a:off x="5223162" y="3944696"/>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‘Compatible’</a:t>
              </a:r>
            </a:p>
            <a:p>
              <a:pPr algn="ctr" eaLnBrk="1" hangingPunct="1"/>
              <a:r>
                <a:rPr lang="en-US" sz="1800"/>
                <a:t>motions</a:t>
              </a:r>
            </a:p>
          </p:txBody>
        </p:sp>
        <p:sp>
          <p:nvSpPr>
            <p:cNvPr id="182282" name="TextBox 10"/>
            <p:cNvSpPr txBox="1">
              <a:spLocks noChangeArrowheads="1"/>
            </p:cNvSpPr>
            <p:nvPr/>
          </p:nvSpPr>
          <p:spPr bwMode="auto">
            <a:xfrm>
              <a:off x="7365315" y="3944695"/>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‘Conflicting’</a:t>
              </a:r>
            </a:p>
            <a:p>
              <a:pPr algn="ctr" eaLnBrk="1" hangingPunct="1"/>
              <a:r>
                <a:rPr lang="en-US" sz="1800"/>
                <a:t>motion</a:t>
              </a:r>
            </a:p>
          </p:txBody>
        </p:sp>
      </p:grpSp>
    </p:spTree>
    <p:extLst>
      <p:ext uri="{BB962C8B-B14F-4D97-AF65-F5344CB8AC3E}">
        <p14:creationId xmlns:p14="http://schemas.microsoft.com/office/powerpoint/2010/main" val="2539400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054100"/>
            <a:ext cx="416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120650"/>
            <a:ext cx="8229600" cy="430887"/>
          </a:xfrm>
        </p:spPr>
        <p:txBody>
          <a:bodyPr/>
          <a:lstStyle/>
          <a:p>
            <a:pPr algn="ctr">
              <a:defRPr/>
            </a:pPr>
            <a:r>
              <a:rPr lang="en-US" sz="2800" dirty="0" smtClean="0">
                <a:solidFill>
                  <a:srgbClr val="3366FF"/>
                </a:solidFill>
                <a:latin typeface="Arial" charset="0"/>
                <a:ea typeface="ＭＳ Ｐゴシック" charset="0"/>
              </a:rPr>
              <a:t>Conflicting </a:t>
            </a:r>
            <a:r>
              <a:rPr lang="en-US" sz="2800" dirty="0" smtClean="0">
                <a:solidFill>
                  <a:schemeClr val="tx1"/>
                </a:solidFill>
                <a:latin typeface="Arial" charset="0"/>
                <a:ea typeface="ＭＳ Ｐゴシック" charset="0"/>
              </a:rPr>
              <a:t>and</a:t>
            </a:r>
            <a:r>
              <a:rPr lang="en-US" sz="2800" dirty="0" smtClean="0">
                <a:solidFill>
                  <a:srgbClr val="FF0000"/>
                </a:solidFill>
                <a:latin typeface="Arial" charset="0"/>
                <a:ea typeface="ＭＳ Ｐゴシック" charset="0"/>
              </a:rPr>
              <a:t> compatible </a:t>
            </a:r>
            <a:r>
              <a:rPr lang="en-US" sz="2800" dirty="0" smtClean="0">
                <a:solidFill>
                  <a:srgbClr val="000000"/>
                </a:solidFill>
                <a:latin typeface="Arial" charset="0"/>
                <a:ea typeface="ＭＳ Ｐゴシック" charset="0"/>
              </a:rPr>
              <a:t>interactions</a:t>
            </a:r>
            <a:endParaRPr lang="en-US" sz="2800" dirty="0">
              <a:solidFill>
                <a:srgbClr val="000000"/>
              </a:solidFill>
              <a:latin typeface="Arial" charset="0"/>
              <a:ea typeface="ＭＳ Ｐゴシック" charset="0"/>
            </a:endParaRPr>
          </a:p>
        </p:txBody>
      </p:sp>
      <p:sp>
        <p:nvSpPr>
          <p:cNvPr id="183299" name="Rectangle 3"/>
          <p:cNvSpPr>
            <a:spLocks noGrp="1" noChangeArrowheads="1"/>
          </p:cNvSpPr>
          <p:nvPr>
            <p:ph type="body" idx="1"/>
          </p:nvPr>
        </p:nvSpPr>
        <p:spPr>
          <a:xfrm>
            <a:off x="387350" y="1044575"/>
            <a:ext cx="2514600" cy="246063"/>
          </a:xfrm>
        </p:spPr>
        <p:txBody>
          <a:bodyPr/>
          <a:lstStyle/>
          <a:p>
            <a:pPr>
              <a:defRPr/>
            </a:pPr>
            <a:r>
              <a:rPr lang="en-US" dirty="0">
                <a:latin typeface="Arial" charset="0"/>
                <a:ea typeface="ＭＳ Ｐゴシック" charset="0"/>
              </a:rPr>
              <a:t>Protein Kinase CK2 </a:t>
            </a:r>
            <a:r>
              <a:rPr lang="el-GR" dirty="0">
                <a:latin typeface="Arial" charset="0"/>
                <a:ea typeface="ＭＳ Ｐゴシック" charset="0"/>
              </a:rPr>
              <a:t>β</a:t>
            </a:r>
          </a:p>
        </p:txBody>
      </p:sp>
      <p:pic>
        <p:nvPicPr>
          <p:cNvPr id="184324" name="Picture 4" descr="zoo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02063"/>
            <a:ext cx="3914775" cy="273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complex_aligned_ind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480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p:cNvSpPr>
            <a:spLocks noChangeShapeType="1"/>
          </p:cNvSpPr>
          <p:nvPr/>
        </p:nvSpPr>
        <p:spPr bwMode="auto">
          <a:xfrm>
            <a:off x="2514600" y="50133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8" name="Line 8"/>
          <p:cNvSpPr>
            <a:spLocks noChangeShapeType="1"/>
          </p:cNvSpPr>
          <p:nvPr/>
        </p:nvSpPr>
        <p:spPr bwMode="auto">
          <a:xfrm>
            <a:off x="2514600" y="60039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9" name="Line 9"/>
          <p:cNvSpPr>
            <a:spLocks noChangeShapeType="1"/>
          </p:cNvSpPr>
          <p:nvPr/>
        </p:nvSpPr>
        <p:spPr bwMode="auto">
          <a:xfrm>
            <a:off x="25146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0" name="Line 10"/>
          <p:cNvSpPr>
            <a:spLocks noChangeShapeType="1"/>
          </p:cNvSpPr>
          <p:nvPr/>
        </p:nvSpPr>
        <p:spPr bwMode="auto">
          <a:xfrm>
            <a:off x="35052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1" name="Line 11"/>
          <p:cNvSpPr>
            <a:spLocks noChangeShapeType="1"/>
          </p:cNvSpPr>
          <p:nvPr/>
        </p:nvSpPr>
        <p:spPr bwMode="auto">
          <a:xfrm flipV="1">
            <a:off x="2514600" y="3794125"/>
            <a:ext cx="2438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12"/>
          <p:cNvSpPr>
            <a:spLocks noChangeShapeType="1"/>
          </p:cNvSpPr>
          <p:nvPr/>
        </p:nvSpPr>
        <p:spPr bwMode="auto">
          <a:xfrm>
            <a:off x="2514600" y="6003925"/>
            <a:ext cx="2438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Text Box 13"/>
          <p:cNvSpPr txBox="1">
            <a:spLocks noChangeArrowheads="1"/>
          </p:cNvSpPr>
          <p:nvPr/>
        </p:nvSpPr>
        <p:spPr bwMode="auto">
          <a:xfrm>
            <a:off x="2738438" y="996950"/>
            <a:ext cx="2151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t>Protein Kinase CK2 </a:t>
            </a:r>
            <a:r>
              <a:rPr lang="el-GR" sz="1600" b="0" dirty="0"/>
              <a:t>α</a:t>
            </a:r>
            <a:r>
              <a:rPr lang="en-US" sz="1600" b="0" dirty="0"/>
              <a:t> </a:t>
            </a:r>
          </a:p>
        </p:txBody>
      </p:sp>
      <p:sp>
        <p:nvSpPr>
          <p:cNvPr id="25614" name="Text Box 14"/>
          <p:cNvSpPr txBox="1">
            <a:spLocks noChangeArrowheads="1"/>
          </p:cNvSpPr>
          <p:nvPr/>
        </p:nvSpPr>
        <p:spPr bwMode="auto">
          <a:xfrm>
            <a:off x="1752600" y="6537325"/>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rPr>
              <a:t>Blue: alternate conformation</a:t>
            </a:r>
          </a:p>
        </p:txBody>
      </p:sp>
      <p:sp>
        <p:nvSpPr>
          <p:cNvPr id="184334" name="TextBox 1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4337" name="Rectangle 16"/>
          <p:cNvSpPr>
            <a:spLocks noChangeArrowheads="1"/>
          </p:cNvSpPr>
          <p:nvPr/>
        </p:nvSpPr>
        <p:spPr bwMode="auto">
          <a:xfrm>
            <a:off x="8565242" y="1041603"/>
            <a:ext cx="285071" cy="25231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38" name="Oval 18"/>
          <p:cNvSpPr>
            <a:spLocks noChangeArrowheads="1"/>
          </p:cNvSpPr>
          <p:nvPr/>
        </p:nvSpPr>
        <p:spPr bwMode="auto">
          <a:xfrm>
            <a:off x="5027048" y="1004814"/>
            <a:ext cx="407544" cy="407572"/>
          </a:xfrm>
          <a:prstGeom prst="ellipse">
            <a:avLst/>
          </a:prstGeom>
          <a:solidFill>
            <a:schemeClr val="bg1"/>
          </a:solidFill>
          <a:ln w="12700">
            <a:solidFill>
              <a:schemeClr val="bg1"/>
            </a:solidFill>
            <a:round/>
            <a:headEnd type="none" w="sm" len="sm"/>
            <a:tailEnd type="none" w="sm" len="sm"/>
          </a:ln>
        </p:spPr>
        <p:txBody>
          <a:bodyPr/>
          <a:lstStyle/>
          <a:p>
            <a:endParaRPr lang="en-US"/>
          </a:p>
        </p:txBody>
      </p:sp>
      <p:grpSp>
        <p:nvGrpSpPr>
          <p:cNvPr id="4" name="Group 3"/>
          <p:cNvGrpSpPr/>
          <p:nvPr/>
        </p:nvGrpSpPr>
        <p:grpSpPr>
          <a:xfrm>
            <a:off x="4988711" y="736600"/>
            <a:ext cx="3852606" cy="2925523"/>
            <a:chOff x="4988711" y="736600"/>
            <a:chExt cx="3852606" cy="2925523"/>
          </a:xfrm>
        </p:grpSpPr>
        <p:grpSp>
          <p:nvGrpSpPr>
            <p:cNvPr id="2" name="Group 1"/>
            <p:cNvGrpSpPr/>
            <p:nvPr/>
          </p:nvGrpSpPr>
          <p:grpSpPr>
            <a:xfrm>
              <a:off x="4988711" y="736600"/>
              <a:ext cx="3627751" cy="2716566"/>
              <a:chOff x="4988337" y="730993"/>
              <a:chExt cx="3707838" cy="2776538"/>
            </a:xfrm>
          </p:grpSpPr>
          <p:pic>
            <p:nvPicPr>
              <p:cNvPr id="184336" name="Picture 16" descr="Figure5-Gerstein"/>
              <p:cNvPicPr>
                <a:picLocks noChangeAspect="1" noChangeArrowheads="1"/>
              </p:cNvPicPr>
              <p:nvPr/>
            </p:nvPicPr>
            <p:blipFill rotWithShape="1">
              <a:blip r:embed="rId6">
                <a:extLst>
                  <a:ext uri="{28A0092B-C50C-407E-A947-70E740481C1C}">
                    <a14:useLocalDpi xmlns:a14="http://schemas.microsoft.com/office/drawing/2010/main" val="0"/>
                  </a:ext>
                </a:extLst>
              </a:blip>
              <a:srcRect l="-233" t="-9350" r="50108" b="9350"/>
              <a:stretch/>
            </p:blipFill>
            <p:spPr bwMode="auto">
              <a:xfrm>
                <a:off x="4988337" y="730993"/>
                <a:ext cx="37078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6135165" y="1366520"/>
                <a:ext cx="862126" cy="2050190"/>
              </a:xfrm>
              <a:prstGeom prst="rect">
                <a:avLst/>
              </a:prstGeom>
              <a:solidFill>
                <a:srgbClr val="FBE203"/>
              </a:solidFill>
              <a:ln w="12700" cap="flat" cmpd="sng" algn="ctr">
                <a:solidFill>
                  <a:schemeClr val="tx1"/>
                </a:solidFill>
                <a:prstDash val="solid"/>
                <a:round/>
                <a:headEnd type="none" w="sm" len="sm"/>
                <a:tailEnd type="none" w="sm" len="sm"/>
              </a:ln>
              <a:effectLst/>
              <a:extLst/>
            </p:spPr>
            <p:txBody>
              <a:bodyPr/>
              <a:lstStyle/>
              <a:p>
                <a:endParaRPr lang="en-US"/>
              </a:p>
            </p:txBody>
          </p:sp>
          <p:sp>
            <p:nvSpPr>
              <p:cNvPr id="22" name="Rectangle 21"/>
              <p:cNvSpPr/>
              <p:nvPr/>
            </p:nvSpPr>
            <p:spPr bwMode="auto">
              <a:xfrm>
                <a:off x="7590338" y="2564581"/>
                <a:ext cx="862126" cy="85704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a:extLst/>
            </p:spPr>
            <p:txBody>
              <a:bodyPr/>
              <a:lstStyle/>
              <a:p>
                <a:endParaRPr lang="en-US"/>
              </a:p>
            </p:txBody>
          </p:sp>
        </p:grpSp>
        <p:sp>
          <p:nvSpPr>
            <p:cNvPr id="3" name="TextBox 2"/>
            <p:cNvSpPr txBox="1"/>
            <p:nvPr/>
          </p:nvSpPr>
          <p:spPr>
            <a:xfrm>
              <a:off x="5945714" y="3369733"/>
              <a:ext cx="2895603" cy="292390"/>
            </a:xfrm>
            <a:prstGeom prst="rect">
              <a:avLst/>
            </a:prstGeom>
            <a:noFill/>
          </p:spPr>
          <p:txBody>
            <a:bodyPr wrap="square" rtlCol="0">
              <a:spAutoFit/>
            </a:bodyPr>
            <a:lstStyle/>
            <a:p>
              <a:r>
                <a:rPr lang="en-US" sz="1300" dirty="0" smtClean="0"/>
                <a:t>“Permanent”          “Transient”</a:t>
              </a:r>
              <a:endParaRPr lang="en-US" sz="1300" dirty="0"/>
            </a:p>
          </p:txBody>
        </p:sp>
        <p:sp>
          <p:nvSpPr>
            <p:cNvPr id="24" name="Oval 23"/>
            <p:cNvSpPr/>
            <p:nvPr/>
          </p:nvSpPr>
          <p:spPr bwMode="auto">
            <a:xfrm>
              <a:off x="4997451" y="993987"/>
              <a:ext cx="433916" cy="418888"/>
            </a:xfrm>
            <a:prstGeom prst="ellipse">
              <a:avLst/>
            </a:prstGeom>
            <a:solidFill>
              <a:schemeClr val="bg1"/>
            </a:solidFill>
            <a:ln w="12700" cap="flat" cmpd="sng" algn="ctr">
              <a:solidFill>
                <a:schemeClr val="bg1"/>
              </a:solidFill>
              <a:prstDash val="solid"/>
              <a:round/>
              <a:headEnd type="none" w="sm" len="sm"/>
              <a:tailEnd type="none" w="sm" len="sm"/>
            </a:ln>
            <a:effectLst/>
            <a:extLst/>
          </p:spPr>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dirty="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612250" y="2069570"/>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008000"/>
                </a:solidFill>
              </a:rPr>
              <a:t>hubs &gt; </a:t>
            </a:r>
          </a:p>
          <a:p>
            <a:pPr algn="ctr"/>
            <a:r>
              <a:rPr lang="en-US" sz="1500" dirty="0">
                <a:solidFill>
                  <a:srgbClr val="008000"/>
                </a:solidFill>
              </a:rPr>
              <a:t>non-hubs</a:t>
            </a:r>
          </a:p>
        </p:txBody>
      </p:sp>
      <p:sp>
        <p:nvSpPr>
          <p:cNvPr id="188420" name="Rectangle 3"/>
          <p:cNvSpPr>
            <a:spLocks noChangeArrowheads="1"/>
          </p:cNvSpPr>
          <p:nvPr/>
        </p:nvSpPr>
        <p:spPr bwMode="auto">
          <a:xfrm>
            <a:off x="3048536" y="2103436"/>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3366FF"/>
                </a:solidFill>
              </a:rPr>
              <a:t>multi-interface  &gt;  </a:t>
            </a:r>
          </a:p>
          <a:p>
            <a:pPr algn="ctr"/>
            <a:r>
              <a:rPr lang="en-US" sz="1500" dirty="0" err="1">
                <a:solidFill>
                  <a:srgbClr val="3366FF"/>
                </a:solidFill>
              </a:rPr>
              <a:t>singlish</a:t>
            </a:r>
            <a:r>
              <a:rPr lang="en-US" sz="1500" dirty="0">
                <a:solidFill>
                  <a:srgbClr val="3366FF"/>
                </a:solidFill>
              </a:rPr>
              <a:t>-interface</a:t>
            </a:r>
          </a:p>
        </p:txBody>
      </p:sp>
      <p:sp>
        <p:nvSpPr>
          <p:cNvPr id="188421" name="Rectangle 4"/>
          <p:cNvSpPr>
            <a:spLocks noChangeArrowheads="1"/>
          </p:cNvSpPr>
          <p:nvPr/>
        </p:nvSpPr>
        <p:spPr bwMode="auto">
          <a:xfrm>
            <a:off x="5974292" y="2072745"/>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FF0000"/>
                </a:solidFill>
              </a:rPr>
              <a:t>many-interface proteins &gt;  </a:t>
            </a:r>
          </a:p>
          <a:p>
            <a:pPr algn="ctr"/>
            <a:r>
              <a:rPr lang="en-US" sz="1500" dirty="0">
                <a:solidFill>
                  <a:srgbClr val="FF0000"/>
                </a:solidFill>
              </a:rPr>
              <a:t>few-interface proteins</a:t>
            </a:r>
          </a:p>
        </p:txBody>
      </p:sp>
      <p:sp>
        <p:nvSpPr>
          <p:cNvPr id="188422" name="Rectangle 17"/>
          <p:cNvSpPr>
            <a:spLocks noChangeArrowheads="1"/>
          </p:cNvSpPr>
          <p:nvPr/>
        </p:nvSpPr>
        <p:spPr bwMode="auto">
          <a:xfrm>
            <a:off x="853226" y="5047498"/>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non-hubs</a:t>
            </a:r>
          </a:p>
        </p:txBody>
      </p:sp>
      <p:sp>
        <p:nvSpPr>
          <p:cNvPr id="188423" name="Rectangle 25"/>
          <p:cNvSpPr>
            <a:spLocks noChangeArrowheads="1"/>
          </p:cNvSpPr>
          <p:nvPr/>
        </p:nvSpPr>
        <p:spPr bwMode="auto">
          <a:xfrm>
            <a:off x="2002666" y="505384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hubs</a:t>
            </a:r>
          </a:p>
        </p:txBody>
      </p:sp>
      <p:sp>
        <p:nvSpPr>
          <p:cNvPr id="188424" name="Rectangle 18"/>
          <p:cNvSpPr>
            <a:spLocks noChangeArrowheads="1"/>
          </p:cNvSpPr>
          <p:nvPr/>
        </p:nvSpPr>
        <p:spPr bwMode="auto">
          <a:xfrm>
            <a:off x="3001106" y="5047220"/>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a:t>singlish</a:t>
            </a:r>
            <a:r>
              <a:rPr lang="en-US" sz="1400" dirty="0"/>
              <a:t>-</a:t>
            </a:r>
          </a:p>
          <a:p>
            <a:pPr algn="ctr"/>
            <a:r>
              <a:rPr lang="en-US" sz="1400" dirty="0"/>
              <a:t>interface</a:t>
            </a:r>
          </a:p>
        </p:txBody>
      </p:sp>
      <p:sp>
        <p:nvSpPr>
          <p:cNvPr id="188425" name="Rectangle 18"/>
          <p:cNvSpPr>
            <a:spLocks noChangeArrowheads="1"/>
          </p:cNvSpPr>
          <p:nvPr/>
        </p:nvSpPr>
        <p:spPr bwMode="auto">
          <a:xfrm>
            <a:off x="3898601" y="5040870"/>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a:t>multi-</a:t>
            </a:r>
          </a:p>
          <a:p>
            <a:pPr algn="ctr"/>
            <a:r>
              <a:rPr lang="en-US" sz="1400" dirty="0"/>
              <a:t>interface</a:t>
            </a:r>
          </a:p>
        </p:txBody>
      </p:sp>
      <p:sp>
        <p:nvSpPr>
          <p:cNvPr id="188426" name="Rectangle 7"/>
          <p:cNvSpPr>
            <a:spLocks noChangeArrowheads="1"/>
          </p:cNvSpPr>
          <p:nvPr/>
        </p:nvSpPr>
        <p:spPr bwMode="auto">
          <a:xfrm>
            <a:off x="5970787" y="5081494"/>
            <a:ext cx="317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3              </a:t>
            </a:r>
            <a:r>
              <a:rPr lang="en-US" dirty="0"/>
              <a:t>5         </a:t>
            </a:r>
            <a:r>
              <a:rPr lang="en-US" dirty="0" smtClean="0"/>
              <a:t>    </a:t>
            </a:r>
            <a:r>
              <a:rPr lang="en-US" dirty="0"/>
              <a:t>7        </a:t>
            </a:r>
            <a:r>
              <a:rPr lang="en-US" dirty="0" smtClean="0"/>
              <a:t>      </a:t>
            </a:r>
            <a:r>
              <a:rPr lang="en-US" dirty="0"/>
              <a:t>9      </a:t>
            </a:r>
            <a:r>
              <a:rPr lang="en-US" dirty="0" smtClean="0"/>
              <a:t>      </a:t>
            </a:r>
            <a:r>
              <a:rPr lang="en-US" dirty="0"/>
              <a:t>11</a:t>
            </a:r>
          </a:p>
        </p:txBody>
      </p:sp>
      <p:sp>
        <p:nvSpPr>
          <p:cNvPr id="188427" name="TextBox 12"/>
          <p:cNvSpPr txBox="1">
            <a:spLocks noChangeArrowheads="1"/>
          </p:cNvSpPr>
          <p:nvPr/>
        </p:nvSpPr>
        <p:spPr bwMode="auto">
          <a:xfrm>
            <a:off x="6794500" y="6100227"/>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3" y="2616200"/>
            <a:ext cx="4632605" cy="23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a:extLst>
              <a:ext uri="{28A0092B-C50C-407E-A947-70E740481C1C}">
                <a14:useLocalDpi xmlns:a14="http://schemas.microsoft.com/office/drawing/2010/main" val="0"/>
              </a:ext>
            </a:extLst>
          </a:blip>
          <a:srcRect b="6857"/>
          <a:stretch>
            <a:fillRect/>
          </a:stretch>
        </p:blipFill>
        <p:spPr bwMode="auto">
          <a:xfrm>
            <a:off x="5506502" y="2605089"/>
            <a:ext cx="342357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p:cNvSpPr/>
          <p:nvPr/>
        </p:nvSpPr>
        <p:spPr bwMode="auto">
          <a:xfrm rot="20709161" flipH="1" flipV="1">
            <a:off x="5172087"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
        <p:nvSpPr>
          <p:cNvPr id="17" name="Rectangle 18"/>
          <p:cNvSpPr>
            <a:spLocks noChangeArrowheads="1"/>
          </p:cNvSpPr>
          <p:nvPr/>
        </p:nvSpPr>
        <p:spPr bwMode="auto">
          <a:xfrm>
            <a:off x="6724507" y="5288520"/>
            <a:ext cx="1531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t>Num. Interfaces</a:t>
            </a:r>
            <a:endParaRPr lang="en-US" sz="1400" dirty="0"/>
          </a:p>
        </p:txBody>
      </p:sp>
      <p:sp>
        <p:nvSpPr>
          <p:cNvPr id="18" name="Isosceles Triangle 17"/>
          <p:cNvSpPr/>
          <p:nvPr/>
        </p:nvSpPr>
        <p:spPr bwMode="auto">
          <a:xfrm rot="20709161" flipH="1" flipV="1">
            <a:off x="2722146"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p:cNvSpPr>
            <a:spLocks noGrp="1"/>
          </p:cNvSpPr>
          <p:nvPr>
            <p:ph type="sldNum" sz="quarter" idx="4294967295"/>
          </p:nvPr>
        </p:nvSpPr>
        <p:spPr bwMode="auto">
          <a:xfrm>
            <a:off x="6553200" y="64008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F832D0EA-66CD-4F41-809D-2AB681A0843C}" type="slidenum">
              <a:rPr lang="en-US"/>
              <a:pPr eaLnBrk="1" hangingPunct="1"/>
              <a:t>16</a:t>
            </a:fld>
            <a:endParaRPr lang="en-US"/>
          </a:p>
        </p:txBody>
      </p:sp>
      <p:sp>
        <p:nvSpPr>
          <p:cNvPr id="121858" name="Rectangle 2"/>
          <p:cNvSpPr>
            <a:spLocks noGrp="1" noChangeArrowheads="1"/>
          </p:cNvSpPr>
          <p:nvPr>
            <p:ph type="title"/>
          </p:nvPr>
        </p:nvSpPr>
        <p:spPr>
          <a:xfrm>
            <a:off x="457200" y="0"/>
            <a:ext cx="8229600" cy="1020763"/>
          </a:xfrm>
        </p:spPr>
        <p:txBody>
          <a:bodyPr/>
          <a:lstStyle/>
          <a:p>
            <a:r>
              <a:rPr lang="en-US" sz="3600" dirty="0" smtClean="0">
                <a:latin typeface="Arial" charset="0"/>
                <a:ea typeface="ＭＳ Ｐゴシック" charset="0"/>
                <a:cs typeface="ＭＳ Ｐゴシック" charset="0"/>
              </a:rPr>
              <a:t>Examples: Single Interface Hubs</a:t>
            </a:r>
            <a:endParaRPr lang="en-US" sz="3600" dirty="0">
              <a:latin typeface="Arial" charset="0"/>
              <a:ea typeface="ＭＳ Ｐゴシック" charset="0"/>
              <a:cs typeface="ＭＳ Ｐゴシック" charset="0"/>
            </a:endParaRPr>
          </a:p>
        </p:txBody>
      </p:sp>
      <p:pic>
        <p:nvPicPr>
          <p:cNvPr id="121859" name="Picture 4" descr="Example_trans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8382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4"/>
          <p:cNvSpPr txBox="1">
            <a:spLocks noChangeArrowheads="1"/>
          </p:cNvSpPr>
          <p:nvPr/>
        </p:nvSpPr>
        <p:spPr bwMode="auto">
          <a:xfrm rot="-5400000">
            <a:off x="7042150" y="23399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57308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57200" y="0"/>
            <a:ext cx="8229600" cy="1020763"/>
          </a:xfrm>
        </p:spPr>
        <p:txBody>
          <a:bodyPr/>
          <a:lstStyle/>
          <a:p>
            <a:r>
              <a:rPr lang="en-US" dirty="0" smtClean="0">
                <a:latin typeface="Arial" charset="0"/>
                <a:ea typeface="ＭＳ Ｐゴシック" charset="0"/>
                <a:cs typeface="ＭＳ Ｐゴシック" charset="0"/>
              </a:rPr>
              <a:t>Examples</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Multi-interface hubs Hubs</a:t>
            </a:r>
            <a:endParaRPr lang="en-US" dirty="0">
              <a:latin typeface="Arial" charset="0"/>
              <a:ea typeface="ＭＳ Ｐゴシック" charset="0"/>
              <a:cs typeface="ＭＳ Ｐゴシック" charset="0"/>
            </a:endParaRPr>
          </a:p>
        </p:txBody>
      </p:sp>
      <p:pic>
        <p:nvPicPr>
          <p:cNvPr id="120834" name="Picture 6" descr="Example_perna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02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4"/>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27691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0"/>
            <a:ext cx="9144000" cy="762000"/>
          </a:xfrm>
        </p:spPr>
        <p:txBody>
          <a:bodyPr/>
          <a:lstStyle/>
          <a:p>
            <a:r>
              <a:rPr lang="en-US" sz="2400" dirty="0">
                <a:latin typeface="Arial" charset="0"/>
                <a:ea typeface="ＭＳ Ｐゴシック" charset="0"/>
                <a:cs typeface="ＭＳ Ｐゴシック" charset="0"/>
              </a:rPr>
              <a:t>Rationalization: </a:t>
            </a:r>
            <a:r>
              <a:rPr lang="en-US" sz="2400" dirty="0" smtClean="0">
                <a:latin typeface="Arial" charset="0"/>
                <a:ea typeface="ＭＳ Ｐゴシック" charset="0"/>
                <a:cs typeface="ＭＳ Ｐゴシック" charset="0"/>
              </a:rPr>
              <a:t>“Permanent” </a:t>
            </a:r>
            <a:r>
              <a:rPr lang="en-US" sz="2400" dirty="0" err="1">
                <a:latin typeface="Arial" charset="0"/>
                <a:ea typeface="ＭＳ Ｐゴシック" charset="0"/>
                <a:cs typeface="ＭＳ Ｐゴシック" charset="0"/>
              </a:rPr>
              <a:t>vs</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“Transient” </a:t>
            </a:r>
            <a:r>
              <a:rPr lang="en-US" sz="2400" dirty="0">
                <a:latin typeface="Arial" charset="0"/>
                <a:ea typeface="ＭＳ Ｐゴシック" charset="0"/>
                <a:cs typeface="ＭＳ Ｐゴシック" charset="0"/>
              </a:rPr>
              <a:t>Interactions</a:t>
            </a:r>
          </a:p>
        </p:txBody>
      </p:sp>
      <p:sp>
        <p:nvSpPr>
          <p:cNvPr id="190466" name="Rectangle 5"/>
          <p:cNvSpPr>
            <a:spLocks noChangeArrowheads="1"/>
          </p:cNvSpPr>
          <p:nvPr/>
        </p:nvSpPr>
        <p:spPr bwMode="auto">
          <a:xfrm>
            <a:off x="330729" y="4769908"/>
            <a:ext cx="26477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Multi-interface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Only need to pay high </a:t>
            </a:r>
          </a:p>
          <a:p>
            <a:r>
              <a:rPr lang="en-US" sz="1600" dirty="0"/>
              <a:t>energetic costs </a:t>
            </a:r>
            <a:r>
              <a:rPr lang="en-US" sz="1600" dirty="0" smtClean="0"/>
              <a:t>for larger </a:t>
            </a:r>
            <a:endParaRPr lang="en-US" sz="1600" dirty="0"/>
          </a:p>
          <a:p>
            <a:r>
              <a:rPr lang="en-US" sz="1600" dirty="0"/>
              <a:t>changes </a:t>
            </a:r>
            <a:r>
              <a:rPr lang="en-US" sz="1600" dirty="0" smtClean="0"/>
              <a:t>infrequently</a:t>
            </a:r>
            <a:endParaRPr lang="en-US" sz="1600" dirty="0"/>
          </a:p>
        </p:txBody>
      </p:sp>
      <p:sp>
        <p:nvSpPr>
          <p:cNvPr id="190467" name="Rectangle 21"/>
          <p:cNvSpPr>
            <a:spLocks noChangeArrowheads="1"/>
          </p:cNvSpPr>
          <p:nvPr/>
        </p:nvSpPr>
        <p:spPr bwMode="auto">
          <a:xfrm>
            <a:off x="447675" y="1587500"/>
            <a:ext cx="304442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Single-interface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Less interface modification </a:t>
            </a:r>
          </a:p>
          <a:p>
            <a:r>
              <a:rPr lang="en-US" sz="1600" dirty="0"/>
              <a:t>(lower energy barrier) for </a:t>
            </a:r>
            <a:endParaRPr lang="en-US" sz="1600" dirty="0" smtClean="0"/>
          </a:p>
          <a:p>
            <a:r>
              <a:rPr lang="en-US" sz="1600" dirty="0" smtClean="0"/>
              <a:t>frequently-changing </a:t>
            </a:r>
          </a:p>
          <a:p>
            <a:r>
              <a:rPr lang="en-US" sz="1600" dirty="0" smtClean="0"/>
              <a:t>interactions</a:t>
            </a:r>
            <a:endParaRPr lang="en-US" sz="1600" dirty="0"/>
          </a:p>
        </p:txBody>
      </p:sp>
      <p:pic>
        <p:nvPicPr>
          <p:cNvPr id="190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1116" y="4542896"/>
            <a:ext cx="50593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2650" y="884238"/>
            <a:ext cx="52514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399941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descr="Untitled-3.png"/>
          <p:cNvPicPr>
            <a:picLocks noChangeAspect="1"/>
          </p:cNvPicPr>
          <p:nvPr/>
        </p:nvPicPr>
        <p:blipFill>
          <a:blip r:embed="rId3" cstate="print">
            <a:duotone>
              <a:prstClr val="black"/>
              <a:srgbClr val="D9C3A5">
                <a:tint val="50000"/>
                <a:satMod val="180000"/>
              </a:srgbClr>
            </a:duotone>
            <a:lum bright="-30000"/>
          </a:blip>
          <a:stretch>
            <a:fillRect/>
          </a:stretch>
        </p:blipFill>
        <p:spPr>
          <a:xfrm>
            <a:off x="0" y="0"/>
            <a:ext cx="9144000" cy="6858000"/>
          </a:xfrm>
          <a:prstGeom prst="rect">
            <a:avLst/>
          </a:prstGeom>
        </p:spPr>
      </p:pic>
      <p:sp>
        <p:nvSpPr>
          <p:cNvPr id="66562" name="TextBox 193"/>
          <p:cNvSpPr txBox="1">
            <a:spLocks noChangeArrowheads="1"/>
          </p:cNvSpPr>
          <p:nvPr/>
        </p:nvSpPr>
        <p:spPr bwMode="auto">
          <a:xfrm>
            <a:off x="0" y="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600" b="1" i="1">
                <a:solidFill>
                  <a:srgbClr val="000000"/>
                </a:solidFill>
                <a:latin typeface="Arial" charset="0"/>
              </a:rPr>
              <a:t>Nature (2010)</a:t>
            </a:r>
          </a:p>
        </p:txBody>
      </p:sp>
      <p:pic>
        <p:nvPicPr>
          <p:cNvPr id="66563" name="Picture 199" descr="cover_nat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1798638"/>
            <a:ext cx="14081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00" descr="pgp_mugsho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004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oup 201"/>
          <p:cNvGrpSpPr>
            <a:grpSpLocks/>
          </p:cNvGrpSpPr>
          <p:nvPr/>
        </p:nvGrpSpPr>
        <p:grpSpPr bwMode="auto">
          <a:xfrm>
            <a:off x="2819400" y="3194050"/>
            <a:ext cx="1905000" cy="1301750"/>
            <a:chOff x="3429000" y="1752600"/>
            <a:chExt cx="1905000" cy="1302173"/>
          </a:xfrm>
        </p:grpSpPr>
        <p:pic>
          <p:nvPicPr>
            <p:cNvPr id="66569" name="Picture 203" descr="decodeme.png"/>
            <p:cNvPicPr>
              <a:picLocks noChangeAspect="1"/>
            </p:cNvPicPr>
            <p:nvPr/>
          </p:nvPicPr>
          <p:blipFill>
            <a:blip r:embed="rId6">
              <a:extLst>
                <a:ext uri="{28A0092B-C50C-407E-A947-70E740481C1C}">
                  <a14:useLocalDpi xmlns:a14="http://schemas.microsoft.com/office/drawing/2010/main" val="0"/>
                </a:ext>
              </a:extLst>
            </a:blip>
            <a:srcRect l="80780" t="12102"/>
            <a:stretch>
              <a:fillRect/>
            </a:stretch>
          </p:blipFill>
          <p:spPr bwMode="auto">
            <a:xfrm>
              <a:off x="4876800" y="2283638"/>
              <a:ext cx="380753" cy="5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206" descr="images.jpg"/>
            <p:cNvPicPr>
              <a:picLocks noChangeAspect="1"/>
            </p:cNvPicPr>
            <p:nvPr/>
          </p:nvPicPr>
          <p:blipFill>
            <a:blip r:embed="rId7">
              <a:extLst>
                <a:ext uri="{28A0092B-C50C-407E-A947-70E740481C1C}">
                  <a14:useLocalDpi xmlns:a14="http://schemas.microsoft.com/office/drawing/2010/main" val="0"/>
                </a:ext>
              </a:extLst>
            </a:blip>
            <a:srcRect t="14285" b="14285"/>
            <a:stretch>
              <a:fillRect/>
            </a:stretch>
          </p:blipFill>
          <p:spPr bwMode="auto">
            <a:xfrm>
              <a:off x="3429000" y="2133600"/>
              <a:ext cx="1295400"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11" descr="images (1).jpg"/>
            <p:cNvPicPr>
              <a:picLocks noChangeAspect="1"/>
            </p:cNvPicPr>
            <p:nvPr/>
          </p:nvPicPr>
          <p:blipFill>
            <a:blip r:embed="rId8">
              <a:extLst>
                <a:ext uri="{28A0092B-C50C-407E-A947-70E740481C1C}">
                  <a14:useLocalDpi xmlns:a14="http://schemas.microsoft.com/office/drawing/2010/main" val="0"/>
                </a:ext>
              </a:extLst>
            </a:blip>
            <a:srcRect l="5000" t="10001" r="5000" b="10001"/>
            <a:stretch>
              <a:fillRect/>
            </a:stretch>
          </p:blipFill>
          <p:spPr bwMode="auto">
            <a:xfrm>
              <a:off x="3886200" y="1752600"/>
              <a:ext cx="8382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16" descr="decodeme.png"/>
            <p:cNvPicPr>
              <a:picLocks noChangeAspect="1"/>
            </p:cNvPicPr>
            <p:nvPr/>
          </p:nvPicPr>
          <p:blipFill>
            <a:blip r:embed="rId6">
              <a:extLst>
                <a:ext uri="{28A0092B-C50C-407E-A947-70E740481C1C}">
                  <a14:useLocalDpi xmlns:a14="http://schemas.microsoft.com/office/drawing/2010/main" val="0"/>
                </a:ext>
              </a:extLst>
            </a:blip>
            <a:srcRect t="49606" r="23067"/>
            <a:stretch>
              <a:fillRect/>
            </a:stretch>
          </p:blipFill>
          <p:spPr bwMode="auto">
            <a:xfrm>
              <a:off x="3810000" y="2743200"/>
              <a:ext cx="1524000" cy="3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6" name="Picture 217" descr="HapMaplogoweb1cop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495800"/>
            <a:ext cx="25542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98563" y="4678363"/>
            <a:ext cx="1193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413" y="5143500"/>
            <a:ext cx="1085850"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13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a:t>
            </a:r>
          </a:p>
        </p:txBody>
      </p:sp>
      <p:pic>
        <p:nvPicPr>
          <p:cNvPr id="325634"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5"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6"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7"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8"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smtClean="0">
                <a:solidFill>
                  <a:srgbClr val="000000"/>
                </a:solidFill>
                <a:latin typeface="Helvetica" charset="0"/>
              </a:rPr>
              <a:t>[Balasubramanian et al., </a:t>
            </a:r>
            <a:r>
              <a:rPr lang="en-US" b="0" i="1" smtClean="0">
                <a:solidFill>
                  <a:srgbClr val="000000"/>
                </a:solidFill>
                <a:latin typeface="Helvetica" charset="0"/>
              </a:rPr>
              <a:t>Genes Dev.</a:t>
            </a:r>
            <a:r>
              <a:rPr lang="en-US" b="0" smtClean="0">
                <a:solidFill>
                  <a:srgbClr val="000000"/>
                </a:solidFill>
                <a:latin typeface="Helvetica" charset="0"/>
              </a:rPr>
              <a:t>, </a:t>
            </a:r>
            <a:r>
              <a:rPr lang="fr-FR" b="0" smtClean="0">
                <a:solidFill>
                  <a:srgbClr val="000000"/>
                </a:solidFill>
                <a:latin typeface="Helvetica" charset="0"/>
              </a:rPr>
              <a:t>’</a:t>
            </a:r>
            <a:r>
              <a:rPr lang="en-US" altLang="ja-JP" b="0" smtClean="0">
                <a:solidFill>
                  <a:srgbClr val="000000"/>
                </a:solidFill>
                <a:latin typeface="Helvetica" charset="0"/>
              </a:rPr>
              <a:t>11]</a:t>
            </a:r>
            <a:endParaRPr lang="en-US" b="0" smtClean="0">
              <a:solidFill>
                <a:srgbClr val="000000"/>
              </a:solidFill>
              <a:latin typeface="Helvetica" charset="0"/>
            </a:endParaRPr>
          </a:p>
        </p:txBody>
      </p:sp>
    </p:spTree>
    <p:extLst>
      <p:ext uri="{BB962C8B-B14F-4D97-AF65-F5344CB8AC3E}">
        <p14:creationId xmlns:p14="http://schemas.microsoft.com/office/powerpoint/2010/main" val="937549521"/>
      </p:ext>
    </p:extLst>
  </p:cSld>
  <p:clrMapOvr>
    <a:masterClrMapping/>
  </p:clrMapOvr>
  <p:transition xmlns:p14="http://schemas.microsoft.com/office/powerpoint/2010/main" spd="slow" advTm="65297"/>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C142BD-600F-4A47-94D3-8F8ED1FD056F}" type="slidenum">
              <a:rPr lang="en-GB" smtClean="0">
                <a:solidFill>
                  <a:srgbClr val="000000"/>
                </a:solidFill>
              </a:rPr>
              <a:pPr eaLnBrk="1" hangingPunct="1"/>
              <a:t>21</a:t>
            </a:fld>
            <a:endParaRPr lang="en-GB" smtClean="0">
              <a:solidFill>
                <a:srgbClr val="000000"/>
              </a:solidFill>
            </a:endParaRPr>
          </a:p>
        </p:txBody>
      </p:sp>
      <p:sp>
        <p:nvSpPr>
          <p:cNvPr id="334850" name="Rectangle 2"/>
          <p:cNvSpPr>
            <a:spLocks noGrp="1"/>
          </p:cNvSpPr>
          <p:nvPr>
            <p:ph type="title"/>
          </p:nvPr>
        </p:nvSpPr>
        <p:spPr>
          <a:xfrm>
            <a:off x="457200" y="457200"/>
            <a:ext cx="8229600" cy="1143000"/>
          </a:xfrm>
        </p:spPr>
        <p:txBody>
          <a:bodyPr/>
          <a:lstStyle/>
          <a:p>
            <a:r>
              <a:rPr lang="en-US" sz="3600">
                <a:latin typeface="Arial" charset="0"/>
                <a:ea typeface="ＭＳ Ｐゴシック" charset="0"/>
                <a:cs typeface="ＭＳ Ｐゴシック" charset="0"/>
              </a:rPr>
              <a:t>Making Sense Of Nonsense</a:t>
            </a:r>
            <a:endParaRPr lang="en-US">
              <a:latin typeface="Calibri" charset="0"/>
              <a:ea typeface="ＭＳ Ｐゴシック" charset="0"/>
              <a:cs typeface="ＭＳ Ｐゴシック" charset="0"/>
            </a:endParaRPr>
          </a:p>
        </p:txBody>
      </p:sp>
      <p:sp>
        <p:nvSpPr>
          <p:cNvPr id="334851" name="Rectangle 3"/>
          <p:cNvSpPr>
            <a:spLocks noGrp="1"/>
          </p:cNvSpPr>
          <p:nvPr>
            <p:ph type="body" idx="1"/>
          </p:nvPr>
        </p:nvSpPr>
        <p:spPr>
          <a:xfrm>
            <a:off x="685800" y="1382118"/>
            <a:ext cx="7772400" cy="4638675"/>
          </a:xfrm>
        </p:spPr>
        <p:txBody>
          <a:bodyPr/>
          <a:lstStyle/>
          <a:p>
            <a:r>
              <a:rPr lang="en-US" dirty="0" smtClean="0">
                <a:latin typeface="Calibri" charset="0"/>
                <a:ea typeface="ＭＳ Ｐゴシック" charset="0"/>
                <a:cs typeface="ＭＳ Ｐゴシック" charset="0"/>
              </a:rPr>
              <a:t>Tricky to find true LOFs </a:t>
            </a:r>
          </a:p>
          <a:p>
            <a:r>
              <a:rPr lang="en-US" dirty="0" smtClean="0">
                <a:latin typeface="Calibri" charset="0"/>
                <a:ea typeface="ＭＳ Ｐゴシック" charset="0"/>
                <a:cs typeface="ＭＳ Ｐゴシック" charset="0"/>
              </a:rPr>
              <a:t>Use VAT tool</a:t>
            </a:r>
          </a:p>
          <a:p>
            <a:r>
              <a:rPr lang="en-US" dirty="0" smtClean="0">
                <a:latin typeface="Calibri" charset="0"/>
                <a:ea typeface="ＭＳ Ｐゴシック" charset="0"/>
                <a:cs typeface="ＭＳ Ｐゴシック" charset="0"/>
              </a:rPr>
              <a:t>Some further complexities beyond alt. splicing</a:t>
            </a: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Future: use more structural &amp; protein knowledge</a:t>
            </a:r>
          </a:p>
          <a:p>
            <a:endParaRPr lang="en-US" dirty="0">
              <a:latin typeface="Calibri" charset="0"/>
              <a:ea typeface="ＭＳ Ｐゴシック" charset="0"/>
              <a:cs typeface="ＭＳ Ｐゴシック" charset="0"/>
            </a:endParaRPr>
          </a:p>
        </p:txBody>
      </p:sp>
      <p:pic>
        <p:nvPicPr>
          <p:cNvPr id="334852" name="Picture 4" descr="Screen shot 2010-10-04 a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5" y="2795438"/>
            <a:ext cx="79708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Rectangle 5"/>
          <p:cNvSpPr>
            <a:spLocks noChangeArrowheads="1"/>
          </p:cNvSpPr>
          <p:nvPr/>
        </p:nvSpPr>
        <p:spPr bwMode="auto">
          <a:xfrm>
            <a:off x="157163" y="6118225"/>
            <a:ext cx="5610225"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smtClean="0">
                <a:solidFill>
                  <a:srgbClr val="989898"/>
                </a:solidFill>
              </a:rPr>
              <a:t>Balasubramanian S., et al. Genes Dev 25: 1-10, 2011</a:t>
            </a:r>
            <a:endParaRPr lang="en-US" sz="2000" smtClean="0">
              <a:solidFill>
                <a:srgbClr val="000000"/>
              </a:solidFill>
              <a:latin typeface="Calibri" charset="0"/>
            </a:endParaRPr>
          </a:p>
          <a:p>
            <a:endParaRPr lang="en-US" smtClean="0">
              <a:solidFill>
                <a:srgbClr val="000000"/>
              </a:solidFill>
            </a:endParaRPr>
          </a:p>
        </p:txBody>
      </p:sp>
    </p:spTree>
    <p:extLst>
      <p:ext uri="{BB962C8B-B14F-4D97-AF65-F5344CB8AC3E}">
        <p14:creationId xmlns:p14="http://schemas.microsoft.com/office/powerpoint/2010/main" val="1526117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29" name="Object 8"/>
          <p:cNvGraphicFramePr>
            <a:graphicFrameLocks noChangeAspect="1"/>
          </p:cNvGraphicFramePr>
          <p:nvPr>
            <p:extLst>
              <p:ext uri="{D42A27DB-BD31-4B8C-83A1-F6EECF244321}">
                <p14:modId xmlns:p14="http://schemas.microsoft.com/office/powerpoint/2010/main" val="3772221693"/>
              </p:ext>
            </p:extLst>
          </p:nvPr>
        </p:nvGraphicFramePr>
        <p:xfrm>
          <a:off x="4449763" y="1350445"/>
          <a:ext cx="8428037" cy="3238500"/>
        </p:xfrm>
        <a:graphic>
          <a:graphicData uri="http://schemas.openxmlformats.org/presentationml/2006/ole">
            <mc:AlternateContent xmlns:mc="http://schemas.openxmlformats.org/markup-compatibility/2006">
              <mc:Choice xmlns:v="urn:schemas-microsoft-com:vml" Requires="v">
                <p:oleObj spid="_x0000_s112697" name="Document" r:id="rId4" imgW="6134100" imgH="2362200" progId="Word.Document.8">
                  <p:embed/>
                </p:oleObj>
              </mc:Choice>
              <mc:Fallback>
                <p:oleObj name="Document" r:id="rId4" imgW="6134100" imgH="2362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350445"/>
                        <a:ext cx="84280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9730" name="Title 2"/>
          <p:cNvSpPr>
            <a:spLocks noGrp="1"/>
          </p:cNvSpPr>
          <p:nvPr>
            <p:ph type="title"/>
          </p:nvPr>
        </p:nvSpPr>
        <p:spPr>
          <a:xfrm>
            <a:off x="0" y="414338"/>
            <a:ext cx="9144000" cy="1181100"/>
          </a:xfrm>
        </p:spPr>
        <p:txBody>
          <a:bodyPr/>
          <a:lstStyle/>
          <a:p>
            <a:r>
              <a:rPr lang="en-US" sz="3600" b="1">
                <a:solidFill>
                  <a:schemeClr val="accent2"/>
                </a:solidFill>
                <a:latin typeface="Arial" charset="0"/>
                <a:ea typeface="ＭＳ Ｐゴシック" charset="0"/>
                <a:cs typeface="ＭＳ Ｐゴシック" charset="0"/>
              </a:rPr>
              <a:t>Number Of LoF Variants In An Individual</a:t>
            </a:r>
          </a:p>
        </p:txBody>
      </p:sp>
      <p:sp>
        <p:nvSpPr>
          <p:cNvPr id="329732" name="TextBox 1"/>
          <p:cNvSpPr txBox="1">
            <a:spLocks noChangeArrowheads="1"/>
          </p:cNvSpPr>
          <p:nvPr/>
        </p:nvSpPr>
        <p:spPr bwMode="auto">
          <a:xfrm>
            <a:off x="6657975" y="5678488"/>
            <a:ext cx="18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4" name="TextBox 3"/>
          <p:cNvSpPr txBox="1"/>
          <p:nvPr/>
        </p:nvSpPr>
        <p:spPr>
          <a:xfrm>
            <a:off x="76200" y="1676400"/>
            <a:ext cx="4437063" cy="3786188"/>
          </a:xfrm>
          <a:prstGeom prst="rect">
            <a:avLst/>
          </a:prstGeom>
          <a:noFill/>
        </p:spPr>
        <p:txBody>
          <a:bodyPr wrap="none">
            <a:spAutoFit/>
          </a:bodyPr>
          <a:lstStyle/>
          <a:p>
            <a:pPr marL="444500" indent="-444500">
              <a:buFont typeface="Arial"/>
              <a:buChar char="•"/>
              <a:defRPr/>
            </a:pPr>
            <a:r>
              <a:rPr lang="en-GB" sz="2400" b="0" dirty="0">
                <a:solidFill>
                  <a:srgbClr val="000000"/>
                </a:solidFill>
                <a:cs typeface="Arial" charset="0"/>
              </a:rPr>
              <a:t>Initial estimate of 250-300</a:t>
            </a:r>
          </a:p>
          <a:p>
            <a:pPr>
              <a:defRPr/>
            </a:pPr>
            <a:r>
              <a:rPr lang="en-GB" sz="2400" b="0" dirty="0">
                <a:solidFill>
                  <a:srgbClr val="000000"/>
                </a:solidFill>
                <a:cs typeface="Arial" charset="0"/>
              </a:rPr>
              <a:t>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Enriched for sequencing,</a:t>
            </a:r>
          </a:p>
          <a:p>
            <a:pPr marL="444500" indent="-444500">
              <a:defRPr/>
            </a:pPr>
            <a:r>
              <a:rPr lang="en-GB" sz="2400" b="0" dirty="0">
                <a:solidFill>
                  <a:srgbClr val="000000"/>
                </a:solidFill>
                <a:cs typeface="Arial" charset="0"/>
              </a:rPr>
              <a:t>      annotation </a:t>
            </a:r>
            <a:r>
              <a:rPr lang="en-GB" sz="2400" b="0" dirty="0" err="1">
                <a:solidFill>
                  <a:srgbClr val="000000"/>
                </a:solidFill>
                <a:cs typeface="Arial" charset="0"/>
              </a:rPr>
              <a:t>artifacts</a:t>
            </a:r>
            <a:r>
              <a:rPr lang="en-GB" sz="2400" b="0" dirty="0">
                <a:solidFill>
                  <a:srgbClr val="000000"/>
                </a:solidFill>
                <a:cs typeface="Arial" charset="0"/>
              </a:rPr>
              <a:t>.</a:t>
            </a:r>
          </a:p>
          <a:p>
            <a:pPr marL="444500" indent="-444500">
              <a:buFont typeface="Arial"/>
              <a:buChar char="•"/>
              <a:defRPr/>
            </a:pPr>
            <a:r>
              <a:rPr lang="en-GB" sz="2400" b="0" dirty="0">
                <a:solidFill>
                  <a:srgbClr val="000000"/>
                </a:solidFill>
                <a:cs typeface="Arial" charset="0"/>
              </a:rPr>
              <a:t>Each of us probably carry</a:t>
            </a:r>
          </a:p>
          <a:p>
            <a:pPr marL="444500" indent="-444500">
              <a:defRPr/>
            </a:pPr>
            <a:r>
              <a:rPr lang="en-GB" sz="2400" b="0" dirty="0">
                <a:solidFill>
                  <a:srgbClr val="000000"/>
                </a:solidFill>
                <a:cs typeface="Arial" charset="0"/>
              </a:rPr>
              <a:t>     ~ 100 genuine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Majority of the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defRPr/>
            </a:pPr>
            <a:r>
              <a:rPr lang="en-GB" sz="2400" b="0" dirty="0">
                <a:solidFill>
                  <a:srgbClr val="000000"/>
                </a:solidFill>
                <a:cs typeface="Arial" charset="0"/>
              </a:rPr>
              <a:t>	are rare.</a:t>
            </a:r>
          </a:p>
          <a:p>
            <a:pPr marL="444500" indent="-444500">
              <a:buFont typeface="Arial"/>
              <a:buChar char="•"/>
              <a:defRPr/>
            </a:pPr>
            <a:r>
              <a:rPr lang="en-GB" sz="2400" b="0" dirty="0">
                <a:solidFill>
                  <a:srgbClr val="000000"/>
                </a:solidFill>
                <a:cs typeface="Arial" charset="0"/>
              </a:rPr>
              <a:t>Each individual has ~ 20</a:t>
            </a:r>
          </a:p>
          <a:p>
            <a:pPr marL="444500" indent="-444500">
              <a:defRPr/>
            </a:pPr>
            <a:r>
              <a:rPr lang="en-GB" sz="2400" b="0" dirty="0">
                <a:solidFill>
                  <a:srgbClr val="000000"/>
                </a:solidFill>
                <a:cs typeface="Arial" charset="0"/>
              </a:rPr>
              <a:t>	homozygous </a:t>
            </a:r>
            <a:r>
              <a:rPr lang="en-GB" sz="2400" b="0" dirty="0" err="1">
                <a:solidFill>
                  <a:srgbClr val="000000"/>
                </a:solidFill>
                <a:cs typeface="Arial" charset="0"/>
              </a:rPr>
              <a:t>LoF</a:t>
            </a:r>
            <a:r>
              <a:rPr lang="en-GB" sz="2400" b="0" dirty="0">
                <a:solidFill>
                  <a:srgbClr val="000000"/>
                </a:solidFill>
                <a:cs typeface="Arial" charset="0"/>
              </a:rPr>
              <a:t> variants</a:t>
            </a:r>
            <a:endParaRPr lang="en-US" sz="2400" b="0" dirty="0">
              <a:solidFill>
                <a:srgbClr val="000000"/>
              </a:solidFill>
            </a:endParaRPr>
          </a:p>
        </p:txBody>
      </p:sp>
      <p:sp>
        <p:nvSpPr>
          <p:cNvPr id="329734" name="TextBox 4"/>
          <p:cNvSpPr txBox="1">
            <a:spLocks noChangeArrowheads="1"/>
          </p:cNvSpPr>
          <p:nvPr/>
        </p:nvSpPr>
        <p:spPr bwMode="auto">
          <a:xfrm>
            <a:off x="6586538" y="58420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329735" name="TextBox 1"/>
          <p:cNvSpPr txBox="1">
            <a:spLocks noChangeArrowheads="1"/>
          </p:cNvSpPr>
          <p:nvPr/>
        </p:nvSpPr>
        <p:spPr bwMode="auto">
          <a:xfrm>
            <a:off x="8229600" y="624840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1400" b="0" smtClean="0">
                <a:solidFill>
                  <a:srgbClr val="000000"/>
                </a:solidFill>
              </a:rPr>
              <a:t>5</a:t>
            </a:r>
          </a:p>
        </p:txBody>
      </p:sp>
      <p:sp>
        <p:nvSpPr>
          <p:cNvPr id="3" name="Rectangle 2"/>
          <p:cNvSpPr/>
          <p:nvPr/>
        </p:nvSpPr>
        <p:spPr>
          <a:xfrm>
            <a:off x="4793567" y="4763701"/>
            <a:ext cx="3740833" cy="1015663"/>
          </a:xfrm>
          <a:prstGeom prst="rect">
            <a:avLst/>
          </a:prstGeom>
        </p:spPr>
        <p:txBody>
          <a:bodyPr wrap="square">
            <a:spAutoFit/>
          </a:bodyPr>
          <a:lstStyle/>
          <a:p>
            <a:r>
              <a:rPr lang="en-US" sz="2000" dirty="0"/>
              <a:t>Phase 1 Update: </a:t>
            </a:r>
            <a:r>
              <a:rPr lang="en-US" sz="2000" dirty="0" smtClean="0"/>
              <a:t/>
            </a:r>
            <a:br>
              <a:rPr lang="en-US" sz="2000" dirty="0" smtClean="0"/>
            </a:br>
            <a:r>
              <a:rPr lang="en-US" sz="2000" dirty="0" smtClean="0"/>
              <a:t>~</a:t>
            </a:r>
            <a:r>
              <a:rPr lang="en-US" sz="2000" dirty="0"/>
              <a:t>150 LOF/</a:t>
            </a:r>
            <a:r>
              <a:rPr lang="en-US" sz="2000" dirty="0" smtClean="0"/>
              <a:t>individual</a:t>
            </a:r>
            <a:br>
              <a:rPr lang="en-US" sz="2000" dirty="0" smtClean="0"/>
            </a:br>
            <a:r>
              <a:rPr lang="en-US" sz="2000" dirty="0" smtClean="0"/>
              <a:t> </a:t>
            </a:r>
            <a:r>
              <a:rPr lang="en-US" sz="2000" dirty="0"/>
              <a:t>but </a:t>
            </a:r>
            <a:r>
              <a:rPr lang="en-US" sz="2000" dirty="0" smtClean="0"/>
              <a:t>only 10</a:t>
            </a:r>
            <a:r>
              <a:rPr lang="en-US" sz="2000" dirty="0"/>
              <a:t>-20 of these </a:t>
            </a:r>
            <a:r>
              <a:rPr lang="en-US" sz="2000" dirty="0" smtClean="0"/>
              <a:t>rare </a:t>
            </a:r>
            <a:endParaRPr lang="en-US" sz="2000" dirty="0"/>
          </a:p>
        </p:txBody>
      </p:sp>
      <p:sp>
        <p:nvSpPr>
          <p:cNvPr id="5" name="TextBox 4"/>
          <p:cNvSpPr txBox="1"/>
          <p:nvPr/>
        </p:nvSpPr>
        <p:spPr>
          <a:xfrm>
            <a:off x="270934" y="6179400"/>
            <a:ext cx="7924799" cy="830997"/>
          </a:xfrm>
          <a:prstGeom prst="rect">
            <a:avLst/>
          </a:prstGeom>
          <a:noFill/>
        </p:spPr>
        <p:txBody>
          <a:bodyPr wrap="square" rtlCol="0">
            <a:spAutoFit/>
          </a:bodyPr>
          <a:lstStyle/>
          <a:p>
            <a:r>
              <a:rPr lang="en-US" sz="1600" dirty="0" smtClean="0">
                <a:solidFill>
                  <a:schemeClr val="bg1">
                    <a:lumMod val="50000"/>
                  </a:schemeClr>
                </a:solidFill>
              </a:rPr>
              <a:t>[MacArthur, </a:t>
            </a:r>
            <a:r>
              <a:rPr lang="en-US" sz="1600" dirty="0" err="1" smtClean="0">
                <a:solidFill>
                  <a:schemeClr val="bg1">
                    <a:lumMod val="50000"/>
                  </a:schemeClr>
                </a:solidFill>
              </a:rPr>
              <a:t>Balasubramanian</a:t>
            </a:r>
            <a:r>
              <a:rPr lang="en-US" sz="1600" dirty="0" smtClean="0">
                <a:solidFill>
                  <a:schemeClr val="bg1">
                    <a:lumMod val="50000"/>
                  </a:schemeClr>
                </a:solidFill>
              </a:rPr>
              <a:t>, </a:t>
            </a:r>
            <a:r>
              <a:rPr lang="en-US" sz="1600" dirty="0">
                <a:solidFill>
                  <a:schemeClr val="bg1">
                    <a:lumMod val="50000"/>
                  </a:schemeClr>
                </a:solidFill>
              </a:rPr>
              <a:t>et al., </a:t>
            </a:r>
            <a:r>
              <a:rPr lang="en-US" sz="1600" i="1" dirty="0">
                <a:solidFill>
                  <a:schemeClr val="bg1">
                    <a:lumMod val="50000"/>
                  </a:schemeClr>
                </a:solidFill>
              </a:rPr>
              <a:t>Science</a:t>
            </a:r>
            <a:r>
              <a:rPr lang="en-US" sz="1600" dirty="0">
                <a:solidFill>
                  <a:schemeClr val="bg1">
                    <a:lumMod val="50000"/>
                  </a:schemeClr>
                </a:solidFill>
              </a:rPr>
              <a:t> </a:t>
            </a:r>
            <a:r>
              <a:rPr lang="en-US" sz="1600" dirty="0" smtClean="0">
                <a:solidFill>
                  <a:schemeClr val="bg1">
                    <a:lumMod val="50000"/>
                  </a:schemeClr>
                </a:solidFill>
              </a:rPr>
              <a:t>(</a:t>
            </a:r>
            <a:r>
              <a:rPr lang="fr-FR" sz="1600" dirty="0" smtClean="0">
                <a:solidFill>
                  <a:schemeClr val="bg1">
                    <a:lumMod val="50000"/>
                  </a:schemeClr>
                </a:solidFill>
              </a:rPr>
              <a:t>’</a:t>
            </a:r>
            <a:r>
              <a:rPr lang="en-US" sz="1600" dirty="0" smtClean="0">
                <a:solidFill>
                  <a:schemeClr val="bg1">
                    <a:lumMod val="50000"/>
                  </a:schemeClr>
                </a:solidFill>
              </a:rPr>
              <a:t>12); </a:t>
            </a:r>
            <a:br>
              <a:rPr lang="en-US" sz="1600" dirty="0" smtClean="0">
                <a:solidFill>
                  <a:schemeClr val="bg1">
                    <a:lumMod val="50000"/>
                  </a:schemeClr>
                </a:solidFill>
              </a:rPr>
            </a:br>
            <a:r>
              <a:rPr lang="en-US" sz="1600" dirty="0" smtClean="0">
                <a:solidFill>
                  <a:schemeClr val="bg1">
                    <a:lumMod val="50000"/>
                  </a:schemeClr>
                </a:solidFill>
              </a:rPr>
              <a:t>1000 </a:t>
            </a:r>
            <a:r>
              <a:rPr lang="en-US" sz="1600" dirty="0">
                <a:solidFill>
                  <a:schemeClr val="bg1">
                    <a:lumMod val="50000"/>
                  </a:schemeClr>
                </a:solidFill>
              </a:rPr>
              <a:t>Genomes Consortium, </a:t>
            </a:r>
            <a:r>
              <a:rPr lang="en-US" sz="1600" i="1" dirty="0">
                <a:solidFill>
                  <a:schemeClr val="bg1">
                    <a:lumMod val="50000"/>
                  </a:schemeClr>
                </a:solidFill>
              </a:rPr>
              <a:t>Nature</a:t>
            </a:r>
            <a:r>
              <a:rPr lang="en-US" sz="1600" dirty="0">
                <a:solidFill>
                  <a:schemeClr val="bg1">
                    <a:lumMod val="50000"/>
                  </a:schemeClr>
                </a:solidFill>
              </a:rPr>
              <a:t> </a:t>
            </a:r>
            <a:r>
              <a:rPr lang="en-US" sz="1600" dirty="0" smtClean="0">
                <a:solidFill>
                  <a:schemeClr val="bg1">
                    <a:lumMod val="50000"/>
                  </a:schemeClr>
                </a:solidFill>
              </a:rPr>
              <a:t>(</a:t>
            </a:r>
            <a:r>
              <a:rPr lang="fr-FR" sz="1600" dirty="0" smtClean="0">
                <a:solidFill>
                  <a:schemeClr val="bg1">
                    <a:lumMod val="50000"/>
                  </a:schemeClr>
                </a:solidFill>
              </a:rPr>
              <a:t>’</a:t>
            </a:r>
            <a:r>
              <a:rPr lang="en-US" sz="1600" dirty="0" smtClean="0">
                <a:solidFill>
                  <a:schemeClr val="bg1">
                    <a:lumMod val="50000"/>
                  </a:schemeClr>
                </a:solidFill>
              </a:rPr>
              <a:t>12)]</a:t>
            </a:r>
            <a:endParaRPr lang="en-US" sz="1600" dirty="0">
              <a:solidFill>
                <a:schemeClr val="bg1">
                  <a:lumMod val="50000"/>
                </a:schemeClr>
              </a:solidFill>
            </a:endParaRPr>
          </a:p>
          <a:p>
            <a:endParaRPr lang="en-US" sz="1600" dirty="0"/>
          </a:p>
        </p:txBody>
      </p:sp>
    </p:spTree>
    <p:extLst>
      <p:ext uri="{BB962C8B-B14F-4D97-AF65-F5344CB8AC3E}">
        <p14:creationId xmlns:p14="http://schemas.microsoft.com/office/powerpoint/2010/main" val="491054419"/>
      </p:ext>
    </p:extLst>
  </p:cSld>
  <p:clrMapOvr>
    <a:masterClrMapping/>
  </p:clrMapOvr>
  <p:transition xmlns:p14="http://schemas.microsoft.com/office/powerpoint/2010/main" spd="slow" advTm="61089"/>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Placeholder 6"/>
          <p:cNvSpPr>
            <a:spLocks noGrp="1"/>
          </p:cNvSpPr>
          <p:nvPr>
            <p:ph type="body" sz="quarter" idx="3"/>
          </p:nvPr>
        </p:nvSpPr>
        <p:spPr>
          <a:xfrm>
            <a:off x="2728913" y="1504950"/>
            <a:ext cx="3832225" cy="438150"/>
          </a:xfrm>
        </p:spPr>
        <p:txBody>
          <a:bodyPr/>
          <a:lstStyle/>
          <a:p>
            <a:pPr algn="ctr" eaLnBrk="1" hangingPunct="1"/>
            <a:r>
              <a:rPr lang="en-US" sz="1800" b="0">
                <a:latin typeface="Calibri" charset="0"/>
              </a:rPr>
              <a:t>Decreasing tolerance to mutation</a:t>
            </a:r>
          </a:p>
        </p:txBody>
      </p:sp>
      <p:sp>
        <p:nvSpPr>
          <p:cNvPr id="131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E7933FB-CA02-1846-AC39-67441BEEADA6}" type="slidenum">
              <a:rPr lang="en-US" sz="1200" b="1">
                <a:solidFill>
                  <a:srgbClr val="898989"/>
                </a:solidFill>
              </a:rPr>
              <a:pPr eaLnBrk="1" fontAlgn="base" hangingPunct="1">
                <a:spcBef>
                  <a:spcPct val="0"/>
                </a:spcBef>
                <a:spcAft>
                  <a:spcPct val="0"/>
                </a:spcAft>
              </a:pPr>
              <a:t>23</a:t>
            </a:fld>
            <a:endParaRPr lang="en-US" sz="1200" b="1">
              <a:solidFill>
                <a:srgbClr val="898989"/>
              </a:solidFill>
            </a:endParaRPr>
          </a:p>
        </p:txBody>
      </p:sp>
      <p:sp>
        <p:nvSpPr>
          <p:cNvPr id="15" name="Rectangle 14"/>
          <p:cNvSpPr/>
          <p:nvPr/>
        </p:nvSpPr>
        <p:spPr>
          <a:xfrm>
            <a:off x="1412875" y="2170113"/>
            <a:ext cx="1325563"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6" name="Rectangle 15"/>
          <p:cNvSpPr/>
          <p:nvPr/>
        </p:nvSpPr>
        <p:spPr>
          <a:xfrm>
            <a:off x="2740025" y="2170113"/>
            <a:ext cx="1327150" cy="609600"/>
          </a:xfrm>
          <a:prstGeom prst="rect">
            <a:avLst/>
          </a:prstGeom>
          <a:solidFill>
            <a:srgbClr val="58F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7" name="Rectangle 16"/>
          <p:cNvSpPr/>
          <p:nvPr/>
        </p:nvSpPr>
        <p:spPr>
          <a:xfrm>
            <a:off x="4068763" y="2170113"/>
            <a:ext cx="1325562" cy="609600"/>
          </a:xfrm>
          <a:prstGeom prst="rect">
            <a:avLst/>
          </a:prstGeom>
          <a:solidFill>
            <a:srgbClr val="BAE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8" name="Rectangle 17"/>
          <p:cNvSpPr/>
          <p:nvPr/>
        </p:nvSpPr>
        <p:spPr>
          <a:xfrm>
            <a:off x="5373688" y="2170113"/>
            <a:ext cx="1325562" cy="609600"/>
          </a:xfrm>
          <a:prstGeom prst="rect">
            <a:avLst/>
          </a:prstGeom>
          <a:solidFill>
            <a:srgbClr val="FFC9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9" name="Rectangle 18"/>
          <p:cNvSpPr/>
          <p:nvPr/>
        </p:nvSpPr>
        <p:spPr>
          <a:xfrm>
            <a:off x="6694488" y="2170113"/>
            <a:ext cx="1325562" cy="609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31080" name="Text Placeholder 4"/>
          <p:cNvSpPr txBox="1">
            <a:spLocks/>
          </p:cNvSpPr>
          <p:nvPr/>
        </p:nvSpPr>
        <p:spPr bwMode="auto">
          <a:xfrm>
            <a:off x="1570038"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LoF-tol</a:t>
            </a:r>
          </a:p>
        </p:txBody>
      </p:sp>
      <p:sp>
        <p:nvSpPr>
          <p:cNvPr id="131081" name="Text Placeholder 4"/>
          <p:cNvSpPr txBox="1">
            <a:spLocks/>
          </p:cNvSpPr>
          <p:nvPr/>
        </p:nvSpPr>
        <p:spPr bwMode="auto">
          <a:xfrm>
            <a:off x="2873375" y="2814638"/>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Neutral</a:t>
            </a:r>
          </a:p>
        </p:txBody>
      </p:sp>
      <p:sp>
        <p:nvSpPr>
          <p:cNvPr id="131082" name="Text Placeholder 4"/>
          <p:cNvSpPr txBox="1">
            <a:spLocks/>
          </p:cNvSpPr>
          <p:nvPr/>
        </p:nvSpPr>
        <p:spPr bwMode="auto">
          <a:xfrm>
            <a:off x="6846888" y="2781300"/>
            <a:ext cx="1023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Essential</a:t>
            </a:r>
          </a:p>
        </p:txBody>
      </p:sp>
      <p:sp>
        <p:nvSpPr>
          <p:cNvPr id="131083" name="Text Placeholder 4"/>
          <p:cNvSpPr txBox="1">
            <a:spLocks/>
          </p:cNvSpPr>
          <p:nvPr/>
        </p:nvSpPr>
        <p:spPr bwMode="auto">
          <a:xfrm>
            <a:off x="4170363"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GWAS</a:t>
            </a:r>
          </a:p>
        </p:txBody>
      </p:sp>
      <p:sp>
        <p:nvSpPr>
          <p:cNvPr id="131084" name="Text Placeholder 4"/>
          <p:cNvSpPr txBox="1">
            <a:spLocks/>
          </p:cNvSpPr>
          <p:nvPr/>
        </p:nvSpPr>
        <p:spPr bwMode="auto">
          <a:xfrm>
            <a:off x="5540375" y="2817813"/>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HGMD</a:t>
            </a:r>
          </a:p>
        </p:txBody>
      </p:sp>
      <p:sp>
        <p:nvSpPr>
          <p:cNvPr id="131085" name="Text Placeholder 4"/>
          <p:cNvSpPr txBox="1">
            <a:spLocks/>
          </p:cNvSpPr>
          <p:nvPr/>
        </p:nvSpPr>
        <p:spPr bwMode="auto">
          <a:xfrm>
            <a:off x="3597275" y="3709988"/>
            <a:ext cx="2238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(common </a:t>
            </a:r>
          </a:p>
          <a:p>
            <a:pPr algn="ctr" defTabSz="457200" eaLnBrk="1" hangingPunct="1">
              <a:spcBef>
                <a:spcPct val="20000"/>
              </a:spcBef>
              <a:buFont typeface="Arial" charset="0"/>
              <a:buNone/>
            </a:pPr>
            <a:r>
              <a:rPr lang="en-US" sz="1600" smtClean="0">
                <a:solidFill>
                  <a:srgbClr val="000000"/>
                </a:solidFill>
              </a:rPr>
              <a:t>disease-assoc.</a:t>
            </a:r>
          </a:p>
          <a:p>
            <a:pPr algn="ctr" defTabSz="457200" eaLnBrk="1" hangingPunct="1">
              <a:spcBef>
                <a:spcPct val="20000"/>
              </a:spcBef>
              <a:buFont typeface="Arial" charset="0"/>
              <a:buNone/>
            </a:pPr>
            <a:r>
              <a:rPr lang="en-US" sz="1600" smtClean="0">
                <a:solidFill>
                  <a:srgbClr val="000000"/>
                </a:solidFill>
              </a:rPr>
              <a:t> variants)</a:t>
            </a:r>
          </a:p>
        </p:txBody>
      </p:sp>
      <p:sp>
        <p:nvSpPr>
          <p:cNvPr id="131086" name="Text Placeholder 4"/>
          <p:cNvSpPr txBox="1">
            <a:spLocks/>
          </p:cNvSpPr>
          <p:nvPr/>
        </p:nvSpPr>
        <p:spPr bwMode="auto">
          <a:xfrm>
            <a:off x="4797425" y="3694113"/>
            <a:ext cx="2576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(rare</a:t>
            </a:r>
          </a:p>
          <a:p>
            <a:pPr algn="ctr" defTabSz="457200" eaLnBrk="1" hangingPunct="1">
              <a:spcBef>
                <a:spcPct val="20000"/>
              </a:spcBef>
              <a:buFont typeface="Arial" charset="0"/>
              <a:buNone/>
            </a:pPr>
            <a:r>
              <a:rPr lang="en-US" sz="1600" smtClean="0">
                <a:solidFill>
                  <a:srgbClr val="000000"/>
                </a:solidFill>
              </a:rPr>
              <a:t>disease-causing </a:t>
            </a:r>
          </a:p>
          <a:p>
            <a:pPr algn="ctr" defTabSz="457200" eaLnBrk="1" hangingPunct="1">
              <a:spcBef>
                <a:spcPct val="20000"/>
              </a:spcBef>
              <a:buFont typeface="Arial" charset="0"/>
              <a:buNone/>
            </a:pPr>
            <a:r>
              <a:rPr lang="en-US" sz="1600" smtClean="0">
                <a:solidFill>
                  <a:srgbClr val="000000"/>
                </a:solidFill>
              </a:rPr>
              <a:t>variants)</a:t>
            </a:r>
          </a:p>
        </p:txBody>
      </p:sp>
      <p:cxnSp>
        <p:nvCxnSpPr>
          <p:cNvPr id="4" name="Straight Arrow Connector 3"/>
          <p:cNvCxnSpPr/>
          <p:nvPr/>
        </p:nvCxnSpPr>
        <p:spPr>
          <a:xfrm>
            <a:off x="2122488" y="2028825"/>
            <a:ext cx="5222875" cy="0"/>
          </a:xfrm>
          <a:prstGeom prst="straightConnector1">
            <a:avLst/>
          </a:prstGeom>
          <a:ln>
            <a:solidFill>
              <a:schemeClr val="bg2">
                <a:lumMod val="1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1088" name="Title 1"/>
          <p:cNvSpPr>
            <a:spLocks noGrp="1"/>
          </p:cNvSpPr>
          <p:nvPr>
            <p:ph type="title"/>
          </p:nvPr>
        </p:nvSpPr>
        <p:spPr>
          <a:xfrm>
            <a:off x="700088" y="185738"/>
            <a:ext cx="7772400" cy="1143000"/>
          </a:xfrm>
        </p:spPr>
        <p:txBody>
          <a:bodyPr/>
          <a:lstStyle/>
          <a:p>
            <a:pPr eaLnBrk="1" hangingPunct="1"/>
            <a:r>
              <a:rPr lang="en-US" sz="4000" b="1" u="sng" dirty="0">
                <a:latin typeface="Arial" charset="0"/>
              </a:rPr>
              <a:t>Gene </a:t>
            </a:r>
            <a:r>
              <a:rPr lang="en-US" sz="4000" b="1" u="sng" dirty="0" smtClean="0">
                <a:latin typeface="Arial" charset="0"/>
              </a:rPr>
              <a:t>Categories</a:t>
            </a:r>
            <a:r>
              <a:rPr lang="en-US" sz="3200" b="1" dirty="0" smtClean="0">
                <a:latin typeface="Arial" charset="0"/>
              </a:rPr>
              <a:t> </a:t>
            </a:r>
            <a:r>
              <a:rPr lang="en-US" sz="3200" b="1" dirty="0">
                <a:latin typeface="Arial" charset="0"/>
              </a:rPr>
              <a:t>with known phenotypic effects</a:t>
            </a:r>
          </a:p>
        </p:txBody>
      </p:sp>
      <p:sp>
        <p:nvSpPr>
          <p:cNvPr id="131089" name="Content Placeholder 5"/>
          <p:cNvSpPr>
            <a:spLocks noGrp="1"/>
          </p:cNvSpPr>
          <p:nvPr>
            <p:ph sz="half" idx="2"/>
          </p:nvPr>
        </p:nvSpPr>
        <p:spPr>
          <a:xfrm>
            <a:off x="4860925" y="4087813"/>
            <a:ext cx="4546600" cy="2066925"/>
          </a:xfrm>
        </p:spPr>
        <p:txBody>
          <a:bodyPr/>
          <a:lstStyle/>
          <a:p>
            <a:pPr eaLnBrk="1" hangingPunct="1"/>
            <a:r>
              <a:rPr lang="en-US">
                <a:solidFill>
                  <a:srgbClr val="FF0000"/>
                </a:solidFill>
                <a:latin typeface="Calibri" charset="0"/>
              </a:rPr>
              <a:t>Homozygous inactivation leads to clinical features of death before puberty or infertility </a:t>
            </a:r>
          </a:p>
          <a:p>
            <a:pPr eaLnBrk="1" hangingPunct="1"/>
            <a:r>
              <a:rPr lang="en-US">
                <a:solidFill>
                  <a:srgbClr val="FF0000"/>
                </a:solidFill>
                <a:latin typeface="Calibri" charset="0"/>
              </a:rPr>
              <a:t>Very strong selection constraints</a:t>
            </a:r>
          </a:p>
        </p:txBody>
      </p:sp>
      <p:sp>
        <p:nvSpPr>
          <p:cNvPr id="131090" name="Content Placeholder 7"/>
          <p:cNvSpPr>
            <a:spLocks noGrp="1"/>
          </p:cNvSpPr>
          <p:nvPr>
            <p:ph sz="quarter" idx="4"/>
          </p:nvPr>
        </p:nvSpPr>
        <p:spPr>
          <a:xfrm>
            <a:off x="342900" y="4087813"/>
            <a:ext cx="4041775" cy="1708150"/>
          </a:xfrm>
        </p:spPr>
        <p:txBody>
          <a:bodyPr/>
          <a:lstStyle/>
          <a:p>
            <a:pPr eaLnBrk="1" hangingPunct="1"/>
            <a:r>
              <a:rPr lang="en-US">
                <a:solidFill>
                  <a:srgbClr val="0000FF"/>
                </a:solidFill>
                <a:latin typeface="Calibri" charset="0"/>
              </a:rPr>
              <a:t>Homozygous inactivation in at least one healthy 1000 Genomes individual</a:t>
            </a:r>
            <a:endParaRPr lang="en-US" sz="1400">
              <a:solidFill>
                <a:srgbClr val="0000FF"/>
              </a:solidFill>
              <a:latin typeface="Calibri" charset="0"/>
            </a:endParaRPr>
          </a:p>
          <a:p>
            <a:pPr eaLnBrk="1" hangingPunct="1"/>
            <a:r>
              <a:rPr lang="en-US">
                <a:solidFill>
                  <a:srgbClr val="0000FF"/>
                </a:solidFill>
                <a:latin typeface="Calibri" charset="0"/>
              </a:rPr>
              <a:t>Weak selection constraints</a:t>
            </a:r>
          </a:p>
        </p:txBody>
      </p:sp>
      <p:sp>
        <p:nvSpPr>
          <p:cNvPr id="131091" name="TextBox 3"/>
          <p:cNvSpPr txBox="1">
            <a:spLocks noChangeArrowheads="1"/>
          </p:cNvSpPr>
          <p:nvPr/>
        </p:nvSpPr>
        <p:spPr bwMode="auto">
          <a:xfrm>
            <a:off x="882650" y="5824538"/>
            <a:ext cx="269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MacArthur et al, Science, 2012</a:t>
            </a:r>
          </a:p>
        </p:txBody>
      </p:sp>
      <p:sp>
        <p:nvSpPr>
          <p:cNvPr id="131092" name="TextBox 3"/>
          <p:cNvSpPr txBox="1">
            <a:spLocks noChangeArrowheads="1"/>
          </p:cNvSpPr>
          <p:nvPr/>
        </p:nvSpPr>
        <p:spPr bwMode="auto">
          <a:xfrm>
            <a:off x="5622925" y="60436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Liao et al, PNAS, 2008</a:t>
            </a:r>
          </a:p>
        </p:txBody>
      </p:sp>
      <p:cxnSp>
        <p:nvCxnSpPr>
          <p:cNvPr id="6" name="Straight Arrow Connector 5"/>
          <p:cNvCxnSpPr>
            <a:stCxn id="131080" idx="2"/>
          </p:cNvCxnSpPr>
          <p:nvPr/>
        </p:nvCxnSpPr>
        <p:spPr>
          <a:xfrm>
            <a:off x="2082800" y="3244850"/>
            <a:ext cx="4763" cy="9159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358063" y="3178175"/>
            <a:ext cx="6350" cy="915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187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2286000" y="1646238"/>
            <a:ext cx="4038600"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9" name="Rectangle 78"/>
          <p:cNvSpPr/>
          <p:nvPr/>
        </p:nvSpPr>
        <p:spPr>
          <a:xfrm>
            <a:off x="5029200" y="347663"/>
            <a:ext cx="3886200" cy="40386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4" name="Slide Number Placeholder 3"/>
          <p:cNvSpPr>
            <a:spLocks noGrp="1"/>
          </p:cNvSpPr>
          <p:nvPr>
            <p:ph type="sldNum" sz="quarter" idx="12"/>
          </p:nvPr>
        </p:nvSpPr>
        <p:spPr/>
        <p:txBody>
          <a:bodyPr/>
          <a:lstStyle/>
          <a:p>
            <a:pPr>
              <a:defRPr/>
            </a:pPr>
            <a:fld id="{FE8358C2-334C-2E44-A7AA-459BE5B12F49}" type="slidenum">
              <a:rPr lang="en-US" smtClean="0"/>
              <a:pPr>
                <a:defRPr/>
              </a:pPr>
              <a:t>24</a:t>
            </a:fld>
            <a:endParaRPr lang="en-US"/>
          </a:p>
        </p:txBody>
      </p:sp>
      <p:sp>
        <p:nvSpPr>
          <p:cNvPr id="6" name="Rectangle 5"/>
          <p:cNvSpPr/>
          <p:nvPr/>
        </p:nvSpPr>
        <p:spPr>
          <a:xfrm>
            <a:off x="1055688" y="372586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055688" y="29956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1055688" y="22653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1281113" y="226536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0" name="Rectangle 9"/>
          <p:cNvSpPr/>
          <p:nvPr/>
        </p:nvSpPr>
        <p:spPr>
          <a:xfrm>
            <a:off x="3155950" y="226536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1" name="Rectangle 10"/>
          <p:cNvSpPr/>
          <p:nvPr/>
        </p:nvSpPr>
        <p:spPr>
          <a:xfrm>
            <a:off x="1430338" y="2995613"/>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2932113" y="299561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1281113" y="372586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2781300" y="372586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379413" y="2890838"/>
            <a:ext cx="38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a:extLst>
              <a:ext uri="{28A0092B-C50C-407E-A947-70E740481C1C}">
                <a14:useLocalDpi xmlns:a14="http://schemas.microsoft.com/office/drawing/2010/main" val="0"/>
              </a:ext>
            </a:extLst>
          </a:blip>
          <a:srcRect t="14963" b="17480"/>
          <a:stretch>
            <a:fillRect/>
          </a:stretch>
        </p:blipFill>
        <p:spPr bwMode="auto">
          <a:xfrm>
            <a:off x="304800" y="3517900"/>
            <a:ext cx="555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4-Point Star 30"/>
          <p:cNvSpPr/>
          <p:nvPr/>
        </p:nvSpPr>
        <p:spPr>
          <a:xfrm>
            <a:off x="1325563" y="2209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2" name="4-Point Star 31"/>
          <p:cNvSpPr/>
          <p:nvPr/>
        </p:nvSpPr>
        <p:spPr>
          <a:xfrm>
            <a:off x="1676400" y="294798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3" name="4-Point Star 32"/>
          <p:cNvSpPr/>
          <p:nvPr/>
        </p:nvSpPr>
        <p:spPr>
          <a:xfrm>
            <a:off x="1447800" y="368776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057400"/>
            <a:ext cx="3397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759450" y="914400"/>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5983288" y="914400"/>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7859713" y="914400"/>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1" name="4-Point Star 40"/>
          <p:cNvSpPr/>
          <p:nvPr/>
        </p:nvSpPr>
        <p:spPr>
          <a:xfrm>
            <a:off x="5943600" y="8588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706438"/>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5759450" y="17938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4" name="Rectangle 43"/>
          <p:cNvSpPr/>
          <p:nvPr/>
        </p:nvSpPr>
        <p:spPr>
          <a:xfrm>
            <a:off x="5983288" y="17938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5" name="Rectangle 44"/>
          <p:cNvSpPr/>
          <p:nvPr/>
        </p:nvSpPr>
        <p:spPr>
          <a:xfrm>
            <a:off x="7859713" y="17938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15859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759450" y="27082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9" name="Rectangle 48"/>
          <p:cNvSpPr/>
          <p:nvPr/>
        </p:nvSpPr>
        <p:spPr>
          <a:xfrm>
            <a:off x="5983288" y="27082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7859713" y="27082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1" name="4-Point Star 50"/>
          <p:cNvSpPr/>
          <p:nvPr/>
        </p:nvSpPr>
        <p:spPr>
          <a:xfrm>
            <a:off x="5948363" y="26527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25003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5759450" y="35464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4" name="Rectangle 53"/>
          <p:cNvSpPr/>
          <p:nvPr/>
        </p:nvSpPr>
        <p:spPr>
          <a:xfrm>
            <a:off x="5983288" y="35464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5" name="Rectangle 54"/>
          <p:cNvSpPr/>
          <p:nvPr/>
        </p:nvSpPr>
        <p:spPr>
          <a:xfrm>
            <a:off x="7859713" y="35464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6" name="4-Point Star 55"/>
          <p:cNvSpPr/>
          <p:nvPr/>
        </p:nvSpPr>
        <p:spPr>
          <a:xfrm>
            <a:off x="5948363" y="34909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9" name="4-Point Star 58"/>
          <p:cNvSpPr/>
          <p:nvPr/>
        </p:nvSpPr>
        <p:spPr>
          <a:xfrm>
            <a:off x="6248400" y="862013"/>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0" name="4-Point Star 59"/>
          <p:cNvSpPr/>
          <p:nvPr/>
        </p:nvSpPr>
        <p:spPr>
          <a:xfrm>
            <a:off x="7162800" y="35052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1" name="4-Point Star 60"/>
          <p:cNvSpPr/>
          <p:nvPr/>
        </p:nvSpPr>
        <p:spPr>
          <a:xfrm>
            <a:off x="6705600" y="26670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2" name="4-Point Star 61"/>
          <p:cNvSpPr/>
          <p:nvPr/>
        </p:nvSpPr>
        <p:spPr>
          <a:xfrm>
            <a:off x="7010400" y="17526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13" name="Content Placeholder 2"/>
          <p:cNvSpPr txBox="1">
            <a:spLocks/>
          </p:cNvSpPr>
          <p:nvPr/>
        </p:nvSpPr>
        <p:spPr bwMode="auto">
          <a:xfrm>
            <a:off x="127001" y="440261"/>
            <a:ext cx="4114800" cy="17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cs typeface="Arial" charset="0"/>
              </a:rPr>
              <a:t>‘Conservation’</a:t>
            </a:r>
          </a:p>
          <a:p>
            <a:pPr eaLnBrk="1" hangingPunct="1">
              <a:buFontTx/>
              <a:buChar char="-"/>
            </a:pPr>
            <a:r>
              <a:rPr lang="en-US" sz="2000" b="0" dirty="0" smtClean="0">
                <a:solidFill>
                  <a:srgbClr val="000000"/>
                </a:solidFill>
                <a:cs typeface="Arial" charset="0"/>
              </a:rPr>
              <a:t> Typically defined by comparison across species</a:t>
            </a:r>
          </a:p>
          <a:p>
            <a:pPr eaLnBrk="1" hangingPunct="1">
              <a:buFontTx/>
              <a:buChar char="-"/>
            </a:pPr>
            <a:r>
              <a:rPr lang="en-US" sz="2000" b="0" dirty="0">
                <a:solidFill>
                  <a:srgbClr val="000000"/>
                </a:solidFill>
                <a:cs typeface="Arial" charset="0"/>
              </a:rPr>
              <a:t> </a:t>
            </a:r>
            <a:r>
              <a:rPr lang="en-US" sz="2000" b="0" dirty="0" err="1" smtClean="0">
                <a:solidFill>
                  <a:srgbClr val="000000"/>
                </a:solidFill>
                <a:cs typeface="Arial" charset="0"/>
              </a:rPr>
              <a:t>dN</a:t>
            </a:r>
            <a:r>
              <a:rPr lang="en-US" sz="2000" b="0" dirty="0" smtClean="0">
                <a:solidFill>
                  <a:srgbClr val="000000"/>
                </a:solidFill>
                <a:cs typeface="Arial" charset="0"/>
              </a:rPr>
              <a:t>/</a:t>
            </a:r>
            <a:r>
              <a:rPr lang="en-US" sz="2000" b="0" dirty="0" err="1" smtClean="0">
                <a:solidFill>
                  <a:srgbClr val="000000"/>
                </a:solidFill>
                <a:cs typeface="Arial" charset="0"/>
              </a:rPr>
              <a:t>dS</a:t>
            </a:r>
            <a:r>
              <a:rPr lang="en-US" sz="2000" b="0" dirty="0" smtClean="0">
                <a:solidFill>
                  <a:srgbClr val="000000"/>
                </a:solidFill>
                <a:cs typeface="Arial" charset="0"/>
              </a:rPr>
              <a:t> in coding regions</a:t>
            </a:r>
          </a:p>
          <a:p>
            <a:pPr eaLnBrk="1" hangingPunct="1">
              <a:buFontTx/>
              <a:buChar char="-"/>
            </a:pPr>
            <a:r>
              <a:rPr lang="en-US" sz="2000" b="0" dirty="0" smtClean="0">
                <a:solidFill>
                  <a:srgbClr val="000000"/>
                </a:solidFill>
                <a:cs typeface="Arial" charset="0"/>
              </a:rPr>
              <a:t> GERP noncoding</a:t>
            </a:r>
            <a:endParaRPr lang="en-US" sz="1400" b="0" dirty="0">
              <a:solidFill>
                <a:srgbClr val="000000"/>
              </a:solidFill>
            </a:endParaRPr>
          </a:p>
          <a:p>
            <a:pPr eaLnBrk="1" hangingPunct="1">
              <a:buFontTx/>
              <a:buChar char="-"/>
            </a:pPr>
            <a:endParaRPr lang="en-US" sz="2000" b="0" dirty="0" smtClean="0">
              <a:solidFill>
                <a:srgbClr val="000000"/>
              </a:solidFill>
              <a:cs typeface="Arial" charset="0"/>
            </a:endParaRPr>
          </a:p>
        </p:txBody>
      </p:sp>
      <p:sp>
        <p:nvSpPr>
          <p:cNvPr id="46" name="Rectangle 45"/>
          <p:cNvSpPr/>
          <p:nvPr/>
        </p:nvSpPr>
        <p:spPr>
          <a:xfrm>
            <a:off x="5759450" y="45370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5983288" y="45370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7859713" y="45370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8" name="4-Point Star 67"/>
          <p:cNvSpPr/>
          <p:nvPr/>
        </p:nvSpPr>
        <p:spPr>
          <a:xfrm>
            <a:off x="71628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1" name="4-Point Star 70"/>
          <p:cNvSpPr/>
          <p:nvPr/>
        </p:nvSpPr>
        <p:spPr>
          <a:xfrm>
            <a:off x="67056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2" name="4-Point Star 71"/>
          <p:cNvSpPr/>
          <p:nvPr/>
        </p:nvSpPr>
        <p:spPr>
          <a:xfrm>
            <a:off x="69342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3" name="4-Point Star 72"/>
          <p:cNvSpPr/>
          <p:nvPr/>
        </p:nvSpPr>
        <p:spPr>
          <a:xfrm>
            <a:off x="6248400" y="44958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7" name="4-Point Star 56"/>
          <p:cNvSpPr/>
          <p:nvPr/>
        </p:nvSpPr>
        <p:spPr>
          <a:xfrm>
            <a:off x="6248400" y="17526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7" name="4-Point Star 66"/>
          <p:cNvSpPr/>
          <p:nvPr/>
        </p:nvSpPr>
        <p:spPr>
          <a:xfrm>
            <a:off x="6248400" y="35052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4" name="4-Point Star 73"/>
          <p:cNvSpPr/>
          <p:nvPr/>
        </p:nvSpPr>
        <p:spPr>
          <a:xfrm>
            <a:off x="5953125" y="4495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26"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9213" y="33385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4-Point Star 79"/>
          <p:cNvSpPr/>
          <p:nvPr/>
        </p:nvSpPr>
        <p:spPr>
          <a:xfrm>
            <a:off x="6477000" y="858838"/>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2" name="4-Point Star 81"/>
          <p:cNvSpPr/>
          <p:nvPr/>
        </p:nvSpPr>
        <p:spPr>
          <a:xfrm>
            <a:off x="5943600" y="17526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3" name="4-Point Star 82"/>
          <p:cNvSpPr/>
          <p:nvPr/>
        </p:nvSpPr>
        <p:spPr>
          <a:xfrm>
            <a:off x="64770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30" name="TextBox 68"/>
          <p:cNvSpPr txBox="1">
            <a:spLocks noChangeArrowheads="1"/>
          </p:cNvSpPr>
          <p:nvPr/>
        </p:nvSpPr>
        <p:spPr bwMode="auto">
          <a:xfrm>
            <a:off x="5303838" y="5762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1</a:t>
            </a:r>
          </a:p>
        </p:txBody>
      </p:sp>
      <p:sp>
        <p:nvSpPr>
          <p:cNvPr id="182331" name="TextBox 69"/>
          <p:cNvSpPr txBox="1">
            <a:spLocks noChangeArrowheads="1"/>
          </p:cNvSpPr>
          <p:nvPr/>
        </p:nvSpPr>
        <p:spPr bwMode="auto">
          <a:xfrm>
            <a:off x="5303838" y="1447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2</a:t>
            </a:r>
          </a:p>
        </p:txBody>
      </p:sp>
      <p:sp>
        <p:nvSpPr>
          <p:cNvPr id="182332" name="TextBox 75"/>
          <p:cNvSpPr txBox="1">
            <a:spLocks noChangeArrowheads="1"/>
          </p:cNvSpPr>
          <p:nvPr/>
        </p:nvSpPr>
        <p:spPr bwMode="auto">
          <a:xfrm>
            <a:off x="5303838" y="3200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4</a:t>
            </a:r>
          </a:p>
        </p:txBody>
      </p:sp>
      <p:sp>
        <p:nvSpPr>
          <p:cNvPr id="182333" name="TextBox 76"/>
          <p:cNvSpPr txBox="1">
            <a:spLocks noChangeArrowheads="1"/>
          </p:cNvSpPr>
          <p:nvPr/>
        </p:nvSpPr>
        <p:spPr bwMode="auto">
          <a:xfrm>
            <a:off x="5303838" y="23622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3</a:t>
            </a:r>
          </a:p>
        </p:txBody>
      </p:sp>
      <p:sp>
        <p:nvSpPr>
          <p:cNvPr id="182334" name="TextBox 8"/>
          <p:cNvSpPr txBox="1">
            <a:spLocks noChangeArrowheads="1"/>
          </p:cNvSpPr>
          <p:nvPr/>
        </p:nvSpPr>
        <p:spPr bwMode="auto">
          <a:xfrm>
            <a:off x="4749801" y="5169429"/>
            <a:ext cx="41740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600" b="0" dirty="0" smtClean="0">
                <a:solidFill>
                  <a:srgbClr val="000000"/>
                </a:solidFill>
                <a:latin typeface="Arial" charset="0"/>
                <a:cs typeface="Arial" charset="0"/>
              </a:rPr>
              <a:t>Metrics for selection within population</a:t>
            </a:r>
          </a:p>
          <a:p>
            <a:pPr lvl="1" eaLnBrk="1" hangingPunct="1">
              <a:buFont typeface="Arial" charset="0"/>
              <a:buChar char="•"/>
            </a:pPr>
            <a:r>
              <a:rPr lang="en-US" sz="1400" b="0" dirty="0" smtClean="0">
                <a:solidFill>
                  <a:srgbClr val="000000"/>
                </a:solidFill>
              </a:rPr>
              <a:t>SNP density (confounded by mutation rate)</a:t>
            </a:r>
            <a:endParaRPr lang="en-US" sz="1600" b="0" dirty="0" smtClean="0">
              <a:solidFill>
                <a:srgbClr val="000000"/>
              </a:solidFill>
              <a:latin typeface="Arial" charset="0"/>
              <a:cs typeface="Arial" charset="0"/>
            </a:endParaRPr>
          </a:p>
          <a:p>
            <a:pPr eaLnBrk="1" hangingPunct="1">
              <a:buFont typeface="Arial" charset="0"/>
              <a:buChar char="•"/>
            </a:pPr>
            <a:r>
              <a:rPr lang="en-US" sz="1600" b="0" dirty="0" smtClean="0">
                <a:solidFill>
                  <a:srgbClr val="000000"/>
                </a:solidFill>
                <a:latin typeface="Arial" charset="0"/>
                <a:cs typeface="Arial" charset="0"/>
              </a:rPr>
              <a:t>Depletion of common polymorphisms for regions under selection </a:t>
            </a:r>
            <a:r>
              <a:rPr lang="en-US" sz="1600" b="0" dirty="0">
                <a:solidFill>
                  <a:srgbClr val="000000"/>
                </a:solidFill>
                <a:latin typeface="Arial" charset="0"/>
                <a:cs typeface="Arial" charset="0"/>
              </a:rPr>
              <a:t>(also an enrichment of rare </a:t>
            </a:r>
            <a:r>
              <a:rPr lang="en-US" sz="1600" b="0" dirty="0" smtClean="0">
                <a:solidFill>
                  <a:srgbClr val="000000"/>
                </a:solidFill>
                <a:latin typeface="Arial" charset="0"/>
                <a:cs typeface="Arial" charset="0"/>
              </a:rPr>
              <a:t>variants)</a:t>
            </a:r>
          </a:p>
        </p:txBody>
      </p:sp>
      <p:sp>
        <p:nvSpPr>
          <p:cNvPr id="76" name="Rectangle 75"/>
          <p:cNvSpPr/>
          <p:nvPr/>
        </p:nvSpPr>
        <p:spPr>
          <a:xfrm>
            <a:off x="0" y="0"/>
            <a:ext cx="9144000" cy="461665"/>
          </a:xfrm>
          <a:prstGeom prst="rect">
            <a:avLst/>
          </a:prstGeom>
        </p:spPr>
        <p:txBody>
          <a:bodyPr>
            <a:spAutoFit/>
          </a:bodyPr>
          <a:lstStyle/>
          <a:p>
            <a:pPr algn="ctr">
              <a:defRPr/>
            </a:pPr>
            <a:r>
              <a:rPr lang="en-US" sz="2000" dirty="0">
                <a:solidFill>
                  <a:srgbClr val="000000"/>
                </a:solidFill>
              </a:rPr>
              <a:t>Quantifying </a:t>
            </a:r>
            <a:r>
              <a:rPr lang="en-US" sz="2400" u="sng" dirty="0" smtClean="0">
                <a:solidFill>
                  <a:srgbClr val="000000"/>
                </a:solidFill>
              </a:rPr>
              <a:t>Selection</a:t>
            </a:r>
            <a:r>
              <a:rPr lang="en-US" sz="2400" dirty="0" smtClean="0">
                <a:solidFill>
                  <a:srgbClr val="000000"/>
                </a:solidFill>
              </a:rPr>
              <a:t> </a:t>
            </a:r>
            <a:r>
              <a:rPr lang="en-US" sz="1700" dirty="0" smtClean="0">
                <a:solidFill>
                  <a:srgbClr val="000000"/>
                </a:solidFill>
              </a:rPr>
              <a:t>inter</a:t>
            </a:r>
            <a:r>
              <a:rPr lang="en-US" sz="1700" dirty="0">
                <a:solidFill>
                  <a:srgbClr val="000000"/>
                </a:solidFill>
              </a:rPr>
              <a:t>- and intra-species approaches</a:t>
            </a:r>
          </a:p>
        </p:txBody>
      </p:sp>
    </p:spTree>
    <p:extLst>
      <p:ext uri="{BB962C8B-B14F-4D97-AF65-F5344CB8AC3E}">
        <p14:creationId xmlns:p14="http://schemas.microsoft.com/office/powerpoint/2010/main" val="9982567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768118" y="6414964"/>
            <a:ext cx="2133600" cy="365125"/>
          </a:xfrm>
        </p:spPr>
        <p:txBody>
          <a:bodyPr/>
          <a:lstStyle/>
          <a:p>
            <a:pPr>
              <a:defRPr/>
            </a:pPr>
            <a:fld id="{35225B2D-CC58-5243-BCC4-D47E540A8F00}" type="slidenum">
              <a:rPr lang="en-US"/>
              <a:pPr>
                <a:defRPr/>
              </a:pPr>
              <a:t>25</a:t>
            </a:fld>
            <a:endParaRPr lang="en-US"/>
          </a:p>
        </p:txBody>
      </p:sp>
      <p:sp>
        <p:nvSpPr>
          <p:cNvPr id="198661" name="Text Box 6"/>
          <p:cNvSpPr txBox="1">
            <a:spLocks noChangeArrowheads="1"/>
          </p:cNvSpPr>
          <p:nvPr>
            <p:custDataLst>
              <p:tags r:id="rId1"/>
            </p:custDataLst>
          </p:nvPr>
        </p:nvSpPr>
        <p:spPr bwMode="auto">
          <a:xfrm>
            <a:off x="349739" y="6596390"/>
            <a:ext cx="26591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sp>
        <p:nvSpPr>
          <p:cNvPr id="9" name="Title 1"/>
          <p:cNvSpPr txBox="1">
            <a:spLocks/>
          </p:cNvSpPr>
          <p:nvPr/>
        </p:nvSpPr>
        <p:spPr bwMode="auto">
          <a:xfrm>
            <a:off x="465018" y="239343"/>
            <a:ext cx="4421349" cy="9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a:lstStyle>
          <a:p>
            <a:pPr eaLnBrk="1" hangingPunct="1"/>
            <a:r>
              <a:rPr lang="en-US" sz="2000" b="1" dirty="0" smtClean="0">
                <a:latin typeface="Arial" charset="0"/>
              </a:rPr>
              <a:t>Selection </a:t>
            </a:r>
            <a:r>
              <a:rPr lang="en-US" sz="2000" b="1" dirty="0" err="1" smtClean="0">
                <a:latin typeface="Arial" charset="0"/>
              </a:rPr>
              <a:t>vs</a:t>
            </a:r>
            <a:r>
              <a:rPr lang="en-US" sz="2000" b="1" dirty="0" smtClean="0">
                <a:latin typeface="Arial" charset="0"/>
              </a:rPr>
              <a:t> Gene Categories: </a:t>
            </a:r>
            <a:br>
              <a:rPr lang="en-US" sz="2000" b="1" dirty="0" smtClean="0">
                <a:latin typeface="Arial" charset="0"/>
              </a:rPr>
            </a:br>
            <a:r>
              <a:rPr lang="en-US" sz="2000" b="1" dirty="0" smtClean="0">
                <a:latin typeface="Arial" charset="0"/>
              </a:rPr>
              <a:t>Signal there but weak</a:t>
            </a:r>
            <a:endParaRPr lang="en-US" sz="2000" b="1" dirty="0">
              <a:latin typeface="Arial" charset="0"/>
            </a:endParaRPr>
          </a:p>
        </p:txBody>
      </p:sp>
      <p:grpSp>
        <p:nvGrpSpPr>
          <p:cNvPr id="3" name="Group 2"/>
          <p:cNvGrpSpPr/>
          <p:nvPr/>
        </p:nvGrpSpPr>
        <p:grpSpPr>
          <a:xfrm>
            <a:off x="-195380" y="1856154"/>
            <a:ext cx="5312684" cy="3715291"/>
            <a:chOff x="0" y="2264823"/>
            <a:chExt cx="4728307" cy="3306622"/>
          </a:xfrm>
        </p:grpSpPr>
        <p:pic>
          <p:nvPicPr>
            <p:cNvPr id="10" name="Picture 5" descr="Khurana.Figure1.23Jan2013.pdf"/>
            <p:cNvPicPr>
              <a:picLocks noChangeAspect="1"/>
            </p:cNvPicPr>
            <p:nvPr/>
          </p:nvPicPr>
          <p:blipFill>
            <a:blip r:embed="rId4">
              <a:extLst>
                <a:ext uri="{28A0092B-C50C-407E-A947-70E740481C1C}">
                  <a14:useLocalDpi xmlns:a14="http://schemas.microsoft.com/office/drawing/2010/main" val="0"/>
                </a:ext>
              </a:extLst>
            </a:blip>
            <a:srcRect l="11385" t="12019" r="41446" b="63979"/>
            <a:stretch>
              <a:fillRect/>
            </a:stretch>
          </p:blipFill>
          <p:spPr bwMode="auto">
            <a:xfrm>
              <a:off x="0" y="2264823"/>
              <a:ext cx="4591711" cy="33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351695" y="5225385"/>
              <a:ext cx="3376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000000"/>
                  </a:solidFill>
                  <a:latin typeface="Calibri" charset="0"/>
                </a:rPr>
                <a:t>(rare=derived allele </a:t>
              </a:r>
              <a:r>
                <a:rPr lang="en-US" sz="1400" b="0" dirty="0" err="1">
                  <a:solidFill>
                    <a:srgbClr val="000000"/>
                  </a:solidFill>
                  <a:latin typeface="Calibri" charset="0"/>
                </a:rPr>
                <a:t>freq</a:t>
              </a:r>
              <a:r>
                <a:rPr lang="en-US" sz="1400" b="0" dirty="0">
                  <a:solidFill>
                    <a:srgbClr val="000000"/>
                  </a:solidFill>
                  <a:latin typeface="Calibri" charset="0"/>
                </a:rPr>
                <a:t> &lt; 0.5%)</a:t>
              </a:r>
            </a:p>
          </p:txBody>
        </p:sp>
      </p:grpSp>
      <p:sp>
        <p:nvSpPr>
          <p:cNvPr id="13" name="TextBox 10"/>
          <p:cNvSpPr txBox="1">
            <a:spLocks noChangeArrowheads="1"/>
          </p:cNvSpPr>
          <p:nvPr/>
        </p:nvSpPr>
        <p:spPr bwMode="auto">
          <a:xfrm>
            <a:off x="345220" y="5465766"/>
            <a:ext cx="45393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solidFill>
                  <a:srgbClr val="000000"/>
                </a:solidFill>
                <a:latin typeface="Calibri" charset="0"/>
              </a:rPr>
              <a:t>LOF-</a:t>
            </a:r>
            <a:r>
              <a:rPr lang="en-US" sz="1600" b="0" dirty="0" err="1">
                <a:solidFill>
                  <a:srgbClr val="000000"/>
                </a:solidFill>
                <a:latin typeface="Calibri" charset="0"/>
              </a:rPr>
              <a:t>tol</a:t>
            </a:r>
            <a:r>
              <a:rPr lang="en-US" sz="1600" b="0" dirty="0">
                <a:solidFill>
                  <a:srgbClr val="000000"/>
                </a:solidFill>
                <a:latin typeface="Calibri" charset="0"/>
              </a:rPr>
              <a:t> (Loss-of-function tolerant): least negative selection</a:t>
            </a:r>
          </a:p>
          <a:p>
            <a:pPr eaLnBrk="1" hangingPunct="1"/>
            <a:r>
              <a:rPr lang="en-US" sz="1600" b="0" dirty="0">
                <a:solidFill>
                  <a:srgbClr val="000000"/>
                </a:solidFill>
                <a:latin typeface="Calibri" charset="0"/>
              </a:rPr>
              <a:t>Cancer: most selection</a:t>
            </a:r>
          </a:p>
        </p:txBody>
      </p:sp>
      <p:grpSp>
        <p:nvGrpSpPr>
          <p:cNvPr id="6" name="Group 5"/>
          <p:cNvGrpSpPr/>
          <p:nvPr/>
        </p:nvGrpSpPr>
        <p:grpSpPr>
          <a:xfrm>
            <a:off x="4060357" y="2159736"/>
            <a:ext cx="6099628" cy="2659034"/>
            <a:chOff x="4602232" y="2889641"/>
            <a:chExt cx="4541767" cy="1979910"/>
          </a:xfrm>
        </p:grpSpPr>
        <p:pic>
          <p:nvPicPr>
            <p:cNvPr id="16" name="Picture 4" descr="Fig1.27Aug2012.notlogmet.pdf"/>
            <p:cNvPicPr>
              <a:picLocks noChangeAspect="1"/>
            </p:cNvPicPr>
            <p:nvPr/>
          </p:nvPicPr>
          <p:blipFill rotWithShape="1">
            <a:blip r:embed="rId5">
              <a:extLst>
                <a:ext uri="{28A0092B-C50C-407E-A947-70E740481C1C}">
                  <a14:useLocalDpi xmlns:a14="http://schemas.microsoft.com/office/drawing/2010/main" val="0"/>
                </a:ext>
              </a:extLst>
            </a:blip>
            <a:srcRect l="5325" t="45686" r="76942" b="3708"/>
            <a:stretch/>
          </p:blipFill>
          <p:spPr bwMode="auto">
            <a:xfrm rot="5400000">
              <a:off x="5883161" y="1608712"/>
              <a:ext cx="1979910" cy="454176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46950" y="2999608"/>
              <a:ext cx="1681238" cy="276999"/>
            </a:xfrm>
            <a:prstGeom prst="rect">
              <a:avLst/>
            </a:prstGeom>
            <a:noFill/>
            <a:scene3d>
              <a:camera prst="orthographicFront">
                <a:rot lat="0" lon="0" rev="5400000"/>
              </a:camera>
              <a:lightRig rig="threePt" dir="t"/>
            </a:scene3d>
          </p:spPr>
          <p:txBody>
            <a:bodyPr wrap="square" rtlCol="0">
              <a:spAutoFit/>
            </a:bodyPr>
            <a:lstStyle/>
            <a:p>
              <a:r>
                <a:rPr lang="en-US" dirty="0" err="1" smtClean="0"/>
                <a:t>dN</a:t>
              </a:r>
              <a:r>
                <a:rPr lang="en-US" dirty="0" smtClean="0"/>
                <a:t>/</a:t>
              </a:r>
              <a:r>
                <a:rPr lang="en-US" dirty="0" err="1" smtClean="0"/>
                <a:t>dS</a:t>
              </a:r>
              <a:r>
                <a:rPr lang="en-US" dirty="0" smtClean="0"/>
                <a:t> (log scale)</a:t>
              </a:r>
              <a:endParaRPr lang="en-US" dirty="0"/>
            </a:p>
          </p:txBody>
        </p:sp>
      </p:grpSp>
    </p:spTree>
    <p:extLst>
      <p:ext uri="{BB962C8B-B14F-4D97-AF65-F5344CB8AC3E}">
        <p14:creationId xmlns:p14="http://schemas.microsoft.com/office/powerpoint/2010/main" val="34855864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1397292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5435195" y="3747905"/>
            <a:ext cx="3493148" cy="32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11916" y="-54692"/>
            <a:ext cx="4179452" cy="33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472545" y="367146"/>
            <a:ext cx="3366655" cy="1143000"/>
          </a:xfrm>
        </p:spPr>
        <p:txBody>
          <a:bodyPr/>
          <a:lstStyle/>
          <a:p>
            <a:r>
              <a:rPr lang="en-US" sz="2800" u="sng" dirty="0">
                <a:latin typeface="Arial" charset="0"/>
                <a:ea typeface="ＭＳ Ｐゴシック" charset="0"/>
                <a:cs typeface="ＭＳ Ｐゴシック" charset="0"/>
              </a:rPr>
              <a:t>More Connectivity, More Constraint</a:t>
            </a:r>
            <a:r>
              <a:rPr lang="en-US" dirty="0">
                <a:latin typeface="Arial" charset="0"/>
                <a:ea typeface="ＭＳ Ｐゴシック" charset="0"/>
                <a:cs typeface="ＭＳ Ｐゴシック" charset="0"/>
              </a:rPr>
              <a:t> : A theme borne out in many studies</a:t>
            </a:r>
          </a:p>
        </p:txBody>
      </p:sp>
      <p:sp>
        <p:nvSpPr>
          <p:cNvPr id="3" name="Content Placeholder 2"/>
          <p:cNvSpPr>
            <a:spLocks noGrp="1"/>
          </p:cNvSpPr>
          <p:nvPr>
            <p:ph idx="1"/>
          </p:nvPr>
        </p:nvSpPr>
        <p:spPr>
          <a:xfrm>
            <a:off x="-1" y="3209636"/>
            <a:ext cx="6337617" cy="3452089"/>
          </a:xfrm>
        </p:spPr>
        <p:txBody>
          <a:bodyPr/>
          <a:lstStyle/>
          <a:p>
            <a:r>
              <a:rPr lang="en-US" sz="1800" dirty="0"/>
              <a:t>Genes &amp; proteins that have a more central position in the network tend to evolve more slowly and are more likely to be essential. </a:t>
            </a:r>
            <a:endParaRPr lang="en-US" sz="1800" dirty="0" smtClean="0"/>
          </a:p>
          <a:p>
            <a:r>
              <a:rPr lang="en-US" sz="1800" dirty="0" smtClean="0"/>
              <a:t>This </a:t>
            </a:r>
            <a:r>
              <a:rPr lang="en-US" sz="1800" dirty="0"/>
              <a:t>phenomenon is observed in </a:t>
            </a:r>
            <a:r>
              <a:rPr lang="en-US" sz="1800" dirty="0" smtClean="0"/>
              <a:t/>
            </a:r>
            <a:br>
              <a:rPr lang="en-US" sz="1800" dirty="0" smtClean="0"/>
            </a:br>
            <a:r>
              <a:rPr lang="en-US" sz="1800" b="1" dirty="0" smtClean="0">
                <a:solidFill>
                  <a:srgbClr val="FF0000"/>
                </a:solidFill>
              </a:rPr>
              <a:t>many </a:t>
            </a:r>
            <a:r>
              <a:rPr lang="en-US" sz="1800" b="1" dirty="0">
                <a:solidFill>
                  <a:srgbClr val="FF0000"/>
                </a:solidFill>
              </a:rPr>
              <a:t>organisms </a:t>
            </a:r>
            <a:r>
              <a:rPr lang="en-US" sz="1800" b="1" dirty="0" smtClean="0">
                <a:solidFill>
                  <a:srgbClr val="FF0000"/>
                </a:solidFill>
              </a:rPr>
              <a:t>&amp; different kinds </a:t>
            </a:r>
            <a:r>
              <a:rPr lang="en-US" sz="1800" b="1" dirty="0">
                <a:solidFill>
                  <a:srgbClr val="FF0000"/>
                </a:solidFill>
              </a:rPr>
              <a:t>of </a:t>
            </a:r>
            <a:r>
              <a:rPr lang="en-US" sz="1800" b="1" dirty="0" smtClean="0">
                <a:solidFill>
                  <a:srgbClr val="FF0000"/>
                </a:solidFill>
              </a:rPr>
              <a:t>networks</a:t>
            </a:r>
            <a:endParaRPr lang="en-US" sz="1800" dirty="0"/>
          </a:p>
          <a:p>
            <a:pPr lvl="1"/>
            <a:r>
              <a:rPr lang="en-US" sz="1800" b="1" dirty="0" smtClean="0">
                <a:solidFill>
                  <a:srgbClr val="FF0000"/>
                </a:solidFill>
              </a:rPr>
              <a:t>yeast PPI</a:t>
            </a:r>
            <a:r>
              <a:rPr lang="en-US" sz="1800" dirty="0" smtClean="0"/>
              <a:t> - Fraser </a:t>
            </a:r>
            <a:r>
              <a:rPr lang="en-US" sz="1800" dirty="0"/>
              <a:t>et </a:t>
            </a:r>
            <a:r>
              <a:rPr lang="en-US" sz="1800" dirty="0" smtClean="0"/>
              <a:t>al (</a:t>
            </a:r>
            <a:r>
              <a:rPr lang="en-US" sz="1800" dirty="0"/>
              <a:t>'02) Science, </a:t>
            </a:r>
            <a:r>
              <a:rPr lang="en-US" sz="1800" dirty="0" smtClean="0"/>
              <a:t/>
            </a:r>
            <a:br>
              <a:rPr lang="en-US" sz="1800" dirty="0" smtClean="0"/>
            </a:br>
            <a:r>
              <a:rPr lang="en-US" sz="1800" dirty="0" smtClean="0"/>
              <a:t>(</a:t>
            </a:r>
            <a:r>
              <a:rPr lang="en-US" sz="1800" dirty="0"/>
              <a:t>'03) BMC </a:t>
            </a:r>
            <a:r>
              <a:rPr lang="en-US" sz="1800" dirty="0" err="1"/>
              <a:t>Evo</a:t>
            </a:r>
            <a:r>
              <a:rPr lang="en-US" sz="1800" dirty="0"/>
              <a:t>. Bio</a:t>
            </a:r>
            <a:r>
              <a:rPr lang="en-US" sz="1800" dirty="0" smtClean="0"/>
              <a:t>.</a:t>
            </a:r>
          </a:p>
          <a:p>
            <a:pPr lvl="1"/>
            <a:r>
              <a:rPr lang="en-US" sz="1800" b="1" dirty="0" err="1">
                <a:solidFill>
                  <a:srgbClr val="FF0000"/>
                </a:solidFill>
              </a:rPr>
              <a:t>Ecoli</a:t>
            </a:r>
            <a:r>
              <a:rPr lang="en-US" sz="1800" b="1" dirty="0">
                <a:solidFill>
                  <a:srgbClr val="FF0000"/>
                </a:solidFill>
              </a:rPr>
              <a:t> PPI</a:t>
            </a:r>
            <a:r>
              <a:rPr lang="en-US" sz="1800" dirty="0" smtClean="0"/>
              <a:t> - </a:t>
            </a:r>
            <a:r>
              <a:rPr lang="en-US" sz="1800" dirty="0" err="1" smtClean="0"/>
              <a:t>Butland</a:t>
            </a:r>
            <a:r>
              <a:rPr lang="en-US" sz="1800" dirty="0" smtClean="0"/>
              <a:t> </a:t>
            </a:r>
            <a:r>
              <a:rPr lang="en-US" sz="1800" dirty="0"/>
              <a:t>et </a:t>
            </a:r>
            <a:r>
              <a:rPr lang="en-US" sz="1800" dirty="0" smtClean="0"/>
              <a:t>al (</a:t>
            </a:r>
            <a:r>
              <a:rPr lang="en-US" sz="1800" dirty="0"/>
              <a:t>'04) Nature </a:t>
            </a:r>
            <a:endParaRPr lang="en-US" sz="1800" dirty="0" smtClean="0"/>
          </a:p>
          <a:p>
            <a:pPr lvl="1"/>
            <a:r>
              <a:rPr lang="en-US" sz="1800" b="1" dirty="0">
                <a:solidFill>
                  <a:srgbClr val="FF0000"/>
                </a:solidFill>
              </a:rPr>
              <a:t>Worm/fly PPI</a:t>
            </a:r>
            <a:r>
              <a:rPr lang="en-US" sz="1800" dirty="0" smtClean="0"/>
              <a:t> - Hahn </a:t>
            </a:r>
            <a:r>
              <a:rPr lang="en-US" sz="1800" dirty="0"/>
              <a:t>et </a:t>
            </a:r>
            <a:r>
              <a:rPr lang="en-US" sz="1800" dirty="0" smtClean="0"/>
              <a:t>al </a:t>
            </a:r>
            <a:r>
              <a:rPr lang="en-US" sz="1800" dirty="0"/>
              <a:t>('05</a:t>
            </a:r>
            <a:r>
              <a:rPr lang="en-US" sz="1800" dirty="0" smtClean="0"/>
              <a:t>) MBE </a:t>
            </a:r>
          </a:p>
          <a:p>
            <a:pPr lvl="1"/>
            <a:r>
              <a:rPr lang="en-US" sz="1800" b="1" dirty="0">
                <a:solidFill>
                  <a:srgbClr val="FF0000"/>
                </a:solidFill>
              </a:rPr>
              <a:t>Human </a:t>
            </a:r>
            <a:r>
              <a:rPr lang="en-US" sz="1800" b="1" dirty="0" err="1">
                <a:solidFill>
                  <a:srgbClr val="FF0000"/>
                </a:solidFill>
              </a:rPr>
              <a:t>RegNet</a:t>
            </a:r>
            <a:r>
              <a:rPr lang="en-US" sz="1800" b="1" dirty="0">
                <a:solidFill>
                  <a:srgbClr val="FF0000"/>
                </a:solidFill>
              </a:rPr>
              <a:t> </a:t>
            </a:r>
            <a:r>
              <a:rPr lang="en-US" sz="1800" dirty="0" smtClean="0"/>
              <a:t>- Gerstein et al. (</a:t>
            </a:r>
            <a:r>
              <a:rPr lang="fr-FR" sz="1800" dirty="0" smtClean="0"/>
              <a:t>’</a:t>
            </a:r>
            <a:r>
              <a:rPr lang="en-US" sz="1800" dirty="0" smtClean="0"/>
              <a:t>12) Nature</a:t>
            </a:r>
          </a:p>
          <a:p>
            <a:pPr lvl="1"/>
            <a:r>
              <a:rPr lang="en-US" sz="1800" b="1" dirty="0" err="1" smtClean="0">
                <a:solidFill>
                  <a:srgbClr val="FF0000"/>
                </a:solidFill>
              </a:rPr>
              <a:t>miRNA</a:t>
            </a:r>
            <a:r>
              <a:rPr lang="en-US" sz="1800" b="1" dirty="0" smtClean="0">
                <a:solidFill>
                  <a:srgbClr val="FF0000"/>
                </a:solidFill>
              </a:rPr>
              <a:t> net</a:t>
            </a:r>
            <a:r>
              <a:rPr lang="en-US" sz="1800" dirty="0" smtClean="0"/>
              <a:t> - Cheng </a:t>
            </a:r>
            <a:r>
              <a:rPr lang="en-US" sz="1800" dirty="0"/>
              <a:t>et </a:t>
            </a:r>
            <a:r>
              <a:rPr lang="en-US" sz="1800" dirty="0" smtClean="0"/>
              <a:t>al </a:t>
            </a:r>
            <a:r>
              <a:rPr lang="en-US" sz="1800" dirty="0"/>
              <a:t>('09</a:t>
            </a:r>
            <a:r>
              <a:rPr lang="en-US" sz="1800" dirty="0" smtClean="0"/>
              <a:t>) BMC Genomics</a:t>
            </a:r>
            <a:endParaRPr lang="en-US" sz="1800" dirty="0"/>
          </a:p>
          <a:p>
            <a:endParaRPr lang="en-US" sz="1800" dirty="0"/>
          </a:p>
        </p:txBody>
      </p:sp>
      <p:sp>
        <p:nvSpPr>
          <p:cNvPr id="118789" name="McK Footnote"/>
          <p:cNvSpPr txBox="1">
            <a:spLocks noChangeArrowheads="1"/>
          </p:cNvSpPr>
          <p:nvPr>
            <p:custDataLst>
              <p:tags r:id="rId5"/>
            </p:custDataLst>
          </p:nvPr>
        </p:nvSpPr>
        <p:spPr bwMode="auto">
          <a:xfrm>
            <a:off x="7107368" y="3185417"/>
            <a:ext cx="19032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marL="0" indent="0" eaLnBrk="1" hangingPunct="1">
              <a:spcBef>
                <a:spcPct val="20000"/>
              </a:spcBef>
              <a:tabLst/>
            </a:pPr>
            <a:r>
              <a:rPr lang="en-US" sz="1100" dirty="0" smtClean="0">
                <a:solidFill>
                  <a:srgbClr val="A6A6A6"/>
                </a:solidFill>
                <a:latin typeface="Arial" charset="0"/>
              </a:rPr>
              <a:t>[</a:t>
            </a:r>
            <a:r>
              <a:rPr lang="en-US" sz="1100" dirty="0">
                <a:solidFill>
                  <a:srgbClr val="A6A6A6"/>
                </a:solidFill>
                <a:latin typeface="Arial" charset="0"/>
              </a:rPr>
              <a:t>Nielsen et al. </a:t>
            </a:r>
            <a:r>
              <a:rPr lang="en-US" sz="1100" i="1" dirty="0" err="1">
                <a:solidFill>
                  <a:srgbClr val="A6A6A6"/>
                </a:solidFill>
                <a:latin typeface="Arial" charset="0"/>
              </a:rPr>
              <a:t>PLoS</a:t>
            </a:r>
            <a:r>
              <a:rPr lang="en-US" sz="1100" i="1" dirty="0">
                <a:solidFill>
                  <a:srgbClr val="A6A6A6"/>
                </a:solidFill>
                <a:latin typeface="Arial" charset="0"/>
              </a:rPr>
              <a:t> Biol. </a:t>
            </a:r>
            <a:r>
              <a:rPr lang="en-US" sz="1100" dirty="0">
                <a:solidFill>
                  <a:srgbClr val="A6A6A6"/>
                </a:solidFill>
                <a:latin typeface="Arial" charset="0"/>
              </a:rPr>
              <a:t>(2005), HPRD, Kim et al. PNAS (2007)]</a:t>
            </a:r>
          </a:p>
        </p:txBody>
      </p:sp>
      <p:sp>
        <p:nvSpPr>
          <p:cNvPr id="118790" name="Oval 6"/>
          <p:cNvSpPr>
            <a:spLocks noChangeArrowheads="1"/>
          </p:cNvSpPr>
          <p:nvPr>
            <p:custDataLst>
              <p:tags r:id="rId6"/>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7"/>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8"/>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9"/>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0"/>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dirty="0">
                <a:solidFill>
                  <a:srgbClr val="000000"/>
                </a:solidFill>
                <a:latin typeface="Arial" charset="0"/>
              </a:rPr>
              <a:t>High likelihood of positive selection</a:t>
            </a:r>
          </a:p>
        </p:txBody>
      </p:sp>
      <p:sp>
        <p:nvSpPr>
          <p:cNvPr id="118795" name="Rectangle 11"/>
          <p:cNvSpPr>
            <a:spLocks noChangeArrowheads="1"/>
          </p:cNvSpPr>
          <p:nvPr>
            <p:custDataLst>
              <p:tags r:id="rId11"/>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2"/>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3"/>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4"/>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118800" name="Rectangle 21"/>
          <p:cNvSpPr>
            <a:spLocks noChangeArrowheads="1"/>
          </p:cNvSpPr>
          <p:nvPr>
            <p:custDataLst>
              <p:tags r:id="rId15"/>
            </p:custDataLst>
          </p:nvPr>
        </p:nvSpPr>
        <p:spPr bwMode="auto">
          <a:xfrm rot="-5400000">
            <a:off x="-538243" y="80307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dirty="0">
                <a:solidFill>
                  <a:srgbClr val="000000"/>
                </a:solidFill>
                <a:latin typeface="Arial" charset="0"/>
              </a:rPr>
              <a:t>Seq. Conservation </a:t>
            </a:r>
          </a:p>
        </p:txBody>
      </p:sp>
      <p:sp>
        <p:nvSpPr>
          <p:cNvPr id="118801" name="Rectangle 19"/>
          <p:cNvSpPr>
            <a:spLocks noChangeArrowheads="1"/>
          </p:cNvSpPr>
          <p:nvPr>
            <p:custDataLst>
              <p:tags r:id="rId16"/>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extLst>
      <p:ext uri="{BB962C8B-B14F-4D97-AF65-F5344CB8AC3E}">
        <p14:creationId xmlns:p14="http://schemas.microsoft.com/office/powerpoint/2010/main" val="1941730973"/>
      </p:ext>
    </p:ext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596269" y="546839"/>
            <a:ext cx="4495890" cy="1143000"/>
          </a:xfrm>
        </p:spPr>
        <p:txBody>
          <a:bodyPr/>
          <a:lstStyle/>
          <a:p>
            <a:pPr eaLnBrk="1" hangingPunct="1"/>
            <a:r>
              <a:rPr lang="en-US" sz="2800" b="1" dirty="0" smtClean="0">
                <a:latin typeface="Arial" charset="0"/>
              </a:rPr>
              <a:t>Categories </a:t>
            </a:r>
            <a:r>
              <a:rPr lang="en-US" sz="2800" b="1" dirty="0" err="1" smtClean="0">
                <a:latin typeface="Arial" charset="0"/>
              </a:rPr>
              <a:t>vs</a:t>
            </a:r>
            <a:r>
              <a:rPr lang="en-US" sz="2800" b="1" dirty="0" smtClean="0">
                <a:latin typeface="Arial" charset="0"/>
              </a:rPr>
              <a:t> Centrality in Human Genome, using 1000G Phase 1 Data: Signal there but weak</a:t>
            </a:r>
            <a:endParaRPr lang="en-US" sz="2800" b="1" dirty="0">
              <a:latin typeface="Arial" charset="0"/>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35225B2D-CC58-5243-BCC4-D47E540A8F00}" type="slidenum">
              <a:rPr lang="en-US"/>
              <a:pPr>
                <a:defRPr/>
              </a:pPr>
              <a:t>28</a:t>
            </a:fld>
            <a:endParaRPr lang="en-US"/>
          </a:p>
        </p:txBody>
      </p:sp>
      <p:sp>
        <p:nvSpPr>
          <p:cNvPr id="198661" name="Text Box 6"/>
          <p:cNvSpPr txBox="1">
            <a:spLocks noChangeArrowheads="1"/>
          </p:cNvSpPr>
          <p:nvPr>
            <p:custDataLst>
              <p:tags r:id="rId1"/>
            </p:custDataLst>
          </p:nvPr>
        </p:nvSpPr>
        <p:spPr bwMode="auto">
          <a:xfrm>
            <a:off x="3378200" y="6596062"/>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grpSp>
        <p:nvGrpSpPr>
          <p:cNvPr id="198663" name="Group 1"/>
          <p:cNvGrpSpPr>
            <a:grpSpLocks/>
          </p:cNvGrpSpPr>
          <p:nvPr/>
        </p:nvGrpSpPr>
        <p:grpSpPr bwMode="auto">
          <a:xfrm>
            <a:off x="4319000" y="0"/>
            <a:ext cx="4433893" cy="6976532"/>
            <a:chOff x="4738271" y="1083165"/>
            <a:chExt cx="3331113" cy="5239260"/>
          </a:xfrm>
        </p:grpSpPr>
        <p:pic>
          <p:nvPicPr>
            <p:cNvPr id="198664" name="Picture 15"/>
            <p:cNvPicPr>
              <a:picLocks noChangeAspect="1"/>
            </p:cNvPicPr>
            <p:nvPr/>
          </p:nvPicPr>
          <p:blipFill>
            <a:blip r:embed="rId4">
              <a:extLst>
                <a:ext uri="{28A0092B-C50C-407E-A947-70E740481C1C}">
                  <a14:useLocalDpi xmlns:a14="http://schemas.microsoft.com/office/drawing/2010/main" val="0"/>
                </a:ext>
              </a:extLst>
            </a:blip>
            <a:srcRect l="4292" t="8102" r="54173" b="7510"/>
            <a:stretch>
              <a:fillRect/>
            </a:stretch>
          </p:blipFill>
          <p:spPr bwMode="auto">
            <a:xfrm>
              <a:off x="5882639" y="1083165"/>
              <a:ext cx="2186745" cy="50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TextBox 6"/>
            <p:cNvSpPr txBox="1">
              <a:spLocks noChangeArrowheads="1"/>
            </p:cNvSpPr>
            <p:nvPr/>
          </p:nvSpPr>
          <p:spPr bwMode="auto">
            <a:xfrm>
              <a:off x="6538058" y="6045426"/>
              <a:ext cx="1390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Gene categories</a:t>
              </a:r>
            </a:p>
          </p:txBody>
        </p:sp>
        <p:sp>
          <p:nvSpPr>
            <p:cNvPr id="198666" name="TextBox 6"/>
            <p:cNvSpPr txBox="1">
              <a:spLocks noChangeArrowheads="1"/>
            </p:cNvSpPr>
            <p:nvPr/>
          </p:nvSpPr>
          <p:spPr bwMode="auto">
            <a:xfrm rot="16200000">
              <a:off x="4065112" y="3473071"/>
              <a:ext cx="2386843" cy="10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dirty="0">
                  <a:solidFill>
                    <a:srgbClr val="000000"/>
                  </a:solidFill>
                  <a:latin typeface="Calibri" charset="0"/>
                </a:rPr>
                <a:t>Degree centrality in protein interaction network</a:t>
              </a:r>
            </a:p>
          </p:txBody>
        </p:sp>
      </p:grpSp>
    </p:spTree>
    <p:extLst>
      <p:ext uri="{BB962C8B-B14F-4D97-AF65-F5344CB8AC3E}">
        <p14:creationId xmlns:p14="http://schemas.microsoft.com/office/powerpoint/2010/main" val="836051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65113" y="63500"/>
            <a:ext cx="8526462" cy="1093788"/>
          </a:xfrm>
        </p:spPr>
        <p:txBody>
          <a:bodyPr/>
          <a:lstStyle/>
          <a:p>
            <a:pPr eaLnBrk="1" hangingPunct="1"/>
            <a:r>
              <a:rPr lang="en-US" sz="2800" b="1" dirty="0" smtClean="0">
                <a:latin typeface="Arial" charset="0"/>
                <a:cs typeface="ＭＳ Ｐゴシック" charset="0"/>
              </a:rPr>
              <a:t>Stronger signal in the SIN than the Human PPI</a:t>
            </a:r>
            <a:endParaRPr lang="en-US" sz="2800" b="1" dirty="0">
              <a:latin typeface="Arial" charset="0"/>
              <a:cs typeface="ＭＳ Ｐゴシック" charset="0"/>
            </a:endParaRPr>
          </a:p>
        </p:txBody>
      </p:sp>
      <p:sp>
        <p:nvSpPr>
          <p:cNvPr id="200706" name="TextBox 7"/>
          <p:cNvSpPr txBox="1">
            <a:spLocks noChangeArrowheads="1"/>
          </p:cNvSpPr>
          <p:nvPr/>
        </p:nvSpPr>
        <p:spPr bwMode="auto">
          <a:xfrm>
            <a:off x="4867275" y="1635125"/>
            <a:ext cx="277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pic>
        <p:nvPicPr>
          <p:cNvPr id="200707" name="Picture 9" descr="net-sel-lof-essntial.pdf"/>
          <p:cNvPicPr>
            <a:picLocks noChangeAspect="1"/>
          </p:cNvPicPr>
          <p:nvPr/>
        </p:nvPicPr>
        <p:blipFill>
          <a:blip r:embed="rId3">
            <a:extLst>
              <a:ext uri="{28A0092B-C50C-407E-A947-70E740481C1C}">
                <a14:useLocalDpi xmlns:a14="http://schemas.microsoft.com/office/drawing/2010/main" val="0"/>
              </a:ext>
            </a:extLst>
          </a:blip>
          <a:srcRect l="56950" t="44389" b="7465"/>
          <a:stretch>
            <a:fillRect/>
          </a:stretch>
        </p:blipFill>
        <p:spPr bwMode="auto">
          <a:xfrm>
            <a:off x="4756150" y="2303463"/>
            <a:ext cx="39036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Box 10"/>
          <p:cNvSpPr txBox="1">
            <a:spLocks noChangeArrowheads="1"/>
          </p:cNvSpPr>
          <p:nvPr/>
        </p:nvSpPr>
        <p:spPr bwMode="auto">
          <a:xfrm>
            <a:off x="5469392" y="5467804"/>
            <a:ext cx="13366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09" name="TextBox 11"/>
          <p:cNvSpPr txBox="1">
            <a:spLocks noChangeArrowheads="1"/>
          </p:cNvSpPr>
          <p:nvPr/>
        </p:nvSpPr>
        <p:spPr bwMode="auto">
          <a:xfrm>
            <a:off x="7295017" y="5470979"/>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sp>
        <p:nvSpPr>
          <p:cNvPr id="200711" name="TextBox 3"/>
          <p:cNvSpPr txBox="1">
            <a:spLocks noChangeArrowheads="1"/>
          </p:cNvSpPr>
          <p:nvPr/>
        </p:nvSpPr>
        <p:spPr bwMode="auto">
          <a:xfrm rot="-5400000">
            <a:off x="3876676" y="3522662"/>
            <a:ext cx="1441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Num. interfaces</a:t>
            </a:r>
          </a:p>
        </p:txBody>
      </p:sp>
      <p:sp>
        <p:nvSpPr>
          <p:cNvPr id="200712" name="Text Box 6"/>
          <p:cNvSpPr txBox="1">
            <a:spLocks noChangeArrowheads="1"/>
          </p:cNvSpPr>
          <p:nvPr>
            <p:custDataLst>
              <p:tags r:id="rId1"/>
            </p:custDataLst>
          </p:nvPr>
        </p:nvSpPr>
        <p:spPr bwMode="auto">
          <a:xfrm>
            <a:off x="447675" y="6507163"/>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err="1">
                <a:solidFill>
                  <a:srgbClr val="000000"/>
                </a:solidFill>
              </a:rPr>
              <a:t>Khurana</a:t>
            </a:r>
            <a:r>
              <a:rPr lang="en-US" sz="1100" b="0" dirty="0">
                <a:solidFill>
                  <a:srgbClr val="000000"/>
                </a:solidFill>
              </a:rPr>
              <a:t> et al., </a:t>
            </a:r>
            <a:r>
              <a:rPr lang="en-US" sz="1100" b="0" i="1" dirty="0" err="1">
                <a:solidFill>
                  <a:srgbClr val="000000"/>
                </a:solidFill>
              </a:rPr>
              <a:t>PLoS</a:t>
            </a:r>
            <a:r>
              <a:rPr lang="en-US" sz="1100" b="0" i="1" dirty="0">
                <a:solidFill>
                  <a:srgbClr val="000000"/>
                </a:solidFill>
              </a:rPr>
              <a:t> Comp. Bio.</a:t>
            </a:r>
            <a:r>
              <a:rPr lang="en-US" sz="1100" b="0" dirty="0">
                <a:solidFill>
                  <a:srgbClr val="000000"/>
                </a:solidFill>
              </a:rPr>
              <a:t>, 2013</a:t>
            </a:r>
          </a:p>
        </p:txBody>
      </p:sp>
      <p:sp>
        <p:nvSpPr>
          <p:cNvPr id="200713" name="TextBox 28"/>
          <p:cNvSpPr txBox="1">
            <a:spLocks noChangeArrowheads="1"/>
          </p:cNvSpPr>
          <p:nvPr/>
        </p:nvSpPr>
        <p:spPr bwMode="auto">
          <a:xfrm>
            <a:off x="1947863" y="1552433"/>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a:solidFill>
                  <a:srgbClr val="000000"/>
                </a:solidFill>
                <a:cs typeface="Arial" charset="0"/>
              </a:rPr>
              <a:t>Higher</a:t>
            </a:r>
          </a:p>
          <a:p>
            <a:pPr algn="ctr" eaLnBrk="1" hangingPunct="1"/>
            <a:r>
              <a:rPr lang="en-US" sz="1800" dirty="0">
                <a:solidFill>
                  <a:srgbClr val="000000"/>
                </a:solidFill>
                <a:cs typeface="Arial" charset="0"/>
              </a:rPr>
              <a:t>Centrality</a:t>
            </a:r>
          </a:p>
        </p:txBody>
      </p:sp>
      <p:sp>
        <p:nvSpPr>
          <p:cNvPr id="200714" name="TextBox 29"/>
          <p:cNvSpPr txBox="1">
            <a:spLocks noChangeArrowheads="1"/>
          </p:cNvSpPr>
          <p:nvPr/>
        </p:nvSpPr>
        <p:spPr bwMode="auto">
          <a:xfrm>
            <a:off x="6119813" y="1420813"/>
            <a:ext cx="1628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More interaction interfaces</a:t>
            </a:r>
          </a:p>
        </p:txBody>
      </p:sp>
      <p:grpSp>
        <p:nvGrpSpPr>
          <p:cNvPr id="3" name="Group 2"/>
          <p:cNvGrpSpPr/>
          <p:nvPr/>
        </p:nvGrpSpPr>
        <p:grpSpPr>
          <a:xfrm>
            <a:off x="234950" y="2320636"/>
            <a:ext cx="3952875" cy="3461493"/>
            <a:chOff x="234950" y="2320636"/>
            <a:chExt cx="3952875" cy="3461493"/>
          </a:xfrm>
        </p:grpSpPr>
        <p:sp>
          <p:nvSpPr>
            <p:cNvPr id="200710" name="TextBox 3"/>
            <p:cNvSpPr txBox="1">
              <a:spLocks noChangeArrowheads="1"/>
            </p:cNvSpPr>
            <p:nvPr/>
          </p:nvSpPr>
          <p:spPr bwMode="auto">
            <a:xfrm rot="-5400000">
              <a:off x="-592137" y="3530600"/>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PPI degree (log scale)</a:t>
              </a:r>
            </a:p>
          </p:txBody>
        </p:sp>
        <p:sp>
          <p:nvSpPr>
            <p:cNvPr id="200715" name="TextBox 10"/>
            <p:cNvSpPr txBox="1">
              <a:spLocks noChangeArrowheads="1"/>
            </p:cNvSpPr>
            <p:nvPr/>
          </p:nvSpPr>
          <p:spPr bwMode="auto">
            <a:xfrm>
              <a:off x="1179967" y="5469392"/>
              <a:ext cx="1336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16" name="TextBox 11"/>
            <p:cNvSpPr txBox="1">
              <a:spLocks noChangeArrowheads="1"/>
            </p:cNvSpPr>
            <p:nvPr/>
          </p:nvSpPr>
          <p:spPr bwMode="auto">
            <a:xfrm>
              <a:off x="2977017" y="5474154"/>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grpSp>
          <p:nvGrpSpPr>
            <p:cNvPr id="2" name="Group 1"/>
            <p:cNvGrpSpPr/>
            <p:nvPr/>
          </p:nvGrpSpPr>
          <p:grpSpPr>
            <a:xfrm>
              <a:off x="601739" y="2320636"/>
              <a:ext cx="3586086" cy="3153064"/>
              <a:chOff x="601739" y="2320636"/>
              <a:chExt cx="3586086" cy="3153064"/>
            </a:xfrm>
          </p:grpSpPr>
          <p:pic>
            <p:nvPicPr>
              <p:cNvPr id="200717" name="Picture 15" descr="PPI-boxplot.pdf"/>
              <p:cNvPicPr>
                <a:picLocks noChangeAspect="1"/>
              </p:cNvPicPr>
              <p:nvPr/>
            </p:nvPicPr>
            <p:blipFill rotWithShape="1">
              <a:blip r:embed="rId4">
                <a:extLst>
                  <a:ext uri="{28A0092B-C50C-407E-A947-70E740481C1C}">
                    <a14:useLocalDpi xmlns:a14="http://schemas.microsoft.com/office/drawing/2010/main" val="0"/>
                  </a:ext>
                </a:extLst>
              </a:blip>
              <a:srcRect l="5206" t="13169" r="10824" b="12988"/>
              <a:stretch/>
            </p:blipFill>
            <p:spPr bwMode="auto">
              <a:xfrm>
                <a:off x="601739" y="2320636"/>
                <a:ext cx="3554626" cy="31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6489" y="5357344"/>
                <a:ext cx="3301336" cy="1163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grpSp>
        <p:nvGrpSpPr>
          <p:cNvPr id="4" name="Group 3"/>
          <p:cNvGrpSpPr/>
          <p:nvPr/>
        </p:nvGrpSpPr>
        <p:grpSpPr>
          <a:xfrm>
            <a:off x="-2312720" y="1385295"/>
            <a:ext cx="13721355" cy="4944448"/>
            <a:chOff x="-2312720" y="1163053"/>
            <a:chExt cx="13721355" cy="4944448"/>
          </a:xfrm>
        </p:grpSpPr>
        <p:pic>
          <p:nvPicPr>
            <p:cNvPr id="6" name="Picture 5" descr="years_vs_exome_and_stct.jpg"/>
            <p:cNvPicPr>
              <a:picLocks noChangeAspect="1"/>
            </p:cNvPicPr>
            <p:nvPr/>
          </p:nvPicPr>
          <p:blipFill rotWithShape="1">
            <a:blip r:embed="rId3">
              <a:extLst>
                <a:ext uri="{28A0092B-C50C-407E-A947-70E740481C1C}">
                  <a14:useLocalDpi xmlns:a14="http://schemas.microsoft.com/office/drawing/2010/main" val="0"/>
                </a:ext>
              </a:extLst>
            </a:blip>
            <a:srcRect l="4007" t="8250" r="4205" b="7824"/>
            <a:stretch/>
          </p:blipFill>
          <p:spPr>
            <a:xfrm>
              <a:off x="561472" y="1163053"/>
              <a:ext cx="8007680" cy="4759158"/>
            </a:xfrm>
            <a:prstGeom prst="rect">
              <a:avLst/>
            </a:prstGeom>
          </p:spPr>
        </p:pic>
        <p:sp>
          <p:nvSpPr>
            <p:cNvPr id="5" name="TextBox 4"/>
            <p:cNvSpPr txBox="1"/>
            <p:nvPr/>
          </p:nvSpPr>
          <p:spPr>
            <a:xfrm>
              <a:off x="-2312720" y="2834122"/>
              <a:ext cx="5347368" cy="338554"/>
            </a:xfrm>
            <a:prstGeom prst="rect">
              <a:avLst/>
            </a:prstGeom>
            <a:noFill/>
            <a:scene3d>
              <a:camera prst="orthographicFront">
                <a:rot lat="0" lon="0" rev="5400000"/>
              </a:camera>
              <a:lightRig rig="threePt" dir="t"/>
            </a:scene3d>
          </p:spPr>
          <p:txBody>
            <a:bodyPr wrap="square" rtlCol="0">
              <a:spAutoFit/>
            </a:bodyPr>
            <a:lstStyle/>
            <a:p>
              <a:r>
                <a:rPr lang="en-US" sz="1400" dirty="0" smtClean="0"/>
                <a:t>Cumulative </a:t>
              </a:r>
              <a:r>
                <a:rPr lang="en-US" sz="1600" dirty="0" smtClean="0">
                  <a:solidFill>
                    <a:srgbClr val="4BAB50"/>
                  </a:solidFill>
                </a:rPr>
                <a:t># of X-ray structures</a:t>
              </a:r>
              <a:r>
                <a:rPr lang="en-US" sz="1400" dirty="0" smtClean="0"/>
                <a:t> and </a:t>
              </a:r>
              <a:r>
                <a:rPr lang="en-US" sz="1600" dirty="0" smtClean="0">
                  <a:solidFill>
                    <a:srgbClr val="0000FF"/>
                  </a:solidFill>
                </a:rPr>
                <a:t># </a:t>
              </a:r>
              <a:r>
                <a:rPr lang="en-US" sz="1600" dirty="0" err="1" smtClean="0">
                  <a:solidFill>
                    <a:srgbClr val="0000FF"/>
                  </a:solidFill>
                </a:rPr>
                <a:t>exomes</a:t>
              </a:r>
              <a:endParaRPr lang="en-US" sz="1600" dirty="0">
                <a:solidFill>
                  <a:srgbClr val="0000FF"/>
                </a:solidFill>
              </a:endParaRPr>
            </a:p>
          </p:txBody>
        </p:sp>
        <p:sp>
          <p:nvSpPr>
            <p:cNvPr id="8" name="TextBox 7"/>
            <p:cNvSpPr txBox="1"/>
            <p:nvPr/>
          </p:nvSpPr>
          <p:spPr>
            <a:xfrm>
              <a:off x="6061267" y="3828713"/>
              <a:ext cx="5347368" cy="323165"/>
            </a:xfrm>
            <a:prstGeom prst="rect">
              <a:avLst/>
            </a:prstGeom>
            <a:noFill/>
            <a:scene3d>
              <a:camera prst="orthographicFront">
                <a:rot lat="0" lon="0" rev="16200000"/>
              </a:camera>
              <a:lightRig rig="threePt" dir="t"/>
            </a:scene3d>
          </p:spPr>
          <p:txBody>
            <a:bodyPr wrap="square" rtlCol="0">
              <a:spAutoFit/>
            </a:bodyPr>
            <a:lstStyle/>
            <a:p>
              <a:r>
                <a:rPr lang="en-US" sz="1500" dirty="0" err="1" smtClean="0">
                  <a:solidFill>
                    <a:srgbClr val="FF0000"/>
                  </a:solidFill>
                </a:rPr>
                <a:t>Avg</a:t>
              </a:r>
              <a:r>
                <a:rPr lang="en-US" sz="1500" dirty="0" smtClean="0">
                  <a:solidFill>
                    <a:srgbClr val="FF0000"/>
                  </a:solidFill>
                </a:rPr>
                <a:t> # chains per PDB (top 10% for each year)</a:t>
              </a:r>
              <a:endParaRPr lang="en-US" sz="1500" dirty="0">
                <a:solidFill>
                  <a:srgbClr val="FF0000"/>
                </a:solidFill>
              </a:endParaRPr>
            </a:p>
          </p:txBody>
        </p:sp>
        <p:sp>
          <p:nvSpPr>
            <p:cNvPr id="11" name="Rectangle 10"/>
            <p:cNvSpPr/>
            <p:nvPr/>
          </p:nvSpPr>
          <p:spPr>
            <a:xfrm>
              <a:off x="4488366" y="5830502"/>
              <a:ext cx="535523" cy="276999"/>
            </a:xfrm>
            <a:prstGeom prst="rect">
              <a:avLst/>
            </a:prstGeom>
          </p:spPr>
          <p:txBody>
            <a:bodyPr wrap="none">
              <a:spAutoFit/>
            </a:bodyPr>
            <a:lstStyle/>
            <a:p>
              <a:r>
                <a:rPr lang="en-US" dirty="0" smtClean="0"/>
                <a:t>Year</a:t>
              </a:r>
              <a:endParaRPr lang="en-US" dirty="0"/>
            </a:p>
          </p:txBody>
        </p:sp>
      </p:grpSp>
      <p:sp>
        <p:nvSpPr>
          <p:cNvPr id="2" name="TextBox 1"/>
          <p:cNvSpPr txBox="1"/>
          <p:nvPr/>
        </p:nvSpPr>
        <p:spPr>
          <a:xfrm>
            <a:off x="786230" y="6395943"/>
            <a:ext cx="4879474" cy="276999"/>
          </a:xfrm>
          <a:prstGeom prst="rect">
            <a:avLst/>
          </a:prstGeom>
          <a:noFill/>
        </p:spPr>
        <p:txBody>
          <a:bodyPr wrap="square" rtlCol="0">
            <a:spAutoFit/>
          </a:bodyPr>
          <a:lstStyle/>
          <a:p>
            <a:r>
              <a:rPr lang="en-US" b="0" i="1" dirty="0" err="1" smtClean="0"/>
              <a:t>Exome</a:t>
            </a:r>
            <a:r>
              <a:rPr lang="en-US" b="0" i="1" dirty="0" smtClean="0"/>
              <a:t> </a:t>
            </a:r>
            <a:r>
              <a:rPr lang="en-US" b="0" i="1" dirty="0"/>
              <a:t>data </a:t>
            </a:r>
            <a:r>
              <a:rPr lang="en-US" b="0" i="1" dirty="0" smtClean="0"/>
              <a:t>hosted on NCBI Sequence </a:t>
            </a:r>
            <a:r>
              <a:rPr lang="en-US" b="0" i="1" dirty="0"/>
              <a:t>Read Archive (SRA)</a:t>
            </a:r>
          </a:p>
        </p:txBody>
      </p:sp>
      <p:sp>
        <p:nvSpPr>
          <p:cNvPr id="9" name="TextBox 8"/>
          <p:cNvSpPr txBox="1"/>
          <p:nvPr/>
        </p:nvSpPr>
        <p:spPr>
          <a:xfrm>
            <a:off x="555625" y="95588"/>
            <a:ext cx="8096250" cy="707886"/>
          </a:xfrm>
          <a:prstGeom prst="rect">
            <a:avLst/>
          </a:prstGeom>
          <a:noFill/>
        </p:spPr>
        <p:txBody>
          <a:bodyPr wrap="square" rtlCol="0">
            <a:spAutoFit/>
          </a:bodyPr>
          <a:lstStyle/>
          <a:p>
            <a:pPr algn="ctr"/>
            <a:r>
              <a:rPr lang="en-US" sz="2000" dirty="0" smtClean="0"/>
              <a:t>Trends in data generation point to growing opportunities for leveraging sequence variants to study structure (and vice versa)</a:t>
            </a:r>
            <a:endParaRPr lang="en-US" sz="2000" dirty="0"/>
          </a:p>
        </p:txBody>
      </p:sp>
      <p:sp>
        <p:nvSpPr>
          <p:cNvPr id="13" name="Rectangle 12"/>
          <p:cNvSpPr/>
          <p:nvPr/>
        </p:nvSpPr>
        <p:spPr>
          <a:xfrm>
            <a:off x="1047749" y="851585"/>
            <a:ext cx="6810375" cy="584776"/>
          </a:xfrm>
          <a:prstGeom prst="rect">
            <a:avLst/>
          </a:prstGeom>
        </p:spPr>
        <p:txBody>
          <a:bodyPr wrap="square">
            <a:spAutoFit/>
          </a:bodyPr>
          <a:lstStyle/>
          <a:p>
            <a:pPr algn="ctr"/>
            <a:r>
              <a:rPr lang="en-US" sz="1600" b="0" dirty="0"/>
              <a:t>The volume of sequenced </a:t>
            </a:r>
            <a:r>
              <a:rPr lang="en-US" sz="1600" b="0" dirty="0" err="1"/>
              <a:t>exomes</a:t>
            </a:r>
            <a:r>
              <a:rPr lang="en-US" sz="1600" b="0" dirty="0"/>
              <a:t> is outpacing that of structures, while solved structures have become more complex in nature.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0" y="-126325"/>
            <a:ext cx="9144000" cy="1143000"/>
          </a:xfrm>
        </p:spPr>
        <p:txBody>
          <a:bodyPr/>
          <a:lstStyle/>
          <a:p>
            <a:pPr algn="ctr" eaLnBrk="1" hangingPunct="1"/>
            <a:r>
              <a:rPr lang="en-US" sz="2400" dirty="0" smtClean="0">
                <a:latin typeface="Arial"/>
                <a:cs typeface="Arial"/>
              </a:rPr>
              <a:t>Recasting selection in SIN in terms of rare SNPs &amp; </a:t>
            </a:r>
            <a:br>
              <a:rPr lang="en-US" sz="2400" dirty="0" smtClean="0">
                <a:latin typeface="Arial"/>
                <a:cs typeface="Arial"/>
              </a:rPr>
            </a:br>
            <a:r>
              <a:rPr lang="en-US" sz="2400" dirty="0" smtClean="0">
                <a:latin typeface="Arial"/>
                <a:cs typeface="Arial"/>
              </a:rPr>
              <a:t>direct experimental testing of such putative deleterious variants</a:t>
            </a:r>
            <a:endParaRPr lang="en-US" sz="2400" dirty="0">
              <a:latin typeface="Arial"/>
              <a:cs typeface="Arial"/>
            </a:endParaRPr>
          </a:p>
        </p:txBody>
      </p:sp>
      <p:sp>
        <p:nvSpPr>
          <p:cNvPr id="201730" name="Text Box 6"/>
          <p:cNvSpPr txBox="1">
            <a:spLocks noChangeArrowheads="1"/>
          </p:cNvSpPr>
          <p:nvPr>
            <p:custDataLst>
              <p:tags r:id="rId1"/>
            </p:custDataLst>
          </p:nvPr>
        </p:nvSpPr>
        <p:spPr bwMode="auto">
          <a:xfrm>
            <a:off x="6470650" y="6294438"/>
            <a:ext cx="2695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 and Fu* et al., </a:t>
            </a:r>
            <a:r>
              <a:rPr lang="en-US" sz="1000" b="0" i="1" dirty="0" err="1">
                <a:solidFill>
                  <a:srgbClr val="7F7F7F"/>
                </a:solidFill>
                <a:latin typeface="Times New Roman" charset="0"/>
                <a:cs typeface="Times New Roman" charset="0"/>
              </a:rPr>
              <a:t>PLoS</a:t>
            </a:r>
            <a:r>
              <a:rPr lang="en-US" sz="1000" b="0" i="1" dirty="0">
                <a:solidFill>
                  <a:srgbClr val="7F7F7F"/>
                </a:solidFill>
                <a:latin typeface="Times New Roman" charset="0"/>
                <a:cs typeface="Times New Roman" charset="0"/>
              </a:rPr>
              <a:t> Comp. Bio.</a:t>
            </a:r>
            <a:r>
              <a:rPr lang="en-US" sz="1000" b="0" dirty="0">
                <a:solidFill>
                  <a:srgbClr val="7F7F7F"/>
                </a:solidFill>
                <a:latin typeface="Times New Roman" charset="0"/>
                <a:cs typeface="Times New Roman" charset="0"/>
              </a:rPr>
              <a:t>, 2013</a:t>
            </a:r>
          </a:p>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a:t>
            </a:r>
            <a:r>
              <a:rPr lang="en-US" sz="1000" b="0" i="1" dirty="0">
                <a:solidFill>
                  <a:srgbClr val="7F7F7F"/>
                </a:solidFill>
                <a:latin typeface="Times New Roman" charset="0"/>
                <a:cs typeface="Times New Roman" charset="0"/>
              </a:rPr>
              <a:t>  </a:t>
            </a:r>
            <a:r>
              <a:rPr lang="en-US" sz="1000" b="0" dirty="0">
                <a:solidFill>
                  <a:srgbClr val="7F7F7F"/>
                </a:solidFill>
                <a:latin typeface="Times New Roman" charset="0"/>
                <a:cs typeface="Times New Roman" charset="0"/>
              </a:rPr>
              <a:t>and Fu* et al, </a:t>
            </a:r>
            <a:r>
              <a:rPr lang="en-US" sz="1000" b="0" i="1" dirty="0">
                <a:solidFill>
                  <a:srgbClr val="7F7F7F"/>
                </a:solidFill>
                <a:latin typeface="Times New Roman" charset="0"/>
                <a:cs typeface="Times New Roman" charset="0"/>
              </a:rPr>
              <a:t>Science, </a:t>
            </a:r>
            <a:r>
              <a:rPr lang="en-US" sz="1000" b="0" dirty="0">
                <a:solidFill>
                  <a:srgbClr val="7F7F7F"/>
                </a:solidFill>
                <a:latin typeface="Times New Roman" charset="0"/>
                <a:cs typeface="Times New Roman" charset="0"/>
              </a:rPr>
              <a:t>2013</a:t>
            </a:r>
            <a:endParaRPr lang="en-US" sz="1000" b="0" i="1" dirty="0">
              <a:solidFill>
                <a:srgbClr val="7F7F7F"/>
              </a:solidFill>
              <a:latin typeface="Times New Roman" charset="0"/>
              <a:cs typeface="Times New Roman" charset="0"/>
            </a:endParaRPr>
          </a:p>
          <a:p>
            <a:pPr eaLnBrk="1" hangingPunct="1"/>
            <a:r>
              <a:rPr lang="en-US" altLang="ja-JP" sz="1000" b="0" dirty="0">
                <a:solidFill>
                  <a:srgbClr val="7F7F7F"/>
                </a:solidFill>
                <a:latin typeface="Times New Roman" charset="0"/>
                <a:cs typeface="Times New Roman" charset="0"/>
              </a:rPr>
              <a:t>Wang et al, </a:t>
            </a:r>
            <a:r>
              <a:rPr lang="en-US" altLang="ja-JP" sz="1000" b="0" i="1" dirty="0">
                <a:solidFill>
                  <a:srgbClr val="7F7F7F"/>
                </a:solidFill>
                <a:latin typeface="Times New Roman" charset="0"/>
                <a:cs typeface="Times New Roman" charset="0"/>
              </a:rPr>
              <a:t>Nature Biotech</a:t>
            </a:r>
            <a:r>
              <a:rPr lang="en-US" altLang="ja-JP" sz="1000" b="0" dirty="0">
                <a:solidFill>
                  <a:srgbClr val="7F7F7F"/>
                </a:solidFill>
                <a:latin typeface="Times New Roman" charset="0"/>
                <a:cs typeface="Times New Roman" charset="0"/>
              </a:rPr>
              <a:t>, 2012</a:t>
            </a:r>
            <a:endParaRPr lang="en-US" sz="1000" b="0" dirty="0">
              <a:solidFill>
                <a:srgbClr val="7F7F7F"/>
              </a:solidFill>
              <a:latin typeface="Times New Roman" charset="0"/>
              <a:cs typeface="Times New Roman" charset="0"/>
            </a:endParaRPr>
          </a:p>
        </p:txBody>
      </p:sp>
      <p:pic>
        <p:nvPicPr>
          <p:cNvPr id="201731" name="Picture 4" descr="Khurana.Figure3.23Jan2013.pdf"/>
          <p:cNvPicPr>
            <a:picLocks noChangeAspect="1"/>
          </p:cNvPicPr>
          <p:nvPr/>
        </p:nvPicPr>
        <p:blipFill>
          <a:blip r:embed="rId4">
            <a:extLst>
              <a:ext uri="{28A0092B-C50C-407E-A947-70E740481C1C}">
                <a14:useLocalDpi xmlns:a14="http://schemas.microsoft.com/office/drawing/2010/main" val="0"/>
              </a:ext>
            </a:extLst>
          </a:blip>
          <a:srcRect l="48232" t="25385" r="15533" b="31947"/>
          <a:stretch>
            <a:fillRect/>
          </a:stretch>
        </p:blipFill>
        <p:spPr bwMode="auto">
          <a:xfrm>
            <a:off x="3575050" y="799037"/>
            <a:ext cx="312261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Box 11"/>
          <p:cNvSpPr txBox="1">
            <a:spLocks noChangeArrowheads="1"/>
          </p:cNvSpPr>
          <p:nvPr/>
        </p:nvSpPr>
        <p:spPr bwMode="auto">
          <a:xfrm>
            <a:off x="3902075" y="5532962"/>
            <a:ext cx="27384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i="1">
                <a:solidFill>
                  <a:srgbClr val="000000"/>
                </a:solidFill>
                <a:latin typeface="Calibri" charset="0"/>
                <a:cs typeface="Calibri" charset="0"/>
              </a:rPr>
              <a:t>WASP </a:t>
            </a:r>
            <a:r>
              <a:rPr lang="en-US" sz="1800" b="0">
                <a:solidFill>
                  <a:srgbClr val="000000"/>
                </a:solidFill>
                <a:latin typeface="Calibri" charset="0"/>
                <a:cs typeface="Calibri" charset="0"/>
              </a:rPr>
              <a:t>interactions tested using yeast two-hybrid experiments</a:t>
            </a:r>
          </a:p>
        </p:txBody>
      </p:sp>
      <p:sp>
        <p:nvSpPr>
          <p:cNvPr id="3" name="Rectangle 2"/>
          <p:cNvSpPr/>
          <p:nvPr/>
        </p:nvSpPr>
        <p:spPr>
          <a:xfrm>
            <a:off x="6557434" y="5737755"/>
            <a:ext cx="1864613" cy="246221"/>
          </a:xfrm>
          <a:prstGeom prst="rect">
            <a:avLst/>
          </a:prstGeom>
        </p:spPr>
        <p:txBody>
          <a:bodyPr wrap="none">
            <a:spAutoFit/>
          </a:bodyPr>
          <a:lstStyle/>
          <a:p>
            <a:pPr defTabSz="457200" fontAlgn="auto">
              <a:spcBef>
                <a:spcPts val="0"/>
              </a:spcBef>
              <a:spcAft>
                <a:spcPts val="0"/>
              </a:spcAft>
              <a:defRPr/>
            </a:pPr>
            <a:r>
              <a:rPr lang="en-US" sz="1000" b="0" dirty="0" smtClean="0">
                <a:solidFill>
                  <a:prstClr val="black"/>
                </a:solidFill>
                <a:latin typeface="Times New Roman"/>
                <a:ea typeface="+mn-ea"/>
                <a:cs typeface="Times New Roman"/>
              </a:rPr>
              <a:t>Collaboration </a:t>
            </a:r>
            <a:r>
              <a:rPr lang="en-US" sz="1000" b="0" dirty="0">
                <a:solidFill>
                  <a:prstClr val="black"/>
                </a:solidFill>
                <a:latin typeface="Times New Roman"/>
                <a:ea typeface="+mn-ea"/>
                <a:cs typeface="Times New Roman"/>
              </a:rPr>
              <a:t>with H Yu Cornell </a:t>
            </a:r>
          </a:p>
        </p:txBody>
      </p:sp>
      <p:sp>
        <p:nvSpPr>
          <p:cNvPr id="5" name="Rectangle 4"/>
          <p:cNvSpPr/>
          <p:nvPr/>
        </p:nvSpPr>
        <p:spPr>
          <a:xfrm>
            <a:off x="4260850" y="2467500"/>
            <a:ext cx="1533525" cy="94615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35" name="Picture 28"/>
          <p:cNvPicPr>
            <a:picLocks noChangeAspect="1"/>
          </p:cNvPicPr>
          <p:nvPr/>
        </p:nvPicPr>
        <p:blipFill>
          <a:blip r:embed="rId5">
            <a:extLst>
              <a:ext uri="{28A0092B-C50C-407E-A947-70E740481C1C}">
                <a14:useLocalDpi xmlns:a14="http://schemas.microsoft.com/office/drawing/2010/main" val="0"/>
              </a:ext>
            </a:extLst>
          </a:blip>
          <a:srcRect l="62383" t="1633" r="7797" b="68440"/>
          <a:stretch>
            <a:fillRect/>
          </a:stretch>
        </p:blipFill>
        <p:spPr bwMode="auto">
          <a:xfrm>
            <a:off x="258763" y="2144713"/>
            <a:ext cx="30289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05-26 at 10.42.26 AM.png"/>
          <p:cNvPicPr>
            <a:picLocks noChangeAspect="1"/>
          </p:cNvPicPr>
          <p:nvPr/>
        </p:nvPicPr>
        <p:blipFill rotWithShape="1">
          <a:blip r:embed="rId6">
            <a:extLst>
              <a:ext uri="{28A0092B-C50C-407E-A947-70E740481C1C}">
                <a14:useLocalDpi xmlns:a14="http://schemas.microsoft.com/office/drawing/2010/main" val="0"/>
              </a:ext>
            </a:extLst>
          </a:blip>
          <a:srcRect l="66229" t="27193" r="9795" b="20877"/>
          <a:stretch/>
        </p:blipFill>
        <p:spPr>
          <a:xfrm>
            <a:off x="6617369" y="2085471"/>
            <a:ext cx="2192421" cy="296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3760631" y="389789"/>
            <a:ext cx="5324909" cy="5626836"/>
          </a:xfrm>
          <a:prstGeom prst="rect">
            <a:avLst/>
          </a:prstGeom>
        </p:spPr>
      </p:pic>
      <p:sp>
        <p:nvSpPr>
          <p:cNvPr id="203778" name="Text Placeholder 5"/>
          <p:cNvSpPr>
            <a:spLocks noGrp="1"/>
          </p:cNvSpPr>
          <p:nvPr>
            <p:ph type="body" sz="half" idx="2"/>
          </p:nvPr>
        </p:nvSpPr>
        <p:spPr>
          <a:xfrm>
            <a:off x="127001" y="993775"/>
            <a:ext cx="4103688" cy="752475"/>
          </a:xfrm>
        </p:spPr>
        <p:txBody>
          <a:bodyPr/>
          <a:lstStyle/>
          <a:p>
            <a:pPr algn="ctr" eaLnBrk="1" hangingPunct="1"/>
            <a:r>
              <a:rPr lang="en-US" dirty="0">
                <a:latin typeface="Calibri" charset="0"/>
                <a:cs typeface="Calibri" charset="0"/>
              </a:rPr>
              <a:t>Combine </a:t>
            </a:r>
            <a:r>
              <a:rPr lang="en-US" b="1" dirty="0">
                <a:latin typeface="Calibri" charset="0"/>
                <a:cs typeface="Calibri" charset="0"/>
              </a:rPr>
              <a:t>regulatory, physical protein-protein, signaling, metabolic, phosphorylation and genetic</a:t>
            </a:r>
            <a:r>
              <a:rPr lang="en-US" dirty="0">
                <a:latin typeface="Calibri" charset="0"/>
                <a:cs typeface="Calibri" charset="0"/>
              </a:rPr>
              <a:t> interactions to create a unified network (</a:t>
            </a:r>
            <a:r>
              <a:rPr lang="en-US" dirty="0" err="1">
                <a:latin typeface="Calibri" charset="0"/>
                <a:cs typeface="Calibri" charset="0"/>
              </a:rPr>
              <a:t>Multinet</a:t>
            </a:r>
            <a:r>
              <a:rPr lang="en-US" dirty="0">
                <a:latin typeface="Calibri" charset="0"/>
                <a:cs typeface="Calibri" charset="0"/>
              </a:rPr>
              <a:t>)</a:t>
            </a:r>
          </a:p>
        </p:txBody>
      </p:sp>
      <p:sp>
        <p:nvSpPr>
          <p:cNvPr id="203779" name="TextBox 8"/>
          <p:cNvSpPr txBox="1">
            <a:spLocks noChangeArrowheads="1"/>
          </p:cNvSpPr>
          <p:nvPr/>
        </p:nvSpPr>
        <p:spPr bwMode="auto">
          <a:xfrm>
            <a:off x="4518025" y="95250"/>
            <a:ext cx="401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err="1">
                <a:solidFill>
                  <a:srgbClr val="000000"/>
                </a:solidFill>
                <a:latin typeface="Helvetica" charset="0"/>
                <a:cs typeface="Helvetica" charset="0"/>
              </a:rPr>
              <a:t>Multinet</a:t>
            </a:r>
            <a:r>
              <a:rPr lang="en-US" sz="1800" dirty="0">
                <a:solidFill>
                  <a:srgbClr val="000000"/>
                </a:solidFill>
                <a:latin typeface="Helvetica" charset="0"/>
                <a:cs typeface="Helvetica" charset="0"/>
              </a:rPr>
              <a:t> – the ultimate hairball! </a:t>
            </a:r>
          </a:p>
        </p:txBody>
      </p:sp>
      <p:sp>
        <p:nvSpPr>
          <p:cNvPr id="203780" name="TextBox 7"/>
          <p:cNvSpPr txBox="1">
            <a:spLocks noChangeArrowheads="1"/>
          </p:cNvSpPr>
          <p:nvPr/>
        </p:nvSpPr>
        <p:spPr bwMode="auto">
          <a:xfrm>
            <a:off x="5443537" y="5549900"/>
            <a:ext cx="3017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cs typeface="Calibri" charset="0"/>
              </a:rPr>
              <a:t>Nodes: ~15,000 genes</a:t>
            </a:r>
          </a:p>
          <a:p>
            <a:pPr eaLnBrk="1" hangingPunct="1"/>
            <a:r>
              <a:rPr lang="en-US" sz="1800" b="0" dirty="0">
                <a:solidFill>
                  <a:srgbClr val="000000"/>
                </a:solidFill>
                <a:latin typeface="Calibri" charset="0"/>
                <a:cs typeface="Calibri" charset="0"/>
              </a:rPr>
              <a:t>Edges: ~110,000 interactions</a:t>
            </a:r>
          </a:p>
        </p:txBody>
      </p:sp>
      <p:sp>
        <p:nvSpPr>
          <p:cNvPr id="203781" name="Text Box 6"/>
          <p:cNvSpPr txBox="1">
            <a:spLocks noChangeArrowheads="1"/>
          </p:cNvSpPr>
          <p:nvPr>
            <p:custDataLst>
              <p:tags r:id="rId1"/>
            </p:custDataLst>
          </p:nvPr>
        </p:nvSpPr>
        <p:spPr bwMode="auto">
          <a:xfrm>
            <a:off x="5721350" y="654367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Helvetica" charset="0"/>
                <a:cs typeface="Helvetica" charset="0"/>
              </a:rPr>
              <a:t>Khurana* and Fu* et al., </a:t>
            </a:r>
            <a:r>
              <a:rPr lang="en-US" sz="1000" b="0" i="1">
                <a:solidFill>
                  <a:srgbClr val="7F7F7F"/>
                </a:solidFill>
                <a:latin typeface="Helvetica" charset="0"/>
                <a:cs typeface="Helvetica" charset="0"/>
              </a:rPr>
              <a:t>PLOS Comp. Bio. </a:t>
            </a:r>
            <a:r>
              <a:rPr lang="fr-FR" sz="1000" b="0">
                <a:solidFill>
                  <a:srgbClr val="7F7F7F"/>
                </a:solidFill>
                <a:latin typeface="Helvetica" charset="0"/>
                <a:cs typeface="Helvetica" charset="0"/>
              </a:rPr>
              <a:t>’</a:t>
            </a:r>
            <a:r>
              <a:rPr lang="en-US" altLang="ja-JP" sz="1000" b="0">
                <a:solidFill>
                  <a:srgbClr val="7F7F7F"/>
                </a:solidFill>
                <a:latin typeface="Helvetica" charset="0"/>
                <a:cs typeface="Helvetica" charset="0"/>
              </a:rPr>
              <a:t>13</a:t>
            </a:r>
            <a:endParaRPr lang="en-US" sz="1000" b="0">
              <a:solidFill>
                <a:srgbClr val="7F7F7F"/>
              </a:solidFill>
              <a:latin typeface="Helvetica" charset="0"/>
              <a:cs typeface="Helvetica" charset="0"/>
            </a:endParaRPr>
          </a:p>
        </p:txBody>
      </p:sp>
      <p:sp>
        <p:nvSpPr>
          <p:cNvPr id="203782" name="Title 1"/>
          <p:cNvSpPr txBox="1">
            <a:spLocks/>
          </p:cNvSpPr>
          <p:nvPr/>
        </p:nvSpPr>
        <p:spPr bwMode="auto">
          <a:xfrm>
            <a:off x="85725" y="77788"/>
            <a:ext cx="421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100" dirty="0">
                <a:solidFill>
                  <a:srgbClr val="000090"/>
                </a:solidFill>
                <a:latin typeface="Calibri" charset="0"/>
                <a:cs typeface="Calibri" charset="0"/>
              </a:rPr>
              <a:t>Genes participate in many networks (</a:t>
            </a:r>
            <a:r>
              <a:rPr lang="en-US" sz="2100" dirty="0" smtClean="0">
                <a:solidFill>
                  <a:srgbClr val="000090"/>
                </a:solidFill>
                <a:latin typeface="Calibri" charset="0"/>
                <a:cs typeface="Calibri" charset="0"/>
              </a:rPr>
              <a:t>no </a:t>
            </a:r>
            <a:r>
              <a:rPr lang="en-US" sz="2100" dirty="0">
                <a:solidFill>
                  <a:srgbClr val="000090"/>
                </a:solidFill>
                <a:latin typeface="Calibri" charset="0"/>
                <a:cs typeface="Calibri" charset="0"/>
              </a:rPr>
              <a:t>single network captures the global picture of gene </a:t>
            </a:r>
            <a:r>
              <a:rPr lang="en-US" sz="2100" dirty="0" smtClean="0">
                <a:solidFill>
                  <a:srgbClr val="000090"/>
                </a:solidFill>
                <a:latin typeface="Calibri" charset="0"/>
                <a:cs typeface="Calibri" charset="0"/>
              </a:rPr>
              <a:t>interactions)</a:t>
            </a:r>
            <a:endParaRPr lang="en-US" sz="2100" dirty="0">
              <a:solidFill>
                <a:srgbClr val="000090"/>
              </a:solidFill>
              <a:latin typeface="Calibri" charset="0"/>
              <a:cs typeface="Calibri" charset="0"/>
            </a:endParaRPr>
          </a:p>
        </p:txBody>
      </p:sp>
      <p:pic>
        <p:nvPicPr>
          <p:cNvPr id="2" name="Picture 1"/>
          <p:cNvPicPr>
            <a:picLocks noChangeAspect="1"/>
          </p:cNvPicPr>
          <p:nvPr/>
        </p:nvPicPr>
        <p:blipFill>
          <a:blip r:embed="rId5"/>
          <a:stretch>
            <a:fillRect/>
          </a:stretch>
        </p:blipFill>
        <p:spPr>
          <a:xfrm>
            <a:off x="118535" y="3626807"/>
            <a:ext cx="3564466" cy="30628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9B573EB-C7BA-2D47-BC07-425BC7913B6B}" type="slidenum">
              <a:rPr lang="en-US">
                <a:solidFill>
                  <a:srgbClr val="898989"/>
                </a:solidFill>
                <a:latin typeface="Calibri" charset="0"/>
              </a:rPr>
              <a:pPr eaLnBrk="1" hangingPunct="1"/>
              <a:t>32</a:t>
            </a:fld>
            <a:endParaRPr lang="en-US">
              <a:solidFill>
                <a:srgbClr val="898989"/>
              </a:solidFill>
              <a:latin typeface="Calibri" charset="0"/>
            </a:endParaRPr>
          </a:p>
        </p:txBody>
      </p:sp>
      <p:grpSp>
        <p:nvGrpSpPr>
          <p:cNvPr id="2058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0584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058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LoF-tolerant genes</a:t>
            </a:r>
          </a:p>
        </p:txBody>
      </p:sp>
      <p:pic>
        <p:nvPicPr>
          <p:cNvPr id="20583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Unified network</a:t>
            </a:r>
          </a:p>
          <a:p>
            <a:pPr eaLnBrk="1" hangingPunct="1"/>
            <a:r>
              <a:rPr lang="en-US" sz="1400" b="0">
                <a:solidFill>
                  <a:srgbClr val="000000"/>
                </a:solidFill>
                <a:latin typeface="Calibri" charset="0"/>
              </a:rPr>
              <a:t>degree (log scale)</a:t>
            </a:r>
          </a:p>
        </p:txBody>
      </p:sp>
      <p:sp>
        <p:nvSpPr>
          <p:cNvPr id="2058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Num of networks</a:t>
            </a:r>
          </a:p>
        </p:txBody>
      </p:sp>
      <p:sp>
        <p:nvSpPr>
          <p:cNvPr id="2058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Size of nodes scaled by total degree</a:t>
            </a:r>
          </a:p>
        </p:txBody>
      </p:sp>
      <p:sp>
        <p:nvSpPr>
          <p:cNvPr id="2058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Essential</a:t>
            </a:r>
          </a:p>
        </p:txBody>
      </p:sp>
      <p:sp>
        <p:nvSpPr>
          <p:cNvPr id="2058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latin typeface="Calibri" charset="0"/>
              </a:rPr>
              <a:t>LoF-tolerant</a:t>
            </a:r>
          </a:p>
        </p:txBody>
      </p:sp>
      <p:sp>
        <p:nvSpPr>
          <p:cNvPr id="2058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
        <p:nvSpPr>
          <p:cNvPr id="2058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Essential genes are</a:t>
            </a:r>
          </a:p>
        </p:txBody>
      </p:sp>
      <p:sp>
        <p:nvSpPr>
          <p:cNvPr id="2058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a:defRPr/>
            </a:pPr>
            <a:r>
              <a:rPr lang="en-US" sz="1600" b="0" dirty="0">
                <a:solidFill>
                  <a:prstClr val="black"/>
                </a:solidFill>
              </a:rPr>
              <a:t>Z </a:t>
            </a:r>
            <a:r>
              <a:rPr lang="en-US" sz="1600" b="0" dirty="0" err="1">
                <a:solidFill>
                  <a:prstClr val="black"/>
                </a:solidFill>
              </a:rPr>
              <a:t>Gumus</a:t>
            </a:r>
            <a:r>
              <a:rPr lang="en-US" sz="1600" b="0" dirty="0">
                <a:solidFill>
                  <a:prstClr val="black"/>
                </a:solidFill>
              </a:rPr>
              <a:t/>
            </a:r>
            <a:br>
              <a:rPr lang="en-US" sz="1600" b="0" dirty="0">
                <a:solidFill>
                  <a:prstClr val="black"/>
                </a:solidFill>
              </a:rPr>
            </a:br>
            <a:r>
              <a:rPr lang="en-US" sz="1600" b="0" dirty="0" err="1">
                <a:solidFill>
                  <a:prstClr val="black"/>
                </a:solidFill>
              </a:rPr>
              <a:t>iCAVE</a:t>
            </a:r>
            <a:r>
              <a:rPr lang="en-US" sz="1600" b="0" dirty="0">
                <a:solidFill>
                  <a:prstClr val="black"/>
                </a:solidFill>
              </a:rPr>
              <a:t> movie</a:t>
            </a:r>
          </a:p>
        </p:txBody>
      </p:sp>
      <p:sp>
        <p:nvSpPr>
          <p:cNvPr id="20584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Involved in more networks</a:t>
            </a:r>
          </a:p>
        </p:txBody>
      </p:sp>
      <p:sp>
        <p:nvSpPr>
          <p:cNvPr id="205841" name="Title 1"/>
          <p:cNvSpPr>
            <a:spLocks noGrp="1"/>
          </p:cNvSpPr>
          <p:nvPr>
            <p:ph type="title"/>
          </p:nvPr>
        </p:nvSpPr>
        <p:spPr>
          <a:xfrm>
            <a:off x="457200" y="58142"/>
            <a:ext cx="3008313" cy="1162050"/>
          </a:xfrm>
        </p:spPr>
        <p:txBody>
          <a:bodyPr/>
          <a:lstStyle/>
          <a:p>
            <a:pPr algn="ctr" eaLnBrk="1" hangingPunct="1"/>
            <a:r>
              <a:rPr lang="en-US" dirty="0" smtClean="0">
                <a:latin typeface="Calibri" charset="0"/>
              </a:rPr>
              <a:t>Even Stronger Signal of Connectivity v Constraint in </a:t>
            </a:r>
            <a:r>
              <a:rPr lang="en-US" dirty="0" err="1" smtClean="0">
                <a:latin typeface="Calibri" charset="0"/>
              </a:rPr>
              <a:t>MultiNet</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txBox="1">
            <a:spLocks/>
          </p:cNvSpPr>
          <p:nvPr/>
        </p:nvSpPr>
        <p:spPr bwMode="auto">
          <a:xfrm>
            <a:off x="631825" y="22225"/>
            <a:ext cx="806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solidFill>
                  <a:srgbClr val="000090"/>
                </a:solidFill>
                <a:latin typeface="Calibri" charset="0"/>
                <a:cs typeface="Calibri" charset="0"/>
              </a:rPr>
              <a:t>Integration of network </a:t>
            </a:r>
            <a:r>
              <a:rPr lang="en-US" sz="2400" dirty="0" smtClean="0">
                <a:solidFill>
                  <a:srgbClr val="000090"/>
                </a:solidFill>
                <a:latin typeface="Calibri" charset="0"/>
                <a:cs typeface="Calibri" charset="0"/>
              </a:rPr>
              <a:t>&amp; other properties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to </a:t>
            </a:r>
            <a:r>
              <a:rPr lang="en-US" sz="2400" dirty="0">
                <a:solidFill>
                  <a:srgbClr val="000090"/>
                </a:solidFill>
                <a:latin typeface="Calibri" charset="0"/>
                <a:cs typeface="Calibri" charset="0"/>
              </a:rPr>
              <a:t>predict systems-level effects of deleterious mutations</a:t>
            </a:r>
          </a:p>
        </p:txBody>
      </p:sp>
      <p:sp>
        <p:nvSpPr>
          <p:cNvPr id="26" name="Rounded Rectangle 25"/>
          <p:cNvSpPr/>
          <p:nvPr/>
        </p:nvSpPr>
        <p:spPr bwMode="auto">
          <a:xfrm>
            <a:off x="6210300" y="1385888"/>
            <a:ext cx="2536825" cy="11049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2" name="Right Arrow 11"/>
          <p:cNvSpPr/>
          <p:nvPr/>
        </p:nvSpPr>
        <p:spPr bwMode="auto">
          <a:xfrm>
            <a:off x="2247001" y="1833563"/>
            <a:ext cx="376238"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4" name="Right Arrow 13"/>
          <p:cNvSpPr/>
          <p:nvPr/>
        </p:nvSpPr>
        <p:spPr bwMode="auto">
          <a:xfrm>
            <a:off x="5534025" y="1833563"/>
            <a:ext cx="377825"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5" name="Rounded Rectangle 24"/>
          <p:cNvSpPr/>
          <p:nvPr/>
        </p:nvSpPr>
        <p:spPr bwMode="auto">
          <a:xfrm>
            <a:off x="3090863" y="1174750"/>
            <a:ext cx="2519362" cy="152876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4" name="Rounded Rectangle 23"/>
          <p:cNvSpPr/>
          <p:nvPr/>
        </p:nvSpPr>
        <p:spPr bwMode="auto">
          <a:xfrm>
            <a:off x="492814" y="1150938"/>
            <a:ext cx="1844675" cy="15748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0" name="TextBox 9"/>
          <p:cNvSpPr txBox="1"/>
          <p:nvPr/>
        </p:nvSpPr>
        <p:spPr bwMode="auto">
          <a:xfrm>
            <a:off x="634101" y="1354138"/>
            <a:ext cx="1558925" cy="1169987"/>
          </a:xfrm>
          <a:prstGeom prst="rect">
            <a:avLst/>
          </a:prstGeom>
          <a:solidFill>
            <a:srgbClr val="FFFFFF"/>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Train logistic regression model using network and evolutionary properties</a:t>
            </a:r>
          </a:p>
        </p:txBody>
      </p:sp>
      <p:sp>
        <p:nvSpPr>
          <p:cNvPr id="11" name="TextBox 10"/>
          <p:cNvSpPr txBox="1"/>
          <p:nvPr/>
        </p:nvSpPr>
        <p:spPr bwMode="auto">
          <a:xfrm>
            <a:off x="6367463" y="1692275"/>
            <a:ext cx="2239962" cy="523875"/>
          </a:xfrm>
          <a:prstGeom prst="rect">
            <a:avLst/>
          </a:prstGeom>
          <a:solidFill>
            <a:srgbClr val="FFFFFF"/>
          </a:solidFill>
          <a:ln>
            <a:solidFill>
              <a:srgbClr val="FFFFFF"/>
            </a:solid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Application of the model on all genes</a:t>
            </a:r>
          </a:p>
        </p:txBody>
      </p:sp>
      <p:sp>
        <p:nvSpPr>
          <p:cNvPr id="13" name="TextBox 12"/>
          <p:cNvSpPr txBox="1"/>
          <p:nvPr/>
        </p:nvSpPr>
        <p:spPr bwMode="auto">
          <a:xfrm>
            <a:off x="3246438" y="1462088"/>
            <a:ext cx="2224087" cy="954087"/>
          </a:xfrm>
          <a:prstGeom prst="rect">
            <a:avLst/>
          </a:prstGeom>
          <a:solidFill>
            <a:schemeClr val="bg1"/>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Can distinguish between </a:t>
            </a:r>
            <a:r>
              <a:rPr lang="en-US" sz="1400" b="0" dirty="0" err="1">
                <a:solidFill>
                  <a:prstClr val="black"/>
                </a:solidFill>
                <a:latin typeface="Helvetica"/>
                <a:ea typeface="+mn-ea"/>
                <a:cs typeface="Helvetica"/>
              </a:rPr>
              <a:t>LoF</a:t>
            </a:r>
            <a:r>
              <a:rPr lang="en-US" sz="1400" b="0" dirty="0">
                <a:solidFill>
                  <a:prstClr val="black"/>
                </a:solidFill>
                <a:latin typeface="Helvetica"/>
                <a:ea typeface="+mn-ea"/>
                <a:cs typeface="Helvetica"/>
              </a:rPr>
              <a:t>-tolerant and Essential genes with high accuracy</a:t>
            </a:r>
          </a:p>
        </p:txBody>
      </p:sp>
      <p:grpSp>
        <p:nvGrpSpPr>
          <p:cNvPr id="6" name="Group 5"/>
          <p:cNvGrpSpPr/>
          <p:nvPr/>
        </p:nvGrpSpPr>
        <p:grpSpPr>
          <a:xfrm>
            <a:off x="2857227" y="3290765"/>
            <a:ext cx="2852028" cy="3041257"/>
            <a:chOff x="3091375" y="3290765"/>
            <a:chExt cx="2852028" cy="3041257"/>
          </a:xfrm>
        </p:grpSpPr>
        <p:pic>
          <p:nvPicPr>
            <p:cNvPr id="20788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6442" t="-11159" r="-242" b="9234"/>
            <a:stretch/>
          </p:blipFill>
          <p:spPr bwMode="auto">
            <a:xfrm>
              <a:off x="3339353" y="3290765"/>
              <a:ext cx="2604050" cy="282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rot="16200000">
              <a:off x="2287142" y="4768220"/>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True positive rate</a:t>
              </a:r>
            </a:p>
          </p:txBody>
        </p:sp>
        <p:sp>
          <p:nvSpPr>
            <p:cNvPr id="18" name="TextBox 17"/>
            <p:cNvSpPr txBox="1"/>
            <p:nvPr/>
          </p:nvSpPr>
          <p:spPr bwMode="auto">
            <a:xfrm>
              <a:off x="3689740" y="6070412"/>
              <a:ext cx="1930400"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False positive rate</a:t>
              </a:r>
            </a:p>
          </p:txBody>
        </p:sp>
        <p:sp>
          <p:nvSpPr>
            <p:cNvPr id="19" name="TextBox 18"/>
            <p:cNvSpPr txBox="1"/>
            <p:nvPr/>
          </p:nvSpPr>
          <p:spPr bwMode="auto">
            <a:xfrm>
              <a:off x="4000500" y="3670300"/>
              <a:ext cx="1362075" cy="261610"/>
            </a:xfrm>
            <a:prstGeom prst="rect">
              <a:avLst/>
            </a:prstGeom>
            <a:noFill/>
          </p:spPr>
          <p:txBody>
            <a:bodyPr>
              <a:spAutoFit/>
            </a:bodyPr>
            <a:lstStyle/>
            <a:p>
              <a:pPr algn="ctr" defTabSz="457200" fontAlgn="auto">
                <a:spcBef>
                  <a:spcPts val="0"/>
                </a:spcBef>
                <a:spcAft>
                  <a:spcPts val="0"/>
                </a:spcAft>
                <a:defRPr/>
              </a:pPr>
              <a:r>
                <a:rPr lang="en-US" sz="1100" b="0" dirty="0">
                  <a:solidFill>
                    <a:prstClr val="black"/>
                  </a:solidFill>
                  <a:latin typeface="Helvetica"/>
                  <a:ea typeface="+mn-ea"/>
                  <a:cs typeface="Helvetica"/>
                </a:rPr>
                <a:t>AUC=0.91</a:t>
              </a:r>
            </a:p>
          </p:txBody>
        </p:sp>
      </p:grpSp>
      <p:grpSp>
        <p:nvGrpSpPr>
          <p:cNvPr id="7" name="Group 6"/>
          <p:cNvGrpSpPr/>
          <p:nvPr/>
        </p:nvGrpSpPr>
        <p:grpSpPr>
          <a:xfrm>
            <a:off x="5861931" y="3545385"/>
            <a:ext cx="2920871" cy="2982415"/>
            <a:chOff x="5861931" y="3545385"/>
            <a:chExt cx="2920871" cy="2982415"/>
          </a:xfrm>
        </p:grpSpPr>
        <p:pic>
          <p:nvPicPr>
            <p:cNvPr id="207888" name="Picture 5" descr="new-fig4d.pdf"/>
            <p:cNvPicPr>
              <a:picLocks noChangeAspect="1"/>
            </p:cNvPicPr>
            <p:nvPr/>
          </p:nvPicPr>
          <p:blipFill rotWithShape="1">
            <a:blip r:embed="rId4">
              <a:extLst>
                <a:ext uri="{28A0092B-C50C-407E-A947-70E740481C1C}">
                  <a14:useLocalDpi xmlns:a14="http://schemas.microsoft.com/office/drawing/2010/main" val="0"/>
                </a:ext>
              </a:extLst>
            </a:blip>
            <a:srcRect l="9594"/>
            <a:stretch/>
          </p:blipFill>
          <p:spPr bwMode="auto">
            <a:xfrm>
              <a:off x="6125881" y="3545385"/>
              <a:ext cx="2656921" cy="29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rot="16200000">
              <a:off x="5057698" y="4786145"/>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smtClean="0">
                  <a:solidFill>
                    <a:prstClr val="black"/>
                  </a:solidFill>
                  <a:latin typeface="Helvetica"/>
                  <a:ea typeface="+mn-ea"/>
                  <a:cs typeface="Helvetica"/>
                </a:rPr>
                <a:t>Predicted score</a:t>
              </a:r>
              <a:endParaRPr lang="en-US" sz="1100" dirty="0">
                <a:solidFill>
                  <a:prstClr val="black"/>
                </a:solidFill>
                <a:latin typeface="Helvetica"/>
                <a:ea typeface="+mn-ea"/>
                <a:cs typeface="Helvetica"/>
              </a:endParaRPr>
            </a:p>
          </p:txBody>
        </p:sp>
      </p:grpSp>
      <p:sp>
        <p:nvSpPr>
          <p:cNvPr id="27"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635654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smtClean="0">
                <a:solidFill>
                  <a:schemeClr val="accent6">
                    <a:lumMod val="75000"/>
                  </a:schemeClr>
                </a:solidFill>
              </a:rPr>
              <a:t>Interpreting Disease Variants in terms of aspects of Protein Structure</a:t>
            </a:r>
            <a:endParaRPr lang="en-US" sz="2000" dirty="0">
              <a:solidFill>
                <a:schemeClr val="accent6">
                  <a:lumMod val="75000"/>
                </a:schemeClr>
              </a:solidFill>
            </a:endParaRPr>
          </a:p>
        </p:txBody>
      </p:sp>
      <p:sp>
        <p:nvSpPr>
          <p:cNvPr id="11" name="Rectangle 10"/>
          <p:cNvSpPr/>
          <p:nvPr/>
        </p:nvSpPr>
        <p:spPr>
          <a:xfrm>
            <a:off x="-42334"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pic>
        <p:nvPicPr>
          <p:cNvPr id="2" name="Picture 1" descr="1IIL_E__new_style_buried_1_prcnt_w_hinge__SASA_rel_5_pre.jpg"/>
          <p:cNvPicPr>
            <a:picLocks noChangeAspect="1"/>
          </p:cNvPicPr>
          <p:nvPr/>
        </p:nvPicPr>
        <p:blipFill rotWithShape="1">
          <a:blip r:embed="rId2">
            <a:extLst>
              <a:ext uri="{28A0092B-C50C-407E-A947-70E740481C1C}">
                <a14:useLocalDpi xmlns:a14="http://schemas.microsoft.com/office/drawing/2010/main" val="0"/>
              </a:ext>
            </a:extLst>
          </a:blip>
          <a:srcRect l="9684" t="21782" r="4668" b="6349"/>
          <a:stretch/>
        </p:blipFill>
        <p:spPr>
          <a:xfrm>
            <a:off x="237067" y="3588112"/>
            <a:ext cx="8906933" cy="3269888"/>
          </a:xfrm>
          <a:prstGeom prst="rect">
            <a:avLst/>
          </a:prstGeom>
        </p:spPr>
      </p:pic>
      <p:pic>
        <p:nvPicPr>
          <p:cNvPr id="6" name="Picture 5" descr="1iil_w_hinge.jpg"/>
          <p:cNvPicPr>
            <a:picLocks noChangeAspect="1"/>
          </p:cNvPicPr>
          <p:nvPr/>
        </p:nvPicPr>
        <p:blipFill rotWithShape="1">
          <a:blip r:embed="rId3">
            <a:extLst>
              <a:ext uri="{28A0092B-C50C-407E-A947-70E740481C1C}">
                <a14:useLocalDpi xmlns:a14="http://schemas.microsoft.com/office/drawing/2010/main" val="0"/>
              </a:ext>
            </a:extLst>
          </a:blip>
          <a:srcRect t="4959" b="14045"/>
          <a:stretch/>
        </p:blipFill>
        <p:spPr>
          <a:xfrm>
            <a:off x="0" y="982135"/>
            <a:ext cx="5598367" cy="2540000"/>
          </a:xfrm>
          <a:prstGeom prst="rect">
            <a:avLst/>
          </a:prstGeom>
        </p:spPr>
      </p:pic>
      <p:sp>
        <p:nvSpPr>
          <p:cNvPr id="3" name="TextBox 2"/>
          <p:cNvSpPr txBox="1"/>
          <p:nvPr/>
        </p:nvSpPr>
        <p:spPr>
          <a:xfrm>
            <a:off x="6242659" y="1202266"/>
            <a:ext cx="2122407" cy="2031325"/>
          </a:xfrm>
          <a:prstGeom prst="rect">
            <a:avLst/>
          </a:prstGeom>
          <a:noFill/>
        </p:spPr>
        <p:txBody>
          <a:bodyPr wrap="square" rtlCol="0">
            <a:spAutoFit/>
          </a:bodyPr>
          <a:lstStyle/>
          <a:p>
            <a:r>
              <a:rPr lang="en-US" sz="1800" dirty="0" smtClean="0"/>
              <a:t>“STRESS” pipeline </a:t>
            </a:r>
            <a:br>
              <a:rPr lang="en-US" sz="1800" dirty="0" smtClean="0"/>
            </a:br>
            <a:r>
              <a:rPr lang="en-US" sz="1800" dirty="0" smtClean="0"/>
              <a:t>to tackle unaccounted for variants, in terms of potential allosteric sites</a:t>
            </a:r>
            <a:endParaRPr lang="en-US" sz="1800" dirty="0"/>
          </a:p>
        </p:txBody>
      </p:sp>
    </p:spTree>
    <p:extLst>
      <p:ext uri="{BB962C8B-B14F-4D97-AF65-F5344CB8AC3E}">
        <p14:creationId xmlns:p14="http://schemas.microsoft.com/office/powerpoint/2010/main" val="1606795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0342" y="2505740"/>
            <a:ext cx="2620940" cy="2273697"/>
            <a:chOff x="1412702" y="1652703"/>
            <a:chExt cx="5653115" cy="490414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9394"/>
            <a:stretch/>
          </p:blipFill>
          <p:spPr>
            <a:xfrm>
              <a:off x="1574923" y="1652703"/>
              <a:ext cx="5490894" cy="4904146"/>
            </a:xfrm>
            <a:prstGeom prst="rect">
              <a:avLst/>
            </a:prstGeom>
          </p:spPr>
        </p:pic>
        <p:sp>
          <p:nvSpPr>
            <p:cNvPr id="7" name="Rectangle 6"/>
            <p:cNvSpPr/>
            <p:nvPr/>
          </p:nvSpPr>
          <p:spPr>
            <a:xfrm>
              <a:off x="1412702" y="1989975"/>
              <a:ext cx="457661" cy="4576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dirty="0">
                <a:solidFill>
                  <a:prstClr val="white"/>
                </a:solidFill>
                <a:latin typeface="Calibri"/>
              </a:endParaRPr>
            </a:p>
          </p:txBody>
        </p:sp>
      </p:grpSp>
      <p:sp>
        <p:nvSpPr>
          <p:cNvPr id="9" name="Rectangle 8"/>
          <p:cNvSpPr/>
          <p:nvPr/>
        </p:nvSpPr>
        <p:spPr>
          <a:xfrm>
            <a:off x="3249305" y="4807839"/>
            <a:ext cx="2807129" cy="646331"/>
          </a:xfrm>
          <a:prstGeom prst="rect">
            <a:avLst/>
          </a:prstGeom>
        </p:spPr>
        <p:txBody>
          <a:bodyPr wrap="none">
            <a:spAutoFit/>
          </a:bodyPr>
          <a:lstStyle/>
          <a:p>
            <a:pPr defTabSz="457200" fontAlgn="auto">
              <a:spcBef>
                <a:spcPts val="0"/>
              </a:spcBef>
              <a:spcAft>
                <a:spcPts val="0"/>
              </a:spcAft>
            </a:pPr>
            <a:r>
              <a:rPr lang="en-US" sz="1800" i="1" dirty="0" smtClean="0">
                <a:solidFill>
                  <a:prstClr val="black"/>
                </a:solidFill>
                <a:latin typeface="Calibri"/>
                <a:ea typeface="+mn-ea"/>
                <a:cs typeface="+mn-cs"/>
              </a:rPr>
              <a:t>Adapted from </a:t>
            </a:r>
          </a:p>
          <a:p>
            <a:pPr defTabSz="457200" fontAlgn="auto">
              <a:spcBef>
                <a:spcPts val="0"/>
              </a:spcBef>
              <a:spcAft>
                <a:spcPts val="0"/>
              </a:spcAft>
            </a:pPr>
            <a:r>
              <a:rPr lang="en-US" sz="1800" i="1" dirty="0" err="1" smtClean="0">
                <a:solidFill>
                  <a:prstClr val="black"/>
                </a:solidFill>
                <a:latin typeface="Calibri"/>
                <a:ea typeface="+mn-ea"/>
                <a:cs typeface="+mn-cs"/>
              </a:rPr>
              <a:t>Mitternacht</a:t>
            </a:r>
            <a:r>
              <a:rPr lang="en-US" sz="1800" i="1" dirty="0" smtClean="0">
                <a:solidFill>
                  <a:prstClr val="black"/>
                </a:solidFill>
                <a:latin typeface="Calibri"/>
                <a:ea typeface="+mn-ea"/>
                <a:cs typeface="+mn-cs"/>
              </a:rPr>
              <a:t> </a:t>
            </a:r>
            <a:r>
              <a:rPr lang="en-US" sz="1800" i="1" dirty="0">
                <a:solidFill>
                  <a:prstClr val="black"/>
                </a:solidFill>
                <a:latin typeface="Calibri"/>
                <a:ea typeface="+mn-ea"/>
                <a:cs typeface="+mn-cs"/>
              </a:rPr>
              <a:t>S, et al. </a:t>
            </a:r>
            <a:r>
              <a:rPr lang="en-US" sz="1800" i="1" dirty="0" smtClean="0">
                <a:solidFill>
                  <a:prstClr val="black"/>
                </a:solidFill>
                <a:latin typeface="Calibri"/>
                <a:ea typeface="+mn-ea"/>
                <a:cs typeface="+mn-cs"/>
              </a:rPr>
              <a:t>(</a:t>
            </a:r>
            <a:r>
              <a:rPr lang="en-US" sz="1800" i="1" dirty="0">
                <a:solidFill>
                  <a:prstClr val="black"/>
                </a:solidFill>
                <a:latin typeface="Calibri"/>
                <a:ea typeface="+mn-ea"/>
                <a:cs typeface="+mn-cs"/>
              </a:rPr>
              <a:t>2011)</a:t>
            </a:r>
          </a:p>
        </p:txBody>
      </p:sp>
      <p:pic>
        <p:nvPicPr>
          <p:cNvPr id="12" name="Picture 11" descr="1j3h.png"/>
          <p:cNvPicPr>
            <a:picLocks noChangeAspect="1"/>
          </p:cNvPicPr>
          <p:nvPr/>
        </p:nvPicPr>
        <p:blipFill rotWithShape="1">
          <a:blip r:embed="rId4">
            <a:extLst>
              <a:ext uri="{28A0092B-C50C-407E-A947-70E740481C1C}">
                <a14:useLocalDpi xmlns:a14="http://schemas.microsoft.com/office/drawing/2010/main" val="0"/>
              </a:ext>
            </a:extLst>
          </a:blip>
          <a:srcRect l="23219" r="21016"/>
          <a:stretch/>
        </p:blipFill>
        <p:spPr>
          <a:xfrm>
            <a:off x="21041" y="2044221"/>
            <a:ext cx="2657132" cy="3142078"/>
          </a:xfrm>
          <a:prstGeom prst="rect">
            <a:avLst/>
          </a:prstGeom>
        </p:spPr>
      </p:pic>
      <p:sp>
        <p:nvSpPr>
          <p:cNvPr id="6" name="Rectangle 5"/>
          <p:cNvSpPr/>
          <p:nvPr/>
        </p:nvSpPr>
        <p:spPr>
          <a:xfrm>
            <a:off x="62523" y="1156309"/>
            <a:ext cx="2589571"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Use Monte Carlo simulations </a:t>
            </a:r>
          </a:p>
          <a:p>
            <a:pPr algn="ctr" defTabSz="457200" fontAlgn="auto">
              <a:spcBef>
                <a:spcPts val="0"/>
              </a:spcBef>
              <a:spcAft>
                <a:spcPts val="0"/>
              </a:spcAft>
            </a:pPr>
            <a:r>
              <a:rPr lang="en-US" sz="1600" b="0" dirty="0" smtClean="0">
                <a:solidFill>
                  <a:prstClr val="black"/>
                </a:solidFill>
                <a:latin typeface="Calibri"/>
                <a:ea typeface="+mn-ea"/>
                <a:cs typeface="+mn-cs"/>
              </a:rPr>
              <a:t>to generate 1000s of </a:t>
            </a:r>
          </a:p>
          <a:p>
            <a:pPr algn="ctr" defTabSz="457200" fontAlgn="auto">
              <a:spcBef>
                <a:spcPts val="0"/>
              </a:spcBef>
              <a:spcAft>
                <a:spcPts val="0"/>
              </a:spcAft>
            </a:pPr>
            <a:r>
              <a:rPr lang="en-US" sz="1600" dirty="0" smtClean="0">
                <a:solidFill>
                  <a:schemeClr val="accent5">
                    <a:lumMod val="60000"/>
                    <a:lumOff val="40000"/>
                  </a:schemeClr>
                </a:solidFill>
                <a:latin typeface="Calibri"/>
                <a:ea typeface="+mn-ea"/>
                <a:cs typeface="+mn-cs"/>
              </a:rPr>
              <a:t>candidate sites</a:t>
            </a:r>
            <a:endParaRPr lang="en-US" sz="1600" dirty="0">
              <a:solidFill>
                <a:schemeClr val="accent5">
                  <a:lumMod val="60000"/>
                  <a:lumOff val="40000"/>
                </a:schemeClr>
              </a:solidFill>
              <a:latin typeface="Calibri"/>
              <a:ea typeface="+mn-ea"/>
              <a:cs typeface="+mn-cs"/>
            </a:endParaRPr>
          </a:p>
        </p:txBody>
      </p:sp>
      <p:sp>
        <p:nvSpPr>
          <p:cNvPr id="16" name="Rectangle 15"/>
          <p:cNvSpPr/>
          <p:nvPr/>
        </p:nvSpPr>
        <p:spPr>
          <a:xfrm>
            <a:off x="2706031" y="1158672"/>
            <a:ext cx="3371336"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Apply normal modes to score each </a:t>
            </a:r>
          </a:p>
          <a:p>
            <a:pPr algn="ctr" defTabSz="457200" fontAlgn="auto">
              <a:spcBef>
                <a:spcPts val="0"/>
              </a:spcBef>
              <a:spcAft>
                <a:spcPts val="0"/>
              </a:spcAft>
            </a:pPr>
            <a:r>
              <a:rPr lang="en-US" sz="1600" b="0" dirty="0" smtClean="0">
                <a:solidFill>
                  <a:prstClr val="black"/>
                </a:solidFill>
                <a:latin typeface="Calibri"/>
                <a:ea typeface="+mn-ea"/>
                <a:cs typeface="+mn-cs"/>
              </a:rPr>
              <a:t>candidate site by the degree to</a:t>
            </a:r>
          </a:p>
          <a:p>
            <a:pPr algn="ctr" defTabSz="457200" fontAlgn="auto">
              <a:spcBef>
                <a:spcPts val="0"/>
              </a:spcBef>
              <a:spcAft>
                <a:spcPts val="0"/>
              </a:spcAft>
            </a:pPr>
            <a:r>
              <a:rPr lang="en-US" sz="1600" b="0" dirty="0" smtClean="0">
                <a:solidFill>
                  <a:prstClr val="black"/>
                </a:solidFill>
                <a:latin typeface="Calibri"/>
                <a:ea typeface="+mn-ea"/>
                <a:cs typeface="+mn-cs"/>
              </a:rPr>
              <a:t> which it </a:t>
            </a:r>
            <a:r>
              <a:rPr lang="en-US" sz="1600" dirty="0" smtClean="0">
                <a:solidFill>
                  <a:prstClr val="black"/>
                </a:solidFill>
                <a:latin typeface="Calibri"/>
                <a:ea typeface="+mn-ea"/>
                <a:cs typeface="+mn-cs"/>
              </a:rPr>
              <a:t>perturbs large-scale motions</a:t>
            </a:r>
            <a:endParaRPr lang="en-US" sz="1600" dirty="0">
              <a:solidFill>
                <a:prstClr val="black"/>
              </a:solidFill>
              <a:latin typeface="Calibri"/>
              <a:ea typeface="+mn-ea"/>
              <a:cs typeface="+mn-cs"/>
            </a:endParaRPr>
          </a:p>
        </p:txBody>
      </p:sp>
      <p:sp>
        <p:nvSpPr>
          <p:cNvPr id="17" name="Rectangle 16"/>
          <p:cNvSpPr/>
          <p:nvPr/>
        </p:nvSpPr>
        <p:spPr>
          <a:xfrm>
            <a:off x="6408726" y="1157676"/>
            <a:ext cx="2480467"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Prioritize &amp; </a:t>
            </a:r>
            <a:r>
              <a:rPr lang="en-US" sz="1600" dirty="0" smtClean="0">
                <a:solidFill>
                  <a:srgbClr val="FF0000"/>
                </a:solidFill>
                <a:latin typeface="Calibri"/>
                <a:ea typeface="+mn-ea"/>
                <a:cs typeface="+mn-cs"/>
              </a:rPr>
              <a:t>threshold</a:t>
            </a:r>
            <a:r>
              <a:rPr lang="en-US" sz="1600" b="0" dirty="0" smtClean="0">
                <a:solidFill>
                  <a:srgbClr val="FF0000"/>
                </a:solidFill>
                <a:latin typeface="Calibri"/>
                <a:ea typeface="+mn-ea"/>
                <a:cs typeface="+mn-cs"/>
              </a:rPr>
              <a:t> </a:t>
            </a:r>
            <a:r>
              <a:rPr lang="en-US" sz="1600" b="0" dirty="0" smtClean="0">
                <a:solidFill>
                  <a:prstClr val="black"/>
                </a:solidFill>
                <a:latin typeface="Calibri"/>
                <a:ea typeface="+mn-ea"/>
                <a:cs typeface="+mn-cs"/>
              </a:rPr>
              <a:t>list to </a:t>
            </a:r>
          </a:p>
          <a:p>
            <a:pPr algn="ctr" defTabSz="457200" fontAlgn="auto">
              <a:spcBef>
                <a:spcPts val="0"/>
              </a:spcBef>
              <a:spcAft>
                <a:spcPts val="0"/>
              </a:spcAft>
            </a:pPr>
            <a:r>
              <a:rPr lang="en-US" sz="1600" b="0" dirty="0" smtClean="0">
                <a:solidFill>
                  <a:prstClr val="black"/>
                </a:solidFill>
                <a:latin typeface="Calibri"/>
                <a:ea typeface="+mn-ea"/>
                <a:cs typeface="+mn-cs"/>
              </a:rPr>
              <a:t>identify final set of high </a:t>
            </a:r>
          </a:p>
          <a:p>
            <a:pPr algn="ctr" defTabSz="457200" fontAlgn="auto">
              <a:spcBef>
                <a:spcPts val="0"/>
              </a:spcBef>
              <a:spcAft>
                <a:spcPts val="0"/>
              </a:spcAft>
            </a:pPr>
            <a:r>
              <a:rPr lang="en-US" sz="1600" b="0" dirty="0" smtClean="0">
                <a:solidFill>
                  <a:prstClr val="black"/>
                </a:solidFill>
                <a:latin typeface="Calibri"/>
                <a:ea typeface="+mn-ea"/>
                <a:cs typeface="+mn-cs"/>
              </a:rPr>
              <a:t>confidence-sites</a:t>
            </a:r>
            <a:endParaRPr lang="en-US" sz="1600" b="0" dirty="0">
              <a:solidFill>
                <a:prstClr val="black"/>
              </a:solidFill>
              <a:latin typeface="Calibri"/>
              <a:ea typeface="+mn-ea"/>
              <a:cs typeface="+mn-cs"/>
            </a:endParaRPr>
          </a:p>
        </p:txBody>
      </p:sp>
      <p:sp>
        <p:nvSpPr>
          <p:cNvPr id="18" name="Rectangle 17"/>
          <p:cNvSpPr/>
          <p:nvPr/>
        </p:nvSpPr>
        <p:spPr>
          <a:xfrm>
            <a:off x="6153012" y="2839952"/>
            <a:ext cx="1207138" cy="17592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120793" y="2239390"/>
            <a:ext cx="1296597"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Ranked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21" name="TextBox 20"/>
          <p:cNvSpPr txBox="1"/>
          <p:nvPr/>
        </p:nvSpPr>
        <p:spPr>
          <a:xfrm>
            <a:off x="6023809" y="2791190"/>
            <a:ext cx="1457755" cy="1754327"/>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a:p>
            <a:pPr algn="ctr" defTabSz="457200" fontAlgn="auto">
              <a:spcBef>
                <a:spcPts val="0"/>
              </a:spcBef>
              <a:spcAft>
                <a:spcPts val="0"/>
              </a:spcAft>
            </a:pPr>
            <a:r>
              <a:rPr lang="en-US" sz="1800" b="0" dirty="0" smtClean="0">
                <a:solidFill>
                  <a:prstClr val="black"/>
                </a:solidFill>
                <a:latin typeface="Calibri"/>
                <a:ea typeface="+mn-ea"/>
                <a:cs typeface="+mn-cs"/>
              </a:rPr>
              <a:t>Site Y</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a:solidFill>
                  <a:prstClr val="black"/>
                </a:solidFill>
                <a:latin typeface="Calibri"/>
                <a:ea typeface="+mn-ea"/>
                <a:cs typeface="+mn-cs"/>
              </a:rPr>
              <a:t>.</a:t>
            </a:r>
            <a:endParaRPr lang="en-US" sz="1800" b="0" dirty="0" smtClean="0">
              <a:solidFill>
                <a:prstClr val="black"/>
              </a:solidFill>
              <a:latin typeface="Calibri"/>
              <a:ea typeface="+mn-ea"/>
              <a:cs typeface="+mn-cs"/>
            </a:endParaRPr>
          </a:p>
        </p:txBody>
      </p:sp>
      <p:sp>
        <p:nvSpPr>
          <p:cNvPr id="28" name="Down Arrow 27"/>
          <p:cNvSpPr/>
          <p:nvPr/>
        </p:nvSpPr>
        <p:spPr>
          <a:xfrm>
            <a:off x="7280048" y="3483529"/>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29" name="Rectangle 28"/>
          <p:cNvSpPr/>
          <p:nvPr/>
        </p:nvSpPr>
        <p:spPr>
          <a:xfrm>
            <a:off x="7878647" y="2833996"/>
            <a:ext cx="1207138" cy="6095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0" name="TextBox 29"/>
          <p:cNvSpPr txBox="1"/>
          <p:nvPr/>
        </p:nvSpPr>
        <p:spPr>
          <a:xfrm>
            <a:off x="7726401" y="2249311"/>
            <a:ext cx="1518094"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Prioritized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31" name="TextBox 30"/>
          <p:cNvSpPr txBox="1"/>
          <p:nvPr/>
        </p:nvSpPr>
        <p:spPr>
          <a:xfrm>
            <a:off x="7749444" y="2785235"/>
            <a:ext cx="1457755" cy="646331"/>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p:txBody>
      </p:sp>
      <p:sp>
        <p:nvSpPr>
          <p:cNvPr id="32" name="Down Arrow 31"/>
          <p:cNvSpPr/>
          <p:nvPr/>
        </p:nvSpPr>
        <p:spPr>
          <a:xfrm>
            <a:off x="2575482" y="3499201"/>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3" name="Down Arrow 32"/>
          <p:cNvSpPr/>
          <p:nvPr/>
        </p:nvSpPr>
        <p:spPr>
          <a:xfrm>
            <a:off x="5560958" y="3488534"/>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5" name="Oval 34"/>
          <p:cNvSpPr/>
          <p:nvPr/>
        </p:nvSpPr>
        <p:spPr>
          <a:xfrm>
            <a:off x="3204922" y="3511184"/>
            <a:ext cx="822960" cy="822960"/>
          </a:xfrm>
          <a:prstGeom prst="ellipse">
            <a:avLst/>
          </a:prstGeom>
          <a:solidFill>
            <a:srgbClr val="0080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6" name="Oval 35"/>
          <p:cNvSpPr/>
          <p:nvPr/>
        </p:nvSpPr>
        <p:spPr>
          <a:xfrm>
            <a:off x="4496638" y="3635789"/>
            <a:ext cx="944760" cy="944760"/>
          </a:xfrm>
          <a:prstGeom prst="ellipse">
            <a:avLst/>
          </a:prstGeom>
          <a:solidFill>
            <a:srgbClr val="FF0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7" name="Oval 36"/>
          <p:cNvSpPr/>
          <p:nvPr/>
        </p:nvSpPr>
        <p:spPr>
          <a:xfrm>
            <a:off x="4542542" y="2638932"/>
            <a:ext cx="837652" cy="837652"/>
          </a:xfrm>
          <a:prstGeom prst="ellipse">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8" name="Rectangle 37"/>
          <p:cNvSpPr/>
          <p:nvPr/>
        </p:nvSpPr>
        <p:spPr>
          <a:xfrm>
            <a:off x="6157420" y="2840510"/>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0" name="Rectangle 39"/>
          <p:cNvSpPr/>
          <p:nvPr/>
        </p:nvSpPr>
        <p:spPr>
          <a:xfrm>
            <a:off x="6157420" y="3142868"/>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1" name="Rectangle 40"/>
          <p:cNvSpPr/>
          <p:nvPr/>
        </p:nvSpPr>
        <p:spPr>
          <a:xfrm>
            <a:off x="6157421" y="3443965"/>
            <a:ext cx="1202729" cy="304995"/>
          </a:xfrm>
          <a:prstGeom prst="rect">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2" name="Rectangle 41"/>
          <p:cNvSpPr/>
          <p:nvPr/>
        </p:nvSpPr>
        <p:spPr>
          <a:xfrm>
            <a:off x="7883056" y="2829131"/>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3" name="Rectangle 42"/>
          <p:cNvSpPr/>
          <p:nvPr/>
        </p:nvSpPr>
        <p:spPr>
          <a:xfrm>
            <a:off x="7883056" y="3131489"/>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4" name="Straight Connector 43"/>
          <p:cNvCxnSpPr/>
          <p:nvPr/>
        </p:nvCxnSpPr>
        <p:spPr>
          <a:xfrm flipH="1" flipV="1">
            <a:off x="1446298" y="3476831"/>
            <a:ext cx="601578" cy="1793686"/>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095891" y="5270517"/>
            <a:ext cx="2095445" cy="523220"/>
          </a:xfrm>
          <a:prstGeom prst="rect">
            <a:avLst/>
          </a:prstGeom>
        </p:spPr>
        <p:txBody>
          <a:bodyPr wrap="non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high </a:t>
            </a:r>
          </a:p>
          <a:p>
            <a:pPr defTabSz="457200" fontAlgn="auto">
              <a:spcBef>
                <a:spcPts val="0"/>
              </a:spcBef>
              <a:spcAft>
                <a:spcPts val="0"/>
              </a:spcAft>
            </a:pPr>
            <a:r>
              <a:rPr lang="en-US" sz="1400" b="0" dirty="0" smtClean="0">
                <a:solidFill>
                  <a:prstClr val="black"/>
                </a:solidFill>
                <a:latin typeface="Calibri"/>
                <a:ea typeface="+mn-ea"/>
                <a:cs typeface="+mn-cs"/>
              </a:rPr>
              <a:t>density of candidate sites</a:t>
            </a:r>
            <a:endParaRPr lang="en-US" sz="1400" b="0" dirty="0">
              <a:solidFill>
                <a:prstClr val="black"/>
              </a:solidFill>
              <a:latin typeface="Calibri"/>
              <a:ea typeface="+mn-ea"/>
              <a:cs typeface="+mn-cs"/>
            </a:endParaRPr>
          </a:p>
        </p:txBody>
      </p:sp>
      <p:cxnSp>
        <p:nvCxnSpPr>
          <p:cNvPr id="50" name="Straight Connector 49"/>
          <p:cNvCxnSpPr/>
          <p:nvPr/>
        </p:nvCxnSpPr>
        <p:spPr>
          <a:xfrm flipV="1">
            <a:off x="775131" y="4334145"/>
            <a:ext cx="542830" cy="1459592"/>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4229" y="5747591"/>
            <a:ext cx="2072105" cy="523220"/>
          </a:xfrm>
          <a:prstGeom prst="rect">
            <a:avLst/>
          </a:prstGeom>
        </p:spPr>
        <p:txBody>
          <a:bodyPr wrap="squar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low density of candidate sites</a:t>
            </a:r>
            <a:endParaRPr lang="en-US" sz="1400" b="0" dirty="0">
              <a:solidFill>
                <a:prstClr val="black"/>
              </a:solidFill>
              <a:latin typeface="Calibri"/>
              <a:ea typeface="+mn-ea"/>
              <a:cs typeface="+mn-cs"/>
            </a:endParaRPr>
          </a:p>
        </p:txBody>
      </p:sp>
      <p:sp>
        <p:nvSpPr>
          <p:cNvPr id="56" name="TextBox 55"/>
          <p:cNvSpPr txBox="1"/>
          <p:nvPr/>
        </p:nvSpPr>
        <p:spPr>
          <a:xfrm>
            <a:off x="502052" y="59074"/>
            <a:ext cx="7821455" cy="830997"/>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cs typeface="+mn-cs"/>
              </a:rPr>
              <a:t>Modified Binding Leverage Framework for Predicting Allosterically-Important Surface Residues </a:t>
            </a:r>
            <a:endParaRPr lang="en-US" sz="2400" dirty="0">
              <a:solidFill>
                <a:prstClr val="black"/>
              </a:solidFill>
              <a:latin typeface="Calibri"/>
              <a:ea typeface="+mn-ea"/>
              <a:cs typeface="+mn-cs"/>
            </a:endParaRPr>
          </a:p>
        </p:txBody>
      </p:sp>
      <p:sp>
        <p:nvSpPr>
          <p:cNvPr id="57" name="Rectangle 56"/>
          <p:cNvSpPr/>
          <p:nvPr/>
        </p:nvSpPr>
        <p:spPr>
          <a:xfrm>
            <a:off x="31750" y="2065930"/>
            <a:ext cx="743381" cy="261610"/>
          </a:xfrm>
          <a:prstGeom prst="rect">
            <a:avLst/>
          </a:prstGeom>
        </p:spPr>
        <p:txBody>
          <a:bodyPr wrap="none">
            <a:spAutoFit/>
          </a:bodyPr>
          <a:lstStyle/>
          <a:p>
            <a:pPr defTabSz="457200" fontAlgn="auto">
              <a:spcBef>
                <a:spcPts val="0"/>
              </a:spcBef>
              <a:spcAft>
                <a:spcPts val="0"/>
              </a:spcAft>
            </a:pPr>
            <a:r>
              <a:rPr lang="en-US" sz="1100" b="0" i="1" dirty="0" err="1">
                <a:solidFill>
                  <a:prstClr val="white"/>
                </a:solidFill>
                <a:latin typeface="Calibri"/>
                <a:ea typeface="+mn-ea"/>
                <a:cs typeface="+mn-cs"/>
              </a:rPr>
              <a:t>p</a:t>
            </a:r>
            <a:r>
              <a:rPr lang="en-US" sz="1100" b="0" i="1" dirty="0" err="1" smtClean="0">
                <a:solidFill>
                  <a:prstClr val="white"/>
                </a:solidFill>
                <a:latin typeface="Calibri"/>
                <a:ea typeface="+mn-ea"/>
                <a:cs typeface="+mn-cs"/>
              </a:rPr>
              <a:t>db</a:t>
            </a:r>
            <a:r>
              <a:rPr lang="en-US" sz="1100" b="0" i="1" dirty="0" smtClean="0">
                <a:solidFill>
                  <a:prstClr val="white"/>
                </a:solidFill>
                <a:latin typeface="Calibri"/>
                <a:ea typeface="+mn-ea"/>
                <a:cs typeface="+mn-cs"/>
              </a:rPr>
              <a:t> 1J3H</a:t>
            </a:r>
            <a:endParaRPr lang="en-US" sz="1100" b="0" i="1" dirty="0">
              <a:solidFill>
                <a:prstClr val="white"/>
              </a:solidFill>
              <a:latin typeface="Calibri"/>
              <a:ea typeface="+mn-ea"/>
              <a:cs typeface="+mn-cs"/>
            </a:endParaRPr>
          </a:p>
        </p:txBody>
      </p:sp>
      <p:sp>
        <p:nvSpPr>
          <p:cNvPr id="34" name="Rectangle 33"/>
          <p:cNvSpPr/>
          <p:nvPr/>
        </p:nvSpPr>
        <p:spPr>
          <a:xfrm>
            <a:off x="6156240" y="3749946"/>
            <a:ext cx="1202729" cy="304995"/>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6153065" y="4054746"/>
            <a:ext cx="1202729" cy="276311"/>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5" name="Rectangle 44"/>
          <p:cNvSpPr/>
          <p:nvPr/>
        </p:nvSpPr>
        <p:spPr>
          <a:xfrm>
            <a:off x="6159415" y="4329780"/>
            <a:ext cx="1202729" cy="268968"/>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6" name="Straight Connector 45"/>
          <p:cNvCxnSpPr/>
          <p:nvPr/>
        </p:nvCxnSpPr>
        <p:spPr>
          <a:xfrm>
            <a:off x="6153396" y="3428108"/>
            <a:ext cx="2927104" cy="88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3205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641965" y="3819153"/>
            <a:ext cx="2434964" cy="2073647"/>
            <a:chOff x="1185333" y="1320800"/>
            <a:chExt cx="5249334" cy="4470400"/>
          </a:xfrm>
        </p:grpSpPr>
        <p:pic>
          <p:nvPicPr>
            <p:cNvPr id="18" name="Picture 17"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9" name="Oval 18"/>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4" name="Title 3"/>
          <p:cNvSpPr>
            <a:spLocks noGrp="1"/>
          </p:cNvSpPr>
          <p:nvPr>
            <p:ph type="title"/>
          </p:nvPr>
        </p:nvSpPr>
        <p:spPr>
          <a:xfrm>
            <a:off x="457200" y="130604"/>
            <a:ext cx="8229600" cy="1143000"/>
          </a:xfrm>
        </p:spPr>
        <p:txBody>
          <a:bodyPr/>
          <a:lstStyle/>
          <a:p>
            <a:r>
              <a:rPr lang="en-US" sz="3200" dirty="0" smtClean="0"/>
              <a:t>Identifying Potential Allosteric Residues in the Protein Interior</a:t>
            </a:r>
            <a:endParaRPr lang="en-US" sz="3200" dirty="0"/>
          </a:p>
        </p:txBody>
      </p:sp>
      <p:sp>
        <p:nvSpPr>
          <p:cNvPr id="21" name="AutoShape 2"/>
          <p:cNvSpPr>
            <a:spLocks noChangeArrowheads="1"/>
          </p:cNvSpPr>
          <p:nvPr/>
        </p:nvSpPr>
        <p:spPr bwMode="auto">
          <a:xfrm>
            <a:off x="3271129" y="1929402"/>
            <a:ext cx="2500313" cy="850900"/>
          </a:xfrm>
          <a:prstGeom prst="leftRightArrow">
            <a:avLst>
              <a:gd name="adj1" fmla="val 50000"/>
              <a:gd name="adj2" fmla="val 587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Oval 4"/>
          <p:cNvSpPr>
            <a:spLocks noChangeAspect="1" noChangeArrowheads="1"/>
          </p:cNvSpPr>
          <p:nvPr/>
        </p:nvSpPr>
        <p:spPr bwMode="auto">
          <a:xfrm rot="5400000">
            <a:off x="4284748" y="2142921"/>
            <a:ext cx="428625" cy="439737"/>
          </a:xfrm>
          <a:prstGeom prst="ellipse">
            <a:avLst/>
          </a:prstGeom>
          <a:gradFill rotWithShape="0">
            <a:gsLst>
              <a:gs pos="0">
                <a:srgbClr val="CCECFF"/>
              </a:gs>
              <a:gs pos="100000">
                <a:srgbClr val="3333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5"/>
          <p:cNvSpPr>
            <a:spLocks noChangeAspect="1" noChangeArrowheads="1"/>
          </p:cNvSpPr>
          <p:nvPr/>
        </p:nvSpPr>
        <p:spPr bwMode="auto">
          <a:xfrm rot="5400000">
            <a:off x="1600285" y="15698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
          <p:cNvSpPr>
            <a:spLocks noChangeAspect="1" noChangeArrowheads="1"/>
          </p:cNvSpPr>
          <p:nvPr/>
        </p:nvSpPr>
        <p:spPr bwMode="auto">
          <a:xfrm rot="5400000">
            <a:off x="2378160" y="20810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7"/>
          <p:cNvSpPr>
            <a:spLocks noChangeAspect="1" noChangeArrowheads="1"/>
          </p:cNvSpPr>
          <p:nvPr/>
        </p:nvSpPr>
        <p:spPr bwMode="auto">
          <a:xfrm rot="5400000">
            <a:off x="931948" y="2150859"/>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8"/>
          <p:cNvSpPr>
            <a:spLocks noChangeAspect="1" noChangeArrowheads="1"/>
          </p:cNvSpPr>
          <p:nvPr/>
        </p:nvSpPr>
        <p:spPr bwMode="auto">
          <a:xfrm rot="5400000">
            <a:off x="1584410" y="28779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9"/>
          <p:cNvSpPr>
            <a:spLocks noChangeAspect="1" noChangeArrowheads="1"/>
          </p:cNvSpPr>
          <p:nvPr/>
        </p:nvSpPr>
        <p:spPr bwMode="auto">
          <a:xfrm rot="5400000">
            <a:off x="6921585" y="1638096"/>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10"/>
          <p:cNvSpPr>
            <a:spLocks noChangeAspect="1" noChangeArrowheads="1"/>
          </p:cNvSpPr>
          <p:nvPr/>
        </p:nvSpPr>
        <p:spPr bwMode="auto">
          <a:xfrm rot="5400000">
            <a:off x="7275598" y="29096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11"/>
          <p:cNvSpPr>
            <a:spLocks noChangeAspect="1" noChangeArrowheads="1"/>
          </p:cNvSpPr>
          <p:nvPr/>
        </p:nvSpPr>
        <p:spPr bwMode="auto">
          <a:xfrm rot="5400000">
            <a:off x="6578685" y="29319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12"/>
          <p:cNvSpPr>
            <a:spLocks noChangeAspect="1" noChangeArrowheads="1"/>
          </p:cNvSpPr>
          <p:nvPr/>
        </p:nvSpPr>
        <p:spPr bwMode="auto">
          <a:xfrm rot="5400000">
            <a:off x="7659773" y="22111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13"/>
          <p:cNvSpPr>
            <a:spLocks noChangeAspect="1" noChangeArrowheads="1"/>
          </p:cNvSpPr>
          <p:nvPr/>
        </p:nvSpPr>
        <p:spPr bwMode="auto">
          <a:xfrm rot="5400000">
            <a:off x="6165935" y="21794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14"/>
          <p:cNvSpPr>
            <a:spLocks noChangeArrowheads="1"/>
          </p:cNvSpPr>
          <p:nvPr/>
        </p:nvSpPr>
        <p:spPr bwMode="auto">
          <a:xfrm>
            <a:off x="6077829" y="1407115"/>
            <a:ext cx="2141538"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cs typeface="Arial" charset="0"/>
            </a:endParaRPr>
          </a:p>
        </p:txBody>
      </p:sp>
      <p:sp>
        <p:nvSpPr>
          <p:cNvPr id="34" name="Oval 15"/>
          <p:cNvSpPr>
            <a:spLocks noChangeArrowheads="1"/>
          </p:cNvSpPr>
          <p:nvPr/>
        </p:nvSpPr>
        <p:spPr bwMode="auto">
          <a:xfrm>
            <a:off x="770817" y="1354727"/>
            <a:ext cx="2141537"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Line 16"/>
          <p:cNvSpPr>
            <a:spLocks noChangeShapeType="1"/>
          </p:cNvSpPr>
          <p:nvPr/>
        </p:nvSpPr>
        <p:spPr bwMode="auto">
          <a:xfrm>
            <a:off x="2809167" y="1818277"/>
            <a:ext cx="1444625" cy="484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7"/>
          <p:cNvSpPr>
            <a:spLocks noChangeShapeType="1"/>
          </p:cNvSpPr>
          <p:nvPr/>
        </p:nvSpPr>
        <p:spPr bwMode="auto">
          <a:xfrm>
            <a:off x="2902829" y="2338977"/>
            <a:ext cx="1362075" cy="11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8"/>
          <p:cNvSpPr>
            <a:spLocks noChangeShapeType="1"/>
          </p:cNvSpPr>
          <p:nvPr/>
        </p:nvSpPr>
        <p:spPr bwMode="auto">
          <a:xfrm flipV="1">
            <a:off x="2882192" y="2432640"/>
            <a:ext cx="1382712" cy="4397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9"/>
          <p:cNvSpPr>
            <a:spLocks noChangeShapeType="1"/>
          </p:cNvSpPr>
          <p:nvPr/>
        </p:nvSpPr>
        <p:spPr bwMode="auto">
          <a:xfrm flipV="1">
            <a:off x="4715754" y="1643652"/>
            <a:ext cx="1670050" cy="5730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0"/>
          <p:cNvSpPr>
            <a:spLocks noChangeShapeType="1"/>
          </p:cNvSpPr>
          <p:nvPr/>
        </p:nvSpPr>
        <p:spPr bwMode="auto">
          <a:xfrm flipV="1">
            <a:off x="4706229" y="2032590"/>
            <a:ext cx="1433513" cy="266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1"/>
          <p:cNvSpPr>
            <a:spLocks noChangeShapeType="1"/>
          </p:cNvSpPr>
          <p:nvPr/>
        </p:nvSpPr>
        <p:spPr bwMode="auto">
          <a:xfrm flipV="1">
            <a:off x="4725279" y="2380252"/>
            <a:ext cx="1343025" cy="20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2"/>
          <p:cNvSpPr>
            <a:spLocks noChangeShapeType="1"/>
          </p:cNvSpPr>
          <p:nvPr/>
        </p:nvSpPr>
        <p:spPr bwMode="auto">
          <a:xfrm>
            <a:off x="4715754" y="2442165"/>
            <a:ext cx="1474788" cy="573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Text Box 26"/>
          <p:cNvSpPr txBox="1">
            <a:spLocks noChangeArrowheads="1"/>
          </p:cNvSpPr>
          <p:nvPr/>
        </p:nvSpPr>
        <p:spPr bwMode="auto">
          <a:xfrm>
            <a:off x="0" y="6162467"/>
            <a:ext cx="63633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Freeman LC (1977) Set of measures of centrality based on </a:t>
            </a:r>
            <a:r>
              <a:rPr lang="en-US" sz="1400" b="0" dirty="0" err="1"/>
              <a:t>betweenness</a:t>
            </a:r>
            <a:r>
              <a:rPr lang="en-US" sz="1400" b="0" dirty="0"/>
              <a:t>. </a:t>
            </a:r>
            <a:r>
              <a:rPr lang="en-US" sz="1400" b="0" dirty="0" err="1" smtClean="0"/>
              <a:t>Sociometry</a:t>
            </a:r>
            <a:r>
              <a:rPr lang="en-US" sz="1400" b="0" dirty="0" smtClean="0"/>
              <a:t> </a:t>
            </a:r>
            <a:r>
              <a:rPr lang="en-US" sz="1400" b="0" dirty="0"/>
              <a:t>40: 35–41. </a:t>
            </a:r>
            <a:endParaRPr lang="en-US" sz="1400" b="0" dirty="0" smtClean="0"/>
          </a:p>
          <a:p>
            <a:pPr eaLnBrk="1" hangingPunct="1"/>
            <a:r>
              <a:rPr lang="en-US" sz="1400" b="0" dirty="0" smtClean="0"/>
              <a:t>Girvan </a:t>
            </a:r>
            <a:r>
              <a:rPr lang="en-US" sz="1400" b="0" dirty="0"/>
              <a:t>&amp; Newman (2002) PNAS 99: 7821.</a:t>
            </a:r>
          </a:p>
        </p:txBody>
      </p:sp>
      <p:pic>
        <p:nvPicPr>
          <p:cNvPr id="44" name="Picture 2" descr="3pfk_net_3.tga"/>
          <p:cNvPicPr>
            <a:picLocks noChangeAspect="1"/>
          </p:cNvPicPr>
          <p:nvPr/>
        </p:nvPicPr>
        <p:blipFill>
          <a:blip r:embed="rId5">
            <a:extLst>
              <a:ext uri="{28A0092B-C50C-407E-A947-70E740481C1C}">
                <a14:useLocalDpi xmlns:a14="http://schemas.microsoft.com/office/drawing/2010/main" val="0"/>
              </a:ext>
            </a:extLst>
          </a:blip>
          <a:srcRect l="15576" t="7520" r="19238" b="9229"/>
          <a:stretch>
            <a:fillRect/>
          </a:stretch>
        </p:blipFill>
        <p:spPr bwMode="auto">
          <a:xfrm>
            <a:off x="6107147" y="3667126"/>
            <a:ext cx="2240982" cy="286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5466" y="3522135"/>
            <a:ext cx="3674533" cy="2585323"/>
          </a:xfrm>
          <a:prstGeom prst="rect">
            <a:avLst/>
          </a:prstGeom>
          <a:noFill/>
        </p:spPr>
        <p:txBody>
          <a:bodyPr wrap="square" rtlCol="0">
            <a:spAutoFit/>
          </a:bodyPr>
          <a:lstStyle/>
          <a:p>
            <a:r>
              <a:rPr lang="en-US" sz="1800" dirty="0" smtClean="0"/>
              <a:t>Edge ‘distance’ between residues </a:t>
            </a:r>
            <a:r>
              <a:rPr lang="en-US" sz="1800" dirty="0" err="1" smtClean="0"/>
              <a:t>i</a:t>
            </a:r>
            <a:r>
              <a:rPr lang="en-US" sz="1800" dirty="0" smtClean="0"/>
              <a:t> &amp; j is:</a:t>
            </a:r>
          </a:p>
          <a:p>
            <a:r>
              <a:rPr lang="en-US" sz="1800" dirty="0" smtClean="0"/>
              <a:t>        </a:t>
            </a:r>
            <a:r>
              <a:rPr lang="en-US" sz="1800" dirty="0" err="1" smtClean="0"/>
              <a:t>W</a:t>
            </a:r>
            <a:r>
              <a:rPr lang="en-US" sz="1400" dirty="0" err="1" smtClean="0"/>
              <a:t>ij</a:t>
            </a:r>
            <a:r>
              <a:rPr lang="en-US" sz="1800" dirty="0" smtClean="0"/>
              <a:t> = -</a:t>
            </a:r>
            <a:r>
              <a:rPr lang="en-US" sz="1800" dirty="0" err="1" smtClean="0"/>
              <a:t>ln</a:t>
            </a:r>
            <a:r>
              <a:rPr lang="en-US" sz="1800" dirty="0" smtClean="0"/>
              <a:t>(|</a:t>
            </a:r>
            <a:r>
              <a:rPr lang="en-US" sz="1800" dirty="0" err="1" smtClean="0"/>
              <a:t>C</a:t>
            </a:r>
            <a:r>
              <a:rPr lang="en-US" sz="1400" dirty="0" err="1" smtClean="0"/>
              <a:t>ij</a:t>
            </a:r>
            <a:r>
              <a:rPr lang="en-US" sz="1800" dirty="0" smtClean="0"/>
              <a:t>|)</a:t>
            </a:r>
          </a:p>
          <a:p>
            <a:r>
              <a:rPr lang="en-US" sz="1800" dirty="0" err="1" smtClean="0"/>
              <a:t>Cij</a:t>
            </a:r>
            <a:r>
              <a:rPr lang="en-US" sz="1800" dirty="0" smtClean="0"/>
              <a:t> is the correlation between the motions of residues </a:t>
            </a:r>
            <a:r>
              <a:rPr lang="en-US" sz="1800" dirty="0" err="1" smtClean="0"/>
              <a:t>i</a:t>
            </a:r>
            <a:r>
              <a:rPr lang="en-US" sz="1800" dirty="0" smtClean="0"/>
              <a:t> &amp; j.</a:t>
            </a:r>
          </a:p>
          <a:p>
            <a:r>
              <a:rPr lang="en-US" sz="1800" dirty="0" smtClean="0"/>
              <a:t>A </a:t>
            </a:r>
            <a:r>
              <a:rPr lang="en-US" sz="1800" i="1" dirty="0" smtClean="0"/>
              <a:t>large</a:t>
            </a:r>
            <a:r>
              <a:rPr lang="en-US" sz="1800" dirty="0" smtClean="0"/>
              <a:t> ‘distance’ (i.e., low correlated motion) </a:t>
            </a:r>
            <a:r>
              <a:rPr lang="en-US" sz="1800" i="1" dirty="0" smtClean="0"/>
              <a:t>increases</a:t>
            </a:r>
            <a:r>
              <a:rPr lang="en-US" sz="1800" dirty="0" smtClean="0"/>
              <a:t> the shortest path lengths between such residues.</a:t>
            </a:r>
            <a:endParaRPr lang="en-US" sz="1800" dirty="0"/>
          </a:p>
        </p:txBody>
      </p:sp>
    </p:spTree>
    <p:custDataLst>
      <p:tags r:id="rId1"/>
    </p:custDataLst>
  </p:cSld>
  <p:clrMapOvr>
    <a:masterClrMapping/>
  </p:clrMapOvr>
  <p:transition xmlns:p14="http://schemas.microsoft.com/office/powerpoint/2010/main" spd="slow" advTm="45058"/>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grpSp>
        <p:nvGrpSpPr>
          <p:cNvPr id="3" name="Group 2"/>
          <p:cNvGrpSpPr/>
          <p:nvPr/>
        </p:nvGrpSpPr>
        <p:grpSpPr>
          <a:xfrm>
            <a:off x="1604645" y="704675"/>
            <a:ext cx="5793105" cy="6150713"/>
            <a:chOff x="1604645" y="704675"/>
            <a:chExt cx="5793105" cy="6150713"/>
          </a:xfrm>
        </p:grpSpPr>
        <p:pic>
          <p:nvPicPr>
            <p:cNvPr id="7" name="Picture 6" descr="Screen Shot 2015-05-26 at 12.06.58 AM.png"/>
            <p:cNvPicPr>
              <a:picLocks noChangeAspect="1"/>
            </p:cNvPicPr>
            <p:nvPr/>
          </p:nvPicPr>
          <p:blipFill rotWithShape="1">
            <a:blip r:embed="rId2">
              <a:extLst>
                <a:ext uri="{28A0092B-C50C-407E-A947-70E740481C1C}">
                  <a14:useLocalDpi xmlns:a14="http://schemas.microsoft.com/office/drawing/2010/main" val="0"/>
                </a:ext>
              </a:extLst>
            </a:blip>
            <a:srcRect l="43714" t="18055" r="14063" b="14445"/>
            <a:stretch/>
          </p:blipFill>
          <p:spPr>
            <a:xfrm>
              <a:off x="4365625" y="720172"/>
              <a:ext cx="3025250" cy="3022640"/>
            </a:xfrm>
            <a:prstGeom prst="rect">
              <a:avLst/>
            </a:prstGeom>
          </p:spPr>
        </p:pic>
        <p:pic>
          <p:nvPicPr>
            <p:cNvPr id="8" name="Picture 7" descr="Screen Shot 2015-05-26 at 12.07.17 AM.png"/>
            <p:cNvPicPr>
              <a:picLocks noChangeAspect="1"/>
            </p:cNvPicPr>
            <p:nvPr/>
          </p:nvPicPr>
          <p:blipFill rotWithShape="1">
            <a:blip r:embed="rId3">
              <a:extLst>
                <a:ext uri="{28A0092B-C50C-407E-A947-70E740481C1C}">
                  <a14:useLocalDpi xmlns:a14="http://schemas.microsoft.com/office/drawing/2010/main" val="0"/>
                </a:ext>
              </a:extLst>
            </a:blip>
            <a:srcRect l="5729" t="21667" r="14063" b="11389"/>
            <a:stretch/>
          </p:blipFill>
          <p:spPr>
            <a:xfrm>
              <a:off x="1651001" y="3857625"/>
              <a:ext cx="5746749" cy="2997763"/>
            </a:xfrm>
            <a:prstGeom prst="rect">
              <a:avLst/>
            </a:prstGeom>
          </p:spPr>
        </p:pic>
        <p:pic>
          <p:nvPicPr>
            <p:cNvPr id="2" name="Picture 1" descr="3pfk_bl.tga"/>
            <p:cNvPicPr>
              <a:picLocks noChangeAspect="1"/>
            </p:cNvPicPr>
            <p:nvPr/>
          </p:nvPicPr>
          <p:blipFill rotWithShape="1">
            <a:blip r:embed="rId4">
              <a:extLst>
                <a:ext uri="{28A0092B-C50C-407E-A947-70E740481C1C}">
                  <a14:useLocalDpi xmlns:a14="http://schemas.microsoft.com/office/drawing/2010/main" val="0"/>
                </a:ext>
              </a:extLst>
            </a:blip>
            <a:srcRect l="30729" t="8864" r="31945" b="10243"/>
            <a:stretch/>
          </p:blipFill>
          <p:spPr>
            <a:xfrm>
              <a:off x="1736478" y="762001"/>
              <a:ext cx="2576190" cy="3127374"/>
            </a:xfrm>
            <a:prstGeom prst="rect">
              <a:avLst/>
            </a:prstGeom>
          </p:spPr>
        </p:pic>
        <p:sp>
          <p:nvSpPr>
            <p:cNvPr id="6" name="Oval 5"/>
            <p:cNvSpPr/>
            <p:nvPr/>
          </p:nvSpPr>
          <p:spPr bwMode="auto">
            <a:xfrm>
              <a:off x="1604645" y="385889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9" name="Oval 8"/>
            <p:cNvSpPr/>
            <p:nvPr/>
          </p:nvSpPr>
          <p:spPr bwMode="auto">
            <a:xfrm>
              <a:off x="4354773" y="38496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Oval 9"/>
            <p:cNvSpPr/>
            <p:nvPr/>
          </p:nvSpPr>
          <p:spPr bwMode="auto">
            <a:xfrm>
              <a:off x="5973446" y="38750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1" name="Oval 10"/>
            <p:cNvSpPr/>
            <p:nvPr/>
          </p:nvSpPr>
          <p:spPr bwMode="auto">
            <a:xfrm>
              <a:off x="5918028" y="737004"/>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2" name="Oval 11"/>
            <p:cNvSpPr/>
            <p:nvPr/>
          </p:nvSpPr>
          <p:spPr bwMode="auto">
            <a:xfrm>
              <a:off x="4338609" y="70467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155692"/>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pic>
        <p:nvPicPr>
          <p:cNvPr id="5" name="Picture 4" descr="1IIL_E__new_style_buried_1_prcnt_w_hinge__SASA_rel_5.jpg"/>
          <p:cNvPicPr>
            <a:picLocks noChangeAspect="1"/>
          </p:cNvPicPr>
          <p:nvPr/>
        </p:nvPicPr>
        <p:blipFill rotWithShape="1">
          <a:blip r:embed="rId2">
            <a:extLst>
              <a:ext uri="{28A0092B-C50C-407E-A947-70E740481C1C}">
                <a14:useLocalDpi xmlns:a14="http://schemas.microsoft.com/office/drawing/2010/main" val="0"/>
              </a:ext>
            </a:extLst>
          </a:blip>
          <a:srcRect l="9877" t="22354" r="4475"/>
          <a:stretch/>
        </p:blipFill>
        <p:spPr>
          <a:xfrm>
            <a:off x="132641" y="2101913"/>
            <a:ext cx="8906933" cy="3532709"/>
          </a:xfrm>
          <a:prstGeom prst="rect">
            <a:avLst/>
          </a:prstGeom>
        </p:spPr>
      </p:pic>
    </p:spTree>
    <p:extLst>
      <p:ext uri="{BB962C8B-B14F-4D97-AF65-F5344CB8AC3E}">
        <p14:creationId xmlns:p14="http://schemas.microsoft.com/office/powerpoint/2010/main" val="2253167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sp>
        <p:nvSpPr>
          <p:cNvPr id="18" name="Rectangle 17"/>
          <p:cNvSpPr/>
          <p:nvPr/>
        </p:nvSpPr>
        <p:spPr>
          <a:xfrm>
            <a:off x="766232" y="151483"/>
            <a:ext cx="7810499" cy="830997"/>
          </a:xfrm>
          <a:prstGeom prst="rect">
            <a:avLst/>
          </a:prstGeom>
        </p:spPr>
        <p:txBody>
          <a:bodyPr wrap="square">
            <a:spAutoFit/>
          </a:bodyPr>
          <a:lstStyle/>
          <a:p>
            <a:pPr algn="ctr"/>
            <a:r>
              <a:rPr lang="en-US" sz="1600" dirty="0" smtClean="0">
                <a:solidFill>
                  <a:srgbClr val="000000"/>
                </a:solidFill>
                <a:sym typeface="Wingdings" charset="0"/>
              </a:rPr>
              <a:t>Growing sequence redundancy in the PDB (as evidenced by a reduced pace of novel fold discovery) offers a more comprehensive view of how such sequences occupy conformational landscapes</a:t>
            </a:r>
            <a:endParaRPr lang="en-US" sz="1600" dirty="0"/>
          </a:p>
        </p:txBody>
      </p:sp>
      <p:grpSp>
        <p:nvGrpSpPr>
          <p:cNvPr id="4" name="Group 3"/>
          <p:cNvGrpSpPr/>
          <p:nvPr/>
        </p:nvGrpSpPr>
        <p:grpSpPr>
          <a:xfrm>
            <a:off x="-1063626" y="1086908"/>
            <a:ext cx="9477376" cy="5264949"/>
            <a:chOff x="-1063626" y="968377"/>
            <a:chExt cx="9477376" cy="5264949"/>
          </a:xfrm>
        </p:grpSpPr>
        <p:sp>
          <p:nvSpPr>
            <p:cNvPr id="16" name="Rectangle 15"/>
            <p:cNvSpPr/>
            <p:nvPr/>
          </p:nvSpPr>
          <p:spPr>
            <a:xfrm>
              <a:off x="4450949" y="5894772"/>
              <a:ext cx="756052" cy="338554"/>
            </a:xfrm>
            <a:prstGeom prst="rect">
              <a:avLst/>
            </a:prstGeom>
          </p:spPr>
          <p:txBody>
            <a:bodyPr wrap="square">
              <a:spAutoFit/>
            </a:bodyPr>
            <a:lstStyle/>
            <a:p>
              <a:r>
                <a:rPr lang="en-US" sz="1600" dirty="0" smtClean="0"/>
                <a:t>Year</a:t>
              </a:r>
              <a:endParaRPr lang="en-US" sz="1600" dirty="0"/>
            </a:p>
          </p:txBody>
        </p:sp>
        <p:sp>
          <p:nvSpPr>
            <p:cNvPr id="17" name="TextBox 16"/>
            <p:cNvSpPr txBox="1"/>
            <p:nvPr/>
          </p:nvSpPr>
          <p:spPr>
            <a:xfrm>
              <a:off x="-1063626" y="3261117"/>
              <a:ext cx="3186375" cy="338554"/>
            </a:xfrm>
            <a:prstGeom prst="rect">
              <a:avLst/>
            </a:prstGeom>
            <a:noFill/>
            <a:scene3d>
              <a:camera prst="orthographicFront">
                <a:rot lat="0" lon="0" rev="5400000"/>
              </a:camera>
              <a:lightRig rig="threePt" dir="t"/>
            </a:scene3d>
          </p:spPr>
          <p:txBody>
            <a:bodyPr wrap="square" rtlCol="0">
              <a:spAutoFit/>
            </a:bodyPr>
            <a:lstStyle/>
            <a:p>
              <a:pPr algn="ctr"/>
              <a:r>
                <a:rPr lang="en-US" sz="1600" dirty="0" smtClean="0"/>
                <a:t>% Increase</a:t>
              </a:r>
              <a:endParaRPr lang="en-US" sz="1600" dirty="0">
                <a:solidFill>
                  <a:srgbClr val="0000FF"/>
                </a:solidFill>
              </a:endParaRPr>
            </a:p>
          </p:txBody>
        </p:sp>
        <p:pic>
          <p:nvPicPr>
            <p:cNvPr id="8" name="Picture 7" descr="trends_v2.png"/>
            <p:cNvPicPr>
              <a:picLocks noChangeAspect="1"/>
            </p:cNvPicPr>
            <p:nvPr/>
          </p:nvPicPr>
          <p:blipFill rotWithShape="1">
            <a:blip r:embed="rId3">
              <a:extLst>
                <a:ext uri="{28A0092B-C50C-407E-A947-70E740481C1C}">
                  <a14:useLocalDpi xmlns:a14="http://schemas.microsoft.com/office/drawing/2010/main" val="0"/>
                </a:ext>
              </a:extLst>
            </a:blip>
            <a:srcRect l="5208" t="13194" r="4687" b="10185"/>
            <a:stretch/>
          </p:blipFill>
          <p:spPr>
            <a:xfrm>
              <a:off x="793751" y="968377"/>
              <a:ext cx="7619999" cy="4859768"/>
            </a:xfrm>
            <a:prstGeom prst="rect">
              <a:avLst/>
            </a:prstGeom>
          </p:spPr>
        </p:pic>
      </p:grpSp>
      <p:sp>
        <p:nvSpPr>
          <p:cNvPr id="3" name="Rectangle 2"/>
          <p:cNvSpPr/>
          <p:nvPr/>
        </p:nvSpPr>
        <p:spPr>
          <a:xfrm>
            <a:off x="5988322" y="6207037"/>
            <a:ext cx="2744308" cy="600164"/>
          </a:xfrm>
          <a:prstGeom prst="rect">
            <a:avLst/>
          </a:prstGeom>
        </p:spPr>
        <p:txBody>
          <a:bodyPr wrap="none">
            <a:spAutoFit/>
          </a:bodyPr>
          <a:lstStyle/>
          <a:p>
            <a:r>
              <a:rPr lang="en-US" sz="1100" b="0" i="1" dirty="0" smtClean="0"/>
              <a:t>PDB:     </a:t>
            </a:r>
            <a:r>
              <a:rPr lang="fr-FR" sz="1100" b="0" i="1" dirty="0" err="1"/>
              <a:t>Berman</a:t>
            </a:r>
            <a:r>
              <a:rPr lang="fr-FR" sz="1100" b="0" i="1" dirty="0"/>
              <a:t> </a:t>
            </a:r>
            <a:r>
              <a:rPr lang="fr-FR" sz="1100" b="0" i="1" dirty="0" smtClean="0"/>
              <a:t>HM, et </a:t>
            </a:r>
            <a:r>
              <a:rPr lang="fr-FR" sz="1100" b="0" i="1" dirty="0"/>
              <a:t>al. NAR. (</a:t>
            </a:r>
            <a:r>
              <a:rPr lang="fr-FR" sz="1100" b="0" i="1" dirty="0" smtClean="0"/>
              <a:t>2000)</a:t>
            </a:r>
            <a:endParaRPr lang="en-US" sz="1100" b="0" i="1" dirty="0"/>
          </a:p>
          <a:p>
            <a:r>
              <a:rPr lang="en-US" sz="1100" b="0" i="1" dirty="0"/>
              <a:t>CATH: </a:t>
            </a:r>
            <a:r>
              <a:rPr lang="en-US" sz="1100" b="0" i="1" dirty="0" smtClean="0"/>
              <a:t> </a:t>
            </a:r>
            <a:r>
              <a:rPr lang="en-US" sz="1100" b="0" i="1" dirty="0" err="1" smtClean="0"/>
              <a:t>Sillitoe</a:t>
            </a:r>
            <a:r>
              <a:rPr lang="en-US" sz="1100" b="0" i="1" dirty="0" smtClean="0"/>
              <a:t> I, </a:t>
            </a:r>
            <a:r>
              <a:rPr lang="en-US" sz="1100" b="0" i="1" dirty="0"/>
              <a:t>et al. NAR. (2015</a:t>
            </a:r>
            <a:r>
              <a:rPr lang="en-US" sz="1100" b="0" i="1" dirty="0" smtClean="0"/>
              <a:t>)</a:t>
            </a:r>
          </a:p>
          <a:p>
            <a:r>
              <a:rPr lang="en-US" sz="1100" b="0" i="1" dirty="0" smtClean="0"/>
              <a:t>SCOP:  Fox NK et al. </a:t>
            </a:r>
            <a:r>
              <a:rPr lang="en-US" sz="1100" b="0" i="1" dirty="0"/>
              <a:t>NAR. (2014</a:t>
            </a:r>
            <a:r>
              <a:rPr lang="en-US" sz="1100" b="0" i="1" dirty="0" smtClean="0"/>
              <a:t>)</a:t>
            </a:r>
          </a:p>
        </p:txBody>
      </p:sp>
    </p:spTree>
    <p:extLst>
      <p:ext uri="{BB962C8B-B14F-4D97-AF65-F5344CB8AC3E}">
        <p14:creationId xmlns:p14="http://schemas.microsoft.com/office/powerpoint/2010/main" val="270444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413369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152917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9"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4763" y="-15875"/>
            <a:ext cx="91487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2" name="Group 33"/>
          <p:cNvGrpSpPr>
            <a:grpSpLocks/>
          </p:cNvGrpSpPr>
          <p:nvPr/>
        </p:nvGrpSpPr>
        <p:grpSpPr bwMode="auto">
          <a:xfrm>
            <a:off x="555625" y="2151063"/>
            <a:ext cx="3471863" cy="1974850"/>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7" name="Picture 7" descr="Screen Shot 2014-07-03 at 10.27.53 AM.png"/>
            <p:cNvPicPr>
              <a:picLocks noChangeAspect="1"/>
            </p:cNvPicPr>
            <p:nvPr/>
          </p:nvPicPr>
          <p:blipFill>
            <a:blip r:embed="rId4">
              <a:extLst>
                <a:ext uri="{28A0092B-C50C-407E-A947-70E740481C1C}">
                  <a14:useLocalDpi xmlns:a14="http://schemas.microsoft.com/office/drawing/2010/main" val="0"/>
                </a:ext>
              </a:extLst>
            </a:blip>
            <a:srcRect t="11230" r="46970" b="59158"/>
            <a:stretch>
              <a:fillRect/>
            </a:stretch>
          </p:blipFill>
          <p:spPr bwMode="auto">
            <a:xfrm>
              <a:off x="492955" y="2585312"/>
              <a:ext cx="2733261" cy="9538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08" name="Picture 6" descr="Screen Shot 2014-07-03 at 10.31.03 AM.png"/>
            <p:cNvPicPr>
              <a:picLocks noChangeAspect="1"/>
            </p:cNvPicPr>
            <p:nvPr/>
          </p:nvPicPr>
          <p:blipFill>
            <a:blip r:embed="rId5">
              <a:extLst>
                <a:ext uri="{28A0092B-C50C-407E-A947-70E740481C1C}">
                  <a14:useLocalDpi xmlns:a14="http://schemas.microsoft.com/office/drawing/2010/main" val="0"/>
                </a:ext>
              </a:extLst>
            </a:blip>
            <a:srcRect l="1073" t="11562" r="38673" b="68431"/>
            <a:stretch>
              <a:fillRect/>
            </a:stretch>
          </p:blipFill>
          <p:spPr bwMode="auto">
            <a:xfrm>
              <a:off x="749389" y="3447845"/>
              <a:ext cx="2901861" cy="60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4083" name="Group 31"/>
          <p:cNvGrpSpPr>
            <a:grpSpLocks/>
          </p:cNvGrpSpPr>
          <p:nvPr/>
        </p:nvGrpSpPr>
        <p:grpSpPr bwMode="auto">
          <a:xfrm>
            <a:off x="5011738" y="4589463"/>
            <a:ext cx="3475037" cy="1974850"/>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100" name="Group 19"/>
            <p:cNvGrpSpPr>
              <a:grpSpLocks/>
            </p:cNvGrpSpPr>
            <p:nvPr/>
          </p:nvGrpSpPr>
          <p:grpSpPr bwMode="auto">
            <a:xfrm>
              <a:off x="5446774" y="4762499"/>
              <a:ext cx="3114798" cy="1769125"/>
              <a:chOff x="5446774" y="4762499"/>
              <a:chExt cx="3114798" cy="1769125"/>
            </a:xfrm>
          </p:grpSpPr>
          <p:sp>
            <p:nvSpPr>
              <p:cNvPr id="19" name="Rectangle 18"/>
              <p:cNvSpPr/>
              <p:nvPr/>
            </p:nvSpPr>
            <p:spPr>
              <a:xfrm>
                <a:off x="5446712" y="4768432"/>
                <a:ext cx="3114407" cy="17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2" name="Picture 5" descr="Screen Shot 2014-07-03 at 10.39.37 AM.png"/>
              <p:cNvPicPr>
                <a:picLocks noChangeAspect="1"/>
              </p:cNvPicPr>
              <p:nvPr/>
            </p:nvPicPr>
            <p:blipFill>
              <a:blip r:embed="rId6">
                <a:extLst>
                  <a:ext uri="{28A0092B-C50C-407E-A947-70E740481C1C}">
                    <a14:useLocalDpi xmlns:a14="http://schemas.microsoft.com/office/drawing/2010/main" val="0"/>
                  </a:ext>
                </a:extLst>
              </a:blip>
              <a:srcRect l="20512" t="11539" r="24359" b="67265"/>
              <a:stretch>
                <a:fillRect/>
              </a:stretch>
            </p:blipFill>
            <p:spPr bwMode="auto">
              <a:xfrm>
                <a:off x="5446774" y="4762499"/>
                <a:ext cx="3114798" cy="7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6775" y="5510239"/>
                <a:ext cx="1757220" cy="102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1570" y="5572775"/>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5"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97972" y="5571996"/>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4084" name="Group 32"/>
          <p:cNvGrpSpPr>
            <a:grpSpLocks/>
          </p:cNvGrpSpPr>
          <p:nvPr/>
        </p:nvGrpSpPr>
        <p:grpSpPr bwMode="auto">
          <a:xfrm>
            <a:off x="555625" y="4587875"/>
            <a:ext cx="3471863" cy="1976438"/>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093" name="Group 15"/>
            <p:cNvGrpSpPr>
              <a:grpSpLocks/>
            </p:cNvGrpSpPr>
            <p:nvPr/>
          </p:nvGrpSpPr>
          <p:grpSpPr bwMode="auto">
            <a:xfrm>
              <a:off x="413579" y="4762499"/>
              <a:ext cx="3319480" cy="1807753"/>
              <a:chOff x="413579" y="4762499"/>
              <a:chExt cx="3319480" cy="1807753"/>
            </a:xfrm>
          </p:grpSpPr>
          <p:sp>
            <p:nvSpPr>
              <p:cNvPr id="15" name="Rectangle 14"/>
              <p:cNvSpPr/>
              <p:nvPr/>
            </p:nvSpPr>
            <p:spPr>
              <a:xfrm>
                <a:off x="414340" y="4762068"/>
                <a:ext cx="3311627" cy="180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095" name="Picture 9" descr="voronoi.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580" y="4762500"/>
                <a:ext cx="3312391" cy="9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6838" t="13490" r="63167" b="62289"/>
              <a:stretch>
                <a:fillRect/>
              </a:stretch>
            </p:blipFill>
            <p:spPr bwMode="auto">
              <a:xfrm>
                <a:off x="413579" y="5675248"/>
                <a:ext cx="958065" cy="89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7284" t="37711" r="63167" b="38004"/>
              <a:stretch>
                <a:fillRect/>
              </a:stretch>
            </p:blipFill>
            <p:spPr bwMode="auto">
              <a:xfrm>
                <a:off x="1562083" y="5675248"/>
                <a:ext cx="936667" cy="8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3512" t="58879" r="63167" b="16902"/>
              <a:stretch>
                <a:fillRect/>
              </a:stretch>
            </p:blipFill>
            <p:spPr bwMode="auto">
              <a:xfrm>
                <a:off x="2615617" y="5639077"/>
                <a:ext cx="1117442" cy="8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085" name="Picture 8" descr="Screen Shot 2014-07-03 at 10.47.08 AM.png"/>
          <p:cNvPicPr>
            <a:picLocks/>
          </p:cNvPicPr>
          <p:nvPr/>
        </p:nvPicPr>
        <p:blipFill>
          <a:blip r:embed="rId12">
            <a:extLst>
              <a:ext uri="{28A0092B-C50C-407E-A947-70E740481C1C}">
                <a14:useLocalDpi xmlns:a14="http://schemas.microsoft.com/office/drawing/2010/main" val="0"/>
              </a:ext>
            </a:extLst>
          </a:blip>
          <a:srcRect l="3204" t="14615" r="44017" b="41283"/>
          <a:stretch>
            <a:fillRect/>
          </a:stretch>
        </p:blipFill>
        <p:spPr bwMode="auto">
          <a:xfrm>
            <a:off x="5027613" y="2178050"/>
            <a:ext cx="3443287" cy="1920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Rectangle 35"/>
          <p:cNvSpPr>
            <a:spLocks noChangeArrowheads="1"/>
          </p:cNvSpPr>
          <p:nvPr/>
        </p:nvSpPr>
        <p:spPr bwMode="auto">
          <a:xfrm>
            <a:off x="460375" y="18351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Movies of Conformational Changes</a:t>
            </a:r>
          </a:p>
        </p:txBody>
      </p:sp>
      <p:sp>
        <p:nvSpPr>
          <p:cNvPr id="174087" name="Rectangle 36"/>
          <p:cNvSpPr>
            <a:spLocks noChangeArrowheads="1"/>
          </p:cNvSpPr>
          <p:nvPr/>
        </p:nvSpPr>
        <p:spPr bwMode="auto">
          <a:xfrm>
            <a:off x="466725" y="4281488"/>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Quantifying Internal Packing of Residues</a:t>
            </a:r>
          </a:p>
        </p:txBody>
      </p:sp>
      <p:sp>
        <p:nvSpPr>
          <p:cNvPr id="174088" name="Rectangle 37"/>
          <p:cNvSpPr>
            <a:spLocks noChangeArrowheads="1"/>
          </p:cNvSpPr>
          <p:nvPr/>
        </p:nvSpPr>
        <p:spPr bwMode="auto">
          <a:xfrm>
            <a:off x="4927600" y="4279900"/>
            <a:ext cx="293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Identification of Protein Cavities</a:t>
            </a:r>
          </a:p>
        </p:txBody>
      </p:sp>
      <p:sp>
        <p:nvSpPr>
          <p:cNvPr id="174089" name="Rectangle 38"/>
          <p:cNvSpPr>
            <a:spLocks noChangeArrowheads="1"/>
          </p:cNvSpPr>
          <p:nvPr/>
        </p:nvSpPr>
        <p:spPr bwMode="auto">
          <a:xfrm>
            <a:off x="4927600" y="1843088"/>
            <a:ext cx="350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Database of Alternative Conformations</a:t>
            </a:r>
          </a:p>
        </p:txBody>
      </p:sp>
      <p:pic>
        <p:nvPicPr>
          <p:cNvPr id="174090" name="Picture 3"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t="11945" b="58888"/>
          <a:stretch>
            <a:fillRect/>
          </a:stretch>
        </p:blipFill>
        <p:spPr bwMode="auto">
          <a:xfrm>
            <a:off x="-1588" y="0"/>
            <a:ext cx="9144001"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40"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5402263" y="148590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6"/>
          <p:cNvSpPr>
            <a:spLocks noGrp="1"/>
          </p:cNvSpPr>
          <p:nvPr>
            <p:ph type="sldNum" sz="quarter" idx="4294967295"/>
          </p:nvPr>
        </p:nvSpPr>
        <p:spPr>
          <a:xfrm>
            <a:off x="6553200" y="64008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fld id="{1BDE60FF-85E9-6544-9468-9243B63019AD}" type="slidenum">
              <a:rPr lang="en-US"/>
              <a:pPr eaLnBrk="1" hangingPunct="1">
                <a:defRPr/>
              </a:pPr>
              <a:t>43</a:t>
            </a:fld>
            <a:endParaRPr lang="en-US"/>
          </a:p>
        </p:txBody>
      </p:sp>
      <p:sp>
        <p:nvSpPr>
          <p:cNvPr id="253954" name="Rectangle 2"/>
          <p:cNvSpPr>
            <a:spLocks noGrp="1" noChangeArrowheads="1"/>
          </p:cNvSpPr>
          <p:nvPr>
            <p:ph type="title"/>
          </p:nvPr>
        </p:nvSpPr>
        <p:spPr>
          <a:xfrm>
            <a:off x="457200" y="274638"/>
            <a:ext cx="8229600" cy="800100"/>
          </a:xfrm>
        </p:spPr>
        <p:txBody>
          <a:bodyPr/>
          <a:lstStyle/>
          <a:p>
            <a:pPr>
              <a:defRPr/>
            </a:pPr>
            <a:r>
              <a:rPr lang="en-US" sz="3200" dirty="0">
                <a:latin typeface="Arial" charset="0"/>
                <a:ea typeface="ＭＳ Ｐゴシック" charset="0"/>
              </a:rPr>
              <a:t>Structural Interaction Network </a:t>
            </a:r>
            <a:r>
              <a:rPr lang="en-US" sz="3200" dirty="0" smtClean="0">
                <a:latin typeface="Arial" charset="0"/>
                <a:ea typeface="ＭＳ Ｐゴシック" charset="0"/>
              </a:rPr>
              <a:t/>
            </a:r>
            <a:br>
              <a:rPr lang="en-US" sz="3200" dirty="0" smtClean="0">
                <a:latin typeface="Arial" charset="0"/>
                <a:ea typeface="ＭＳ Ｐゴシック" charset="0"/>
              </a:rPr>
            </a:br>
            <a:r>
              <a:rPr lang="en-US" sz="2000" dirty="0" smtClean="0">
                <a:latin typeface="Arial" charset="0"/>
                <a:ea typeface="ＭＳ Ｐゴシック" charset="0"/>
              </a:rPr>
              <a:t>(v2.0, ‘11, available for yeast, human, E coli)</a:t>
            </a:r>
            <a:endParaRPr lang="en-US" sz="2000" dirty="0">
              <a:latin typeface="Arial" charset="0"/>
              <a:ea typeface="ＭＳ Ｐゴシック" charset="0"/>
            </a:endParaRPr>
          </a:p>
        </p:txBody>
      </p:sp>
      <p:pic>
        <p:nvPicPr>
          <p:cNvPr id="186371" name="Picture 5" descr="human_cys_toy_col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525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Oval 8"/>
          <p:cNvSpPr>
            <a:spLocks noChangeArrowheads="1"/>
          </p:cNvSpPr>
          <p:nvPr/>
        </p:nvSpPr>
        <p:spPr bwMode="auto">
          <a:xfrm>
            <a:off x="6318250" y="2020888"/>
            <a:ext cx="152400" cy="152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7" name="Text Box 9"/>
          <p:cNvSpPr txBox="1">
            <a:spLocks noChangeArrowheads="1"/>
          </p:cNvSpPr>
          <p:nvPr/>
        </p:nvSpPr>
        <p:spPr bwMode="auto">
          <a:xfrm>
            <a:off x="6454775" y="1905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Non-hub</a:t>
            </a:r>
          </a:p>
        </p:txBody>
      </p:sp>
      <p:sp>
        <p:nvSpPr>
          <p:cNvPr id="22538" name="Oval 10"/>
          <p:cNvSpPr>
            <a:spLocks noChangeArrowheads="1"/>
          </p:cNvSpPr>
          <p:nvPr/>
        </p:nvSpPr>
        <p:spPr bwMode="auto">
          <a:xfrm>
            <a:off x="6318250" y="2438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9" name="Text Box 11"/>
          <p:cNvSpPr txBox="1">
            <a:spLocks noChangeArrowheads="1"/>
          </p:cNvSpPr>
          <p:nvPr/>
        </p:nvSpPr>
        <p:spPr bwMode="auto">
          <a:xfrm>
            <a:off x="6470650" y="23622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Multi-interface hub</a:t>
            </a:r>
          </a:p>
        </p:txBody>
      </p:sp>
      <p:sp>
        <p:nvSpPr>
          <p:cNvPr id="22540" name="Oval 12"/>
          <p:cNvSpPr>
            <a:spLocks noChangeArrowheads="1"/>
          </p:cNvSpPr>
          <p:nvPr/>
        </p:nvSpPr>
        <p:spPr bwMode="auto">
          <a:xfrm>
            <a:off x="6324600" y="2895600"/>
            <a:ext cx="1524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41" name="Text Box 13"/>
          <p:cNvSpPr txBox="1">
            <a:spLocks noChangeArrowheads="1"/>
          </p:cNvSpPr>
          <p:nvPr/>
        </p:nvSpPr>
        <p:spPr bwMode="auto">
          <a:xfrm>
            <a:off x="6400800" y="2819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Singlish-interface hub</a:t>
            </a:r>
          </a:p>
        </p:txBody>
      </p:sp>
      <p:sp>
        <p:nvSpPr>
          <p:cNvPr id="22542" name="Line 14"/>
          <p:cNvSpPr>
            <a:spLocks noChangeShapeType="1"/>
          </p:cNvSpPr>
          <p:nvPr/>
        </p:nvSpPr>
        <p:spPr bwMode="auto">
          <a:xfrm>
            <a:off x="6019800" y="3505200"/>
            <a:ext cx="457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3" name="Line 15"/>
          <p:cNvSpPr>
            <a:spLocks noChangeShapeType="1"/>
          </p:cNvSpPr>
          <p:nvPr/>
        </p:nvSpPr>
        <p:spPr bwMode="auto">
          <a:xfrm>
            <a:off x="6019800" y="4191000"/>
            <a:ext cx="457200"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4" name="Text Box 16"/>
          <p:cNvSpPr txBox="1">
            <a:spLocks noChangeArrowheads="1"/>
          </p:cNvSpPr>
          <p:nvPr/>
        </p:nvSpPr>
        <p:spPr bwMode="auto">
          <a:xfrm>
            <a:off x="6477000" y="3244850"/>
            <a:ext cx="2010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Simultaneously possible </a:t>
            </a:r>
          </a:p>
          <a:p>
            <a:pPr>
              <a:defRPr/>
            </a:pPr>
            <a:r>
              <a:rPr lang="en-US" dirty="0"/>
              <a:t>interaction: </a:t>
            </a:r>
            <a:r>
              <a:rPr lang="en-US" dirty="0" smtClean="0"/>
              <a:t>“Permanent”</a:t>
            </a:r>
            <a:endParaRPr lang="en-US" dirty="0"/>
          </a:p>
        </p:txBody>
      </p:sp>
      <p:sp>
        <p:nvSpPr>
          <p:cNvPr id="22545" name="Text Box 17"/>
          <p:cNvSpPr txBox="1">
            <a:spLocks noChangeArrowheads="1"/>
          </p:cNvSpPr>
          <p:nvPr/>
        </p:nvSpPr>
        <p:spPr bwMode="auto">
          <a:xfrm>
            <a:off x="6416675" y="3925888"/>
            <a:ext cx="18993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Mutually exclusive </a:t>
            </a:r>
          </a:p>
          <a:p>
            <a:pPr>
              <a:defRPr/>
            </a:pPr>
            <a:r>
              <a:rPr lang="en-US" dirty="0"/>
              <a:t>interaction: </a:t>
            </a:r>
            <a:r>
              <a:rPr lang="en-US" dirty="0" smtClean="0"/>
              <a:t>“Transient”</a:t>
            </a:r>
            <a:endParaRPr lang="en-US" dirty="0"/>
          </a:p>
        </p:txBody>
      </p:sp>
      <p:sp>
        <p:nvSpPr>
          <p:cNvPr id="186382" name="TextBox 1"/>
          <p:cNvSpPr txBox="1">
            <a:spLocks noChangeArrowheads="1"/>
          </p:cNvSpPr>
          <p:nvPr/>
        </p:nvSpPr>
        <p:spPr bwMode="auto">
          <a:xfrm>
            <a:off x="5486709" y="5793651"/>
            <a:ext cx="3082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a:t>
            </a:r>
            <a:br>
              <a:rPr lang="en-US" altLang="ja-JP" b="0" dirty="0"/>
            </a:br>
            <a:r>
              <a:rPr lang="en-US" altLang="ja-JP" sz="2000" dirty="0" err="1"/>
              <a:t>dynasin.molmovdb.org</a:t>
            </a:r>
            <a:endParaRPr lang="en-US" altLang="ja-JP" sz="2000" dirty="0"/>
          </a:p>
          <a:p>
            <a:pPr eaLnBrk="1" hangingPunct="1"/>
            <a:r>
              <a:rPr lang="en-US" sz="2000" dirty="0" err="1"/>
              <a:t>sin.gersteinlab.org</a:t>
            </a:r>
            <a:endParaRPr lang="en-US" sz="2000" dirty="0"/>
          </a:p>
        </p:txBody>
      </p:sp>
      <p:sp>
        <p:nvSpPr>
          <p:cNvPr id="186383" name="TextBox 2"/>
          <p:cNvSpPr txBox="1">
            <a:spLocks noChangeArrowheads="1"/>
          </p:cNvSpPr>
          <p:nvPr/>
        </p:nvSpPr>
        <p:spPr bwMode="auto">
          <a:xfrm>
            <a:off x="6445250" y="4741863"/>
            <a:ext cx="1682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~8.5K Human &amp; ~1.5K yeast edges</a:t>
            </a:r>
          </a:p>
        </p:txBody>
      </p:sp>
    </p:spTree>
    <p:extLst>
      <p:ext uri="{BB962C8B-B14F-4D97-AF65-F5344CB8AC3E}">
        <p14:creationId xmlns:p14="http://schemas.microsoft.com/office/powerpoint/2010/main" val="1624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Screen Shot 2012-09-29 at 9.33.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97275"/>
            <a:ext cx="51816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endParaRPr lang="en-US" b="0" smtClean="0">
              <a:solidFill>
                <a:srgbClr val="898989"/>
              </a:solidFill>
              <a:latin typeface="Calibri" charset="0"/>
            </a:endParaRPr>
          </a:p>
        </p:txBody>
      </p:sp>
      <p:sp>
        <p:nvSpPr>
          <p:cNvPr id="331779" name="Rectangle 2"/>
          <p:cNvSpPr>
            <a:spLocks noGrp="1" noChangeArrowheads="1"/>
          </p:cNvSpPr>
          <p:nvPr>
            <p:ph type="title" idx="4294967295"/>
          </p:nvPr>
        </p:nvSpPr>
        <p:spPr>
          <a:xfrm>
            <a:off x="4038600" y="5438775"/>
            <a:ext cx="4724400" cy="1114425"/>
          </a:xfrm>
        </p:spPr>
        <p:txBody>
          <a:bodyPr/>
          <a:lstStyle/>
          <a:p>
            <a:pPr algn="l" eaLnBrk="1" hangingPunct="1"/>
            <a:r>
              <a:rPr lang="en-US" sz="3200" b="1" dirty="0" err="1" smtClean="0">
                <a:solidFill>
                  <a:srgbClr val="000090"/>
                </a:solidFill>
                <a:latin typeface="Arial" charset="0"/>
                <a:ea typeface="ＭＳ Ｐゴシック" charset="0"/>
                <a:cs typeface="ＭＳ Ｐゴシック" charset="0"/>
              </a:rPr>
              <a:t>VAT.gersteinlab.org</a:t>
            </a:r>
            <a:endParaRPr lang="en-US" sz="3200" b="1" dirty="0">
              <a:solidFill>
                <a:srgbClr val="000090"/>
              </a:solidFill>
              <a:latin typeface="Arial" charset="0"/>
              <a:ea typeface="ＭＳ Ｐゴシック" charset="0"/>
              <a:cs typeface="ＭＳ Ｐゴシック" charset="0"/>
            </a:endParaRPr>
          </a:p>
        </p:txBody>
      </p:sp>
      <p:sp>
        <p:nvSpPr>
          <p:cNvPr id="2" name="Rectangle 3"/>
          <p:cNvSpPr>
            <a:spLocks noGrp="1" noChangeArrowheads="1"/>
          </p:cNvSpPr>
          <p:nvPr>
            <p:ph type="body" sz="half" idx="4294967295"/>
          </p:nvPr>
        </p:nvSpPr>
        <p:spPr>
          <a:xfrm>
            <a:off x="-55563" y="1498600"/>
            <a:ext cx="4292601" cy="4768850"/>
          </a:xfrm>
        </p:spPr>
        <p:txBody>
          <a:bodyPr/>
          <a:lstStyle/>
          <a:p>
            <a:pPr defTabSz="457200" eaLnBrk="1" hangingPunct="1">
              <a:lnSpc>
                <a:spcPct val="80000"/>
              </a:lnSpc>
              <a:defRPr/>
            </a:pPr>
            <a:r>
              <a:rPr lang="en-US" sz="2200" dirty="0">
                <a:latin typeface="Arial" charset="0"/>
                <a:ea typeface="ＭＳ Ｐゴシック" charset="0"/>
                <a:cs typeface="ＭＳ Ｐゴシック" charset="0"/>
              </a:rPr>
              <a:t>All our annotation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from this pipeline</a:t>
            </a:r>
          </a:p>
          <a:p>
            <a:pPr defTabSz="457200" eaLnBrk="1" hangingPunct="1">
              <a:lnSpc>
                <a:spcPct val="80000"/>
              </a:lnSpc>
              <a:defRPr/>
            </a:pPr>
            <a:r>
              <a:rPr lang="en-US" sz="2200" dirty="0">
                <a:latin typeface="Arial" charset="0"/>
                <a:ea typeface="ＭＳ Ｐゴシック" charset="0"/>
                <a:cs typeface="ＭＳ Ｐゴシック" charset="0"/>
              </a:rPr>
              <a:t>Input </a:t>
            </a:r>
          </a:p>
          <a:p>
            <a:pPr lvl="1" defTabSz="457200" eaLnBrk="1" hangingPunct="1">
              <a:lnSpc>
                <a:spcPct val="80000"/>
              </a:lnSpc>
              <a:defRPr/>
            </a:pPr>
            <a:r>
              <a:rPr lang="en-US" sz="1900" dirty="0">
                <a:latin typeface="Arial" charset="0"/>
                <a:ea typeface="ＭＳ Ｐゴシック" charset="0"/>
              </a:rPr>
              <a:t>Uses GENCODE (with option of CCDS &amp; other annotations) </a:t>
            </a:r>
          </a:p>
          <a:p>
            <a:pPr lvl="1" defTabSz="457200" eaLnBrk="1" hangingPunct="1">
              <a:lnSpc>
                <a:spcPct val="80000"/>
              </a:lnSpc>
              <a:defRPr/>
            </a:pPr>
            <a:r>
              <a:rPr lang="en-US" sz="1900" dirty="0">
                <a:latin typeface="Arial" charset="0"/>
                <a:ea typeface="ＭＳ Ｐゴシック" charset="0"/>
              </a:rPr>
              <a:t>Overlaps with 1000G </a:t>
            </a:r>
            <a:br>
              <a:rPr lang="en-US" sz="1900" dirty="0">
                <a:latin typeface="Arial" charset="0"/>
                <a:ea typeface="ＭＳ Ｐゴシック" charset="0"/>
              </a:rPr>
            </a:br>
            <a:r>
              <a:rPr lang="en-US" sz="1900" dirty="0">
                <a:latin typeface="Arial" charset="0"/>
                <a:ea typeface="ＭＳ Ｐゴシック" charset="0"/>
              </a:rPr>
              <a:t>SNPs, MNPs, </a:t>
            </a:r>
            <a:r>
              <a:rPr lang="en-US" sz="1900" dirty="0" err="1">
                <a:latin typeface="Arial" charset="0"/>
                <a:ea typeface="ＭＳ Ｐゴシック" charset="0"/>
              </a:rPr>
              <a:t>indels</a:t>
            </a:r>
            <a:r>
              <a:rPr lang="en-US" sz="1900" dirty="0">
                <a:latin typeface="Arial" charset="0"/>
                <a:ea typeface="ＭＳ Ｐゴシック" charset="0"/>
              </a:rPr>
              <a:t> &amp; SVs </a:t>
            </a:r>
            <a:br>
              <a:rPr lang="en-US" sz="1900" dirty="0">
                <a:latin typeface="Arial" charset="0"/>
                <a:ea typeface="ＭＳ Ｐゴシック" charset="0"/>
              </a:rPr>
            </a:br>
            <a:r>
              <a:rPr lang="en-US" sz="1900" dirty="0">
                <a:latin typeface="Arial" charset="0"/>
                <a:ea typeface="ＭＳ Ｐゴシック" charset="0"/>
              </a:rPr>
              <a:t>(other input VCFs possible)</a:t>
            </a:r>
          </a:p>
          <a:p>
            <a:pPr defTabSz="457200" eaLnBrk="1" hangingPunct="1">
              <a:lnSpc>
                <a:spcPct val="80000"/>
              </a:lnSpc>
              <a:defRPr/>
            </a:pPr>
            <a:r>
              <a:rPr lang="en-US" sz="2200" dirty="0">
                <a:latin typeface="Arial" charset="0"/>
                <a:ea typeface="ＭＳ Ｐゴシック" charset="0"/>
                <a:cs typeface="ＭＳ Ｐゴシック" charset="0"/>
              </a:rPr>
              <a:t>Output</a:t>
            </a:r>
          </a:p>
          <a:p>
            <a:pPr lvl="1" defTabSz="457200" eaLnBrk="1" hangingPunct="1">
              <a:lnSpc>
                <a:spcPct val="80000"/>
              </a:lnSpc>
              <a:defRPr/>
            </a:pPr>
            <a:r>
              <a:rPr lang="en-US" sz="1500" dirty="0">
                <a:latin typeface="Arial" charset="0"/>
                <a:ea typeface="ＭＳ Ｐゴシック" charset="0"/>
              </a:rPr>
              <a:t>Annotated VCFs</a:t>
            </a:r>
          </a:p>
          <a:p>
            <a:pPr lvl="1" defTabSz="457200" eaLnBrk="1" hangingPunct="1">
              <a:lnSpc>
                <a:spcPct val="80000"/>
              </a:lnSpc>
              <a:defRPr/>
            </a:pPr>
            <a:r>
              <a:rPr lang="en-US" sz="1500" dirty="0">
                <a:latin typeface="Arial" charset="0"/>
                <a:ea typeface="ＭＳ Ｐゴシック" charset="0"/>
              </a:rPr>
              <a:t>Graphical representations </a:t>
            </a:r>
            <a:r>
              <a:rPr lang="en-US" sz="1500" dirty="0" smtClean="0">
                <a:latin typeface="Arial" charset="0"/>
                <a:ea typeface="ＭＳ Ｐゴシック" charset="0"/>
              </a:rPr>
              <a:t>of</a:t>
            </a:r>
          </a:p>
          <a:p>
            <a:pPr marL="457200" lvl="1" indent="0" defTabSz="457200" eaLnBrk="1" hangingPunct="1">
              <a:lnSpc>
                <a:spcPct val="80000"/>
              </a:lnSpc>
              <a:buFontTx/>
              <a:buNone/>
              <a:defRPr/>
            </a:pPr>
            <a:r>
              <a:rPr lang="en-US" sz="1500" dirty="0">
                <a:latin typeface="Arial" charset="0"/>
                <a:ea typeface="ＭＳ Ｐゴシック" charset="0"/>
              </a:rPr>
              <a:t> </a:t>
            </a:r>
            <a:r>
              <a:rPr lang="en-US" sz="1500" dirty="0" smtClean="0">
                <a:latin typeface="Arial" charset="0"/>
                <a:ea typeface="ＭＳ Ｐゴシック" charset="0"/>
              </a:rPr>
              <a:t>     </a:t>
            </a:r>
            <a:r>
              <a:rPr lang="en-US" sz="1500" dirty="0">
                <a:latin typeface="Arial" charset="0"/>
                <a:ea typeface="ＭＳ Ｐゴシック" charset="0"/>
              </a:rPr>
              <a:t>functional impact </a:t>
            </a:r>
            <a:r>
              <a:rPr lang="en-US" sz="1500" dirty="0" smtClean="0">
                <a:latin typeface="Arial" charset="0"/>
                <a:ea typeface="ＭＳ Ｐゴシック" charset="0"/>
              </a:rPr>
              <a:t>on </a:t>
            </a:r>
            <a:r>
              <a:rPr lang="en-US" sz="1500" dirty="0">
                <a:latin typeface="Arial" charset="0"/>
                <a:ea typeface="ＭＳ Ｐゴシック" charset="0"/>
              </a:rPr>
              <a:t>transcripts</a:t>
            </a:r>
          </a:p>
          <a:p>
            <a:pPr defTabSz="457200" eaLnBrk="1" hangingPunct="1">
              <a:lnSpc>
                <a:spcPct val="80000"/>
              </a:lnSpc>
              <a:defRPr/>
            </a:pPr>
            <a:r>
              <a:rPr lang="en-US" sz="2200" dirty="0">
                <a:latin typeface="Arial" charset="0"/>
                <a:ea typeface="ＭＳ Ｐゴシック" charset="0"/>
                <a:cs typeface="ＭＳ Ｐゴシック" charset="0"/>
              </a:rPr>
              <a:t>Access</a:t>
            </a:r>
          </a:p>
          <a:p>
            <a:pPr lvl="1" defTabSz="457200" eaLnBrk="1" hangingPunct="1">
              <a:lnSpc>
                <a:spcPct val="80000"/>
              </a:lnSpc>
              <a:defRPr/>
            </a:pPr>
            <a:r>
              <a:rPr lang="en-US" sz="1900" dirty="0">
                <a:latin typeface="Arial" charset="0"/>
                <a:ea typeface="ＭＳ Ｐゴシック" charset="0"/>
              </a:rPr>
              <a:t>Source freely available</a:t>
            </a:r>
          </a:p>
          <a:p>
            <a:pPr lvl="1" defTabSz="457200" eaLnBrk="1" hangingPunct="1">
              <a:lnSpc>
                <a:spcPct val="80000"/>
              </a:lnSpc>
              <a:defRPr/>
            </a:pPr>
            <a:r>
              <a:rPr lang="en-US" sz="1900" dirty="0">
                <a:latin typeface="Arial" charset="0"/>
                <a:ea typeface="ＭＳ Ｐゴシック" charset="0"/>
              </a:rPr>
              <a:t>Webserver</a:t>
            </a:r>
          </a:p>
          <a:p>
            <a:pPr lvl="1" defTabSz="457200" eaLnBrk="1" hangingPunct="1">
              <a:lnSpc>
                <a:spcPct val="80000"/>
              </a:lnSpc>
              <a:defRPr/>
            </a:pPr>
            <a:r>
              <a:rPr lang="en-US" sz="1900" dirty="0">
                <a:latin typeface="Arial" charset="0"/>
                <a:ea typeface="ＭＳ Ｐゴシック" charset="0"/>
              </a:rPr>
              <a:t> AWS cloud </a:t>
            </a:r>
          </a:p>
          <a:p>
            <a:pPr lvl="1" defTabSz="457200" eaLnBrk="1" hangingPunct="1">
              <a:lnSpc>
                <a:spcPct val="80000"/>
              </a:lnSpc>
              <a:buFontTx/>
              <a:buNone/>
              <a:defRPr/>
            </a:pPr>
            <a:r>
              <a:rPr lang="en-US" sz="1900" dirty="0">
                <a:latin typeface="Arial" charset="0"/>
                <a:ea typeface="ＭＳ Ｐゴシック" charset="0"/>
              </a:rPr>
              <a:t>      instance</a:t>
            </a:r>
          </a:p>
          <a:p>
            <a:pPr lvl="1" defTabSz="457200" eaLnBrk="1" hangingPunct="1">
              <a:lnSpc>
                <a:spcPct val="80000"/>
              </a:lnSpc>
              <a:buFontTx/>
              <a:buNone/>
              <a:defRPr/>
            </a:pPr>
            <a:endParaRPr lang="en-US" sz="1900" dirty="0">
              <a:latin typeface="Arial" charset="0"/>
              <a:ea typeface="ＭＳ Ｐゴシック" charset="0"/>
            </a:endParaRPr>
          </a:p>
          <a:p>
            <a:pPr defTabSz="457200" eaLnBrk="1" hangingPunct="1">
              <a:lnSpc>
                <a:spcPct val="80000"/>
              </a:lnSpc>
              <a:defRPr/>
            </a:pPr>
            <a:endParaRPr lang="en-US" sz="2200" dirty="0">
              <a:latin typeface="Arial" charset="0"/>
              <a:ea typeface="ＭＳ Ｐゴシック" charset="0"/>
              <a:cs typeface="ＭＳ Ｐゴシック" charset="0"/>
            </a:endParaRPr>
          </a:p>
          <a:p>
            <a:pPr defTabSz="457200" eaLnBrk="1" hangingPunct="1">
              <a:lnSpc>
                <a:spcPct val="80000"/>
              </a:lnSpc>
              <a:buFontTx/>
              <a:buNone/>
              <a:defRPr/>
            </a:pPr>
            <a:endParaRPr lang="en-US" sz="2200" dirty="0">
              <a:latin typeface="Arial" charset="0"/>
              <a:ea typeface="ＭＳ Ｐゴシック" charset="0"/>
              <a:cs typeface="ＭＳ Ｐゴシック" charset="0"/>
            </a:endParaRPr>
          </a:p>
        </p:txBody>
      </p:sp>
      <p:sp>
        <p:nvSpPr>
          <p:cNvPr id="331781" name="Rectangle 19"/>
          <p:cNvSpPr>
            <a:spLocks noChangeArrowheads="1"/>
          </p:cNvSpPr>
          <p:nvPr/>
        </p:nvSpPr>
        <p:spPr bwMode="auto">
          <a:xfrm>
            <a:off x="61913" y="6324600"/>
            <a:ext cx="7954962"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0" i="1" smtClean="0">
                <a:solidFill>
                  <a:srgbClr val="000000"/>
                </a:solidFill>
                <a:latin typeface="Calibri" charset="0"/>
              </a:rPr>
              <a:t>Habegger L.</a:t>
            </a:r>
            <a:r>
              <a:rPr lang="en-US" sz="2400" b="0" i="1" baseline="30000" smtClean="0">
                <a:solidFill>
                  <a:srgbClr val="000000"/>
                </a:solidFill>
                <a:latin typeface="Calibri" charset="0"/>
              </a:rPr>
              <a:t>*</a:t>
            </a:r>
            <a:r>
              <a:rPr lang="en-US" sz="2400" b="0" i="1" smtClean="0">
                <a:solidFill>
                  <a:srgbClr val="000000"/>
                </a:solidFill>
                <a:latin typeface="Calibri" charset="0"/>
              </a:rPr>
              <a:t>, Balasubramanian S.</a:t>
            </a:r>
            <a:r>
              <a:rPr lang="en-US" sz="2400" b="0" i="1" baseline="30000" smtClean="0">
                <a:solidFill>
                  <a:srgbClr val="000000"/>
                </a:solidFill>
                <a:latin typeface="Calibri" charset="0"/>
              </a:rPr>
              <a:t>*</a:t>
            </a:r>
            <a:r>
              <a:rPr lang="en-US" sz="2400" b="0" i="1" smtClean="0">
                <a:solidFill>
                  <a:srgbClr val="000000"/>
                </a:solidFill>
                <a:latin typeface="Calibri" charset="0"/>
              </a:rPr>
              <a:t>, et al. Bioinformatics, 2012</a:t>
            </a:r>
            <a:endParaRPr lang="en-US" sz="2400" b="0" smtClean="0">
              <a:solidFill>
                <a:srgbClr val="000000"/>
              </a:solidFill>
              <a:latin typeface="Calibri" charset="0"/>
            </a:endParaRPr>
          </a:p>
        </p:txBody>
      </p:sp>
      <p:sp>
        <p:nvSpPr>
          <p:cNvPr id="331782" name="Slide Number Placeholder 1"/>
          <p:cNvSpPr>
            <a:spLocks noGrp="1"/>
          </p:cNvSpPr>
          <p:nvPr>
            <p:ph type="sldNum" sz="quarter" idx="12"/>
          </p:nvPr>
        </p:nvSpPr>
        <p:spPr>
          <a:noFill/>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D9DA269-A006-7C4A-BCE5-AE33C0FEF770}" type="slidenum">
              <a:rPr lang="en-US" sz="1400">
                <a:solidFill>
                  <a:srgbClr val="000000"/>
                </a:solidFill>
              </a:rPr>
              <a:pPr eaLnBrk="1" hangingPunct="1"/>
              <a:t>44</a:t>
            </a:fld>
            <a:endParaRPr lang="en-US" sz="1400">
              <a:solidFill>
                <a:srgbClr val="000000"/>
              </a:solidFill>
            </a:endParaRPr>
          </a:p>
        </p:txBody>
      </p:sp>
      <p:pic>
        <p:nvPicPr>
          <p:cNvPr id="331783" name="Picture 8" descr="Screen Shot 2012-09-24 at 2.30.1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1400175"/>
            <a:ext cx="5051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4" name="TextBox 2"/>
          <p:cNvSpPr txBox="1">
            <a:spLocks noChangeArrowheads="1"/>
          </p:cNvSpPr>
          <p:nvPr/>
        </p:nvSpPr>
        <p:spPr bwMode="auto">
          <a:xfrm>
            <a:off x="1295400" y="1524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3600" smtClean="0">
                <a:solidFill>
                  <a:srgbClr val="000090"/>
                </a:solidFill>
              </a:rPr>
              <a:t>Variant Annotation Tool (VAT)</a:t>
            </a:r>
          </a:p>
        </p:txBody>
      </p:sp>
      <p:sp>
        <p:nvSpPr>
          <p:cNvPr id="331785" name="TextBox 3"/>
          <p:cNvSpPr txBox="1">
            <a:spLocks noChangeArrowheads="1"/>
          </p:cNvSpPr>
          <p:nvPr/>
        </p:nvSpPr>
        <p:spPr bwMode="auto">
          <a:xfrm>
            <a:off x="5580063" y="3124200"/>
            <a:ext cx="281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000" b="0" smtClean="0">
                <a:solidFill>
                  <a:srgbClr val="000000"/>
                </a:solidFill>
              </a:rPr>
              <a:t>CLOUD APPLICATION</a:t>
            </a:r>
          </a:p>
        </p:txBody>
      </p:sp>
    </p:spTree>
    <p:extLst>
      <p:ext uri="{BB962C8B-B14F-4D97-AF65-F5344CB8AC3E}">
        <p14:creationId xmlns:p14="http://schemas.microsoft.com/office/powerpoint/2010/main" val="4199836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864600" y="-8382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217090" name="Rectangle 2"/>
          <p:cNvSpPr>
            <a:spLocks noChangeArrowheads="1"/>
          </p:cNvSpPr>
          <p:nvPr/>
        </p:nvSpPr>
        <p:spPr bwMode="auto">
          <a:xfrm>
            <a:off x="4030133" y="152398"/>
            <a:ext cx="5113867" cy="66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err="1" smtClean="0">
                <a:solidFill>
                  <a:srgbClr val="FF0000"/>
                </a:solidFill>
              </a:rPr>
              <a:t>DynaSIN</a:t>
            </a:r>
            <a:r>
              <a:rPr lang="en-US" b="0" dirty="0" err="1" smtClean="0">
                <a:solidFill>
                  <a:srgbClr val="000000"/>
                </a:solidFill>
              </a:rPr>
              <a:t>.molmovdb.org</a:t>
            </a:r>
            <a:endParaRPr lang="en-US" b="0" dirty="0">
              <a:solidFill>
                <a:srgbClr val="000000"/>
              </a:solidFill>
            </a:endParaRPr>
          </a:p>
          <a:p>
            <a:r>
              <a:rPr lang="en-US" b="0" dirty="0" smtClean="0"/>
              <a:t>N </a:t>
            </a:r>
            <a:r>
              <a:rPr lang="en-US" sz="2000" dirty="0" err="1" smtClean="0">
                <a:solidFill>
                  <a:srgbClr val="3366FF"/>
                </a:solidFill>
              </a:rPr>
              <a:t>Bhardwaj</a:t>
            </a:r>
            <a:r>
              <a:rPr lang="en-US" sz="1800" b="0" dirty="0" smtClean="0"/>
              <a:t>, </a:t>
            </a:r>
            <a:r>
              <a:rPr lang="en-US" b="0" dirty="0" smtClean="0"/>
              <a:t>A </a:t>
            </a:r>
            <a:r>
              <a:rPr lang="en-US" b="0" dirty="0" err="1" smtClean="0"/>
              <a:t>Abyzov</a:t>
            </a:r>
            <a:r>
              <a:rPr lang="en-US" b="0" dirty="0" smtClean="0"/>
              <a:t>, D Clarke, C </a:t>
            </a:r>
            <a:r>
              <a:rPr lang="en-US" b="0" dirty="0" err="1" smtClean="0"/>
              <a:t>Shou</a:t>
            </a:r>
            <a:endParaRPr lang="en-US" b="0" dirty="0" smtClean="0"/>
          </a:p>
          <a:p>
            <a:endParaRPr lang="en-US" sz="1800" b="0" dirty="0" smtClean="0">
              <a:solidFill>
                <a:srgbClr val="FF0000"/>
              </a:solidFill>
            </a:endParaRPr>
          </a:p>
          <a:p>
            <a:r>
              <a:rPr lang="en-US" sz="2400" dirty="0" err="1" smtClean="0">
                <a:solidFill>
                  <a:srgbClr val="FF0000"/>
                </a:solidFill>
              </a:rPr>
              <a:t>VAT</a:t>
            </a:r>
            <a:r>
              <a:rPr lang="en-US" b="0" dirty="0" err="1"/>
              <a:t>.</a:t>
            </a:r>
            <a:r>
              <a:rPr lang="en-US" b="0" dirty="0" err="1" smtClean="0"/>
              <a:t>gersteinlab.org</a:t>
            </a:r>
            <a:r>
              <a:rPr lang="en-US" b="0" dirty="0" smtClean="0"/>
              <a:t> </a:t>
            </a:r>
            <a:r>
              <a:rPr lang="en-US" b="0" dirty="0"/>
              <a:t>+ LOF</a:t>
            </a:r>
          </a:p>
          <a:p>
            <a:r>
              <a:rPr lang="en-US" b="0" dirty="0" smtClean="0">
                <a:solidFill>
                  <a:srgbClr val="000000"/>
                </a:solidFill>
              </a:rPr>
              <a:t>L </a:t>
            </a:r>
            <a:r>
              <a:rPr lang="en-US" sz="2000" dirty="0" err="1">
                <a:solidFill>
                  <a:srgbClr val="3366FF"/>
                </a:solidFill>
              </a:rPr>
              <a:t>Habegger</a:t>
            </a:r>
            <a:r>
              <a:rPr lang="en-US" b="0" dirty="0">
                <a:solidFill>
                  <a:srgbClr val="000000"/>
                </a:solidFill>
              </a:rPr>
              <a:t>, S </a:t>
            </a:r>
            <a:r>
              <a:rPr lang="en-US" sz="2000" dirty="0" err="1">
                <a:solidFill>
                  <a:srgbClr val="3366FF"/>
                </a:solidFill>
              </a:rPr>
              <a:t>Balasubramanian</a:t>
            </a:r>
            <a:r>
              <a:rPr lang="en-US" b="0" dirty="0">
                <a:solidFill>
                  <a:srgbClr val="000000"/>
                </a:solidFill>
              </a:rPr>
              <a:t>, DZ Chen, E </a:t>
            </a:r>
            <a:r>
              <a:rPr lang="en-US" b="0" dirty="0" err="1">
                <a:solidFill>
                  <a:srgbClr val="000000"/>
                </a:solidFill>
              </a:rPr>
              <a:t>Khurana</a:t>
            </a:r>
            <a:r>
              <a:rPr lang="en-US" b="0" dirty="0">
                <a:solidFill>
                  <a:srgbClr val="000000"/>
                </a:solidFill>
              </a:rPr>
              <a:t>, A </a:t>
            </a:r>
            <a:r>
              <a:rPr lang="en-US" b="0" dirty="0" err="1">
                <a:solidFill>
                  <a:srgbClr val="000000"/>
                </a:solidFill>
              </a:rPr>
              <a:t>Sboner</a:t>
            </a:r>
            <a:r>
              <a:rPr lang="en-US" b="0" dirty="0">
                <a:solidFill>
                  <a:srgbClr val="000000"/>
                </a:solidFill>
              </a:rPr>
              <a:t>, A </a:t>
            </a:r>
            <a:r>
              <a:rPr lang="en-US" b="0" dirty="0" err="1">
                <a:solidFill>
                  <a:srgbClr val="000000"/>
                </a:solidFill>
              </a:rPr>
              <a:t>Harmanci</a:t>
            </a:r>
            <a:r>
              <a:rPr lang="en-US" b="0" dirty="0">
                <a:solidFill>
                  <a:srgbClr val="000000"/>
                </a:solidFill>
              </a:rPr>
              <a:t>, J </a:t>
            </a:r>
            <a:r>
              <a:rPr lang="en-US" b="0" dirty="0" err="1">
                <a:solidFill>
                  <a:srgbClr val="000000"/>
                </a:solidFill>
              </a:rPr>
              <a:t>Rozowsky</a:t>
            </a:r>
            <a:r>
              <a:rPr lang="en-US" b="0" dirty="0">
                <a:solidFill>
                  <a:srgbClr val="000000"/>
                </a:solidFill>
              </a:rPr>
              <a:t>, D Clarke, M </a:t>
            </a:r>
            <a:r>
              <a:rPr lang="en-US" b="0" dirty="0" smtClean="0">
                <a:solidFill>
                  <a:srgbClr val="000000"/>
                </a:solidFill>
              </a:rPr>
              <a:t>Snyder</a:t>
            </a:r>
            <a:endParaRPr lang="en-US" b="0" dirty="0">
              <a:solidFill>
                <a:srgbClr val="000000"/>
              </a:solidFill>
            </a:endParaRPr>
          </a:p>
          <a:p>
            <a:r>
              <a:rPr lang="en-US" b="0" dirty="0" smtClean="0">
                <a:solidFill>
                  <a:srgbClr val="000000"/>
                </a:solidFill>
              </a:rPr>
              <a:t>S</a:t>
            </a:r>
            <a:r>
              <a:rPr lang="en-US" sz="2000" dirty="0" smtClean="0">
                <a:solidFill>
                  <a:srgbClr val="3366FF"/>
                </a:solidFill>
              </a:rPr>
              <a:t> </a:t>
            </a:r>
            <a:r>
              <a:rPr lang="en-US" sz="2000" dirty="0" err="1">
                <a:solidFill>
                  <a:srgbClr val="3366FF"/>
                </a:solidFill>
              </a:rPr>
              <a:t>Balasubramanian</a:t>
            </a:r>
            <a:r>
              <a:rPr lang="en-US" b="0" dirty="0">
                <a:solidFill>
                  <a:srgbClr val="000000"/>
                </a:solidFill>
              </a:rPr>
              <a:t>, L </a:t>
            </a:r>
            <a:r>
              <a:rPr lang="en-US" b="0" dirty="0" err="1">
                <a:solidFill>
                  <a:srgbClr val="000000"/>
                </a:solidFill>
              </a:rPr>
              <a:t>Habegger</a:t>
            </a:r>
            <a:r>
              <a:rPr lang="en-US" b="0" dirty="0">
                <a:solidFill>
                  <a:srgbClr val="000000"/>
                </a:solidFill>
              </a:rPr>
              <a:t>, A Frankish, DG </a:t>
            </a:r>
            <a:r>
              <a:rPr lang="en-US" sz="2000" dirty="0">
                <a:solidFill>
                  <a:srgbClr val="3366FF"/>
                </a:solidFill>
              </a:rPr>
              <a:t>MacArthur</a:t>
            </a:r>
            <a:r>
              <a:rPr lang="en-US" b="0" dirty="0">
                <a:solidFill>
                  <a:srgbClr val="000000"/>
                </a:solidFill>
              </a:rPr>
              <a:t>, R Harte, C Tyler-Smith, J Harrow</a:t>
            </a:r>
            <a:r>
              <a:rPr lang="en-US" b="0" dirty="0" smtClean="0">
                <a:solidFill>
                  <a:srgbClr val="000000"/>
                </a:solidFill>
              </a:rPr>
              <a:t>,</a:t>
            </a:r>
            <a:endParaRPr lang="en-US" b="0" dirty="0">
              <a:solidFill>
                <a:srgbClr val="000000"/>
              </a:solidFill>
            </a:endParaRPr>
          </a:p>
          <a:p>
            <a:endParaRPr lang="en-US" b="0" dirty="0" smtClean="0">
              <a:solidFill>
                <a:srgbClr val="000000"/>
              </a:solidFill>
            </a:endParaRPr>
          </a:p>
          <a:p>
            <a:r>
              <a:rPr lang="en-US" b="0" dirty="0" err="1" smtClean="0">
                <a:solidFill>
                  <a:srgbClr val="000000"/>
                </a:solidFill>
              </a:rPr>
              <a:t>archive.gersteinlab.org</a:t>
            </a:r>
            <a:r>
              <a:rPr lang="en-US" b="0" dirty="0" smtClean="0">
                <a:solidFill>
                  <a:srgbClr val="000000"/>
                </a:solidFill>
              </a:rPr>
              <a:t>/</a:t>
            </a:r>
            <a:r>
              <a:rPr lang="en-US" b="0" dirty="0" err="1" smtClean="0">
                <a:solidFill>
                  <a:srgbClr val="000000"/>
                </a:solidFill>
              </a:rPr>
              <a:t>proj</a:t>
            </a:r>
            <a:r>
              <a:rPr lang="en-US" b="0" dirty="0" smtClean="0">
                <a:solidFill>
                  <a:srgbClr val="000000"/>
                </a:solidFill>
              </a:rPr>
              <a:t>/</a:t>
            </a:r>
            <a:r>
              <a:rPr lang="en-US" sz="2400" dirty="0" err="1" smtClean="0">
                <a:solidFill>
                  <a:srgbClr val="FF0000"/>
                </a:solidFill>
              </a:rPr>
              <a:t>NetSNP</a:t>
            </a:r>
            <a:endParaRPr lang="en-US" sz="2400" dirty="0" smtClean="0">
              <a:solidFill>
                <a:srgbClr val="FF0000"/>
              </a:solidFill>
            </a:endParaRPr>
          </a:p>
          <a:p>
            <a:r>
              <a:rPr lang="en-US" sz="2400" dirty="0" err="1" smtClean="0">
                <a:solidFill>
                  <a:srgbClr val="FF0000"/>
                </a:solidFill>
              </a:rPr>
              <a:t>FunSEQ</a:t>
            </a:r>
            <a:r>
              <a:rPr lang="en-US" b="0" dirty="0" err="1" smtClean="0"/>
              <a:t>.gersteinlab.org</a:t>
            </a:r>
            <a:endParaRPr lang="en-US" b="0" dirty="0" smtClean="0"/>
          </a:p>
          <a:p>
            <a:r>
              <a:rPr lang="en-US" b="0" dirty="0" smtClean="0">
                <a:solidFill>
                  <a:srgbClr val="000000"/>
                </a:solidFill>
              </a:rPr>
              <a:t>E </a:t>
            </a:r>
            <a:r>
              <a:rPr lang="en-US" sz="2000" dirty="0" err="1" smtClean="0">
                <a:solidFill>
                  <a:srgbClr val="3366FF"/>
                </a:solidFill>
              </a:rPr>
              <a:t>Khurana</a:t>
            </a:r>
            <a:r>
              <a:rPr lang="en-US" sz="2000" b="0" dirty="0" smtClean="0">
                <a:solidFill>
                  <a:srgbClr val="3366FF"/>
                </a:solidFill>
              </a:rPr>
              <a:t>, </a:t>
            </a:r>
            <a:r>
              <a:rPr lang="en-US" b="0" dirty="0" smtClean="0">
                <a:solidFill>
                  <a:srgbClr val="000000"/>
                </a:solidFill>
              </a:rPr>
              <a:t>Y</a:t>
            </a:r>
            <a:r>
              <a:rPr lang="en-US" sz="2000" b="0" dirty="0" smtClean="0">
                <a:solidFill>
                  <a:srgbClr val="3366FF"/>
                </a:solidFill>
              </a:rPr>
              <a:t> </a:t>
            </a:r>
            <a:r>
              <a:rPr lang="en-US" sz="2000" dirty="0" smtClean="0">
                <a:solidFill>
                  <a:srgbClr val="3366FF"/>
                </a:solidFill>
              </a:rPr>
              <a:t>Fu</a:t>
            </a:r>
            <a:r>
              <a:rPr lang="en-US" b="0" dirty="0">
                <a:solidFill>
                  <a:srgbClr val="000000"/>
                </a:solidFill>
              </a:rPr>
              <a:t>, V Colonna, XJ Mu, HM Kang, T </a:t>
            </a:r>
            <a:r>
              <a:rPr lang="en-US" b="0" dirty="0" err="1">
                <a:solidFill>
                  <a:srgbClr val="000000"/>
                </a:solidFill>
              </a:rPr>
              <a:t>Lappalainen</a:t>
            </a:r>
            <a:r>
              <a:rPr lang="en-US" b="0" dirty="0">
                <a:solidFill>
                  <a:srgbClr val="000000"/>
                </a:solidFill>
              </a:rPr>
              <a:t>, A </a:t>
            </a:r>
            <a:r>
              <a:rPr lang="en-US" b="0" dirty="0" err="1">
                <a:solidFill>
                  <a:srgbClr val="000000"/>
                </a:solidFill>
              </a:rPr>
              <a:t>Sboner</a:t>
            </a:r>
            <a:r>
              <a:rPr lang="en-US" b="0" dirty="0">
                <a:solidFill>
                  <a:srgbClr val="000000"/>
                </a:solidFill>
              </a:rPr>
              <a:t>, L </a:t>
            </a:r>
            <a:r>
              <a:rPr lang="en-US" b="0" dirty="0" err="1">
                <a:solidFill>
                  <a:srgbClr val="000000"/>
                </a:solidFill>
              </a:rPr>
              <a:t>Lochovsky</a:t>
            </a:r>
            <a:r>
              <a:rPr lang="en-US" b="0" dirty="0">
                <a:solidFill>
                  <a:srgbClr val="000000"/>
                </a:solidFill>
              </a:rPr>
              <a:t>, J </a:t>
            </a:r>
            <a:r>
              <a:rPr lang="en-US" sz="2000" dirty="0">
                <a:solidFill>
                  <a:srgbClr val="3366FF"/>
                </a:solidFill>
              </a:rPr>
              <a:t>Chen</a:t>
            </a:r>
            <a:r>
              <a:rPr lang="en-US" b="0" dirty="0">
                <a:solidFill>
                  <a:srgbClr val="000000"/>
                </a:solidFill>
              </a:rPr>
              <a:t>, A </a:t>
            </a:r>
            <a:r>
              <a:rPr lang="en-US" b="0" dirty="0" err="1">
                <a:solidFill>
                  <a:srgbClr val="000000"/>
                </a:solidFill>
              </a:rPr>
              <a:t>Harmanci</a:t>
            </a:r>
            <a:r>
              <a:rPr lang="en-US" b="0" dirty="0">
                <a:solidFill>
                  <a:srgbClr val="000000"/>
                </a:solidFill>
              </a:rPr>
              <a:t>, J Das, A </a:t>
            </a:r>
            <a:r>
              <a:rPr lang="en-US" b="0" dirty="0" err="1">
                <a:solidFill>
                  <a:srgbClr val="000000"/>
                </a:solidFill>
              </a:rPr>
              <a:t>Abyzov</a:t>
            </a:r>
            <a:r>
              <a:rPr lang="en-US" b="0" dirty="0">
                <a:solidFill>
                  <a:srgbClr val="000000"/>
                </a:solidFill>
              </a:rPr>
              <a:t>, S </a:t>
            </a:r>
            <a:r>
              <a:rPr lang="en-US" b="0" dirty="0" err="1">
                <a:solidFill>
                  <a:srgbClr val="000000"/>
                </a:solidFill>
              </a:rPr>
              <a:t>Balasubramanian</a:t>
            </a:r>
            <a:r>
              <a:rPr lang="en-US" b="0" dirty="0">
                <a:solidFill>
                  <a:srgbClr val="000000"/>
                </a:solidFill>
              </a:rPr>
              <a:t>, K Beal, D </a:t>
            </a:r>
            <a:r>
              <a:rPr lang="en-US" b="0" dirty="0" err="1">
                <a:solidFill>
                  <a:srgbClr val="000000"/>
                </a:solidFill>
              </a:rPr>
              <a:t>Chakravarty</a:t>
            </a:r>
            <a:r>
              <a:rPr lang="en-US" b="0" dirty="0">
                <a:solidFill>
                  <a:srgbClr val="000000"/>
                </a:solidFill>
              </a:rPr>
              <a:t>, D Challis, Y Chen, D Clarke, L Clarke, F Cunningham, US </a:t>
            </a:r>
            <a:r>
              <a:rPr lang="en-US" b="0" dirty="0" err="1">
                <a:solidFill>
                  <a:srgbClr val="000000"/>
                </a:solidFill>
              </a:rPr>
              <a:t>Evani</a:t>
            </a:r>
            <a:r>
              <a:rPr lang="en-US" b="0" dirty="0">
                <a:solidFill>
                  <a:srgbClr val="000000"/>
                </a:solidFill>
              </a:rPr>
              <a:t>, P </a:t>
            </a:r>
            <a:r>
              <a:rPr lang="en-US" b="0" dirty="0" err="1">
                <a:solidFill>
                  <a:srgbClr val="000000"/>
                </a:solidFill>
              </a:rPr>
              <a:t>Flicek</a:t>
            </a:r>
            <a:r>
              <a:rPr lang="en-US" b="0" dirty="0">
                <a:solidFill>
                  <a:srgbClr val="000000"/>
                </a:solidFill>
              </a:rPr>
              <a:t>, R </a:t>
            </a:r>
            <a:r>
              <a:rPr lang="en-US" b="0" dirty="0" err="1">
                <a:solidFill>
                  <a:srgbClr val="000000"/>
                </a:solidFill>
              </a:rPr>
              <a:t>Fragoza</a:t>
            </a:r>
            <a:r>
              <a:rPr lang="en-US" b="0" dirty="0">
                <a:solidFill>
                  <a:srgbClr val="000000"/>
                </a:solidFill>
              </a:rPr>
              <a:t>, E Garrison, R Gibbs, ZH </a:t>
            </a:r>
            <a:r>
              <a:rPr lang="en-US" b="0" dirty="0" err="1">
                <a:solidFill>
                  <a:srgbClr val="000000"/>
                </a:solidFill>
              </a:rPr>
              <a:t>Gumus</a:t>
            </a:r>
            <a:r>
              <a:rPr lang="en-US" b="0" dirty="0">
                <a:solidFill>
                  <a:srgbClr val="000000"/>
                </a:solidFill>
              </a:rPr>
              <a:t>, J </a:t>
            </a:r>
            <a:r>
              <a:rPr lang="en-US" b="0" dirty="0" err="1">
                <a:solidFill>
                  <a:srgbClr val="000000"/>
                </a:solidFill>
              </a:rPr>
              <a:t>Herrero</a:t>
            </a:r>
            <a:r>
              <a:rPr lang="en-US" b="0" dirty="0">
                <a:solidFill>
                  <a:srgbClr val="000000"/>
                </a:solidFill>
              </a:rPr>
              <a:t>, N </a:t>
            </a:r>
            <a:r>
              <a:rPr lang="en-US" b="0" dirty="0" err="1">
                <a:solidFill>
                  <a:srgbClr val="000000"/>
                </a:solidFill>
              </a:rPr>
              <a:t>Kitabayashi</a:t>
            </a:r>
            <a:r>
              <a:rPr lang="en-US" b="0" dirty="0">
                <a:solidFill>
                  <a:srgbClr val="000000"/>
                </a:solidFill>
              </a:rPr>
              <a:t>, Y Kong, K </a:t>
            </a:r>
            <a:r>
              <a:rPr lang="en-US" b="0" dirty="0" err="1">
                <a:solidFill>
                  <a:srgbClr val="000000"/>
                </a:solidFill>
              </a:rPr>
              <a:t>Lage</a:t>
            </a:r>
            <a:r>
              <a:rPr lang="en-US" b="0" dirty="0">
                <a:solidFill>
                  <a:srgbClr val="000000"/>
                </a:solidFill>
              </a:rPr>
              <a:t>, V </a:t>
            </a:r>
            <a:r>
              <a:rPr lang="en-US" b="0" dirty="0" err="1">
                <a:solidFill>
                  <a:srgbClr val="000000"/>
                </a:solidFill>
              </a:rPr>
              <a:t>Liluashvili</a:t>
            </a:r>
            <a:r>
              <a:rPr lang="en-US" b="0" dirty="0">
                <a:solidFill>
                  <a:srgbClr val="000000"/>
                </a:solidFill>
              </a:rPr>
              <a:t>, SM </a:t>
            </a:r>
            <a:r>
              <a:rPr lang="en-US" b="0" dirty="0" err="1">
                <a:solidFill>
                  <a:srgbClr val="000000"/>
                </a:solidFill>
              </a:rPr>
              <a:t>Lipkin</a:t>
            </a:r>
            <a:r>
              <a:rPr lang="en-US" b="0" dirty="0">
                <a:solidFill>
                  <a:srgbClr val="000000"/>
                </a:solidFill>
              </a:rPr>
              <a:t>, DG MacArthur, G </a:t>
            </a:r>
            <a:r>
              <a:rPr lang="en-US" b="0" dirty="0" err="1">
                <a:solidFill>
                  <a:srgbClr val="000000"/>
                </a:solidFill>
              </a:rPr>
              <a:t>Marth</a:t>
            </a:r>
            <a:r>
              <a:rPr lang="en-US" b="0" dirty="0">
                <a:solidFill>
                  <a:srgbClr val="000000"/>
                </a:solidFill>
              </a:rPr>
              <a:t>, D </a:t>
            </a:r>
            <a:r>
              <a:rPr lang="en-US" b="0" dirty="0" err="1">
                <a:solidFill>
                  <a:srgbClr val="000000"/>
                </a:solidFill>
              </a:rPr>
              <a:t>Muzny</a:t>
            </a:r>
            <a:r>
              <a:rPr lang="en-US" b="0" dirty="0">
                <a:solidFill>
                  <a:srgbClr val="000000"/>
                </a:solidFill>
              </a:rPr>
              <a:t>, TH </a:t>
            </a:r>
            <a:r>
              <a:rPr lang="en-US" b="0" dirty="0" err="1">
                <a:solidFill>
                  <a:srgbClr val="000000"/>
                </a:solidFill>
              </a:rPr>
              <a:t>Pers</a:t>
            </a:r>
            <a:r>
              <a:rPr lang="en-US" b="0" dirty="0">
                <a:solidFill>
                  <a:srgbClr val="000000"/>
                </a:solidFill>
              </a:rPr>
              <a:t>, GR Ritchie, JA Rosenfeld, C </a:t>
            </a:r>
            <a:r>
              <a:rPr lang="en-US" b="0" dirty="0" err="1">
                <a:solidFill>
                  <a:srgbClr val="000000"/>
                </a:solidFill>
              </a:rPr>
              <a:t>Sisu</a:t>
            </a:r>
            <a:r>
              <a:rPr lang="en-US" b="0" dirty="0">
                <a:solidFill>
                  <a:srgbClr val="000000"/>
                </a:solidFill>
              </a:rPr>
              <a:t>, X Wei, M Wilson, Y </a:t>
            </a:r>
            <a:r>
              <a:rPr lang="en-US" b="0" dirty="0" err="1">
                <a:solidFill>
                  <a:srgbClr val="000000"/>
                </a:solidFill>
              </a:rPr>
              <a:t>Xue</a:t>
            </a:r>
            <a:r>
              <a:rPr lang="en-US" b="0" dirty="0">
                <a:solidFill>
                  <a:srgbClr val="000000"/>
                </a:solidFill>
              </a:rPr>
              <a:t>, F Yu, </a:t>
            </a:r>
            <a:r>
              <a:rPr lang="en-US" sz="2000" dirty="0">
                <a:solidFill>
                  <a:srgbClr val="3366FF"/>
                </a:solidFill>
              </a:rPr>
              <a:t>1000 Genomes Project Consortium</a:t>
            </a:r>
            <a:r>
              <a:rPr lang="en-US" b="0" dirty="0">
                <a:solidFill>
                  <a:srgbClr val="000000"/>
                </a:solidFill>
              </a:rPr>
              <a:t>, ET </a:t>
            </a:r>
            <a:r>
              <a:rPr lang="en-US" b="0" dirty="0" err="1">
                <a:solidFill>
                  <a:srgbClr val="000000"/>
                </a:solidFill>
              </a:rPr>
              <a:t>Dermitzakis</a:t>
            </a:r>
            <a:r>
              <a:rPr lang="en-US" b="0" dirty="0">
                <a:solidFill>
                  <a:srgbClr val="000000"/>
                </a:solidFill>
              </a:rPr>
              <a:t>, H Yu, MA Rubin, C Tyler-Smith</a:t>
            </a:r>
          </a:p>
          <a:p>
            <a:endParaRPr lang="en-US" sz="2400" b="0" dirty="0" smtClean="0"/>
          </a:p>
          <a:p>
            <a:r>
              <a:rPr lang="en-US" sz="2400" dirty="0" smtClean="0">
                <a:solidFill>
                  <a:srgbClr val="FF0000"/>
                </a:solidFill>
              </a:rPr>
              <a:t>STRESS</a:t>
            </a:r>
            <a:r>
              <a:rPr lang="en-US" sz="2400" b="0" dirty="0" smtClean="0">
                <a:solidFill>
                  <a:srgbClr val="FF0000"/>
                </a:solidFill>
              </a:rPr>
              <a:t> </a:t>
            </a:r>
            <a:br>
              <a:rPr lang="en-US" sz="2400" b="0" dirty="0" smtClean="0">
                <a:solidFill>
                  <a:srgbClr val="FF0000"/>
                </a:solidFill>
              </a:rPr>
            </a:br>
            <a:r>
              <a:rPr lang="en-US" b="0" dirty="0" smtClean="0">
                <a:solidFill>
                  <a:srgbClr val="000000"/>
                </a:solidFill>
              </a:rPr>
              <a:t>A </a:t>
            </a:r>
            <a:r>
              <a:rPr lang="en-US" sz="2000" dirty="0" err="1" smtClean="0">
                <a:solidFill>
                  <a:srgbClr val="3366FF"/>
                </a:solidFill>
              </a:rPr>
              <a:t>Sethi</a:t>
            </a:r>
            <a:r>
              <a:rPr lang="en-US" sz="2000" b="0" dirty="0" smtClean="0">
                <a:solidFill>
                  <a:srgbClr val="3366FF"/>
                </a:solidFill>
              </a:rPr>
              <a:t>, </a:t>
            </a:r>
            <a:r>
              <a:rPr lang="en-US" b="0" dirty="0" smtClean="0">
                <a:solidFill>
                  <a:srgbClr val="000000"/>
                </a:solidFill>
              </a:rPr>
              <a:t>D </a:t>
            </a:r>
            <a:r>
              <a:rPr lang="en-US" sz="2000" dirty="0" smtClean="0">
                <a:solidFill>
                  <a:srgbClr val="3366FF"/>
                </a:solidFill>
              </a:rPr>
              <a:t>Clarke</a:t>
            </a:r>
            <a:r>
              <a:rPr lang="en-US" b="0" dirty="0" smtClean="0"/>
              <a:t>, S Kumar, S Li, R Chang, KK Yan, J Chen</a:t>
            </a:r>
            <a:endParaRPr lang="en-US" b="0" dirty="0"/>
          </a:p>
        </p:txBody>
      </p:sp>
      <p:sp>
        <p:nvSpPr>
          <p:cNvPr id="3" name="Rectangle 2"/>
          <p:cNvSpPr/>
          <p:nvPr/>
        </p:nvSpPr>
        <p:spPr>
          <a:xfrm>
            <a:off x="168650" y="207578"/>
            <a:ext cx="3826933" cy="523220"/>
          </a:xfrm>
          <a:prstGeom prst="rect">
            <a:avLst/>
          </a:prstGeom>
        </p:spPr>
        <p:txBody>
          <a:bodyPr wrap="square">
            <a:spAutoFit/>
          </a:bodyPr>
          <a:lstStyle/>
          <a:p>
            <a:pPr algn="ctr"/>
            <a:r>
              <a:rPr lang="en-US" sz="2800" dirty="0" smtClean="0"/>
              <a:t>Acknowledgments</a:t>
            </a:r>
            <a:endParaRPr lang="en-US" sz="2800" dirty="0"/>
          </a:p>
        </p:txBody>
      </p:sp>
      <p:pic>
        <p:nvPicPr>
          <p:cNvPr id="5" name="Picture 4"/>
          <p:cNvPicPr>
            <a:picLocks noChangeAspect="1"/>
          </p:cNvPicPr>
          <p:nvPr/>
        </p:nvPicPr>
        <p:blipFill>
          <a:blip r:embed="rId2"/>
          <a:stretch>
            <a:fillRect/>
          </a:stretch>
        </p:blipFill>
        <p:spPr>
          <a:xfrm>
            <a:off x="322478" y="847656"/>
            <a:ext cx="3519277" cy="5282217"/>
          </a:xfrm>
          <a:prstGeom prst="rect">
            <a:avLst/>
          </a:prstGeom>
        </p:spPr>
      </p:pic>
      <p:sp>
        <p:nvSpPr>
          <p:cNvPr id="9" name="TextBox 8"/>
          <p:cNvSpPr txBox="1"/>
          <p:nvPr/>
        </p:nvSpPr>
        <p:spPr>
          <a:xfrm>
            <a:off x="198576" y="6363204"/>
            <a:ext cx="3767081" cy="307706"/>
          </a:xfrm>
          <a:prstGeom prst="rect">
            <a:avLst/>
          </a:prstGeom>
          <a:solidFill>
            <a:schemeClr val="tx1"/>
          </a:solidFill>
          <a:ln>
            <a:solidFill>
              <a:schemeClr val="tx1"/>
            </a:solidFill>
          </a:ln>
        </p:spPr>
        <p:txBody>
          <a:bodyPr wrap="square" lIns="91369" tIns="45685" rIns="91369" bIns="45685">
            <a:spAutoFit/>
          </a:bodyPr>
          <a:lstStyle/>
          <a:p>
            <a:pPr algn="ct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a:t>
            </a:r>
            <a:r>
              <a:rPr lang="en-US" sz="1400" b="1" dirty="0" smtClean="0">
                <a:solidFill>
                  <a:srgbClr val="FFFFFF"/>
                </a:solidFill>
                <a:latin typeface="Arial" charset="0"/>
              </a:rPr>
              <a:t>jobs</a:t>
            </a:r>
            <a:endParaRPr lang="en-US" sz="1400" b="1" dirty="0">
              <a:solidFill>
                <a:srgbClr val="FFFFFF"/>
              </a:solidFill>
              <a:latin typeface="Arial" charset="0"/>
            </a:endParaRPr>
          </a:p>
        </p:txBody>
      </p:sp>
    </p:spTree>
    <p:extLst>
      <p:ext uri="{BB962C8B-B14F-4D97-AF65-F5344CB8AC3E}">
        <p14:creationId xmlns:p14="http://schemas.microsoft.com/office/powerpoint/2010/main" val="3888923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233474"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233475"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p>
        </p:txBody>
      </p:sp>
      <p:sp>
        <p:nvSpPr>
          <p:cNvPr id="233476"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39688"/>
            <a:ext cx="39290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ChangeArrowheads="1"/>
          </p:cNvSpPr>
          <p:nvPr/>
        </p:nvSpPr>
        <p:spPr bwMode="auto">
          <a:xfrm>
            <a:off x="42863" y="1082675"/>
            <a:ext cx="43067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90"/>
                </a:solidFill>
                <a:latin typeface="Calibri" charset="0"/>
                <a:cs typeface="Calibri" charset="0"/>
              </a:rPr>
              <a:t>Pipeline </a:t>
            </a:r>
            <a:r>
              <a:rPr lang="en-US" sz="2400" dirty="0" smtClean="0">
                <a:solidFill>
                  <a:srgbClr val="000090"/>
                </a:solidFill>
                <a:latin typeface="Calibri" charset="0"/>
                <a:cs typeface="Calibri" charset="0"/>
              </a:rPr>
              <a:t>(“STRESS”)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for </a:t>
            </a:r>
            <a:r>
              <a:rPr lang="en-US" sz="2400" dirty="0">
                <a:solidFill>
                  <a:srgbClr val="000090"/>
                </a:solidFill>
                <a:latin typeface="Calibri" charset="0"/>
                <a:cs typeface="Calibri" charset="0"/>
              </a:rPr>
              <a:t>culling alternative </a:t>
            </a:r>
          </a:p>
          <a:p>
            <a:r>
              <a:rPr lang="en-US" sz="2400" dirty="0">
                <a:solidFill>
                  <a:srgbClr val="000090"/>
                </a:solidFill>
                <a:latin typeface="Calibri" charset="0"/>
                <a:cs typeface="Calibri" charset="0"/>
              </a:rPr>
              <a:t>conformations and predicting </a:t>
            </a:r>
          </a:p>
          <a:p>
            <a:r>
              <a:rPr lang="en-US" sz="2400" dirty="0" err="1">
                <a:solidFill>
                  <a:srgbClr val="000090"/>
                </a:solidFill>
                <a:latin typeface="Calibri" charset="0"/>
                <a:cs typeface="Calibri" charset="0"/>
              </a:rPr>
              <a:t>allosterically</a:t>
            </a:r>
            <a:r>
              <a:rPr lang="en-US" sz="2400" dirty="0">
                <a:solidFill>
                  <a:srgbClr val="000090"/>
                </a:solidFill>
                <a:latin typeface="Calibri" charset="0"/>
                <a:cs typeface="Calibri" charset="0"/>
              </a:rPr>
              <a:t> important residues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7838" y="211138"/>
            <a:ext cx="3824287"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“transient” </a:t>
            </a:r>
            <a:r>
              <a:rPr lang="en-US" sz="2200" dirty="0">
                <a:solidFill>
                  <a:prstClr val="black"/>
                </a:solidFill>
                <a:latin typeface="Calibri"/>
                <a:ea typeface="+mn-ea"/>
                <a:cs typeface="+mn-cs"/>
              </a:rPr>
              <a:t>interactions</a:t>
            </a:r>
          </a:p>
        </p:txBody>
      </p:sp>
      <p:sp>
        <p:nvSpPr>
          <p:cNvPr id="191490" name="TextBox 5"/>
          <p:cNvSpPr txBox="1">
            <a:spLocks noChangeArrowheads="1"/>
          </p:cNvSpPr>
          <p:nvPr/>
        </p:nvSpPr>
        <p:spPr bwMode="auto">
          <a:xfrm>
            <a:off x="-47625"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pic>
        <p:nvPicPr>
          <p:cNvPr id="19149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 y="5253038"/>
            <a:ext cx="3403600"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“permanent” </a:t>
            </a:r>
            <a:r>
              <a:rPr lang="en-US" sz="2200" dirty="0">
                <a:solidFill>
                  <a:prstClr val="black"/>
                </a:solidFill>
                <a:latin typeface="Calibri"/>
                <a:ea typeface="+mn-ea"/>
                <a:cs typeface="+mn-cs"/>
              </a:rPr>
              <a:t>interactions</a:t>
            </a:r>
          </a:p>
        </p:txBody>
      </p:sp>
      <p:sp>
        <p:nvSpPr>
          <p:cNvPr id="21" name="Rectangle 20"/>
          <p:cNvSpPr/>
          <p:nvPr/>
        </p:nvSpPr>
        <p:spPr bwMode="auto">
          <a:xfrm>
            <a:off x="3517900" y="4002074"/>
            <a:ext cx="2097088" cy="4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3" name="Picture 2"/>
          <p:cNvPicPr>
            <a:picLocks noChangeAspect="1"/>
          </p:cNvPicPr>
          <p:nvPr/>
        </p:nvPicPr>
        <p:blipFill>
          <a:blip r:embed="rId3"/>
          <a:stretch>
            <a:fillRect/>
          </a:stretch>
        </p:blipFill>
        <p:spPr>
          <a:xfrm>
            <a:off x="3667125" y="2926116"/>
            <a:ext cx="5438773" cy="3931883"/>
          </a:xfrm>
          <a:prstGeom prst="rect">
            <a:avLst/>
          </a:prstGeom>
        </p:spPr>
      </p:pic>
      <p:sp>
        <p:nvSpPr>
          <p:cNvPr id="11" name="Rectangle 10"/>
          <p:cNvSpPr/>
          <p:nvPr/>
        </p:nvSpPr>
        <p:spPr>
          <a:xfrm>
            <a:off x="3676547" y="4108621"/>
            <a:ext cx="2021292" cy="549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Using 3D-structure into interpret PPI networks &amp; mutations from deep-sequencing data</a:t>
            </a:r>
          </a:p>
        </p:txBody>
      </p:sp>
      <p:sp>
        <p:nvSpPr>
          <p:cNvPr id="3" name="Content Placeholder 2"/>
          <p:cNvSpPr>
            <a:spLocks noGrp="1"/>
          </p:cNvSpPr>
          <p:nvPr>
            <p:ph idx="1"/>
          </p:nvPr>
        </p:nvSpPr>
        <p:spPr/>
        <p:txBody>
          <a:bodyPr/>
          <a:lstStyle/>
          <a:p>
            <a:r>
              <a:rPr lang="en-US" dirty="0"/>
              <a:t>Growing numbers of complex structures with many interfaces allow structure to be related to networks </a:t>
            </a:r>
          </a:p>
          <a:p>
            <a:r>
              <a:rPr lang="en-US" dirty="0"/>
              <a:t>Growing proportion of structures with same fold allow </a:t>
            </a:r>
            <a:r>
              <a:rPr lang="en-US" dirty="0" smtClean="0"/>
              <a:t>probing </a:t>
            </a:r>
            <a:r>
              <a:rPr lang="en-US" dirty="0"/>
              <a:t>conformational plasticity &amp; motions </a:t>
            </a:r>
          </a:p>
          <a:p>
            <a:r>
              <a:rPr lang="en-US" dirty="0" smtClean="0"/>
              <a:t>Vast </a:t>
            </a:r>
            <a:r>
              <a:rPr lang="en-US" dirty="0"/>
              <a:t>increase </a:t>
            </a:r>
            <a:r>
              <a:rPr lang="en-US" dirty="0" err="1" smtClean="0"/>
              <a:t>exome</a:t>
            </a:r>
            <a:r>
              <a:rPr lang="en-US" dirty="0" smtClean="0"/>
              <a:t> </a:t>
            </a:r>
            <a:r>
              <a:rPr lang="en-US" dirty="0"/>
              <a:t>data provides new ways to think about </a:t>
            </a:r>
            <a:r>
              <a:rPr lang="en-US" dirty="0" smtClean="0"/>
              <a:t>coding mutations </a:t>
            </a:r>
            <a:r>
              <a:rPr lang="en-US" dirty="0"/>
              <a:t>– </a:t>
            </a:r>
            <a:r>
              <a:rPr lang="en-US" dirty="0" err="1"/>
              <a:t>eg</a:t>
            </a:r>
            <a:r>
              <a:rPr lang="en-US" dirty="0"/>
              <a:t> in terms of selection </a:t>
            </a:r>
            <a:r>
              <a:rPr lang="en-US" dirty="0" smtClean="0"/>
              <a:t>&amp; allele freq. </a:t>
            </a:r>
            <a:r>
              <a:rPr lang="en-US" dirty="0"/>
              <a:t>In turn, </a:t>
            </a:r>
            <a:r>
              <a:rPr lang="en-US" dirty="0" smtClean="0"/>
              <a:t>structure &amp; networks provide interpreting </a:t>
            </a:r>
            <a:r>
              <a:rPr lang="en-US" dirty="0"/>
              <a:t>these </a:t>
            </a:r>
            <a:r>
              <a:rPr lang="en-US" dirty="0" smtClean="0"/>
              <a:t>data</a:t>
            </a:r>
            <a:endParaRPr lang="en-US" dirty="0"/>
          </a:p>
          <a:p>
            <a:r>
              <a:rPr lang="en-US" dirty="0" smtClean="0"/>
              <a:t>Sites </a:t>
            </a:r>
            <a:r>
              <a:rPr lang="en-US" dirty="0"/>
              <a:t>associated with allosteric motions provide a way interpreting disease mutations, not accounted for </a:t>
            </a:r>
            <a:r>
              <a:rPr lang="en-US" dirty="0" smtClean="0"/>
              <a:t>otherwise </a:t>
            </a:r>
            <a:endParaRPr lang="en-US" dirty="0"/>
          </a:p>
          <a:p>
            <a:endParaRPr lang="en-US" dirty="0"/>
          </a:p>
        </p:txBody>
      </p:sp>
    </p:spTree>
    <p:extLst>
      <p:ext uri="{BB962C8B-B14F-4D97-AF65-F5344CB8AC3E}">
        <p14:creationId xmlns:p14="http://schemas.microsoft.com/office/powerpoint/2010/main" val="241982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6212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eaLnBrk="1" hangingPunct="1">
              <a:defRPr/>
            </a:pPr>
            <a:r>
              <a:rPr lang="en-US">
                <a:latin typeface="+mn-lt"/>
                <a:ea typeface="ＭＳ Ｐゴシック" pitchFamily="-107" charset="-128"/>
                <a:cs typeface="ＭＳ Ｐゴシック" pitchFamily="-107" charset="-128"/>
              </a:rPr>
              <a:t>More Information on this Talk</a:t>
            </a:r>
          </a:p>
        </p:txBody>
      </p:sp>
      <p:sp>
        <p:nvSpPr>
          <p:cNvPr id="235523"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859482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10D32B9A-AD77-2D4D-A5FE-93EFDF109303}" type="slidenum">
              <a:rPr lang="en-US"/>
              <a:pPr>
                <a:defRPr/>
              </a:pPr>
              <a:t>7</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yclin_c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3273425"/>
            <a:ext cx="3343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rna_p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088" y="3351213"/>
            <a:ext cx="2876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6" name="Rectangle 6"/>
          <p:cNvSpPr>
            <a:spLocks noChangeArrowheads="1"/>
          </p:cNvSpPr>
          <p:nvPr/>
        </p:nvSpPr>
        <p:spPr bwMode="auto">
          <a:xfrm>
            <a:off x="1074738" y="5761038"/>
            <a:ext cx="542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sp>
        <p:nvSpPr>
          <p:cNvPr id="5795847" name="Rectangle 7"/>
          <p:cNvSpPr>
            <a:spLocks noChangeArrowheads="1"/>
          </p:cNvSpPr>
          <p:nvPr/>
        </p:nvSpPr>
        <p:spPr bwMode="auto">
          <a:xfrm>
            <a:off x="5583238" y="5527675"/>
            <a:ext cx="5445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pic>
        <p:nvPicPr>
          <p:cNvPr id="1761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9" name="Text Box 9"/>
          <p:cNvSpPr txBox="1">
            <a:spLocks noChangeArrowheads="1"/>
          </p:cNvSpPr>
          <p:nvPr/>
        </p:nvSpPr>
        <p:spPr bwMode="auto">
          <a:xfrm>
            <a:off x="4340225" y="4640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50" name="Text Box 10"/>
          <p:cNvSpPr txBox="1">
            <a:spLocks noChangeArrowheads="1"/>
          </p:cNvSpPr>
          <p:nvPr/>
        </p:nvSpPr>
        <p:spPr bwMode="auto">
          <a:xfrm>
            <a:off x="1695450" y="3817938"/>
            <a:ext cx="3889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1" name="Text Box 11"/>
          <p:cNvSpPr txBox="1">
            <a:spLocks noChangeArrowheads="1"/>
          </p:cNvSpPr>
          <p:nvPr/>
        </p:nvSpPr>
        <p:spPr bwMode="auto">
          <a:xfrm>
            <a:off x="2551113" y="3662363"/>
            <a:ext cx="8556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B1-4</a:t>
            </a:r>
          </a:p>
        </p:txBody>
      </p:sp>
      <p:sp>
        <p:nvSpPr>
          <p:cNvPr id="5795852" name="Text Box 12"/>
          <p:cNvSpPr txBox="1">
            <a:spLocks noChangeArrowheads="1"/>
          </p:cNvSpPr>
          <p:nvPr/>
        </p:nvSpPr>
        <p:spPr bwMode="auto">
          <a:xfrm>
            <a:off x="1617663" y="5994400"/>
            <a:ext cx="178911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Cdk/cyclin complex</a:t>
            </a:r>
          </a:p>
        </p:txBody>
      </p:sp>
      <p:sp>
        <p:nvSpPr>
          <p:cNvPr id="5795853" name="Text Box 13"/>
          <p:cNvSpPr txBox="1">
            <a:spLocks noChangeArrowheads="1"/>
          </p:cNvSpPr>
          <p:nvPr/>
        </p:nvSpPr>
        <p:spPr bwMode="auto">
          <a:xfrm>
            <a:off x="5894388" y="5916613"/>
            <a:ext cx="26431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Part of the RNA-pol complex</a:t>
            </a:r>
          </a:p>
        </p:txBody>
      </p:sp>
      <p:sp>
        <p:nvSpPr>
          <p:cNvPr id="5795857" name="Text Box 17"/>
          <p:cNvSpPr txBox="1">
            <a:spLocks noChangeArrowheads="1"/>
          </p:cNvSpPr>
          <p:nvPr/>
        </p:nvSpPr>
        <p:spPr bwMode="auto">
          <a:xfrm>
            <a:off x="6049963" y="5605463"/>
            <a:ext cx="3889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8" name="Text Box 18"/>
          <p:cNvSpPr txBox="1">
            <a:spLocks noChangeArrowheads="1"/>
          </p:cNvSpPr>
          <p:nvPr/>
        </p:nvSpPr>
        <p:spPr bwMode="auto">
          <a:xfrm>
            <a:off x="5116513" y="506095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a:t>
            </a:r>
          </a:p>
        </p:txBody>
      </p:sp>
      <p:sp>
        <p:nvSpPr>
          <p:cNvPr id="5795859" name="Text Box 19"/>
          <p:cNvSpPr txBox="1">
            <a:spLocks noChangeArrowheads="1"/>
          </p:cNvSpPr>
          <p:nvPr/>
        </p:nvSpPr>
        <p:spPr bwMode="auto">
          <a:xfrm>
            <a:off x="7994650" y="5527675"/>
            <a:ext cx="4651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B2</a:t>
            </a:r>
          </a:p>
        </p:txBody>
      </p:sp>
      <p:sp>
        <p:nvSpPr>
          <p:cNvPr id="5795860" name="Text Box 20"/>
          <p:cNvSpPr txBox="1">
            <a:spLocks noChangeArrowheads="1"/>
          </p:cNvSpPr>
          <p:nvPr/>
        </p:nvSpPr>
        <p:spPr bwMode="auto">
          <a:xfrm>
            <a:off x="8148638" y="3895725"/>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B3</a:t>
            </a:r>
          </a:p>
        </p:txBody>
      </p:sp>
      <p:sp>
        <p:nvSpPr>
          <p:cNvPr id="5795861" name="Text Box 21"/>
          <p:cNvSpPr txBox="1">
            <a:spLocks noChangeArrowheads="1"/>
          </p:cNvSpPr>
          <p:nvPr/>
        </p:nvSpPr>
        <p:spPr bwMode="auto">
          <a:xfrm>
            <a:off x="6516688" y="342900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B4</a:t>
            </a:r>
          </a:p>
        </p:txBody>
      </p:sp>
      <p:sp>
        <p:nvSpPr>
          <p:cNvPr id="5795862" name="Text Box 22"/>
          <p:cNvSpPr txBox="1">
            <a:spLocks noChangeArrowheads="1"/>
          </p:cNvSpPr>
          <p:nvPr/>
        </p:nvSpPr>
        <p:spPr bwMode="auto">
          <a:xfrm>
            <a:off x="1074738" y="723900"/>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Network perspective:</a:t>
            </a:r>
          </a:p>
        </p:txBody>
      </p:sp>
      <p:sp>
        <p:nvSpPr>
          <p:cNvPr id="5795863" name="Text Box 23"/>
          <p:cNvSpPr txBox="1">
            <a:spLocks noChangeArrowheads="1"/>
          </p:cNvSpPr>
          <p:nvPr/>
        </p:nvSpPr>
        <p:spPr bwMode="auto">
          <a:xfrm>
            <a:off x="1074738" y="3273425"/>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Structural biology perspective:</a:t>
            </a:r>
          </a:p>
        </p:txBody>
      </p:sp>
      <p:sp>
        <p:nvSpPr>
          <p:cNvPr id="5795864" name="AutoShape 24"/>
          <p:cNvSpPr>
            <a:spLocks noChangeArrowheads="1"/>
          </p:cNvSpPr>
          <p:nvPr/>
        </p:nvSpPr>
        <p:spPr bwMode="gray">
          <a:xfrm>
            <a:off x="685800" y="708025"/>
            <a:ext cx="7929563" cy="24098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5" name="Text Box 25"/>
          <p:cNvSpPr txBox="1">
            <a:spLocks noChangeArrowheads="1"/>
          </p:cNvSpPr>
          <p:nvPr/>
        </p:nvSpPr>
        <p:spPr bwMode="auto">
          <a:xfrm>
            <a:off x="4340225" y="1719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66" name="AutoShape 26"/>
          <p:cNvSpPr>
            <a:spLocks noChangeArrowheads="1"/>
          </p:cNvSpPr>
          <p:nvPr/>
        </p:nvSpPr>
        <p:spPr bwMode="gray">
          <a:xfrm>
            <a:off x="685800" y="3273425"/>
            <a:ext cx="7929563" cy="30321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7" name="Oval 27"/>
          <p:cNvSpPr>
            <a:spLocks noChangeArrowheads="1"/>
          </p:cNvSpPr>
          <p:nvPr/>
        </p:nvSpPr>
        <p:spPr bwMode="gray">
          <a:xfrm>
            <a:off x="2862263" y="2495550"/>
            <a:ext cx="3265487" cy="1322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lnSpc>
                <a:spcPct val="90000"/>
              </a:lnSpc>
              <a:defRPr/>
            </a:pPr>
            <a:r>
              <a:rPr lang="en-US" sz="1400">
                <a:solidFill>
                  <a:srgbClr val="000000"/>
                </a:solidFill>
                <a:cs typeface="+mn-cs"/>
              </a:rPr>
              <a:t>There remains a rich source</a:t>
            </a:r>
          </a:p>
          <a:p>
            <a:pPr algn="ctr" defTabSz="933450">
              <a:lnSpc>
                <a:spcPct val="90000"/>
              </a:lnSpc>
              <a:defRPr/>
            </a:pPr>
            <a:r>
              <a:rPr lang="en-US" sz="1400">
                <a:solidFill>
                  <a:srgbClr val="000000"/>
                </a:solidFill>
                <a:cs typeface="+mn-cs"/>
              </a:rPr>
              <a:t>of knowledge unmined by network</a:t>
            </a:r>
          </a:p>
          <a:p>
            <a:pPr algn="ctr" defTabSz="933450">
              <a:lnSpc>
                <a:spcPct val="90000"/>
              </a:lnSpc>
              <a:defRPr/>
            </a:pPr>
            <a:r>
              <a:rPr lang="en-US" sz="1400">
                <a:solidFill>
                  <a:srgbClr val="000000"/>
                </a:solidFill>
                <a:cs typeface="+mn-cs"/>
              </a:rPr>
              <a:t>theorists!</a:t>
            </a:r>
          </a:p>
        </p:txBody>
      </p:sp>
      <p:sp>
        <p:nvSpPr>
          <p:cNvPr id="5795868" name="Rectangle 28"/>
          <p:cNvSpPr>
            <a:spLocks noChangeArrowheads="1"/>
          </p:cNvSpPr>
          <p:nvPr/>
        </p:nvSpPr>
        <p:spPr bwMode="auto">
          <a:xfrm>
            <a:off x="0" y="6550223"/>
            <a:ext cx="28590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US" sz="1400" b="0" dirty="0">
                <a:solidFill>
                  <a:srgbClr val="000000"/>
                </a:solidFill>
                <a:cs typeface="+mn-cs"/>
              </a:rPr>
              <a:t>Source: Kim et al. </a:t>
            </a:r>
            <a:r>
              <a:rPr lang="en-US" sz="1400" b="0" i="1" dirty="0">
                <a:solidFill>
                  <a:srgbClr val="000000"/>
                </a:solidFill>
                <a:cs typeface="+mn-cs"/>
              </a:rPr>
              <a:t>Science</a:t>
            </a:r>
            <a:r>
              <a:rPr lang="en-US" sz="1400" b="0" dirty="0">
                <a:solidFill>
                  <a:srgbClr val="000000"/>
                </a:solidFill>
                <a:cs typeface="+mn-cs"/>
              </a:rPr>
              <a:t> (2006)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6" name="Rectangle 5"/>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143866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0225"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0228" name="Rectangle 17"/>
          <p:cNvSpPr>
            <a:spLocks noChangeArrowheads="1"/>
          </p:cNvSpPr>
          <p:nvPr/>
        </p:nvSpPr>
        <p:spPr bwMode="auto">
          <a:xfrm>
            <a:off x="2938463" y="1889125"/>
            <a:ext cx="1919287" cy="1374775"/>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30" name="Rectangle 20"/>
          <p:cNvSpPr>
            <a:spLocks noChangeArrowheads="1"/>
          </p:cNvSpPr>
          <p:nvPr/>
        </p:nvSpPr>
        <p:spPr bwMode="auto">
          <a:xfrm>
            <a:off x="4953000" y="1457487"/>
            <a:ext cx="3971925" cy="5265046"/>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231" name="Group 2"/>
          <p:cNvGrpSpPr>
            <a:grpSpLocks/>
          </p:cNvGrpSpPr>
          <p:nvPr/>
        </p:nvGrpSpPr>
        <p:grpSpPr bwMode="auto">
          <a:xfrm>
            <a:off x="5019723" y="2713038"/>
            <a:ext cx="3942303" cy="4032215"/>
            <a:chOff x="5019973" y="2592051"/>
            <a:chExt cx="3942206" cy="4032230"/>
          </a:xfrm>
        </p:grpSpPr>
        <p:grpSp>
          <p:nvGrpSpPr>
            <p:cNvPr id="180232" name="Group 38"/>
            <p:cNvGrpSpPr>
              <a:grpSpLocks/>
            </p:cNvGrpSpPr>
            <p:nvPr/>
          </p:nvGrpSpPr>
          <p:grpSpPr bwMode="auto">
            <a:xfrm>
              <a:off x="5418113" y="2592051"/>
              <a:ext cx="2889196" cy="1303409"/>
              <a:chOff x="3478386" y="1987281"/>
              <a:chExt cx="2655795" cy="1198563"/>
            </a:xfrm>
          </p:grpSpPr>
          <p:pic>
            <p:nvPicPr>
              <p:cNvPr id="27"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r="41514"/>
              <a:stretch/>
            </p:blipFill>
            <p:spPr bwMode="auto">
              <a:xfrm>
                <a:off x="3478629" y="1987281"/>
                <a:ext cx="1507373" cy="119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59783" t="19486" b="40623"/>
              <a:stretch/>
            </p:blipFill>
            <p:spPr bwMode="auto">
              <a:xfrm>
                <a:off x="5096903" y="2238368"/>
                <a:ext cx="1037505" cy="4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12" y="3995407"/>
              <a:ext cx="1108048" cy="15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568" y="4009694"/>
              <a:ext cx="1684296" cy="16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Line 14"/>
            <p:cNvSpPr>
              <a:spLocks noChangeShapeType="1"/>
            </p:cNvSpPr>
            <p:nvPr/>
          </p:nvSpPr>
          <p:spPr bwMode="auto">
            <a:xfrm flipH="1">
              <a:off x="6643897" y="3782681"/>
              <a:ext cx="193670" cy="2905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26" name="Line 15"/>
            <p:cNvSpPr>
              <a:spLocks noChangeShapeType="1"/>
            </p:cNvSpPr>
            <p:nvPr/>
          </p:nvSpPr>
          <p:spPr bwMode="auto">
            <a:xfrm>
              <a:off x="7405878" y="3782681"/>
              <a:ext cx="136522" cy="3159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80237" name="TextBox 1"/>
            <p:cNvSpPr txBox="1">
              <a:spLocks noChangeArrowheads="1"/>
            </p:cNvSpPr>
            <p:nvPr/>
          </p:nvSpPr>
          <p:spPr bwMode="auto">
            <a:xfrm>
              <a:off x="5019973" y="5423947"/>
              <a:ext cx="2193824" cy="120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ln w="25400">
                    <a:solidFill>
                      <a:schemeClr val="tx1">
                        <a:alpha val="30000"/>
                      </a:schemeClr>
                    </a:solidFill>
                  </a:ln>
                  <a:solidFill>
                    <a:srgbClr val="FBE203"/>
                  </a:solidFill>
                </a:rPr>
                <a:t>“Permanent”</a:t>
              </a:r>
              <a:endParaRPr lang="en-US" sz="1800" dirty="0">
                <a:ln w="25400">
                  <a:solidFill>
                    <a:schemeClr val="tx1">
                      <a:alpha val="30000"/>
                    </a:schemeClr>
                  </a:solidFill>
                </a:ln>
                <a:solidFill>
                  <a:srgbClr val="FBE203"/>
                </a:solidFill>
              </a:endParaRPr>
            </a:p>
            <a:p>
              <a:pPr algn="ctr" eaLnBrk="1" hangingPunct="1"/>
              <a:r>
                <a:rPr lang="en-US" sz="1800" dirty="0" smtClean="0">
                  <a:ln w="25400">
                    <a:solidFill>
                      <a:schemeClr val="tx1">
                        <a:alpha val="30000"/>
                      </a:schemeClr>
                    </a:solidFill>
                  </a:ln>
                  <a:solidFill>
                    <a:srgbClr val="FBE203"/>
                  </a:solidFill>
                </a:rPr>
                <a:t>Interactions in Multi-Interface Hub</a:t>
              </a:r>
              <a:endParaRPr lang="en-US" sz="1800" dirty="0">
                <a:ln w="25400">
                  <a:solidFill>
                    <a:schemeClr val="tx1">
                      <a:alpha val="30000"/>
                    </a:schemeClr>
                  </a:solidFill>
                </a:ln>
                <a:solidFill>
                  <a:srgbClr val="FBE203"/>
                </a:solidFill>
              </a:endParaRPr>
            </a:p>
          </p:txBody>
        </p:sp>
        <p:sp>
          <p:nvSpPr>
            <p:cNvPr id="180238" name="TextBox 19"/>
            <p:cNvSpPr txBox="1">
              <a:spLocks noChangeArrowheads="1"/>
            </p:cNvSpPr>
            <p:nvPr/>
          </p:nvSpPr>
          <p:spPr bwMode="auto">
            <a:xfrm>
              <a:off x="7213796" y="5473208"/>
              <a:ext cx="1748383" cy="107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600" dirty="0" smtClean="0">
                  <a:solidFill>
                    <a:srgbClr val="3366FF"/>
                  </a:solidFill>
                </a:rPr>
                <a:t>“Transient”</a:t>
              </a:r>
              <a:endParaRPr lang="en-US" sz="1600" dirty="0">
                <a:solidFill>
                  <a:srgbClr val="3366FF"/>
                </a:solidFill>
              </a:endParaRPr>
            </a:p>
            <a:p>
              <a:pPr algn="ctr" eaLnBrk="1" hangingPunct="1"/>
              <a:r>
                <a:rPr lang="en-US" sz="1600" dirty="0" smtClean="0">
                  <a:solidFill>
                    <a:srgbClr val="3366FF"/>
                  </a:solidFill>
                </a:rPr>
                <a:t>Interactions in Single-interface Hub</a:t>
              </a:r>
              <a:endParaRPr lang="en-US" sz="1600" dirty="0">
                <a:solidFill>
                  <a:srgbClr val="3366FF"/>
                </a:solidFill>
              </a:endParaRPr>
            </a:p>
          </p:txBody>
        </p:sp>
      </p:grpSp>
      <p:pic>
        <p:nvPicPr>
          <p:cNvPr id="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722" y="1493183"/>
            <a:ext cx="1070055" cy="10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Line 16"/>
          <p:cNvSpPr>
            <a:spLocks noChangeShapeType="1"/>
          </p:cNvSpPr>
          <p:nvPr/>
        </p:nvSpPr>
        <p:spPr bwMode="auto">
          <a:xfrm>
            <a:off x="6910606" y="2681771"/>
            <a:ext cx="1" cy="338788"/>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9" name="Bent Arrow 18"/>
          <p:cNvSpPr/>
          <p:nvPr/>
        </p:nvSpPr>
        <p:spPr bwMode="auto">
          <a:xfrm rot="10800000" flipH="1" flipV="1">
            <a:off x="4381501" y="1378781"/>
            <a:ext cx="571500" cy="475419"/>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22" name="Rectangle 21"/>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0226" name="TextBox 5"/>
          <p:cNvSpPr txBox="1">
            <a:spLocks noChangeArrowheads="1"/>
          </p:cNvSpPr>
          <p:nvPr/>
        </p:nvSpPr>
        <p:spPr bwMode="auto">
          <a:xfrm>
            <a:off x="2170641" y="6550223"/>
            <a:ext cx="2546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smtClean="0">
                <a:solidFill>
                  <a:srgbClr val="000000"/>
                </a:solidFill>
              </a:rPr>
              <a:t>[</a:t>
            </a:r>
            <a:r>
              <a:rPr lang="en-US" sz="1400" b="0" dirty="0" err="1">
                <a:solidFill>
                  <a:srgbClr val="000000"/>
                </a:solidFill>
              </a:rPr>
              <a:t>Bhardwaj</a:t>
            </a:r>
            <a:r>
              <a:rPr lang="en-US" sz="1400" b="0" dirty="0">
                <a:solidFill>
                  <a:srgbClr val="000000"/>
                </a:solidFill>
              </a:rPr>
              <a:t> et al. (</a:t>
            </a:r>
            <a:r>
              <a:rPr lang="fr-FR" sz="1400" b="0" dirty="0">
                <a:solidFill>
                  <a:srgbClr val="000000"/>
                </a:solidFill>
              </a:rPr>
              <a:t>’</a:t>
            </a:r>
            <a:r>
              <a:rPr lang="en-US" altLang="ja-JP" sz="1400" b="0" dirty="0">
                <a:solidFill>
                  <a:srgbClr val="000000"/>
                </a:solidFill>
              </a:rPr>
              <a:t>11) </a:t>
            </a:r>
            <a:r>
              <a:rPr lang="en-US" altLang="ja-JP" sz="1400" b="0" dirty="0" err="1">
                <a:solidFill>
                  <a:srgbClr val="000000"/>
                </a:solidFill>
              </a:rPr>
              <a:t>Prot</a:t>
            </a:r>
            <a:r>
              <a:rPr lang="en-US" altLang="ja-JP" sz="1400" b="0" dirty="0">
                <a:solidFill>
                  <a:srgbClr val="000000"/>
                </a:solidFill>
              </a:rPr>
              <a:t> </a:t>
            </a:r>
            <a:r>
              <a:rPr lang="en-US" altLang="ja-JP" sz="1400" b="0" dirty="0" err="1">
                <a:solidFill>
                  <a:srgbClr val="000000"/>
                </a:solidFill>
              </a:rPr>
              <a:t>Sci</a:t>
            </a:r>
            <a:r>
              <a:rPr lang="en-US" altLang="ja-JP" sz="1400" b="0" dirty="0">
                <a:solidFill>
                  <a:srgbClr val="000000"/>
                </a:solidFill>
              </a:rPr>
              <a:t>]</a:t>
            </a:r>
            <a:endParaRPr lang="en-US" sz="1400" dirty="0">
              <a:solidFill>
                <a:srgbClr val="000000"/>
              </a:solidFill>
            </a:endParaRPr>
          </a:p>
        </p:txBody>
      </p:sp>
    </p:spTree>
    <p:extLst>
      <p:ext uri="{BB962C8B-B14F-4D97-AF65-F5344CB8AC3E}">
        <p14:creationId xmlns:p14="http://schemas.microsoft.com/office/powerpoint/2010/main" val="3703892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2.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3.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4.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6.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7.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8.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19.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1.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2.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3.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4.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5.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6.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7.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8.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9.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31.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3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8.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xml><?xml version="1.0" encoding="utf-8"?>
<p:tagLst xmlns:a="http://schemas.openxmlformats.org/drawingml/2006/main" xmlns:r="http://schemas.openxmlformats.org/officeDocument/2006/relationships" xmlns:p="http://schemas.openxmlformats.org/presentationml/2006/main">
  <p:tag name="NAME" val="MoonShape"/>
</p:tagLst>
</file>

<file path=ppt/tags/tag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113335</TotalTime>
  <Words>3132</Words>
  <Application>Microsoft Macintosh PowerPoint</Application>
  <PresentationFormat>Letter Paper (8.5x11 in)</PresentationFormat>
  <Paragraphs>511</Paragraphs>
  <Slides>50</Slides>
  <Notes>38</Notes>
  <HiddenSlides>0</HiddenSlides>
  <MMClips>0</MMClips>
  <ScaleCrop>false</ScaleCrop>
  <HeadingPairs>
    <vt:vector size="6" baseType="variant">
      <vt:variant>
        <vt:lpstr>Theme</vt:lpstr>
      </vt:variant>
      <vt:variant>
        <vt:i4>27</vt:i4>
      </vt:variant>
      <vt:variant>
        <vt:lpstr>Embedded OLE Servers</vt:lpstr>
      </vt:variant>
      <vt:variant>
        <vt:i4>2</vt:i4>
      </vt:variant>
      <vt:variant>
        <vt:lpstr>Slide Titles</vt:lpstr>
      </vt:variant>
      <vt:variant>
        <vt:i4>50</vt:i4>
      </vt:variant>
    </vt:vector>
  </HeadingPairs>
  <TitlesOfParts>
    <vt:vector size="79" baseType="lpstr">
      <vt:lpstr>2_Default Design</vt:lpstr>
      <vt:lpstr>Custom Design</vt:lpstr>
      <vt:lpstr>3_Default Design</vt:lpstr>
      <vt:lpstr>4_Default Design</vt:lpstr>
      <vt:lpstr>5_Default Design</vt:lpstr>
      <vt:lpstr>2_U_Template 2003v5_engl</vt:lpstr>
      <vt:lpstr>2_Textured</vt:lpstr>
      <vt:lpstr>6_Default Design</vt:lpstr>
      <vt:lpstr>1_new</vt:lpstr>
      <vt:lpstr>template</vt:lpstr>
      <vt:lpstr>3_cbb752_11apr10</vt:lpstr>
      <vt:lpstr>7_Default Design</vt:lpstr>
      <vt:lpstr>1_U_Template 2003v5_engl</vt:lpstr>
      <vt:lpstr>10_Default Design</vt:lpstr>
      <vt:lpstr>Office Theme</vt:lpstr>
      <vt:lpstr>1_Office Theme</vt:lpstr>
      <vt:lpstr>1_template</vt:lpstr>
      <vt:lpstr>2_Office Theme</vt:lpstr>
      <vt:lpstr>3_Office Theme</vt:lpstr>
      <vt:lpstr>4_Office Theme</vt:lpstr>
      <vt:lpstr>5_Office Theme</vt:lpstr>
      <vt:lpstr>6_Office Theme</vt:lpstr>
      <vt:lpstr>7_Office Theme</vt:lpstr>
      <vt:lpstr>2_template</vt:lpstr>
      <vt:lpstr>17_Default Design</vt:lpstr>
      <vt:lpstr>1_Blank Presentation</vt:lpstr>
      <vt:lpstr>8_Office Theme</vt:lpstr>
      <vt:lpstr>Image</vt:lpstr>
      <vt:lpstr>Document</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Overview of DynaSIN Construction</vt:lpstr>
      <vt:lpstr>Overview of DynaSIN Construction</vt:lpstr>
      <vt:lpstr>PowerPoint Presentation</vt:lpstr>
      <vt:lpstr>MolMovDB: determining population statistics on protein motions Distribution across user-submitted morphs</vt:lpstr>
      <vt:lpstr>Overview of DynaSIN Construction</vt:lpstr>
      <vt:lpstr>Overview of DynaSIN Construction</vt:lpstr>
      <vt:lpstr>Conflicting and compatible interactions</vt:lpstr>
      <vt:lpstr>The degree of conformational change correlates with hub properties </vt:lpstr>
      <vt:lpstr>Examples: Single Interface Hubs</vt:lpstr>
      <vt:lpstr>Examples: Multi-interface hubs Hubs</vt:lpstr>
      <vt:lpstr>Rationalization: “Permanent” vs “Transient” Interactions</vt:lpstr>
      <vt:lpstr>Using 3D-structure into interpret networks &amp; deep-sequencing data</vt:lpstr>
      <vt:lpstr>LOF variants</vt:lpstr>
      <vt:lpstr>Making Sense Of Nonsense</vt:lpstr>
      <vt:lpstr>Number Of LoF Variants In An Individual</vt:lpstr>
      <vt:lpstr>Gene Categories with known phenotypic effects</vt:lpstr>
      <vt:lpstr>PowerPoint Presentation</vt:lpstr>
      <vt:lpstr>PowerPoint Presentation</vt:lpstr>
      <vt:lpstr>Using 3D-structure into interpret networks &amp; deep-sequencing data</vt:lpstr>
      <vt:lpstr>More Connectivity, More Constraint : A theme borne out in many studies</vt:lpstr>
      <vt:lpstr>Categories vs Centrality in Human Genome, using 1000G Phase 1 Data: Signal there but weak</vt:lpstr>
      <vt:lpstr>Stronger signal in the SIN than the Human PPI</vt:lpstr>
      <vt:lpstr>Recasting selection in SIN in terms of rare SNPs &amp;  direct experimental testing of such putative deleterious variants</vt:lpstr>
      <vt:lpstr>PowerPoint Presentation</vt:lpstr>
      <vt:lpstr>Even Stronger Signal of Connectivity v Constraint in MultiNet</vt:lpstr>
      <vt:lpstr>PowerPoint Presentation</vt:lpstr>
      <vt:lpstr>Using 3D-structure into interpret networks &amp; deep-sequencing data</vt:lpstr>
      <vt:lpstr>PowerPoint Presentation</vt:lpstr>
      <vt:lpstr>PowerPoint Presentation</vt:lpstr>
      <vt:lpstr>Identifying Potential Allosteric Residues in the Protein Interior</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Structural Interaction Network  (v2.0, ‘11, available for yeast, human, E coli)</vt:lpstr>
      <vt:lpstr>VAT.gersteinlab.org</vt:lpstr>
      <vt:lpstr>PowerPoint Presentation</vt:lpstr>
      <vt:lpstr>Default Theme</vt:lpstr>
      <vt:lpstr>PowerPoint Presentation</vt:lpstr>
      <vt:lpstr>PowerPoint Presentation</vt:lpstr>
      <vt:lpstr>Objective: Using 3D-structure into interpret PPI networks &amp; mutations from deep-sequencing data</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1668</cp:revision>
  <cp:lastPrinted>2011-09-11T06:19:05Z</cp:lastPrinted>
  <dcterms:created xsi:type="dcterms:W3CDTF">2010-09-06T09:08:38Z</dcterms:created>
  <dcterms:modified xsi:type="dcterms:W3CDTF">2015-06-05T04:19:15Z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ies>
</file>