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theme/theme66.xml" ContentType="application/vnd.openxmlformats-officedocument.theme+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heme/theme68.xml" ContentType="application/vnd.openxmlformats-officedocument.theme+xml"/>
  <Override PartName="/ppt/theme/theme6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373" r:id="rId66"/>
    <p:sldMasterId id="2147527445" r:id="rId67"/>
  </p:sldMasterIdLst>
  <p:notesMasterIdLst>
    <p:notesMasterId r:id="rId75"/>
  </p:notesMasterIdLst>
  <p:handoutMasterIdLst>
    <p:handoutMasterId r:id="rId76"/>
  </p:handoutMasterIdLst>
  <p:sldIdLst>
    <p:sldId id="5607" r:id="rId68"/>
    <p:sldId id="5802" r:id="rId69"/>
    <p:sldId id="5847" r:id="rId70"/>
    <p:sldId id="5848" r:id="rId71"/>
    <p:sldId id="5849" r:id="rId72"/>
    <p:sldId id="5850" r:id="rId73"/>
    <p:sldId id="5841" r:id="rId74"/>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99700" autoAdjust="0"/>
  </p:normalViewPr>
  <p:slideViewPr>
    <p:cSldViewPr snapToGrid="0">
      <p:cViewPr varScale="1">
        <p:scale>
          <a:sx n="108" d="100"/>
          <a:sy n="108" d="100"/>
        </p:scale>
        <p:origin x="-1136" y="-120"/>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 Target="slides/slide1.xml"/><Relationship Id="rId69" Type="http://schemas.openxmlformats.org/officeDocument/2006/relationships/slide" Target="slides/slide2.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3.xml"/><Relationship Id="rId71" Type="http://schemas.openxmlformats.org/officeDocument/2006/relationships/slide" Target="slides/slide4.xml"/><Relationship Id="rId72"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slide" Target="slides/slide6.xml"/><Relationship Id="rId74" Type="http://schemas.openxmlformats.org/officeDocument/2006/relationships/slide" Target="slides/slide7.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10/11/14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10/11/14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10/11/14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10/11/14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10/11/14</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10/11/14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10/11/14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10/11/14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10/11/14</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10/11/14</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10/11/14</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10/11/14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10/11/14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slideLayout" Target="../slideLayouts/slideLayout631.xml"/><Relationship Id="rId13" Type="http://schemas.openxmlformats.org/officeDocument/2006/relationships/slideLayout" Target="../slideLayouts/slideLayout632.xml"/><Relationship Id="rId14" Type="http://schemas.openxmlformats.org/officeDocument/2006/relationships/theme" Target="../theme/theme53.xml"/><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3.xml"/><Relationship Id="rId12" Type="http://schemas.openxmlformats.org/officeDocument/2006/relationships/slideLayout" Target="../slideLayouts/slideLayout644.xml"/><Relationship Id="rId13" Type="http://schemas.openxmlformats.org/officeDocument/2006/relationships/slideLayout" Target="../slideLayouts/slideLayout645.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3.xml"/><Relationship Id="rId2" Type="http://schemas.openxmlformats.org/officeDocument/2006/relationships/slideLayout" Target="../slideLayouts/slideLayout634.xml"/><Relationship Id="rId3" Type="http://schemas.openxmlformats.org/officeDocument/2006/relationships/slideLayout" Target="../slideLayouts/slideLayout635.xml"/><Relationship Id="rId4" Type="http://schemas.openxmlformats.org/officeDocument/2006/relationships/slideLayout" Target="../slideLayouts/slideLayout636.xml"/><Relationship Id="rId5" Type="http://schemas.openxmlformats.org/officeDocument/2006/relationships/slideLayout" Target="../slideLayouts/slideLayout637.xml"/><Relationship Id="rId6" Type="http://schemas.openxmlformats.org/officeDocument/2006/relationships/slideLayout" Target="../slideLayouts/slideLayout638.xml"/><Relationship Id="rId7" Type="http://schemas.openxmlformats.org/officeDocument/2006/relationships/slideLayout" Target="../slideLayouts/slideLayout639.xml"/><Relationship Id="rId8" Type="http://schemas.openxmlformats.org/officeDocument/2006/relationships/slideLayout" Target="../slideLayouts/slideLayout640.xml"/><Relationship Id="rId9" Type="http://schemas.openxmlformats.org/officeDocument/2006/relationships/slideLayout" Target="../slideLayouts/slideLayout641.xml"/><Relationship Id="rId10" Type="http://schemas.openxmlformats.org/officeDocument/2006/relationships/slideLayout" Target="../slideLayouts/slideLayout642.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6.xml"/><Relationship Id="rId12" Type="http://schemas.openxmlformats.org/officeDocument/2006/relationships/slideLayout" Target="../slideLayouts/slideLayout657.xml"/><Relationship Id="rId13" Type="http://schemas.openxmlformats.org/officeDocument/2006/relationships/slideLayout" Target="../slideLayouts/slideLayout658.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6.xml"/><Relationship Id="rId2" Type="http://schemas.openxmlformats.org/officeDocument/2006/relationships/slideLayout" Target="../slideLayouts/slideLayout647.xml"/><Relationship Id="rId3" Type="http://schemas.openxmlformats.org/officeDocument/2006/relationships/slideLayout" Target="../slideLayouts/slideLayout648.xml"/><Relationship Id="rId4" Type="http://schemas.openxmlformats.org/officeDocument/2006/relationships/slideLayout" Target="../slideLayouts/slideLayout649.xml"/><Relationship Id="rId5" Type="http://schemas.openxmlformats.org/officeDocument/2006/relationships/slideLayout" Target="../slideLayouts/slideLayout650.xml"/><Relationship Id="rId6" Type="http://schemas.openxmlformats.org/officeDocument/2006/relationships/slideLayout" Target="../slideLayouts/slideLayout651.xml"/><Relationship Id="rId7" Type="http://schemas.openxmlformats.org/officeDocument/2006/relationships/slideLayout" Target="../slideLayouts/slideLayout652.xml"/><Relationship Id="rId8" Type="http://schemas.openxmlformats.org/officeDocument/2006/relationships/slideLayout" Target="../slideLayouts/slideLayout653.xml"/><Relationship Id="rId9" Type="http://schemas.openxmlformats.org/officeDocument/2006/relationships/slideLayout" Target="../slideLayouts/slideLayout654.xml"/><Relationship Id="rId10" Type="http://schemas.openxmlformats.org/officeDocument/2006/relationships/slideLayout" Target="../slideLayouts/slideLayout655.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69.xml"/><Relationship Id="rId12" Type="http://schemas.openxmlformats.org/officeDocument/2006/relationships/slideLayout" Target="../slideLayouts/slideLayout670.xml"/><Relationship Id="rId13" Type="http://schemas.openxmlformats.org/officeDocument/2006/relationships/slideLayout" Target="../slideLayouts/slideLayout671.xml"/><Relationship Id="rId14" Type="http://schemas.openxmlformats.org/officeDocument/2006/relationships/theme" Target="../theme/theme56.xml"/><Relationship Id="rId1" Type="http://schemas.openxmlformats.org/officeDocument/2006/relationships/slideLayout" Target="../slideLayouts/slideLayout659.xml"/><Relationship Id="rId2" Type="http://schemas.openxmlformats.org/officeDocument/2006/relationships/slideLayout" Target="../slideLayouts/slideLayout660.xml"/><Relationship Id="rId3" Type="http://schemas.openxmlformats.org/officeDocument/2006/relationships/slideLayout" Target="../slideLayouts/slideLayout661.xml"/><Relationship Id="rId4" Type="http://schemas.openxmlformats.org/officeDocument/2006/relationships/slideLayout" Target="../slideLayouts/slideLayout662.xml"/><Relationship Id="rId5" Type="http://schemas.openxmlformats.org/officeDocument/2006/relationships/slideLayout" Target="../slideLayouts/slideLayout663.xml"/><Relationship Id="rId6" Type="http://schemas.openxmlformats.org/officeDocument/2006/relationships/slideLayout" Target="../slideLayouts/slideLayout664.xml"/><Relationship Id="rId7" Type="http://schemas.openxmlformats.org/officeDocument/2006/relationships/slideLayout" Target="../slideLayouts/slideLayout665.xml"/><Relationship Id="rId8" Type="http://schemas.openxmlformats.org/officeDocument/2006/relationships/slideLayout" Target="../slideLayouts/slideLayout666.xml"/><Relationship Id="rId9" Type="http://schemas.openxmlformats.org/officeDocument/2006/relationships/slideLayout" Target="../slideLayouts/slideLayout667.xml"/><Relationship Id="rId10" Type="http://schemas.openxmlformats.org/officeDocument/2006/relationships/slideLayout" Target="../slideLayouts/slideLayout668.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2.xml"/><Relationship Id="rId12" Type="http://schemas.openxmlformats.org/officeDocument/2006/relationships/slideLayout" Target="../slideLayouts/slideLayout683.xml"/><Relationship Id="rId13" Type="http://schemas.openxmlformats.org/officeDocument/2006/relationships/slideLayout" Target="../slideLayouts/slideLayout684.xml"/><Relationship Id="rId14" Type="http://schemas.openxmlformats.org/officeDocument/2006/relationships/theme" Target="../theme/theme57.xml"/><Relationship Id="rId1" Type="http://schemas.openxmlformats.org/officeDocument/2006/relationships/slideLayout" Target="../slideLayouts/slideLayout672.xml"/><Relationship Id="rId2" Type="http://schemas.openxmlformats.org/officeDocument/2006/relationships/slideLayout" Target="../slideLayouts/slideLayout673.xml"/><Relationship Id="rId3" Type="http://schemas.openxmlformats.org/officeDocument/2006/relationships/slideLayout" Target="../slideLayouts/slideLayout674.xml"/><Relationship Id="rId4" Type="http://schemas.openxmlformats.org/officeDocument/2006/relationships/slideLayout" Target="../slideLayouts/slideLayout675.xml"/><Relationship Id="rId5" Type="http://schemas.openxmlformats.org/officeDocument/2006/relationships/slideLayout" Target="../slideLayouts/slideLayout676.xml"/><Relationship Id="rId6" Type="http://schemas.openxmlformats.org/officeDocument/2006/relationships/slideLayout" Target="../slideLayouts/slideLayout677.xml"/><Relationship Id="rId7" Type="http://schemas.openxmlformats.org/officeDocument/2006/relationships/slideLayout" Target="../slideLayouts/slideLayout678.xml"/><Relationship Id="rId8" Type="http://schemas.openxmlformats.org/officeDocument/2006/relationships/slideLayout" Target="../slideLayouts/slideLayout679.xml"/><Relationship Id="rId9" Type="http://schemas.openxmlformats.org/officeDocument/2006/relationships/slideLayout" Target="../slideLayouts/slideLayout680.xml"/><Relationship Id="rId10" Type="http://schemas.openxmlformats.org/officeDocument/2006/relationships/slideLayout" Target="../slideLayouts/slideLayout681.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5.xml"/><Relationship Id="rId12" Type="http://schemas.openxmlformats.org/officeDocument/2006/relationships/slideLayout" Target="../slideLayouts/slideLayout696.xml"/><Relationship Id="rId13" Type="http://schemas.openxmlformats.org/officeDocument/2006/relationships/slideLayout" Target="../slideLayouts/slideLayout697.xml"/><Relationship Id="rId14" Type="http://schemas.openxmlformats.org/officeDocument/2006/relationships/theme" Target="../theme/theme58.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85.xml"/><Relationship Id="rId2" Type="http://schemas.openxmlformats.org/officeDocument/2006/relationships/slideLayout" Target="../slideLayouts/slideLayout686.xml"/><Relationship Id="rId3" Type="http://schemas.openxmlformats.org/officeDocument/2006/relationships/slideLayout" Target="../slideLayouts/slideLayout687.xml"/><Relationship Id="rId4" Type="http://schemas.openxmlformats.org/officeDocument/2006/relationships/slideLayout" Target="../slideLayouts/slideLayout688.xml"/><Relationship Id="rId5" Type="http://schemas.openxmlformats.org/officeDocument/2006/relationships/slideLayout" Target="../slideLayouts/slideLayout689.xml"/><Relationship Id="rId6" Type="http://schemas.openxmlformats.org/officeDocument/2006/relationships/slideLayout" Target="../slideLayouts/slideLayout690.xml"/><Relationship Id="rId7" Type="http://schemas.openxmlformats.org/officeDocument/2006/relationships/slideLayout" Target="../slideLayouts/slideLayout691.xml"/><Relationship Id="rId8" Type="http://schemas.openxmlformats.org/officeDocument/2006/relationships/slideLayout" Target="../slideLayouts/slideLayout692.xml"/><Relationship Id="rId9" Type="http://schemas.openxmlformats.org/officeDocument/2006/relationships/slideLayout" Target="../slideLayouts/slideLayout693.xml"/><Relationship Id="rId10" Type="http://schemas.openxmlformats.org/officeDocument/2006/relationships/slideLayout" Target="../slideLayouts/slideLayout694.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slideLayout" Target="../slideLayouts/slideLayout763.xml"/><Relationship Id="rId15" Type="http://schemas.openxmlformats.org/officeDocument/2006/relationships/slideLayout" Target="../slideLayouts/slideLayout764.xml"/><Relationship Id="rId16"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5.xml"/><Relationship Id="rId12" Type="http://schemas.openxmlformats.org/officeDocument/2006/relationships/slideLayout" Target="../slideLayouts/slideLayout776.xml"/><Relationship Id="rId13" Type="http://schemas.openxmlformats.org/officeDocument/2006/relationships/slideLayout" Target="../slideLayouts/slideLayout777.xml"/><Relationship Id="rId14" Type="http://schemas.openxmlformats.org/officeDocument/2006/relationships/theme" Target="../theme/theme64.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65.xml"/><Relationship Id="rId2" Type="http://schemas.openxmlformats.org/officeDocument/2006/relationships/slideLayout" Target="../slideLayouts/slideLayout766.xml"/><Relationship Id="rId3" Type="http://schemas.openxmlformats.org/officeDocument/2006/relationships/slideLayout" Target="../slideLayouts/slideLayout767.xml"/><Relationship Id="rId4" Type="http://schemas.openxmlformats.org/officeDocument/2006/relationships/slideLayout" Target="../slideLayouts/slideLayout768.xml"/><Relationship Id="rId5" Type="http://schemas.openxmlformats.org/officeDocument/2006/relationships/slideLayout" Target="../slideLayouts/slideLayout769.xml"/><Relationship Id="rId6" Type="http://schemas.openxmlformats.org/officeDocument/2006/relationships/slideLayout" Target="../slideLayouts/slideLayout770.xml"/><Relationship Id="rId7" Type="http://schemas.openxmlformats.org/officeDocument/2006/relationships/slideLayout" Target="../slideLayouts/slideLayout771.xml"/><Relationship Id="rId8" Type="http://schemas.openxmlformats.org/officeDocument/2006/relationships/slideLayout" Target="../slideLayouts/slideLayout772.xml"/><Relationship Id="rId9" Type="http://schemas.openxmlformats.org/officeDocument/2006/relationships/slideLayout" Target="../slideLayouts/slideLayout773.xml"/><Relationship Id="rId10" Type="http://schemas.openxmlformats.org/officeDocument/2006/relationships/slideLayout" Target="../slideLayouts/slideLayout774.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theme" Target="../theme/theme66.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2.xml"/><Relationship Id="rId12" Type="http://schemas.openxmlformats.org/officeDocument/2006/relationships/slideLayout" Target="../slideLayouts/slideLayout813.xml"/><Relationship Id="rId13" Type="http://schemas.openxmlformats.org/officeDocument/2006/relationships/slideLayout" Target="../slideLayouts/slideLayout814.xml"/><Relationship Id="rId14" Type="http://schemas.openxmlformats.org/officeDocument/2006/relationships/theme" Target="../theme/theme67.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02.xml"/><Relationship Id="rId2" Type="http://schemas.openxmlformats.org/officeDocument/2006/relationships/slideLayout" Target="../slideLayouts/slideLayout803.xml"/><Relationship Id="rId3" Type="http://schemas.openxmlformats.org/officeDocument/2006/relationships/slideLayout" Target="../slideLayouts/slideLayout804.xml"/><Relationship Id="rId4" Type="http://schemas.openxmlformats.org/officeDocument/2006/relationships/slideLayout" Target="../slideLayouts/slideLayout805.xml"/><Relationship Id="rId5" Type="http://schemas.openxmlformats.org/officeDocument/2006/relationships/slideLayout" Target="../slideLayouts/slideLayout806.xml"/><Relationship Id="rId6" Type="http://schemas.openxmlformats.org/officeDocument/2006/relationships/slideLayout" Target="../slideLayouts/slideLayout807.xml"/><Relationship Id="rId7" Type="http://schemas.openxmlformats.org/officeDocument/2006/relationships/slideLayout" Target="../slideLayouts/slideLayout808.xml"/><Relationship Id="rId8" Type="http://schemas.openxmlformats.org/officeDocument/2006/relationships/slideLayout" Target="../slideLayouts/slideLayout809.xml"/><Relationship Id="rId9" Type="http://schemas.openxmlformats.org/officeDocument/2006/relationships/slideLayout" Target="../slideLayouts/slideLayout810.xml"/><Relationship Id="rId10" Type="http://schemas.openxmlformats.org/officeDocument/2006/relationships/slideLayout" Target="../slideLayouts/slideLayout81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05"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10/11/14</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10/11/14</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10/11/14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10/11/14</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10/11/14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10/11/14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10/11/14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9" name="Rectangle 2"/>
          <p:cNvSpPr txBox="1">
            <a:spLocks noChangeArrowheads="1"/>
          </p:cNvSpPr>
          <p:nvPr/>
        </p:nvSpPr>
        <p:spPr bwMode="auto">
          <a:xfrm>
            <a:off x="549426" y="431768"/>
            <a:ext cx="7977364" cy="10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a:lstStyle>
          <a:p>
            <a:pPr eaLnBrk="1" hangingPunct="1"/>
            <a:r>
              <a:rPr lang="en-US" sz="1200" b="0" dirty="0" smtClean="0">
                <a:solidFill>
                  <a:srgbClr val="000000"/>
                </a:solidFill>
                <a:latin typeface="Arial" charset="0"/>
                <a:ea typeface="ＭＳ Ｐゴシック" charset="0"/>
                <a:cs typeface="ＭＳ Ｐゴシック" charset="0"/>
              </a:rPr>
              <a:t>ENCODE Elements</a:t>
            </a:r>
            <a:r>
              <a:rPr lang="en-US" sz="1800" dirty="0" smtClean="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
            </a:r>
            <a:br>
              <a:rPr lang="en-US" sz="2000" dirty="0" smtClean="0">
                <a:solidFill>
                  <a:srgbClr val="000000"/>
                </a:solidFill>
                <a:latin typeface="Arial" charset="0"/>
                <a:ea typeface="ＭＳ Ｐゴシック" charset="0"/>
                <a:cs typeface="ＭＳ Ｐゴシック" charset="0"/>
              </a:rPr>
            </a:br>
            <a:endParaRPr lang="en-US" sz="400" dirty="0">
              <a:solidFill>
                <a:srgbClr val="000000"/>
              </a:solidFill>
              <a:latin typeface="Arial" charset="0"/>
              <a:ea typeface="ＭＳ Ｐゴシック" charset="0"/>
              <a:cs typeface="ＭＳ Ｐゴシック" charset="0"/>
            </a:endParaRPr>
          </a:p>
        </p:txBody>
      </p:sp>
      <p:sp>
        <p:nvSpPr>
          <p:cNvPr id="10" name="Rectangle 2"/>
          <p:cNvSpPr>
            <a:spLocks noChangeArrowheads="1"/>
          </p:cNvSpPr>
          <p:nvPr/>
        </p:nvSpPr>
        <p:spPr bwMode="auto">
          <a:xfrm>
            <a:off x="435259" y="1522377"/>
            <a:ext cx="820569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r>
              <a:rPr lang="en-US" b="0" dirty="0" smtClean="0">
                <a:solidFill>
                  <a:srgbClr val="595959"/>
                </a:solidFill>
              </a:rPr>
              <a:t>Credits? Team ENCODE ?</a:t>
            </a:r>
            <a:endParaRPr lang="en-US" b="0" dirty="0">
              <a:solidFill>
                <a:srgbClr val="595959"/>
              </a:solidFill>
            </a:endParaRPr>
          </a:p>
        </p:txBody>
      </p:sp>
    </p:spTree>
    <p:extLst>
      <p:ext uri="{BB962C8B-B14F-4D97-AF65-F5344CB8AC3E}">
        <p14:creationId xmlns:p14="http://schemas.microsoft.com/office/powerpoint/2010/main" val="3766663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740" r="4740"/>
          <a:stretch>
            <a:fillRect/>
          </a:stretch>
        </p:blipFill>
        <p:spPr/>
      </p:pic>
      <p:sp>
        <p:nvSpPr>
          <p:cNvPr id="5" name="Rectangle 4"/>
          <p:cNvSpPr/>
          <p:nvPr/>
        </p:nvSpPr>
        <p:spPr>
          <a:xfrm>
            <a:off x="160050" y="52670"/>
            <a:ext cx="8840724" cy="1015663"/>
          </a:xfrm>
          <a:prstGeom prst="rect">
            <a:avLst/>
          </a:prstGeom>
        </p:spPr>
        <p:txBody>
          <a:bodyPr wrap="square">
            <a:spAutoFit/>
          </a:bodyPr>
          <a:lstStyle/>
          <a:p>
            <a:pPr algn="ctr" defTabSz="457200" fontAlgn="auto">
              <a:spcBef>
                <a:spcPts val="0"/>
              </a:spcBef>
              <a:spcAft>
                <a:spcPts val="0"/>
              </a:spcAft>
            </a:pPr>
            <a:r>
              <a:rPr lang="en-US" sz="3000" b="0" dirty="0" smtClean="0">
                <a:solidFill>
                  <a:prstClr val="black"/>
                </a:solidFill>
                <a:latin typeface="Calibri"/>
                <a:ea typeface="+mn-ea"/>
                <a:cs typeface="+mn-cs"/>
              </a:rPr>
              <a:t>H3K27ac is an important mechanism to regulate the activity of enhancers in different developmental stages</a:t>
            </a:r>
            <a:endParaRPr lang="en-US" sz="3000" b="0" dirty="0">
              <a:solidFill>
                <a:prstClr val="black"/>
              </a:solidFill>
              <a:latin typeface="Calibri"/>
              <a:ea typeface="+mn-ea"/>
              <a:cs typeface="+mn-cs"/>
            </a:endParaRPr>
          </a:p>
        </p:txBody>
      </p:sp>
      <p:sp>
        <p:nvSpPr>
          <p:cNvPr id="6" name="Rectangle 5"/>
          <p:cNvSpPr/>
          <p:nvPr/>
        </p:nvSpPr>
        <p:spPr>
          <a:xfrm>
            <a:off x="353318" y="6109363"/>
            <a:ext cx="7915798" cy="369332"/>
          </a:xfrm>
          <a:prstGeom prst="rect">
            <a:avLst/>
          </a:prstGeom>
        </p:spPr>
        <p:txBody>
          <a:bodyPr wrap="square">
            <a:spAutoFit/>
          </a:bodyPr>
          <a:lstStyle/>
          <a:p>
            <a:pPr defTabSz="457200" fontAlgn="auto">
              <a:spcBef>
                <a:spcPts val="0"/>
              </a:spcBef>
              <a:spcAft>
                <a:spcPts val="0"/>
              </a:spcAft>
            </a:pPr>
            <a:r>
              <a:rPr lang="en-US" sz="1800" b="0" dirty="0" smtClean="0">
                <a:solidFill>
                  <a:prstClr val="black"/>
                </a:solidFill>
                <a:latin typeface="Calibri"/>
                <a:ea typeface="+mn-ea"/>
                <a:cs typeface="+mn-cs"/>
              </a:rPr>
              <a:t>Epigenetically, H3K27ac marks are present near active enhancers.</a:t>
            </a:r>
            <a:endParaRPr lang="en-US" sz="1800" b="0" dirty="0">
              <a:solidFill>
                <a:prstClr val="black"/>
              </a:solidFill>
              <a:latin typeface="Calibri"/>
              <a:ea typeface="+mn-ea"/>
              <a:cs typeface="+mn-cs"/>
            </a:endParaRPr>
          </a:p>
        </p:txBody>
      </p:sp>
      <p:sp>
        <p:nvSpPr>
          <p:cNvPr id="7" name="Rectangle 6"/>
          <p:cNvSpPr/>
          <p:nvPr/>
        </p:nvSpPr>
        <p:spPr>
          <a:xfrm>
            <a:off x="6879475" y="6478695"/>
            <a:ext cx="2264525"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Nord, et al., </a:t>
            </a:r>
            <a:r>
              <a:rPr lang="fr-FR" sz="1800" b="0" dirty="0" err="1" smtClean="0">
                <a:solidFill>
                  <a:prstClr val="black"/>
                </a:solidFill>
                <a:latin typeface="Calibri"/>
                <a:ea typeface="+mn-ea"/>
                <a:cs typeface="+mn-cs"/>
              </a:rPr>
              <a:t>Cell</a:t>
            </a:r>
            <a:r>
              <a:rPr lang="fr-FR" sz="1800" b="0" dirty="0" smtClean="0">
                <a:solidFill>
                  <a:prstClr val="black"/>
                </a:solidFill>
                <a:latin typeface="Calibri"/>
                <a:ea typeface="+mn-ea"/>
                <a:cs typeface="+mn-cs"/>
              </a:rPr>
              <a:t>, 2013</a:t>
            </a:r>
            <a:endParaRPr lang="en-US" sz="1800" b="0" dirty="0">
              <a:solidFill>
                <a:prstClr val="black"/>
              </a:solidFill>
              <a:latin typeface="Calibri"/>
              <a:ea typeface="+mn-ea"/>
              <a:cs typeface="+mn-cs"/>
            </a:endParaRPr>
          </a:p>
        </p:txBody>
      </p:sp>
    </p:spTree>
    <p:extLst>
      <p:ext uri="{BB962C8B-B14F-4D97-AF65-F5344CB8AC3E}">
        <p14:creationId xmlns:p14="http://schemas.microsoft.com/office/powerpoint/2010/main" val="359067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t>
            </a:r>
            <a:r>
              <a:rPr lang="en-US" dirty="0"/>
              <a:t>**subset** of the annotation</a:t>
            </a:r>
          </a:p>
        </p:txBody>
      </p:sp>
      <p:sp>
        <p:nvSpPr>
          <p:cNvPr id="3" name="Content Placeholder 2"/>
          <p:cNvSpPr>
            <a:spLocks noGrp="1"/>
          </p:cNvSpPr>
          <p:nvPr>
            <p:ph idx="1"/>
          </p:nvPr>
        </p:nvSpPr>
        <p:spPr/>
        <p:txBody>
          <a:bodyPr/>
          <a:lstStyle/>
          <a:p>
            <a:r>
              <a:rPr lang="en-US" sz="1800" dirty="0" smtClean="0"/>
              <a:t>Candidate </a:t>
            </a:r>
            <a:r>
              <a:rPr lang="en-US" sz="1800" dirty="0"/>
              <a:t>enhancers based on </a:t>
            </a:r>
            <a:r>
              <a:rPr lang="en-US" sz="1800" dirty="0" err="1"/>
              <a:t>DNase</a:t>
            </a:r>
            <a:r>
              <a:rPr lang="en-US" sz="1800" dirty="0"/>
              <a:t> hypersensitivity and H3K27ac and annotated with TF-</a:t>
            </a:r>
            <a:r>
              <a:rPr lang="en-US" sz="1800" dirty="0" err="1"/>
              <a:t>ChIP</a:t>
            </a:r>
            <a:r>
              <a:rPr lang="en-US" sz="1800" dirty="0"/>
              <a:t> peaks. </a:t>
            </a:r>
            <a:endParaRPr lang="en-US" sz="1800" dirty="0" smtClean="0"/>
          </a:p>
          <a:p>
            <a:pPr lvl="1"/>
            <a:r>
              <a:rPr lang="en-US" sz="1800" dirty="0" smtClean="0"/>
              <a:t>Prototype</a:t>
            </a:r>
            <a:r>
              <a:rPr lang="en-US" sz="1800" dirty="0"/>
              <a:t>: http://</a:t>
            </a:r>
            <a:r>
              <a:rPr lang="en-US" sz="1800" dirty="0" err="1"/>
              <a:t>genome.ucsc.edu</a:t>
            </a:r>
            <a:r>
              <a:rPr lang="en-US" sz="1800" dirty="0"/>
              <a:t>/</a:t>
            </a:r>
            <a:r>
              <a:rPr lang="en-US" sz="1800" dirty="0" err="1"/>
              <a:t>cgi</a:t>
            </a:r>
            <a:r>
              <a:rPr lang="en-US" sz="1800" dirty="0"/>
              <a:t>-bin/</a:t>
            </a:r>
            <a:r>
              <a:rPr lang="en-US" sz="1800" dirty="0" err="1"/>
              <a:t>hgTracks?db</a:t>
            </a:r>
            <a:r>
              <a:rPr lang="en-US" sz="1800" dirty="0"/>
              <a:t>=hg19&amp;position=chr9%3A73026585-73041684&amp;hgsid=</a:t>
            </a:r>
            <a:r>
              <a:rPr lang="en-US" sz="1800" dirty="0" smtClean="0"/>
              <a:t>391401755_RFMac79u2wdtXNRu4KCBPmq8eoeP</a:t>
            </a:r>
          </a:p>
          <a:p>
            <a:pPr lvl="2"/>
            <a:r>
              <a:rPr lang="en-US" sz="1800" dirty="0"/>
              <a:t>A master list of </a:t>
            </a:r>
            <a:r>
              <a:rPr lang="en-US" sz="1800" dirty="0" err="1"/>
              <a:t>DNase</a:t>
            </a:r>
            <a:r>
              <a:rPr lang="en-US" sz="1800" dirty="0"/>
              <a:t> peaks annotated with H3K27ac (percentile) in a cell-type-specific manner. </a:t>
            </a:r>
          </a:p>
          <a:p>
            <a:pPr lvl="2"/>
            <a:r>
              <a:rPr lang="en-US" sz="1800" dirty="0" smtClean="0"/>
              <a:t>A </a:t>
            </a:r>
            <a:r>
              <a:rPr lang="en-US" sz="1800" dirty="0"/>
              <a:t>master list of </a:t>
            </a:r>
            <a:r>
              <a:rPr lang="en-US" sz="1800" dirty="0" err="1"/>
              <a:t>DNase</a:t>
            </a:r>
            <a:r>
              <a:rPr lang="en-US" sz="1800" dirty="0"/>
              <a:t> peaks annotated with individual TF-</a:t>
            </a:r>
            <a:r>
              <a:rPr lang="en-US" sz="1800" dirty="0" err="1"/>
              <a:t>ChIP</a:t>
            </a:r>
            <a:r>
              <a:rPr lang="en-US" sz="1800" dirty="0"/>
              <a:t> peaks in a cell-type-specific manner. </a:t>
            </a:r>
            <a:endParaRPr lang="en-US" sz="1800" dirty="0" smtClean="0"/>
          </a:p>
          <a:p>
            <a:r>
              <a:rPr lang="en-US" sz="1800" dirty="0"/>
              <a:t>Candidate promoters annotated with TF-</a:t>
            </a:r>
            <a:r>
              <a:rPr lang="en-US" sz="1800" dirty="0" err="1"/>
              <a:t>ChIP</a:t>
            </a:r>
            <a:r>
              <a:rPr lang="en-US" sz="1800" dirty="0"/>
              <a:t> peaks. (see prototype in the previous link)</a:t>
            </a:r>
          </a:p>
          <a:p>
            <a:pPr lvl="2"/>
            <a:endParaRPr lang="en-US" dirty="0"/>
          </a:p>
          <a:p>
            <a:pPr lvl="2"/>
            <a:endParaRPr lang="en-US" sz="1200" dirty="0"/>
          </a:p>
          <a:p>
            <a:pPr lvl="1"/>
            <a:endParaRPr lang="en-US" sz="1600" dirty="0"/>
          </a:p>
          <a:p>
            <a:endParaRPr lang="en-US" sz="1600" dirty="0"/>
          </a:p>
        </p:txBody>
      </p:sp>
    </p:spTree>
    <p:extLst>
      <p:ext uri="{BB962C8B-B14F-4D97-AF65-F5344CB8AC3E}">
        <p14:creationId xmlns:p14="http://schemas.microsoft.com/office/powerpoint/2010/main" val="141805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 on Simplified Annotation</a:t>
            </a:r>
            <a:endParaRPr lang="en-US" dirty="0"/>
          </a:p>
        </p:txBody>
      </p:sp>
      <p:sp>
        <p:nvSpPr>
          <p:cNvPr id="3" name="Content Placeholder 2"/>
          <p:cNvSpPr>
            <a:spLocks noGrp="1"/>
          </p:cNvSpPr>
          <p:nvPr>
            <p:ph idx="1"/>
          </p:nvPr>
        </p:nvSpPr>
        <p:spPr/>
        <p:txBody>
          <a:bodyPr/>
          <a:lstStyle/>
          <a:p>
            <a:r>
              <a:rPr lang="en-US" sz="1600" dirty="0"/>
              <a:t>Gene expression matrix over ENCODE2 cell lines (~60 cell lines in total) in GENCODE 19</a:t>
            </a:r>
          </a:p>
          <a:p>
            <a:pPr lvl="1"/>
            <a:r>
              <a:rPr lang="en-US" sz="1600" dirty="0"/>
              <a:t>http://</a:t>
            </a:r>
            <a:r>
              <a:rPr lang="en-US" sz="1600" dirty="0" err="1"/>
              <a:t>genome.crg.es</a:t>
            </a:r>
            <a:r>
              <a:rPr lang="en-US" sz="1600" dirty="0"/>
              <a:t>/~</a:t>
            </a:r>
            <a:r>
              <a:rPr lang="en-US" sz="1600" dirty="0" err="1"/>
              <a:t>sdjebali</a:t>
            </a:r>
            <a:r>
              <a:rPr lang="en-US" sz="1600" dirty="0"/>
              <a:t>/</a:t>
            </a:r>
            <a:r>
              <a:rPr lang="en-US" sz="1600" dirty="0" err="1"/>
              <a:t>Gencode</a:t>
            </a:r>
            <a:r>
              <a:rPr lang="en-US" sz="1600" dirty="0"/>
              <a:t>/version19/</a:t>
            </a:r>
            <a:r>
              <a:rPr lang="en-US" sz="1600" dirty="0" err="1"/>
              <a:t>GeneExpression</a:t>
            </a:r>
            <a:r>
              <a:rPr lang="en-US" sz="1600" dirty="0"/>
              <a:t>/gencodev19_genes_with_RPKM_and_npIDR_oct2014.txt.gz</a:t>
            </a:r>
          </a:p>
          <a:p>
            <a:r>
              <a:rPr lang="en-US" sz="1600" dirty="0"/>
              <a:t>GENCODE v19 TSS list stratified by Fantom5 CAGE data: </a:t>
            </a:r>
          </a:p>
          <a:p>
            <a:pPr lvl="1"/>
            <a:r>
              <a:rPr lang="en-US" sz="1600" dirty="0"/>
              <a:t>http://</a:t>
            </a:r>
            <a:r>
              <a:rPr lang="en-US" sz="1600" dirty="0" err="1"/>
              <a:t>genome.crg.es</a:t>
            </a:r>
            <a:r>
              <a:rPr lang="en-US" sz="1600" dirty="0"/>
              <a:t>/~</a:t>
            </a:r>
            <a:r>
              <a:rPr lang="en-US" sz="1600" dirty="0" err="1"/>
              <a:t>sdjebali</a:t>
            </a:r>
            <a:r>
              <a:rPr lang="en-US" sz="1600" dirty="0"/>
              <a:t>/</a:t>
            </a:r>
            <a:r>
              <a:rPr lang="en-US" sz="1600" dirty="0" err="1"/>
              <a:t>Gencode</a:t>
            </a:r>
            <a:r>
              <a:rPr lang="en-US" sz="1600" dirty="0"/>
              <a:t>/version19/</a:t>
            </a:r>
            <a:r>
              <a:rPr lang="en-US" sz="1600" dirty="0" smtClean="0"/>
              <a:t>Fantom5_CAGE</a:t>
            </a:r>
          </a:p>
          <a:p>
            <a:r>
              <a:rPr lang="en-US" sz="1600" dirty="0" smtClean="0"/>
              <a:t>“</a:t>
            </a:r>
            <a:r>
              <a:rPr lang="en-US" sz="1600" dirty="0"/>
              <a:t>Tissue type” facet for the cell lines (DCC). </a:t>
            </a:r>
          </a:p>
          <a:p>
            <a:pPr lvl="1"/>
            <a:r>
              <a:rPr lang="en-US" sz="1600" dirty="0"/>
              <a:t>Ontology for the cell lines from the DCC. (http://</a:t>
            </a:r>
            <a:r>
              <a:rPr lang="en-US" sz="1600" dirty="0" err="1"/>
              <a:t>genome.ucsc.edu</a:t>
            </a:r>
            <a:r>
              <a:rPr lang="en-US" sz="1600" dirty="0"/>
              <a:t>/ENCODE/</a:t>
            </a:r>
            <a:r>
              <a:rPr lang="en-US" sz="1600" dirty="0" err="1"/>
              <a:t>cellTypes.html</a:t>
            </a:r>
            <a:r>
              <a:rPr lang="en-US" sz="1600" dirty="0"/>
              <a:t>)</a:t>
            </a:r>
          </a:p>
          <a:p>
            <a:pPr lvl="1"/>
            <a:endParaRPr lang="en-US" sz="1600" dirty="0"/>
          </a:p>
          <a:p>
            <a:endParaRPr lang="en-US" dirty="0"/>
          </a:p>
        </p:txBody>
      </p:sp>
    </p:spTree>
    <p:extLst>
      <p:ext uri="{BB962C8B-B14F-4D97-AF65-F5344CB8AC3E}">
        <p14:creationId xmlns:p14="http://schemas.microsoft.com/office/powerpoint/2010/main" val="2902795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3442" y="2514599"/>
            <a:ext cx="11575750" cy="2286211"/>
          </a:xfrm>
          <a:prstGeom prst="rect">
            <a:avLst/>
          </a:prstGeom>
        </p:spPr>
      </p:pic>
    </p:spTree>
    <p:extLst>
      <p:ext uri="{BB962C8B-B14F-4D97-AF65-F5344CB8AC3E}">
        <p14:creationId xmlns:p14="http://schemas.microsoft.com/office/powerpoint/2010/main" val="2403378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8913" y="0"/>
            <a:ext cx="10091351" cy="7921710"/>
          </a:xfrm>
          <a:prstGeom prst="rect">
            <a:avLst/>
          </a:prstGeom>
        </p:spPr>
      </p:pic>
    </p:spTree>
    <p:extLst>
      <p:ext uri="{BB962C8B-B14F-4D97-AF65-F5344CB8AC3E}">
        <p14:creationId xmlns:p14="http://schemas.microsoft.com/office/powerpoint/2010/main" val="244239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gt_genome_euro_32bc_1b116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27" y="-1"/>
            <a:ext cx="6756169" cy="6868771"/>
          </a:xfrm>
          <a:prstGeom prst="rect">
            <a:avLst/>
          </a:prstGeom>
        </p:spPr>
      </p:pic>
    </p:spTree>
    <p:extLst>
      <p:ext uri="{BB962C8B-B14F-4D97-AF65-F5344CB8AC3E}">
        <p14:creationId xmlns:p14="http://schemas.microsoft.com/office/powerpoint/2010/main" val="794361932"/>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7.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121104</TotalTime>
  <Words>253</Words>
  <Application>Microsoft Macintosh PowerPoint</Application>
  <PresentationFormat>Letter Paper (8.5x11 in)</PresentationFormat>
  <Paragraphs>20</Paragraphs>
  <Slides>7</Slides>
  <Notes>0</Notes>
  <HiddenSlides>0</HiddenSlides>
  <MMClips>0</MMClips>
  <ScaleCrop>false</ScaleCrop>
  <HeadingPairs>
    <vt:vector size="6" baseType="variant">
      <vt:variant>
        <vt:lpstr>Theme</vt:lpstr>
      </vt:variant>
      <vt:variant>
        <vt:i4>67</vt:i4>
      </vt:variant>
      <vt:variant>
        <vt:lpstr>Embedded OLE Servers</vt:lpstr>
      </vt:variant>
      <vt:variant>
        <vt:i4>1</vt:i4>
      </vt:variant>
      <vt:variant>
        <vt:lpstr>Slide Titles</vt:lpstr>
      </vt:variant>
      <vt:variant>
        <vt:i4>7</vt:i4>
      </vt:variant>
    </vt:vector>
  </HeadingPairs>
  <TitlesOfParts>
    <vt:vector size="75"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Image</vt:lpstr>
      <vt:lpstr>PowerPoint Presentation</vt:lpstr>
      <vt:lpstr>PowerPoint Presentation</vt:lpstr>
      <vt:lpstr>Simplified **subset** of the annotation</vt:lpstr>
      <vt:lpstr>More Detail on Simplified Annotation</vt:lpstr>
      <vt:lpstr>PowerPoint Presentation</vt:lpstr>
      <vt:lpstr>PowerPoint Presentation</vt:lpstr>
      <vt:lpstr>PowerPoint Presentation</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1899</cp:revision>
  <cp:lastPrinted>2014-08-18T04:29:34Z</cp:lastPrinted>
  <dcterms:created xsi:type="dcterms:W3CDTF">2010-09-06T09:08:38Z</dcterms:created>
  <dcterms:modified xsi:type="dcterms:W3CDTF">2014-10-11T16:04:00Z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