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2"/>
  </p:notesMasterIdLst>
  <p:sldIdLst>
    <p:sldId id="256" r:id="rId3"/>
    <p:sldId id="560" r:id="rId4"/>
    <p:sldId id="892" r:id="rId5"/>
    <p:sldId id="6339" r:id="rId6"/>
    <p:sldId id="6333" r:id="rId7"/>
    <p:sldId id="265" r:id="rId8"/>
    <p:sldId id="274" r:id="rId9"/>
    <p:sldId id="902" r:id="rId10"/>
    <p:sldId id="904" r:id="rId11"/>
    <p:sldId id="6334" r:id="rId12"/>
    <p:sldId id="870" r:id="rId13"/>
    <p:sldId id="886" r:id="rId14"/>
    <p:sldId id="6337" r:id="rId15"/>
    <p:sldId id="6340" r:id="rId16"/>
    <p:sldId id="6341" r:id="rId17"/>
    <p:sldId id="881" r:id="rId18"/>
    <p:sldId id="893" r:id="rId19"/>
    <p:sldId id="6332" r:id="rId20"/>
    <p:sldId id="88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AE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29"/>
    <p:restoredTop sz="55249"/>
  </p:normalViewPr>
  <p:slideViewPr>
    <p:cSldViewPr snapToGrid="0" snapToObjects="1">
      <p:cViewPr varScale="1">
        <p:scale>
          <a:sx n="45" d="100"/>
          <a:sy n="45" d="100"/>
        </p:scale>
        <p:origin x="26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756867-08D0-1F4C-8DD5-75CA40A31EBA}" type="datetimeFigureOut">
              <a:rPr lang="en-US" smtClean="0"/>
              <a:t>10/11/18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254DAF-4A25-C147-AEC7-051E4697856F}" type="slidenum">
              <a:rPr lang="en-US" smtClean="0"/>
              <a:t>‹#›</a:t>
            </a:fld>
            <a:endParaRPr lang="en-US"/>
          </a:p>
        </p:txBody>
      </p:sp>
    </p:spTree>
    <p:extLst>
      <p:ext uri="{BB962C8B-B14F-4D97-AF65-F5344CB8AC3E}">
        <p14:creationId xmlns:p14="http://schemas.microsoft.com/office/powerpoint/2010/main" val="129686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280466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BB3421-7F1D-4156-A6B6-E923F12F1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90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GTEX frontal cortex N=138</a:t>
            </a:r>
          </a:p>
        </p:txBody>
      </p:sp>
      <p:sp>
        <p:nvSpPr>
          <p:cNvPr id="4" name="Slide Number Placeholder 3"/>
          <p:cNvSpPr>
            <a:spLocks noGrp="1"/>
          </p:cNvSpPr>
          <p:nvPr>
            <p:ph type="sldNum" sz="quarter" idx="5"/>
          </p:nvPr>
        </p:nvSpPr>
        <p:spPr/>
        <p:txBody>
          <a:bodyPr/>
          <a:lstStyle/>
          <a:p>
            <a:fld id="{73C43B9B-87D0-4380-A962-F69BD125AC41}" type="slidenum">
              <a:rPr lang="en-US" smtClean="0"/>
              <a:t>4</a:t>
            </a:fld>
            <a:endParaRPr lang="en-US"/>
          </a:p>
        </p:txBody>
      </p:sp>
    </p:spTree>
    <p:extLst>
      <p:ext uri="{BB962C8B-B14F-4D97-AF65-F5344CB8AC3E}">
        <p14:creationId xmlns:p14="http://schemas.microsoft.com/office/powerpoint/2010/main" val="3394410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D805E3-5682-9C42-B250-E381CFDC8FEE}" type="slidenum">
              <a:rPr lang="en-US" smtClean="0"/>
              <a:t>6</a:t>
            </a:fld>
            <a:endParaRPr lang="en-US"/>
          </a:p>
        </p:txBody>
      </p:sp>
    </p:spTree>
    <p:extLst>
      <p:ext uri="{BB962C8B-B14F-4D97-AF65-F5344CB8AC3E}">
        <p14:creationId xmlns:p14="http://schemas.microsoft.com/office/powerpoint/2010/main" val="2439643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Rubenstein et al., </a:t>
            </a:r>
            <a:r>
              <a:rPr lang="en-US" sz="1200" b="1" i="0" kern="1200" dirty="0">
                <a:solidFill>
                  <a:schemeClr val="tx1"/>
                </a:solidFill>
                <a:effectLst/>
                <a:latin typeface="+mn-lt"/>
                <a:ea typeface="+mn-ea"/>
                <a:cs typeface="+mn-cs"/>
              </a:rPr>
              <a:t>Model of autism: increased ratio of excitation/inhibition in key neural systems, Genes Brain </a:t>
            </a:r>
            <a:r>
              <a:rPr lang="en-US" sz="1200" b="1" i="0" kern="1200" dirty="0" err="1">
                <a:solidFill>
                  <a:schemeClr val="tx1"/>
                </a:solidFill>
                <a:effectLst/>
                <a:latin typeface="+mn-lt"/>
                <a:ea typeface="+mn-ea"/>
                <a:cs typeface="+mn-cs"/>
              </a:rPr>
              <a:t>Behav</a:t>
            </a:r>
            <a:r>
              <a:rPr lang="en-US" sz="1200" b="1" i="0" kern="1200" dirty="0">
                <a:solidFill>
                  <a:schemeClr val="tx1"/>
                </a:solidFill>
                <a:effectLst/>
                <a:latin typeface="+mn-lt"/>
                <a:ea typeface="+mn-ea"/>
                <a:cs typeface="+mn-cs"/>
              </a:rPr>
              <a:t>. 2003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Gandal</a:t>
            </a:r>
            <a:r>
              <a:rPr lang="en-US" sz="1200" b="1" i="0" kern="1200" dirty="0">
                <a:solidFill>
                  <a:schemeClr val="tx1"/>
                </a:solidFill>
                <a:effectLst/>
                <a:latin typeface="+mn-lt"/>
                <a:ea typeface="+mn-ea"/>
                <a:cs typeface="+mn-cs"/>
              </a:rPr>
              <a:t> et al., </a:t>
            </a:r>
            <a:r>
              <a:rPr lang="en-US" sz="1200" b="0" i="0" kern="1200" dirty="0">
                <a:solidFill>
                  <a:schemeClr val="tx1"/>
                </a:solidFill>
                <a:effectLst/>
                <a:latin typeface="+mn-lt"/>
                <a:ea typeface="+mn-ea"/>
                <a:cs typeface="+mn-cs"/>
              </a:rPr>
              <a:t>Shared molecular neuropathology across major psychiatric disorders parallels polygenic overlap, Science 2018</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43B9B-87D0-4380-A962-F69BD125AC41}" type="slidenum">
              <a:rPr lang="en-US" smtClean="0"/>
              <a:t>7</a:t>
            </a:fld>
            <a:endParaRPr lang="en-US"/>
          </a:p>
        </p:txBody>
      </p:sp>
    </p:spTree>
    <p:extLst>
      <p:ext uri="{BB962C8B-B14F-4D97-AF65-F5344CB8AC3E}">
        <p14:creationId xmlns:p14="http://schemas.microsoft.com/office/powerpoint/2010/main" val="2259573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solidFill>
                  <a:schemeClr val="tx1"/>
                </a:solidFill>
              </a:rPr>
              <a:t>Brain </a:t>
            </a:r>
            <a:r>
              <a:rPr lang="en-US" sz="1800" kern="0" dirty="0" err="1">
                <a:solidFill>
                  <a:schemeClr val="tx1"/>
                </a:solidFill>
              </a:rPr>
              <a:t>eQTLs</a:t>
            </a:r>
            <a:r>
              <a:rPr lang="en-US" sz="1800" kern="0" dirty="0">
                <a:solidFill>
                  <a:schemeClr val="tx1"/>
                </a:solidFill>
              </a:rPr>
              <a:t> </a:t>
            </a:r>
          </a:p>
          <a:p>
            <a:pPr lvl="1"/>
            <a:r>
              <a:rPr lang="en-US" sz="1600" kern="0" dirty="0">
                <a:solidFill>
                  <a:schemeClr val="tx1"/>
                </a:solidFill>
              </a:rPr>
              <a:t>32944(75%) </a:t>
            </a:r>
            <a:r>
              <a:rPr lang="en-US" sz="1600" kern="0" dirty="0" err="1">
                <a:solidFill>
                  <a:schemeClr val="tx1"/>
                </a:solidFill>
              </a:rPr>
              <a:t>eGenes</a:t>
            </a:r>
            <a:r>
              <a:rPr lang="en-US" sz="1600" kern="0" dirty="0">
                <a:solidFill>
                  <a:schemeClr val="tx1"/>
                </a:solidFill>
              </a:rPr>
              <a:t> </a:t>
            </a:r>
          </a:p>
          <a:p>
            <a:pPr lvl="1"/>
            <a:r>
              <a:rPr lang="en-US" sz="1600" kern="0" dirty="0">
                <a:solidFill>
                  <a:schemeClr val="tx1"/>
                </a:solidFill>
              </a:rPr>
              <a:t>2,542,908 </a:t>
            </a:r>
            <a:r>
              <a:rPr lang="en-US" sz="1600" kern="0" dirty="0" err="1">
                <a:solidFill>
                  <a:schemeClr val="tx1"/>
                </a:solidFill>
              </a:rPr>
              <a:t>eQTLs</a:t>
            </a:r>
            <a:r>
              <a:rPr lang="en-US" sz="1600" kern="0" dirty="0">
                <a:solidFill>
                  <a:schemeClr val="tx1"/>
                </a:solidFill>
              </a:rPr>
              <a:t> (3% out of 66,441,766 total pairs)</a:t>
            </a:r>
          </a:p>
          <a:p>
            <a:pPr lvl="1"/>
            <a:r>
              <a:rPr lang="en-US" sz="1600" kern="0" dirty="0">
                <a:solidFill>
                  <a:schemeClr val="tx1"/>
                </a:solidFill>
              </a:rPr>
              <a:t>1,341,182  unique cis-</a:t>
            </a:r>
            <a:r>
              <a:rPr lang="en-US" sz="1600" kern="0" dirty="0" err="1">
                <a:solidFill>
                  <a:schemeClr val="tx1"/>
                </a:solidFill>
              </a:rPr>
              <a:t>eSNP</a:t>
            </a:r>
            <a:r>
              <a:rPr lang="en-US" sz="1600" kern="0" dirty="0">
                <a:solidFill>
                  <a:schemeClr val="tx1"/>
                </a:solidFill>
              </a:rPr>
              <a:t> (~20%) (~238K independent SNPs after linkage-disequilibrium (LD) pruning)</a:t>
            </a:r>
          </a:p>
          <a:p>
            <a:pPr lvl="1"/>
            <a:endParaRPr lang="en-US" kern="0" dirty="0"/>
          </a:p>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8</a:t>
            </a:fld>
            <a:endParaRPr lang="en-US"/>
          </a:p>
        </p:txBody>
      </p:sp>
    </p:spTree>
    <p:extLst>
      <p:ext uri="{BB962C8B-B14F-4D97-AF65-F5344CB8AC3E}">
        <p14:creationId xmlns:p14="http://schemas.microsoft.com/office/powerpoint/2010/main" val="2467294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top SNPs for each enhancer </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To evaluate this precisely, we calculated </a:t>
            </a:r>
            <a:r>
              <a:rPr lang="el-GR" sz="1200" b="0" i="0" u="none" strike="noStrike" kern="1200" dirty="0">
                <a:solidFill>
                  <a:schemeClr val="tx1"/>
                </a:solidFill>
                <a:effectLst/>
                <a:latin typeface="+mn-lt"/>
                <a:ea typeface="+mn-ea"/>
                <a:cs typeface="+mn-cs"/>
              </a:rPr>
              <a:t>π</a:t>
            </a:r>
            <a:r>
              <a:rPr lang="el-GR" sz="1200" b="0" i="0" u="none" strike="noStrike" kern="1200" baseline="-25000" dirty="0">
                <a:solidFill>
                  <a:schemeClr val="tx1"/>
                </a:solidFill>
                <a:effectLst/>
                <a:latin typeface="+mn-lt"/>
                <a:ea typeface="+mn-ea"/>
                <a:cs typeface="+mn-cs"/>
              </a:rPr>
              <a:t>1</a:t>
            </a:r>
            <a:r>
              <a:rPr lang="el-GR"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statistics and found that the </a:t>
            </a:r>
            <a:r>
              <a:rPr lang="en-US" sz="1200" b="0" i="0" u="none" strike="noStrike" kern="1200" dirty="0" err="1">
                <a:solidFill>
                  <a:schemeClr val="tx1"/>
                </a:solidFill>
                <a:effectLst/>
                <a:latin typeface="+mn-lt"/>
                <a:ea typeface="+mn-ea"/>
                <a:cs typeface="+mn-cs"/>
              </a:rPr>
              <a:t>eQTL</a:t>
            </a:r>
            <a:r>
              <a:rPr lang="en-US" sz="1200" b="0" i="0" u="none" strike="noStrike" kern="1200" dirty="0">
                <a:solidFill>
                  <a:schemeClr val="tx1"/>
                </a:solidFill>
                <a:effectLst/>
                <a:latin typeface="+mn-lt"/>
                <a:ea typeface="+mn-ea"/>
                <a:cs typeface="+mn-cs"/>
              </a:rPr>
              <a:t> overlap with </a:t>
            </a:r>
            <a:r>
              <a:rPr lang="en-US" sz="1200" b="0" i="0" u="none" strike="noStrike" kern="1200" dirty="0" err="1">
                <a:solidFill>
                  <a:schemeClr val="tx1"/>
                </a:solidFill>
                <a:effectLst/>
                <a:latin typeface="+mn-lt"/>
                <a:ea typeface="+mn-ea"/>
                <a:cs typeface="+mn-cs"/>
              </a:rPr>
              <a:t>cQTLs</a:t>
            </a:r>
            <a:r>
              <a:rPr lang="en-US" sz="1200" b="0" i="0" u="none" strike="noStrike" kern="1200" dirty="0">
                <a:solidFill>
                  <a:schemeClr val="tx1"/>
                </a:solidFill>
                <a:effectLst/>
                <a:latin typeface="+mn-lt"/>
                <a:ea typeface="+mn-ea"/>
                <a:cs typeface="+mn-cs"/>
              </a:rPr>
              <a:t> was the most significant while that with </a:t>
            </a:r>
            <a:r>
              <a:rPr lang="en-US" sz="1200" b="0" i="0" u="none" strike="noStrike" kern="1200" dirty="0" err="1">
                <a:solidFill>
                  <a:schemeClr val="tx1"/>
                </a:solidFill>
                <a:effectLst/>
                <a:latin typeface="+mn-lt"/>
                <a:ea typeface="+mn-ea"/>
                <a:cs typeface="+mn-cs"/>
              </a:rPr>
              <a:t>fQTLs</a:t>
            </a:r>
            <a:r>
              <a:rPr lang="en-US" sz="1200" b="0" i="0" u="none" strike="noStrike" kern="1200" dirty="0">
                <a:solidFill>
                  <a:schemeClr val="tx1"/>
                </a:solidFill>
                <a:effectLst/>
                <a:latin typeface="+mn-lt"/>
                <a:ea typeface="+mn-ea"/>
                <a:cs typeface="+mn-cs"/>
              </a:rPr>
              <a:t> was lowest (0.89 vs 0.11). Moreover, </a:t>
            </a:r>
            <a:r>
              <a:rPr lang="en-US" sz="1200" b="0" i="0" u="none" strike="noStrike" kern="1200" dirty="0" err="1">
                <a:solidFill>
                  <a:schemeClr val="tx1"/>
                </a:solidFill>
                <a:effectLst/>
                <a:latin typeface="+mn-lt"/>
                <a:ea typeface="+mn-ea"/>
                <a:cs typeface="+mn-cs"/>
              </a:rPr>
              <a:t>eQTL-cQTL</a:t>
            </a:r>
            <a:r>
              <a:rPr lang="en-US" sz="1200" b="0" i="0" u="none" strike="noStrike" kern="1200" dirty="0">
                <a:solidFill>
                  <a:schemeClr val="tx1"/>
                </a:solidFill>
                <a:effectLst/>
                <a:latin typeface="+mn-lt"/>
                <a:ea typeface="+mn-ea"/>
                <a:cs typeface="+mn-cs"/>
              </a:rPr>
              <a:t> overlaps often suggested that the expression-modulating function of an </a:t>
            </a:r>
            <a:r>
              <a:rPr lang="en-US" sz="1200" b="0" i="0" u="none" strike="noStrike" kern="1200" dirty="0" err="1">
                <a:solidFill>
                  <a:schemeClr val="tx1"/>
                </a:solidFill>
                <a:effectLst/>
                <a:latin typeface="+mn-lt"/>
                <a:ea typeface="+mn-ea"/>
                <a:cs typeface="+mn-cs"/>
              </a:rPr>
              <a:t>eQTL</a:t>
            </a:r>
            <a:r>
              <a:rPr lang="en-US" sz="1200" b="0" i="0" u="none" strike="noStrike" kern="1200" dirty="0">
                <a:solidFill>
                  <a:schemeClr val="tx1"/>
                </a:solidFill>
                <a:effectLst/>
                <a:latin typeface="+mn-lt"/>
                <a:ea typeface="+mn-ea"/>
                <a:cs typeface="+mn-cs"/>
              </a:rPr>
              <a:t> derived from chromatin changes (e.g. for MTOR, Fig. 4F). Finally, 119 SNPs, which we dubbed multi-QTLs, functioned as QTLs in more than 3 different capacities (e.g. as </a:t>
            </a:r>
            <a:r>
              <a:rPr lang="en-US" sz="1200" b="0" i="0" u="none" strike="noStrike" kern="1200" dirty="0" err="1">
                <a:solidFill>
                  <a:schemeClr val="tx1"/>
                </a:solidFill>
                <a:effectLst/>
                <a:latin typeface="+mn-lt"/>
                <a:ea typeface="+mn-ea"/>
                <a:cs typeface="+mn-cs"/>
              </a:rPr>
              <a:t>eQTLs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cQTLs</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isoQTLs</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dirty="0"/>
              <a:t>https://</a:t>
            </a:r>
            <a:r>
              <a:rPr lang="en-US" dirty="0" err="1"/>
              <a:t>www.nature.com</a:t>
            </a:r>
            <a:r>
              <a:rPr lang="en-US" dirty="0"/>
              <a:t>/articles/nrn3068</a:t>
            </a:r>
          </a:p>
        </p:txBody>
      </p:sp>
      <p:sp>
        <p:nvSpPr>
          <p:cNvPr id="4" name="Slide Number Placeholder 3"/>
          <p:cNvSpPr>
            <a:spLocks noGrp="1"/>
          </p:cNvSpPr>
          <p:nvPr>
            <p:ph type="sldNum" sz="quarter" idx="5"/>
          </p:nvPr>
        </p:nvSpPr>
        <p:spPr/>
        <p:txBody>
          <a:bodyPr/>
          <a:lstStyle/>
          <a:p>
            <a:fld id="{73C43B9B-87D0-4380-A962-F69BD125AC41}" type="slidenum">
              <a:rPr lang="en-US" smtClean="0"/>
              <a:t>9</a:t>
            </a:fld>
            <a:endParaRPr lang="en-US"/>
          </a:p>
        </p:txBody>
      </p:sp>
    </p:spTree>
    <p:extLst>
      <p:ext uri="{BB962C8B-B14F-4D97-AF65-F5344CB8AC3E}">
        <p14:creationId xmlns:p14="http://schemas.microsoft.com/office/powerpoint/2010/main" val="122317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anose="020B0604020202020204" pitchFamily="34" charset="0"/>
              </a:rPr>
              <a:t>* A. F. </a:t>
            </a:r>
            <a:r>
              <a:rPr lang="en-US" sz="1200" dirty="0" err="1">
                <a:solidFill>
                  <a:srgbClr val="000000"/>
                </a:solidFill>
                <a:latin typeface="Arial" panose="020B0604020202020204" pitchFamily="34" charset="0"/>
              </a:rPr>
              <a:t>Pardinas</a:t>
            </a:r>
            <a:r>
              <a:rPr lang="en-US" sz="1200" i="1" dirty="0">
                <a:solidFill>
                  <a:srgbClr val="000000"/>
                </a:solidFill>
                <a:latin typeface="Arial" panose="020B0604020202020204" pitchFamily="34" charset="0"/>
              </a:rPr>
              <a:t> et al.</a:t>
            </a:r>
            <a:r>
              <a:rPr lang="en-US" sz="1200" dirty="0">
                <a:solidFill>
                  <a:srgbClr val="000000"/>
                </a:solidFill>
                <a:latin typeface="Arial" panose="020B0604020202020204" pitchFamily="34" charset="0"/>
              </a:rPr>
              <a:t>, Common schizophrenia alleles are enriched in mutation-intolerant genes and in regions under strong background selection. </a:t>
            </a:r>
            <a:r>
              <a:rPr lang="en-US" sz="1200" i="1" dirty="0">
                <a:solidFill>
                  <a:srgbClr val="000000"/>
                </a:solidFill>
                <a:latin typeface="Arial" panose="020B0604020202020204" pitchFamily="34" charset="0"/>
              </a:rPr>
              <a:t>Nat Genet</a:t>
            </a:r>
            <a:r>
              <a:rPr lang="en-US" sz="1200" dirty="0">
                <a:solidFill>
                  <a:srgbClr val="000000"/>
                </a:solidFill>
                <a:latin typeface="Arial" panose="020B0604020202020204" pitchFamily="34" charset="0"/>
              </a:rPr>
              <a:t> </a:t>
            </a:r>
            <a:r>
              <a:rPr lang="en-US" sz="1200" b="1" dirty="0">
                <a:solidFill>
                  <a:srgbClr val="000000"/>
                </a:solidFill>
                <a:latin typeface="Arial" panose="020B0604020202020204" pitchFamily="34" charset="0"/>
              </a:rPr>
              <a:t>50</a:t>
            </a:r>
            <a:r>
              <a:rPr lang="en-US" sz="1200" dirty="0">
                <a:solidFill>
                  <a:srgbClr val="000000"/>
                </a:solidFill>
                <a:latin typeface="Arial" panose="020B0604020202020204" pitchFamily="34" charset="0"/>
              </a:rPr>
              <a:t>, 381-389 (2018)</a:t>
            </a:r>
            <a:endParaRPr lang="en-US" sz="1200" dirty="0"/>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 example, we found a set of TFs having enriched binding sites (TFBSs) on the promoters of SCZ genes, revealing potential cis-regulatory mechanisms of TFs to SCZ gene expression (Fig. 6D). Also, we found additional TFs that have enriched binding sites on the enhancers that overlap with SCZ credible SNPs (Fig. 6D), suggesting potential distal regulatory mechanisms of SCZ credible SNPs via affecting TFBSs on enhancers. In particular, these TFs include REST, a transcriptional repressor for neuronal genes \cite{16150588}, and SOX7, a TF that promotes neuronal apoptosis \cite{25847511}.</a:t>
            </a:r>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11</a:t>
            </a:fld>
            <a:endParaRPr lang="en-US"/>
          </a:p>
        </p:txBody>
      </p:sp>
    </p:spTree>
    <p:extLst>
      <p:ext uri="{BB962C8B-B14F-4D97-AF65-F5344CB8AC3E}">
        <p14:creationId xmlns:p14="http://schemas.microsoft.com/office/powerpoint/2010/main" val="1455163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transformed our results to the liability scale for comparison with narrow-sense heritability estimates (Fig. 7C; </a:t>
            </a:r>
            <a:r>
              <a:rPr lang="en-US" sz="1200" b="0" i="1" u="none" strike="noStrike" kern="1200" dirty="0">
                <a:solidFill>
                  <a:schemeClr val="tx1"/>
                </a:solidFill>
                <a:effectLst/>
                <a:latin typeface="+mn-lt"/>
                <a:ea typeface="+mn-ea"/>
                <a:cs typeface="+mn-cs"/>
              </a:rPr>
              <a:t>15</a:t>
            </a:r>
            <a:r>
              <a:rPr lang="en-US" sz="1200" b="0" i="0" u="none" strike="noStrike" kern="1200" dirty="0">
                <a:solidFill>
                  <a:schemeClr val="tx1"/>
                </a:solidFill>
                <a:effectLst/>
                <a:latin typeface="+mn-lt"/>
                <a:ea typeface="+mn-ea"/>
                <a:cs typeface="+mn-cs"/>
              </a:rPr>
              <a:t>). Prior studies have estimated that common SNPs explain 25.6%, 20.5%, and 19% of the genetic variance for SCZ, BPD and ASD, respectively \cite{29930110}. These may be taken as upper bounds for additive models, given unlimited common-variant data. By contrast, non-linear predictors can exceed these limits. Our best liability scores (from just the genotype at QTL-associated variants) are substantially below these bounds, implying that additional data would be beneficial. In contrast, the variance explained by the full DSPN model exceeds that explained by common SNPs (32.8%, 37.4%, and 14.4%, respectively), possibly reflecting the influence of rare variants and epistatic interactions. Note, however, these estimates may be confounded though by trait-associated variation which is environmental in origin (Fig. [[</a:t>
            </a:r>
            <a:r>
              <a:rPr lang="en-US" sz="1200" b="0" i="0" u="none" strike="noStrike" kern="1200" dirty="0" err="1">
                <a:solidFill>
                  <a:schemeClr val="tx1"/>
                </a:solidFill>
                <a:effectLst/>
                <a:latin typeface="+mn-lt"/>
                <a:ea typeface="+mn-ea"/>
                <a:cs typeface="+mn-cs"/>
              </a:rPr>
              <a:t>Potential_causal_relationships</a:t>
            </a:r>
            <a:r>
              <a:rPr lang="en-US" sz="1200" b="0" i="0" u="none" strike="noStrike" kern="1200" dirty="0">
                <a:solidFill>
                  <a:schemeClr val="tx1"/>
                </a:solidFill>
                <a:effectLst/>
                <a:latin typeface="+mn-lt"/>
                <a:ea typeface="+mn-ea"/>
                <a:cs typeface="+mn-cs"/>
              </a:rPr>
              <a:t>]]).</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19</a:t>
            </a:fld>
            <a:endParaRPr lang="en-US"/>
          </a:p>
        </p:txBody>
      </p:sp>
    </p:spTree>
    <p:extLst>
      <p:ext uri="{BB962C8B-B14F-4D97-AF65-F5344CB8AC3E}">
        <p14:creationId xmlns:p14="http://schemas.microsoft.com/office/powerpoint/2010/main" val="289227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9DC67-B0A9-2D45-8379-7C86F1CBA5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CE34EA-D6BF-DA4B-8DBC-4C7A4F934F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5DF15B-1CFD-F347-AF24-55BC6EC887B1}"/>
              </a:ext>
            </a:extLst>
          </p:cNvPr>
          <p:cNvSpPr>
            <a:spLocks noGrp="1"/>
          </p:cNvSpPr>
          <p:nvPr>
            <p:ph type="dt" sz="half" idx="10"/>
          </p:nvPr>
        </p:nvSpPr>
        <p:spPr/>
        <p:txBody>
          <a:bodyPr/>
          <a:lstStyle/>
          <a:p>
            <a:fld id="{9D6DB70A-03BB-A04C-9726-B7F4B5DF8C61}" type="datetime1">
              <a:rPr lang="en-US" smtClean="0"/>
              <a:t>10/11/18</a:t>
            </a:fld>
            <a:endParaRPr lang="en-US"/>
          </a:p>
        </p:txBody>
      </p:sp>
      <p:sp>
        <p:nvSpPr>
          <p:cNvPr id="5" name="Footer Placeholder 4">
            <a:extLst>
              <a:ext uri="{FF2B5EF4-FFF2-40B4-BE49-F238E27FC236}">
                <a16:creationId xmlns:a16="http://schemas.microsoft.com/office/drawing/2014/main" id="{8EDDEB81-2112-1E4E-8824-463C7D4CB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CD8AAA-4923-9B4C-BC31-0D07DD94CBBE}"/>
              </a:ext>
            </a:extLst>
          </p:cNvPr>
          <p:cNvSpPr>
            <a:spLocks noGrp="1"/>
          </p:cNvSpPr>
          <p:nvPr>
            <p:ph type="sldNum" sz="quarter" idx="12"/>
          </p:nvPr>
        </p:nvSpPr>
        <p:spPr/>
        <p:txBody>
          <a:bodyPr/>
          <a:lstStyle/>
          <a:p>
            <a:fld id="{F7A564D0-6B11-9F48-B181-C9E6C8351B78}" type="slidenum">
              <a:rPr lang="en-US" smtClean="0"/>
              <a:t>‹#›</a:t>
            </a:fld>
            <a:endParaRPr lang="en-US"/>
          </a:p>
        </p:txBody>
      </p:sp>
    </p:spTree>
    <p:extLst>
      <p:ext uri="{BB962C8B-B14F-4D97-AF65-F5344CB8AC3E}">
        <p14:creationId xmlns:p14="http://schemas.microsoft.com/office/powerpoint/2010/main" val="2516834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1986A-E86E-BD44-80F8-8C5C7DFE28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0D178D-05B6-614B-BAB7-7EF6CCED28F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153E32-EBAA-4D42-95CA-7803A032CFBA}"/>
              </a:ext>
            </a:extLst>
          </p:cNvPr>
          <p:cNvSpPr>
            <a:spLocks noGrp="1"/>
          </p:cNvSpPr>
          <p:nvPr>
            <p:ph type="dt" sz="half" idx="10"/>
          </p:nvPr>
        </p:nvSpPr>
        <p:spPr/>
        <p:txBody>
          <a:bodyPr/>
          <a:lstStyle/>
          <a:p>
            <a:fld id="{934BBF21-464C-404B-BEAE-39E61407FC99}" type="datetime1">
              <a:rPr lang="en-US" smtClean="0"/>
              <a:t>10/11/18</a:t>
            </a:fld>
            <a:endParaRPr lang="en-US"/>
          </a:p>
        </p:txBody>
      </p:sp>
      <p:sp>
        <p:nvSpPr>
          <p:cNvPr id="5" name="Footer Placeholder 4">
            <a:extLst>
              <a:ext uri="{FF2B5EF4-FFF2-40B4-BE49-F238E27FC236}">
                <a16:creationId xmlns:a16="http://schemas.microsoft.com/office/drawing/2014/main" id="{ACF8FEC3-D279-8D4B-9CEA-654121379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6B351-F8C4-5940-9D4C-F270EB9A61CE}"/>
              </a:ext>
            </a:extLst>
          </p:cNvPr>
          <p:cNvSpPr>
            <a:spLocks noGrp="1"/>
          </p:cNvSpPr>
          <p:nvPr>
            <p:ph type="sldNum" sz="quarter" idx="12"/>
          </p:nvPr>
        </p:nvSpPr>
        <p:spPr/>
        <p:txBody>
          <a:bodyPr/>
          <a:lstStyle/>
          <a:p>
            <a:fld id="{F7A564D0-6B11-9F48-B181-C9E6C8351B78}" type="slidenum">
              <a:rPr lang="en-US" smtClean="0"/>
              <a:t>‹#›</a:t>
            </a:fld>
            <a:endParaRPr lang="en-US"/>
          </a:p>
        </p:txBody>
      </p:sp>
    </p:spTree>
    <p:extLst>
      <p:ext uri="{BB962C8B-B14F-4D97-AF65-F5344CB8AC3E}">
        <p14:creationId xmlns:p14="http://schemas.microsoft.com/office/powerpoint/2010/main" val="3281700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1ECEAC-D2FC-5843-B292-CBCB37BA2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C4C2A2-CBE4-864B-9D3F-5D819036346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31C68B-D446-5949-A7DA-251DF88A7A79}"/>
              </a:ext>
            </a:extLst>
          </p:cNvPr>
          <p:cNvSpPr>
            <a:spLocks noGrp="1"/>
          </p:cNvSpPr>
          <p:nvPr>
            <p:ph type="dt" sz="half" idx="10"/>
          </p:nvPr>
        </p:nvSpPr>
        <p:spPr/>
        <p:txBody>
          <a:bodyPr/>
          <a:lstStyle/>
          <a:p>
            <a:fld id="{508BF673-DE8A-7D4D-B225-F2FF2C5108C2}" type="datetime1">
              <a:rPr lang="en-US" smtClean="0"/>
              <a:t>10/11/18</a:t>
            </a:fld>
            <a:endParaRPr lang="en-US"/>
          </a:p>
        </p:txBody>
      </p:sp>
      <p:sp>
        <p:nvSpPr>
          <p:cNvPr id="5" name="Footer Placeholder 4">
            <a:extLst>
              <a:ext uri="{FF2B5EF4-FFF2-40B4-BE49-F238E27FC236}">
                <a16:creationId xmlns:a16="http://schemas.microsoft.com/office/drawing/2014/main" id="{04D13A42-75B9-424A-8CA2-CE87C409C7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E40F3-04AF-8748-9FED-C1F8B5908CFF}"/>
              </a:ext>
            </a:extLst>
          </p:cNvPr>
          <p:cNvSpPr>
            <a:spLocks noGrp="1"/>
          </p:cNvSpPr>
          <p:nvPr>
            <p:ph type="sldNum" sz="quarter" idx="12"/>
          </p:nvPr>
        </p:nvSpPr>
        <p:spPr/>
        <p:txBody>
          <a:bodyPr/>
          <a:lstStyle/>
          <a:p>
            <a:fld id="{F7A564D0-6B11-9F48-B181-C9E6C8351B78}" type="slidenum">
              <a:rPr lang="en-US" smtClean="0"/>
              <a:t>‹#›</a:t>
            </a:fld>
            <a:endParaRPr lang="en-US"/>
          </a:p>
        </p:txBody>
      </p:sp>
    </p:spTree>
    <p:extLst>
      <p:ext uri="{BB962C8B-B14F-4D97-AF65-F5344CB8AC3E}">
        <p14:creationId xmlns:p14="http://schemas.microsoft.com/office/powerpoint/2010/main" val="4184008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447802"/>
            <a:ext cx="103632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828800" y="3505201"/>
            <a:ext cx="85344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extLst>
      <p:ext uri="{BB962C8B-B14F-4D97-AF65-F5344CB8AC3E}">
        <p14:creationId xmlns:p14="http://schemas.microsoft.com/office/powerpoint/2010/main" val="83391973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17977A2-8981-C043-B9D5-A0A5732D052E}" type="datetime1">
              <a:rPr lang="en-US" smtClean="0">
                <a:solidFill>
                  <a:prstClr val="black">
                    <a:tint val="75000"/>
                  </a:prstClr>
                </a:solidFill>
                <a:latin typeface="Calibri"/>
              </a:rPr>
              <a:t>10/11/18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5552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78476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326587"/>
            <a:ext cx="508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13493"/>
            <a:ext cx="508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76930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60" cy="1143480"/>
          </a:xfrm>
        </p:spPr>
        <p:txBody>
          <a:bodyPr/>
          <a:lstStyle/>
          <a:p>
            <a:r>
              <a:rPr lang="en-US"/>
              <a:t>Click to edit Master title style</a:t>
            </a:r>
          </a:p>
        </p:txBody>
      </p:sp>
      <p:sp>
        <p:nvSpPr>
          <p:cNvPr id="3" name="Content Placeholder 2"/>
          <p:cNvSpPr>
            <a:spLocks noGrp="1"/>
          </p:cNvSpPr>
          <p:nvPr>
            <p:ph sz="half" idx="1"/>
          </p:nvPr>
        </p:nvSpPr>
        <p:spPr>
          <a:xfrm>
            <a:off x="608641" y="1604382"/>
            <a:ext cx="10968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641" y="3935934"/>
            <a:ext cx="1096896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xfrm>
            <a:off x="609600" y="6246865"/>
            <a:ext cx="2836333"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10C924CE-FA24-1F4D-AFBC-95CF679D149C}" type="datetime1">
              <a:rPr lang="en-US" smtClean="0"/>
              <a:t>10/11/18</a:t>
            </a:fld>
            <a:endParaRPr lang="en-US"/>
          </a:p>
        </p:txBody>
      </p:sp>
      <p:sp>
        <p:nvSpPr>
          <p:cNvPr id="6" name="Rectangle 4"/>
          <p:cNvSpPr>
            <a:spLocks noGrp="1" noChangeArrowheads="1"/>
          </p:cNvSpPr>
          <p:nvPr>
            <p:ph type="ftr" idx="11"/>
          </p:nvPr>
        </p:nvSpPr>
        <p:spPr>
          <a:xfrm>
            <a:off x="4169836" y="6246865"/>
            <a:ext cx="3862917"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8741833" y="6246865"/>
            <a:ext cx="2838451"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3986122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CB78B-5A97-1341-A847-7E10D5D68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C2BBA9-605F-544F-83BA-A04D777563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3D24D-47F1-B943-8D0C-4E78A6333ECB}"/>
              </a:ext>
            </a:extLst>
          </p:cNvPr>
          <p:cNvSpPr>
            <a:spLocks noGrp="1"/>
          </p:cNvSpPr>
          <p:nvPr>
            <p:ph type="dt" sz="half" idx="10"/>
          </p:nvPr>
        </p:nvSpPr>
        <p:spPr/>
        <p:txBody>
          <a:bodyPr/>
          <a:lstStyle/>
          <a:p>
            <a:fld id="{28C71BEC-D468-1B4B-AF63-AF80A03D7976}" type="datetime1">
              <a:rPr lang="en-US" smtClean="0"/>
              <a:t>10/11/18</a:t>
            </a:fld>
            <a:endParaRPr lang="en-US"/>
          </a:p>
        </p:txBody>
      </p:sp>
      <p:sp>
        <p:nvSpPr>
          <p:cNvPr id="5" name="Footer Placeholder 4">
            <a:extLst>
              <a:ext uri="{FF2B5EF4-FFF2-40B4-BE49-F238E27FC236}">
                <a16:creationId xmlns:a16="http://schemas.microsoft.com/office/drawing/2014/main" id="{7B70A212-0E00-0544-A020-AA1E515B6F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FADB43-9653-B44D-9D00-4CFDAE977EDB}"/>
              </a:ext>
            </a:extLst>
          </p:cNvPr>
          <p:cNvSpPr>
            <a:spLocks noGrp="1"/>
          </p:cNvSpPr>
          <p:nvPr>
            <p:ph type="sldNum" sz="quarter" idx="12"/>
          </p:nvPr>
        </p:nvSpPr>
        <p:spPr/>
        <p:txBody>
          <a:bodyPr/>
          <a:lstStyle/>
          <a:p>
            <a:fld id="{F7A564D0-6B11-9F48-B181-C9E6C8351B78}" type="slidenum">
              <a:rPr lang="en-US" smtClean="0"/>
              <a:t>‹#›</a:t>
            </a:fld>
            <a:endParaRPr lang="en-US"/>
          </a:p>
        </p:txBody>
      </p:sp>
    </p:spTree>
    <p:extLst>
      <p:ext uri="{BB962C8B-B14F-4D97-AF65-F5344CB8AC3E}">
        <p14:creationId xmlns:p14="http://schemas.microsoft.com/office/powerpoint/2010/main" val="979563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D6366-C973-1444-9E34-D1FAED6A57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D2729E-77E7-B348-8A2B-8AC154D740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70F30C5-AD9E-D143-92DE-3F63A9B6AED9}"/>
              </a:ext>
            </a:extLst>
          </p:cNvPr>
          <p:cNvSpPr>
            <a:spLocks noGrp="1"/>
          </p:cNvSpPr>
          <p:nvPr>
            <p:ph type="dt" sz="half" idx="10"/>
          </p:nvPr>
        </p:nvSpPr>
        <p:spPr/>
        <p:txBody>
          <a:bodyPr/>
          <a:lstStyle/>
          <a:p>
            <a:fld id="{1EF8127C-87D1-A346-A891-09030B4AF40B}" type="datetime1">
              <a:rPr lang="en-US" smtClean="0"/>
              <a:t>10/11/18</a:t>
            </a:fld>
            <a:endParaRPr lang="en-US"/>
          </a:p>
        </p:txBody>
      </p:sp>
      <p:sp>
        <p:nvSpPr>
          <p:cNvPr id="5" name="Footer Placeholder 4">
            <a:extLst>
              <a:ext uri="{FF2B5EF4-FFF2-40B4-BE49-F238E27FC236}">
                <a16:creationId xmlns:a16="http://schemas.microsoft.com/office/drawing/2014/main" id="{C6926AFD-9F94-8145-8E0F-B32F2F5DF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88F9C-9781-054C-A176-C775A7DAF967}"/>
              </a:ext>
            </a:extLst>
          </p:cNvPr>
          <p:cNvSpPr>
            <a:spLocks noGrp="1"/>
          </p:cNvSpPr>
          <p:nvPr>
            <p:ph type="sldNum" sz="quarter" idx="12"/>
          </p:nvPr>
        </p:nvSpPr>
        <p:spPr/>
        <p:txBody>
          <a:bodyPr/>
          <a:lstStyle/>
          <a:p>
            <a:fld id="{F7A564D0-6B11-9F48-B181-C9E6C8351B78}" type="slidenum">
              <a:rPr lang="en-US" smtClean="0"/>
              <a:t>‹#›</a:t>
            </a:fld>
            <a:endParaRPr lang="en-US"/>
          </a:p>
        </p:txBody>
      </p:sp>
    </p:spTree>
    <p:extLst>
      <p:ext uri="{BB962C8B-B14F-4D97-AF65-F5344CB8AC3E}">
        <p14:creationId xmlns:p14="http://schemas.microsoft.com/office/powerpoint/2010/main" val="4077551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0BD7E-DD3B-784A-B31C-4B493A4CAC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C219EF-B9DE-2341-B33C-7A8F423CCF0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784FB9-9F9A-6443-A2D7-9471F98914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6554BD-C4B7-7B49-B95A-88A01C3B147D}"/>
              </a:ext>
            </a:extLst>
          </p:cNvPr>
          <p:cNvSpPr>
            <a:spLocks noGrp="1"/>
          </p:cNvSpPr>
          <p:nvPr>
            <p:ph type="dt" sz="half" idx="10"/>
          </p:nvPr>
        </p:nvSpPr>
        <p:spPr/>
        <p:txBody>
          <a:bodyPr/>
          <a:lstStyle/>
          <a:p>
            <a:fld id="{CBE5D73D-1837-F142-9AF1-CE7A6C53AC97}" type="datetime1">
              <a:rPr lang="en-US" smtClean="0"/>
              <a:t>10/11/18</a:t>
            </a:fld>
            <a:endParaRPr lang="en-US"/>
          </a:p>
        </p:txBody>
      </p:sp>
      <p:sp>
        <p:nvSpPr>
          <p:cNvPr id="6" name="Footer Placeholder 5">
            <a:extLst>
              <a:ext uri="{FF2B5EF4-FFF2-40B4-BE49-F238E27FC236}">
                <a16:creationId xmlns:a16="http://schemas.microsoft.com/office/drawing/2014/main" id="{F9E1C03F-CEE8-1947-9B69-E0148E2988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BA6239-E7E1-9949-98B3-D16D4994BD52}"/>
              </a:ext>
            </a:extLst>
          </p:cNvPr>
          <p:cNvSpPr>
            <a:spLocks noGrp="1"/>
          </p:cNvSpPr>
          <p:nvPr>
            <p:ph type="sldNum" sz="quarter" idx="12"/>
          </p:nvPr>
        </p:nvSpPr>
        <p:spPr/>
        <p:txBody>
          <a:bodyPr/>
          <a:lstStyle/>
          <a:p>
            <a:fld id="{F7A564D0-6B11-9F48-B181-C9E6C8351B78}" type="slidenum">
              <a:rPr lang="en-US" smtClean="0"/>
              <a:t>‹#›</a:t>
            </a:fld>
            <a:endParaRPr lang="en-US"/>
          </a:p>
        </p:txBody>
      </p:sp>
    </p:spTree>
    <p:extLst>
      <p:ext uri="{BB962C8B-B14F-4D97-AF65-F5344CB8AC3E}">
        <p14:creationId xmlns:p14="http://schemas.microsoft.com/office/powerpoint/2010/main" val="4291395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9B1C-52ED-5B43-BEDE-D9E69ED6B9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136B16-EB5F-CF45-9E2E-1F8FF4B910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6850534-7ADE-EF4B-A9D2-23DF3E531E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4E1FFB-127A-7B4A-BD96-5031729F02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6A47CEF-AA3B-EF4D-8081-5D7A184A99E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54CAC2-B6B4-6C49-BDAD-38695C12E0DA}"/>
              </a:ext>
            </a:extLst>
          </p:cNvPr>
          <p:cNvSpPr>
            <a:spLocks noGrp="1"/>
          </p:cNvSpPr>
          <p:nvPr>
            <p:ph type="dt" sz="half" idx="10"/>
          </p:nvPr>
        </p:nvSpPr>
        <p:spPr/>
        <p:txBody>
          <a:bodyPr/>
          <a:lstStyle/>
          <a:p>
            <a:fld id="{5B61C5F6-FD87-F94B-8863-FE806AF48080}" type="datetime1">
              <a:rPr lang="en-US" smtClean="0"/>
              <a:t>10/11/18</a:t>
            </a:fld>
            <a:endParaRPr lang="en-US"/>
          </a:p>
        </p:txBody>
      </p:sp>
      <p:sp>
        <p:nvSpPr>
          <p:cNvPr id="8" name="Footer Placeholder 7">
            <a:extLst>
              <a:ext uri="{FF2B5EF4-FFF2-40B4-BE49-F238E27FC236}">
                <a16:creationId xmlns:a16="http://schemas.microsoft.com/office/drawing/2014/main" id="{5C8D6C91-EB46-4144-8DEF-AC7D2D44A7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ED52FC-604F-3949-A919-FC2ACB864E6F}"/>
              </a:ext>
            </a:extLst>
          </p:cNvPr>
          <p:cNvSpPr>
            <a:spLocks noGrp="1"/>
          </p:cNvSpPr>
          <p:nvPr>
            <p:ph type="sldNum" sz="quarter" idx="12"/>
          </p:nvPr>
        </p:nvSpPr>
        <p:spPr/>
        <p:txBody>
          <a:bodyPr/>
          <a:lstStyle/>
          <a:p>
            <a:fld id="{F7A564D0-6B11-9F48-B181-C9E6C8351B78}" type="slidenum">
              <a:rPr lang="en-US" smtClean="0"/>
              <a:t>‹#›</a:t>
            </a:fld>
            <a:endParaRPr lang="en-US"/>
          </a:p>
        </p:txBody>
      </p:sp>
    </p:spTree>
    <p:extLst>
      <p:ext uri="{BB962C8B-B14F-4D97-AF65-F5344CB8AC3E}">
        <p14:creationId xmlns:p14="http://schemas.microsoft.com/office/powerpoint/2010/main" val="3976051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15D9-C67D-0344-9B3C-4592DEA773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B848D8-9409-6E4E-9EEC-6BBA9C1C62B8}"/>
              </a:ext>
            </a:extLst>
          </p:cNvPr>
          <p:cNvSpPr>
            <a:spLocks noGrp="1"/>
          </p:cNvSpPr>
          <p:nvPr>
            <p:ph type="dt" sz="half" idx="10"/>
          </p:nvPr>
        </p:nvSpPr>
        <p:spPr/>
        <p:txBody>
          <a:bodyPr/>
          <a:lstStyle/>
          <a:p>
            <a:fld id="{1E210E09-E242-2544-9254-2A7DB35DDCC9}" type="datetime1">
              <a:rPr lang="en-US" smtClean="0"/>
              <a:t>10/11/18</a:t>
            </a:fld>
            <a:endParaRPr lang="en-US"/>
          </a:p>
        </p:txBody>
      </p:sp>
      <p:sp>
        <p:nvSpPr>
          <p:cNvPr id="4" name="Footer Placeholder 3">
            <a:extLst>
              <a:ext uri="{FF2B5EF4-FFF2-40B4-BE49-F238E27FC236}">
                <a16:creationId xmlns:a16="http://schemas.microsoft.com/office/drawing/2014/main" id="{EA21AA70-9443-1B48-9141-955F243171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F00B5B-BC66-584E-AF28-A1F1BB59B386}"/>
              </a:ext>
            </a:extLst>
          </p:cNvPr>
          <p:cNvSpPr>
            <a:spLocks noGrp="1"/>
          </p:cNvSpPr>
          <p:nvPr>
            <p:ph type="sldNum" sz="quarter" idx="12"/>
          </p:nvPr>
        </p:nvSpPr>
        <p:spPr/>
        <p:txBody>
          <a:bodyPr/>
          <a:lstStyle/>
          <a:p>
            <a:fld id="{F7A564D0-6B11-9F48-B181-C9E6C8351B78}" type="slidenum">
              <a:rPr lang="en-US" smtClean="0"/>
              <a:t>‹#›</a:t>
            </a:fld>
            <a:endParaRPr lang="en-US"/>
          </a:p>
        </p:txBody>
      </p:sp>
    </p:spTree>
    <p:extLst>
      <p:ext uri="{BB962C8B-B14F-4D97-AF65-F5344CB8AC3E}">
        <p14:creationId xmlns:p14="http://schemas.microsoft.com/office/powerpoint/2010/main" val="4285742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3F2473-8638-5343-96B3-7D71F2C769E7}"/>
              </a:ext>
            </a:extLst>
          </p:cNvPr>
          <p:cNvSpPr>
            <a:spLocks noGrp="1"/>
          </p:cNvSpPr>
          <p:nvPr>
            <p:ph type="dt" sz="half" idx="10"/>
          </p:nvPr>
        </p:nvSpPr>
        <p:spPr/>
        <p:txBody>
          <a:bodyPr/>
          <a:lstStyle/>
          <a:p>
            <a:fld id="{9A00671A-B625-5241-A0C3-1B854C570A4B}" type="datetime1">
              <a:rPr lang="en-US" smtClean="0"/>
              <a:t>10/11/18</a:t>
            </a:fld>
            <a:endParaRPr lang="en-US"/>
          </a:p>
        </p:txBody>
      </p:sp>
      <p:sp>
        <p:nvSpPr>
          <p:cNvPr id="3" name="Footer Placeholder 2">
            <a:extLst>
              <a:ext uri="{FF2B5EF4-FFF2-40B4-BE49-F238E27FC236}">
                <a16:creationId xmlns:a16="http://schemas.microsoft.com/office/drawing/2014/main" id="{21528A97-A626-0B49-BBA4-FEDEBECB6B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9EA1C4-024E-BD47-8261-E178A018329B}"/>
              </a:ext>
            </a:extLst>
          </p:cNvPr>
          <p:cNvSpPr>
            <a:spLocks noGrp="1"/>
          </p:cNvSpPr>
          <p:nvPr>
            <p:ph type="sldNum" sz="quarter" idx="12"/>
          </p:nvPr>
        </p:nvSpPr>
        <p:spPr/>
        <p:txBody>
          <a:bodyPr/>
          <a:lstStyle/>
          <a:p>
            <a:fld id="{F7A564D0-6B11-9F48-B181-C9E6C8351B78}" type="slidenum">
              <a:rPr lang="en-US" smtClean="0"/>
              <a:t>‹#›</a:t>
            </a:fld>
            <a:endParaRPr lang="en-US"/>
          </a:p>
        </p:txBody>
      </p:sp>
    </p:spTree>
    <p:extLst>
      <p:ext uri="{BB962C8B-B14F-4D97-AF65-F5344CB8AC3E}">
        <p14:creationId xmlns:p14="http://schemas.microsoft.com/office/powerpoint/2010/main" val="3762792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36AA-3E4A-D342-9C3E-1BAD151783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53C7D2-7806-CE44-A3B3-A1BA1CF26B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3ED019-98E6-7045-B07A-D949B166AB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E44678-2BA4-A547-A502-48363173D7BE}"/>
              </a:ext>
            </a:extLst>
          </p:cNvPr>
          <p:cNvSpPr>
            <a:spLocks noGrp="1"/>
          </p:cNvSpPr>
          <p:nvPr>
            <p:ph type="dt" sz="half" idx="10"/>
          </p:nvPr>
        </p:nvSpPr>
        <p:spPr/>
        <p:txBody>
          <a:bodyPr/>
          <a:lstStyle/>
          <a:p>
            <a:fld id="{02E8DD1B-40E6-8C42-8E2B-E0C8121CFF87}" type="datetime1">
              <a:rPr lang="en-US" smtClean="0"/>
              <a:t>10/11/18</a:t>
            </a:fld>
            <a:endParaRPr lang="en-US"/>
          </a:p>
        </p:txBody>
      </p:sp>
      <p:sp>
        <p:nvSpPr>
          <p:cNvPr id="6" name="Footer Placeholder 5">
            <a:extLst>
              <a:ext uri="{FF2B5EF4-FFF2-40B4-BE49-F238E27FC236}">
                <a16:creationId xmlns:a16="http://schemas.microsoft.com/office/drawing/2014/main" id="{3B3A06B9-BB96-1C45-9C60-7D206E268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727DA-2F61-2843-8543-55403E75583A}"/>
              </a:ext>
            </a:extLst>
          </p:cNvPr>
          <p:cNvSpPr>
            <a:spLocks noGrp="1"/>
          </p:cNvSpPr>
          <p:nvPr>
            <p:ph type="sldNum" sz="quarter" idx="12"/>
          </p:nvPr>
        </p:nvSpPr>
        <p:spPr/>
        <p:txBody>
          <a:bodyPr/>
          <a:lstStyle/>
          <a:p>
            <a:fld id="{F7A564D0-6B11-9F48-B181-C9E6C8351B78}" type="slidenum">
              <a:rPr lang="en-US" smtClean="0"/>
              <a:t>‹#›</a:t>
            </a:fld>
            <a:endParaRPr lang="en-US"/>
          </a:p>
        </p:txBody>
      </p:sp>
    </p:spTree>
    <p:extLst>
      <p:ext uri="{BB962C8B-B14F-4D97-AF65-F5344CB8AC3E}">
        <p14:creationId xmlns:p14="http://schemas.microsoft.com/office/powerpoint/2010/main" val="521324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27964-286F-FA4E-8F46-79A4057AA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3D9DEC-73B2-2642-8490-492C7DC9BA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3FFFD4-1317-024E-81E7-9AC37DDDF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57A75E-2E8D-2346-BAB2-8DC25E0BC321}"/>
              </a:ext>
            </a:extLst>
          </p:cNvPr>
          <p:cNvSpPr>
            <a:spLocks noGrp="1"/>
          </p:cNvSpPr>
          <p:nvPr>
            <p:ph type="dt" sz="half" idx="10"/>
          </p:nvPr>
        </p:nvSpPr>
        <p:spPr/>
        <p:txBody>
          <a:bodyPr/>
          <a:lstStyle/>
          <a:p>
            <a:fld id="{F1B96A55-689A-5D43-8C57-1B4099984C55}" type="datetime1">
              <a:rPr lang="en-US" smtClean="0"/>
              <a:t>10/11/18</a:t>
            </a:fld>
            <a:endParaRPr lang="en-US"/>
          </a:p>
        </p:txBody>
      </p:sp>
      <p:sp>
        <p:nvSpPr>
          <p:cNvPr id="6" name="Footer Placeholder 5">
            <a:extLst>
              <a:ext uri="{FF2B5EF4-FFF2-40B4-BE49-F238E27FC236}">
                <a16:creationId xmlns:a16="http://schemas.microsoft.com/office/drawing/2014/main" id="{E5F62ACA-A336-AF49-AD91-2FC7746834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4DE6A0-B112-7747-A244-65DA25D832C0}"/>
              </a:ext>
            </a:extLst>
          </p:cNvPr>
          <p:cNvSpPr>
            <a:spLocks noGrp="1"/>
          </p:cNvSpPr>
          <p:nvPr>
            <p:ph type="sldNum" sz="quarter" idx="12"/>
          </p:nvPr>
        </p:nvSpPr>
        <p:spPr/>
        <p:txBody>
          <a:bodyPr/>
          <a:lstStyle/>
          <a:p>
            <a:fld id="{F7A564D0-6B11-9F48-B181-C9E6C8351B78}" type="slidenum">
              <a:rPr lang="en-US" smtClean="0"/>
              <a:t>‹#›</a:t>
            </a:fld>
            <a:endParaRPr lang="en-US"/>
          </a:p>
        </p:txBody>
      </p:sp>
    </p:spTree>
    <p:extLst>
      <p:ext uri="{BB962C8B-B14F-4D97-AF65-F5344CB8AC3E}">
        <p14:creationId xmlns:p14="http://schemas.microsoft.com/office/powerpoint/2010/main" val="4251716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8F8DC8-323C-DB41-9332-11EDBAB895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10980D-EBFD-F24A-9F76-785BE940CC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86948-A303-134B-A7FE-172015B380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E723A9-6FDE-FF41-8091-3A5FDE6DC0A9}" type="datetime1">
              <a:rPr lang="en-US" smtClean="0"/>
              <a:t>10/11/18</a:t>
            </a:fld>
            <a:endParaRPr lang="en-US"/>
          </a:p>
        </p:txBody>
      </p:sp>
      <p:sp>
        <p:nvSpPr>
          <p:cNvPr id="5" name="Footer Placeholder 4">
            <a:extLst>
              <a:ext uri="{FF2B5EF4-FFF2-40B4-BE49-F238E27FC236}">
                <a16:creationId xmlns:a16="http://schemas.microsoft.com/office/drawing/2014/main" id="{88084A93-CAE9-E544-92C3-14A713C91E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98DBEF-4EFD-AA44-AD70-C7EF4E6E11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564D0-6B11-9F48-B181-C9E6C8351B78}" type="slidenum">
              <a:rPr lang="en-US" smtClean="0"/>
              <a:t>‹#›</a:t>
            </a:fld>
            <a:endParaRPr lang="en-US"/>
          </a:p>
        </p:txBody>
      </p:sp>
    </p:spTree>
    <p:extLst>
      <p:ext uri="{BB962C8B-B14F-4D97-AF65-F5344CB8AC3E}">
        <p14:creationId xmlns:p14="http://schemas.microsoft.com/office/powerpoint/2010/main" val="2849348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7"/>
            </p:custDataLst>
          </p:nvPr>
        </p:nvSpPr>
        <p:spPr bwMode="auto">
          <a:xfrm>
            <a:off x="914400" y="609600"/>
            <a:ext cx="103632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8"/>
            </p:custDataLst>
          </p:nvPr>
        </p:nvSpPr>
        <p:spPr bwMode="auto">
          <a:xfrm>
            <a:off x="914400" y="1981201"/>
            <a:ext cx="103632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9"/>
            </p:custDataLst>
          </p:nvPr>
        </p:nvSpPr>
        <p:spPr bwMode="auto">
          <a:xfrm rot="16200000">
            <a:off x="10271920" y="5209911"/>
            <a:ext cx="3078162" cy="351367"/>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a:solidFill>
                  <a:srgbClr val="808080"/>
                </a:solidFill>
                <a:cs typeface=""/>
              </a:rPr>
              <a:t> - </a:t>
            </a:r>
            <a:r>
              <a:rPr lang="en-US" altLang="en-US" sz="1000">
                <a:solidFill>
                  <a:srgbClr val="969696"/>
                </a:solidFill>
                <a:cs typeface=""/>
              </a:rPr>
              <a:t>Lectures.GersteinLab.org</a:t>
            </a:r>
            <a:endParaRPr lang="en-US" altLang="en-US" sz="300" b="0">
              <a:solidFill>
                <a:srgbClr val="000000"/>
              </a:solidFill>
              <a:cs typeface=""/>
            </a:endParaRPr>
          </a:p>
        </p:txBody>
      </p:sp>
    </p:spTree>
    <p:extLst>
      <p:ext uri="{BB962C8B-B14F-4D97-AF65-F5344CB8AC3E}">
        <p14:creationId xmlns:p14="http://schemas.microsoft.com/office/powerpoint/2010/main" val="103321270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35E37-5B9C-8E48-9F0F-C984E6698A5B}"/>
              </a:ext>
            </a:extLst>
          </p:cNvPr>
          <p:cNvSpPr>
            <a:spLocks noGrp="1"/>
          </p:cNvSpPr>
          <p:nvPr>
            <p:ph type="ctrTitle"/>
          </p:nvPr>
        </p:nvSpPr>
        <p:spPr>
          <a:xfrm>
            <a:off x="1523999" y="415636"/>
            <a:ext cx="9878291" cy="3094327"/>
          </a:xfrm>
        </p:spPr>
        <p:txBody>
          <a:bodyPr>
            <a:normAutofit fontScale="90000"/>
          </a:bodyPr>
          <a:lstStyle/>
          <a:p>
            <a:pPr algn="l"/>
            <a:r>
              <a:rPr lang="en-US" dirty="0"/>
              <a:t>Comprehensive functional genomic resource and integrative model for the human brain </a:t>
            </a:r>
          </a:p>
        </p:txBody>
      </p:sp>
      <p:sp>
        <p:nvSpPr>
          <p:cNvPr id="3" name="Subtitle 2">
            <a:extLst>
              <a:ext uri="{FF2B5EF4-FFF2-40B4-BE49-F238E27FC236}">
                <a16:creationId xmlns:a16="http://schemas.microsoft.com/office/drawing/2014/main" id="{3B6BF6BD-6070-EC44-BB49-315B094EEEDF}"/>
              </a:ext>
            </a:extLst>
          </p:cNvPr>
          <p:cNvSpPr>
            <a:spLocks noGrp="1"/>
          </p:cNvSpPr>
          <p:nvPr>
            <p:ph type="subTitle" idx="1"/>
          </p:nvPr>
        </p:nvSpPr>
        <p:spPr/>
        <p:txBody>
          <a:bodyPr/>
          <a:lstStyle/>
          <a:p>
            <a:pPr algn="l"/>
            <a:r>
              <a:rPr lang="en-US" dirty="0"/>
              <a:t>Daifeng Wang</a:t>
            </a:r>
          </a:p>
          <a:p>
            <a:pPr algn="l"/>
            <a:r>
              <a:rPr lang="en-US" dirty="0"/>
              <a:t>ASHG 2018</a:t>
            </a:r>
          </a:p>
        </p:txBody>
      </p:sp>
      <p:sp>
        <p:nvSpPr>
          <p:cNvPr id="4" name="Slide Number Placeholder 3">
            <a:extLst>
              <a:ext uri="{FF2B5EF4-FFF2-40B4-BE49-F238E27FC236}">
                <a16:creationId xmlns:a16="http://schemas.microsoft.com/office/drawing/2014/main" id="{32239EDE-53EB-BB45-805E-67527C24F4CF}"/>
              </a:ext>
            </a:extLst>
          </p:cNvPr>
          <p:cNvSpPr>
            <a:spLocks noGrp="1"/>
          </p:cNvSpPr>
          <p:nvPr>
            <p:ph type="sldNum" sz="quarter" idx="12"/>
          </p:nvPr>
        </p:nvSpPr>
        <p:spPr/>
        <p:txBody>
          <a:bodyPr/>
          <a:lstStyle/>
          <a:p>
            <a:fld id="{F7A564D0-6B11-9F48-B181-C9E6C8351B78}" type="slidenum">
              <a:rPr lang="en-US" smtClean="0"/>
              <a:t>1</a:t>
            </a:fld>
            <a:endParaRPr lang="en-US"/>
          </a:p>
        </p:txBody>
      </p:sp>
    </p:spTree>
    <p:extLst>
      <p:ext uri="{BB962C8B-B14F-4D97-AF65-F5344CB8AC3E}">
        <p14:creationId xmlns:p14="http://schemas.microsoft.com/office/powerpoint/2010/main" val="2454182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3F22F-5F91-964F-A58E-A6397D36C2E3}"/>
              </a:ext>
            </a:extLst>
          </p:cNvPr>
          <p:cNvSpPr>
            <a:spLocks noGrp="1"/>
          </p:cNvSpPr>
          <p:nvPr>
            <p:ph type="title"/>
          </p:nvPr>
        </p:nvSpPr>
        <p:spPr>
          <a:xfrm>
            <a:off x="630382" y="53261"/>
            <a:ext cx="10515600" cy="1325563"/>
          </a:xfrm>
        </p:spPr>
        <p:txBody>
          <a:bodyPr/>
          <a:lstStyle/>
          <a:p>
            <a:r>
              <a:rPr lang="en-US" dirty="0"/>
              <a:t>Gene regulatory network inference</a:t>
            </a:r>
          </a:p>
        </p:txBody>
      </p:sp>
      <p:sp>
        <p:nvSpPr>
          <p:cNvPr id="96" name="TextBox 95">
            <a:extLst>
              <a:ext uri="{FF2B5EF4-FFF2-40B4-BE49-F238E27FC236}">
                <a16:creationId xmlns:a16="http://schemas.microsoft.com/office/drawing/2014/main" id="{17A427E5-380D-7143-85BC-4FDA43CD6E88}"/>
              </a:ext>
            </a:extLst>
          </p:cNvPr>
          <p:cNvSpPr txBox="1"/>
          <p:nvPr/>
        </p:nvSpPr>
        <p:spPr>
          <a:xfrm>
            <a:off x="6168561" y="1413239"/>
            <a:ext cx="4786986"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Imputed gene regulatory network linking TFs, enhancers and genes plus QTLs</a:t>
            </a:r>
          </a:p>
        </p:txBody>
      </p:sp>
      <p:pic>
        <p:nvPicPr>
          <p:cNvPr id="100" name="Content Placeholder 99">
            <a:extLst>
              <a:ext uri="{FF2B5EF4-FFF2-40B4-BE49-F238E27FC236}">
                <a16:creationId xmlns:a16="http://schemas.microsoft.com/office/drawing/2014/main" id="{51673AC7-D0A5-234B-8D08-3536A26B43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334" y="1273370"/>
            <a:ext cx="4191000" cy="5067549"/>
          </a:xfrm>
        </p:spPr>
      </p:pic>
      <p:pic>
        <p:nvPicPr>
          <p:cNvPr id="104" name="Picture 103">
            <a:extLst>
              <a:ext uri="{FF2B5EF4-FFF2-40B4-BE49-F238E27FC236}">
                <a16:creationId xmlns:a16="http://schemas.microsoft.com/office/drawing/2014/main" id="{C5356654-79BB-6347-B5EB-A268BE057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993" y="2258868"/>
            <a:ext cx="6855738" cy="1540969"/>
          </a:xfrm>
          <a:prstGeom prst="rect">
            <a:avLst/>
          </a:prstGeom>
        </p:spPr>
      </p:pic>
      <p:sp>
        <p:nvSpPr>
          <p:cNvPr id="105" name="Rounded Rectangle 104">
            <a:extLst>
              <a:ext uri="{FF2B5EF4-FFF2-40B4-BE49-F238E27FC236}">
                <a16:creationId xmlns:a16="http://schemas.microsoft.com/office/drawing/2014/main" id="{A580C9FC-0F41-0A4F-AC94-A3DAC2ECB74D}"/>
              </a:ext>
            </a:extLst>
          </p:cNvPr>
          <p:cNvSpPr/>
          <p:nvPr/>
        </p:nvSpPr>
        <p:spPr>
          <a:xfrm>
            <a:off x="4639670" y="1260765"/>
            <a:ext cx="7552330" cy="514972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2683F90-A2E8-D646-93C1-D0E8230769F9}"/>
              </a:ext>
            </a:extLst>
          </p:cNvPr>
          <p:cNvPicPr>
            <a:picLocks noChangeAspect="1"/>
          </p:cNvPicPr>
          <p:nvPr/>
        </p:nvPicPr>
        <p:blipFill>
          <a:blip r:embed="rId4"/>
          <a:stretch>
            <a:fillRect/>
          </a:stretch>
        </p:blipFill>
        <p:spPr>
          <a:xfrm flipH="1">
            <a:off x="146277" y="3807144"/>
            <a:ext cx="223722" cy="400835"/>
          </a:xfrm>
          <a:prstGeom prst="rect">
            <a:avLst/>
          </a:prstGeom>
        </p:spPr>
      </p:pic>
      <p:pic>
        <p:nvPicPr>
          <p:cNvPr id="9" name="Picture 8">
            <a:extLst>
              <a:ext uri="{FF2B5EF4-FFF2-40B4-BE49-F238E27FC236}">
                <a16:creationId xmlns:a16="http://schemas.microsoft.com/office/drawing/2014/main" id="{54D0694C-FD80-6948-B693-586173771396}"/>
              </a:ext>
            </a:extLst>
          </p:cNvPr>
          <p:cNvPicPr>
            <a:picLocks noChangeAspect="1"/>
          </p:cNvPicPr>
          <p:nvPr/>
        </p:nvPicPr>
        <p:blipFill>
          <a:blip r:embed="rId5"/>
          <a:stretch>
            <a:fillRect/>
          </a:stretch>
        </p:blipFill>
        <p:spPr>
          <a:xfrm>
            <a:off x="72640" y="5804282"/>
            <a:ext cx="317027" cy="423247"/>
          </a:xfrm>
          <a:prstGeom prst="rect">
            <a:avLst/>
          </a:prstGeom>
        </p:spPr>
      </p:pic>
      <p:pic>
        <p:nvPicPr>
          <p:cNvPr id="10" name="Content Placeholder 9">
            <a:extLst>
              <a:ext uri="{FF2B5EF4-FFF2-40B4-BE49-F238E27FC236}">
                <a16:creationId xmlns:a16="http://schemas.microsoft.com/office/drawing/2014/main" id="{689E4CFD-90FE-E340-8922-BA5027B23A47}"/>
              </a:ext>
            </a:extLst>
          </p:cNvPr>
          <p:cNvPicPr>
            <a:picLocks noChangeAspect="1"/>
          </p:cNvPicPr>
          <p:nvPr/>
        </p:nvPicPr>
        <p:blipFill rotWithShape="1">
          <a:blip r:embed="rId6"/>
          <a:srcRect l="26105" t="55402" r="49912" b="396"/>
          <a:stretch/>
        </p:blipFill>
        <p:spPr>
          <a:xfrm>
            <a:off x="5002099" y="3774676"/>
            <a:ext cx="2277504" cy="2428467"/>
          </a:xfrm>
          <a:prstGeom prst="rect">
            <a:avLst/>
          </a:prstGeom>
        </p:spPr>
      </p:pic>
      <p:pic>
        <p:nvPicPr>
          <p:cNvPr id="11" name="Content Placeholder 9">
            <a:extLst>
              <a:ext uri="{FF2B5EF4-FFF2-40B4-BE49-F238E27FC236}">
                <a16:creationId xmlns:a16="http://schemas.microsoft.com/office/drawing/2014/main" id="{00146ADB-7535-F744-9604-02500A77CB1B}"/>
              </a:ext>
            </a:extLst>
          </p:cNvPr>
          <p:cNvPicPr>
            <a:picLocks noChangeAspect="1"/>
          </p:cNvPicPr>
          <p:nvPr/>
        </p:nvPicPr>
        <p:blipFill rotWithShape="1">
          <a:blip r:embed="rId6"/>
          <a:srcRect l="50118" t="55402" r="1154" b="396"/>
          <a:stretch/>
        </p:blipFill>
        <p:spPr>
          <a:xfrm>
            <a:off x="7279603" y="3773902"/>
            <a:ext cx="4627418" cy="2428467"/>
          </a:xfrm>
          <a:prstGeom prst="rect">
            <a:avLst/>
          </a:prstGeom>
        </p:spPr>
      </p:pic>
      <p:sp>
        <p:nvSpPr>
          <p:cNvPr id="12" name="TextBox 11">
            <a:extLst>
              <a:ext uri="{FF2B5EF4-FFF2-40B4-BE49-F238E27FC236}">
                <a16:creationId xmlns:a16="http://schemas.microsoft.com/office/drawing/2014/main" id="{52F84AEE-B1F3-6546-AB39-6C2C931FCFF7}"/>
              </a:ext>
            </a:extLst>
          </p:cNvPr>
          <p:cNvSpPr txBox="1"/>
          <p:nvPr/>
        </p:nvSpPr>
        <p:spPr>
          <a:xfrm>
            <a:off x="6168561" y="6085395"/>
            <a:ext cx="4977421"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e.g., subnetworks targeting single cell marker genes</a:t>
            </a:r>
          </a:p>
        </p:txBody>
      </p:sp>
      <p:sp>
        <p:nvSpPr>
          <p:cNvPr id="3" name="Slide Number Placeholder 2">
            <a:extLst>
              <a:ext uri="{FF2B5EF4-FFF2-40B4-BE49-F238E27FC236}">
                <a16:creationId xmlns:a16="http://schemas.microsoft.com/office/drawing/2014/main" id="{7495F9B6-232B-464B-B9F0-D42748DBA44C}"/>
              </a:ext>
            </a:extLst>
          </p:cNvPr>
          <p:cNvSpPr>
            <a:spLocks noGrp="1"/>
          </p:cNvSpPr>
          <p:nvPr>
            <p:ph type="sldNum" sz="quarter" idx="12"/>
          </p:nvPr>
        </p:nvSpPr>
        <p:spPr/>
        <p:txBody>
          <a:bodyPr/>
          <a:lstStyle/>
          <a:p>
            <a:fld id="{F7A564D0-6B11-9F48-B181-C9E6C8351B78}" type="slidenum">
              <a:rPr lang="en-US" smtClean="0"/>
              <a:t>10</a:t>
            </a:fld>
            <a:endParaRPr lang="en-US"/>
          </a:p>
        </p:txBody>
      </p:sp>
      <p:cxnSp>
        <p:nvCxnSpPr>
          <p:cNvPr id="13" name="Straight Arrow Connector 12">
            <a:extLst>
              <a:ext uri="{FF2B5EF4-FFF2-40B4-BE49-F238E27FC236}">
                <a16:creationId xmlns:a16="http://schemas.microsoft.com/office/drawing/2014/main" id="{A9F3A509-2E2B-1E4A-973F-21E68E2B6518}"/>
              </a:ext>
            </a:extLst>
          </p:cNvPr>
          <p:cNvCxnSpPr>
            <a:cxnSpLocks/>
          </p:cNvCxnSpPr>
          <p:nvPr/>
        </p:nvCxnSpPr>
        <p:spPr>
          <a:xfrm flipH="1" flipV="1">
            <a:off x="1549832" y="2121125"/>
            <a:ext cx="433951" cy="250116"/>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EBFFD83-2CCA-9041-895F-86322A76E63D}"/>
              </a:ext>
            </a:extLst>
          </p:cNvPr>
          <p:cNvCxnSpPr>
            <a:cxnSpLocks/>
          </p:cNvCxnSpPr>
          <p:nvPr/>
        </p:nvCxnSpPr>
        <p:spPr>
          <a:xfrm flipH="1">
            <a:off x="1549832" y="1999281"/>
            <a:ext cx="433951" cy="121844"/>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794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EF53646-9A86-B742-B8C2-B8E4BAECB96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921977"/>
            <a:ext cx="11493383" cy="5579561"/>
          </a:xfrm>
        </p:spPr>
      </p:pic>
      <p:sp>
        <p:nvSpPr>
          <p:cNvPr id="2" name="Title 1">
            <a:extLst>
              <a:ext uri="{FF2B5EF4-FFF2-40B4-BE49-F238E27FC236}">
                <a16:creationId xmlns:a16="http://schemas.microsoft.com/office/drawing/2014/main" id="{418E305C-DB38-F14D-9C3F-E86D6BF65E3F}"/>
              </a:ext>
            </a:extLst>
          </p:cNvPr>
          <p:cNvSpPr>
            <a:spLocks noGrp="1"/>
          </p:cNvSpPr>
          <p:nvPr>
            <p:ph type="title"/>
          </p:nvPr>
        </p:nvSpPr>
        <p:spPr>
          <a:xfrm>
            <a:off x="1581263" y="106282"/>
            <a:ext cx="10515600" cy="1024241"/>
          </a:xfrm>
        </p:spPr>
        <p:txBody>
          <a:bodyPr>
            <a:normAutofit fontScale="90000"/>
          </a:bodyPr>
          <a:lstStyle/>
          <a:p>
            <a:pPr algn="r"/>
            <a:r>
              <a:rPr lang="en-US" dirty="0"/>
              <a:t>Linking GWAS SNPs to new disease genes using gene regulatory network</a:t>
            </a:r>
          </a:p>
        </p:txBody>
      </p:sp>
      <p:sp>
        <p:nvSpPr>
          <p:cNvPr id="10" name="Rectangle 9">
            <a:extLst>
              <a:ext uri="{FF2B5EF4-FFF2-40B4-BE49-F238E27FC236}">
                <a16:creationId xmlns:a16="http://schemas.microsoft.com/office/drawing/2014/main" id="{ED5B42A4-6320-E249-8C19-1BCA64FEBFE9}"/>
              </a:ext>
            </a:extLst>
          </p:cNvPr>
          <p:cNvSpPr/>
          <p:nvPr/>
        </p:nvSpPr>
        <p:spPr>
          <a:xfrm>
            <a:off x="4495800" y="1331193"/>
            <a:ext cx="304800" cy="2173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13F5ACD-807E-A447-B034-0F656F10D363}"/>
              </a:ext>
            </a:extLst>
          </p:cNvPr>
          <p:cNvSpPr/>
          <p:nvPr/>
        </p:nvSpPr>
        <p:spPr>
          <a:xfrm>
            <a:off x="3810000" y="3845793"/>
            <a:ext cx="304800" cy="2173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C814A65-0F62-B34C-9DCD-0A2DEC9A7E08}"/>
              </a:ext>
            </a:extLst>
          </p:cNvPr>
          <p:cNvSpPr txBox="1"/>
          <p:nvPr/>
        </p:nvSpPr>
        <p:spPr>
          <a:xfrm>
            <a:off x="633591" y="986097"/>
            <a:ext cx="2023109" cy="261610"/>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142</a:t>
            </a:r>
          </a:p>
        </p:txBody>
      </p:sp>
      <p:sp>
        <p:nvSpPr>
          <p:cNvPr id="16" name="Rectangle 15">
            <a:extLst>
              <a:ext uri="{FF2B5EF4-FFF2-40B4-BE49-F238E27FC236}">
                <a16:creationId xmlns:a16="http://schemas.microsoft.com/office/drawing/2014/main" id="{ED74923D-1D0B-CE41-BD5E-3C7DC4A3C648}"/>
              </a:ext>
            </a:extLst>
          </p:cNvPr>
          <p:cNvSpPr/>
          <p:nvPr/>
        </p:nvSpPr>
        <p:spPr>
          <a:xfrm>
            <a:off x="4377884" y="6317617"/>
            <a:ext cx="1715979" cy="261610"/>
          </a:xfrm>
          <a:prstGeom prst="rect">
            <a:avLst/>
          </a:prstGeom>
        </p:spPr>
        <p:txBody>
          <a:bodyPr wrap="square">
            <a:spAutoFit/>
          </a:bodyPr>
          <a:lstStyle/>
          <a:p>
            <a:r>
              <a:rPr lang="en-US" sz="1100" dirty="0"/>
              <a:t>early cortical specification</a:t>
            </a:r>
          </a:p>
        </p:txBody>
      </p:sp>
      <p:cxnSp>
        <p:nvCxnSpPr>
          <p:cNvPr id="19" name="Straight Arrow Connector 18">
            <a:extLst>
              <a:ext uri="{FF2B5EF4-FFF2-40B4-BE49-F238E27FC236}">
                <a16:creationId xmlns:a16="http://schemas.microsoft.com/office/drawing/2014/main" id="{0D673808-CC58-4B45-864A-B6673CD26D3A}"/>
              </a:ext>
            </a:extLst>
          </p:cNvPr>
          <p:cNvCxnSpPr/>
          <p:nvPr/>
        </p:nvCxnSpPr>
        <p:spPr>
          <a:xfrm>
            <a:off x="5020162" y="6165147"/>
            <a:ext cx="0" cy="17866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62D1839C-97BA-1141-988F-49FE8BE6ECDE}"/>
              </a:ext>
            </a:extLst>
          </p:cNvPr>
          <p:cNvCxnSpPr/>
          <p:nvPr/>
        </p:nvCxnSpPr>
        <p:spPr>
          <a:xfrm>
            <a:off x="8844367" y="6186055"/>
            <a:ext cx="0" cy="17866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A3327DFC-8A3B-F34A-A052-A3C0B76AC353}"/>
              </a:ext>
            </a:extLst>
          </p:cNvPr>
          <p:cNvSpPr/>
          <p:nvPr/>
        </p:nvSpPr>
        <p:spPr>
          <a:xfrm>
            <a:off x="8007119" y="6317617"/>
            <a:ext cx="2083231" cy="261610"/>
          </a:xfrm>
          <a:prstGeom prst="rect">
            <a:avLst/>
          </a:prstGeom>
        </p:spPr>
        <p:txBody>
          <a:bodyPr wrap="square">
            <a:spAutoFit/>
          </a:bodyPr>
          <a:lstStyle/>
          <a:p>
            <a:r>
              <a:rPr lang="en-US" sz="1100" dirty="0"/>
              <a:t>promote neuronal apoptosis  </a:t>
            </a:r>
          </a:p>
        </p:txBody>
      </p:sp>
      <p:sp>
        <p:nvSpPr>
          <p:cNvPr id="3" name="Slide Number Placeholder 2">
            <a:extLst>
              <a:ext uri="{FF2B5EF4-FFF2-40B4-BE49-F238E27FC236}">
                <a16:creationId xmlns:a16="http://schemas.microsoft.com/office/drawing/2014/main" id="{2BE58B47-8629-0141-B78E-97DE7F3915E3}"/>
              </a:ext>
            </a:extLst>
          </p:cNvPr>
          <p:cNvSpPr>
            <a:spLocks noGrp="1"/>
          </p:cNvSpPr>
          <p:nvPr>
            <p:ph type="sldNum" sz="quarter" idx="12"/>
          </p:nvPr>
        </p:nvSpPr>
        <p:spPr/>
        <p:txBody>
          <a:bodyPr/>
          <a:lstStyle/>
          <a:p>
            <a:fld id="{F7A564D0-6B11-9F48-B181-C9E6C8351B78}" type="slidenum">
              <a:rPr lang="en-US" smtClean="0"/>
              <a:t>11</a:t>
            </a:fld>
            <a:endParaRPr lang="en-US"/>
          </a:p>
        </p:txBody>
      </p:sp>
      <p:sp>
        <p:nvSpPr>
          <p:cNvPr id="4" name="TextBox 3">
            <a:extLst>
              <a:ext uri="{FF2B5EF4-FFF2-40B4-BE49-F238E27FC236}">
                <a16:creationId xmlns:a16="http://schemas.microsoft.com/office/drawing/2014/main" id="{4FDC8436-4625-E04F-8120-92595D9E40F2}"/>
              </a:ext>
            </a:extLst>
          </p:cNvPr>
          <p:cNvSpPr txBox="1"/>
          <p:nvPr/>
        </p:nvSpPr>
        <p:spPr>
          <a:xfrm>
            <a:off x="3136857" y="2774548"/>
            <a:ext cx="1241028" cy="923330"/>
          </a:xfrm>
          <a:prstGeom prst="rect">
            <a:avLst/>
          </a:prstGeom>
          <a:noFill/>
        </p:spPr>
        <p:txBody>
          <a:bodyPr wrap="square" rtlCol="0">
            <a:spAutoFit/>
          </a:bodyPr>
          <a:lstStyle/>
          <a:p>
            <a:r>
              <a:rPr lang="en-US" b="1" dirty="0"/>
              <a:t>321 high-confident SCZ genes</a:t>
            </a:r>
          </a:p>
        </p:txBody>
      </p:sp>
    </p:spTree>
    <p:extLst>
      <p:ext uri="{BB962C8B-B14F-4D97-AF65-F5344CB8AC3E}">
        <p14:creationId xmlns:p14="http://schemas.microsoft.com/office/powerpoint/2010/main" val="2186492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386FB-E914-9544-A6F4-627ADEBB782C}"/>
              </a:ext>
            </a:extLst>
          </p:cNvPr>
          <p:cNvSpPr>
            <a:spLocks noGrp="1"/>
          </p:cNvSpPr>
          <p:nvPr>
            <p:ph type="title"/>
          </p:nvPr>
        </p:nvSpPr>
        <p:spPr>
          <a:xfrm>
            <a:off x="838200" y="75500"/>
            <a:ext cx="10515600" cy="1325563"/>
          </a:xfrm>
        </p:spPr>
        <p:txBody>
          <a:bodyPr/>
          <a:lstStyle/>
          <a:p>
            <a:r>
              <a:rPr lang="en-US" dirty="0"/>
              <a:t>Deep Structured Phenotype Network (DSPN) </a:t>
            </a:r>
          </a:p>
        </p:txBody>
      </p:sp>
      <p:pic>
        <p:nvPicPr>
          <p:cNvPr id="289" name="Picture 288">
            <a:extLst>
              <a:ext uri="{FF2B5EF4-FFF2-40B4-BE49-F238E27FC236}">
                <a16:creationId xmlns:a16="http://schemas.microsoft.com/office/drawing/2014/main" id="{0D6CB19A-F768-B045-B6E7-73393D171F4D}"/>
              </a:ext>
            </a:extLst>
          </p:cNvPr>
          <p:cNvPicPr>
            <a:picLocks noChangeAspect="1"/>
          </p:cNvPicPr>
          <p:nvPr/>
        </p:nvPicPr>
        <p:blipFill rotWithShape="1">
          <a:blip r:embed="rId2"/>
          <a:srcRect t="6376"/>
          <a:stretch/>
        </p:blipFill>
        <p:spPr>
          <a:xfrm>
            <a:off x="110837" y="1267691"/>
            <a:ext cx="9144000" cy="4579038"/>
          </a:xfrm>
          <a:prstGeom prst="rect">
            <a:avLst/>
          </a:prstGeom>
        </p:spPr>
      </p:pic>
      <p:sp>
        <p:nvSpPr>
          <p:cNvPr id="291" name="Rectangle 290">
            <a:extLst>
              <a:ext uri="{FF2B5EF4-FFF2-40B4-BE49-F238E27FC236}">
                <a16:creationId xmlns:a16="http://schemas.microsoft.com/office/drawing/2014/main" id="{DC64473B-3426-6048-91CF-747D0350BF41}"/>
              </a:ext>
            </a:extLst>
          </p:cNvPr>
          <p:cNvSpPr/>
          <p:nvPr/>
        </p:nvSpPr>
        <p:spPr>
          <a:xfrm>
            <a:off x="600135" y="3978275"/>
            <a:ext cx="4529803" cy="274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Content Placeholder 2">
            <a:extLst>
              <a:ext uri="{FF2B5EF4-FFF2-40B4-BE49-F238E27FC236}">
                <a16:creationId xmlns:a16="http://schemas.microsoft.com/office/drawing/2014/main" id="{7228B785-E114-3647-9875-BD2A74A866B8}"/>
              </a:ext>
            </a:extLst>
          </p:cNvPr>
          <p:cNvSpPr>
            <a:spLocks noGrp="1"/>
          </p:cNvSpPr>
          <p:nvPr>
            <p:ph idx="1"/>
          </p:nvPr>
        </p:nvSpPr>
        <p:spPr>
          <a:xfrm>
            <a:off x="9104596" y="1109730"/>
            <a:ext cx="2924943" cy="3363547"/>
          </a:xfrm>
        </p:spPr>
        <p:txBody>
          <a:bodyPr>
            <a:normAutofit fontScale="92500" lnSpcReduction="10000"/>
          </a:bodyPr>
          <a:lstStyle/>
          <a:p>
            <a:pPr marL="0" indent="0">
              <a:buNone/>
            </a:pPr>
            <a:r>
              <a:rPr lang="en-US" sz="2400" dirty="0"/>
              <a:t>Boltzmann machine </a:t>
            </a:r>
          </a:p>
          <a:p>
            <a:pPr marL="0" indent="0">
              <a:buNone/>
            </a:pPr>
            <a:r>
              <a:rPr lang="en-US" sz="2100" b="1" dirty="0">
                <a:solidFill>
                  <a:srgbClr val="0070C0"/>
                </a:solidFill>
              </a:rPr>
              <a:t>y</a:t>
            </a:r>
            <a:r>
              <a:rPr lang="en-US" sz="2100" b="1" dirty="0">
                <a:solidFill>
                  <a:srgbClr val="92D050"/>
                </a:solidFill>
              </a:rPr>
              <a:t>: </a:t>
            </a:r>
            <a:r>
              <a:rPr lang="en-US" sz="2100" dirty="0"/>
              <a:t>phenotypes</a:t>
            </a:r>
          </a:p>
          <a:p>
            <a:pPr lvl="1"/>
            <a:r>
              <a:rPr lang="en-US" sz="2100" b="1" dirty="0">
                <a:solidFill>
                  <a:schemeClr val="accent1">
                    <a:lumMod val="50000"/>
                  </a:schemeClr>
                </a:solidFill>
              </a:rPr>
              <a:t>h</a:t>
            </a:r>
            <a:r>
              <a:rPr lang="en-US" sz="2100" dirty="0"/>
              <a:t>: hidden units (e.g., circuits)</a:t>
            </a:r>
          </a:p>
          <a:p>
            <a:pPr lvl="1"/>
            <a:r>
              <a:rPr lang="en-US" sz="2100" b="1" dirty="0">
                <a:solidFill>
                  <a:srgbClr val="92D050"/>
                </a:solidFill>
              </a:rPr>
              <a:t>x</a:t>
            </a:r>
            <a:r>
              <a:rPr lang="en-US" sz="2100" dirty="0"/>
              <a:t>: intermediate phenotypes (e.g., genes, enhancers)</a:t>
            </a:r>
          </a:p>
          <a:p>
            <a:pPr lvl="1"/>
            <a:r>
              <a:rPr lang="en-US" sz="2100" b="1" dirty="0">
                <a:solidFill>
                  <a:srgbClr val="B3752D"/>
                </a:solidFill>
              </a:rPr>
              <a:t>z</a:t>
            </a:r>
            <a:r>
              <a:rPr lang="en-US" sz="2100" dirty="0"/>
              <a:t>: genotypes (e.g. SNPs)</a:t>
            </a:r>
          </a:p>
          <a:p>
            <a:pPr lvl="1"/>
            <a:r>
              <a:rPr lang="en-US" sz="2100" b="1" dirty="0"/>
              <a:t>W</a:t>
            </a:r>
            <a:r>
              <a:rPr lang="en-US" sz="2100" dirty="0"/>
              <a:t>: weights (e.g., regulatory network)</a:t>
            </a:r>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4CD5B0B4-E888-2B49-8C1D-7AFEB24D008F}"/>
                  </a:ext>
                </a:extLst>
              </p:cNvPr>
              <p:cNvSpPr/>
              <p:nvPr/>
            </p:nvSpPr>
            <p:spPr>
              <a:xfrm>
                <a:off x="385974" y="4253409"/>
                <a:ext cx="4470070" cy="4397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charset="0"/>
                        </a:rPr>
                        <m:t>𝑝</m:t>
                      </m:r>
                      <m:d>
                        <m:dPr>
                          <m:ctrlPr>
                            <a:rPr lang="en-US" sz="2000" i="1">
                              <a:latin typeface="Cambria Math" panose="02040503050406030204" pitchFamily="18" charset="0"/>
                            </a:rPr>
                          </m:ctrlPr>
                        </m:dPr>
                        <m:e>
                          <m:r>
                            <a:rPr lang="en-US" sz="2000">
                              <a:latin typeface="Cambria Math" charset="0"/>
                            </a:rPr>
                            <m:t>𝐱</m:t>
                          </m:r>
                          <m:r>
                            <a:rPr lang="en-US" sz="2000" b="0">
                              <a:latin typeface="Cambria Math" charset="0"/>
                            </a:rPr>
                            <m:t>,</m:t>
                          </m:r>
                          <m:r>
                            <a:rPr lang="en-US" sz="2000" b="1" i="0" smtClean="0">
                              <a:latin typeface="Cambria Math" panose="02040503050406030204" pitchFamily="18" charset="0"/>
                            </a:rPr>
                            <m:t>𝐲</m:t>
                          </m:r>
                          <m:r>
                            <a:rPr lang="en-US" sz="2000" b="0" i="0" smtClean="0">
                              <a:latin typeface="Cambria Math" panose="02040503050406030204" pitchFamily="18" charset="0"/>
                            </a:rPr>
                            <m:t>,</m:t>
                          </m:r>
                          <m:r>
                            <a:rPr lang="en-US" sz="2000">
                              <a:latin typeface="Cambria Math" charset="0"/>
                            </a:rPr>
                            <m:t>𝐡</m:t>
                          </m:r>
                          <m:r>
                            <a:rPr lang="en-US" sz="2000" b="0">
                              <a:latin typeface="Cambria Math" charset="0"/>
                            </a:rPr>
                            <m:t>|</m:t>
                          </m:r>
                          <m:r>
                            <a:rPr lang="en-US" sz="2000">
                              <a:latin typeface="Cambria Math" charset="0"/>
                            </a:rPr>
                            <m:t>𝐳</m:t>
                          </m:r>
                        </m:e>
                      </m:d>
                      <m:r>
                        <a:rPr lang="en-US" sz="2000" b="0" smtClean="0">
                          <a:latin typeface="Cambria Math" charset="0"/>
                        </a:rPr>
                        <m:t>=</m:t>
                      </m:r>
                      <m:f>
                        <m:fPr>
                          <m:type m:val="lin"/>
                          <m:ctrlPr>
                            <a:rPr lang="en-US" sz="2000" b="0" i="1" smtClean="0">
                              <a:latin typeface="Cambria Math" panose="02040503050406030204" pitchFamily="18" charset="0"/>
                            </a:rPr>
                          </m:ctrlPr>
                        </m:fPr>
                        <m:num>
                          <m:func>
                            <m:funcPr>
                              <m:ctrlPr>
                                <a:rPr lang="en-US" sz="2000" b="0" i="1">
                                  <a:latin typeface="Cambria Math" panose="02040503050406030204" pitchFamily="18" charset="0"/>
                                </a:rPr>
                              </m:ctrlPr>
                            </m:funcPr>
                            <m:fName>
                              <m:r>
                                <m:rPr>
                                  <m:sty m:val="p"/>
                                </m:rPr>
                                <a:rPr lang="en-US" sz="2000" b="0">
                                  <a:latin typeface="Cambria Math" charset="0"/>
                                </a:rPr>
                                <m:t>exp</m:t>
                              </m:r>
                            </m:fName>
                            <m:e>
                              <m:d>
                                <m:dPr>
                                  <m:ctrlPr>
                                    <a:rPr lang="en-US" sz="2000" b="0" i="1">
                                      <a:latin typeface="Cambria Math" panose="02040503050406030204" pitchFamily="18" charset="0"/>
                                    </a:rPr>
                                  </m:ctrlPr>
                                </m:dPr>
                                <m:e>
                                  <m:r>
                                    <a:rPr lang="en-US" sz="2000" b="0">
                                      <a:latin typeface="Cambria Math" charset="0"/>
                                    </a:rPr>
                                    <m:t>−</m:t>
                                  </m:r>
                                  <m:r>
                                    <a:rPr lang="en-US" sz="2000" b="0" i="1" smtClean="0">
                                      <a:solidFill>
                                        <a:schemeClr val="tx1"/>
                                      </a:solidFill>
                                      <a:latin typeface="Cambria Math" charset="0"/>
                                    </a:rPr>
                                    <m:t>𝐸</m:t>
                                  </m:r>
                                  <m:d>
                                    <m:dPr>
                                      <m:ctrlPr>
                                        <a:rPr lang="en-US" sz="2000" b="0" i="1">
                                          <a:latin typeface="Cambria Math" panose="02040503050406030204" pitchFamily="18" charset="0"/>
                                        </a:rPr>
                                      </m:ctrlPr>
                                    </m:dPr>
                                    <m:e>
                                      <m:r>
                                        <a:rPr lang="en-US" sz="2000">
                                          <a:latin typeface="Cambria Math" charset="0"/>
                                        </a:rPr>
                                        <m:t>𝐱</m:t>
                                      </m:r>
                                      <m:r>
                                        <a:rPr lang="en-US" sz="2000">
                                          <a:latin typeface="Cambria Math" charset="0"/>
                                        </a:rPr>
                                        <m:t>,</m:t>
                                      </m:r>
                                      <m:r>
                                        <a:rPr lang="en-US" sz="2000" b="1" i="0" smtClean="0">
                                          <a:latin typeface="Cambria Math" panose="02040503050406030204" pitchFamily="18" charset="0"/>
                                        </a:rPr>
                                        <m:t>𝐲</m:t>
                                      </m:r>
                                      <m:r>
                                        <a:rPr lang="en-US" sz="2000" b="0" i="0" smtClean="0">
                                          <a:latin typeface="Cambria Math" panose="02040503050406030204" pitchFamily="18" charset="0"/>
                                        </a:rPr>
                                        <m:t>, </m:t>
                                      </m:r>
                                      <m:r>
                                        <a:rPr lang="en-US" sz="2000">
                                          <a:latin typeface="Cambria Math" charset="0"/>
                                        </a:rPr>
                                        <m:t>𝐡</m:t>
                                      </m:r>
                                      <m:r>
                                        <a:rPr lang="en-US" sz="2000" b="0">
                                          <a:latin typeface="Cambria Math" charset="0"/>
                                        </a:rPr>
                                        <m:t>|</m:t>
                                      </m:r>
                                      <m:r>
                                        <a:rPr lang="en-US" sz="2000">
                                          <a:latin typeface="Cambria Math" charset="0"/>
                                        </a:rPr>
                                        <m:t>𝐳</m:t>
                                      </m:r>
                                    </m:e>
                                  </m:d>
                                </m:e>
                              </m:d>
                            </m:e>
                          </m:func>
                        </m:num>
                        <m:den>
                          <m:r>
                            <a:rPr lang="en-US" sz="2000" b="0" i="1" smtClean="0">
                              <a:latin typeface="Cambria Math" charset="0"/>
                            </a:rPr>
                            <m:t>𝑍</m:t>
                          </m:r>
                        </m:den>
                      </m:f>
                      <m:r>
                        <a:rPr lang="en-US" sz="2000" b="0" smtClean="0">
                          <a:latin typeface="Cambria Math" charset="0"/>
                        </a:rPr>
                        <m:t>(</m:t>
                      </m:r>
                      <m:r>
                        <a:rPr lang="en-US" sz="2000" smtClean="0">
                          <a:latin typeface="Cambria Math" charset="0"/>
                        </a:rPr>
                        <m:t>𝐳</m:t>
                      </m:r>
                      <m:r>
                        <a:rPr lang="en-US" sz="2000" b="0" smtClean="0">
                          <a:latin typeface="Cambria Math" charset="0"/>
                        </a:rPr>
                        <m:t>)</m:t>
                      </m:r>
                    </m:oMath>
                  </m:oMathPara>
                </a14:m>
                <a:endParaRPr lang="en-US" sz="2000" dirty="0"/>
              </a:p>
            </p:txBody>
          </p:sp>
        </mc:Choice>
        <mc:Fallback xmlns="">
          <p:sp>
            <p:nvSpPr>
              <p:cNvPr id="33" name="Rectangle 32">
                <a:extLst>
                  <a:ext uri="{FF2B5EF4-FFF2-40B4-BE49-F238E27FC236}">
                    <a16:creationId xmlns:a16="http://schemas.microsoft.com/office/drawing/2014/main" id="{4CD5B0B4-E888-2B49-8C1D-7AFEB24D008F}"/>
                  </a:ext>
                </a:extLst>
              </p:cNvPr>
              <p:cNvSpPr>
                <a:spLocks noRot="1" noChangeAspect="1" noMove="1" noResize="1" noEditPoints="1" noAdjustHandles="1" noChangeArrowheads="1" noChangeShapeType="1" noTextEdit="1"/>
              </p:cNvSpPr>
              <p:nvPr/>
            </p:nvSpPr>
            <p:spPr>
              <a:xfrm>
                <a:off x="385974" y="4253409"/>
                <a:ext cx="4470070" cy="439736"/>
              </a:xfrm>
              <a:prstGeom prst="rect">
                <a:avLst/>
              </a:prstGeom>
              <a:blipFill>
                <a:blip r:embed="rId3"/>
                <a:stretch>
                  <a:fillRect t="-97222" b="-15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5FA5795D-4FA2-F74D-B91D-259818883B54}"/>
                  </a:ext>
                </a:extLst>
              </p:cNvPr>
              <p:cNvSpPr/>
              <p:nvPr/>
            </p:nvSpPr>
            <p:spPr>
              <a:xfrm>
                <a:off x="206232" y="5383831"/>
                <a:ext cx="3982125" cy="101957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charset="0"/>
                        </a:rPr>
                        <m:t>𝐸</m:t>
                      </m:r>
                      <m:d>
                        <m:dPr>
                          <m:ctrlPr>
                            <a:rPr lang="en-US" sz="2000" i="1">
                              <a:latin typeface="Cambria Math" panose="02040503050406030204" pitchFamily="18" charset="0"/>
                            </a:rPr>
                          </m:ctrlPr>
                        </m:dPr>
                        <m:e>
                          <m:r>
                            <a:rPr lang="en-US" sz="2000" i="1" smtClean="0">
                              <a:solidFill>
                                <a:srgbClr val="92D050"/>
                              </a:solidFill>
                              <a:latin typeface="Cambria Math" charset="0"/>
                            </a:rPr>
                            <m:t>𝐱</m:t>
                          </m:r>
                          <m:r>
                            <a:rPr lang="en-US" sz="2000">
                              <a:latin typeface="Cambria Math" charset="0"/>
                            </a:rPr>
                            <m:t>,</m:t>
                          </m:r>
                          <m:r>
                            <a:rPr lang="en-US" sz="2000" b="1" i="0" smtClean="0">
                              <a:solidFill>
                                <a:srgbClr val="0070C0"/>
                              </a:solidFill>
                              <a:latin typeface="Cambria Math" panose="02040503050406030204" pitchFamily="18" charset="0"/>
                            </a:rPr>
                            <m:t>𝐲</m:t>
                          </m:r>
                          <m:r>
                            <a:rPr lang="en-US" sz="2000" b="0" i="0" smtClean="0">
                              <a:latin typeface="Cambria Math" panose="02040503050406030204" pitchFamily="18" charset="0"/>
                            </a:rPr>
                            <m:t>, </m:t>
                          </m:r>
                          <m:r>
                            <a:rPr lang="en-US" sz="2000" smtClean="0">
                              <a:solidFill>
                                <a:schemeClr val="accent1">
                                  <a:lumMod val="50000"/>
                                </a:schemeClr>
                              </a:solidFill>
                              <a:latin typeface="Cambria Math" charset="0"/>
                            </a:rPr>
                            <m:t>𝐡</m:t>
                          </m:r>
                          <m:r>
                            <a:rPr lang="en-US" sz="2000">
                              <a:latin typeface="Cambria Math" charset="0"/>
                            </a:rPr>
                            <m:t>|</m:t>
                          </m:r>
                          <m:r>
                            <a:rPr lang="en-US" sz="2000" i="1" smtClean="0">
                              <a:solidFill>
                                <a:srgbClr val="B3752D"/>
                              </a:solidFill>
                              <a:latin typeface="Cambria Math" charset="0"/>
                            </a:rPr>
                            <m:t>𝐳</m:t>
                          </m:r>
                        </m:e>
                      </m:d>
                      <m:r>
                        <a:rPr lang="en-US" sz="2000" i="1">
                          <a:latin typeface="Cambria Math" charset="0"/>
                        </a:rPr>
                        <m:t>=</m:t>
                      </m:r>
                      <m:sSup>
                        <m:sSupPr>
                          <m:ctrlPr>
                            <a:rPr lang="en-US" sz="2000" i="1">
                              <a:latin typeface="Cambria Math" panose="02040503050406030204" pitchFamily="18" charset="0"/>
                            </a:rPr>
                          </m:ctrlPr>
                        </m:sSupPr>
                        <m:e>
                          <m:r>
                            <a:rPr lang="en-US" sz="2000" i="1">
                              <a:latin typeface="Cambria Math" charset="0"/>
                            </a:rPr>
                            <m:t>−</m:t>
                          </m:r>
                          <m:r>
                            <a:rPr lang="en-US" sz="2000" i="1" smtClean="0">
                              <a:solidFill>
                                <a:srgbClr val="B3752D"/>
                              </a:solidFill>
                              <a:latin typeface="Cambria Math" charset="0"/>
                            </a:rPr>
                            <m:t>𝐳</m:t>
                          </m:r>
                        </m:e>
                        <m:sup>
                          <m:r>
                            <m:rPr>
                              <m:sty m:val="p"/>
                            </m:rPr>
                            <a:rPr lang="en-US" sz="2000">
                              <a:latin typeface="Cambria Math" charset="0"/>
                            </a:rPr>
                            <m:t>T</m:t>
                          </m:r>
                        </m:sup>
                      </m:sSup>
                      <m:sSub>
                        <m:sSubPr>
                          <m:ctrlPr>
                            <a:rPr lang="en-US" sz="2000" i="1">
                              <a:latin typeface="Cambria Math" panose="02040503050406030204" pitchFamily="18" charset="0"/>
                            </a:rPr>
                          </m:ctrlPr>
                        </m:sSubPr>
                        <m:e>
                          <m:r>
                            <a:rPr lang="en-US" sz="2000" i="1">
                              <a:latin typeface="Cambria Math" charset="0"/>
                            </a:rPr>
                            <m:t>𝐖</m:t>
                          </m:r>
                        </m:e>
                        <m:sub>
                          <m:r>
                            <a:rPr lang="en-US" sz="2000" i="1">
                              <a:latin typeface="Cambria Math" charset="0"/>
                            </a:rPr>
                            <m:t>𝟏</m:t>
                          </m:r>
                        </m:sub>
                      </m:sSub>
                      <m:r>
                        <a:rPr lang="en-US" sz="2000" i="1" smtClean="0">
                          <a:solidFill>
                            <a:srgbClr val="92D050"/>
                          </a:solidFill>
                          <a:latin typeface="Cambria Math" charset="0"/>
                        </a:rPr>
                        <m:t>𝐱</m:t>
                      </m:r>
                      <m:sSup>
                        <m:sSupPr>
                          <m:ctrlPr>
                            <a:rPr lang="en-US" sz="2000" i="1">
                              <a:latin typeface="Cambria Math" panose="02040503050406030204" pitchFamily="18" charset="0"/>
                            </a:rPr>
                          </m:ctrlPr>
                        </m:sSupPr>
                        <m:e>
                          <m:r>
                            <a:rPr lang="en-US" sz="2000" i="1">
                              <a:latin typeface="Cambria Math" charset="0"/>
                            </a:rPr>
                            <m:t>−</m:t>
                          </m:r>
                          <m:r>
                            <a:rPr lang="en-US" sz="2000" i="1" smtClean="0">
                              <a:solidFill>
                                <a:srgbClr val="92D050"/>
                              </a:solidFill>
                              <a:latin typeface="Cambria Math" charset="0"/>
                            </a:rPr>
                            <m:t>𝐱</m:t>
                          </m:r>
                        </m:e>
                        <m:sup>
                          <m:r>
                            <m:rPr>
                              <m:sty m:val="p"/>
                            </m:rPr>
                            <a:rPr lang="en-US" sz="2000">
                              <a:latin typeface="Cambria Math" charset="0"/>
                            </a:rPr>
                            <m:t>T</m:t>
                          </m:r>
                        </m:sup>
                      </m:sSup>
                      <m:sSub>
                        <m:sSubPr>
                          <m:ctrlPr>
                            <a:rPr lang="en-US" sz="2000" i="1">
                              <a:latin typeface="Cambria Math" panose="02040503050406030204" pitchFamily="18" charset="0"/>
                            </a:rPr>
                          </m:ctrlPr>
                        </m:sSubPr>
                        <m:e>
                          <m:r>
                            <a:rPr lang="en-US" sz="2000" i="1">
                              <a:latin typeface="Cambria Math" charset="0"/>
                            </a:rPr>
                            <m:t>𝐖</m:t>
                          </m:r>
                        </m:e>
                        <m:sub>
                          <m:r>
                            <a:rPr lang="en-US" sz="2000" b="1" i="1" smtClean="0">
                              <a:latin typeface="Cambria Math" charset="0"/>
                            </a:rPr>
                            <m:t>𝟐</m:t>
                          </m:r>
                        </m:sub>
                      </m:sSub>
                      <m:r>
                        <a:rPr lang="en-US" sz="2000" i="1" smtClean="0">
                          <a:solidFill>
                            <a:srgbClr val="92D050"/>
                          </a:solidFill>
                          <a:latin typeface="Cambria Math" charset="0"/>
                        </a:rPr>
                        <m:t>𝐱</m:t>
                      </m:r>
                      <m:r>
                        <a:rPr lang="en-US" sz="2000" i="1">
                          <a:latin typeface="Cambria Math" charset="0"/>
                        </a:rPr>
                        <m:t>−</m:t>
                      </m:r>
                      <m:sSup>
                        <m:sSupPr>
                          <m:ctrlPr>
                            <a:rPr lang="en-US" sz="2000" i="1">
                              <a:latin typeface="Cambria Math" panose="02040503050406030204" pitchFamily="18" charset="0"/>
                            </a:rPr>
                          </m:ctrlPr>
                        </m:sSupPr>
                        <m:e>
                          <m:r>
                            <a:rPr lang="en-US" sz="2000" i="1" smtClean="0">
                              <a:solidFill>
                                <a:srgbClr val="92D050"/>
                              </a:solidFill>
                              <a:latin typeface="Cambria Math" charset="0"/>
                            </a:rPr>
                            <m:t>𝐱</m:t>
                          </m:r>
                        </m:e>
                        <m:sup>
                          <m:r>
                            <m:rPr>
                              <m:sty m:val="p"/>
                            </m:rPr>
                            <a:rPr lang="en-US" sz="2000">
                              <a:latin typeface="Cambria Math" charset="0"/>
                            </a:rPr>
                            <m:t>T</m:t>
                          </m:r>
                        </m:sup>
                      </m:sSup>
                      <m:sSub>
                        <m:sSubPr>
                          <m:ctrlPr>
                            <a:rPr lang="en-US" sz="2000" i="1">
                              <a:latin typeface="Cambria Math" panose="02040503050406030204" pitchFamily="18" charset="0"/>
                            </a:rPr>
                          </m:ctrlPr>
                        </m:sSubPr>
                        <m:e>
                          <m:r>
                            <a:rPr lang="en-US" sz="2000" i="1">
                              <a:latin typeface="Cambria Math" charset="0"/>
                            </a:rPr>
                            <m:t>𝐖</m:t>
                          </m:r>
                        </m:e>
                        <m:sub>
                          <m:r>
                            <a:rPr lang="en-US" sz="2000" b="1" i="1" smtClean="0">
                              <a:latin typeface="Cambria Math" charset="0"/>
                            </a:rPr>
                            <m:t>𝟑</m:t>
                          </m:r>
                        </m:sub>
                      </m:sSub>
                      <m:r>
                        <a:rPr lang="en-US" sz="2000" smtClean="0">
                          <a:solidFill>
                            <a:schemeClr val="accent1">
                              <a:lumMod val="50000"/>
                            </a:schemeClr>
                          </a:solidFill>
                          <a:latin typeface="Cambria Math" charset="0"/>
                        </a:rPr>
                        <m:t>𝐡</m:t>
                      </m:r>
                      <m:r>
                        <a:rPr lang="en-US" sz="2000" i="1">
                          <a:latin typeface="Cambria Math" charset="0"/>
                        </a:rPr>
                        <m:t>−</m:t>
                      </m:r>
                      <m:sSup>
                        <m:sSupPr>
                          <m:ctrlPr>
                            <a:rPr lang="en-US" sz="2000" i="1">
                              <a:latin typeface="Cambria Math" panose="02040503050406030204" pitchFamily="18" charset="0"/>
                            </a:rPr>
                          </m:ctrlPr>
                        </m:sSupPr>
                        <m:e>
                          <m:r>
                            <a:rPr lang="en-US" sz="2000" smtClean="0">
                              <a:solidFill>
                                <a:schemeClr val="accent1">
                                  <a:lumMod val="50000"/>
                                </a:schemeClr>
                              </a:solidFill>
                              <a:latin typeface="Cambria Math" charset="0"/>
                            </a:rPr>
                            <m:t>𝐡</m:t>
                          </m:r>
                        </m:e>
                        <m:sup>
                          <m:r>
                            <m:rPr>
                              <m:sty m:val="p"/>
                            </m:rPr>
                            <a:rPr lang="en-US" sz="2000" b="0">
                              <a:latin typeface="Cambria Math" charset="0"/>
                            </a:rPr>
                            <m:t>T</m:t>
                          </m:r>
                        </m:sup>
                      </m:sSup>
                      <m:sSub>
                        <m:sSubPr>
                          <m:ctrlPr>
                            <a:rPr lang="en-US" sz="2000" i="1">
                              <a:latin typeface="Cambria Math" panose="02040503050406030204" pitchFamily="18" charset="0"/>
                            </a:rPr>
                          </m:ctrlPr>
                        </m:sSubPr>
                        <m:e>
                          <m:r>
                            <a:rPr lang="en-US" sz="2000" i="1">
                              <a:latin typeface="Cambria Math" charset="0"/>
                            </a:rPr>
                            <m:t>𝐖</m:t>
                          </m:r>
                        </m:e>
                        <m:sub>
                          <m:r>
                            <a:rPr lang="en-US" sz="2000" b="1" i="1" smtClean="0">
                              <a:latin typeface="Cambria Math" charset="0"/>
                            </a:rPr>
                            <m:t>𝟒</m:t>
                          </m:r>
                        </m:sub>
                      </m:sSub>
                      <m:r>
                        <a:rPr lang="en-US" sz="2000" smtClean="0">
                          <a:solidFill>
                            <a:schemeClr val="accent1">
                              <a:lumMod val="50000"/>
                            </a:schemeClr>
                          </a:solidFill>
                          <a:latin typeface="Cambria Math" charset="0"/>
                        </a:rPr>
                        <m:t>𝐡</m:t>
                      </m:r>
                      <m:r>
                        <a:rPr lang="en-US" sz="2000" i="1">
                          <a:latin typeface="Cambria Math" charset="0"/>
                        </a:rPr>
                        <m:t>−</m:t>
                      </m:r>
                      <m:sSup>
                        <m:sSupPr>
                          <m:ctrlPr>
                            <a:rPr lang="en-US" sz="2000" i="1">
                              <a:latin typeface="Cambria Math" panose="02040503050406030204" pitchFamily="18" charset="0"/>
                            </a:rPr>
                          </m:ctrlPr>
                        </m:sSupPr>
                        <m:e>
                          <m:r>
                            <a:rPr lang="en-US" sz="2000">
                              <a:solidFill>
                                <a:schemeClr val="accent1">
                                  <a:lumMod val="50000"/>
                                </a:schemeClr>
                              </a:solidFill>
                              <a:latin typeface="Cambria Math" charset="0"/>
                            </a:rPr>
                            <m:t>𝐡</m:t>
                          </m:r>
                        </m:e>
                        <m:sup>
                          <m:r>
                            <m:rPr>
                              <m:sty m:val="p"/>
                            </m:rPr>
                            <a:rPr lang="en-US" sz="2000">
                              <a:latin typeface="Cambria Math" charset="0"/>
                            </a:rPr>
                            <m:t>T</m:t>
                          </m:r>
                        </m:sup>
                      </m:sSup>
                      <m:sSub>
                        <m:sSubPr>
                          <m:ctrlPr>
                            <a:rPr lang="en-US" sz="2000" i="1">
                              <a:latin typeface="Cambria Math" panose="02040503050406030204" pitchFamily="18" charset="0"/>
                            </a:rPr>
                          </m:ctrlPr>
                        </m:sSubPr>
                        <m:e>
                          <m:r>
                            <a:rPr lang="en-US" sz="2000" i="1">
                              <a:latin typeface="Cambria Math" charset="0"/>
                            </a:rPr>
                            <m:t>𝐖</m:t>
                          </m:r>
                        </m:e>
                        <m:sub>
                          <m:r>
                            <a:rPr lang="en-US" sz="2000" b="1" i="1" smtClean="0">
                              <a:latin typeface="Cambria Math" panose="02040503050406030204" pitchFamily="18" charset="0"/>
                            </a:rPr>
                            <m:t>𝟓</m:t>
                          </m:r>
                        </m:sub>
                      </m:sSub>
                      <m:r>
                        <a:rPr lang="en-US" sz="2000" b="1" i="0" smtClean="0">
                          <a:solidFill>
                            <a:srgbClr val="0070C0"/>
                          </a:solidFill>
                          <a:latin typeface="Cambria Math" panose="02040503050406030204" pitchFamily="18" charset="0"/>
                        </a:rPr>
                        <m:t>𝐲</m:t>
                      </m:r>
                      <m:r>
                        <a:rPr lang="en-US" sz="2000" b="1" i="1" smtClean="0">
                          <a:solidFill>
                            <a:schemeClr val="accent1">
                              <a:lumMod val="50000"/>
                            </a:schemeClr>
                          </a:solidFill>
                          <a:latin typeface="Cambria Math" panose="02040503050406030204" pitchFamily="18" charset="0"/>
                        </a:rPr>
                        <m:t>−</m:t>
                      </m:r>
                      <m:r>
                        <a:rPr lang="en-US" sz="2000" b="1" i="1" smtClean="0">
                          <a:latin typeface="Cambria Math" charset="0"/>
                        </a:rPr>
                        <m:t>𝑩𝒊𝒂𝒔</m:t>
                      </m:r>
                    </m:oMath>
                  </m:oMathPara>
                </a14:m>
                <a:endParaRPr lang="en-US" sz="2000" dirty="0"/>
              </a:p>
            </p:txBody>
          </p:sp>
        </mc:Choice>
        <mc:Fallback xmlns="">
          <p:sp>
            <p:nvSpPr>
              <p:cNvPr id="34" name="Rectangle 33">
                <a:extLst>
                  <a:ext uri="{FF2B5EF4-FFF2-40B4-BE49-F238E27FC236}">
                    <a16:creationId xmlns:a16="http://schemas.microsoft.com/office/drawing/2014/main" id="{5FA5795D-4FA2-F74D-B91D-259818883B54}"/>
                  </a:ext>
                </a:extLst>
              </p:cNvPr>
              <p:cNvSpPr>
                <a:spLocks noRot="1" noChangeAspect="1" noMove="1" noResize="1" noEditPoints="1" noAdjustHandles="1" noChangeArrowheads="1" noChangeShapeType="1" noTextEdit="1"/>
              </p:cNvSpPr>
              <p:nvPr/>
            </p:nvSpPr>
            <p:spPr>
              <a:xfrm>
                <a:off x="206232" y="5383831"/>
                <a:ext cx="3982125" cy="1019574"/>
              </a:xfrm>
              <a:prstGeom prst="rect">
                <a:avLst/>
              </a:prstGeom>
              <a:blipFill>
                <a:blip r:embed="rId4"/>
                <a:stretch>
                  <a:fillRect b="-1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BBCEE43A-9DD3-BF4C-B0A5-9266B1191929}"/>
                  </a:ext>
                </a:extLst>
              </p:cNvPr>
              <p:cNvSpPr/>
              <p:nvPr/>
            </p:nvSpPr>
            <p:spPr>
              <a:xfrm>
                <a:off x="385974" y="4698964"/>
                <a:ext cx="3778214" cy="684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charset="0"/>
                        </a:rPr>
                        <m:t>𝑍</m:t>
                      </m:r>
                      <m:r>
                        <a:rPr lang="en-US" sz="2000">
                          <a:latin typeface="Cambria Math" charset="0"/>
                        </a:rPr>
                        <m:t>(</m:t>
                      </m:r>
                      <m:r>
                        <a:rPr lang="en-US" sz="2000">
                          <a:latin typeface="Cambria Math" charset="0"/>
                        </a:rPr>
                        <m:t>𝐳</m:t>
                      </m:r>
                      <m:r>
                        <a:rPr lang="en-US" sz="2000" b="0">
                          <a:latin typeface="Cambria Math" charset="0"/>
                        </a:rPr>
                        <m:t>)=</m:t>
                      </m:r>
                      <m:nary>
                        <m:naryPr>
                          <m:chr m:val="∑"/>
                          <m:limLoc m:val="subSup"/>
                          <m:supHide m:val="on"/>
                          <m:ctrlPr>
                            <a:rPr lang="en-US" sz="2000" b="0" i="1">
                              <a:latin typeface="Cambria Math" panose="02040503050406030204" pitchFamily="18" charset="0"/>
                            </a:rPr>
                          </m:ctrlPr>
                        </m:naryPr>
                        <m:sub>
                          <m:r>
                            <a:rPr lang="en-US" sz="2000">
                              <a:latin typeface="Cambria Math" charset="0"/>
                            </a:rPr>
                            <m:t>𝐱</m:t>
                          </m:r>
                          <m:r>
                            <a:rPr lang="en-US" sz="2000">
                              <a:latin typeface="Cambria Math" charset="0"/>
                            </a:rPr>
                            <m:t>,</m:t>
                          </m:r>
                          <m:r>
                            <a:rPr lang="en-US" sz="2000">
                              <a:latin typeface="Cambria Math" charset="0"/>
                            </a:rPr>
                            <m:t>𝐡</m:t>
                          </m:r>
                        </m:sub>
                        <m:sup/>
                        <m:e>
                          <m:func>
                            <m:funcPr>
                              <m:ctrlPr>
                                <a:rPr lang="en-US" sz="2000" b="0" i="1">
                                  <a:latin typeface="Cambria Math" panose="02040503050406030204" pitchFamily="18" charset="0"/>
                                </a:rPr>
                              </m:ctrlPr>
                            </m:funcPr>
                            <m:fName>
                              <m:r>
                                <m:rPr>
                                  <m:sty m:val="p"/>
                                </m:rPr>
                                <a:rPr lang="en-US" sz="2000" b="0">
                                  <a:latin typeface="Cambria Math" charset="0"/>
                                </a:rPr>
                                <m:t>exp</m:t>
                              </m:r>
                            </m:fName>
                            <m:e>
                              <m:d>
                                <m:dPr>
                                  <m:ctrlPr>
                                    <a:rPr lang="en-US" sz="2000" b="0" i="1">
                                      <a:latin typeface="Cambria Math" panose="02040503050406030204" pitchFamily="18" charset="0"/>
                                    </a:rPr>
                                  </m:ctrlPr>
                                </m:dPr>
                                <m:e>
                                  <m:r>
                                    <a:rPr lang="en-US" sz="2000" b="0">
                                      <a:latin typeface="Cambria Math" charset="0"/>
                                    </a:rPr>
                                    <m:t>−</m:t>
                                  </m:r>
                                  <m:r>
                                    <a:rPr lang="en-US" sz="2000" b="0" i="1" smtClean="0">
                                      <a:solidFill>
                                        <a:schemeClr val="tx1"/>
                                      </a:solidFill>
                                      <a:latin typeface="Cambria Math" charset="0"/>
                                    </a:rPr>
                                    <m:t>𝐸</m:t>
                                  </m:r>
                                  <m:d>
                                    <m:dPr>
                                      <m:ctrlPr>
                                        <a:rPr lang="en-US" sz="2000" b="0" i="1">
                                          <a:latin typeface="Cambria Math" panose="02040503050406030204" pitchFamily="18" charset="0"/>
                                        </a:rPr>
                                      </m:ctrlPr>
                                    </m:dPr>
                                    <m:e>
                                      <m:r>
                                        <a:rPr lang="en-US" sz="2000">
                                          <a:latin typeface="Cambria Math" charset="0"/>
                                        </a:rPr>
                                        <m:t>𝐱</m:t>
                                      </m:r>
                                      <m:r>
                                        <a:rPr lang="en-US" sz="2000">
                                          <a:latin typeface="Cambria Math" charset="0"/>
                                        </a:rPr>
                                        <m:t>,</m:t>
                                      </m:r>
                                      <m:r>
                                        <a:rPr lang="en-US" sz="2000" b="1" i="0" smtClean="0">
                                          <a:latin typeface="Cambria Math" panose="02040503050406030204" pitchFamily="18" charset="0"/>
                                        </a:rPr>
                                        <m:t>𝐲</m:t>
                                      </m:r>
                                      <m:r>
                                        <a:rPr lang="en-US" sz="2000" b="0" i="0" smtClean="0">
                                          <a:latin typeface="Cambria Math" panose="02040503050406030204" pitchFamily="18" charset="0"/>
                                        </a:rPr>
                                        <m:t>, </m:t>
                                      </m:r>
                                      <m:r>
                                        <a:rPr lang="en-US" sz="2000">
                                          <a:latin typeface="Cambria Math" charset="0"/>
                                        </a:rPr>
                                        <m:t>𝐡</m:t>
                                      </m:r>
                                      <m:r>
                                        <a:rPr lang="en-US" sz="2000" b="0">
                                          <a:latin typeface="Cambria Math" charset="0"/>
                                        </a:rPr>
                                        <m:t>|</m:t>
                                      </m:r>
                                      <m:r>
                                        <a:rPr lang="en-US" sz="2000">
                                          <a:latin typeface="Cambria Math" charset="0"/>
                                        </a:rPr>
                                        <m:t>𝐳</m:t>
                                      </m:r>
                                    </m:e>
                                  </m:d>
                                </m:e>
                              </m:d>
                            </m:e>
                          </m:func>
                        </m:e>
                      </m:nary>
                      <m:r>
                        <a:rPr lang="en-US" sz="2000" b="0">
                          <a:latin typeface="Cambria Math" charset="0"/>
                        </a:rPr>
                        <m:t> </m:t>
                      </m:r>
                    </m:oMath>
                  </m:oMathPara>
                </a14:m>
                <a:endParaRPr lang="en-US" sz="2000" dirty="0"/>
              </a:p>
            </p:txBody>
          </p:sp>
        </mc:Choice>
        <mc:Fallback xmlns="">
          <p:sp>
            <p:nvSpPr>
              <p:cNvPr id="35" name="Rectangle 34">
                <a:extLst>
                  <a:ext uri="{FF2B5EF4-FFF2-40B4-BE49-F238E27FC236}">
                    <a16:creationId xmlns:a16="http://schemas.microsoft.com/office/drawing/2014/main" id="{BBCEE43A-9DD3-BF4C-B0A5-9266B1191929}"/>
                  </a:ext>
                </a:extLst>
              </p:cNvPr>
              <p:cNvSpPr>
                <a:spLocks noRot="1" noChangeAspect="1" noMove="1" noResize="1" noEditPoints="1" noAdjustHandles="1" noChangeArrowheads="1" noChangeShapeType="1" noTextEdit="1"/>
              </p:cNvSpPr>
              <p:nvPr/>
            </p:nvSpPr>
            <p:spPr>
              <a:xfrm>
                <a:off x="385974" y="4698964"/>
                <a:ext cx="3778214" cy="684867"/>
              </a:xfrm>
              <a:prstGeom prst="rect">
                <a:avLst/>
              </a:prstGeom>
              <a:blipFill>
                <a:blip r:embed="rId5"/>
                <a:stretch>
                  <a:fillRect t="-160000" b="-223636"/>
                </a:stretch>
              </a:blipFill>
            </p:spPr>
            <p:txBody>
              <a:bodyPr/>
              <a:lstStyle/>
              <a:p>
                <a:r>
                  <a:rPr lang="en-US">
                    <a:noFill/>
                  </a:rPr>
                  <a:t> </a:t>
                </a:r>
              </a:p>
            </p:txBody>
          </p:sp>
        </mc:Fallback>
      </mc:AlternateContent>
      <p:sp>
        <p:nvSpPr>
          <p:cNvPr id="290" name="TextBox 289">
            <a:extLst>
              <a:ext uri="{FF2B5EF4-FFF2-40B4-BE49-F238E27FC236}">
                <a16:creationId xmlns:a16="http://schemas.microsoft.com/office/drawing/2014/main" id="{DCA415DE-CA23-8C4A-8DE5-F62D49E0BDF0}"/>
              </a:ext>
            </a:extLst>
          </p:cNvPr>
          <p:cNvSpPr txBox="1"/>
          <p:nvPr/>
        </p:nvSpPr>
        <p:spPr>
          <a:xfrm>
            <a:off x="8973880" y="4728796"/>
            <a:ext cx="3218122"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Gene regulatory network builds DSPN skeleton for biological interpretability </a:t>
            </a:r>
          </a:p>
        </p:txBody>
      </p:sp>
      <p:cxnSp>
        <p:nvCxnSpPr>
          <p:cNvPr id="36" name="Straight Arrow Connector 35">
            <a:extLst>
              <a:ext uri="{FF2B5EF4-FFF2-40B4-BE49-F238E27FC236}">
                <a16:creationId xmlns:a16="http://schemas.microsoft.com/office/drawing/2014/main" id="{464BCF01-1215-0E4C-86A4-6D2FBDDA2DA5}"/>
              </a:ext>
            </a:extLst>
          </p:cNvPr>
          <p:cNvCxnSpPr>
            <a:cxnSpLocks/>
          </p:cNvCxnSpPr>
          <p:nvPr/>
        </p:nvCxnSpPr>
        <p:spPr>
          <a:xfrm flipH="1">
            <a:off x="8368146" y="1696553"/>
            <a:ext cx="736450" cy="1"/>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9A2F4C6-AF45-7D40-B0A1-F9C171FA3226}"/>
              </a:ext>
            </a:extLst>
          </p:cNvPr>
          <p:cNvCxnSpPr>
            <a:cxnSpLocks/>
          </p:cNvCxnSpPr>
          <p:nvPr/>
        </p:nvCxnSpPr>
        <p:spPr>
          <a:xfrm flipH="1">
            <a:off x="9104596" y="1925782"/>
            <a:ext cx="538169" cy="460957"/>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6E42BEF-8353-4046-855F-3643DA3ABF45}"/>
              </a:ext>
            </a:extLst>
          </p:cNvPr>
          <p:cNvCxnSpPr>
            <a:cxnSpLocks/>
          </p:cNvCxnSpPr>
          <p:nvPr/>
        </p:nvCxnSpPr>
        <p:spPr>
          <a:xfrm flipH="1">
            <a:off x="8891285" y="2507676"/>
            <a:ext cx="751481" cy="803560"/>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F367E8C-1E68-D145-B30F-F64CEB58AA63}"/>
              </a:ext>
            </a:extLst>
          </p:cNvPr>
          <p:cNvCxnSpPr>
            <a:cxnSpLocks/>
          </p:cNvCxnSpPr>
          <p:nvPr/>
        </p:nvCxnSpPr>
        <p:spPr>
          <a:xfrm flipH="1">
            <a:off x="8589820" y="3311236"/>
            <a:ext cx="1052944" cy="554182"/>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6D9EAE9-9ED3-174F-A133-BDA072811BBF}"/>
              </a:ext>
            </a:extLst>
          </p:cNvPr>
          <p:cNvSpPr>
            <a:spLocks noGrp="1"/>
          </p:cNvSpPr>
          <p:nvPr>
            <p:ph type="sldNum" sz="quarter" idx="12"/>
          </p:nvPr>
        </p:nvSpPr>
        <p:spPr/>
        <p:txBody>
          <a:bodyPr/>
          <a:lstStyle/>
          <a:p>
            <a:fld id="{F7A564D0-6B11-9F48-B181-C9E6C8351B78}" type="slidenum">
              <a:rPr lang="en-US" smtClean="0"/>
              <a:t>12</a:t>
            </a:fld>
            <a:endParaRPr lang="en-US" dirty="0"/>
          </a:p>
        </p:txBody>
      </p:sp>
      <p:cxnSp>
        <p:nvCxnSpPr>
          <p:cNvPr id="22" name="Straight Arrow Connector 21">
            <a:extLst>
              <a:ext uri="{FF2B5EF4-FFF2-40B4-BE49-F238E27FC236}">
                <a16:creationId xmlns:a16="http://schemas.microsoft.com/office/drawing/2014/main" id="{C0D194B7-6CF6-A644-8E6E-A45B29EC2F38}"/>
              </a:ext>
            </a:extLst>
          </p:cNvPr>
          <p:cNvCxnSpPr>
            <a:cxnSpLocks/>
          </p:cNvCxnSpPr>
          <p:nvPr/>
        </p:nvCxnSpPr>
        <p:spPr>
          <a:xfrm flipH="1">
            <a:off x="8973880" y="3865418"/>
            <a:ext cx="668884" cy="827727"/>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63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D61AA-7B62-8A4D-B894-2400E9BE8627}"/>
              </a:ext>
            </a:extLst>
          </p:cNvPr>
          <p:cNvSpPr>
            <a:spLocks noGrp="1"/>
          </p:cNvSpPr>
          <p:nvPr>
            <p:ph type="title"/>
          </p:nvPr>
        </p:nvSpPr>
        <p:spPr>
          <a:xfrm>
            <a:off x="123986" y="784631"/>
            <a:ext cx="4569415" cy="1958569"/>
          </a:xfrm>
        </p:spPr>
        <p:txBody>
          <a:bodyPr>
            <a:normAutofit fontScale="90000"/>
          </a:bodyPr>
          <a:lstStyle/>
          <a:p>
            <a:r>
              <a:rPr lang="en-US" dirty="0"/>
              <a:t>DSPN improves brain disease prediction by adding deep layers</a:t>
            </a:r>
          </a:p>
        </p:txBody>
      </p:sp>
      <p:sp>
        <p:nvSpPr>
          <p:cNvPr id="33" name="TextBox 32">
            <a:extLst>
              <a:ext uri="{FF2B5EF4-FFF2-40B4-BE49-F238E27FC236}">
                <a16:creationId xmlns:a16="http://schemas.microsoft.com/office/drawing/2014/main" id="{32BA1F88-46E1-6746-9103-93408FF3F613}"/>
              </a:ext>
            </a:extLst>
          </p:cNvPr>
          <p:cNvSpPr txBox="1"/>
          <p:nvPr/>
        </p:nvSpPr>
        <p:spPr>
          <a:xfrm>
            <a:off x="6382915" y="5812790"/>
            <a:ext cx="5188728" cy="369332"/>
          </a:xfrm>
          <a:prstGeom prst="rect">
            <a:avLst/>
          </a:prstGeom>
          <a:noFill/>
        </p:spPr>
        <p:txBody>
          <a:bodyPr wrap="none" rtlCol="0">
            <a:spAutoFit/>
          </a:bodyPr>
          <a:lstStyle/>
          <a:p>
            <a:r>
              <a:rPr lang="en-US" dirty="0"/>
              <a:t>Accuracy = chance to correctly predict disease/health</a:t>
            </a:r>
          </a:p>
        </p:txBody>
      </p:sp>
      <p:sp>
        <p:nvSpPr>
          <p:cNvPr id="3" name="Slide Number Placeholder 2">
            <a:extLst>
              <a:ext uri="{FF2B5EF4-FFF2-40B4-BE49-F238E27FC236}">
                <a16:creationId xmlns:a16="http://schemas.microsoft.com/office/drawing/2014/main" id="{DFE71A4D-5A8E-0949-82B1-790CCC56B9B9}"/>
              </a:ext>
            </a:extLst>
          </p:cNvPr>
          <p:cNvSpPr>
            <a:spLocks noGrp="1"/>
          </p:cNvSpPr>
          <p:nvPr>
            <p:ph type="sldNum" sz="quarter" idx="12"/>
          </p:nvPr>
        </p:nvSpPr>
        <p:spPr/>
        <p:txBody>
          <a:bodyPr/>
          <a:lstStyle/>
          <a:p>
            <a:fld id="{F7A564D0-6B11-9F48-B181-C9E6C8351B78}" type="slidenum">
              <a:rPr lang="en-US" smtClean="0"/>
              <a:t>13</a:t>
            </a:fld>
            <a:endParaRPr lang="en-US"/>
          </a:p>
        </p:txBody>
      </p:sp>
      <p:pic>
        <p:nvPicPr>
          <p:cNvPr id="27" name="Content Placeholder 5">
            <a:extLst>
              <a:ext uri="{FF2B5EF4-FFF2-40B4-BE49-F238E27FC236}">
                <a16:creationId xmlns:a16="http://schemas.microsoft.com/office/drawing/2014/main" id="{88AB6C5A-FA4E-A647-B2A0-417655F5E0CF}"/>
              </a:ext>
            </a:extLst>
          </p:cNvPr>
          <p:cNvPicPr>
            <a:picLocks noGrp="1" noChangeAspect="1"/>
          </p:cNvPicPr>
          <p:nvPr>
            <p:ph idx="1"/>
          </p:nvPr>
        </p:nvPicPr>
        <p:blipFill rotWithShape="1">
          <a:blip r:embed="rId2"/>
          <a:srcRect t="4720" r="66007" b="61588"/>
          <a:stretch/>
        </p:blipFill>
        <p:spPr>
          <a:xfrm>
            <a:off x="4569415" y="264110"/>
            <a:ext cx="3985648" cy="3269767"/>
          </a:xfrm>
        </p:spPr>
      </p:pic>
      <p:pic>
        <p:nvPicPr>
          <p:cNvPr id="9" name="Content Placeholder 5">
            <a:extLst>
              <a:ext uri="{FF2B5EF4-FFF2-40B4-BE49-F238E27FC236}">
                <a16:creationId xmlns:a16="http://schemas.microsoft.com/office/drawing/2014/main" id="{D7CFCC92-FA48-4949-9D37-9BF5C1302567}"/>
              </a:ext>
            </a:extLst>
          </p:cNvPr>
          <p:cNvPicPr>
            <a:picLocks noChangeAspect="1"/>
          </p:cNvPicPr>
          <p:nvPr/>
        </p:nvPicPr>
        <p:blipFill rotWithShape="1">
          <a:blip r:embed="rId2"/>
          <a:srcRect l="45779" t="4720" r="28372" b="61588"/>
          <a:stretch/>
        </p:blipFill>
        <p:spPr>
          <a:xfrm>
            <a:off x="8555063" y="264110"/>
            <a:ext cx="3030787" cy="3269767"/>
          </a:xfrm>
          <a:prstGeom prst="rect">
            <a:avLst/>
          </a:prstGeom>
        </p:spPr>
      </p:pic>
      <p:graphicFrame>
        <p:nvGraphicFramePr>
          <p:cNvPr id="4" name="Table 3">
            <a:extLst>
              <a:ext uri="{FF2B5EF4-FFF2-40B4-BE49-F238E27FC236}">
                <a16:creationId xmlns:a16="http://schemas.microsoft.com/office/drawing/2014/main" id="{46C2A441-EB9A-074C-8AE2-58AC12E44E48}"/>
              </a:ext>
            </a:extLst>
          </p:cNvPr>
          <p:cNvGraphicFramePr>
            <a:graphicFrameLocks noGrp="1"/>
          </p:cNvGraphicFramePr>
          <p:nvPr>
            <p:extLst>
              <p:ext uri="{D42A27DB-BD31-4B8C-83A1-F6EECF244321}">
                <p14:modId xmlns:p14="http://schemas.microsoft.com/office/powerpoint/2010/main" val="4267307756"/>
              </p:ext>
            </p:extLst>
          </p:nvPr>
        </p:nvGraphicFramePr>
        <p:xfrm>
          <a:off x="1673818" y="3790950"/>
          <a:ext cx="9897825" cy="2021840"/>
        </p:xfrm>
        <a:graphic>
          <a:graphicData uri="http://schemas.openxmlformats.org/drawingml/2006/table">
            <a:tbl>
              <a:tblPr firstRow="1" bandRow="1">
                <a:tableStyleId>{5940675A-B579-460E-94D1-54222C63F5DA}</a:tableStyleId>
              </a:tblPr>
              <a:tblGrid>
                <a:gridCol w="2303654">
                  <a:extLst>
                    <a:ext uri="{9D8B030D-6E8A-4147-A177-3AD203B41FA5}">
                      <a16:colId xmlns:a16="http://schemas.microsoft.com/office/drawing/2014/main" val="2777510393"/>
                    </a:ext>
                  </a:extLst>
                </a:gridCol>
                <a:gridCol w="1441343">
                  <a:extLst>
                    <a:ext uri="{9D8B030D-6E8A-4147-A177-3AD203B41FA5}">
                      <a16:colId xmlns:a16="http://schemas.microsoft.com/office/drawing/2014/main" val="4145853109"/>
                    </a:ext>
                  </a:extLst>
                </a:gridCol>
                <a:gridCol w="1859796">
                  <a:extLst>
                    <a:ext uri="{9D8B030D-6E8A-4147-A177-3AD203B41FA5}">
                      <a16:colId xmlns:a16="http://schemas.microsoft.com/office/drawing/2014/main" val="1956102920"/>
                    </a:ext>
                  </a:extLst>
                </a:gridCol>
                <a:gridCol w="1226123">
                  <a:extLst>
                    <a:ext uri="{9D8B030D-6E8A-4147-A177-3AD203B41FA5}">
                      <a16:colId xmlns:a16="http://schemas.microsoft.com/office/drawing/2014/main" val="3519716840"/>
                    </a:ext>
                  </a:extLst>
                </a:gridCol>
                <a:gridCol w="1572711">
                  <a:extLst>
                    <a:ext uri="{9D8B030D-6E8A-4147-A177-3AD203B41FA5}">
                      <a16:colId xmlns:a16="http://schemas.microsoft.com/office/drawing/2014/main" val="1032585766"/>
                    </a:ext>
                  </a:extLst>
                </a:gridCol>
                <a:gridCol w="1494198">
                  <a:extLst>
                    <a:ext uri="{9D8B030D-6E8A-4147-A177-3AD203B41FA5}">
                      <a16:colId xmlns:a16="http://schemas.microsoft.com/office/drawing/2014/main" val="387073127"/>
                    </a:ext>
                  </a:extLst>
                </a:gridCol>
              </a:tblGrid>
              <a:tr h="370840">
                <a:tc>
                  <a:txBody>
                    <a:bodyPr/>
                    <a:lstStyle/>
                    <a:p>
                      <a:pPr algn="ctr"/>
                      <a:r>
                        <a:rPr lang="en-US" dirty="0"/>
                        <a:t>Method</a:t>
                      </a:r>
                    </a:p>
                  </a:txBody>
                  <a:tcPr/>
                </a:tc>
                <a:tc>
                  <a:txBody>
                    <a:bodyPr/>
                    <a:lstStyle/>
                    <a:p>
                      <a:pPr algn="ctr"/>
                      <a:r>
                        <a:rPr lang="en-US" dirty="0"/>
                        <a:t>LR-genotype</a:t>
                      </a:r>
                    </a:p>
                  </a:txBody>
                  <a:tcPr/>
                </a:tc>
                <a:tc>
                  <a:txBody>
                    <a:bodyPr/>
                    <a:lstStyle/>
                    <a:p>
                      <a:pPr algn="ctr"/>
                      <a:r>
                        <a:rPr lang="en-US" dirty="0"/>
                        <a:t>LR-transcriptome</a:t>
                      </a:r>
                    </a:p>
                  </a:txBody>
                  <a:tcPr/>
                </a:tc>
                <a:tc>
                  <a:txBody>
                    <a:bodyPr/>
                    <a:lstStyle/>
                    <a:p>
                      <a:pPr algn="ctr"/>
                      <a:r>
                        <a:rPr lang="en-US" dirty="0" err="1"/>
                        <a:t>cRBM</a:t>
                      </a:r>
                      <a:endParaRPr lang="en-US" dirty="0"/>
                    </a:p>
                  </a:txBody>
                  <a:tcPr/>
                </a:tc>
                <a:tc>
                  <a:txBody>
                    <a:bodyPr/>
                    <a:lstStyle/>
                    <a:p>
                      <a:pPr algn="ctr"/>
                      <a:r>
                        <a:rPr lang="en-US" dirty="0"/>
                        <a:t>DSPN-imputation</a:t>
                      </a:r>
                    </a:p>
                  </a:txBody>
                  <a:tcPr/>
                </a:tc>
                <a:tc>
                  <a:txBody>
                    <a:bodyPr/>
                    <a:lstStyle/>
                    <a:p>
                      <a:pPr algn="ctr"/>
                      <a:r>
                        <a:rPr lang="en-US" dirty="0"/>
                        <a:t>DSPN-full</a:t>
                      </a:r>
                    </a:p>
                  </a:txBody>
                  <a:tcPr/>
                </a:tc>
                <a:extLst>
                  <a:ext uri="{0D108BD9-81ED-4DB2-BD59-A6C34878D82A}">
                    <a16:rowId xmlns:a16="http://schemas.microsoft.com/office/drawing/2014/main" val="3787869105"/>
                  </a:ext>
                </a:extLst>
              </a:tr>
              <a:tr h="370840">
                <a:tc>
                  <a:txBody>
                    <a:bodyPr/>
                    <a:lstStyle/>
                    <a:p>
                      <a:pPr algn="ctr"/>
                      <a:r>
                        <a:rPr lang="en-US" dirty="0"/>
                        <a:t>Schizophrenia</a:t>
                      </a:r>
                    </a:p>
                  </a:txBody>
                  <a:tcPr/>
                </a:tc>
                <a:tc>
                  <a:txBody>
                    <a:bodyPr/>
                    <a:lstStyle/>
                    <a:p>
                      <a:pPr algn="ctr"/>
                      <a:r>
                        <a:rPr lang="en-US" sz="1800" b="1" dirty="0">
                          <a:solidFill>
                            <a:schemeClr val="accent2"/>
                          </a:solidFill>
                        </a:rPr>
                        <a:t>54.6%</a:t>
                      </a:r>
                    </a:p>
                  </a:txBody>
                  <a:tcPr/>
                </a:tc>
                <a:tc>
                  <a:txBody>
                    <a:bodyPr/>
                    <a:lstStyle/>
                    <a:p>
                      <a:pPr algn="ctr"/>
                      <a:r>
                        <a:rPr lang="en-US" dirty="0"/>
                        <a:t>63.0%</a:t>
                      </a:r>
                    </a:p>
                  </a:txBody>
                  <a:tcPr/>
                </a:tc>
                <a:tc>
                  <a:txBody>
                    <a:bodyPr/>
                    <a:lstStyle/>
                    <a:p>
                      <a:pPr algn="ctr"/>
                      <a:r>
                        <a:rPr lang="en-US" dirty="0"/>
                        <a:t>70.0%</a:t>
                      </a:r>
                    </a:p>
                  </a:txBody>
                  <a:tcPr/>
                </a:tc>
                <a:tc>
                  <a:txBody>
                    <a:bodyPr/>
                    <a:lstStyle/>
                    <a:p>
                      <a:pPr algn="ctr"/>
                      <a:r>
                        <a:rPr lang="en-US" dirty="0"/>
                        <a:t>59.0%</a:t>
                      </a:r>
                    </a:p>
                  </a:txBody>
                  <a:tcPr/>
                </a:tc>
                <a:tc>
                  <a:txBody>
                    <a:bodyPr/>
                    <a:lstStyle/>
                    <a:p>
                      <a:pPr algn="ctr"/>
                      <a:r>
                        <a:rPr lang="en-US" b="1" dirty="0">
                          <a:solidFill>
                            <a:schemeClr val="accent2"/>
                          </a:solidFill>
                        </a:rPr>
                        <a:t>73.6%</a:t>
                      </a:r>
                    </a:p>
                  </a:txBody>
                  <a:tcPr/>
                </a:tc>
                <a:extLst>
                  <a:ext uri="{0D108BD9-81ED-4DB2-BD59-A6C34878D82A}">
                    <a16:rowId xmlns:a16="http://schemas.microsoft.com/office/drawing/2014/main" val="2568619061"/>
                  </a:ext>
                </a:extLst>
              </a:tr>
              <a:tr h="370840">
                <a:tc>
                  <a:txBody>
                    <a:bodyPr/>
                    <a:lstStyle/>
                    <a:p>
                      <a:pPr algn="ctr"/>
                      <a:r>
                        <a:rPr lang="en-US" dirty="0"/>
                        <a:t>Bipolar Disorder </a:t>
                      </a:r>
                    </a:p>
                  </a:txBody>
                  <a:tcPr/>
                </a:tc>
                <a:tc>
                  <a:txBody>
                    <a:bodyPr/>
                    <a:lstStyle/>
                    <a:p>
                      <a:pPr algn="ctr"/>
                      <a:r>
                        <a:rPr lang="en-US" sz="1800" b="1" dirty="0">
                          <a:solidFill>
                            <a:schemeClr val="accent2"/>
                          </a:solidFill>
                        </a:rPr>
                        <a:t>56.7%</a:t>
                      </a:r>
                    </a:p>
                  </a:txBody>
                  <a:tcPr/>
                </a:tc>
                <a:tc>
                  <a:txBody>
                    <a:bodyPr/>
                    <a:lstStyle/>
                    <a:p>
                      <a:pPr algn="ctr"/>
                      <a:r>
                        <a:rPr lang="en-US" dirty="0"/>
                        <a:t>63.3%</a:t>
                      </a:r>
                    </a:p>
                  </a:txBody>
                  <a:tcPr/>
                </a:tc>
                <a:tc>
                  <a:txBody>
                    <a:bodyPr/>
                    <a:lstStyle/>
                    <a:p>
                      <a:pPr algn="ctr"/>
                      <a:r>
                        <a:rPr lang="en-US" dirty="0"/>
                        <a:t>71.1%</a:t>
                      </a:r>
                    </a:p>
                  </a:txBody>
                  <a:tcPr/>
                </a:tc>
                <a:tc>
                  <a:txBody>
                    <a:bodyPr/>
                    <a:lstStyle/>
                    <a:p>
                      <a:pPr algn="ctr"/>
                      <a:r>
                        <a:rPr lang="en-US" dirty="0"/>
                        <a:t>67.2%</a:t>
                      </a:r>
                    </a:p>
                  </a:txBody>
                  <a:tcPr/>
                </a:tc>
                <a:tc>
                  <a:txBody>
                    <a:bodyPr/>
                    <a:lstStyle/>
                    <a:p>
                      <a:pPr algn="ctr"/>
                      <a:r>
                        <a:rPr lang="en-US" b="1" dirty="0">
                          <a:solidFill>
                            <a:schemeClr val="accent2"/>
                          </a:solidFill>
                        </a:rPr>
                        <a:t>76.7%</a:t>
                      </a:r>
                    </a:p>
                  </a:txBody>
                  <a:tcPr/>
                </a:tc>
                <a:extLst>
                  <a:ext uri="{0D108BD9-81ED-4DB2-BD59-A6C34878D82A}">
                    <a16:rowId xmlns:a16="http://schemas.microsoft.com/office/drawing/2014/main" val="2538405221"/>
                  </a:ext>
                </a:extLst>
              </a:tr>
              <a:tr h="370840">
                <a:tc>
                  <a:txBody>
                    <a:bodyPr/>
                    <a:lstStyle/>
                    <a:p>
                      <a:pPr algn="ctr"/>
                      <a:r>
                        <a:rPr lang="en-US" dirty="0"/>
                        <a:t>Autism Spectrum Disorder </a:t>
                      </a:r>
                    </a:p>
                  </a:txBody>
                  <a:tcPr/>
                </a:tc>
                <a:tc>
                  <a:txBody>
                    <a:bodyPr/>
                    <a:lstStyle/>
                    <a:p>
                      <a:pPr algn="ctr"/>
                      <a:r>
                        <a:rPr lang="en-US" sz="1800" b="1" dirty="0">
                          <a:solidFill>
                            <a:schemeClr val="accent2"/>
                          </a:solidFill>
                        </a:rPr>
                        <a:t>50.0%</a:t>
                      </a:r>
                    </a:p>
                  </a:txBody>
                  <a:tcPr/>
                </a:tc>
                <a:tc>
                  <a:txBody>
                    <a:bodyPr/>
                    <a:lstStyle/>
                    <a:p>
                      <a:pPr algn="ctr"/>
                      <a:r>
                        <a:rPr lang="en-US" dirty="0"/>
                        <a:t>51.7%</a:t>
                      </a:r>
                    </a:p>
                  </a:txBody>
                  <a:tcPr/>
                </a:tc>
                <a:tc>
                  <a:txBody>
                    <a:bodyPr/>
                    <a:lstStyle/>
                    <a:p>
                      <a:pPr algn="ctr"/>
                      <a:r>
                        <a:rPr lang="en-US" dirty="0"/>
                        <a:t>67.2%</a:t>
                      </a:r>
                    </a:p>
                  </a:txBody>
                  <a:tcPr/>
                </a:tc>
                <a:tc>
                  <a:txBody>
                    <a:bodyPr/>
                    <a:lstStyle/>
                    <a:p>
                      <a:pPr algn="ctr"/>
                      <a:r>
                        <a:rPr lang="en-US" dirty="0"/>
                        <a:t>62.5%</a:t>
                      </a:r>
                    </a:p>
                  </a:txBody>
                  <a:tcPr/>
                </a:tc>
                <a:tc>
                  <a:txBody>
                    <a:bodyPr/>
                    <a:lstStyle/>
                    <a:p>
                      <a:pPr algn="ctr"/>
                      <a:r>
                        <a:rPr lang="en-US" b="1" dirty="0">
                          <a:solidFill>
                            <a:schemeClr val="accent2"/>
                          </a:solidFill>
                        </a:rPr>
                        <a:t>68.3%</a:t>
                      </a:r>
                    </a:p>
                  </a:txBody>
                  <a:tcPr/>
                </a:tc>
                <a:extLst>
                  <a:ext uri="{0D108BD9-81ED-4DB2-BD59-A6C34878D82A}">
                    <a16:rowId xmlns:a16="http://schemas.microsoft.com/office/drawing/2014/main" val="2082634176"/>
                  </a:ext>
                </a:extLst>
              </a:tr>
            </a:tbl>
          </a:graphicData>
        </a:graphic>
      </p:graphicFrame>
    </p:spTree>
    <p:extLst>
      <p:ext uri="{BB962C8B-B14F-4D97-AF65-F5344CB8AC3E}">
        <p14:creationId xmlns:p14="http://schemas.microsoft.com/office/powerpoint/2010/main" val="1534080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D61AA-7B62-8A4D-B894-2400E9BE8627}"/>
              </a:ext>
            </a:extLst>
          </p:cNvPr>
          <p:cNvSpPr>
            <a:spLocks noGrp="1"/>
          </p:cNvSpPr>
          <p:nvPr>
            <p:ph type="title"/>
          </p:nvPr>
        </p:nvSpPr>
        <p:spPr>
          <a:xfrm>
            <a:off x="123986" y="784631"/>
            <a:ext cx="4569415" cy="1958569"/>
          </a:xfrm>
        </p:spPr>
        <p:txBody>
          <a:bodyPr>
            <a:normAutofit fontScale="90000"/>
          </a:bodyPr>
          <a:lstStyle/>
          <a:p>
            <a:r>
              <a:rPr lang="en-US" dirty="0"/>
              <a:t>DSPN improves brain disease prediction by adding deep layers</a:t>
            </a:r>
          </a:p>
        </p:txBody>
      </p:sp>
      <p:sp>
        <p:nvSpPr>
          <p:cNvPr id="33" name="TextBox 32">
            <a:extLst>
              <a:ext uri="{FF2B5EF4-FFF2-40B4-BE49-F238E27FC236}">
                <a16:creationId xmlns:a16="http://schemas.microsoft.com/office/drawing/2014/main" id="{32BA1F88-46E1-6746-9103-93408FF3F613}"/>
              </a:ext>
            </a:extLst>
          </p:cNvPr>
          <p:cNvSpPr txBox="1"/>
          <p:nvPr/>
        </p:nvSpPr>
        <p:spPr>
          <a:xfrm>
            <a:off x="6382915" y="5812790"/>
            <a:ext cx="5188728" cy="369332"/>
          </a:xfrm>
          <a:prstGeom prst="rect">
            <a:avLst/>
          </a:prstGeom>
          <a:noFill/>
        </p:spPr>
        <p:txBody>
          <a:bodyPr wrap="none" rtlCol="0">
            <a:spAutoFit/>
          </a:bodyPr>
          <a:lstStyle/>
          <a:p>
            <a:r>
              <a:rPr lang="en-US" dirty="0"/>
              <a:t>Accuracy = chance to correctly predict disease/health</a:t>
            </a:r>
          </a:p>
        </p:txBody>
      </p:sp>
      <p:sp>
        <p:nvSpPr>
          <p:cNvPr id="3" name="Slide Number Placeholder 2">
            <a:extLst>
              <a:ext uri="{FF2B5EF4-FFF2-40B4-BE49-F238E27FC236}">
                <a16:creationId xmlns:a16="http://schemas.microsoft.com/office/drawing/2014/main" id="{DFE71A4D-5A8E-0949-82B1-790CCC56B9B9}"/>
              </a:ext>
            </a:extLst>
          </p:cNvPr>
          <p:cNvSpPr>
            <a:spLocks noGrp="1"/>
          </p:cNvSpPr>
          <p:nvPr>
            <p:ph type="sldNum" sz="quarter" idx="12"/>
          </p:nvPr>
        </p:nvSpPr>
        <p:spPr/>
        <p:txBody>
          <a:bodyPr/>
          <a:lstStyle/>
          <a:p>
            <a:fld id="{F7A564D0-6B11-9F48-B181-C9E6C8351B78}" type="slidenum">
              <a:rPr lang="en-US" smtClean="0"/>
              <a:t>14</a:t>
            </a:fld>
            <a:endParaRPr lang="en-US"/>
          </a:p>
        </p:txBody>
      </p:sp>
      <p:pic>
        <p:nvPicPr>
          <p:cNvPr id="27" name="Content Placeholder 5">
            <a:extLst>
              <a:ext uri="{FF2B5EF4-FFF2-40B4-BE49-F238E27FC236}">
                <a16:creationId xmlns:a16="http://schemas.microsoft.com/office/drawing/2014/main" id="{88AB6C5A-FA4E-A647-B2A0-417655F5E0CF}"/>
              </a:ext>
            </a:extLst>
          </p:cNvPr>
          <p:cNvPicPr>
            <a:picLocks noGrp="1" noChangeAspect="1"/>
          </p:cNvPicPr>
          <p:nvPr>
            <p:ph idx="1"/>
          </p:nvPr>
        </p:nvPicPr>
        <p:blipFill rotWithShape="1">
          <a:blip r:embed="rId2"/>
          <a:srcRect t="4720" r="66007" b="61588"/>
          <a:stretch/>
        </p:blipFill>
        <p:spPr>
          <a:xfrm>
            <a:off x="4569415" y="264110"/>
            <a:ext cx="3985648" cy="3269767"/>
          </a:xfrm>
        </p:spPr>
      </p:pic>
      <p:pic>
        <p:nvPicPr>
          <p:cNvPr id="9" name="Content Placeholder 5">
            <a:extLst>
              <a:ext uri="{FF2B5EF4-FFF2-40B4-BE49-F238E27FC236}">
                <a16:creationId xmlns:a16="http://schemas.microsoft.com/office/drawing/2014/main" id="{D7CFCC92-FA48-4949-9D37-9BF5C1302567}"/>
              </a:ext>
            </a:extLst>
          </p:cNvPr>
          <p:cNvPicPr>
            <a:picLocks noChangeAspect="1"/>
          </p:cNvPicPr>
          <p:nvPr/>
        </p:nvPicPr>
        <p:blipFill rotWithShape="1">
          <a:blip r:embed="rId2"/>
          <a:srcRect l="45779" t="4720" r="28372" b="61588"/>
          <a:stretch/>
        </p:blipFill>
        <p:spPr>
          <a:xfrm>
            <a:off x="8555063" y="264110"/>
            <a:ext cx="3030787" cy="3269767"/>
          </a:xfrm>
          <a:prstGeom prst="rect">
            <a:avLst/>
          </a:prstGeom>
        </p:spPr>
      </p:pic>
      <p:graphicFrame>
        <p:nvGraphicFramePr>
          <p:cNvPr id="4" name="Table 3">
            <a:extLst>
              <a:ext uri="{FF2B5EF4-FFF2-40B4-BE49-F238E27FC236}">
                <a16:creationId xmlns:a16="http://schemas.microsoft.com/office/drawing/2014/main" id="{46C2A441-EB9A-074C-8AE2-58AC12E44E48}"/>
              </a:ext>
            </a:extLst>
          </p:cNvPr>
          <p:cNvGraphicFramePr>
            <a:graphicFrameLocks noGrp="1"/>
          </p:cNvGraphicFramePr>
          <p:nvPr>
            <p:extLst>
              <p:ext uri="{D42A27DB-BD31-4B8C-83A1-F6EECF244321}">
                <p14:modId xmlns:p14="http://schemas.microsoft.com/office/powerpoint/2010/main" val="3901000764"/>
              </p:ext>
            </p:extLst>
          </p:nvPr>
        </p:nvGraphicFramePr>
        <p:xfrm>
          <a:off x="1673818" y="3790950"/>
          <a:ext cx="9897825" cy="2021840"/>
        </p:xfrm>
        <a:graphic>
          <a:graphicData uri="http://schemas.openxmlformats.org/drawingml/2006/table">
            <a:tbl>
              <a:tblPr firstRow="1" bandRow="1">
                <a:tableStyleId>{5940675A-B579-460E-94D1-54222C63F5DA}</a:tableStyleId>
              </a:tblPr>
              <a:tblGrid>
                <a:gridCol w="2303654">
                  <a:extLst>
                    <a:ext uri="{9D8B030D-6E8A-4147-A177-3AD203B41FA5}">
                      <a16:colId xmlns:a16="http://schemas.microsoft.com/office/drawing/2014/main" val="2777510393"/>
                    </a:ext>
                  </a:extLst>
                </a:gridCol>
                <a:gridCol w="1441343">
                  <a:extLst>
                    <a:ext uri="{9D8B030D-6E8A-4147-A177-3AD203B41FA5}">
                      <a16:colId xmlns:a16="http://schemas.microsoft.com/office/drawing/2014/main" val="4145853109"/>
                    </a:ext>
                  </a:extLst>
                </a:gridCol>
                <a:gridCol w="1859796">
                  <a:extLst>
                    <a:ext uri="{9D8B030D-6E8A-4147-A177-3AD203B41FA5}">
                      <a16:colId xmlns:a16="http://schemas.microsoft.com/office/drawing/2014/main" val="1956102920"/>
                    </a:ext>
                  </a:extLst>
                </a:gridCol>
                <a:gridCol w="1226123">
                  <a:extLst>
                    <a:ext uri="{9D8B030D-6E8A-4147-A177-3AD203B41FA5}">
                      <a16:colId xmlns:a16="http://schemas.microsoft.com/office/drawing/2014/main" val="3519716840"/>
                    </a:ext>
                  </a:extLst>
                </a:gridCol>
                <a:gridCol w="1572711">
                  <a:extLst>
                    <a:ext uri="{9D8B030D-6E8A-4147-A177-3AD203B41FA5}">
                      <a16:colId xmlns:a16="http://schemas.microsoft.com/office/drawing/2014/main" val="1032585766"/>
                    </a:ext>
                  </a:extLst>
                </a:gridCol>
                <a:gridCol w="1494198">
                  <a:extLst>
                    <a:ext uri="{9D8B030D-6E8A-4147-A177-3AD203B41FA5}">
                      <a16:colId xmlns:a16="http://schemas.microsoft.com/office/drawing/2014/main" val="387073127"/>
                    </a:ext>
                  </a:extLst>
                </a:gridCol>
              </a:tblGrid>
              <a:tr h="370840">
                <a:tc>
                  <a:txBody>
                    <a:bodyPr/>
                    <a:lstStyle/>
                    <a:p>
                      <a:pPr algn="ctr"/>
                      <a:r>
                        <a:rPr lang="en-US" dirty="0"/>
                        <a:t>Method</a:t>
                      </a:r>
                    </a:p>
                  </a:txBody>
                  <a:tcPr/>
                </a:tc>
                <a:tc>
                  <a:txBody>
                    <a:bodyPr/>
                    <a:lstStyle/>
                    <a:p>
                      <a:pPr algn="ctr"/>
                      <a:r>
                        <a:rPr lang="en-US" dirty="0"/>
                        <a:t>LR-genotype</a:t>
                      </a:r>
                    </a:p>
                  </a:txBody>
                  <a:tcPr/>
                </a:tc>
                <a:tc>
                  <a:txBody>
                    <a:bodyPr/>
                    <a:lstStyle/>
                    <a:p>
                      <a:pPr algn="ctr"/>
                      <a:r>
                        <a:rPr lang="en-US" dirty="0"/>
                        <a:t>LR-transcriptome</a:t>
                      </a:r>
                    </a:p>
                  </a:txBody>
                  <a:tcPr/>
                </a:tc>
                <a:tc>
                  <a:txBody>
                    <a:bodyPr/>
                    <a:lstStyle/>
                    <a:p>
                      <a:pPr algn="ctr"/>
                      <a:r>
                        <a:rPr lang="en-US" dirty="0" err="1"/>
                        <a:t>cRBM</a:t>
                      </a:r>
                      <a:endParaRPr lang="en-US" dirty="0"/>
                    </a:p>
                  </a:txBody>
                  <a:tcPr/>
                </a:tc>
                <a:tc>
                  <a:txBody>
                    <a:bodyPr/>
                    <a:lstStyle/>
                    <a:p>
                      <a:pPr algn="ctr"/>
                      <a:r>
                        <a:rPr lang="en-US" dirty="0"/>
                        <a:t>DSPN-imputation</a:t>
                      </a:r>
                    </a:p>
                  </a:txBody>
                  <a:tcPr/>
                </a:tc>
                <a:tc>
                  <a:txBody>
                    <a:bodyPr/>
                    <a:lstStyle/>
                    <a:p>
                      <a:pPr algn="ctr"/>
                      <a:r>
                        <a:rPr lang="en-US" dirty="0"/>
                        <a:t>DSPN-full</a:t>
                      </a:r>
                    </a:p>
                  </a:txBody>
                  <a:tcPr/>
                </a:tc>
                <a:extLst>
                  <a:ext uri="{0D108BD9-81ED-4DB2-BD59-A6C34878D82A}">
                    <a16:rowId xmlns:a16="http://schemas.microsoft.com/office/drawing/2014/main" val="3787869105"/>
                  </a:ext>
                </a:extLst>
              </a:tr>
              <a:tr h="370840">
                <a:tc>
                  <a:txBody>
                    <a:bodyPr/>
                    <a:lstStyle/>
                    <a:p>
                      <a:pPr algn="ctr"/>
                      <a:r>
                        <a:rPr lang="en-US" dirty="0"/>
                        <a:t>Schizophrenia</a:t>
                      </a:r>
                    </a:p>
                  </a:txBody>
                  <a:tcPr/>
                </a:tc>
                <a:tc>
                  <a:txBody>
                    <a:bodyPr/>
                    <a:lstStyle/>
                    <a:p>
                      <a:pPr algn="ctr"/>
                      <a:r>
                        <a:rPr lang="en-US" sz="1800" b="0" dirty="0">
                          <a:solidFill>
                            <a:schemeClr val="tx1"/>
                          </a:solidFill>
                        </a:rPr>
                        <a:t>54.6%</a:t>
                      </a:r>
                    </a:p>
                  </a:txBody>
                  <a:tcPr/>
                </a:tc>
                <a:tc>
                  <a:txBody>
                    <a:bodyPr/>
                    <a:lstStyle/>
                    <a:p>
                      <a:pPr algn="ctr"/>
                      <a:r>
                        <a:rPr lang="en-US" b="1" dirty="0">
                          <a:solidFill>
                            <a:srgbClr val="4CAEA6"/>
                          </a:solidFill>
                        </a:rPr>
                        <a:t>63.0%</a:t>
                      </a:r>
                    </a:p>
                  </a:txBody>
                  <a:tcPr/>
                </a:tc>
                <a:tc>
                  <a:txBody>
                    <a:bodyPr/>
                    <a:lstStyle/>
                    <a:p>
                      <a:pPr algn="ctr"/>
                      <a:r>
                        <a:rPr lang="en-US" dirty="0"/>
                        <a:t>70.0%</a:t>
                      </a:r>
                    </a:p>
                  </a:txBody>
                  <a:tcPr/>
                </a:tc>
                <a:tc>
                  <a:txBody>
                    <a:bodyPr/>
                    <a:lstStyle/>
                    <a:p>
                      <a:pPr algn="ctr"/>
                      <a:r>
                        <a:rPr lang="en-US" dirty="0"/>
                        <a:t>59.0%</a:t>
                      </a:r>
                    </a:p>
                  </a:txBody>
                  <a:tcPr/>
                </a:tc>
                <a:tc>
                  <a:txBody>
                    <a:bodyPr/>
                    <a:lstStyle/>
                    <a:p>
                      <a:pPr algn="ctr"/>
                      <a:r>
                        <a:rPr lang="en-US" b="1" dirty="0">
                          <a:solidFill>
                            <a:srgbClr val="4CAEA6"/>
                          </a:solidFill>
                        </a:rPr>
                        <a:t>73.6%</a:t>
                      </a:r>
                    </a:p>
                  </a:txBody>
                  <a:tcPr/>
                </a:tc>
                <a:extLst>
                  <a:ext uri="{0D108BD9-81ED-4DB2-BD59-A6C34878D82A}">
                    <a16:rowId xmlns:a16="http://schemas.microsoft.com/office/drawing/2014/main" val="2568619061"/>
                  </a:ext>
                </a:extLst>
              </a:tr>
              <a:tr h="370840">
                <a:tc>
                  <a:txBody>
                    <a:bodyPr/>
                    <a:lstStyle/>
                    <a:p>
                      <a:pPr algn="ctr"/>
                      <a:r>
                        <a:rPr lang="en-US" dirty="0"/>
                        <a:t>Bipolar Disorder </a:t>
                      </a:r>
                    </a:p>
                  </a:txBody>
                  <a:tcPr/>
                </a:tc>
                <a:tc>
                  <a:txBody>
                    <a:bodyPr/>
                    <a:lstStyle/>
                    <a:p>
                      <a:pPr algn="ctr"/>
                      <a:r>
                        <a:rPr lang="en-US" sz="1800" b="0" dirty="0">
                          <a:solidFill>
                            <a:schemeClr val="tx1"/>
                          </a:solidFill>
                        </a:rPr>
                        <a:t>56.7%</a:t>
                      </a:r>
                    </a:p>
                  </a:txBody>
                  <a:tcPr/>
                </a:tc>
                <a:tc>
                  <a:txBody>
                    <a:bodyPr/>
                    <a:lstStyle/>
                    <a:p>
                      <a:pPr algn="ctr"/>
                      <a:r>
                        <a:rPr lang="en-US" b="1" dirty="0">
                          <a:solidFill>
                            <a:srgbClr val="4CAEA6"/>
                          </a:solidFill>
                        </a:rPr>
                        <a:t>63.3%</a:t>
                      </a:r>
                    </a:p>
                  </a:txBody>
                  <a:tcPr/>
                </a:tc>
                <a:tc>
                  <a:txBody>
                    <a:bodyPr/>
                    <a:lstStyle/>
                    <a:p>
                      <a:pPr algn="ctr"/>
                      <a:r>
                        <a:rPr lang="en-US" dirty="0"/>
                        <a:t>71.1%</a:t>
                      </a:r>
                    </a:p>
                  </a:txBody>
                  <a:tcPr/>
                </a:tc>
                <a:tc>
                  <a:txBody>
                    <a:bodyPr/>
                    <a:lstStyle/>
                    <a:p>
                      <a:pPr algn="ctr"/>
                      <a:r>
                        <a:rPr lang="en-US" dirty="0"/>
                        <a:t>67.2%</a:t>
                      </a:r>
                    </a:p>
                  </a:txBody>
                  <a:tcPr/>
                </a:tc>
                <a:tc>
                  <a:txBody>
                    <a:bodyPr/>
                    <a:lstStyle/>
                    <a:p>
                      <a:pPr algn="ctr"/>
                      <a:r>
                        <a:rPr lang="en-US" b="1" dirty="0">
                          <a:solidFill>
                            <a:srgbClr val="4CAEA6"/>
                          </a:solidFill>
                        </a:rPr>
                        <a:t>76.7%</a:t>
                      </a:r>
                    </a:p>
                  </a:txBody>
                  <a:tcPr/>
                </a:tc>
                <a:extLst>
                  <a:ext uri="{0D108BD9-81ED-4DB2-BD59-A6C34878D82A}">
                    <a16:rowId xmlns:a16="http://schemas.microsoft.com/office/drawing/2014/main" val="2538405221"/>
                  </a:ext>
                </a:extLst>
              </a:tr>
              <a:tr h="370840">
                <a:tc>
                  <a:txBody>
                    <a:bodyPr/>
                    <a:lstStyle/>
                    <a:p>
                      <a:pPr algn="ctr"/>
                      <a:r>
                        <a:rPr lang="en-US" dirty="0"/>
                        <a:t>Autism Spectrum Disorder </a:t>
                      </a:r>
                    </a:p>
                  </a:txBody>
                  <a:tcPr/>
                </a:tc>
                <a:tc>
                  <a:txBody>
                    <a:bodyPr/>
                    <a:lstStyle/>
                    <a:p>
                      <a:pPr algn="ctr"/>
                      <a:r>
                        <a:rPr lang="en-US" sz="1800" b="0" dirty="0">
                          <a:solidFill>
                            <a:schemeClr val="tx1"/>
                          </a:solidFill>
                        </a:rPr>
                        <a:t>50.0%</a:t>
                      </a:r>
                    </a:p>
                  </a:txBody>
                  <a:tcPr/>
                </a:tc>
                <a:tc>
                  <a:txBody>
                    <a:bodyPr/>
                    <a:lstStyle/>
                    <a:p>
                      <a:pPr algn="ctr"/>
                      <a:r>
                        <a:rPr lang="en-US" b="1" dirty="0">
                          <a:solidFill>
                            <a:srgbClr val="4CAEA6"/>
                          </a:solidFill>
                        </a:rPr>
                        <a:t>51.7%</a:t>
                      </a:r>
                    </a:p>
                  </a:txBody>
                  <a:tcPr/>
                </a:tc>
                <a:tc>
                  <a:txBody>
                    <a:bodyPr/>
                    <a:lstStyle/>
                    <a:p>
                      <a:pPr algn="ctr"/>
                      <a:r>
                        <a:rPr lang="en-US" dirty="0"/>
                        <a:t>67.2%</a:t>
                      </a:r>
                    </a:p>
                  </a:txBody>
                  <a:tcPr/>
                </a:tc>
                <a:tc>
                  <a:txBody>
                    <a:bodyPr/>
                    <a:lstStyle/>
                    <a:p>
                      <a:pPr algn="ctr"/>
                      <a:r>
                        <a:rPr lang="en-US" dirty="0"/>
                        <a:t>62.5%</a:t>
                      </a:r>
                    </a:p>
                  </a:txBody>
                  <a:tcPr/>
                </a:tc>
                <a:tc>
                  <a:txBody>
                    <a:bodyPr/>
                    <a:lstStyle/>
                    <a:p>
                      <a:pPr algn="ctr"/>
                      <a:r>
                        <a:rPr lang="en-US" b="1" dirty="0">
                          <a:solidFill>
                            <a:srgbClr val="4CAEA6"/>
                          </a:solidFill>
                        </a:rPr>
                        <a:t>68.3%</a:t>
                      </a:r>
                    </a:p>
                  </a:txBody>
                  <a:tcPr/>
                </a:tc>
                <a:extLst>
                  <a:ext uri="{0D108BD9-81ED-4DB2-BD59-A6C34878D82A}">
                    <a16:rowId xmlns:a16="http://schemas.microsoft.com/office/drawing/2014/main" val="2082634176"/>
                  </a:ext>
                </a:extLst>
              </a:tr>
            </a:tbl>
          </a:graphicData>
        </a:graphic>
      </p:graphicFrame>
    </p:spTree>
    <p:extLst>
      <p:ext uri="{BB962C8B-B14F-4D97-AF65-F5344CB8AC3E}">
        <p14:creationId xmlns:p14="http://schemas.microsoft.com/office/powerpoint/2010/main" val="1067787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D61AA-7B62-8A4D-B894-2400E9BE8627}"/>
              </a:ext>
            </a:extLst>
          </p:cNvPr>
          <p:cNvSpPr>
            <a:spLocks noGrp="1"/>
          </p:cNvSpPr>
          <p:nvPr>
            <p:ph type="title"/>
          </p:nvPr>
        </p:nvSpPr>
        <p:spPr>
          <a:xfrm>
            <a:off x="123986" y="784631"/>
            <a:ext cx="4569415" cy="1958569"/>
          </a:xfrm>
        </p:spPr>
        <p:txBody>
          <a:bodyPr>
            <a:normAutofit fontScale="90000"/>
          </a:bodyPr>
          <a:lstStyle/>
          <a:p>
            <a:r>
              <a:rPr lang="en-US" dirty="0"/>
              <a:t>DSPN improves brain disease prediction by adding deep layers</a:t>
            </a:r>
          </a:p>
        </p:txBody>
      </p:sp>
      <p:sp>
        <p:nvSpPr>
          <p:cNvPr id="33" name="TextBox 32">
            <a:extLst>
              <a:ext uri="{FF2B5EF4-FFF2-40B4-BE49-F238E27FC236}">
                <a16:creationId xmlns:a16="http://schemas.microsoft.com/office/drawing/2014/main" id="{32BA1F88-46E1-6746-9103-93408FF3F613}"/>
              </a:ext>
            </a:extLst>
          </p:cNvPr>
          <p:cNvSpPr txBox="1"/>
          <p:nvPr/>
        </p:nvSpPr>
        <p:spPr>
          <a:xfrm>
            <a:off x="6382915" y="5812790"/>
            <a:ext cx="5188728" cy="369332"/>
          </a:xfrm>
          <a:prstGeom prst="rect">
            <a:avLst/>
          </a:prstGeom>
          <a:noFill/>
        </p:spPr>
        <p:txBody>
          <a:bodyPr wrap="none" rtlCol="0">
            <a:spAutoFit/>
          </a:bodyPr>
          <a:lstStyle/>
          <a:p>
            <a:r>
              <a:rPr lang="en-US" dirty="0"/>
              <a:t>Accuracy = chance to correctly predict disease/health</a:t>
            </a:r>
          </a:p>
        </p:txBody>
      </p:sp>
      <p:sp>
        <p:nvSpPr>
          <p:cNvPr id="3" name="Slide Number Placeholder 2">
            <a:extLst>
              <a:ext uri="{FF2B5EF4-FFF2-40B4-BE49-F238E27FC236}">
                <a16:creationId xmlns:a16="http://schemas.microsoft.com/office/drawing/2014/main" id="{DFE71A4D-5A8E-0949-82B1-790CCC56B9B9}"/>
              </a:ext>
            </a:extLst>
          </p:cNvPr>
          <p:cNvSpPr>
            <a:spLocks noGrp="1"/>
          </p:cNvSpPr>
          <p:nvPr>
            <p:ph type="sldNum" sz="quarter" idx="12"/>
          </p:nvPr>
        </p:nvSpPr>
        <p:spPr/>
        <p:txBody>
          <a:bodyPr/>
          <a:lstStyle/>
          <a:p>
            <a:fld id="{F7A564D0-6B11-9F48-B181-C9E6C8351B78}" type="slidenum">
              <a:rPr lang="en-US" smtClean="0"/>
              <a:t>15</a:t>
            </a:fld>
            <a:endParaRPr lang="en-US"/>
          </a:p>
        </p:txBody>
      </p:sp>
      <p:pic>
        <p:nvPicPr>
          <p:cNvPr id="27" name="Content Placeholder 5">
            <a:extLst>
              <a:ext uri="{FF2B5EF4-FFF2-40B4-BE49-F238E27FC236}">
                <a16:creationId xmlns:a16="http://schemas.microsoft.com/office/drawing/2014/main" id="{88AB6C5A-FA4E-A647-B2A0-417655F5E0CF}"/>
              </a:ext>
            </a:extLst>
          </p:cNvPr>
          <p:cNvPicPr>
            <a:picLocks noGrp="1" noChangeAspect="1"/>
          </p:cNvPicPr>
          <p:nvPr>
            <p:ph idx="1"/>
          </p:nvPr>
        </p:nvPicPr>
        <p:blipFill rotWithShape="1">
          <a:blip r:embed="rId2"/>
          <a:srcRect t="4720" r="66007" b="61588"/>
          <a:stretch/>
        </p:blipFill>
        <p:spPr>
          <a:xfrm>
            <a:off x="4569415" y="264110"/>
            <a:ext cx="3985648" cy="3269767"/>
          </a:xfrm>
        </p:spPr>
      </p:pic>
      <p:pic>
        <p:nvPicPr>
          <p:cNvPr id="9" name="Content Placeholder 5">
            <a:extLst>
              <a:ext uri="{FF2B5EF4-FFF2-40B4-BE49-F238E27FC236}">
                <a16:creationId xmlns:a16="http://schemas.microsoft.com/office/drawing/2014/main" id="{D7CFCC92-FA48-4949-9D37-9BF5C1302567}"/>
              </a:ext>
            </a:extLst>
          </p:cNvPr>
          <p:cNvPicPr>
            <a:picLocks noChangeAspect="1"/>
          </p:cNvPicPr>
          <p:nvPr/>
        </p:nvPicPr>
        <p:blipFill rotWithShape="1">
          <a:blip r:embed="rId2"/>
          <a:srcRect l="45779" t="4720" r="28372" b="61588"/>
          <a:stretch/>
        </p:blipFill>
        <p:spPr>
          <a:xfrm>
            <a:off x="8555063" y="264110"/>
            <a:ext cx="3030787" cy="3269767"/>
          </a:xfrm>
          <a:prstGeom prst="rect">
            <a:avLst/>
          </a:prstGeom>
        </p:spPr>
      </p:pic>
      <p:graphicFrame>
        <p:nvGraphicFramePr>
          <p:cNvPr id="4" name="Table 3">
            <a:extLst>
              <a:ext uri="{FF2B5EF4-FFF2-40B4-BE49-F238E27FC236}">
                <a16:creationId xmlns:a16="http://schemas.microsoft.com/office/drawing/2014/main" id="{46C2A441-EB9A-074C-8AE2-58AC12E44E48}"/>
              </a:ext>
            </a:extLst>
          </p:cNvPr>
          <p:cNvGraphicFramePr>
            <a:graphicFrameLocks noGrp="1"/>
          </p:cNvGraphicFramePr>
          <p:nvPr>
            <p:extLst>
              <p:ext uri="{D42A27DB-BD31-4B8C-83A1-F6EECF244321}">
                <p14:modId xmlns:p14="http://schemas.microsoft.com/office/powerpoint/2010/main" val="794353963"/>
              </p:ext>
            </p:extLst>
          </p:nvPr>
        </p:nvGraphicFramePr>
        <p:xfrm>
          <a:off x="1673818" y="3790950"/>
          <a:ext cx="9897825" cy="2021840"/>
        </p:xfrm>
        <a:graphic>
          <a:graphicData uri="http://schemas.openxmlformats.org/drawingml/2006/table">
            <a:tbl>
              <a:tblPr firstRow="1" bandRow="1">
                <a:tableStyleId>{5940675A-B579-460E-94D1-54222C63F5DA}</a:tableStyleId>
              </a:tblPr>
              <a:tblGrid>
                <a:gridCol w="2303654">
                  <a:extLst>
                    <a:ext uri="{9D8B030D-6E8A-4147-A177-3AD203B41FA5}">
                      <a16:colId xmlns:a16="http://schemas.microsoft.com/office/drawing/2014/main" val="2777510393"/>
                    </a:ext>
                  </a:extLst>
                </a:gridCol>
                <a:gridCol w="1441343">
                  <a:extLst>
                    <a:ext uri="{9D8B030D-6E8A-4147-A177-3AD203B41FA5}">
                      <a16:colId xmlns:a16="http://schemas.microsoft.com/office/drawing/2014/main" val="4145853109"/>
                    </a:ext>
                  </a:extLst>
                </a:gridCol>
                <a:gridCol w="1859796">
                  <a:extLst>
                    <a:ext uri="{9D8B030D-6E8A-4147-A177-3AD203B41FA5}">
                      <a16:colId xmlns:a16="http://schemas.microsoft.com/office/drawing/2014/main" val="1956102920"/>
                    </a:ext>
                  </a:extLst>
                </a:gridCol>
                <a:gridCol w="1226123">
                  <a:extLst>
                    <a:ext uri="{9D8B030D-6E8A-4147-A177-3AD203B41FA5}">
                      <a16:colId xmlns:a16="http://schemas.microsoft.com/office/drawing/2014/main" val="3519716840"/>
                    </a:ext>
                  </a:extLst>
                </a:gridCol>
                <a:gridCol w="1572711">
                  <a:extLst>
                    <a:ext uri="{9D8B030D-6E8A-4147-A177-3AD203B41FA5}">
                      <a16:colId xmlns:a16="http://schemas.microsoft.com/office/drawing/2014/main" val="1032585766"/>
                    </a:ext>
                  </a:extLst>
                </a:gridCol>
                <a:gridCol w="1494198">
                  <a:extLst>
                    <a:ext uri="{9D8B030D-6E8A-4147-A177-3AD203B41FA5}">
                      <a16:colId xmlns:a16="http://schemas.microsoft.com/office/drawing/2014/main" val="387073127"/>
                    </a:ext>
                  </a:extLst>
                </a:gridCol>
              </a:tblGrid>
              <a:tr h="370840">
                <a:tc>
                  <a:txBody>
                    <a:bodyPr/>
                    <a:lstStyle/>
                    <a:p>
                      <a:pPr algn="ctr"/>
                      <a:r>
                        <a:rPr lang="en-US" dirty="0"/>
                        <a:t>Method</a:t>
                      </a:r>
                    </a:p>
                  </a:txBody>
                  <a:tcPr/>
                </a:tc>
                <a:tc>
                  <a:txBody>
                    <a:bodyPr/>
                    <a:lstStyle/>
                    <a:p>
                      <a:pPr algn="ctr"/>
                      <a:r>
                        <a:rPr lang="en-US" dirty="0"/>
                        <a:t>LR-genotype</a:t>
                      </a:r>
                    </a:p>
                  </a:txBody>
                  <a:tcPr/>
                </a:tc>
                <a:tc>
                  <a:txBody>
                    <a:bodyPr/>
                    <a:lstStyle/>
                    <a:p>
                      <a:pPr algn="ctr"/>
                      <a:r>
                        <a:rPr lang="en-US" dirty="0"/>
                        <a:t>LR-transcriptome</a:t>
                      </a:r>
                    </a:p>
                  </a:txBody>
                  <a:tcPr/>
                </a:tc>
                <a:tc>
                  <a:txBody>
                    <a:bodyPr/>
                    <a:lstStyle/>
                    <a:p>
                      <a:pPr algn="ctr"/>
                      <a:r>
                        <a:rPr lang="en-US" dirty="0" err="1"/>
                        <a:t>cRBM</a:t>
                      </a:r>
                      <a:endParaRPr lang="en-US" dirty="0"/>
                    </a:p>
                  </a:txBody>
                  <a:tcPr/>
                </a:tc>
                <a:tc>
                  <a:txBody>
                    <a:bodyPr/>
                    <a:lstStyle/>
                    <a:p>
                      <a:pPr algn="ctr"/>
                      <a:r>
                        <a:rPr lang="en-US" dirty="0"/>
                        <a:t>DSPN-imputation</a:t>
                      </a:r>
                    </a:p>
                  </a:txBody>
                  <a:tcPr/>
                </a:tc>
                <a:tc>
                  <a:txBody>
                    <a:bodyPr/>
                    <a:lstStyle/>
                    <a:p>
                      <a:pPr algn="ctr"/>
                      <a:r>
                        <a:rPr lang="en-US" dirty="0"/>
                        <a:t>DSPN-full</a:t>
                      </a:r>
                    </a:p>
                  </a:txBody>
                  <a:tcPr/>
                </a:tc>
                <a:extLst>
                  <a:ext uri="{0D108BD9-81ED-4DB2-BD59-A6C34878D82A}">
                    <a16:rowId xmlns:a16="http://schemas.microsoft.com/office/drawing/2014/main" val="3787869105"/>
                  </a:ext>
                </a:extLst>
              </a:tr>
              <a:tr h="370840">
                <a:tc>
                  <a:txBody>
                    <a:bodyPr/>
                    <a:lstStyle/>
                    <a:p>
                      <a:pPr algn="ctr"/>
                      <a:r>
                        <a:rPr lang="en-US" dirty="0"/>
                        <a:t>Schizophrenia</a:t>
                      </a:r>
                    </a:p>
                  </a:txBody>
                  <a:tcPr/>
                </a:tc>
                <a:tc>
                  <a:txBody>
                    <a:bodyPr/>
                    <a:lstStyle/>
                    <a:p>
                      <a:pPr algn="ctr"/>
                      <a:r>
                        <a:rPr lang="en-US" sz="1800" b="1" dirty="0">
                          <a:solidFill>
                            <a:srgbClr val="7030A0"/>
                          </a:solidFill>
                        </a:rPr>
                        <a:t>54.6%</a:t>
                      </a:r>
                    </a:p>
                  </a:txBody>
                  <a:tcPr/>
                </a:tc>
                <a:tc>
                  <a:txBody>
                    <a:bodyPr/>
                    <a:lstStyle/>
                    <a:p>
                      <a:pPr algn="ctr"/>
                      <a:r>
                        <a:rPr lang="en-US" b="0" dirty="0">
                          <a:solidFill>
                            <a:schemeClr val="tx1"/>
                          </a:solidFill>
                        </a:rPr>
                        <a:t>63.0%</a:t>
                      </a:r>
                    </a:p>
                  </a:txBody>
                  <a:tcPr/>
                </a:tc>
                <a:tc>
                  <a:txBody>
                    <a:bodyPr/>
                    <a:lstStyle/>
                    <a:p>
                      <a:pPr algn="ctr"/>
                      <a:r>
                        <a:rPr lang="en-US" b="0" dirty="0">
                          <a:solidFill>
                            <a:schemeClr val="tx1"/>
                          </a:solidFill>
                        </a:rPr>
                        <a:t>70.0%</a:t>
                      </a:r>
                    </a:p>
                  </a:txBody>
                  <a:tcPr/>
                </a:tc>
                <a:tc>
                  <a:txBody>
                    <a:bodyPr/>
                    <a:lstStyle/>
                    <a:p>
                      <a:pPr algn="ctr"/>
                      <a:r>
                        <a:rPr lang="en-US" b="1" dirty="0">
                          <a:solidFill>
                            <a:srgbClr val="7030A0"/>
                          </a:solidFill>
                        </a:rPr>
                        <a:t>59.0%</a:t>
                      </a:r>
                    </a:p>
                  </a:txBody>
                  <a:tcPr/>
                </a:tc>
                <a:tc>
                  <a:txBody>
                    <a:bodyPr/>
                    <a:lstStyle/>
                    <a:p>
                      <a:pPr algn="ctr"/>
                      <a:r>
                        <a:rPr lang="en-US" b="0" dirty="0">
                          <a:solidFill>
                            <a:schemeClr val="tx1"/>
                          </a:solidFill>
                        </a:rPr>
                        <a:t>73.6%</a:t>
                      </a:r>
                    </a:p>
                  </a:txBody>
                  <a:tcPr/>
                </a:tc>
                <a:extLst>
                  <a:ext uri="{0D108BD9-81ED-4DB2-BD59-A6C34878D82A}">
                    <a16:rowId xmlns:a16="http://schemas.microsoft.com/office/drawing/2014/main" val="2568619061"/>
                  </a:ext>
                </a:extLst>
              </a:tr>
              <a:tr h="370840">
                <a:tc>
                  <a:txBody>
                    <a:bodyPr/>
                    <a:lstStyle/>
                    <a:p>
                      <a:pPr algn="ctr"/>
                      <a:r>
                        <a:rPr lang="en-US" dirty="0"/>
                        <a:t>Bipolar Disorder </a:t>
                      </a:r>
                    </a:p>
                  </a:txBody>
                  <a:tcPr/>
                </a:tc>
                <a:tc>
                  <a:txBody>
                    <a:bodyPr/>
                    <a:lstStyle/>
                    <a:p>
                      <a:pPr algn="ctr"/>
                      <a:r>
                        <a:rPr lang="en-US" sz="1800" b="1" dirty="0">
                          <a:solidFill>
                            <a:srgbClr val="7030A0"/>
                          </a:solidFill>
                        </a:rPr>
                        <a:t>56.7%</a:t>
                      </a:r>
                    </a:p>
                  </a:txBody>
                  <a:tcPr/>
                </a:tc>
                <a:tc>
                  <a:txBody>
                    <a:bodyPr/>
                    <a:lstStyle/>
                    <a:p>
                      <a:pPr algn="ctr"/>
                      <a:r>
                        <a:rPr lang="en-US" b="0" dirty="0">
                          <a:solidFill>
                            <a:schemeClr val="tx1"/>
                          </a:solidFill>
                        </a:rPr>
                        <a:t>63.3%</a:t>
                      </a:r>
                    </a:p>
                  </a:txBody>
                  <a:tcPr/>
                </a:tc>
                <a:tc>
                  <a:txBody>
                    <a:bodyPr/>
                    <a:lstStyle/>
                    <a:p>
                      <a:pPr algn="ctr"/>
                      <a:r>
                        <a:rPr lang="en-US" b="0" dirty="0">
                          <a:solidFill>
                            <a:schemeClr val="tx1"/>
                          </a:solidFill>
                        </a:rPr>
                        <a:t>71.1%</a:t>
                      </a:r>
                    </a:p>
                  </a:txBody>
                  <a:tcPr/>
                </a:tc>
                <a:tc>
                  <a:txBody>
                    <a:bodyPr/>
                    <a:lstStyle/>
                    <a:p>
                      <a:pPr algn="ctr"/>
                      <a:r>
                        <a:rPr lang="en-US" b="1" dirty="0">
                          <a:solidFill>
                            <a:srgbClr val="7030A0"/>
                          </a:solidFill>
                        </a:rPr>
                        <a:t>67.2%</a:t>
                      </a:r>
                    </a:p>
                  </a:txBody>
                  <a:tcPr/>
                </a:tc>
                <a:tc>
                  <a:txBody>
                    <a:bodyPr/>
                    <a:lstStyle/>
                    <a:p>
                      <a:pPr algn="ctr"/>
                      <a:r>
                        <a:rPr lang="en-US" b="0" dirty="0">
                          <a:solidFill>
                            <a:schemeClr val="tx1"/>
                          </a:solidFill>
                        </a:rPr>
                        <a:t>76.7%</a:t>
                      </a:r>
                    </a:p>
                  </a:txBody>
                  <a:tcPr/>
                </a:tc>
                <a:extLst>
                  <a:ext uri="{0D108BD9-81ED-4DB2-BD59-A6C34878D82A}">
                    <a16:rowId xmlns:a16="http://schemas.microsoft.com/office/drawing/2014/main" val="2538405221"/>
                  </a:ext>
                </a:extLst>
              </a:tr>
              <a:tr h="370840">
                <a:tc>
                  <a:txBody>
                    <a:bodyPr/>
                    <a:lstStyle/>
                    <a:p>
                      <a:pPr algn="ctr"/>
                      <a:r>
                        <a:rPr lang="en-US" dirty="0"/>
                        <a:t>Autism Spectrum Disorder </a:t>
                      </a:r>
                    </a:p>
                  </a:txBody>
                  <a:tcPr/>
                </a:tc>
                <a:tc>
                  <a:txBody>
                    <a:bodyPr/>
                    <a:lstStyle/>
                    <a:p>
                      <a:pPr algn="ctr"/>
                      <a:r>
                        <a:rPr lang="en-US" sz="1800" b="1" dirty="0">
                          <a:solidFill>
                            <a:srgbClr val="7030A0"/>
                          </a:solidFill>
                        </a:rPr>
                        <a:t>50.0%</a:t>
                      </a:r>
                    </a:p>
                  </a:txBody>
                  <a:tcPr/>
                </a:tc>
                <a:tc>
                  <a:txBody>
                    <a:bodyPr/>
                    <a:lstStyle/>
                    <a:p>
                      <a:pPr algn="ctr"/>
                      <a:r>
                        <a:rPr lang="en-US" b="0" dirty="0">
                          <a:solidFill>
                            <a:schemeClr val="tx1"/>
                          </a:solidFill>
                        </a:rPr>
                        <a:t>51.7%</a:t>
                      </a:r>
                    </a:p>
                  </a:txBody>
                  <a:tcPr/>
                </a:tc>
                <a:tc>
                  <a:txBody>
                    <a:bodyPr/>
                    <a:lstStyle/>
                    <a:p>
                      <a:pPr algn="ctr"/>
                      <a:r>
                        <a:rPr lang="en-US" b="0" dirty="0">
                          <a:solidFill>
                            <a:schemeClr val="tx1"/>
                          </a:solidFill>
                        </a:rPr>
                        <a:t>67.2%</a:t>
                      </a:r>
                    </a:p>
                  </a:txBody>
                  <a:tcPr/>
                </a:tc>
                <a:tc>
                  <a:txBody>
                    <a:bodyPr/>
                    <a:lstStyle/>
                    <a:p>
                      <a:pPr algn="ctr"/>
                      <a:r>
                        <a:rPr lang="en-US" b="1" dirty="0">
                          <a:solidFill>
                            <a:srgbClr val="7030A0"/>
                          </a:solidFill>
                        </a:rPr>
                        <a:t>62.5%</a:t>
                      </a:r>
                    </a:p>
                  </a:txBody>
                  <a:tcPr/>
                </a:tc>
                <a:tc>
                  <a:txBody>
                    <a:bodyPr/>
                    <a:lstStyle/>
                    <a:p>
                      <a:pPr algn="ctr"/>
                      <a:r>
                        <a:rPr lang="en-US" b="0" dirty="0">
                          <a:solidFill>
                            <a:schemeClr val="tx1"/>
                          </a:solidFill>
                        </a:rPr>
                        <a:t>68.3%</a:t>
                      </a:r>
                    </a:p>
                  </a:txBody>
                  <a:tcPr/>
                </a:tc>
                <a:extLst>
                  <a:ext uri="{0D108BD9-81ED-4DB2-BD59-A6C34878D82A}">
                    <a16:rowId xmlns:a16="http://schemas.microsoft.com/office/drawing/2014/main" val="2082634176"/>
                  </a:ext>
                </a:extLst>
              </a:tr>
            </a:tbl>
          </a:graphicData>
        </a:graphic>
      </p:graphicFrame>
    </p:spTree>
    <p:extLst>
      <p:ext uri="{BB962C8B-B14F-4D97-AF65-F5344CB8AC3E}">
        <p14:creationId xmlns:p14="http://schemas.microsoft.com/office/powerpoint/2010/main" val="2017594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8632A-2959-D74F-8FEB-100BBC646874}"/>
              </a:ext>
            </a:extLst>
          </p:cNvPr>
          <p:cNvSpPr>
            <a:spLocks noGrp="1"/>
          </p:cNvSpPr>
          <p:nvPr>
            <p:ph type="title"/>
          </p:nvPr>
        </p:nvSpPr>
        <p:spPr>
          <a:xfrm>
            <a:off x="847591" y="221782"/>
            <a:ext cx="10515600" cy="1325563"/>
          </a:xfrm>
        </p:spPr>
        <p:txBody>
          <a:bodyPr/>
          <a:lstStyle/>
          <a:p>
            <a:r>
              <a:rPr lang="en-US" dirty="0"/>
              <a:t>DSPN discovers molecular pathways from genotype to phenotype</a:t>
            </a:r>
          </a:p>
        </p:txBody>
      </p:sp>
      <p:pic>
        <p:nvPicPr>
          <p:cNvPr id="8" name="Picture 7">
            <a:extLst>
              <a:ext uri="{FF2B5EF4-FFF2-40B4-BE49-F238E27FC236}">
                <a16:creationId xmlns:a16="http://schemas.microsoft.com/office/drawing/2014/main" id="{D0B2141B-FA5A-F541-96FC-A04C19C60BBF}"/>
              </a:ext>
            </a:extLst>
          </p:cNvPr>
          <p:cNvPicPr>
            <a:picLocks noChangeAspect="1"/>
          </p:cNvPicPr>
          <p:nvPr/>
        </p:nvPicPr>
        <p:blipFill rotWithShape="1">
          <a:blip r:embed="rId2">
            <a:extLst>
              <a:ext uri="{28A0092B-C50C-407E-A947-70E740481C1C}">
                <a14:useLocalDpi xmlns:a14="http://schemas.microsoft.com/office/drawing/2010/main" val="0"/>
              </a:ext>
            </a:extLst>
          </a:blip>
          <a:srcRect l="1179"/>
          <a:stretch/>
        </p:blipFill>
        <p:spPr>
          <a:xfrm>
            <a:off x="2277589" y="1721224"/>
            <a:ext cx="7906657" cy="4980062"/>
          </a:xfrm>
          <a:prstGeom prst="rect">
            <a:avLst/>
          </a:prstGeom>
        </p:spPr>
      </p:pic>
      <p:pic>
        <p:nvPicPr>
          <p:cNvPr id="11" name="Picture 10">
            <a:extLst>
              <a:ext uri="{FF2B5EF4-FFF2-40B4-BE49-F238E27FC236}">
                <a16:creationId xmlns:a16="http://schemas.microsoft.com/office/drawing/2014/main" id="{FB18DF91-DE41-7345-8812-DB60B9DE8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391" y="1547345"/>
            <a:ext cx="4548755" cy="2663911"/>
          </a:xfrm>
          <a:prstGeom prst="rect">
            <a:avLst/>
          </a:prstGeom>
        </p:spPr>
      </p:pic>
      <p:sp>
        <p:nvSpPr>
          <p:cNvPr id="3" name="Slide Number Placeholder 2">
            <a:extLst>
              <a:ext uri="{FF2B5EF4-FFF2-40B4-BE49-F238E27FC236}">
                <a16:creationId xmlns:a16="http://schemas.microsoft.com/office/drawing/2014/main" id="{08A659D4-6EEC-9E43-9480-F2F7B128CA6C}"/>
              </a:ext>
            </a:extLst>
          </p:cNvPr>
          <p:cNvSpPr>
            <a:spLocks noGrp="1"/>
          </p:cNvSpPr>
          <p:nvPr>
            <p:ph type="sldNum" sz="quarter" idx="12"/>
          </p:nvPr>
        </p:nvSpPr>
        <p:spPr/>
        <p:txBody>
          <a:bodyPr/>
          <a:lstStyle/>
          <a:p>
            <a:fld id="{F7A564D0-6B11-9F48-B181-C9E6C8351B78}" type="slidenum">
              <a:rPr lang="en-US" smtClean="0"/>
              <a:t>16</a:t>
            </a:fld>
            <a:endParaRPr lang="en-US"/>
          </a:p>
        </p:txBody>
      </p:sp>
    </p:spTree>
    <p:extLst>
      <p:ext uri="{BB962C8B-B14F-4D97-AF65-F5344CB8AC3E}">
        <p14:creationId xmlns:p14="http://schemas.microsoft.com/office/powerpoint/2010/main" val="1526458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E2BE1-12F4-9A4C-9A21-26A43F20AD23}"/>
              </a:ext>
            </a:extLst>
          </p:cNvPr>
          <p:cNvSpPr>
            <a:spLocks noGrp="1"/>
          </p:cNvSpPr>
          <p:nvPr>
            <p:ph type="title"/>
          </p:nvPr>
        </p:nvSpPr>
        <p:spPr/>
        <p:txBody>
          <a:bodyPr/>
          <a:lstStyle/>
          <a:p>
            <a:r>
              <a:rPr lang="en-US" dirty="0"/>
              <a:t>Comprehensive functional genomic resource for the human brain</a:t>
            </a:r>
          </a:p>
        </p:txBody>
      </p:sp>
      <p:pic>
        <p:nvPicPr>
          <p:cNvPr id="5" name="Content Placeholder 4">
            <a:extLst>
              <a:ext uri="{FF2B5EF4-FFF2-40B4-BE49-F238E27FC236}">
                <a16:creationId xmlns:a16="http://schemas.microsoft.com/office/drawing/2014/main" id="{21B19372-6EF9-CE44-8525-097CBF25FE06}"/>
              </a:ext>
            </a:extLst>
          </p:cNvPr>
          <p:cNvPicPr>
            <a:picLocks noGrp="1" noChangeAspect="1"/>
          </p:cNvPicPr>
          <p:nvPr>
            <p:ph idx="1"/>
          </p:nvPr>
        </p:nvPicPr>
        <p:blipFill>
          <a:blip r:embed="rId2"/>
          <a:stretch>
            <a:fillRect/>
          </a:stretch>
        </p:blipFill>
        <p:spPr>
          <a:xfrm>
            <a:off x="4219662" y="2118459"/>
            <a:ext cx="7763292" cy="4239057"/>
          </a:xfrm>
        </p:spPr>
      </p:pic>
      <p:sp>
        <p:nvSpPr>
          <p:cNvPr id="4" name="TextBox 3">
            <a:extLst>
              <a:ext uri="{FF2B5EF4-FFF2-40B4-BE49-F238E27FC236}">
                <a16:creationId xmlns:a16="http://schemas.microsoft.com/office/drawing/2014/main" id="{ED91CBED-687D-9B43-ACA3-4B83619FE982}"/>
              </a:ext>
            </a:extLst>
          </p:cNvPr>
          <p:cNvSpPr txBox="1"/>
          <p:nvPr/>
        </p:nvSpPr>
        <p:spPr>
          <a:xfrm>
            <a:off x="235528" y="1821942"/>
            <a:ext cx="4281054" cy="4832092"/>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Brain specific transcriptome and epigenome</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Single cell deconvolution</a:t>
            </a:r>
          </a:p>
          <a:p>
            <a:pPr marL="742950" lvl="1" indent="-285750">
              <a:buFont typeface="System Font Regular"/>
              <a:buChar char="-"/>
            </a:pPr>
            <a:r>
              <a:rPr lang="en-US" sz="1400" dirty="0">
                <a:latin typeface="Arial" panose="020B0604020202020204" pitchFamily="34" charset="0"/>
                <a:cs typeface="Arial" panose="020B0604020202020204" pitchFamily="34" charset="0"/>
              </a:rPr>
              <a:t>Single cell contributions to brain tissues </a:t>
            </a:r>
          </a:p>
          <a:p>
            <a:pPr marL="742950" lvl="1" indent="-285750">
              <a:buFont typeface="System Font Regular"/>
              <a:buChar char="-"/>
            </a:pPr>
            <a:r>
              <a:rPr lang="en-US" sz="1400" dirty="0">
                <a:latin typeface="Arial" panose="020B0604020202020204" pitchFamily="34" charset="0"/>
                <a:cs typeface="Arial" panose="020B0604020202020204" pitchFamily="34" charset="0"/>
              </a:rPr>
              <a:t>Cell fraction changes across observed phenotypes (e.g., disorders, sex, age)</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Quantitative Trait Locus (QTL) analysis</a:t>
            </a:r>
          </a:p>
          <a:p>
            <a:pPr marL="742950" lvl="1" indent="-285750">
              <a:buFont typeface="System Font Regular"/>
              <a:buChar char="-"/>
            </a:pPr>
            <a:r>
              <a:rPr lang="en-US" sz="1400" dirty="0">
                <a:latin typeface="Arial" panose="020B0604020202020204" pitchFamily="34" charset="0"/>
                <a:cs typeface="Arial" panose="020B0604020202020204" pitchFamily="34" charset="0"/>
              </a:rPr>
              <a:t>Expression, chromatin, splicing, cell fraction</a:t>
            </a:r>
          </a:p>
          <a:p>
            <a:pPr marL="742950" lvl="1" indent="-285750">
              <a:buFont typeface="System Font Regular"/>
              <a:buChar char="-"/>
            </a:pPr>
            <a:r>
              <a:rPr lang="en-US" sz="1400" dirty="0">
                <a:latin typeface="Arial" panose="020B0604020202020204" pitchFamily="34" charset="0"/>
                <a:cs typeface="Arial" panose="020B0604020202020204" pitchFamily="34" charset="0"/>
              </a:rPr>
              <a:t>Functional genomic variants</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Gene regulatory network analysis</a:t>
            </a:r>
          </a:p>
          <a:p>
            <a:pPr marL="742950" lvl="1" indent="-285750">
              <a:buFont typeface="System Font Regular"/>
              <a:buChar char="-"/>
            </a:pPr>
            <a:r>
              <a:rPr lang="en-US" sz="1400" dirty="0">
                <a:latin typeface="Arial" panose="020B0604020202020204" pitchFamily="34" charset="0"/>
                <a:cs typeface="Arial" panose="020B0604020202020204" pitchFamily="34" charset="0"/>
              </a:rPr>
              <a:t>TFs, enhancers, QTLs and target genes </a:t>
            </a:r>
          </a:p>
          <a:p>
            <a:pPr marL="742950" lvl="1" indent="-285750">
              <a:buFont typeface="System Font Regular"/>
              <a:buChar char="-"/>
            </a:pPr>
            <a:r>
              <a:rPr lang="en-US" sz="1400" dirty="0">
                <a:latin typeface="Arial" panose="020B0604020202020204" pitchFamily="34" charset="0"/>
                <a:cs typeface="Arial" panose="020B0604020202020204" pitchFamily="34" charset="0"/>
              </a:rPr>
              <a:t>New disease genes to GWAS variants</a:t>
            </a:r>
          </a:p>
          <a:p>
            <a:pPr marL="742950" lvl="1" indent="-285750">
              <a:buFont typeface="System Font Regular"/>
              <a:buChar char="-"/>
            </a:pPr>
            <a:r>
              <a:rPr lang="en-US" sz="1400" dirty="0">
                <a:latin typeface="Arial" panose="020B0604020202020204" pitchFamily="34" charset="0"/>
                <a:cs typeface="Arial" panose="020B0604020202020204" pitchFamily="34" charset="0"/>
              </a:rPr>
              <a:t>Single cell biomarker genes</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Deep Structured Phenotype Network (DSPN)</a:t>
            </a:r>
          </a:p>
          <a:p>
            <a:pPr marL="742950" lvl="1" indent="-285750">
              <a:buFont typeface="System Font Regular"/>
              <a:buChar char="-"/>
            </a:pPr>
            <a:r>
              <a:rPr lang="en-US" sz="1400" dirty="0">
                <a:latin typeface="Arial" panose="020B0604020202020204" pitchFamily="34" charset="0"/>
                <a:cs typeface="Arial" panose="020B0604020202020204" pitchFamily="34" charset="0"/>
              </a:rPr>
              <a:t>Improved disease prediction by deep learning</a:t>
            </a:r>
          </a:p>
          <a:p>
            <a:pPr marL="742950" lvl="1" indent="-285750">
              <a:buFont typeface="System Font Regular"/>
              <a:buChar char="-"/>
            </a:pPr>
            <a:r>
              <a:rPr lang="en-US" sz="1400" dirty="0">
                <a:latin typeface="Arial" panose="020B0604020202020204" pitchFamily="34" charset="0"/>
                <a:cs typeface="Arial" panose="020B0604020202020204" pitchFamily="34" charset="0"/>
              </a:rPr>
              <a:t>Molecular pathways from genotype to phenotype</a:t>
            </a:r>
          </a:p>
          <a:p>
            <a:pPr marL="742950" lvl="1" indent="-285750">
              <a:buFont typeface="System Font Regular"/>
              <a:buChar char="-"/>
            </a:pPr>
            <a:r>
              <a:rPr lang="en-US" sz="1400" dirty="0">
                <a:latin typeface="Arial" panose="020B0604020202020204" pitchFamily="34" charset="0"/>
                <a:cs typeface="Arial" panose="020B0604020202020204" pitchFamily="34" charset="0"/>
              </a:rPr>
              <a:t>Transcriptome imputation</a:t>
            </a:r>
          </a:p>
        </p:txBody>
      </p:sp>
      <p:sp>
        <p:nvSpPr>
          <p:cNvPr id="3" name="Rectangle 2">
            <a:extLst>
              <a:ext uri="{FF2B5EF4-FFF2-40B4-BE49-F238E27FC236}">
                <a16:creationId xmlns:a16="http://schemas.microsoft.com/office/drawing/2014/main" id="{D6E9F5BC-98C2-7C4F-8E50-D000BF8D8D65}"/>
              </a:ext>
            </a:extLst>
          </p:cNvPr>
          <p:cNvSpPr/>
          <p:nvPr/>
        </p:nvSpPr>
        <p:spPr>
          <a:xfrm>
            <a:off x="4408326" y="5668880"/>
            <a:ext cx="2664127" cy="307777"/>
          </a:xfrm>
          <a:prstGeom prst="rect">
            <a:avLst/>
          </a:prstGeom>
        </p:spPr>
        <p:txBody>
          <a:bodyPr wrap="none">
            <a:spAutoFit/>
          </a:bodyPr>
          <a:lstStyle/>
          <a:p>
            <a:r>
              <a:rPr lang="en-US" sz="1400" dirty="0"/>
              <a:t>http://</a:t>
            </a:r>
            <a:r>
              <a:rPr lang="en-US" sz="1400" dirty="0" err="1"/>
              <a:t>resource.psychencode.org</a:t>
            </a:r>
            <a:r>
              <a:rPr lang="en-US" sz="1400" dirty="0"/>
              <a:t>/</a:t>
            </a:r>
          </a:p>
        </p:txBody>
      </p:sp>
      <p:sp>
        <p:nvSpPr>
          <p:cNvPr id="6" name="Slide Number Placeholder 5">
            <a:extLst>
              <a:ext uri="{FF2B5EF4-FFF2-40B4-BE49-F238E27FC236}">
                <a16:creationId xmlns:a16="http://schemas.microsoft.com/office/drawing/2014/main" id="{C83188B3-D373-B241-9B1B-4B3A4A1BFFDC}"/>
              </a:ext>
            </a:extLst>
          </p:cNvPr>
          <p:cNvSpPr>
            <a:spLocks noGrp="1"/>
          </p:cNvSpPr>
          <p:nvPr>
            <p:ph type="sldNum" sz="quarter" idx="12"/>
          </p:nvPr>
        </p:nvSpPr>
        <p:spPr/>
        <p:txBody>
          <a:bodyPr/>
          <a:lstStyle/>
          <a:p>
            <a:fld id="{F7A564D0-6B11-9F48-B181-C9E6C8351B78}" type="slidenum">
              <a:rPr lang="en-US" smtClean="0"/>
              <a:t>17</a:t>
            </a:fld>
            <a:endParaRPr lang="en-US"/>
          </a:p>
        </p:txBody>
      </p:sp>
    </p:spTree>
    <p:extLst>
      <p:ext uri="{BB962C8B-B14F-4D97-AF65-F5344CB8AC3E}">
        <p14:creationId xmlns:p14="http://schemas.microsoft.com/office/powerpoint/2010/main" val="1483485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A3F39-5DC7-4545-98F7-62DB31A4C46E}"/>
              </a:ext>
            </a:extLst>
          </p:cNvPr>
          <p:cNvSpPr>
            <a:spLocks noGrp="1"/>
          </p:cNvSpPr>
          <p:nvPr>
            <p:ph type="title"/>
          </p:nvPr>
        </p:nvSpPr>
        <p:spPr>
          <a:xfrm>
            <a:off x="677580" y="168533"/>
            <a:ext cx="3143188" cy="660300"/>
          </a:xfrm>
        </p:spPr>
        <p:txBody>
          <a:bodyPr>
            <a:normAutofit fontScale="90000"/>
          </a:bodyPr>
          <a:lstStyle/>
          <a:p>
            <a:pPr algn="l"/>
            <a:r>
              <a:rPr lang="en-US" sz="2700" dirty="0" err="1"/>
              <a:t>PsychENCODE</a:t>
            </a:r>
            <a:r>
              <a:rPr lang="en-US" sz="2700" dirty="0"/>
              <a:t> Acknowledgment</a:t>
            </a:r>
            <a:endParaRPr lang="en-US" sz="3000" dirty="0"/>
          </a:p>
        </p:txBody>
      </p:sp>
      <p:sp>
        <p:nvSpPr>
          <p:cNvPr id="3" name="Content Placeholder 2">
            <a:extLst>
              <a:ext uri="{FF2B5EF4-FFF2-40B4-BE49-F238E27FC236}">
                <a16:creationId xmlns:a16="http://schemas.microsoft.com/office/drawing/2014/main" id="{9DCD283D-D0AB-774B-88F2-E70DA7603B71}"/>
              </a:ext>
            </a:extLst>
          </p:cNvPr>
          <p:cNvSpPr>
            <a:spLocks noGrp="1"/>
          </p:cNvSpPr>
          <p:nvPr>
            <p:ph idx="1"/>
          </p:nvPr>
        </p:nvSpPr>
        <p:spPr>
          <a:xfrm>
            <a:off x="672038" y="1673874"/>
            <a:ext cx="1799756" cy="1564314"/>
          </a:xfrm>
        </p:spPr>
        <p:txBody>
          <a:bodyPr>
            <a:normAutofit/>
          </a:bodyPr>
          <a:lstStyle/>
          <a:p>
            <a:r>
              <a:rPr lang="en-US" sz="1200" dirty="0">
                <a:latin typeface="Arial" panose="020B0604020202020204" pitchFamily="34" charset="0"/>
                <a:cs typeface="Arial" panose="020B0604020202020204" pitchFamily="34" charset="0"/>
              </a:rPr>
              <a:t>Geetha Senthil</a:t>
            </a:r>
          </a:p>
          <a:p>
            <a:r>
              <a:rPr lang="en-US" sz="1200" dirty="0">
                <a:latin typeface="Arial" panose="020B0604020202020204" pitchFamily="34" charset="0"/>
                <a:cs typeface="Arial" panose="020B0604020202020204" pitchFamily="34" charset="0"/>
              </a:rPr>
              <a:t>Lora Bingaman</a:t>
            </a:r>
          </a:p>
          <a:p>
            <a:r>
              <a:rPr lang="en-US" sz="1200" dirty="0">
                <a:latin typeface="Arial" panose="020B0604020202020204" pitchFamily="34" charset="0"/>
                <a:cs typeface="Arial" panose="020B0604020202020204" pitchFamily="34" charset="0"/>
              </a:rPr>
              <a:t>David </a:t>
            </a:r>
            <a:r>
              <a:rPr lang="en-US" sz="1200" dirty="0" err="1">
                <a:latin typeface="Arial" panose="020B0604020202020204" pitchFamily="34" charset="0"/>
                <a:cs typeface="Arial" panose="020B0604020202020204" pitchFamily="34" charset="0"/>
              </a:rPr>
              <a:t>Panchision</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Alexander Arguello</a:t>
            </a:r>
          </a:p>
          <a:p>
            <a:r>
              <a:rPr lang="en-US" sz="1200" dirty="0">
                <a:latin typeface="Arial" panose="020B0604020202020204" pitchFamily="34" charset="0"/>
                <a:cs typeface="Arial" panose="020B0604020202020204" pitchFamily="34" charset="0"/>
              </a:rPr>
              <a:t>Thomas Lehner</a:t>
            </a:r>
          </a:p>
        </p:txBody>
      </p:sp>
      <p:pic>
        <p:nvPicPr>
          <p:cNvPr id="6" name="Picture 5">
            <a:extLst>
              <a:ext uri="{FF2B5EF4-FFF2-40B4-BE49-F238E27FC236}">
                <a16:creationId xmlns:a16="http://schemas.microsoft.com/office/drawing/2014/main" id="{B6899737-6471-9F4F-BBE0-59CBB1833582}"/>
              </a:ext>
            </a:extLst>
          </p:cNvPr>
          <p:cNvPicPr>
            <a:picLocks noChangeAspect="1"/>
          </p:cNvPicPr>
          <p:nvPr/>
        </p:nvPicPr>
        <p:blipFill rotWithShape="1">
          <a:blip r:embed="rId2"/>
          <a:srcRect t="29105" b="28491"/>
          <a:stretch/>
        </p:blipFill>
        <p:spPr>
          <a:xfrm>
            <a:off x="672038" y="975134"/>
            <a:ext cx="2562225" cy="698740"/>
          </a:xfrm>
          <a:prstGeom prst="rect">
            <a:avLst/>
          </a:prstGeom>
        </p:spPr>
      </p:pic>
      <p:sp>
        <p:nvSpPr>
          <p:cNvPr id="9" name="Rectangle 8">
            <a:extLst>
              <a:ext uri="{FF2B5EF4-FFF2-40B4-BE49-F238E27FC236}">
                <a16:creationId xmlns:a16="http://schemas.microsoft.com/office/drawing/2014/main" id="{D5AA4C73-5A64-394A-A095-94674A6EED03}"/>
              </a:ext>
            </a:extLst>
          </p:cNvPr>
          <p:cNvSpPr/>
          <p:nvPr/>
        </p:nvSpPr>
        <p:spPr>
          <a:xfrm>
            <a:off x="166256" y="3165424"/>
            <a:ext cx="11919530" cy="3373488"/>
          </a:xfrm>
          <a:prstGeom prst="rect">
            <a:avLst/>
          </a:prstGeom>
        </p:spPr>
        <p:txBody>
          <a:bodyPr wrap="square">
            <a:spAutoFit/>
          </a:bodyPr>
          <a:lstStyle/>
          <a:p>
            <a:pPr fontAlgn="base">
              <a:lnSpc>
                <a:spcPct val="115000"/>
              </a:lnSpc>
              <a:spcBef>
                <a:spcPct val="0"/>
              </a:spcBef>
              <a:spcAft>
                <a:spcPts val="300"/>
              </a:spcAft>
            </a:pPr>
            <a:r>
              <a:rPr lang="en-US" sz="1100" b="1" dirty="0">
                <a:solidFill>
                  <a:srgbClr val="4BAB50"/>
                </a:solidFill>
                <a:latin typeface="Arial" panose="020B0604020202020204" pitchFamily="34" charset="0"/>
                <a:ea typeface="Arial" panose="020B0604020202020204" pitchFamily="34" charset="0"/>
              </a:rPr>
              <a:t>The </a:t>
            </a:r>
            <a:r>
              <a:rPr lang="en-US" sz="1100" b="1" dirty="0" err="1">
                <a:solidFill>
                  <a:srgbClr val="4BAB50"/>
                </a:solidFill>
                <a:latin typeface="Arial" panose="020B0604020202020204" pitchFamily="34" charset="0"/>
                <a:ea typeface="Arial" panose="020B0604020202020204" pitchFamily="34" charset="0"/>
              </a:rPr>
              <a:t>PsychENCODE</a:t>
            </a:r>
            <a:r>
              <a:rPr lang="en-US" sz="1100" b="1" dirty="0">
                <a:solidFill>
                  <a:srgbClr val="4BAB50"/>
                </a:solidFill>
                <a:latin typeface="Arial" panose="020B0604020202020204" pitchFamily="34" charset="0"/>
                <a:ea typeface="Arial" panose="020B0604020202020204" pitchFamily="34" charset="0"/>
              </a:rPr>
              <a:t> Consortium:</a:t>
            </a:r>
            <a:r>
              <a:rPr lang="en-US" sz="800" b="1" dirty="0">
                <a:solidFill>
                  <a:srgbClr val="000000"/>
                </a:solidFill>
                <a:latin typeface="Arial" panose="020B0604020202020204" pitchFamily="34" charset="0"/>
                <a:ea typeface="Arial" panose="020B0604020202020204" pitchFamily="34" charset="0"/>
              </a:rPr>
              <a:t> </a:t>
            </a:r>
            <a:r>
              <a:rPr lang="en-US" sz="700" b="1" dirty="0">
                <a:solidFill>
                  <a:srgbClr val="000000"/>
                </a:solidFill>
                <a:latin typeface="Arial" charset="0"/>
                <a:ea typeface="ＭＳ Ｐゴシック" charset="0"/>
              </a:rPr>
              <a:t>Allison E Ashley-Koch, Duke University; Gregory E Crawford, Duke University; Melanie E Garrett, Duke University; </a:t>
            </a:r>
            <a:r>
              <a:rPr lang="en-US" sz="700" b="1" dirty="0" err="1">
                <a:solidFill>
                  <a:srgbClr val="000000"/>
                </a:solidFill>
                <a:latin typeface="Arial" charset="0"/>
                <a:ea typeface="ＭＳ Ｐゴシック" charset="0"/>
              </a:rPr>
              <a:t>Lingyun</a:t>
            </a:r>
            <a:r>
              <a:rPr lang="en-US" sz="700" b="1" dirty="0">
                <a:solidFill>
                  <a:srgbClr val="000000"/>
                </a:solidFill>
                <a:latin typeface="Arial" charset="0"/>
                <a:ea typeface="ＭＳ Ｐゴシック" charset="0"/>
              </a:rPr>
              <a:t> Song, Duke University; </a:t>
            </a:r>
            <a:r>
              <a:rPr lang="en-US" sz="700" b="1" dirty="0" err="1">
                <a:solidFill>
                  <a:srgbClr val="000000"/>
                </a:solidFill>
                <a:latin typeface="Arial" charset="0"/>
                <a:ea typeface="ＭＳ Ｐゴシック" charset="0"/>
              </a:rPr>
              <a:t>Alexias</a:t>
            </a:r>
            <a:r>
              <a:rPr lang="en-US" sz="700" b="1" dirty="0">
                <a:solidFill>
                  <a:srgbClr val="000000"/>
                </a:solidFill>
                <a:latin typeface="Arial" charset="0"/>
                <a:ea typeface="ＭＳ Ｐゴシック" charset="0"/>
              </a:rPr>
              <a:t> Safi, Duke University; Graham D Johnson, Duke University; Gregory A Wray, Duke University; Timothy E Reddy, Duke University; Fernando S Goes, Johns Hopkins University; Peter </a:t>
            </a:r>
            <a:r>
              <a:rPr lang="en-US" sz="700" b="1" dirty="0" err="1">
                <a:solidFill>
                  <a:srgbClr val="000000"/>
                </a:solidFill>
                <a:latin typeface="Arial" charset="0"/>
                <a:ea typeface="ＭＳ Ｐゴシック" charset="0"/>
              </a:rPr>
              <a:t>Zandi</a:t>
            </a:r>
            <a:r>
              <a:rPr lang="en-US" sz="700" b="1" dirty="0">
                <a:solidFill>
                  <a:srgbClr val="000000"/>
                </a:solidFill>
                <a:latin typeface="Arial" charset="0"/>
                <a:ea typeface="ＭＳ Ｐゴシック" charset="0"/>
              </a:rPr>
              <a:t>, Johns Hopkins University; Julien </a:t>
            </a:r>
            <a:r>
              <a:rPr lang="en-US" sz="700" b="1" dirty="0" err="1">
                <a:solidFill>
                  <a:srgbClr val="000000"/>
                </a:solidFill>
                <a:latin typeface="Arial" charset="0"/>
                <a:ea typeface="ＭＳ Ｐゴシック" charset="0"/>
              </a:rPr>
              <a:t>Bryois</a:t>
            </a:r>
            <a:r>
              <a:rPr lang="en-US" sz="700" b="1" dirty="0">
                <a:solidFill>
                  <a:srgbClr val="000000"/>
                </a:solidFill>
                <a:latin typeface="Arial" charset="0"/>
                <a:ea typeface="ＭＳ Ｐゴシック" charset="0"/>
              </a:rPr>
              <a:t>, Karolinska </a:t>
            </a:r>
            <a:r>
              <a:rPr lang="en-US" sz="700" b="1" dirty="0" err="1">
                <a:solidFill>
                  <a:srgbClr val="000000"/>
                </a:solidFill>
                <a:latin typeface="Arial" charset="0"/>
                <a:ea typeface="ＭＳ Ｐゴシック" charset="0"/>
              </a:rPr>
              <a:t>Institutet</a:t>
            </a:r>
            <a:r>
              <a:rPr lang="en-US" sz="700" b="1" dirty="0">
                <a:solidFill>
                  <a:srgbClr val="000000"/>
                </a:solidFill>
                <a:latin typeface="Arial" charset="0"/>
                <a:ea typeface="ＭＳ Ｐゴシック" charset="0"/>
              </a:rPr>
              <a:t>; Andrew E Jaffe, Lieber Institute for Brain Development; Amanda J Price, Lieber Institute for Brain Development; Nikolay A Ivanov, Lieber Institute for Brain Development; Leonardo </a:t>
            </a:r>
            <a:r>
              <a:rPr lang="en-US" sz="700" b="1" dirty="0" err="1">
                <a:solidFill>
                  <a:srgbClr val="000000"/>
                </a:solidFill>
                <a:latin typeface="Arial" charset="0"/>
                <a:ea typeface="ＭＳ Ｐゴシック" charset="0"/>
              </a:rPr>
              <a:t>Collado</a:t>
            </a:r>
            <a:r>
              <a:rPr lang="en-US" sz="700" b="1" dirty="0">
                <a:solidFill>
                  <a:srgbClr val="000000"/>
                </a:solidFill>
                <a:latin typeface="Arial" charset="0"/>
                <a:ea typeface="ＭＳ Ｐゴシック" charset="0"/>
              </a:rPr>
              <a:t>-Torres, Lieber Institute for Brain Development; Thomas M Hyde, Lieber Institute for Brain Development; Emily E Burke, Lieber Institute for Brain Development; Joel E Kleiman, Lieber Institute for Brain Development; Ran Tao, Lieber Institute for Brain Development; </a:t>
            </a:r>
            <a:r>
              <a:rPr lang="en-US" sz="700" b="1" dirty="0" err="1">
                <a:solidFill>
                  <a:srgbClr val="000000"/>
                </a:solidFill>
                <a:latin typeface="Arial" charset="0"/>
                <a:ea typeface="ＭＳ Ｐゴシック" charset="0"/>
              </a:rPr>
              <a:t>Joo</a:t>
            </a:r>
            <a:r>
              <a:rPr lang="en-US" sz="700" b="1" dirty="0">
                <a:solidFill>
                  <a:srgbClr val="000000"/>
                </a:solidFill>
                <a:latin typeface="Arial" charset="0"/>
                <a:ea typeface="ＭＳ Ｐゴシック" charset="0"/>
              </a:rPr>
              <a:t> </a:t>
            </a:r>
            <a:r>
              <a:rPr lang="en-US" sz="700" b="1" dirty="0" err="1">
                <a:solidFill>
                  <a:srgbClr val="000000"/>
                </a:solidFill>
                <a:latin typeface="Arial" charset="0"/>
                <a:ea typeface="ＭＳ Ｐゴシック" charset="0"/>
              </a:rPr>
              <a:t>Heon</a:t>
            </a:r>
            <a:r>
              <a:rPr lang="en-US" sz="700" b="1" dirty="0">
                <a:solidFill>
                  <a:srgbClr val="000000"/>
                </a:solidFill>
                <a:latin typeface="Arial" charset="0"/>
                <a:ea typeface="ＭＳ Ｐゴシック" charset="0"/>
              </a:rPr>
              <a:t> Shin, Lieber Institute for Brain Development; </a:t>
            </a:r>
            <a:r>
              <a:rPr lang="en-US" sz="700" b="1" dirty="0" err="1">
                <a:solidFill>
                  <a:srgbClr val="000000"/>
                </a:solidFill>
                <a:latin typeface="Arial" charset="0"/>
                <a:ea typeface="ＭＳ Ｐゴシック" charset="0"/>
              </a:rPr>
              <a:t>Schahram</a:t>
            </a:r>
            <a:r>
              <a:rPr lang="en-US" sz="700" b="1" dirty="0">
                <a:solidFill>
                  <a:srgbClr val="000000"/>
                </a:solidFill>
                <a:latin typeface="Arial" charset="0"/>
                <a:ea typeface="ＭＳ Ｐゴシック" charset="0"/>
              </a:rPr>
              <a:t> </a:t>
            </a:r>
            <a:r>
              <a:rPr lang="en-US" sz="700" b="1" dirty="0" err="1">
                <a:solidFill>
                  <a:srgbClr val="000000"/>
                </a:solidFill>
                <a:latin typeface="Arial" charset="0"/>
                <a:ea typeface="ＭＳ Ｐゴシック" charset="0"/>
              </a:rPr>
              <a:t>Akbarian</a:t>
            </a:r>
            <a:r>
              <a:rPr lang="en-US" sz="700" b="1" dirty="0">
                <a:solidFill>
                  <a:srgbClr val="000000"/>
                </a:solidFill>
                <a:latin typeface="Arial" charset="0"/>
                <a:ea typeface="ＭＳ Ｐゴシック" charset="0"/>
              </a:rPr>
              <a:t>, Icahn School of Medicine at Mount Sinai; Kiran </a:t>
            </a:r>
            <a:r>
              <a:rPr lang="en-US" sz="700" b="1" dirty="0" err="1">
                <a:solidFill>
                  <a:srgbClr val="000000"/>
                </a:solidFill>
                <a:latin typeface="Arial" charset="0"/>
                <a:ea typeface="ＭＳ Ｐゴシック" charset="0"/>
              </a:rPr>
              <a:t>Girdhar</a:t>
            </a:r>
            <a:r>
              <a:rPr lang="en-US" sz="700" b="1" dirty="0">
                <a:solidFill>
                  <a:srgbClr val="000000"/>
                </a:solidFill>
                <a:latin typeface="Arial" charset="0"/>
                <a:ea typeface="ＭＳ Ｐゴシック" charset="0"/>
              </a:rPr>
              <a:t>, Icahn School of Medicine at Mount Sinai; Yan Jiang, Icahn School of Medicine at Mount Sinai; </a:t>
            </a:r>
            <a:r>
              <a:rPr lang="en-US" sz="700" b="1" dirty="0" err="1">
                <a:solidFill>
                  <a:srgbClr val="000000"/>
                </a:solidFill>
                <a:latin typeface="Arial" charset="0"/>
                <a:ea typeface="ＭＳ Ｐゴシック" charset="0"/>
              </a:rPr>
              <a:t>Marija</a:t>
            </a:r>
            <a:r>
              <a:rPr lang="en-US" sz="700" b="1" dirty="0">
                <a:solidFill>
                  <a:srgbClr val="000000"/>
                </a:solidFill>
                <a:latin typeface="Arial" charset="0"/>
                <a:ea typeface="ＭＳ Ｐゴシック" charset="0"/>
              </a:rPr>
              <a:t> </a:t>
            </a:r>
            <a:r>
              <a:rPr lang="en-US" sz="700" b="1" dirty="0" err="1">
                <a:solidFill>
                  <a:srgbClr val="000000"/>
                </a:solidFill>
                <a:latin typeface="Arial" charset="0"/>
                <a:ea typeface="ＭＳ Ｐゴシック" charset="0"/>
              </a:rPr>
              <a:t>Kundakovic</a:t>
            </a:r>
            <a:r>
              <a:rPr lang="en-US" sz="700" b="1" dirty="0">
                <a:solidFill>
                  <a:srgbClr val="000000"/>
                </a:solidFill>
                <a:latin typeface="Arial" charset="0"/>
                <a:ea typeface="ＭＳ Ｐゴシック" charset="0"/>
              </a:rPr>
              <a:t>, Icahn School of Medicine at Mount Sinai; Leanne Brown, Icahn School of Medicine at Mount Sinai; Bibi S </a:t>
            </a:r>
            <a:r>
              <a:rPr lang="en-US" sz="700" b="1" dirty="0" err="1">
                <a:solidFill>
                  <a:srgbClr val="000000"/>
                </a:solidFill>
                <a:latin typeface="Arial" charset="0"/>
                <a:ea typeface="ＭＳ Ｐゴシック" charset="0"/>
              </a:rPr>
              <a:t>Kassim</a:t>
            </a:r>
            <a:r>
              <a:rPr lang="en-US" sz="700" b="1" dirty="0">
                <a:solidFill>
                  <a:srgbClr val="000000"/>
                </a:solidFill>
                <a:latin typeface="Arial" charset="0"/>
                <a:ea typeface="ＭＳ Ｐゴシック" charset="0"/>
              </a:rPr>
              <a:t>, Icahn School of Medicine at Mount Sinai; Royce B Park, Icahn School of Medicine at Mount Sinai; Jennifer R Wiseman, Icahn School of Medicine at Mount Sinai; Elizabeth </a:t>
            </a:r>
            <a:r>
              <a:rPr lang="en-US" sz="700" b="1" dirty="0" err="1">
                <a:solidFill>
                  <a:srgbClr val="000000"/>
                </a:solidFill>
                <a:latin typeface="Arial" charset="0"/>
                <a:ea typeface="ＭＳ Ｐゴシック" charset="0"/>
              </a:rPr>
              <a:t>Zharovsky</a:t>
            </a:r>
            <a:r>
              <a:rPr lang="en-US" sz="700" b="1" dirty="0">
                <a:solidFill>
                  <a:srgbClr val="000000"/>
                </a:solidFill>
                <a:latin typeface="Arial" charset="0"/>
                <a:ea typeface="ＭＳ Ｐゴシック" charset="0"/>
              </a:rPr>
              <a:t>, Icahn School of Medicine at Mount Sinai; Rivka </a:t>
            </a:r>
            <a:r>
              <a:rPr lang="en-US" sz="700" b="1" dirty="0" err="1">
                <a:solidFill>
                  <a:srgbClr val="000000"/>
                </a:solidFill>
                <a:latin typeface="Arial" charset="0"/>
                <a:ea typeface="ＭＳ Ｐゴシック" charset="0"/>
              </a:rPr>
              <a:t>Jacobov</a:t>
            </a:r>
            <a:r>
              <a:rPr lang="en-US" sz="700" b="1" dirty="0">
                <a:solidFill>
                  <a:srgbClr val="000000"/>
                </a:solidFill>
                <a:latin typeface="Arial" charset="0"/>
                <a:ea typeface="ＭＳ Ｐゴシック" charset="0"/>
              </a:rPr>
              <a:t>, Icahn School of Medicine at Mount Sinai; Olivia </a:t>
            </a:r>
            <a:r>
              <a:rPr lang="en-US" sz="700" b="1" dirty="0" err="1">
                <a:solidFill>
                  <a:srgbClr val="000000"/>
                </a:solidFill>
                <a:latin typeface="Arial" charset="0"/>
                <a:ea typeface="ＭＳ Ｐゴシック" charset="0"/>
              </a:rPr>
              <a:t>Devillers</a:t>
            </a:r>
            <a:r>
              <a:rPr lang="en-US" sz="700" b="1" dirty="0">
                <a:solidFill>
                  <a:srgbClr val="000000"/>
                </a:solidFill>
                <a:latin typeface="Arial" charset="0"/>
                <a:ea typeface="ＭＳ Ｐゴシック" charset="0"/>
              </a:rPr>
              <a:t>, Icahn School of Medicine at Mount Sinai; Elie </a:t>
            </a:r>
            <a:r>
              <a:rPr lang="en-US" sz="700" b="1" dirty="0" err="1">
                <a:solidFill>
                  <a:srgbClr val="000000"/>
                </a:solidFill>
                <a:latin typeface="Arial" charset="0"/>
                <a:ea typeface="ＭＳ Ｐゴシック" charset="0"/>
              </a:rPr>
              <a:t>Flatow</a:t>
            </a:r>
            <a:r>
              <a:rPr lang="en-US" sz="700" b="1" dirty="0">
                <a:solidFill>
                  <a:srgbClr val="000000"/>
                </a:solidFill>
                <a:latin typeface="Arial" charset="0"/>
                <a:ea typeface="ＭＳ Ｐゴシック" charset="0"/>
              </a:rPr>
              <a:t>, Icahn School of Medicine at Mount Sinai; Gabriel E Hoffman, Icahn School of Medicine at Mount Sinai; Barbara K </a:t>
            </a:r>
            <a:r>
              <a:rPr lang="en-US" sz="700" b="1" dirty="0" err="1">
                <a:solidFill>
                  <a:srgbClr val="000000"/>
                </a:solidFill>
                <a:latin typeface="Arial" charset="0"/>
                <a:ea typeface="ＭＳ Ｐゴシック" charset="0"/>
              </a:rPr>
              <a:t>Lipska</a:t>
            </a:r>
            <a:r>
              <a:rPr lang="en-US" sz="700" b="1" dirty="0">
                <a:solidFill>
                  <a:srgbClr val="000000"/>
                </a:solidFill>
                <a:latin typeface="Arial" charset="0"/>
                <a:ea typeface="ＭＳ Ｐゴシック" charset="0"/>
              </a:rPr>
              <a:t>, Human Brain Collection Core, National Institutes of Health, Bethesda, MD; David A Lewis, University of Pittsburgh; </a:t>
            </a:r>
            <a:r>
              <a:rPr lang="en-US" sz="700" b="1" dirty="0" err="1">
                <a:solidFill>
                  <a:srgbClr val="000000"/>
                </a:solidFill>
                <a:latin typeface="Arial" charset="0"/>
                <a:ea typeface="ＭＳ Ｐゴシック" charset="0"/>
              </a:rPr>
              <a:t>Vahram</a:t>
            </a:r>
            <a:r>
              <a:rPr lang="en-US" sz="700" b="1" dirty="0">
                <a:solidFill>
                  <a:srgbClr val="000000"/>
                </a:solidFill>
                <a:latin typeface="Arial" charset="0"/>
                <a:ea typeface="ＭＳ Ｐゴシック" charset="0"/>
              </a:rPr>
              <a:t> </a:t>
            </a:r>
            <a:r>
              <a:rPr lang="en-US" sz="700" b="1" dirty="0" err="1">
                <a:solidFill>
                  <a:srgbClr val="000000"/>
                </a:solidFill>
                <a:latin typeface="Arial" charset="0"/>
                <a:ea typeface="ＭＳ Ｐゴシック" charset="0"/>
              </a:rPr>
              <a:t>Haroutunian</a:t>
            </a:r>
            <a:r>
              <a:rPr lang="en-US" sz="700" b="1" dirty="0">
                <a:solidFill>
                  <a:srgbClr val="000000"/>
                </a:solidFill>
                <a:latin typeface="Arial" charset="0"/>
                <a:ea typeface="ＭＳ Ｐゴシック" charset="0"/>
              </a:rPr>
              <a:t>, Icahn School of Medicine at Mount Sinai and James J Peters VA Medical Center; Chang-</a:t>
            </a:r>
            <a:r>
              <a:rPr lang="en-US" sz="700" b="1" dirty="0" err="1">
                <a:solidFill>
                  <a:srgbClr val="000000"/>
                </a:solidFill>
                <a:latin typeface="Arial" charset="0"/>
                <a:ea typeface="ＭＳ Ｐゴシック" charset="0"/>
              </a:rPr>
              <a:t>Gyu</a:t>
            </a:r>
            <a:r>
              <a:rPr lang="en-US" sz="700" b="1" dirty="0">
                <a:solidFill>
                  <a:srgbClr val="000000"/>
                </a:solidFill>
                <a:latin typeface="Arial" charset="0"/>
                <a:ea typeface="ＭＳ Ｐゴシック" charset="0"/>
              </a:rPr>
              <a:t> Hahn, University of Pennsylvania; Alexander W Charney, Mount Sinai; Stella </a:t>
            </a:r>
            <a:r>
              <a:rPr lang="en-US" sz="700" b="1" dirty="0" err="1">
                <a:solidFill>
                  <a:srgbClr val="000000"/>
                </a:solidFill>
                <a:latin typeface="Arial" charset="0"/>
                <a:ea typeface="ＭＳ Ｐゴシック" charset="0"/>
              </a:rPr>
              <a:t>Dracheva</a:t>
            </a:r>
            <a:r>
              <a:rPr lang="en-US" sz="700" b="1" dirty="0">
                <a:solidFill>
                  <a:srgbClr val="000000"/>
                </a:solidFill>
                <a:latin typeface="Arial" charset="0"/>
                <a:ea typeface="ＭＳ Ｐゴシック" charset="0"/>
              </a:rPr>
              <a:t>, Mount Sinai; Alexey </a:t>
            </a:r>
            <a:r>
              <a:rPr lang="en-US" sz="700" b="1" dirty="0" err="1">
                <a:solidFill>
                  <a:srgbClr val="000000"/>
                </a:solidFill>
                <a:latin typeface="Arial" charset="0"/>
                <a:ea typeface="ＭＳ Ｐゴシック" charset="0"/>
              </a:rPr>
              <a:t>Kozlenkov</a:t>
            </a:r>
            <a:r>
              <a:rPr lang="en-US" sz="700" b="1" dirty="0">
                <a:solidFill>
                  <a:srgbClr val="000000"/>
                </a:solidFill>
                <a:latin typeface="Arial" charset="0"/>
                <a:ea typeface="ＭＳ Ｐゴシック" charset="0"/>
              </a:rPr>
              <a:t>, Mount Sinai; Judson Belmont, Icahn School of Medicine at Mount Sinai; Diane </a:t>
            </a:r>
            <a:r>
              <a:rPr lang="en-US" sz="700" b="1" dirty="0" err="1">
                <a:solidFill>
                  <a:srgbClr val="000000"/>
                </a:solidFill>
                <a:latin typeface="Arial" charset="0"/>
                <a:ea typeface="ＭＳ Ｐゴシック" charset="0"/>
              </a:rPr>
              <a:t>DelValle</a:t>
            </a:r>
            <a:r>
              <a:rPr lang="en-US" sz="700" b="1" dirty="0">
                <a:solidFill>
                  <a:srgbClr val="000000"/>
                </a:solidFill>
                <a:latin typeface="Arial" charset="0"/>
                <a:ea typeface="ＭＳ Ｐゴシック" charset="0"/>
              </a:rPr>
              <a:t>, Icahn School of Medicine at Mount Sinai; Nancy </a:t>
            </a:r>
            <a:r>
              <a:rPr lang="en-US" sz="700" b="1" dirty="0" err="1">
                <a:solidFill>
                  <a:srgbClr val="000000"/>
                </a:solidFill>
                <a:latin typeface="Arial" charset="0"/>
                <a:ea typeface="ＭＳ Ｐゴシック" charset="0"/>
              </a:rPr>
              <a:t>Francoeur</a:t>
            </a:r>
            <a:r>
              <a:rPr lang="en-US" sz="700" b="1" dirty="0">
                <a:solidFill>
                  <a:srgbClr val="000000"/>
                </a:solidFill>
                <a:latin typeface="Arial" charset="0"/>
                <a:ea typeface="ＭＳ Ｐゴシック" charset="0"/>
              </a:rPr>
              <a:t>, Icahn School of Medicine at Mount Sinai; </a:t>
            </a:r>
            <a:r>
              <a:rPr lang="en-US" sz="700" b="1" dirty="0" err="1">
                <a:solidFill>
                  <a:srgbClr val="000000"/>
                </a:solidFill>
                <a:latin typeface="Arial" charset="0"/>
                <a:ea typeface="ＭＳ Ｐゴシック" charset="0"/>
              </a:rPr>
              <a:t>Evi</a:t>
            </a:r>
            <a:r>
              <a:rPr lang="en-US" sz="700" b="1" dirty="0">
                <a:solidFill>
                  <a:srgbClr val="000000"/>
                </a:solidFill>
                <a:latin typeface="Arial" charset="0"/>
                <a:ea typeface="ＭＳ Ｐゴシック" charset="0"/>
              </a:rPr>
              <a:t> </a:t>
            </a:r>
            <a:r>
              <a:rPr lang="en-US" sz="700" b="1" dirty="0" err="1">
                <a:solidFill>
                  <a:srgbClr val="000000"/>
                </a:solidFill>
                <a:latin typeface="Arial" charset="0"/>
                <a:ea typeface="ＭＳ Ｐゴシック" charset="0"/>
              </a:rPr>
              <a:t>Hadjimichael</a:t>
            </a:r>
            <a:r>
              <a:rPr lang="en-US" sz="700" b="1" dirty="0">
                <a:solidFill>
                  <a:srgbClr val="000000"/>
                </a:solidFill>
                <a:latin typeface="Arial" charset="0"/>
                <a:ea typeface="ＭＳ Ｐゴシック" charset="0"/>
              </a:rPr>
              <a:t>, Icahn School of Medicine at Mount Sinai; Dalila Pinto, Icahn School of Medicine at Mount Sinai; Harm van </a:t>
            </a:r>
            <a:r>
              <a:rPr lang="en-US" sz="700" b="1" dirty="0" err="1">
                <a:solidFill>
                  <a:srgbClr val="000000"/>
                </a:solidFill>
                <a:latin typeface="Arial" charset="0"/>
                <a:ea typeface="ＭＳ Ｐゴシック" charset="0"/>
              </a:rPr>
              <a:t>Bakel</a:t>
            </a:r>
            <a:r>
              <a:rPr lang="en-US" sz="700" b="1" dirty="0">
                <a:solidFill>
                  <a:srgbClr val="000000"/>
                </a:solidFill>
                <a:latin typeface="Arial" charset="0"/>
                <a:ea typeface="ＭＳ Ｐゴシック" charset="0"/>
              </a:rPr>
              <a:t>, Icahn School of Medicine at Mount Sinai; </a:t>
            </a:r>
            <a:r>
              <a:rPr lang="en-US" sz="700" b="1" dirty="0" err="1">
                <a:solidFill>
                  <a:srgbClr val="000000"/>
                </a:solidFill>
                <a:latin typeface="Arial" charset="0"/>
                <a:ea typeface="ＭＳ Ｐゴシック" charset="0"/>
              </a:rPr>
              <a:t>Panos</a:t>
            </a:r>
            <a:r>
              <a:rPr lang="en-US" sz="700" b="1" dirty="0">
                <a:solidFill>
                  <a:srgbClr val="000000"/>
                </a:solidFill>
                <a:latin typeface="Arial" charset="0"/>
                <a:ea typeface="ＭＳ Ｐゴシック" charset="0"/>
              </a:rPr>
              <a:t> Roussos, Mount Sinai; John F </a:t>
            </a:r>
            <a:r>
              <a:rPr lang="en-US" sz="700" b="1" dirty="0" err="1">
                <a:solidFill>
                  <a:srgbClr val="000000"/>
                </a:solidFill>
                <a:latin typeface="Arial" charset="0"/>
                <a:ea typeface="ＭＳ Ｐゴシック" charset="0"/>
              </a:rPr>
              <a:t>Fullard</a:t>
            </a:r>
            <a:r>
              <a:rPr lang="en-US" sz="700" b="1" dirty="0">
                <a:solidFill>
                  <a:srgbClr val="000000"/>
                </a:solidFill>
                <a:latin typeface="Arial" charset="0"/>
                <a:ea typeface="ＭＳ Ｐゴシック" charset="0"/>
              </a:rPr>
              <a:t>, Mount Sinai; Jaroslav </a:t>
            </a:r>
            <a:r>
              <a:rPr lang="en-US" sz="700" b="1" dirty="0" err="1">
                <a:solidFill>
                  <a:srgbClr val="000000"/>
                </a:solidFill>
                <a:latin typeface="Arial" charset="0"/>
                <a:ea typeface="ＭＳ Ｐゴシック" charset="0"/>
              </a:rPr>
              <a:t>Bendl</a:t>
            </a:r>
            <a:r>
              <a:rPr lang="en-US" sz="700" b="1" dirty="0">
                <a:solidFill>
                  <a:srgbClr val="000000"/>
                </a:solidFill>
                <a:latin typeface="Arial" charset="0"/>
                <a:ea typeface="ＭＳ Ｐゴシック" charset="0"/>
              </a:rPr>
              <a:t>, Mount Sinai; Mads E </a:t>
            </a:r>
            <a:r>
              <a:rPr lang="en-US" sz="700" b="1" dirty="0" err="1">
                <a:solidFill>
                  <a:srgbClr val="000000"/>
                </a:solidFill>
                <a:latin typeface="Arial" charset="0"/>
                <a:ea typeface="ＭＳ Ｐゴシック" charset="0"/>
              </a:rPr>
              <a:t>Hauberg</a:t>
            </a:r>
            <a:r>
              <a:rPr lang="en-US" sz="700" b="1" dirty="0">
                <a:solidFill>
                  <a:srgbClr val="000000"/>
                </a:solidFill>
                <a:latin typeface="Arial" charset="0"/>
                <a:ea typeface="ＭＳ Ｐゴシック" charset="0"/>
              </a:rPr>
              <a:t>, Mount Sinai; Lara M </a:t>
            </a:r>
            <a:r>
              <a:rPr lang="en-US" sz="700" b="1" dirty="0" err="1">
                <a:solidFill>
                  <a:srgbClr val="000000"/>
                </a:solidFill>
                <a:latin typeface="Arial" charset="0"/>
                <a:ea typeface="ＭＳ Ｐゴシック" charset="0"/>
              </a:rPr>
              <a:t>Mangravite</a:t>
            </a:r>
            <a:r>
              <a:rPr lang="en-US" sz="700" b="1" dirty="0">
                <a:solidFill>
                  <a:srgbClr val="000000"/>
                </a:solidFill>
                <a:latin typeface="Arial" charset="0"/>
                <a:ea typeface="ＭＳ Ｐゴシック" charset="0"/>
              </a:rPr>
              <a:t>, Sage Bionetworks; Mette A Peters, Sage Bionetworks; </a:t>
            </a:r>
            <a:r>
              <a:rPr lang="en-US" sz="700" b="1" dirty="0" err="1">
                <a:solidFill>
                  <a:srgbClr val="000000"/>
                </a:solidFill>
                <a:latin typeface="Arial" charset="0"/>
                <a:ea typeface="ＭＳ Ｐゴシック" charset="0"/>
              </a:rPr>
              <a:t>Yooree</a:t>
            </a:r>
            <a:r>
              <a:rPr lang="en-US" sz="700" b="1" dirty="0">
                <a:solidFill>
                  <a:srgbClr val="000000"/>
                </a:solidFill>
                <a:latin typeface="Arial" charset="0"/>
                <a:ea typeface="ＭＳ Ｐゴシック" charset="0"/>
              </a:rPr>
              <a:t> </a:t>
            </a:r>
            <a:r>
              <a:rPr lang="en-US" sz="700" b="1" dirty="0" err="1">
                <a:solidFill>
                  <a:srgbClr val="000000"/>
                </a:solidFill>
                <a:latin typeface="Arial" charset="0"/>
                <a:ea typeface="ＭＳ Ｐゴシック" charset="0"/>
              </a:rPr>
              <a:t>Chae</a:t>
            </a:r>
            <a:r>
              <a:rPr lang="en-US" sz="700" b="1" dirty="0">
                <a:solidFill>
                  <a:srgbClr val="000000"/>
                </a:solidFill>
                <a:latin typeface="Arial" charset="0"/>
                <a:ea typeface="ＭＳ Ｐゴシック" charset="0"/>
              </a:rPr>
              <a:t>, Sage Bionetworks; </a:t>
            </a:r>
            <a:r>
              <a:rPr lang="en-US" sz="700" b="1" dirty="0" err="1">
                <a:solidFill>
                  <a:srgbClr val="000000"/>
                </a:solidFill>
                <a:latin typeface="Arial" charset="0"/>
                <a:ea typeface="ＭＳ Ｐゴシック" charset="0"/>
              </a:rPr>
              <a:t>Junmin</a:t>
            </a:r>
            <a:r>
              <a:rPr lang="en-US" sz="700" b="1" dirty="0">
                <a:solidFill>
                  <a:srgbClr val="000000"/>
                </a:solidFill>
                <a:latin typeface="Arial" charset="0"/>
                <a:ea typeface="ＭＳ Ｐゴシック" charset="0"/>
              </a:rPr>
              <a:t> Peng, St. Jude Children's Hospital; </a:t>
            </a:r>
            <a:r>
              <a:rPr lang="en-US" sz="700" b="1" dirty="0" err="1">
                <a:solidFill>
                  <a:srgbClr val="000000"/>
                </a:solidFill>
                <a:latin typeface="Arial" charset="0"/>
                <a:ea typeface="ＭＳ Ｐゴシック" charset="0"/>
              </a:rPr>
              <a:t>Mingming</a:t>
            </a:r>
            <a:r>
              <a:rPr lang="en-US" sz="700" b="1" dirty="0">
                <a:solidFill>
                  <a:srgbClr val="000000"/>
                </a:solidFill>
                <a:latin typeface="Arial" charset="0"/>
                <a:ea typeface="ＭＳ Ｐゴシック" charset="0"/>
              </a:rPr>
              <a:t> </a:t>
            </a:r>
            <a:r>
              <a:rPr lang="en-US" sz="700" b="1" dirty="0" err="1">
                <a:solidFill>
                  <a:srgbClr val="000000"/>
                </a:solidFill>
                <a:latin typeface="Arial" charset="0"/>
                <a:ea typeface="ＭＳ Ｐゴシック" charset="0"/>
              </a:rPr>
              <a:t>Niu</a:t>
            </a:r>
            <a:r>
              <a:rPr lang="en-US" sz="700" b="1" dirty="0">
                <a:solidFill>
                  <a:srgbClr val="000000"/>
                </a:solidFill>
                <a:latin typeface="Arial" charset="0"/>
                <a:ea typeface="ＭＳ Ｐゴシック" charset="0"/>
              </a:rPr>
              <a:t>, St. Jude Children's Hospital; </a:t>
            </a:r>
            <a:r>
              <a:rPr lang="en-US" sz="700" b="1" dirty="0" err="1">
                <a:solidFill>
                  <a:srgbClr val="000000"/>
                </a:solidFill>
                <a:latin typeface="Arial" charset="0"/>
                <a:ea typeface="ＭＳ Ｐゴシック" charset="0"/>
              </a:rPr>
              <a:t>Xusheng</a:t>
            </a:r>
            <a:r>
              <a:rPr lang="en-US" sz="700" b="1" dirty="0">
                <a:solidFill>
                  <a:srgbClr val="000000"/>
                </a:solidFill>
                <a:latin typeface="Arial" charset="0"/>
                <a:ea typeface="ＭＳ Ｐゴシック" charset="0"/>
              </a:rPr>
              <a:t> Wang, St. Jude Children's Hospital; Maree J Webster, Stanley Medical Research Institute; Thomas G Beach, Banner Sun Health Research Institute; Chao Chen, Central South University; Yi Jiang, Central South University; </a:t>
            </a:r>
            <a:r>
              <a:rPr lang="en-US" sz="700" b="1" dirty="0" err="1">
                <a:solidFill>
                  <a:srgbClr val="000000"/>
                </a:solidFill>
                <a:latin typeface="Arial" charset="0"/>
                <a:ea typeface="ＭＳ Ｐゴシック" charset="0"/>
              </a:rPr>
              <a:t>Rujia</a:t>
            </a:r>
            <a:r>
              <a:rPr lang="en-US" sz="700" b="1" dirty="0">
                <a:solidFill>
                  <a:srgbClr val="000000"/>
                </a:solidFill>
                <a:latin typeface="Arial" charset="0"/>
                <a:ea typeface="ＭＳ Ｐゴシック" charset="0"/>
              </a:rPr>
              <a:t> Dai, Central South University; Annie W Shieh, SUNY Upstate Medical University; </a:t>
            </a:r>
            <a:r>
              <a:rPr lang="en-US" sz="700" b="1" dirty="0" err="1">
                <a:solidFill>
                  <a:srgbClr val="000000"/>
                </a:solidFill>
                <a:latin typeface="Arial" charset="0"/>
                <a:ea typeface="ＭＳ Ｐゴシック" charset="0"/>
              </a:rPr>
              <a:t>Chunyu</a:t>
            </a:r>
            <a:r>
              <a:rPr lang="en-US" sz="700" b="1" dirty="0">
                <a:solidFill>
                  <a:srgbClr val="000000"/>
                </a:solidFill>
                <a:latin typeface="Arial" charset="0"/>
                <a:ea typeface="ＭＳ Ｐゴシック" charset="0"/>
              </a:rPr>
              <a:t> Liu, SUNY Upstate Medical University; Kay S. </a:t>
            </a:r>
            <a:r>
              <a:rPr lang="en-US" sz="700" b="1" dirty="0" err="1">
                <a:solidFill>
                  <a:srgbClr val="000000"/>
                </a:solidFill>
                <a:latin typeface="Arial" charset="0"/>
                <a:ea typeface="ＭＳ Ｐゴシック" charset="0"/>
              </a:rPr>
              <a:t>Grennan</a:t>
            </a:r>
            <a:r>
              <a:rPr lang="en-US" sz="700" b="1" dirty="0">
                <a:solidFill>
                  <a:srgbClr val="000000"/>
                </a:solidFill>
                <a:latin typeface="Arial" charset="0"/>
                <a:ea typeface="ＭＳ Ｐゴシック" charset="0"/>
              </a:rPr>
              <a:t>, SUNY Upstate Medical University; Yan Xia, SUNY Upstate Medical University/Central South University; </a:t>
            </a:r>
            <a:r>
              <a:rPr lang="en-US" sz="700" b="1" dirty="0" err="1">
                <a:solidFill>
                  <a:srgbClr val="000000"/>
                </a:solidFill>
                <a:latin typeface="Arial" charset="0"/>
                <a:ea typeface="ＭＳ Ｐゴシック" charset="0"/>
              </a:rPr>
              <a:t>Ramu</a:t>
            </a:r>
            <a:r>
              <a:rPr lang="en-US" sz="700" b="1" dirty="0">
                <a:solidFill>
                  <a:srgbClr val="000000"/>
                </a:solidFill>
                <a:latin typeface="Arial" charset="0"/>
                <a:ea typeface="ＭＳ Ｐゴシック" charset="0"/>
              </a:rPr>
              <a:t> </a:t>
            </a:r>
            <a:r>
              <a:rPr lang="en-US" sz="700" b="1" dirty="0" err="1">
                <a:solidFill>
                  <a:srgbClr val="000000"/>
                </a:solidFill>
                <a:latin typeface="Arial" charset="0"/>
                <a:ea typeface="ＭＳ Ｐゴシック" charset="0"/>
              </a:rPr>
              <a:t>Vadukapuram</a:t>
            </a:r>
            <a:r>
              <a:rPr lang="en-US" sz="700" b="1" dirty="0">
                <a:solidFill>
                  <a:srgbClr val="000000"/>
                </a:solidFill>
                <a:latin typeface="Arial" charset="0"/>
                <a:ea typeface="ＭＳ Ｐゴシック" charset="0"/>
              </a:rPr>
              <a:t>, SUNY Upstate Medical University; </a:t>
            </a:r>
            <a:r>
              <a:rPr lang="en-US" sz="700" b="1" dirty="0" err="1">
                <a:solidFill>
                  <a:srgbClr val="000000"/>
                </a:solidFill>
                <a:latin typeface="Arial" charset="0"/>
                <a:ea typeface="ＭＳ Ｐゴシック" charset="0"/>
              </a:rPr>
              <a:t>Yongjun</a:t>
            </a:r>
            <a:r>
              <a:rPr lang="en-US" sz="700" b="1" dirty="0">
                <a:solidFill>
                  <a:srgbClr val="000000"/>
                </a:solidFill>
                <a:latin typeface="Arial" charset="0"/>
                <a:ea typeface="ＭＳ Ｐゴシック" charset="0"/>
              </a:rPr>
              <a:t> Wang, Central South University; Dominic Fitzgerald, The University of Chicago; </a:t>
            </a:r>
            <a:r>
              <a:rPr lang="en-US" sz="700" b="1" dirty="0" err="1">
                <a:solidFill>
                  <a:srgbClr val="000000"/>
                </a:solidFill>
                <a:latin typeface="Arial" charset="0"/>
                <a:ea typeface="ＭＳ Ｐゴシック" charset="0"/>
              </a:rPr>
              <a:t>Lijun</a:t>
            </a:r>
            <a:r>
              <a:rPr lang="en-US" sz="700" b="1" dirty="0">
                <a:solidFill>
                  <a:srgbClr val="000000"/>
                </a:solidFill>
                <a:latin typeface="Arial" charset="0"/>
                <a:ea typeface="ＭＳ Ｐゴシック" charset="0"/>
              </a:rPr>
              <a:t> Cheng, The University of Chicago; Miguel Brown, The University of Chicago; Mimi Brown, The University of Chicago; Tonya Brunetti, The University of Chicago; Thomas Goodman, The University of Chicago; </a:t>
            </a:r>
            <a:r>
              <a:rPr lang="en-US" sz="700" b="1" dirty="0" err="1">
                <a:solidFill>
                  <a:srgbClr val="000000"/>
                </a:solidFill>
                <a:latin typeface="Arial" charset="0"/>
                <a:ea typeface="ＭＳ Ｐゴシック" charset="0"/>
              </a:rPr>
              <a:t>Majd</a:t>
            </a:r>
            <a:r>
              <a:rPr lang="en-US" sz="700" b="1" dirty="0">
                <a:solidFill>
                  <a:srgbClr val="000000"/>
                </a:solidFill>
                <a:latin typeface="Arial" charset="0"/>
                <a:ea typeface="ＭＳ Ｐゴシック" charset="0"/>
              </a:rPr>
              <a:t> </a:t>
            </a:r>
            <a:r>
              <a:rPr lang="en-US" sz="700" b="1" dirty="0" err="1">
                <a:solidFill>
                  <a:srgbClr val="000000"/>
                </a:solidFill>
                <a:latin typeface="Arial" charset="0"/>
                <a:ea typeface="ＭＳ Ｐゴシック" charset="0"/>
              </a:rPr>
              <a:t>Alsayed</a:t>
            </a:r>
            <a:r>
              <a:rPr lang="en-US" sz="700" b="1" dirty="0">
                <a:solidFill>
                  <a:srgbClr val="000000"/>
                </a:solidFill>
                <a:latin typeface="Arial" charset="0"/>
                <a:ea typeface="ＭＳ Ｐゴシック" charset="0"/>
              </a:rPr>
              <a:t>, The University of Chicago; Michael J </a:t>
            </a:r>
            <a:r>
              <a:rPr lang="en-US" sz="700" b="1" dirty="0" err="1">
                <a:solidFill>
                  <a:srgbClr val="000000"/>
                </a:solidFill>
                <a:latin typeface="Arial" charset="0"/>
                <a:ea typeface="ＭＳ Ｐゴシック" charset="0"/>
              </a:rPr>
              <a:t>Gandal</a:t>
            </a:r>
            <a:r>
              <a:rPr lang="en-US" sz="700" b="1" dirty="0">
                <a:solidFill>
                  <a:srgbClr val="000000"/>
                </a:solidFill>
                <a:latin typeface="Arial" charset="0"/>
                <a:ea typeface="ＭＳ Ｐゴシック" charset="0"/>
              </a:rPr>
              <a:t>, University of California, Los Angeles; Daniel H </a:t>
            </a:r>
            <a:r>
              <a:rPr lang="en-US" sz="700" b="1" dirty="0" err="1">
                <a:solidFill>
                  <a:srgbClr val="000000"/>
                </a:solidFill>
                <a:latin typeface="Arial" charset="0"/>
                <a:ea typeface="ＭＳ Ｐゴシック" charset="0"/>
              </a:rPr>
              <a:t>Geschwind</a:t>
            </a:r>
            <a:r>
              <a:rPr lang="en-US" sz="700" b="1" dirty="0">
                <a:solidFill>
                  <a:srgbClr val="000000"/>
                </a:solidFill>
                <a:latin typeface="Arial" charset="0"/>
                <a:ea typeface="ＭＳ Ｐゴシック" charset="0"/>
              </a:rPr>
              <a:t>, University of California, Los Angeles; </a:t>
            </a:r>
            <a:r>
              <a:rPr lang="en-US" sz="700" b="1" dirty="0" err="1">
                <a:solidFill>
                  <a:srgbClr val="000000"/>
                </a:solidFill>
                <a:latin typeface="Arial" charset="0"/>
                <a:ea typeface="ＭＳ Ｐゴシック" charset="0"/>
              </a:rPr>
              <a:t>Hyejung</a:t>
            </a:r>
            <a:r>
              <a:rPr lang="en-US" sz="700" b="1" dirty="0">
                <a:solidFill>
                  <a:srgbClr val="000000"/>
                </a:solidFill>
                <a:latin typeface="Arial" charset="0"/>
                <a:ea typeface="ＭＳ Ｐゴシック" charset="0"/>
              </a:rPr>
              <a:t> Won, University of California, Los Angeles; Damon </a:t>
            </a:r>
            <a:r>
              <a:rPr lang="en-US" sz="700" b="1" dirty="0" err="1">
                <a:solidFill>
                  <a:srgbClr val="000000"/>
                </a:solidFill>
                <a:latin typeface="Arial" charset="0"/>
                <a:ea typeface="ＭＳ Ｐゴシック" charset="0"/>
              </a:rPr>
              <a:t>Polioudakis</a:t>
            </a:r>
            <a:r>
              <a:rPr lang="en-US" sz="700" b="1" dirty="0">
                <a:solidFill>
                  <a:srgbClr val="000000"/>
                </a:solidFill>
                <a:latin typeface="Arial" charset="0"/>
                <a:ea typeface="ＭＳ Ｐゴシック" charset="0"/>
              </a:rPr>
              <a:t>, University of California, Los Angeles; Brie </a:t>
            </a:r>
            <a:r>
              <a:rPr lang="en-US" sz="700" b="1" dirty="0" err="1">
                <a:solidFill>
                  <a:srgbClr val="000000"/>
                </a:solidFill>
                <a:latin typeface="Arial" charset="0"/>
                <a:ea typeface="ＭＳ Ｐゴシック" charset="0"/>
              </a:rPr>
              <a:t>Wamsley</a:t>
            </a:r>
            <a:r>
              <a:rPr lang="en-US" sz="700" b="1" dirty="0">
                <a:solidFill>
                  <a:srgbClr val="000000"/>
                </a:solidFill>
                <a:latin typeface="Arial" charset="0"/>
                <a:ea typeface="ＭＳ Ｐゴシック" charset="0"/>
              </a:rPr>
              <a:t>, University of California, Los Angeles; </a:t>
            </a:r>
            <a:r>
              <a:rPr lang="en-US" sz="700" b="1" dirty="0" err="1">
                <a:solidFill>
                  <a:srgbClr val="000000"/>
                </a:solidFill>
                <a:latin typeface="Arial" charset="0"/>
                <a:ea typeface="ＭＳ Ｐゴシック" charset="0"/>
              </a:rPr>
              <a:t>Jiani</a:t>
            </a:r>
            <a:r>
              <a:rPr lang="en-US" sz="700" b="1" dirty="0">
                <a:solidFill>
                  <a:srgbClr val="000000"/>
                </a:solidFill>
                <a:latin typeface="Arial" charset="0"/>
                <a:ea typeface="ＭＳ Ｐゴシック" charset="0"/>
              </a:rPr>
              <a:t> Yin, University of California, Los Angeles; Tarik </a:t>
            </a:r>
            <a:r>
              <a:rPr lang="en-US" sz="700" b="1" dirty="0" err="1">
                <a:solidFill>
                  <a:srgbClr val="000000"/>
                </a:solidFill>
                <a:latin typeface="Arial" charset="0"/>
                <a:ea typeface="ＭＳ Ｐゴシック" charset="0"/>
              </a:rPr>
              <a:t>Hadzic</a:t>
            </a:r>
            <a:r>
              <a:rPr lang="en-US" sz="700" b="1" dirty="0">
                <a:solidFill>
                  <a:srgbClr val="000000"/>
                </a:solidFill>
                <a:latin typeface="Arial" charset="0"/>
                <a:ea typeface="ＭＳ Ｐゴシック" charset="0"/>
              </a:rPr>
              <a:t>, University of California, Los Angeles; Luis De La Torre </a:t>
            </a:r>
            <a:r>
              <a:rPr lang="en-US" sz="700" b="1" dirty="0" err="1">
                <a:solidFill>
                  <a:srgbClr val="000000"/>
                </a:solidFill>
                <a:latin typeface="Arial" charset="0"/>
                <a:ea typeface="ＭＳ Ｐゴシック" charset="0"/>
              </a:rPr>
              <a:t>Ubieta</a:t>
            </a:r>
            <a:r>
              <a:rPr lang="en-US" sz="700" b="1" dirty="0">
                <a:solidFill>
                  <a:srgbClr val="000000"/>
                </a:solidFill>
                <a:latin typeface="Arial" charset="0"/>
                <a:ea typeface="ＭＳ Ｐゴシック" charset="0"/>
              </a:rPr>
              <a:t>, UCLA; </a:t>
            </a:r>
            <a:r>
              <a:rPr lang="en-US" sz="700" b="1" dirty="0" err="1">
                <a:solidFill>
                  <a:srgbClr val="000000"/>
                </a:solidFill>
                <a:latin typeface="Arial" charset="0"/>
                <a:ea typeface="ＭＳ Ｐゴシック" charset="0"/>
              </a:rPr>
              <a:t>Vivek</a:t>
            </a:r>
            <a:r>
              <a:rPr lang="en-US" sz="700" b="1" dirty="0">
                <a:solidFill>
                  <a:srgbClr val="000000"/>
                </a:solidFill>
                <a:latin typeface="Arial" charset="0"/>
                <a:ea typeface="ＭＳ Ｐゴシック" charset="0"/>
              </a:rPr>
              <a:t> Swarup, University of California, Los Angeles; Stephan J Sanders, University of California, San Francisco; Matthew W State, University of California, San Francisco; Donna M </a:t>
            </a:r>
            <a:r>
              <a:rPr lang="en-US" sz="700" b="1" dirty="0" err="1">
                <a:solidFill>
                  <a:srgbClr val="000000"/>
                </a:solidFill>
                <a:latin typeface="Arial" charset="0"/>
                <a:ea typeface="ＭＳ Ｐゴシック" charset="0"/>
              </a:rPr>
              <a:t>Werling</a:t>
            </a:r>
            <a:r>
              <a:rPr lang="en-US" sz="700" b="1" dirty="0">
                <a:solidFill>
                  <a:srgbClr val="000000"/>
                </a:solidFill>
                <a:latin typeface="Arial" charset="0"/>
                <a:ea typeface="ＭＳ Ｐゴシック" charset="0"/>
              </a:rPr>
              <a:t>, University of California, San Francisco; Joon-Yong An, University of California, San Francisco; Brooke Sheppard, University of California, San Francisco; A Jeremy </a:t>
            </a:r>
            <a:r>
              <a:rPr lang="en-US" sz="700" b="1" dirty="0" err="1">
                <a:solidFill>
                  <a:srgbClr val="000000"/>
                </a:solidFill>
                <a:latin typeface="Arial" charset="0"/>
                <a:ea typeface="ＭＳ Ｐゴシック" charset="0"/>
              </a:rPr>
              <a:t>Willsey</a:t>
            </a:r>
            <a:r>
              <a:rPr lang="en-US" sz="700" b="1" dirty="0">
                <a:solidFill>
                  <a:srgbClr val="000000"/>
                </a:solidFill>
                <a:latin typeface="Arial" charset="0"/>
                <a:ea typeface="ＭＳ Ｐゴシック" charset="0"/>
              </a:rPr>
              <a:t>, University of California, San Francisco; Kevin P White, The University of Chicago; Mohana Ray, The University of Chicago; Gina </a:t>
            </a:r>
            <a:r>
              <a:rPr lang="en-US" sz="700" b="1" dirty="0" err="1">
                <a:solidFill>
                  <a:srgbClr val="000000"/>
                </a:solidFill>
                <a:latin typeface="Arial" charset="0"/>
                <a:ea typeface="ＭＳ Ｐゴシック" charset="0"/>
              </a:rPr>
              <a:t>Giase</a:t>
            </a:r>
            <a:r>
              <a:rPr lang="en-US" sz="700" b="1" dirty="0">
                <a:solidFill>
                  <a:srgbClr val="000000"/>
                </a:solidFill>
                <a:latin typeface="Arial" charset="0"/>
                <a:ea typeface="ＭＳ Ｐゴシック" charset="0"/>
              </a:rPr>
              <a:t>, SUNY Upstate Medical University; Amira </a:t>
            </a:r>
            <a:r>
              <a:rPr lang="en-US" sz="700" b="1" dirty="0" err="1">
                <a:solidFill>
                  <a:srgbClr val="000000"/>
                </a:solidFill>
                <a:latin typeface="Arial" charset="0"/>
                <a:ea typeface="ＭＳ Ｐゴシック" charset="0"/>
              </a:rPr>
              <a:t>Kefi</a:t>
            </a:r>
            <a:r>
              <a:rPr lang="en-US" sz="700" b="1" dirty="0">
                <a:solidFill>
                  <a:srgbClr val="000000"/>
                </a:solidFill>
                <a:latin typeface="Arial" charset="0"/>
                <a:ea typeface="ＭＳ Ｐゴシック" charset="0"/>
              </a:rPr>
              <a:t>, University of Illinois at Chicago; Eugenio </a:t>
            </a:r>
            <a:r>
              <a:rPr lang="en-US" sz="700" b="1" dirty="0" err="1">
                <a:solidFill>
                  <a:srgbClr val="000000"/>
                </a:solidFill>
                <a:latin typeface="Arial" charset="0"/>
                <a:ea typeface="ＭＳ Ｐゴシック" charset="0"/>
              </a:rPr>
              <a:t>Mattei</a:t>
            </a:r>
            <a:r>
              <a:rPr lang="en-US" sz="700" b="1" dirty="0">
                <a:solidFill>
                  <a:srgbClr val="000000"/>
                </a:solidFill>
                <a:latin typeface="Arial" charset="0"/>
                <a:ea typeface="ＭＳ Ｐゴシック" charset="0"/>
              </a:rPr>
              <a:t>, University of Massachusetts Medical School; Michael </a:t>
            </a:r>
            <a:r>
              <a:rPr lang="en-US" sz="700" b="1" dirty="0" err="1">
                <a:solidFill>
                  <a:srgbClr val="000000"/>
                </a:solidFill>
                <a:latin typeface="Arial" charset="0"/>
                <a:ea typeface="ＭＳ Ｐゴシック" charset="0"/>
              </a:rPr>
              <a:t>Purcaro</a:t>
            </a:r>
            <a:r>
              <a:rPr lang="en-US" sz="700" b="1" dirty="0">
                <a:solidFill>
                  <a:srgbClr val="000000"/>
                </a:solidFill>
                <a:latin typeface="Arial" charset="0"/>
                <a:ea typeface="ＭＳ Ｐゴシック" charset="0"/>
              </a:rPr>
              <a:t>, University of Massachusetts Medical School; </a:t>
            </a:r>
            <a:r>
              <a:rPr lang="en-US" sz="700" b="1" dirty="0" err="1">
                <a:solidFill>
                  <a:srgbClr val="000000"/>
                </a:solidFill>
                <a:latin typeface="Arial" charset="0"/>
                <a:ea typeface="ＭＳ Ｐゴシック" charset="0"/>
              </a:rPr>
              <a:t>Zhiping</a:t>
            </a:r>
            <a:r>
              <a:rPr lang="en-US" sz="700" b="1" dirty="0">
                <a:solidFill>
                  <a:srgbClr val="000000"/>
                </a:solidFill>
                <a:latin typeface="Arial" charset="0"/>
                <a:ea typeface="ＭＳ Ｐゴシック" charset="0"/>
              </a:rPr>
              <a:t> Weng, University of Massachusetts Medical School; Jill Moore, University of Massachusetts Medical School; Henry Pratt, University of Massachusetts Medical School; Jack Huey, University of Massachusetts Medical School; Tyler </a:t>
            </a:r>
            <a:r>
              <a:rPr lang="en-US" sz="700" b="1" dirty="0" err="1">
                <a:solidFill>
                  <a:srgbClr val="000000"/>
                </a:solidFill>
                <a:latin typeface="Arial" charset="0"/>
                <a:ea typeface="ＭＳ Ｐゴシック" charset="0"/>
              </a:rPr>
              <a:t>Borrman</a:t>
            </a:r>
            <a:r>
              <a:rPr lang="en-US" sz="700" b="1" dirty="0">
                <a:solidFill>
                  <a:srgbClr val="000000"/>
                </a:solidFill>
                <a:latin typeface="Arial" charset="0"/>
                <a:ea typeface="ＭＳ Ｐゴシック" charset="0"/>
              </a:rPr>
              <a:t>, University of Massachusetts Medical School; Patrick F Sullivan, University of North Carolina - Chapel Hill; Paola </a:t>
            </a:r>
            <a:r>
              <a:rPr lang="en-US" sz="700" b="1" dirty="0" err="1">
                <a:solidFill>
                  <a:srgbClr val="000000"/>
                </a:solidFill>
                <a:latin typeface="Arial" charset="0"/>
                <a:ea typeface="ＭＳ Ｐゴシック" charset="0"/>
              </a:rPr>
              <a:t>Giusti</a:t>
            </a:r>
            <a:r>
              <a:rPr lang="en-US" sz="700" b="1" dirty="0">
                <a:solidFill>
                  <a:srgbClr val="000000"/>
                </a:solidFill>
                <a:latin typeface="Arial" charset="0"/>
                <a:ea typeface="ＭＳ Ｐゴシック" charset="0"/>
              </a:rPr>
              <a:t>-Rodriguez, University of North Carolina - Chapel Hill; </a:t>
            </a:r>
            <a:r>
              <a:rPr lang="en-US" sz="700" b="1" dirty="0" err="1">
                <a:solidFill>
                  <a:srgbClr val="000000"/>
                </a:solidFill>
                <a:latin typeface="Arial" charset="0"/>
                <a:ea typeface="ＭＳ Ｐゴシック" charset="0"/>
              </a:rPr>
              <a:t>Yunjung</a:t>
            </a:r>
            <a:r>
              <a:rPr lang="en-US" sz="700" b="1" dirty="0">
                <a:solidFill>
                  <a:srgbClr val="000000"/>
                </a:solidFill>
                <a:latin typeface="Arial" charset="0"/>
                <a:ea typeface="ＭＳ Ｐゴシック" charset="0"/>
              </a:rPr>
              <a:t> Kim, University of North Carolina - Chapel Hill; Patrick Sullivan, University of North Carolina - Chapel Hill; </a:t>
            </a:r>
            <a:r>
              <a:rPr lang="en-US" sz="700" b="1" dirty="0" err="1">
                <a:solidFill>
                  <a:srgbClr val="000000"/>
                </a:solidFill>
                <a:latin typeface="Arial" charset="0"/>
                <a:ea typeface="ＭＳ Ｐゴシック" charset="0"/>
              </a:rPr>
              <a:t>Jin</a:t>
            </a:r>
            <a:r>
              <a:rPr lang="en-US" sz="700" b="1" dirty="0">
                <a:solidFill>
                  <a:srgbClr val="000000"/>
                </a:solidFill>
                <a:latin typeface="Arial" charset="0"/>
                <a:ea typeface="ＭＳ Ｐゴシック" charset="0"/>
              </a:rPr>
              <a:t> </a:t>
            </a:r>
            <a:r>
              <a:rPr lang="en-US" sz="700" b="1" dirty="0" err="1">
                <a:solidFill>
                  <a:srgbClr val="000000"/>
                </a:solidFill>
                <a:latin typeface="Arial" charset="0"/>
                <a:ea typeface="ＭＳ Ｐゴシック" charset="0"/>
              </a:rPr>
              <a:t>Szatkiewicz</a:t>
            </a:r>
            <a:r>
              <a:rPr lang="en-US" sz="700" b="1" dirty="0">
                <a:solidFill>
                  <a:srgbClr val="000000"/>
                </a:solidFill>
                <a:latin typeface="Arial" charset="0"/>
                <a:ea typeface="ＭＳ Ｐゴシック" charset="0"/>
              </a:rPr>
              <a:t>, University of North Carolina - Chapel Hill; </a:t>
            </a:r>
            <a:r>
              <a:rPr lang="en-US" sz="700" b="1" dirty="0" err="1">
                <a:solidFill>
                  <a:srgbClr val="000000"/>
                </a:solidFill>
                <a:latin typeface="Arial" charset="0"/>
                <a:ea typeface="ＭＳ Ｐゴシック" charset="0"/>
              </a:rPr>
              <a:t>Suhn</a:t>
            </a:r>
            <a:r>
              <a:rPr lang="en-US" sz="700" b="1" dirty="0">
                <a:solidFill>
                  <a:srgbClr val="000000"/>
                </a:solidFill>
                <a:latin typeface="Arial" charset="0"/>
                <a:ea typeface="ＭＳ Ｐゴシック" charset="0"/>
              </a:rPr>
              <a:t> Kyong </a:t>
            </a:r>
            <a:r>
              <a:rPr lang="en-US" sz="700" b="1" dirty="0" err="1">
                <a:solidFill>
                  <a:srgbClr val="000000"/>
                </a:solidFill>
                <a:latin typeface="Arial" charset="0"/>
                <a:ea typeface="ＭＳ Ｐゴシック" charset="0"/>
              </a:rPr>
              <a:t>Rhie</a:t>
            </a:r>
            <a:r>
              <a:rPr lang="en-US" sz="700" b="1" dirty="0">
                <a:solidFill>
                  <a:srgbClr val="000000"/>
                </a:solidFill>
                <a:latin typeface="Arial" charset="0"/>
                <a:ea typeface="ＭＳ Ｐゴシック" charset="0"/>
              </a:rPr>
              <a:t>, University of Southern California; </a:t>
            </a:r>
            <a:r>
              <a:rPr lang="en-US" sz="700" b="1" dirty="0" err="1">
                <a:solidFill>
                  <a:srgbClr val="000000"/>
                </a:solidFill>
                <a:latin typeface="Arial" charset="0"/>
                <a:ea typeface="ＭＳ Ｐゴシック" charset="0"/>
              </a:rPr>
              <a:t>Christoper</a:t>
            </a:r>
            <a:r>
              <a:rPr lang="en-US" sz="700" b="1" dirty="0">
                <a:solidFill>
                  <a:srgbClr val="000000"/>
                </a:solidFill>
                <a:latin typeface="Arial" charset="0"/>
                <a:ea typeface="ＭＳ Ｐゴシック" charset="0"/>
              </a:rPr>
              <a:t> </a:t>
            </a:r>
            <a:r>
              <a:rPr lang="en-US" sz="700" b="1" dirty="0" err="1">
                <a:solidFill>
                  <a:srgbClr val="000000"/>
                </a:solidFill>
                <a:latin typeface="Arial" charset="0"/>
                <a:ea typeface="ＭＳ Ｐゴシック" charset="0"/>
              </a:rPr>
              <a:t>Armoskus</a:t>
            </a:r>
            <a:r>
              <a:rPr lang="en-US" sz="700" b="1" dirty="0">
                <a:solidFill>
                  <a:srgbClr val="000000"/>
                </a:solidFill>
                <a:latin typeface="Arial" charset="0"/>
                <a:ea typeface="ＭＳ Ｐゴシック" charset="0"/>
              </a:rPr>
              <a:t>, University of Southern California; Adrian Camarena, University of Southern California; Peggy J </a:t>
            </a:r>
            <a:r>
              <a:rPr lang="en-US" sz="700" b="1" dirty="0" err="1">
                <a:solidFill>
                  <a:srgbClr val="000000"/>
                </a:solidFill>
                <a:latin typeface="Arial" charset="0"/>
                <a:ea typeface="ＭＳ Ｐゴシック" charset="0"/>
              </a:rPr>
              <a:t>Farnham</a:t>
            </a:r>
            <a:r>
              <a:rPr lang="en-US" sz="700" b="1" dirty="0">
                <a:solidFill>
                  <a:srgbClr val="000000"/>
                </a:solidFill>
                <a:latin typeface="Arial" charset="0"/>
                <a:ea typeface="ＭＳ Ｐゴシック" charset="0"/>
              </a:rPr>
              <a:t>, University of Southern California; Valeria N </a:t>
            </a:r>
            <a:r>
              <a:rPr lang="en-US" sz="700" b="1" dirty="0" err="1">
                <a:solidFill>
                  <a:srgbClr val="000000"/>
                </a:solidFill>
                <a:latin typeface="Arial" charset="0"/>
                <a:ea typeface="ＭＳ Ｐゴシック" charset="0"/>
              </a:rPr>
              <a:t>Spitsyna</a:t>
            </a:r>
            <a:r>
              <a:rPr lang="en-US" sz="700" b="1" dirty="0">
                <a:solidFill>
                  <a:srgbClr val="000000"/>
                </a:solidFill>
                <a:latin typeface="Arial" charset="0"/>
                <a:ea typeface="ＭＳ Ｐゴシック" charset="0"/>
              </a:rPr>
              <a:t>, University of Southern California; Heather Witt, University of Southern California; Shannon Schreiner, University of Southern California; Oleg V </a:t>
            </a:r>
            <a:r>
              <a:rPr lang="en-US" sz="700" b="1" dirty="0" err="1">
                <a:solidFill>
                  <a:srgbClr val="000000"/>
                </a:solidFill>
                <a:latin typeface="Arial" charset="0"/>
                <a:ea typeface="ＭＳ Ｐゴシック" charset="0"/>
              </a:rPr>
              <a:t>Evgrafov</a:t>
            </a:r>
            <a:r>
              <a:rPr lang="en-US" sz="700" b="1" dirty="0">
                <a:solidFill>
                  <a:srgbClr val="000000"/>
                </a:solidFill>
                <a:latin typeface="Arial" charset="0"/>
                <a:ea typeface="ＭＳ Ｐゴシック" charset="0"/>
              </a:rPr>
              <a:t>, SUNY Downstate Medical Center; James A Knowles, SUNY Downstate Medical Center; Mark Gerstein, Yale University; </a:t>
            </a:r>
            <a:r>
              <a:rPr lang="en-US" sz="700" b="1" dirty="0" err="1">
                <a:solidFill>
                  <a:srgbClr val="000000"/>
                </a:solidFill>
                <a:latin typeface="Arial" charset="0"/>
                <a:ea typeface="ＭＳ Ｐゴシック" charset="0"/>
              </a:rPr>
              <a:t>Shuang</a:t>
            </a:r>
            <a:r>
              <a:rPr lang="en-US" sz="700" b="1" dirty="0">
                <a:solidFill>
                  <a:srgbClr val="000000"/>
                </a:solidFill>
                <a:latin typeface="Arial" charset="0"/>
                <a:ea typeface="ＭＳ Ｐゴシック" charset="0"/>
              </a:rPr>
              <a:t> Liu, Yale University; Daifeng Wang, Stony Brook University; Fabio C. P. Navarro, Yale University; Jonathan </a:t>
            </a:r>
            <a:r>
              <a:rPr lang="en-US" sz="700" b="1" dirty="0" err="1">
                <a:solidFill>
                  <a:srgbClr val="000000"/>
                </a:solidFill>
                <a:latin typeface="Arial" charset="0"/>
                <a:ea typeface="ＭＳ Ｐゴシック" charset="0"/>
              </a:rPr>
              <a:t>Warrell</a:t>
            </a:r>
            <a:r>
              <a:rPr lang="en-US" sz="700" b="1" dirty="0">
                <a:solidFill>
                  <a:srgbClr val="000000"/>
                </a:solidFill>
                <a:latin typeface="Arial" charset="0"/>
                <a:ea typeface="ＭＳ Ｐゴシック" charset="0"/>
              </a:rPr>
              <a:t>, Yale University; Declan Clarke, Yale University; Prashant S. Emani, Yale University; </a:t>
            </a:r>
            <a:r>
              <a:rPr lang="en-US" sz="700" b="1" dirty="0" err="1">
                <a:solidFill>
                  <a:srgbClr val="000000"/>
                </a:solidFill>
                <a:latin typeface="Arial" charset="0"/>
                <a:ea typeface="ＭＳ Ｐゴシック" charset="0"/>
              </a:rPr>
              <a:t>Mengting</a:t>
            </a:r>
            <a:r>
              <a:rPr lang="en-US" sz="700" b="1" dirty="0">
                <a:solidFill>
                  <a:srgbClr val="000000"/>
                </a:solidFill>
                <a:latin typeface="Arial" charset="0"/>
                <a:ea typeface="ＭＳ Ｐゴシック" charset="0"/>
              </a:rPr>
              <a:t> Gu, Yale University; Xu Shi, Yale University; Min Xu, Yale University; Yucheng T. Yang, Yale University; Robert R. Kitchen, Yale University; Gamze </a:t>
            </a:r>
            <a:r>
              <a:rPr lang="en-US" sz="700" b="1" dirty="0" err="1">
                <a:solidFill>
                  <a:srgbClr val="000000"/>
                </a:solidFill>
                <a:latin typeface="Arial" charset="0"/>
                <a:ea typeface="ＭＳ Ｐゴシック" charset="0"/>
              </a:rPr>
              <a:t>Gürsoy</a:t>
            </a:r>
            <a:r>
              <a:rPr lang="en-US" sz="700" b="1" dirty="0">
                <a:solidFill>
                  <a:srgbClr val="000000"/>
                </a:solidFill>
                <a:latin typeface="Arial" charset="0"/>
                <a:ea typeface="ＭＳ Ｐゴシック" charset="0"/>
              </a:rPr>
              <a:t>, Yale University; Jing Zhang, Yale University; Becky C Carlyle, Yale University; Angus C </a:t>
            </a:r>
            <a:r>
              <a:rPr lang="en-US" sz="700" b="1" dirty="0" err="1">
                <a:solidFill>
                  <a:srgbClr val="000000"/>
                </a:solidFill>
                <a:latin typeface="Arial" charset="0"/>
                <a:ea typeface="ＭＳ Ｐゴシック" charset="0"/>
              </a:rPr>
              <a:t>Nairn</a:t>
            </a:r>
            <a:r>
              <a:rPr lang="en-US" sz="700" b="1" dirty="0">
                <a:solidFill>
                  <a:srgbClr val="000000"/>
                </a:solidFill>
                <a:latin typeface="Arial" charset="0"/>
                <a:ea typeface="ＭＳ Ｐゴシック" charset="0"/>
              </a:rPr>
              <a:t>, Yale University; </a:t>
            </a:r>
            <a:r>
              <a:rPr lang="en-US" sz="700" b="1" dirty="0" err="1">
                <a:solidFill>
                  <a:srgbClr val="000000"/>
                </a:solidFill>
                <a:latin typeface="Arial" charset="0"/>
                <a:ea typeface="ＭＳ Ｐゴシック" charset="0"/>
              </a:rPr>
              <a:t>Mingfeng</a:t>
            </a:r>
            <a:r>
              <a:rPr lang="en-US" sz="700" b="1" dirty="0">
                <a:solidFill>
                  <a:srgbClr val="000000"/>
                </a:solidFill>
                <a:latin typeface="Arial" charset="0"/>
                <a:ea typeface="ＭＳ Ｐゴシック" charset="0"/>
              </a:rPr>
              <a:t> Li, Yale University; Sirisha </a:t>
            </a:r>
            <a:r>
              <a:rPr lang="en-US" sz="700" b="1" dirty="0" err="1">
                <a:solidFill>
                  <a:srgbClr val="000000"/>
                </a:solidFill>
                <a:latin typeface="Arial" charset="0"/>
                <a:ea typeface="ＭＳ Ｐゴシック" charset="0"/>
              </a:rPr>
              <a:t>Pochareddy</a:t>
            </a:r>
            <a:r>
              <a:rPr lang="en-US" sz="700" b="1" dirty="0">
                <a:solidFill>
                  <a:srgbClr val="000000"/>
                </a:solidFill>
                <a:latin typeface="Arial" charset="0"/>
                <a:ea typeface="ＭＳ Ｐゴシック" charset="0"/>
              </a:rPr>
              <a:t>, Yale University; </a:t>
            </a:r>
            <a:r>
              <a:rPr lang="en-US" sz="700" b="1" dirty="0" err="1">
                <a:solidFill>
                  <a:srgbClr val="000000"/>
                </a:solidFill>
                <a:latin typeface="Arial" charset="0"/>
                <a:ea typeface="ＭＳ Ｐゴシック" charset="0"/>
              </a:rPr>
              <a:t>Nenad</a:t>
            </a:r>
            <a:r>
              <a:rPr lang="en-US" sz="700" b="1" dirty="0">
                <a:solidFill>
                  <a:srgbClr val="000000"/>
                </a:solidFill>
                <a:latin typeface="Arial" charset="0"/>
                <a:ea typeface="ＭＳ Ｐゴシック" charset="0"/>
              </a:rPr>
              <a:t> </a:t>
            </a:r>
            <a:r>
              <a:rPr lang="en-US" sz="700" b="1" dirty="0" err="1">
                <a:solidFill>
                  <a:srgbClr val="000000"/>
                </a:solidFill>
                <a:latin typeface="Arial" charset="0"/>
                <a:ea typeface="ＭＳ Ｐゴシック" charset="0"/>
              </a:rPr>
              <a:t>Sestan</a:t>
            </a:r>
            <a:r>
              <a:rPr lang="en-US" sz="700" b="1" dirty="0">
                <a:solidFill>
                  <a:srgbClr val="000000"/>
                </a:solidFill>
                <a:latin typeface="Arial" charset="0"/>
                <a:ea typeface="ＭＳ Ｐゴシック" charset="0"/>
              </a:rPr>
              <a:t>, Yale University; Mario </a:t>
            </a:r>
            <a:r>
              <a:rPr lang="en-US" sz="700" b="1" dirty="0" err="1">
                <a:solidFill>
                  <a:srgbClr val="000000"/>
                </a:solidFill>
                <a:latin typeface="Arial" charset="0"/>
                <a:ea typeface="ＭＳ Ｐゴシック" charset="0"/>
              </a:rPr>
              <a:t>Skarica</a:t>
            </a:r>
            <a:r>
              <a:rPr lang="en-US" sz="700" b="1" dirty="0">
                <a:solidFill>
                  <a:srgbClr val="000000"/>
                </a:solidFill>
                <a:latin typeface="Arial" charset="0"/>
                <a:ea typeface="ＭＳ Ｐゴシック" charset="0"/>
              </a:rPr>
              <a:t>, Yale University; Zhen Li, Yale University; Andre M.M. Sousa, Yale University; Gabriel </a:t>
            </a:r>
            <a:r>
              <a:rPr lang="en-US" sz="700" b="1" dirty="0" err="1">
                <a:solidFill>
                  <a:srgbClr val="000000"/>
                </a:solidFill>
                <a:latin typeface="Arial" charset="0"/>
                <a:ea typeface="ＭＳ Ｐゴシック" charset="0"/>
              </a:rPr>
              <a:t>Santpere</a:t>
            </a:r>
            <a:r>
              <a:rPr lang="en-US" sz="700" b="1" dirty="0">
                <a:solidFill>
                  <a:srgbClr val="000000"/>
                </a:solidFill>
                <a:latin typeface="Arial" charset="0"/>
                <a:ea typeface="ＭＳ Ｐゴシック" charset="0"/>
              </a:rPr>
              <a:t>, Yale University; </a:t>
            </a:r>
            <a:r>
              <a:rPr lang="en-US" sz="700" b="1" dirty="0" err="1">
                <a:solidFill>
                  <a:srgbClr val="000000"/>
                </a:solidFill>
                <a:latin typeface="Arial" charset="0"/>
                <a:ea typeface="ＭＳ Ｐゴシック" charset="0"/>
              </a:rPr>
              <a:t>Jinmyung</a:t>
            </a:r>
            <a:r>
              <a:rPr lang="en-US" sz="700" b="1" dirty="0">
                <a:solidFill>
                  <a:srgbClr val="000000"/>
                </a:solidFill>
                <a:latin typeface="Arial" charset="0"/>
                <a:ea typeface="ＭＳ Ｐゴシック" charset="0"/>
              </a:rPr>
              <a:t> Choi, Yale University; Ying Zhu, Yale University; </a:t>
            </a:r>
            <a:r>
              <a:rPr lang="en-US" sz="700" b="1" dirty="0" err="1">
                <a:solidFill>
                  <a:srgbClr val="000000"/>
                </a:solidFill>
                <a:latin typeface="Arial" charset="0"/>
                <a:ea typeface="ＭＳ Ｐゴシック" charset="0"/>
              </a:rPr>
              <a:t>Tianliuyun</a:t>
            </a:r>
            <a:r>
              <a:rPr lang="en-US" sz="700" b="1" dirty="0">
                <a:solidFill>
                  <a:srgbClr val="000000"/>
                </a:solidFill>
                <a:latin typeface="Arial" charset="0"/>
                <a:ea typeface="ＭＳ Ｐゴシック" charset="0"/>
              </a:rPr>
              <a:t> Gao, Yale University; Daniel J Miller, Yale University; Adriana </a:t>
            </a:r>
            <a:r>
              <a:rPr lang="en-US" sz="700" b="1" dirty="0" err="1">
                <a:solidFill>
                  <a:srgbClr val="000000"/>
                </a:solidFill>
                <a:latin typeface="Arial" charset="0"/>
                <a:ea typeface="ＭＳ Ｐゴシック" charset="0"/>
              </a:rPr>
              <a:t>Cherskov</a:t>
            </a:r>
            <a:r>
              <a:rPr lang="en-US" sz="700" b="1" dirty="0">
                <a:solidFill>
                  <a:srgbClr val="000000"/>
                </a:solidFill>
                <a:latin typeface="Arial" charset="0"/>
                <a:ea typeface="ＭＳ Ｐゴシック" charset="0"/>
              </a:rPr>
              <a:t>, Yale University; Mo Yang, Yale University; Anahita </a:t>
            </a:r>
            <a:r>
              <a:rPr lang="en-US" sz="700" b="1" dirty="0" err="1">
                <a:solidFill>
                  <a:srgbClr val="000000"/>
                </a:solidFill>
                <a:latin typeface="Arial" charset="0"/>
                <a:ea typeface="ＭＳ Ｐゴシック" charset="0"/>
              </a:rPr>
              <a:t>Amiri</a:t>
            </a:r>
            <a:r>
              <a:rPr lang="en-US" sz="700" b="1" dirty="0">
                <a:solidFill>
                  <a:srgbClr val="000000"/>
                </a:solidFill>
                <a:latin typeface="Arial" charset="0"/>
                <a:ea typeface="ＭＳ Ｐゴシック" charset="0"/>
              </a:rPr>
              <a:t>, Yale University; </a:t>
            </a:r>
            <a:r>
              <a:rPr lang="en-US" sz="700" b="1" dirty="0" err="1">
                <a:solidFill>
                  <a:srgbClr val="000000"/>
                </a:solidFill>
                <a:latin typeface="Arial" charset="0"/>
                <a:ea typeface="ＭＳ Ｐゴシック" charset="0"/>
              </a:rPr>
              <a:t>Gianfilippo</a:t>
            </a:r>
            <a:r>
              <a:rPr lang="en-US" sz="700" b="1" dirty="0">
                <a:solidFill>
                  <a:srgbClr val="000000"/>
                </a:solidFill>
                <a:latin typeface="Arial" charset="0"/>
                <a:ea typeface="ＭＳ Ｐゴシック" charset="0"/>
              </a:rPr>
              <a:t> Coppola, Yale University; Jessica </a:t>
            </a:r>
            <a:r>
              <a:rPr lang="en-US" sz="700" b="1" dirty="0" err="1">
                <a:solidFill>
                  <a:srgbClr val="000000"/>
                </a:solidFill>
                <a:latin typeface="Arial" charset="0"/>
                <a:ea typeface="ＭＳ Ｐゴシック" charset="0"/>
              </a:rPr>
              <a:t>Mariani</a:t>
            </a:r>
            <a:r>
              <a:rPr lang="en-US" sz="700" b="1" dirty="0">
                <a:solidFill>
                  <a:srgbClr val="000000"/>
                </a:solidFill>
                <a:latin typeface="Arial" charset="0"/>
                <a:ea typeface="ＭＳ Ｐゴシック" charset="0"/>
              </a:rPr>
              <a:t>, Yale University; Soraya Scuderi, Yale University; Anna </a:t>
            </a:r>
            <a:r>
              <a:rPr lang="en-US" sz="700" b="1" dirty="0" err="1">
                <a:solidFill>
                  <a:srgbClr val="000000"/>
                </a:solidFill>
                <a:latin typeface="Arial" charset="0"/>
                <a:ea typeface="ＭＳ Ｐゴシック" charset="0"/>
              </a:rPr>
              <a:t>Szekely</a:t>
            </a:r>
            <a:r>
              <a:rPr lang="en-US" sz="700" b="1" dirty="0">
                <a:solidFill>
                  <a:srgbClr val="000000"/>
                </a:solidFill>
                <a:latin typeface="Arial" charset="0"/>
                <a:ea typeface="ＭＳ Ｐゴシック" charset="0"/>
              </a:rPr>
              <a:t>, Yale University; Flora M </a:t>
            </a:r>
            <a:r>
              <a:rPr lang="en-US" sz="700" b="1" dirty="0" err="1">
                <a:solidFill>
                  <a:srgbClr val="000000"/>
                </a:solidFill>
                <a:latin typeface="Arial" charset="0"/>
                <a:ea typeface="ＭＳ Ｐゴシック" charset="0"/>
              </a:rPr>
              <a:t>Vaccarino</a:t>
            </a:r>
            <a:r>
              <a:rPr lang="en-US" sz="700" b="1" dirty="0">
                <a:solidFill>
                  <a:srgbClr val="000000"/>
                </a:solidFill>
                <a:latin typeface="Arial" charset="0"/>
                <a:ea typeface="ＭＳ Ｐゴシック" charset="0"/>
              </a:rPr>
              <a:t>, Yale University; </a:t>
            </a:r>
            <a:r>
              <a:rPr lang="en-US" sz="700" b="1" dirty="0" err="1">
                <a:solidFill>
                  <a:srgbClr val="000000"/>
                </a:solidFill>
                <a:latin typeface="Arial" charset="0"/>
                <a:ea typeface="ＭＳ Ｐゴシック" charset="0"/>
              </a:rPr>
              <a:t>Feinan</a:t>
            </a:r>
            <a:r>
              <a:rPr lang="en-US" sz="700" b="1" dirty="0">
                <a:solidFill>
                  <a:srgbClr val="000000"/>
                </a:solidFill>
                <a:latin typeface="Arial" charset="0"/>
                <a:ea typeface="ＭＳ Ｐゴシック" charset="0"/>
              </a:rPr>
              <a:t> Wu, Yale University; Sherman Weissman, Yale University; </a:t>
            </a:r>
            <a:r>
              <a:rPr lang="en-US" sz="700" b="1" dirty="0" err="1">
                <a:solidFill>
                  <a:srgbClr val="000000"/>
                </a:solidFill>
                <a:latin typeface="Arial" charset="0"/>
                <a:ea typeface="ＭＳ Ｐゴシック" charset="0"/>
              </a:rPr>
              <a:t>Tanmoy</a:t>
            </a:r>
            <a:r>
              <a:rPr lang="en-US" sz="700" b="1" dirty="0">
                <a:solidFill>
                  <a:srgbClr val="000000"/>
                </a:solidFill>
                <a:latin typeface="Arial" charset="0"/>
                <a:ea typeface="ＭＳ Ｐゴシック" charset="0"/>
              </a:rPr>
              <a:t> </a:t>
            </a:r>
            <a:r>
              <a:rPr lang="en-US" sz="700" b="1" dirty="0" err="1">
                <a:solidFill>
                  <a:srgbClr val="000000"/>
                </a:solidFill>
                <a:latin typeface="Arial" charset="0"/>
                <a:ea typeface="ＭＳ Ｐゴシック" charset="0"/>
              </a:rPr>
              <a:t>Roychowdhury</a:t>
            </a:r>
            <a:r>
              <a:rPr lang="en-US" sz="700" b="1" dirty="0">
                <a:solidFill>
                  <a:srgbClr val="000000"/>
                </a:solidFill>
                <a:latin typeface="Arial" charset="0"/>
                <a:ea typeface="ＭＳ Ｐゴシック" charset="0"/>
              </a:rPr>
              <a:t>, Mayo Clinic Rochester; </a:t>
            </a:r>
            <a:r>
              <a:rPr lang="en-US" sz="700" b="1" dirty="0" err="1">
                <a:solidFill>
                  <a:srgbClr val="000000"/>
                </a:solidFill>
                <a:latin typeface="Arial" charset="0"/>
                <a:ea typeface="ＭＳ Ｐゴシック" charset="0"/>
              </a:rPr>
              <a:t>Alexej</a:t>
            </a:r>
            <a:r>
              <a:rPr lang="en-US" sz="700" b="1" dirty="0">
                <a:solidFill>
                  <a:srgbClr val="000000"/>
                </a:solidFill>
                <a:latin typeface="Arial" charset="0"/>
                <a:ea typeface="ＭＳ Ｐゴシック" charset="0"/>
              </a:rPr>
              <a:t> </a:t>
            </a:r>
            <a:r>
              <a:rPr lang="en-US" sz="700" b="1" dirty="0" err="1">
                <a:solidFill>
                  <a:srgbClr val="000000"/>
                </a:solidFill>
                <a:latin typeface="Arial" charset="0"/>
                <a:ea typeface="ＭＳ Ｐゴシック" charset="0"/>
              </a:rPr>
              <a:t>Abyzov</a:t>
            </a:r>
            <a:r>
              <a:rPr lang="en-US" sz="700" b="1" dirty="0">
                <a:solidFill>
                  <a:srgbClr val="000000"/>
                </a:solidFill>
                <a:latin typeface="Arial" charset="0"/>
                <a:ea typeface="ＭＳ Ｐゴシック" charset="0"/>
              </a:rPr>
              <a:t>, Mayo Clinic Rochester;</a:t>
            </a:r>
            <a:r>
              <a:rPr lang="en-US" sz="700" b="1" dirty="0">
                <a:solidFill>
                  <a:srgbClr val="000000"/>
                </a:solidFill>
                <a:latin typeface="Arial" panose="020B0604020202020204" pitchFamily="34" charset="0"/>
                <a:ea typeface="Arial" panose="020B0604020202020204" pitchFamily="34" charset="0"/>
              </a:rPr>
              <a:t>.</a:t>
            </a:r>
          </a:p>
        </p:txBody>
      </p:sp>
      <p:sp>
        <p:nvSpPr>
          <p:cNvPr id="10" name="Rectangle 9">
            <a:extLst>
              <a:ext uri="{FF2B5EF4-FFF2-40B4-BE49-F238E27FC236}">
                <a16:creationId xmlns:a16="http://schemas.microsoft.com/office/drawing/2014/main" id="{D62A98A4-57FC-124F-AC95-2E409E0FAE9F}"/>
              </a:ext>
            </a:extLst>
          </p:cNvPr>
          <p:cNvSpPr/>
          <p:nvPr/>
        </p:nvSpPr>
        <p:spPr>
          <a:xfrm>
            <a:off x="3671456" y="250527"/>
            <a:ext cx="8414330" cy="3153171"/>
          </a:xfrm>
          <a:prstGeom prst="rect">
            <a:avLst/>
          </a:prstGeom>
        </p:spPr>
        <p:txBody>
          <a:bodyPr wrap="square">
            <a:spAutoFit/>
          </a:bodyPr>
          <a:lstStyle/>
          <a:p>
            <a:pPr fontAlgn="base">
              <a:lnSpc>
                <a:spcPct val="115000"/>
              </a:lnSpc>
              <a:spcBef>
                <a:spcPct val="0"/>
              </a:spcBef>
              <a:spcAft>
                <a:spcPct val="0"/>
              </a:spcAft>
            </a:pPr>
            <a:r>
              <a:rPr lang="en-US" sz="1600" b="1" dirty="0">
                <a:solidFill>
                  <a:srgbClr val="000000"/>
                </a:solidFill>
                <a:latin typeface="Arial" panose="020B0604020202020204" pitchFamily="34" charset="0"/>
                <a:ea typeface="Arial" panose="020B0604020202020204" pitchFamily="34" charset="0"/>
              </a:rPr>
              <a:t>“Adult Capstone” Team </a:t>
            </a:r>
            <a:r>
              <a:rPr lang="mr-IN" sz="1600" b="1" dirty="0">
                <a:solidFill>
                  <a:srgbClr val="000000"/>
                </a:solidFill>
                <a:latin typeface="Arial" panose="020B0604020202020204" pitchFamily="34" charset="0"/>
                <a:ea typeface="Arial" panose="020B0604020202020204" pitchFamily="34" charset="0"/>
              </a:rPr>
              <a:t>–</a:t>
            </a:r>
            <a:r>
              <a:rPr lang="en-US" sz="1600" b="1" dirty="0">
                <a:solidFill>
                  <a:srgbClr val="000000"/>
                </a:solidFill>
                <a:latin typeface="Arial" panose="020B0604020202020204" pitchFamily="34" charset="0"/>
                <a:ea typeface="Arial" panose="020B0604020202020204" pitchFamily="34" charset="0"/>
              </a:rPr>
              <a:t> 1 of 3 capstones</a:t>
            </a:r>
          </a:p>
          <a:p>
            <a:pPr fontAlgn="base">
              <a:spcBef>
                <a:spcPct val="0"/>
              </a:spcBef>
              <a:spcAft>
                <a:spcPct val="0"/>
              </a:spcAft>
            </a:pPr>
            <a:r>
              <a:rPr lang="en-US" b="1" dirty="0" err="1">
                <a:solidFill>
                  <a:srgbClr val="C00000"/>
                </a:solidFill>
                <a:latin typeface="Arial" charset="0"/>
                <a:ea typeface="ＭＳ Ｐゴシック" charset="0"/>
              </a:rPr>
              <a:t>Shuang</a:t>
            </a:r>
            <a:r>
              <a:rPr lang="en-US" b="1" dirty="0">
                <a:solidFill>
                  <a:srgbClr val="C00000"/>
                </a:solidFill>
                <a:latin typeface="Arial" charset="0"/>
                <a:ea typeface="ＭＳ Ｐゴシック" charset="0"/>
              </a:rPr>
              <a:t> Liu, Jonathan </a:t>
            </a:r>
            <a:r>
              <a:rPr lang="en-US" b="1" dirty="0" err="1">
                <a:solidFill>
                  <a:srgbClr val="C00000"/>
                </a:solidFill>
                <a:latin typeface="Arial" charset="0"/>
                <a:ea typeface="ＭＳ Ｐゴシック" charset="0"/>
              </a:rPr>
              <a:t>Warrell</a:t>
            </a:r>
            <a:r>
              <a:rPr lang="en-US" b="1" dirty="0">
                <a:solidFill>
                  <a:srgbClr val="C00000"/>
                </a:solidFill>
                <a:latin typeface="Arial" charset="0"/>
                <a:ea typeface="ＭＳ Ｐゴシック" charset="0"/>
              </a:rPr>
              <a:t>, </a:t>
            </a:r>
            <a:r>
              <a:rPr lang="en-US" b="1" dirty="0" err="1">
                <a:solidFill>
                  <a:srgbClr val="C00000"/>
                </a:solidFill>
                <a:latin typeface="Arial" charset="0"/>
                <a:ea typeface="ＭＳ Ｐゴシック" charset="0"/>
              </a:rPr>
              <a:t>Hyejung</a:t>
            </a:r>
            <a:r>
              <a:rPr lang="en-US" b="1" dirty="0">
                <a:solidFill>
                  <a:srgbClr val="C00000"/>
                </a:solidFill>
                <a:latin typeface="Arial" charset="0"/>
                <a:ea typeface="ＭＳ Ｐゴシック" charset="0"/>
              </a:rPr>
              <a:t> Won, Xu Shi, Fabio Navarro, Declan Clarke, </a:t>
            </a:r>
            <a:r>
              <a:rPr lang="en-US" b="1" dirty="0" err="1">
                <a:solidFill>
                  <a:srgbClr val="C00000"/>
                </a:solidFill>
                <a:latin typeface="Arial" charset="0"/>
                <a:ea typeface="ＭＳ Ｐゴシック" charset="0"/>
              </a:rPr>
              <a:t>Mengting</a:t>
            </a:r>
            <a:r>
              <a:rPr lang="en-US" b="1" dirty="0">
                <a:solidFill>
                  <a:srgbClr val="C00000"/>
                </a:solidFill>
                <a:latin typeface="Arial" charset="0"/>
                <a:ea typeface="ＭＳ Ｐゴシック" charset="0"/>
              </a:rPr>
              <a:t> Gu, Prashant Emani</a:t>
            </a:r>
            <a:r>
              <a:rPr lang="en-US" sz="1400" b="1" dirty="0">
                <a:solidFill>
                  <a:srgbClr val="000000"/>
                </a:solidFill>
                <a:latin typeface="Arial" charset="0"/>
                <a:ea typeface="ＭＳ Ｐゴシック" charset="0"/>
              </a:rPr>
              <a:t>, </a:t>
            </a:r>
            <a:r>
              <a:rPr lang="en-US" sz="1400" dirty="0">
                <a:solidFill>
                  <a:srgbClr val="000000"/>
                </a:solidFill>
                <a:latin typeface="Arial" charset="0"/>
                <a:ea typeface="ＭＳ Ｐゴシック" charset="0"/>
              </a:rPr>
              <a:t>Yucheng T. Yang, Min Xu, Michael </a:t>
            </a:r>
            <a:r>
              <a:rPr lang="en-US" sz="1400" dirty="0" err="1">
                <a:solidFill>
                  <a:srgbClr val="000000"/>
                </a:solidFill>
                <a:latin typeface="Arial" charset="0"/>
                <a:ea typeface="ＭＳ Ｐゴシック" charset="0"/>
              </a:rPr>
              <a:t>Gandal</a:t>
            </a:r>
            <a:r>
              <a:rPr lang="en-US" sz="1400" dirty="0">
                <a:solidFill>
                  <a:srgbClr val="000000"/>
                </a:solidFill>
                <a:latin typeface="Arial" charset="0"/>
                <a:ea typeface="ＭＳ Ｐゴシック" charset="0"/>
              </a:rPr>
              <a:t>, </a:t>
            </a:r>
            <a:r>
              <a:rPr lang="en-US" sz="1400" dirty="0" err="1">
                <a:solidFill>
                  <a:srgbClr val="000000"/>
                </a:solidFill>
                <a:latin typeface="Arial" charset="0"/>
                <a:ea typeface="ＭＳ Ｐゴシック" charset="0"/>
              </a:rPr>
              <a:t>Shaoke</a:t>
            </a:r>
            <a:r>
              <a:rPr lang="en-US" sz="1400" dirty="0">
                <a:solidFill>
                  <a:srgbClr val="000000"/>
                </a:solidFill>
                <a:latin typeface="Arial" charset="0"/>
                <a:ea typeface="ＭＳ Ｐゴシック" charset="0"/>
              </a:rPr>
              <a:t> Lou, Jing Zhang, Jonathan J. Park, </a:t>
            </a:r>
            <a:r>
              <a:rPr lang="en-US" sz="1400" dirty="0" err="1">
                <a:solidFill>
                  <a:srgbClr val="000000"/>
                </a:solidFill>
                <a:latin typeface="Arial" charset="0"/>
                <a:ea typeface="ＭＳ Ｐゴシック" charset="0"/>
              </a:rPr>
              <a:t>Chengfei</a:t>
            </a:r>
            <a:r>
              <a:rPr lang="en-US" sz="1400" dirty="0">
                <a:solidFill>
                  <a:srgbClr val="000000"/>
                </a:solidFill>
                <a:latin typeface="Arial" charset="0"/>
                <a:ea typeface="ＭＳ Ｐゴシック" charset="0"/>
              </a:rPr>
              <a:t> Yan, </a:t>
            </a:r>
            <a:r>
              <a:rPr lang="en-US" sz="1400" dirty="0" err="1">
                <a:solidFill>
                  <a:srgbClr val="000000"/>
                </a:solidFill>
                <a:latin typeface="Arial" charset="0"/>
                <a:ea typeface="ＭＳ Ｐゴシック" charset="0"/>
              </a:rPr>
              <a:t>Suhn</a:t>
            </a:r>
            <a:r>
              <a:rPr lang="en-US" sz="1400" dirty="0">
                <a:solidFill>
                  <a:srgbClr val="000000"/>
                </a:solidFill>
                <a:latin typeface="Arial" charset="0"/>
                <a:ea typeface="ＭＳ Ｐゴシック" charset="0"/>
              </a:rPr>
              <a:t> Kyong </a:t>
            </a:r>
            <a:r>
              <a:rPr lang="en-US" sz="1400" dirty="0" err="1">
                <a:solidFill>
                  <a:srgbClr val="000000"/>
                </a:solidFill>
                <a:latin typeface="Arial" charset="0"/>
                <a:ea typeface="ＭＳ Ｐゴシック" charset="0"/>
              </a:rPr>
              <a:t>Rhie</a:t>
            </a:r>
            <a:r>
              <a:rPr lang="en-US" sz="1400" dirty="0">
                <a:solidFill>
                  <a:srgbClr val="000000"/>
                </a:solidFill>
                <a:latin typeface="Arial" charset="0"/>
                <a:ea typeface="ＭＳ Ｐゴシック" charset="0"/>
              </a:rPr>
              <a:t>, </a:t>
            </a:r>
            <a:r>
              <a:rPr lang="en-US" sz="1400" dirty="0" err="1">
                <a:solidFill>
                  <a:srgbClr val="000000"/>
                </a:solidFill>
                <a:latin typeface="Arial" charset="0"/>
                <a:ea typeface="ＭＳ Ｐゴシック" charset="0"/>
              </a:rPr>
              <a:t>Kasidet</a:t>
            </a:r>
            <a:r>
              <a:rPr lang="en-US" sz="1400" dirty="0">
                <a:solidFill>
                  <a:srgbClr val="000000"/>
                </a:solidFill>
                <a:latin typeface="Arial" charset="0"/>
                <a:ea typeface="ＭＳ Ｐゴシック" charset="0"/>
              </a:rPr>
              <a:t> </a:t>
            </a:r>
            <a:r>
              <a:rPr lang="en-US" sz="1400" dirty="0" err="1">
                <a:solidFill>
                  <a:srgbClr val="000000"/>
                </a:solidFill>
                <a:latin typeface="Arial" charset="0"/>
                <a:ea typeface="ＭＳ Ｐゴシック" charset="0"/>
              </a:rPr>
              <a:t>Manakongtreecheep</a:t>
            </a:r>
            <a:r>
              <a:rPr lang="en-US" sz="1400" dirty="0">
                <a:solidFill>
                  <a:srgbClr val="000000"/>
                </a:solidFill>
                <a:latin typeface="Arial" charset="0"/>
                <a:ea typeface="ＭＳ Ｐゴシック" charset="0"/>
              </a:rPr>
              <a:t>, Holly Zhou, Aparna Nathan, Mette Peters, Eugenio </a:t>
            </a:r>
            <a:r>
              <a:rPr lang="en-US" sz="1400" dirty="0" err="1">
                <a:solidFill>
                  <a:srgbClr val="000000"/>
                </a:solidFill>
                <a:latin typeface="Arial" charset="0"/>
                <a:ea typeface="ＭＳ Ｐゴシック" charset="0"/>
              </a:rPr>
              <a:t>Mattei</a:t>
            </a:r>
            <a:r>
              <a:rPr lang="en-US" sz="1400" dirty="0">
                <a:solidFill>
                  <a:srgbClr val="000000"/>
                </a:solidFill>
                <a:latin typeface="Arial" charset="0"/>
                <a:ea typeface="ＭＳ Ｐゴシック" charset="0"/>
              </a:rPr>
              <a:t>, Dominic Fitzgerald, Tonya Brunetti, Jill Moore, Yan Jiang, Kiran </a:t>
            </a:r>
            <a:r>
              <a:rPr lang="en-US" sz="1400" dirty="0" err="1">
                <a:solidFill>
                  <a:srgbClr val="000000"/>
                </a:solidFill>
                <a:latin typeface="Arial" charset="0"/>
                <a:ea typeface="ＭＳ Ｐゴシック" charset="0"/>
              </a:rPr>
              <a:t>Girdhar</a:t>
            </a:r>
            <a:r>
              <a:rPr lang="en-US" sz="1400" dirty="0">
                <a:solidFill>
                  <a:srgbClr val="000000"/>
                </a:solidFill>
                <a:latin typeface="Arial" charset="0"/>
                <a:ea typeface="ＭＳ Ｐゴシック" charset="0"/>
              </a:rPr>
              <a:t>, Gabriel Hoffman, Selim </a:t>
            </a:r>
            <a:r>
              <a:rPr lang="en-US" sz="1400" dirty="0" err="1">
                <a:solidFill>
                  <a:srgbClr val="000000"/>
                </a:solidFill>
                <a:latin typeface="Arial" charset="0"/>
                <a:ea typeface="ＭＳ Ｐゴシック" charset="0"/>
              </a:rPr>
              <a:t>Kalayci</a:t>
            </a:r>
            <a:r>
              <a:rPr lang="en-US" sz="1400" dirty="0">
                <a:solidFill>
                  <a:srgbClr val="000000"/>
                </a:solidFill>
                <a:latin typeface="Arial" charset="0"/>
                <a:ea typeface="ＭＳ Ｐゴシック" charset="0"/>
              </a:rPr>
              <a:t>, Zeynep </a:t>
            </a:r>
            <a:r>
              <a:rPr lang="en-US" sz="1400" dirty="0" err="1">
                <a:solidFill>
                  <a:srgbClr val="000000"/>
                </a:solidFill>
                <a:latin typeface="Arial" charset="0"/>
                <a:ea typeface="ＭＳ Ｐゴシック" charset="0"/>
              </a:rPr>
              <a:t>Hulya</a:t>
            </a:r>
            <a:r>
              <a:rPr lang="en-US" sz="1400" dirty="0">
                <a:solidFill>
                  <a:srgbClr val="000000"/>
                </a:solidFill>
                <a:latin typeface="Arial" charset="0"/>
                <a:ea typeface="ＭＳ Ｐゴシック" charset="0"/>
              </a:rPr>
              <a:t> </a:t>
            </a:r>
            <a:r>
              <a:rPr lang="en-US" sz="1400" dirty="0" err="1">
                <a:solidFill>
                  <a:srgbClr val="000000"/>
                </a:solidFill>
                <a:latin typeface="Arial" charset="0"/>
                <a:ea typeface="ＭＳ Ｐゴシック" charset="0"/>
              </a:rPr>
              <a:t>Gumus</a:t>
            </a:r>
            <a:r>
              <a:rPr lang="en-US" sz="1400" dirty="0">
                <a:solidFill>
                  <a:srgbClr val="000000"/>
                </a:solidFill>
                <a:latin typeface="Arial" charset="0"/>
                <a:ea typeface="ＭＳ Ｐゴシック" charset="0"/>
              </a:rPr>
              <a:t>, Greg Crawford,</a:t>
            </a:r>
            <a:br>
              <a:rPr lang="en-US" sz="1400" dirty="0">
                <a:solidFill>
                  <a:srgbClr val="000000"/>
                </a:solidFill>
                <a:latin typeface="Arial" charset="0"/>
                <a:ea typeface="ＭＳ Ｐゴシック" charset="0"/>
              </a:rPr>
            </a:br>
            <a:r>
              <a:rPr lang="en-US" b="1" dirty="0" err="1">
                <a:solidFill>
                  <a:srgbClr val="4BAB50"/>
                </a:solidFill>
                <a:latin typeface="Arial" charset="0"/>
                <a:ea typeface="ＭＳ Ｐゴシック" charset="0"/>
              </a:rPr>
              <a:t>PsychENCODE</a:t>
            </a:r>
            <a:r>
              <a:rPr lang="en-US" b="1" dirty="0">
                <a:solidFill>
                  <a:srgbClr val="4BAB50"/>
                </a:solidFill>
                <a:latin typeface="Arial" charset="0"/>
                <a:ea typeface="ＭＳ Ｐゴシック" charset="0"/>
              </a:rPr>
              <a:t> Consortium</a:t>
            </a:r>
            <a:r>
              <a:rPr lang="en-US" sz="1400" dirty="0">
                <a:solidFill>
                  <a:srgbClr val="000000"/>
                </a:solidFill>
                <a:latin typeface="Arial" charset="0"/>
                <a:ea typeface="ＭＳ Ｐゴシック" charset="0"/>
              </a:rPr>
              <a:t>,</a:t>
            </a:r>
            <a:br>
              <a:rPr lang="en-US" sz="1400" dirty="0">
                <a:solidFill>
                  <a:srgbClr val="000000"/>
                </a:solidFill>
                <a:latin typeface="Arial" charset="0"/>
                <a:ea typeface="ＭＳ Ｐゴシック" charset="0"/>
              </a:rPr>
            </a:br>
            <a:r>
              <a:rPr lang="en-US" sz="1400" dirty="0" err="1">
                <a:solidFill>
                  <a:srgbClr val="000000"/>
                </a:solidFill>
                <a:latin typeface="Arial" charset="0"/>
                <a:ea typeface="ＭＳ Ｐゴシック" charset="0"/>
              </a:rPr>
              <a:t>Panos</a:t>
            </a:r>
            <a:r>
              <a:rPr lang="en-US" sz="1400" dirty="0">
                <a:solidFill>
                  <a:srgbClr val="000000"/>
                </a:solidFill>
                <a:latin typeface="Arial" charset="0"/>
                <a:ea typeface="ＭＳ Ｐゴシック" charset="0"/>
              </a:rPr>
              <a:t> Roussos, </a:t>
            </a:r>
            <a:r>
              <a:rPr lang="en-US" sz="1400" dirty="0" err="1">
                <a:solidFill>
                  <a:srgbClr val="000000"/>
                </a:solidFill>
                <a:latin typeface="Arial" charset="0"/>
                <a:ea typeface="ＭＳ Ｐゴシック" charset="0"/>
              </a:rPr>
              <a:t>Schahram</a:t>
            </a:r>
            <a:r>
              <a:rPr lang="en-US" sz="1400" dirty="0">
                <a:solidFill>
                  <a:srgbClr val="000000"/>
                </a:solidFill>
                <a:latin typeface="Arial" charset="0"/>
                <a:ea typeface="ＭＳ Ｐゴシック" charset="0"/>
              </a:rPr>
              <a:t> </a:t>
            </a:r>
            <a:r>
              <a:rPr lang="en-US" sz="1400" dirty="0" err="1">
                <a:solidFill>
                  <a:srgbClr val="000000"/>
                </a:solidFill>
                <a:latin typeface="Arial" charset="0"/>
                <a:ea typeface="ＭＳ Ｐゴシック" charset="0"/>
              </a:rPr>
              <a:t>Akbarian</a:t>
            </a:r>
            <a:r>
              <a:rPr lang="en-US" sz="1400" dirty="0">
                <a:solidFill>
                  <a:srgbClr val="000000"/>
                </a:solidFill>
                <a:latin typeface="Arial" charset="0"/>
                <a:ea typeface="ＭＳ Ｐゴシック" charset="0"/>
              </a:rPr>
              <a:t>, Andrew E. Jaffe, Kevin White, </a:t>
            </a:r>
            <a:r>
              <a:rPr lang="en-US" sz="1400" dirty="0" err="1">
                <a:solidFill>
                  <a:srgbClr val="000000"/>
                </a:solidFill>
                <a:latin typeface="Arial" charset="0"/>
                <a:ea typeface="ＭＳ Ｐゴシック" charset="0"/>
              </a:rPr>
              <a:t>Zhiping</a:t>
            </a:r>
            <a:r>
              <a:rPr lang="en-US" sz="1400" dirty="0">
                <a:solidFill>
                  <a:srgbClr val="000000"/>
                </a:solidFill>
                <a:latin typeface="Arial" charset="0"/>
                <a:ea typeface="ＭＳ Ｐゴシック" charset="0"/>
              </a:rPr>
              <a:t> Weng, </a:t>
            </a:r>
            <a:r>
              <a:rPr lang="en-US" sz="1400" dirty="0" err="1">
                <a:solidFill>
                  <a:srgbClr val="000000"/>
                </a:solidFill>
                <a:latin typeface="Arial" charset="0"/>
                <a:ea typeface="ＭＳ Ｐゴシック" charset="0"/>
              </a:rPr>
              <a:t>Nenad</a:t>
            </a:r>
            <a:r>
              <a:rPr lang="en-US" sz="1400" dirty="0">
                <a:solidFill>
                  <a:srgbClr val="000000"/>
                </a:solidFill>
                <a:latin typeface="Arial" charset="0"/>
                <a:ea typeface="ＭＳ Ｐゴシック" charset="0"/>
              </a:rPr>
              <a:t> </a:t>
            </a:r>
            <a:r>
              <a:rPr lang="en-US" sz="1400" dirty="0" err="1">
                <a:solidFill>
                  <a:srgbClr val="000000"/>
                </a:solidFill>
                <a:latin typeface="Arial" charset="0"/>
                <a:ea typeface="ＭＳ Ｐゴシック" charset="0"/>
              </a:rPr>
              <a:t>Sestan</a:t>
            </a:r>
            <a:r>
              <a:rPr lang="en-US" sz="1400" b="1" dirty="0">
                <a:solidFill>
                  <a:srgbClr val="000000"/>
                </a:solidFill>
                <a:latin typeface="Arial" charset="0"/>
                <a:ea typeface="ＭＳ Ｐゴシック" charset="0"/>
              </a:rPr>
              <a:t>, </a:t>
            </a:r>
            <a:br>
              <a:rPr lang="en-US" sz="1400" b="1" dirty="0">
                <a:solidFill>
                  <a:srgbClr val="000000"/>
                </a:solidFill>
                <a:latin typeface="Arial" charset="0"/>
                <a:ea typeface="ＭＳ Ｐゴシック" charset="0"/>
              </a:rPr>
            </a:br>
            <a:r>
              <a:rPr lang="en-US" b="1" dirty="0">
                <a:solidFill>
                  <a:srgbClr val="C00000"/>
                </a:solidFill>
                <a:latin typeface="Arial" charset="0"/>
                <a:ea typeface="ＭＳ Ｐゴシック" charset="0"/>
              </a:rPr>
              <a:t>Daniel H. </a:t>
            </a:r>
            <a:r>
              <a:rPr lang="en-US" b="1" dirty="0" err="1">
                <a:solidFill>
                  <a:srgbClr val="C00000"/>
                </a:solidFill>
                <a:latin typeface="Arial" charset="0"/>
                <a:ea typeface="ＭＳ Ｐゴシック" charset="0"/>
              </a:rPr>
              <a:t>Geschwind</a:t>
            </a:r>
            <a:r>
              <a:rPr lang="en-US" b="1" dirty="0">
                <a:solidFill>
                  <a:srgbClr val="C00000"/>
                </a:solidFill>
                <a:latin typeface="Arial" charset="0"/>
                <a:ea typeface="ＭＳ Ｐゴシック" charset="0"/>
              </a:rPr>
              <a:t>, James A. Knowles, Mark Gerstein</a:t>
            </a:r>
          </a:p>
          <a:p>
            <a:pPr fontAlgn="base">
              <a:spcBef>
                <a:spcPct val="0"/>
              </a:spcBef>
              <a:spcAft>
                <a:spcPct val="0"/>
              </a:spcAft>
            </a:pPr>
            <a:endParaRPr lang="en-US" b="1" dirty="0">
              <a:solidFill>
                <a:srgbClr val="C00000"/>
              </a:solidFill>
              <a:latin typeface="Arial" charset="0"/>
              <a:ea typeface="ＭＳ Ｐゴシック" charset="0"/>
            </a:endParaRPr>
          </a:p>
          <a:p>
            <a:pPr fontAlgn="base">
              <a:spcBef>
                <a:spcPct val="0"/>
              </a:spcBef>
              <a:spcAft>
                <a:spcPct val="0"/>
              </a:spcAft>
            </a:pPr>
            <a:r>
              <a:rPr lang="en-US" dirty="0"/>
              <a:t>Dedicated to </a:t>
            </a:r>
            <a:r>
              <a:rPr lang="en-US" sz="2400" b="1" dirty="0">
                <a:solidFill>
                  <a:srgbClr val="C00000"/>
                </a:solidFill>
              </a:rPr>
              <a:t>Pamela </a:t>
            </a:r>
            <a:r>
              <a:rPr lang="en-US" sz="2400" b="1" dirty="0" err="1">
                <a:solidFill>
                  <a:srgbClr val="C00000"/>
                </a:solidFill>
              </a:rPr>
              <a:t>Sklar</a:t>
            </a:r>
            <a:endParaRPr lang="en-US" b="1" dirty="0">
              <a:solidFill>
                <a:srgbClr val="C00000"/>
              </a:solidFill>
            </a:endParaRPr>
          </a:p>
          <a:p>
            <a:pPr fontAlgn="base">
              <a:spcBef>
                <a:spcPct val="0"/>
              </a:spcBef>
              <a:spcAft>
                <a:spcPct val="0"/>
              </a:spcAft>
            </a:pPr>
            <a:endParaRPr lang="en-US" sz="1050" b="1" dirty="0">
              <a:solidFill>
                <a:srgbClr val="C00000"/>
              </a:solidFill>
              <a:latin typeface="Arial" charset="0"/>
              <a:ea typeface="ＭＳ Ｐゴシック" charset="0"/>
            </a:endParaRPr>
          </a:p>
        </p:txBody>
      </p:sp>
      <p:sp>
        <p:nvSpPr>
          <p:cNvPr id="5" name="TextBox 4">
            <a:extLst>
              <a:ext uri="{FF2B5EF4-FFF2-40B4-BE49-F238E27FC236}">
                <a16:creationId xmlns:a16="http://schemas.microsoft.com/office/drawing/2014/main" id="{E416536C-2F14-F146-8545-ACE31EF217D1}"/>
              </a:ext>
            </a:extLst>
          </p:cNvPr>
          <p:cNvSpPr txBox="1"/>
          <p:nvPr/>
        </p:nvSpPr>
        <p:spPr>
          <a:xfrm>
            <a:off x="11901055" y="5929745"/>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0D7D0911-115D-9341-B593-A266482619BA}"/>
              </a:ext>
            </a:extLst>
          </p:cNvPr>
          <p:cNvSpPr txBox="1"/>
          <p:nvPr/>
        </p:nvSpPr>
        <p:spPr>
          <a:xfrm>
            <a:off x="11970327" y="5334000"/>
            <a:ext cx="184731" cy="369332"/>
          </a:xfrm>
          <a:prstGeom prst="rect">
            <a:avLst/>
          </a:prstGeom>
          <a:noFill/>
        </p:spPr>
        <p:txBody>
          <a:bodyPr wrap="none" rtlCol="0">
            <a:spAutoFit/>
          </a:bodyPr>
          <a:lstStyle/>
          <a:p>
            <a:endParaRPr lang="en-US" dirty="0"/>
          </a:p>
        </p:txBody>
      </p:sp>
      <p:sp>
        <p:nvSpPr>
          <p:cNvPr id="4" name="Slide Number Placeholder 3">
            <a:extLst>
              <a:ext uri="{FF2B5EF4-FFF2-40B4-BE49-F238E27FC236}">
                <a16:creationId xmlns:a16="http://schemas.microsoft.com/office/drawing/2014/main" id="{D4DFBBEF-31BB-D049-A3B5-9915C21B3947}"/>
              </a:ext>
            </a:extLst>
          </p:cNvPr>
          <p:cNvSpPr>
            <a:spLocks noGrp="1"/>
          </p:cNvSpPr>
          <p:nvPr>
            <p:ph type="sldNum" sz="quarter" idx="12"/>
          </p:nvPr>
        </p:nvSpPr>
        <p:spPr/>
        <p:txBody>
          <a:bodyPr/>
          <a:lstStyle/>
          <a:p>
            <a:fld id="{F7A564D0-6B11-9F48-B181-C9E6C8351B78}" type="slidenum">
              <a:rPr lang="en-US" smtClean="0"/>
              <a:t>18</a:t>
            </a:fld>
            <a:endParaRPr lang="en-US"/>
          </a:p>
        </p:txBody>
      </p:sp>
    </p:spTree>
    <p:extLst>
      <p:ext uri="{BB962C8B-B14F-4D97-AF65-F5344CB8AC3E}">
        <p14:creationId xmlns:p14="http://schemas.microsoft.com/office/powerpoint/2010/main" val="676502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923D3-390E-0E42-AEAA-FE7905F59DDD}"/>
              </a:ext>
            </a:extLst>
          </p:cNvPr>
          <p:cNvSpPr>
            <a:spLocks noGrp="1"/>
          </p:cNvSpPr>
          <p:nvPr>
            <p:ph type="title"/>
          </p:nvPr>
        </p:nvSpPr>
        <p:spPr/>
        <p:txBody>
          <a:bodyPr/>
          <a:lstStyle/>
          <a:p>
            <a:r>
              <a:rPr lang="en-US" dirty="0"/>
              <a:t>DSPN improves brain disease prediction</a:t>
            </a:r>
          </a:p>
        </p:txBody>
      </p:sp>
      <p:pic>
        <p:nvPicPr>
          <p:cNvPr id="212" name="Picture 211">
            <a:extLst>
              <a:ext uri="{FF2B5EF4-FFF2-40B4-BE49-F238E27FC236}">
                <a16:creationId xmlns:a16="http://schemas.microsoft.com/office/drawing/2014/main" id="{3273240F-7F81-424C-B774-4F23C54E7EDF}"/>
              </a:ext>
            </a:extLst>
          </p:cNvPr>
          <p:cNvPicPr>
            <a:picLocks noChangeAspect="1"/>
          </p:cNvPicPr>
          <p:nvPr/>
        </p:nvPicPr>
        <p:blipFill>
          <a:blip r:embed="rId3"/>
          <a:stretch>
            <a:fillRect/>
          </a:stretch>
        </p:blipFill>
        <p:spPr>
          <a:xfrm>
            <a:off x="1524000" y="1759266"/>
            <a:ext cx="9144000" cy="4260535"/>
          </a:xfrm>
          <a:prstGeom prst="rect">
            <a:avLst/>
          </a:prstGeom>
        </p:spPr>
      </p:pic>
      <p:sp>
        <p:nvSpPr>
          <p:cNvPr id="4" name="TextBox 3">
            <a:extLst>
              <a:ext uri="{FF2B5EF4-FFF2-40B4-BE49-F238E27FC236}">
                <a16:creationId xmlns:a16="http://schemas.microsoft.com/office/drawing/2014/main" id="{DFA43EF3-5B60-C04E-B1A0-6BCC236BB38D}"/>
              </a:ext>
            </a:extLst>
          </p:cNvPr>
          <p:cNvSpPr txBox="1"/>
          <p:nvPr/>
        </p:nvSpPr>
        <p:spPr>
          <a:xfrm>
            <a:off x="1548032" y="1343936"/>
            <a:ext cx="5188728" cy="369332"/>
          </a:xfrm>
          <a:prstGeom prst="rect">
            <a:avLst/>
          </a:prstGeom>
          <a:noFill/>
        </p:spPr>
        <p:txBody>
          <a:bodyPr wrap="none" rtlCol="0">
            <a:spAutoFit/>
          </a:bodyPr>
          <a:lstStyle/>
          <a:p>
            <a:r>
              <a:rPr lang="en-US" dirty="0"/>
              <a:t>Accuracy = chance to correctly predict disease/health</a:t>
            </a:r>
          </a:p>
        </p:txBody>
      </p:sp>
      <p:sp>
        <p:nvSpPr>
          <p:cNvPr id="3" name="Slide Number Placeholder 2">
            <a:extLst>
              <a:ext uri="{FF2B5EF4-FFF2-40B4-BE49-F238E27FC236}">
                <a16:creationId xmlns:a16="http://schemas.microsoft.com/office/drawing/2014/main" id="{82A5DA08-A038-B441-B23B-227EBDF6AE78}"/>
              </a:ext>
            </a:extLst>
          </p:cNvPr>
          <p:cNvSpPr>
            <a:spLocks noGrp="1"/>
          </p:cNvSpPr>
          <p:nvPr>
            <p:ph type="sldNum" sz="quarter" idx="12"/>
          </p:nvPr>
        </p:nvSpPr>
        <p:spPr/>
        <p:txBody>
          <a:bodyPr/>
          <a:lstStyle/>
          <a:p>
            <a:fld id="{F7A564D0-6B11-9F48-B181-C9E6C8351B78}" type="slidenum">
              <a:rPr lang="en-US" smtClean="0"/>
              <a:t>19</a:t>
            </a:fld>
            <a:endParaRPr lang="en-US"/>
          </a:p>
        </p:txBody>
      </p:sp>
    </p:spTree>
    <p:extLst>
      <p:ext uri="{BB962C8B-B14F-4D97-AF65-F5344CB8AC3E}">
        <p14:creationId xmlns:p14="http://schemas.microsoft.com/office/powerpoint/2010/main" val="2199583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02505" cy="1325563"/>
          </a:xfrm>
        </p:spPr>
        <p:txBody>
          <a:bodyPr>
            <a:normAutofit fontScale="90000"/>
          </a:bodyPr>
          <a:lstStyle/>
          <a:p>
            <a:r>
              <a:rPr lang="en-US" dirty="0"/>
              <a:t>Functional genomics reveal molecular mechanisms between genotype and phenotype in brain disorders</a:t>
            </a:r>
          </a:p>
        </p:txBody>
      </p:sp>
      <p:sp>
        <p:nvSpPr>
          <p:cNvPr id="5" name="TextBox 4"/>
          <p:cNvSpPr txBox="1"/>
          <p:nvPr/>
        </p:nvSpPr>
        <p:spPr>
          <a:xfrm>
            <a:off x="8287768" y="3815977"/>
            <a:ext cx="1776448" cy="207749"/>
          </a:xfrm>
          <a:prstGeom prst="rect">
            <a:avLst/>
          </a:prstGeom>
          <a:noFill/>
        </p:spPr>
        <p:txBody>
          <a:bodyPr wrap="none" rtlCol="0">
            <a:spAutoFit/>
          </a:bodyPr>
          <a:lstStyle/>
          <a:p>
            <a:r>
              <a:rPr lang="en-US" sz="750" dirty="0">
                <a:solidFill>
                  <a:srgbClr val="000000"/>
                </a:solidFill>
              </a:rPr>
              <a:t>https://</a:t>
            </a:r>
            <a:r>
              <a:rPr lang="en-US" sz="750" dirty="0" err="1">
                <a:solidFill>
                  <a:srgbClr val="000000"/>
                </a:solidFill>
              </a:rPr>
              <a:t>www.genome.gov</a:t>
            </a:r>
            <a:r>
              <a:rPr lang="en-US" sz="750" dirty="0">
                <a:solidFill>
                  <a:srgbClr val="000000"/>
                </a:solidFill>
              </a:rPr>
              <a:t>/</a:t>
            </a:r>
            <a:r>
              <a:rPr lang="en-US" sz="750" dirty="0" err="1">
                <a:solidFill>
                  <a:srgbClr val="000000"/>
                </a:solidFill>
              </a:rPr>
              <a:t>imagegallery</a:t>
            </a:r>
            <a:r>
              <a:rPr lang="en-US" sz="750" dirty="0">
                <a:solidFill>
                  <a:srgbClr val="000000"/>
                </a:solidFill>
              </a:rPr>
              <a:t>/</a:t>
            </a:r>
          </a:p>
        </p:txBody>
      </p:sp>
      <p:pic>
        <p:nvPicPr>
          <p:cNvPr id="6" name="Picture 5"/>
          <p:cNvPicPr>
            <a:picLocks noChangeAspect="1"/>
          </p:cNvPicPr>
          <p:nvPr/>
        </p:nvPicPr>
        <p:blipFill>
          <a:blip r:embed="rId3"/>
          <a:stretch>
            <a:fillRect/>
          </a:stretch>
        </p:blipFill>
        <p:spPr>
          <a:xfrm>
            <a:off x="8360474" y="2003201"/>
            <a:ext cx="2448632" cy="1853307"/>
          </a:xfrm>
          <a:prstGeom prst="rect">
            <a:avLst/>
          </a:prstGeom>
        </p:spPr>
      </p:pic>
      <p:cxnSp>
        <p:nvCxnSpPr>
          <p:cNvPr id="181" name="Straight Connector 180">
            <a:extLst>
              <a:ext uri="{FF2B5EF4-FFF2-40B4-BE49-F238E27FC236}">
                <a16:creationId xmlns:a16="http://schemas.microsoft.com/office/drawing/2014/main" id="{4360980C-D5D7-6942-B220-8835C410FB76}"/>
              </a:ext>
            </a:extLst>
          </p:cNvPr>
          <p:cNvCxnSpPr>
            <a:cxnSpLocks/>
            <a:endCxn id="69" idx="3"/>
          </p:cNvCxnSpPr>
          <p:nvPr/>
        </p:nvCxnSpPr>
        <p:spPr>
          <a:xfrm>
            <a:off x="7355838" y="3869205"/>
            <a:ext cx="632013" cy="255323"/>
          </a:xfrm>
          <a:prstGeom prst="line">
            <a:avLst/>
          </a:prstGeom>
          <a:ln>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E9EC0DF9-39C9-7646-BE1C-C9113BB6750F}"/>
              </a:ext>
            </a:extLst>
          </p:cNvPr>
          <p:cNvCxnSpPr>
            <a:cxnSpLocks/>
          </p:cNvCxnSpPr>
          <p:nvPr/>
        </p:nvCxnSpPr>
        <p:spPr>
          <a:xfrm>
            <a:off x="7323254" y="5202987"/>
            <a:ext cx="617462" cy="438260"/>
          </a:xfrm>
          <a:prstGeom prst="line">
            <a:avLst/>
          </a:prstGeom>
          <a:ln>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01" name="Group 200">
            <a:extLst>
              <a:ext uri="{FF2B5EF4-FFF2-40B4-BE49-F238E27FC236}">
                <a16:creationId xmlns:a16="http://schemas.microsoft.com/office/drawing/2014/main" id="{07B48061-3AC3-EE47-AD51-C7C6CCFCF75D}"/>
              </a:ext>
            </a:extLst>
          </p:cNvPr>
          <p:cNvGrpSpPr/>
          <p:nvPr/>
        </p:nvGrpSpPr>
        <p:grpSpPr>
          <a:xfrm>
            <a:off x="7940716" y="4070869"/>
            <a:ext cx="3413084" cy="1972967"/>
            <a:chOff x="5791201" y="4368856"/>
            <a:chExt cx="3413084" cy="1972967"/>
          </a:xfrm>
        </p:grpSpPr>
        <p:cxnSp>
          <p:nvCxnSpPr>
            <p:cNvPr id="23" name="Straight Arrow Connector 22">
              <a:extLst>
                <a:ext uri="{FF2B5EF4-FFF2-40B4-BE49-F238E27FC236}">
                  <a16:creationId xmlns:a16="http://schemas.microsoft.com/office/drawing/2014/main" id="{A7E34F0F-D679-5144-9CA9-2D019D6C154E}"/>
                </a:ext>
              </a:extLst>
            </p:cNvPr>
            <p:cNvCxnSpPr>
              <a:stCxn id="146" idx="0"/>
              <a:endCxn id="122" idx="5"/>
            </p:cNvCxnSpPr>
            <p:nvPr/>
          </p:nvCxnSpPr>
          <p:spPr>
            <a:xfrm flipH="1" flipV="1">
              <a:off x="6859574" y="4645933"/>
              <a:ext cx="969696" cy="459866"/>
            </a:xfrm>
            <a:prstGeom prst="straightConnector1">
              <a:avLst/>
            </a:prstGeom>
            <a:ln w="254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3815DD8-08F2-FA47-893A-5F76AA640C84}"/>
                </a:ext>
              </a:extLst>
            </p:cNvPr>
            <p:cNvCxnSpPr>
              <a:stCxn id="146" idx="0"/>
              <a:endCxn id="128" idx="4"/>
            </p:cNvCxnSpPr>
            <p:nvPr/>
          </p:nvCxnSpPr>
          <p:spPr>
            <a:xfrm flipV="1">
              <a:off x="7829270" y="4678465"/>
              <a:ext cx="341923" cy="427334"/>
            </a:xfrm>
            <a:prstGeom prst="straightConnector1">
              <a:avLst/>
            </a:prstGeom>
            <a:ln w="254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C938C04-0C9B-FF40-A103-130204B3A234}"/>
                </a:ext>
              </a:extLst>
            </p:cNvPr>
            <p:cNvCxnSpPr>
              <a:stCxn id="148" idx="0"/>
              <a:endCxn id="128" idx="4"/>
            </p:cNvCxnSpPr>
            <p:nvPr/>
          </p:nvCxnSpPr>
          <p:spPr>
            <a:xfrm flipH="1" flipV="1">
              <a:off x="8171193" y="4678465"/>
              <a:ext cx="344732" cy="428203"/>
            </a:xfrm>
            <a:prstGeom prst="straightConnector1">
              <a:avLst/>
            </a:prstGeom>
            <a:ln w="254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704DE2B-F6FC-B94D-9E31-EEC5DF7B898F}"/>
                </a:ext>
              </a:extLst>
            </p:cNvPr>
            <p:cNvCxnSpPr>
              <a:cxnSpLocks/>
              <a:stCxn id="149" idx="1"/>
              <a:endCxn id="130" idx="4"/>
            </p:cNvCxnSpPr>
            <p:nvPr/>
          </p:nvCxnSpPr>
          <p:spPr>
            <a:xfrm flipV="1">
              <a:off x="7632300" y="4674172"/>
              <a:ext cx="1240667" cy="498863"/>
            </a:xfrm>
            <a:prstGeom prst="straightConnector1">
              <a:avLst/>
            </a:prstGeom>
            <a:ln w="254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8A8C790-E23F-8541-9115-A6289EF93BB5}"/>
                </a:ext>
              </a:extLst>
            </p:cNvPr>
            <p:cNvCxnSpPr>
              <a:stCxn id="148" idx="0"/>
              <a:endCxn id="130" idx="4"/>
            </p:cNvCxnSpPr>
            <p:nvPr/>
          </p:nvCxnSpPr>
          <p:spPr>
            <a:xfrm flipV="1">
              <a:off x="8515925" y="4674172"/>
              <a:ext cx="357043" cy="432496"/>
            </a:xfrm>
            <a:prstGeom prst="straightConnector1">
              <a:avLst/>
            </a:prstGeom>
            <a:ln w="2540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5D245F29-5E52-4047-B3C7-850AED2D87E6}"/>
                </a:ext>
              </a:extLst>
            </p:cNvPr>
            <p:cNvSpPr/>
            <p:nvPr/>
          </p:nvSpPr>
          <p:spPr>
            <a:xfrm>
              <a:off x="5891882" y="4449112"/>
              <a:ext cx="1533444" cy="287306"/>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0" name="Oval 119">
              <a:extLst>
                <a:ext uri="{FF2B5EF4-FFF2-40B4-BE49-F238E27FC236}">
                  <a16:creationId xmlns:a16="http://schemas.microsoft.com/office/drawing/2014/main" id="{A6EF89B2-ED23-E345-AA7B-85FEB3E67929}"/>
                </a:ext>
              </a:extLst>
            </p:cNvPr>
            <p:cNvSpPr/>
            <p:nvPr/>
          </p:nvSpPr>
          <p:spPr>
            <a:xfrm>
              <a:off x="6038308" y="4490899"/>
              <a:ext cx="158185"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1" name="Oval 120">
              <a:extLst>
                <a:ext uri="{FF2B5EF4-FFF2-40B4-BE49-F238E27FC236}">
                  <a16:creationId xmlns:a16="http://schemas.microsoft.com/office/drawing/2014/main" id="{AF829476-6A54-1840-B794-C8F099CE99EF}"/>
                </a:ext>
              </a:extLst>
            </p:cNvPr>
            <p:cNvSpPr/>
            <p:nvPr/>
          </p:nvSpPr>
          <p:spPr>
            <a:xfrm>
              <a:off x="6373894" y="4493423"/>
              <a:ext cx="1581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2" name="Oval 121">
              <a:extLst>
                <a:ext uri="{FF2B5EF4-FFF2-40B4-BE49-F238E27FC236}">
                  <a16:creationId xmlns:a16="http://schemas.microsoft.com/office/drawing/2014/main" id="{E22C50A8-E426-224C-AEA7-293DF2C878B0}"/>
                </a:ext>
              </a:extLst>
            </p:cNvPr>
            <p:cNvSpPr/>
            <p:nvPr/>
          </p:nvSpPr>
          <p:spPr>
            <a:xfrm>
              <a:off x="6724556" y="4489130"/>
              <a:ext cx="1581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3" name="Rectangle 122">
              <a:extLst>
                <a:ext uri="{FF2B5EF4-FFF2-40B4-BE49-F238E27FC236}">
                  <a16:creationId xmlns:a16="http://schemas.microsoft.com/office/drawing/2014/main" id="{9EF9C7F2-D46D-DD46-A199-E18AAD8FFD3F}"/>
                </a:ext>
              </a:extLst>
            </p:cNvPr>
            <p:cNvSpPr/>
            <p:nvPr/>
          </p:nvSpPr>
          <p:spPr>
            <a:xfrm>
              <a:off x="7590319" y="4444283"/>
              <a:ext cx="1533162" cy="289073"/>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cxnSp>
          <p:nvCxnSpPr>
            <p:cNvPr id="124" name="Straight Connector 123">
              <a:extLst>
                <a:ext uri="{FF2B5EF4-FFF2-40B4-BE49-F238E27FC236}">
                  <a16:creationId xmlns:a16="http://schemas.microsoft.com/office/drawing/2014/main" id="{BC0343F7-657E-5247-A65D-BD3CA827C77E}"/>
                </a:ext>
              </a:extLst>
            </p:cNvPr>
            <p:cNvCxnSpPr/>
            <p:nvPr/>
          </p:nvCxnSpPr>
          <p:spPr>
            <a:xfrm flipV="1">
              <a:off x="5891882" y="5489952"/>
              <a:ext cx="3267048" cy="156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25" name="Oval 124">
              <a:extLst>
                <a:ext uri="{FF2B5EF4-FFF2-40B4-BE49-F238E27FC236}">
                  <a16:creationId xmlns:a16="http://schemas.microsoft.com/office/drawing/2014/main" id="{00319C1B-27BA-7641-9F74-29291A47E343}"/>
                </a:ext>
              </a:extLst>
            </p:cNvPr>
            <p:cNvSpPr/>
            <p:nvPr/>
          </p:nvSpPr>
          <p:spPr>
            <a:xfrm>
              <a:off x="7075668" y="4489130"/>
              <a:ext cx="1581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6" name="TextBox 125">
              <a:extLst>
                <a:ext uri="{FF2B5EF4-FFF2-40B4-BE49-F238E27FC236}">
                  <a16:creationId xmlns:a16="http://schemas.microsoft.com/office/drawing/2014/main" id="{66BA9CC5-9FF0-7844-82B4-5010FA6382BF}"/>
                </a:ext>
              </a:extLst>
            </p:cNvPr>
            <p:cNvSpPr txBox="1"/>
            <p:nvPr/>
          </p:nvSpPr>
          <p:spPr>
            <a:xfrm>
              <a:off x="5956324" y="4435425"/>
              <a:ext cx="1452517" cy="261610"/>
            </a:xfrm>
            <a:prstGeom prst="rect">
              <a:avLst/>
            </a:prstGeom>
            <a:noFill/>
          </p:spPr>
          <p:txBody>
            <a:bodyPr wrap="square" rtlCol="0">
              <a:spAutoFit/>
            </a:bodyPr>
            <a:lstStyle/>
            <a:p>
              <a:r>
                <a:rPr lang="en-US" sz="1100" b="1" dirty="0">
                  <a:latin typeface="Courier" charset="0"/>
                  <a:ea typeface="Courier" charset="0"/>
                  <a:cs typeface="Courier" charset="0"/>
                </a:rPr>
                <a:t>Cell fractions</a:t>
              </a:r>
            </a:p>
          </p:txBody>
        </p:sp>
        <p:sp>
          <p:nvSpPr>
            <p:cNvPr id="127" name="Oval 126">
              <a:extLst>
                <a:ext uri="{FF2B5EF4-FFF2-40B4-BE49-F238E27FC236}">
                  <a16:creationId xmlns:a16="http://schemas.microsoft.com/office/drawing/2014/main" id="{7077B8FE-807C-6E4C-95A9-8896C9EF7B42}"/>
                </a:ext>
              </a:extLst>
            </p:cNvPr>
            <p:cNvSpPr/>
            <p:nvPr/>
          </p:nvSpPr>
          <p:spPr>
            <a:xfrm>
              <a:off x="7756516" y="4492236"/>
              <a:ext cx="158185"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8" name="Oval 127">
              <a:extLst>
                <a:ext uri="{FF2B5EF4-FFF2-40B4-BE49-F238E27FC236}">
                  <a16:creationId xmlns:a16="http://schemas.microsoft.com/office/drawing/2014/main" id="{6B34AC98-547F-CB41-8139-61BBD2B61E8E}"/>
                </a:ext>
              </a:extLst>
            </p:cNvPr>
            <p:cNvSpPr/>
            <p:nvPr/>
          </p:nvSpPr>
          <p:spPr>
            <a:xfrm>
              <a:off x="8092100" y="4494759"/>
              <a:ext cx="1581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29" name="Oval 128">
              <a:extLst>
                <a:ext uri="{FF2B5EF4-FFF2-40B4-BE49-F238E27FC236}">
                  <a16:creationId xmlns:a16="http://schemas.microsoft.com/office/drawing/2014/main" id="{F0E8F1EE-EF06-C446-8C4F-057B200DC6EE}"/>
                </a:ext>
              </a:extLst>
            </p:cNvPr>
            <p:cNvSpPr/>
            <p:nvPr/>
          </p:nvSpPr>
          <p:spPr>
            <a:xfrm>
              <a:off x="8442762" y="4490466"/>
              <a:ext cx="1581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30" name="Oval 129">
              <a:extLst>
                <a:ext uri="{FF2B5EF4-FFF2-40B4-BE49-F238E27FC236}">
                  <a16:creationId xmlns:a16="http://schemas.microsoft.com/office/drawing/2014/main" id="{55FFEC35-78D9-A949-8653-A064DD950300}"/>
                </a:ext>
              </a:extLst>
            </p:cNvPr>
            <p:cNvSpPr/>
            <p:nvPr/>
          </p:nvSpPr>
          <p:spPr>
            <a:xfrm>
              <a:off x="8793874" y="4490466"/>
              <a:ext cx="1581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31" name="TextBox 130">
              <a:extLst>
                <a:ext uri="{FF2B5EF4-FFF2-40B4-BE49-F238E27FC236}">
                  <a16:creationId xmlns:a16="http://schemas.microsoft.com/office/drawing/2014/main" id="{6CF9FAF6-66B9-6248-9F49-F55DAB66C59C}"/>
                </a:ext>
              </a:extLst>
            </p:cNvPr>
            <p:cNvSpPr txBox="1"/>
            <p:nvPr/>
          </p:nvSpPr>
          <p:spPr>
            <a:xfrm>
              <a:off x="7657534" y="4368856"/>
              <a:ext cx="1414486" cy="430887"/>
            </a:xfrm>
            <a:prstGeom prst="rect">
              <a:avLst/>
            </a:prstGeom>
            <a:noFill/>
          </p:spPr>
          <p:txBody>
            <a:bodyPr wrap="square" rtlCol="0">
              <a:spAutoFit/>
            </a:bodyPr>
            <a:lstStyle/>
            <a:p>
              <a:r>
                <a:rPr lang="en-US" sz="1100" b="1" dirty="0">
                  <a:latin typeface="Courier" charset="0"/>
                  <a:ea typeface="Courier" charset="0"/>
                  <a:cs typeface="Courier" charset="0"/>
                </a:rPr>
                <a:t>Co-expression modules</a:t>
              </a:r>
            </a:p>
          </p:txBody>
        </p:sp>
        <p:sp>
          <p:nvSpPr>
            <p:cNvPr id="132" name="Rectangle 131">
              <a:extLst>
                <a:ext uri="{FF2B5EF4-FFF2-40B4-BE49-F238E27FC236}">
                  <a16:creationId xmlns:a16="http://schemas.microsoft.com/office/drawing/2014/main" id="{41EDE584-ECAF-3945-98C2-A7EB0F0DCC82}"/>
                </a:ext>
              </a:extLst>
            </p:cNvPr>
            <p:cNvSpPr/>
            <p:nvPr/>
          </p:nvSpPr>
          <p:spPr>
            <a:xfrm>
              <a:off x="5891882" y="5049962"/>
              <a:ext cx="1533444" cy="287306"/>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33" name="Rectangle 132">
              <a:extLst>
                <a:ext uri="{FF2B5EF4-FFF2-40B4-BE49-F238E27FC236}">
                  <a16:creationId xmlns:a16="http://schemas.microsoft.com/office/drawing/2014/main" id="{0C6F12E4-FEF1-C04E-BA55-799A8DDEA207}"/>
                </a:ext>
              </a:extLst>
            </p:cNvPr>
            <p:cNvSpPr/>
            <p:nvPr/>
          </p:nvSpPr>
          <p:spPr>
            <a:xfrm>
              <a:off x="7590319" y="5045132"/>
              <a:ext cx="1533162" cy="289073"/>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34" name="Rectangle 133">
              <a:extLst>
                <a:ext uri="{FF2B5EF4-FFF2-40B4-BE49-F238E27FC236}">
                  <a16:creationId xmlns:a16="http://schemas.microsoft.com/office/drawing/2014/main" id="{CE7DE989-66A0-7640-9C9F-B730372D5BDF}"/>
                </a:ext>
              </a:extLst>
            </p:cNvPr>
            <p:cNvSpPr/>
            <p:nvPr/>
          </p:nvSpPr>
          <p:spPr>
            <a:xfrm>
              <a:off x="6791405" y="5571558"/>
              <a:ext cx="1533162" cy="289073"/>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35" name="Oval 134">
              <a:extLst>
                <a:ext uri="{FF2B5EF4-FFF2-40B4-BE49-F238E27FC236}">
                  <a16:creationId xmlns:a16="http://schemas.microsoft.com/office/drawing/2014/main" id="{6007701A-A5B9-3C41-BAA1-3F1EBDEF1F9D}"/>
                </a:ext>
              </a:extLst>
            </p:cNvPr>
            <p:cNvSpPr/>
            <p:nvPr/>
          </p:nvSpPr>
          <p:spPr>
            <a:xfrm>
              <a:off x="6965444" y="5623748"/>
              <a:ext cx="158185"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36" name="Oval 135">
              <a:extLst>
                <a:ext uri="{FF2B5EF4-FFF2-40B4-BE49-F238E27FC236}">
                  <a16:creationId xmlns:a16="http://schemas.microsoft.com/office/drawing/2014/main" id="{9696E719-3D21-5F4A-9BE5-C17A335CB4C1}"/>
                </a:ext>
              </a:extLst>
            </p:cNvPr>
            <p:cNvSpPr/>
            <p:nvPr/>
          </p:nvSpPr>
          <p:spPr>
            <a:xfrm>
              <a:off x="7301030" y="5626272"/>
              <a:ext cx="1581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37" name="Oval 136">
              <a:extLst>
                <a:ext uri="{FF2B5EF4-FFF2-40B4-BE49-F238E27FC236}">
                  <a16:creationId xmlns:a16="http://schemas.microsoft.com/office/drawing/2014/main" id="{F345F10F-2D72-F441-B2DA-C0C34748ECF9}"/>
                </a:ext>
              </a:extLst>
            </p:cNvPr>
            <p:cNvSpPr/>
            <p:nvPr/>
          </p:nvSpPr>
          <p:spPr>
            <a:xfrm>
              <a:off x="7651692" y="5621979"/>
              <a:ext cx="1581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38" name="Oval 137">
              <a:extLst>
                <a:ext uri="{FF2B5EF4-FFF2-40B4-BE49-F238E27FC236}">
                  <a16:creationId xmlns:a16="http://schemas.microsoft.com/office/drawing/2014/main" id="{38734136-BA6B-2648-838E-4154875F5322}"/>
                </a:ext>
              </a:extLst>
            </p:cNvPr>
            <p:cNvSpPr/>
            <p:nvPr/>
          </p:nvSpPr>
          <p:spPr>
            <a:xfrm>
              <a:off x="8002804" y="5621979"/>
              <a:ext cx="1581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40" name="Oval 139">
              <a:extLst>
                <a:ext uri="{FF2B5EF4-FFF2-40B4-BE49-F238E27FC236}">
                  <a16:creationId xmlns:a16="http://schemas.microsoft.com/office/drawing/2014/main" id="{AA0EF149-579C-6C4A-8C37-03C7833F48AA}"/>
                </a:ext>
              </a:extLst>
            </p:cNvPr>
            <p:cNvSpPr/>
            <p:nvPr/>
          </p:nvSpPr>
          <p:spPr>
            <a:xfrm>
              <a:off x="5985767" y="5102929"/>
              <a:ext cx="253940"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41" name="Oval 140">
              <a:extLst>
                <a:ext uri="{FF2B5EF4-FFF2-40B4-BE49-F238E27FC236}">
                  <a16:creationId xmlns:a16="http://schemas.microsoft.com/office/drawing/2014/main" id="{416D78A0-CD10-2A41-AD3E-256CB72E5D4B}"/>
                </a:ext>
              </a:extLst>
            </p:cNvPr>
            <p:cNvSpPr/>
            <p:nvPr/>
          </p:nvSpPr>
          <p:spPr>
            <a:xfrm>
              <a:off x="6338715" y="5105452"/>
              <a:ext cx="253940"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42" name="Oval 141">
              <a:extLst>
                <a:ext uri="{FF2B5EF4-FFF2-40B4-BE49-F238E27FC236}">
                  <a16:creationId xmlns:a16="http://schemas.microsoft.com/office/drawing/2014/main" id="{50A495DD-6056-9F46-92E3-CDBDC256E1A6}"/>
                </a:ext>
              </a:extLst>
            </p:cNvPr>
            <p:cNvSpPr/>
            <p:nvPr/>
          </p:nvSpPr>
          <p:spPr>
            <a:xfrm>
              <a:off x="6684502" y="5101159"/>
              <a:ext cx="253940"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43" name="Oval 142">
              <a:extLst>
                <a:ext uri="{FF2B5EF4-FFF2-40B4-BE49-F238E27FC236}">
                  <a16:creationId xmlns:a16="http://schemas.microsoft.com/office/drawing/2014/main" id="{EEB9140B-D063-0742-878C-5B88A817A5D7}"/>
                </a:ext>
              </a:extLst>
            </p:cNvPr>
            <p:cNvSpPr/>
            <p:nvPr/>
          </p:nvSpPr>
          <p:spPr>
            <a:xfrm>
              <a:off x="7018879" y="5102112"/>
              <a:ext cx="253940"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44" name="TextBox 143">
              <a:extLst>
                <a:ext uri="{FF2B5EF4-FFF2-40B4-BE49-F238E27FC236}">
                  <a16:creationId xmlns:a16="http://schemas.microsoft.com/office/drawing/2014/main" id="{03D22AA3-CFB5-C344-9770-FF089757B7E7}"/>
                </a:ext>
              </a:extLst>
            </p:cNvPr>
            <p:cNvSpPr txBox="1"/>
            <p:nvPr/>
          </p:nvSpPr>
          <p:spPr>
            <a:xfrm>
              <a:off x="5918995" y="5050903"/>
              <a:ext cx="979908" cy="261610"/>
            </a:xfrm>
            <a:prstGeom prst="rect">
              <a:avLst/>
            </a:prstGeom>
            <a:noFill/>
          </p:spPr>
          <p:txBody>
            <a:bodyPr wrap="square" rtlCol="0">
              <a:spAutoFit/>
            </a:bodyPr>
            <a:lstStyle/>
            <a:p>
              <a:r>
                <a:rPr lang="en-US" sz="1100" b="1" dirty="0">
                  <a:latin typeface="Courier" charset="0"/>
                  <a:ea typeface="Courier" charset="0"/>
                  <a:cs typeface="Courier" charset="0"/>
                </a:rPr>
                <a:t>Enhancers</a:t>
              </a:r>
            </a:p>
          </p:txBody>
        </p:sp>
        <p:sp>
          <p:nvSpPr>
            <p:cNvPr id="145" name="Triangle 144">
              <a:extLst>
                <a:ext uri="{FF2B5EF4-FFF2-40B4-BE49-F238E27FC236}">
                  <a16:creationId xmlns:a16="http://schemas.microsoft.com/office/drawing/2014/main" id="{A426F73A-516B-354B-A118-02A34E04F56F}"/>
                </a:ext>
              </a:extLst>
            </p:cNvPr>
            <p:cNvSpPr/>
            <p:nvPr/>
          </p:nvSpPr>
          <p:spPr>
            <a:xfrm>
              <a:off x="8094496" y="5107378"/>
              <a:ext cx="142841" cy="166773"/>
            </a:xfrm>
            <a:prstGeom prst="triangle">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46" name="Rectangle 145">
              <a:extLst>
                <a:ext uri="{FF2B5EF4-FFF2-40B4-BE49-F238E27FC236}">
                  <a16:creationId xmlns:a16="http://schemas.microsoft.com/office/drawing/2014/main" id="{53BA89E3-E18A-5F46-97E6-ADADFE9DA147}"/>
                </a:ext>
              </a:extLst>
            </p:cNvPr>
            <p:cNvSpPr/>
            <p:nvPr/>
          </p:nvSpPr>
          <p:spPr>
            <a:xfrm>
              <a:off x="7757849" y="5105799"/>
              <a:ext cx="142841" cy="166773"/>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sp>
          <p:nvSpPr>
            <p:cNvPr id="147" name="Triangle 146">
              <a:extLst>
                <a:ext uri="{FF2B5EF4-FFF2-40B4-BE49-F238E27FC236}">
                  <a16:creationId xmlns:a16="http://schemas.microsoft.com/office/drawing/2014/main" id="{17BD9416-E0EC-3B4D-8003-34A917E53E43}"/>
                </a:ext>
              </a:extLst>
            </p:cNvPr>
            <p:cNvSpPr/>
            <p:nvPr/>
          </p:nvSpPr>
          <p:spPr>
            <a:xfrm>
              <a:off x="8790958" y="5101963"/>
              <a:ext cx="142841" cy="166773"/>
            </a:xfrm>
            <a:prstGeom prst="triangle">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48" name="Rectangle 147">
              <a:extLst>
                <a:ext uri="{FF2B5EF4-FFF2-40B4-BE49-F238E27FC236}">
                  <a16:creationId xmlns:a16="http://schemas.microsoft.com/office/drawing/2014/main" id="{0C39B718-86DF-2E4D-96FC-5ACA5A89DB7F}"/>
                </a:ext>
              </a:extLst>
            </p:cNvPr>
            <p:cNvSpPr/>
            <p:nvPr/>
          </p:nvSpPr>
          <p:spPr>
            <a:xfrm>
              <a:off x="8444504" y="5106668"/>
              <a:ext cx="142841" cy="166773"/>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sp>
          <p:nvSpPr>
            <p:cNvPr id="149" name="TextBox 148">
              <a:extLst>
                <a:ext uri="{FF2B5EF4-FFF2-40B4-BE49-F238E27FC236}">
                  <a16:creationId xmlns:a16="http://schemas.microsoft.com/office/drawing/2014/main" id="{4DCE551A-281E-7842-BC60-8C6EB2B2E234}"/>
                </a:ext>
              </a:extLst>
            </p:cNvPr>
            <p:cNvSpPr txBox="1"/>
            <p:nvPr/>
          </p:nvSpPr>
          <p:spPr>
            <a:xfrm>
              <a:off x="7632300" y="5042230"/>
              <a:ext cx="1507378" cy="261610"/>
            </a:xfrm>
            <a:prstGeom prst="rect">
              <a:avLst/>
            </a:prstGeom>
            <a:noFill/>
          </p:spPr>
          <p:txBody>
            <a:bodyPr wrap="square" rtlCol="0">
              <a:spAutoFit/>
            </a:bodyPr>
            <a:lstStyle/>
            <a:p>
              <a:pPr algn="r"/>
              <a:r>
                <a:rPr lang="en-US" sz="1100" b="1" dirty="0">
                  <a:latin typeface="Courier" charset="0"/>
                  <a:ea typeface="Courier" charset="0"/>
                  <a:cs typeface="Courier" charset="0"/>
                </a:rPr>
                <a:t>Gene expression</a:t>
              </a:r>
            </a:p>
          </p:txBody>
        </p:sp>
        <p:cxnSp>
          <p:nvCxnSpPr>
            <p:cNvPr id="150" name="Straight Arrow Connector 149">
              <a:extLst>
                <a:ext uri="{FF2B5EF4-FFF2-40B4-BE49-F238E27FC236}">
                  <a16:creationId xmlns:a16="http://schemas.microsoft.com/office/drawing/2014/main" id="{F88C62F8-DE40-C641-8E10-6493DF02D6CF}"/>
                </a:ext>
              </a:extLst>
            </p:cNvPr>
            <p:cNvCxnSpPr>
              <a:stCxn id="138" idx="0"/>
              <a:endCxn id="146" idx="2"/>
            </p:cNvCxnSpPr>
            <p:nvPr/>
          </p:nvCxnSpPr>
          <p:spPr>
            <a:xfrm flipH="1" flipV="1">
              <a:off x="7829270" y="5272572"/>
              <a:ext cx="252628" cy="349407"/>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FB7267BD-A0CB-2849-8C30-9462B4477091}"/>
                </a:ext>
              </a:extLst>
            </p:cNvPr>
            <p:cNvCxnSpPr>
              <a:stCxn id="137" idx="0"/>
              <a:endCxn id="146" idx="2"/>
            </p:cNvCxnSpPr>
            <p:nvPr/>
          </p:nvCxnSpPr>
          <p:spPr>
            <a:xfrm flipV="1">
              <a:off x="7730784" y="5272572"/>
              <a:ext cx="98485" cy="349407"/>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DF5134DA-28CE-6645-8A7B-BED55603A5E1}"/>
                </a:ext>
              </a:extLst>
            </p:cNvPr>
            <p:cNvCxnSpPr>
              <a:stCxn id="136" idx="0"/>
              <a:endCxn id="121" idx="5"/>
            </p:cNvCxnSpPr>
            <p:nvPr/>
          </p:nvCxnSpPr>
          <p:spPr>
            <a:xfrm flipH="1" flipV="1">
              <a:off x="6508914" y="4650226"/>
              <a:ext cx="871209" cy="976047"/>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3768D1B2-B6AB-2543-A79A-EB2B5C5C514E}"/>
                </a:ext>
              </a:extLst>
            </p:cNvPr>
            <p:cNvCxnSpPr>
              <a:stCxn id="135" idx="0"/>
              <a:endCxn id="141" idx="5"/>
            </p:cNvCxnSpPr>
            <p:nvPr/>
          </p:nvCxnSpPr>
          <p:spPr>
            <a:xfrm flipH="1" flipV="1">
              <a:off x="6555466" y="5262256"/>
              <a:ext cx="489070" cy="361494"/>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57" name="Arc 156">
              <a:extLst>
                <a:ext uri="{FF2B5EF4-FFF2-40B4-BE49-F238E27FC236}">
                  <a16:creationId xmlns:a16="http://schemas.microsoft.com/office/drawing/2014/main" id="{601DFDDE-2FE0-F04A-88A2-83D2C3E0BAE9}"/>
                </a:ext>
              </a:extLst>
            </p:cNvPr>
            <p:cNvSpPr/>
            <p:nvPr/>
          </p:nvSpPr>
          <p:spPr>
            <a:xfrm>
              <a:off x="6459771" y="4964651"/>
              <a:ext cx="1369498" cy="274887"/>
            </a:xfrm>
            <a:prstGeom prst="arc">
              <a:avLst>
                <a:gd name="adj1" fmla="val 10796569"/>
                <a:gd name="adj2" fmla="val 0"/>
              </a:avLst>
            </a:prstGeom>
            <a:ln>
              <a:solidFill>
                <a:srgbClr val="0C00FF"/>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450"/>
            </a:p>
          </p:txBody>
        </p:sp>
        <p:sp>
          <p:nvSpPr>
            <p:cNvPr id="158" name="Arc 157">
              <a:extLst>
                <a:ext uri="{FF2B5EF4-FFF2-40B4-BE49-F238E27FC236}">
                  <a16:creationId xmlns:a16="http://schemas.microsoft.com/office/drawing/2014/main" id="{6E4FF5D6-2536-4C48-AC45-A8324EB27127}"/>
                </a:ext>
              </a:extLst>
            </p:cNvPr>
            <p:cNvSpPr/>
            <p:nvPr/>
          </p:nvSpPr>
          <p:spPr>
            <a:xfrm>
              <a:off x="8161972" y="4978908"/>
              <a:ext cx="708352" cy="234792"/>
            </a:xfrm>
            <a:prstGeom prst="arc">
              <a:avLst>
                <a:gd name="adj1" fmla="val 10796569"/>
                <a:gd name="adj2" fmla="val 0"/>
              </a:avLst>
            </a:prstGeom>
            <a:ln>
              <a:solidFill>
                <a:srgbClr val="0C00FF"/>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450"/>
            </a:p>
          </p:txBody>
        </p:sp>
        <p:sp>
          <p:nvSpPr>
            <p:cNvPr id="159" name="Arc 158">
              <a:extLst>
                <a:ext uri="{FF2B5EF4-FFF2-40B4-BE49-F238E27FC236}">
                  <a16:creationId xmlns:a16="http://schemas.microsoft.com/office/drawing/2014/main" id="{0AFB5CC7-EA65-DC4F-B6E8-F2D2DFA69666}"/>
                </a:ext>
              </a:extLst>
            </p:cNvPr>
            <p:cNvSpPr/>
            <p:nvPr/>
          </p:nvSpPr>
          <p:spPr>
            <a:xfrm flipH="1" flipV="1">
              <a:off x="8514909" y="5113329"/>
              <a:ext cx="348463" cy="308602"/>
            </a:xfrm>
            <a:prstGeom prst="arc">
              <a:avLst>
                <a:gd name="adj1" fmla="val 10497454"/>
                <a:gd name="adj2" fmla="val 0"/>
              </a:avLst>
            </a:prstGeom>
            <a:ln>
              <a:solidFill>
                <a:srgbClr val="0C00FF"/>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450"/>
            </a:p>
          </p:txBody>
        </p:sp>
        <p:sp>
          <p:nvSpPr>
            <p:cNvPr id="160" name="Arc 159">
              <a:extLst>
                <a:ext uri="{FF2B5EF4-FFF2-40B4-BE49-F238E27FC236}">
                  <a16:creationId xmlns:a16="http://schemas.microsoft.com/office/drawing/2014/main" id="{98886950-FB2D-7D42-BBF1-3604EAC55E96}"/>
                </a:ext>
              </a:extLst>
            </p:cNvPr>
            <p:cNvSpPr/>
            <p:nvPr/>
          </p:nvSpPr>
          <p:spPr>
            <a:xfrm flipH="1" flipV="1">
              <a:off x="7125307" y="5170371"/>
              <a:ext cx="1043168" cy="205831"/>
            </a:xfrm>
            <a:prstGeom prst="arc">
              <a:avLst>
                <a:gd name="adj1" fmla="val 10801874"/>
                <a:gd name="adj2" fmla="val 0"/>
              </a:avLst>
            </a:prstGeom>
            <a:ln>
              <a:solidFill>
                <a:srgbClr val="0C00FF"/>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450"/>
            </a:p>
          </p:txBody>
        </p:sp>
        <p:sp>
          <p:nvSpPr>
            <p:cNvPr id="161" name="Arc 160">
              <a:extLst>
                <a:ext uri="{FF2B5EF4-FFF2-40B4-BE49-F238E27FC236}">
                  <a16:creationId xmlns:a16="http://schemas.microsoft.com/office/drawing/2014/main" id="{23511F08-D6A4-2046-A520-856ADA3EB703}"/>
                </a:ext>
              </a:extLst>
            </p:cNvPr>
            <p:cNvSpPr/>
            <p:nvPr/>
          </p:nvSpPr>
          <p:spPr>
            <a:xfrm flipV="1">
              <a:off x="6099735" y="5186575"/>
              <a:ext cx="2415176" cy="218351"/>
            </a:xfrm>
            <a:prstGeom prst="arc">
              <a:avLst>
                <a:gd name="adj1" fmla="val 10788719"/>
                <a:gd name="adj2" fmla="val 0"/>
              </a:avLst>
            </a:prstGeom>
            <a:ln>
              <a:solidFill>
                <a:srgbClr val="0C00FF"/>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450"/>
            </a:p>
          </p:txBody>
        </p:sp>
        <p:cxnSp>
          <p:nvCxnSpPr>
            <p:cNvPr id="162" name="Straight Connector 161">
              <a:extLst>
                <a:ext uri="{FF2B5EF4-FFF2-40B4-BE49-F238E27FC236}">
                  <a16:creationId xmlns:a16="http://schemas.microsoft.com/office/drawing/2014/main" id="{CE78C434-B5BA-3A44-9DCE-F819EB0470F7}"/>
                </a:ext>
              </a:extLst>
            </p:cNvPr>
            <p:cNvCxnSpPr/>
            <p:nvPr/>
          </p:nvCxnSpPr>
          <p:spPr>
            <a:xfrm flipV="1">
              <a:off x="5904832" y="4931585"/>
              <a:ext cx="3267048" cy="1561"/>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B8018D61-D8B6-A44A-90EF-47B0461BF06D}"/>
                </a:ext>
              </a:extLst>
            </p:cNvPr>
            <p:cNvSpPr txBox="1"/>
            <p:nvPr/>
          </p:nvSpPr>
          <p:spPr>
            <a:xfrm>
              <a:off x="5904832" y="6080213"/>
              <a:ext cx="1003774" cy="261610"/>
            </a:xfrm>
            <a:prstGeom prst="rect">
              <a:avLst/>
            </a:prstGeom>
            <a:noFill/>
          </p:spPr>
          <p:txBody>
            <a:bodyPr wrap="square" rtlCol="0">
              <a:spAutoFit/>
            </a:bodyPr>
            <a:lstStyle/>
            <a:p>
              <a:r>
                <a:rPr lang="en-US" sz="1100" b="1" dirty="0">
                  <a:solidFill>
                    <a:srgbClr val="021AF4"/>
                  </a:solidFill>
                  <a:latin typeface="Helvetica" charset="0"/>
                  <a:ea typeface="Helvetica" charset="0"/>
                  <a:cs typeface="Helvetica" charset="0"/>
                </a:rPr>
                <a:t>Regulation</a:t>
              </a:r>
            </a:p>
          </p:txBody>
        </p:sp>
        <p:sp>
          <p:nvSpPr>
            <p:cNvPr id="188" name="Double Bracket 187">
              <a:extLst>
                <a:ext uri="{FF2B5EF4-FFF2-40B4-BE49-F238E27FC236}">
                  <a16:creationId xmlns:a16="http://schemas.microsoft.com/office/drawing/2014/main" id="{EDCE2591-F752-3749-96F0-7D6BF89F8A5B}"/>
                </a:ext>
              </a:extLst>
            </p:cNvPr>
            <p:cNvSpPr/>
            <p:nvPr/>
          </p:nvSpPr>
          <p:spPr>
            <a:xfrm>
              <a:off x="5791201" y="4420262"/>
              <a:ext cx="3413084" cy="1523338"/>
            </a:xfrm>
            <a:prstGeom prst="bracketPair">
              <a:avLst>
                <a:gd name="adj" fmla="val 48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50"/>
            </a:p>
          </p:txBody>
        </p:sp>
      </p:grpSp>
      <p:grpSp>
        <p:nvGrpSpPr>
          <p:cNvPr id="189" name="Group 188">
            <a:extLst>
              <a:ext uri="{FF2B5EF4-FFF2-40B4-BE49-F238E27FC236}">
                <a16:creationId xmlns:a16="http://schemas.microsoft.com/office/drawing/2014/main" id="{A8EB31BC-8B5B-E643-B687-9DE3FB10859C}"/>
              </a:ext>
            </a:extLst>
          </p:cNvPr>
          <p:cNvGrpSpPr/>
          <p:nvPr/>
        </p:nvGrpSpPr>
        <p:grpSpPr>
          <a:xfrm>
            <a:off x="4644608" y="1946182"/>
            <a:ext cx="3343242" cy="3438244"/>
            <a:chOff x="2964494" y="1732666"/>
            <a:chExt cx="3343242" cy="3438244"/>
          </a:xfrm>
        </p:grpSpPr>
        <p:grpSp>
          <p:nvGrpSpPr>
            <p:cNvPr id="12" name="Group 11">
              <a:extLst>
                <a:ext uri="{FF2B5EF4-FFF2-40B4-BE49-F238E27FC236}">
                  <a16:creationId xmlns:a16="http://schemas.microsoft.com/office/drawing/2014/main" id="{51A55154-8BFC-5143-8382-4D8AF09FF3F2}"/>
                </a:ext>
              </a:extLst>
            </p:cNvPr>
            <p:cNvGrpSpPr/>
            <p:nvPr/>
          </p:nvGrpSpPr>
          <p:grpSpPr>
            <a:xfrm>
              <a:off x="3133718" y="1732666"/>
              <a:ext cx="3174018" cy="3438244"/>
              <a:chOff x="5303453" y="958078"/>
              <a:chExt cx="3174018" cy="3438244"/>
            </a:xfrm>
          </p:grpSpPr>
          <p:sp>
            <p:nvSpPr>
              <p:cNvPr id="22" name="Double Bracket 21">
                <a:extLst>
                  <a:ext uri="{FF2B5EF4-FFF2-40B4-BE49-F238E27FC236}">
                    <a16:creationId xmlns:a16="http://schemas.microsoft.com/office/drawing/2014/main" id="{791A71FA-E4D1-C248-95D7-E65D23997FD4}"/>
                  </a:ext>
                </a:extLst>
              </p:cNvPr>
              <p:cNvSpPr/>
              <p:nvPr/>
            </p:nvSpPr>
            <p:spPr>
              <a:xfrm>
                <a:off x="5303453" y="2875244"/>
                <a:ext cx="2577669" cy="1333988"/>
              </a:xfrm>
              <a:prstGeom prst="bracketPair">
                <a:avLst>
                  <a:gd name="adj" fmla="val 48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50"/>
              </a:p>
            </p:txBody>
          </p:sp>
          <p:sp>
            <p:nvSpPr>
              <p:cNvPr id="28" name="Triangle 27">
                <a:extLst>
                  <a:ext uri="{FF2B5EF4-FFF2-40B4-BE49-F238E27FC236}">
                    <a16:creationId xmlns:a16="http://schemas.microsoft.com/office/drawing/2014/main" id="{9CCA9BDE-538E-8044-9EB3-D549C7EF68A5}"/>
                  </a:ext>
                </a:extLst>
              </p:cNvPr>
              <p:cNvSpPr/>
              <p:nvPr/>
            </p:nvSpPr>
            <p:spPr>
              <a:xfrm>
                <a:off x="6932428" y="3429297"/>
                <a:ext cx="166773" cy="166773"/>
              </a:xfrm>
              <a:prstGeom prst="triangle">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9" name="Rectangle 28">
                <a:extLst>
                  <a:ext uri="{FF2B5EF4-FFF2-40B4-BE49-F238E27FC236}">
                    <a16:creationId xmlns:a16="http://schemas.microsoft.com/office/drawing/2014/main" id="{A1BAA7E5-D65B-2D49-A3C5-6E6F68CA8A9C}"/>
                  </a:ext>
                </a:extLst>
              </p:cNvPr>
              <p:cNvSpPr/>
              <p:nvPr/>
            </p:nvSpPr>
            <p:spPr>
              <a:xfrm>
                <a:off x="6680883" y="3434458"/>
                <a:ext cx="166773" cy="166773"/>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sp>
            <p:nvSpPr>
              <p:cNvPr id="30" name="Triangle 29">
                <a:extLst>
                  <a:ext uri="{FF2B5EF4-FFF2-40B4-BE49-F238E27FC236}">
                    <a16:creationId xmlns:a16="http://schemas.microsoft.com/office/drawing/2014/main" id="{05855B67-2BEB-774C-B67E-53D9D8D98474}"/>
                  </a:ext>
                </a:extLst>
              </p:cNvPr>
              <p:cNvSpPr/>
              <p:nvPr/>
            </p:nvSpPr>
            <p:spPr>
              <a:xfrm>
                <a:off x="7449090" y="3423882"/>
                <a:ext cx="166773" cy="166773"/>
              </a:xfrm>
              <a:prstGeom prst="triangle">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1" name="Rectangle 30">
                <a:extLst>
                  <a:ext uri="{FF2B5EF4-FFF2-40B4-BE49-F238E27FC236}">
                    <a16:creationId xmlns:a16="http://schemas.microsoft.com/office/drawing/2014/main" id="{D760290F-323C-8445-93F5-4754737B01C6}"/>
                  </a:ext>
                </a:extLst>
              </p:cNvPr>
              <p:cNvSpPr/>
              <p:nvPr/>
            </p:nvSpPr>
            <p:spPr>
              <a:xfrm>
                <a:off x="7186096" y="3428589"/>
                <a:ext cx="166773" cy="166773"/>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cxnSp>
            <p:nvCxnSpPr>
              <p:cNvPr id="32" name="Straight Connector 31">
                <a:extLst>
                  <a:ext uri="{FF2B5EF4-FFF2-40B4-BE49-F238E27FC236}">
                    <a16:creationId xmlns:a16="http://schemas.microsoft.com/office/drawing/2014/main" id="{6D8209C0-B1D5-1B43-A6D0-18FF28CBC4AA}"/>
                  </a:ext>
                </a:extLst>
              </p:cNvPr>
              <p:cNvCxnSpPr/>
              <p:nvPr/>
            </p:nvCxnSpPr>
            <p:spPr>
              <a:xfrm flipV="1">
                <a:off x="5449387" y="3333745"/>
                <a:ext cx="2531528" cy="45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391CDA2-E461-AF4C-B77B-6FE6C857A7F1}"/>
                  </a:ext>
                </a:extLst>
              </p:cNvPr>
              <p:cNvCxnSpPr/>
              <p:nvPr/>
            </p:nvCxnSpPr>
            <p:spPr>
              <a:xfrm flipV="1">
                <a:off x="5445003" y="3765544"/>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4BA9B79E-F15B-864F-B75D-0968ADC3988D}"/>
                  </a:ext>
                </a:extLst>
              </p:cNvPr>
              <p:cNvSpPr/>
              <p:nvPr/>
            </p:nvSpPr>
            <p:spPr>
              <a:xfrm>
                <a:off x="6154648" y="390800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5" name="Oval 34">
                <a:extLst>
                  <a:ext uri="{FF2B5EF4-FFF2-40B4-BE49-F238E27FC236}">
                    <a16:creationId xmlns:a16="http://schemas.microsoft.com/office/drawing/2014/main" id="{06D304F1-12CB-9041-948A-388E574DA64E}"/>
                  </a:ext>
                </a:extLst>
              </p:cNvPr>
              <p:cNvSpPr/>
              <p:nvPr/>
            </p:nvSpPr>
            <p:spPr>
              <a:xfrm>
                <a:off x="6868558" y="3911257"/>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6" name="Oval 35">
                <a:extLst>
                  <a:ext uri="{FF2B5EF4-FFF2-40B4-BE49-F238E27FC236}">
                    <a16:creationId xmlns:a16="http://schemas.microsoft.com/office/drawing/2014/main" id="{03CF184F-61EF-AE4C-A8AA-50891F9D4841}"/>
                  </a:ext>
                </a:extLst>
              </p:cNvPr>
              <p:cNvSpPr/>
              <p:nvPr/>
            </p:nvSpPr>
            <p:spPr>
              <a:xfrm>
                <a:off x="6520434" y="390800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7" name="Oval 36">
                <a:extLst>
                  <a:ext uri="{FF2B5EF4-FFF2-40B4-BE49-F238E27FC236}">
                    <a16:creationId xmlns:a16="http://schemas.microsoft.com/office/drawing/2014/main" id="{9C576FCC-31B6-0E45-A03D-F0E45692F7FB}"/>
                  </a:ext>
                </a:extLst>
              </p:cNvPr>
              <p:cNvSpPr/>
              <p:nvPr/>
            </p:nvSpPr>
            <p:spPr>
              <a:xfrm>
                <a:off x="5787169" y="3899144"/>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8" name="TextBox 37">
                <a:extLst>
                  <a:ext uri="{FF2B5EF4-FFF2-40B4-BE49-F238E27FC236}">
                    <a16:creationId xmlns:a16="http://schemas.microsoft.com/office/drawing/2014/main" id="{C514DDC4-D867-A942-B15E-9DEEBDF2B717}"/>
                  </a:ext>
                </a:extLst>
              </p:cNvPr>
              <p:cNvSpPr txBox="1"/>
              <p:nvPr/>
            </p:nvSpPr>
            <p:spPr>
              <a:xfrm>
                <a:off x="6191642" y="4134712"/>
                <a:ext cx="885726" cy="261610"/>
              </a:xfrm>
              <a:prstGeom prst="rect">
                <a:avLst/>
              </a:prstGeom>
              <a:noFill/>
            </p:spPr>
            <p:txBody>
              <a:bodyPr wrap="square" rtlCol="0">
                <a:spAutoFit/>
              </a:bodyPr>
              <a:lstStyle/>
              <a:p>
                <a:r>
                  <a:rPr lang="en-US" sz="1100" dirty="0">
                    <a:latin typeface="Courier" charset="0"/>
                    <a:ea typeface="Courier" charset="0"/>
                    <a:cs typeface="Courier" charset="0"/>
                  </a:rPr>
                  <a:t>Genotype</a:t>
                </a:r>
              </a:p>
            </p:txBody>
          </p:sp>
          <p:sp>
            <p:nvSpPr>
              <p:cNvPr id="39" name="Oval 38">
                <a:extLst>
                  <a:ext uri="{FF2B5EF4-FFF2-40B4-BE49-F238E27FC236}">
                    <a16:creationId xmlns:a16="http://schemas.microsoft.com/office/drawing/2014/main" id="{6D561C5F-3CB3-684C-894A-8BF029BE1AB4}"/>
                  </a:ext>
                </a:extLst>
              </p:cNvPr>
              <p:cNvSpPr/>
              <p:nvPr/>
            </p:nvSpPr>
            <p:spPr>
              <a:xfrm>
                <a:off x="5965520" y="1941751"/>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40" name="Oval 39">
                <a:extLst>
                  <a:ext uri="{FF2B5EF4-FFF2-40B4-BE49-F238E27FC236}">
                    <a16:creationId xmlns:a16="http://schemas.microsoft.com/office/drawing/2014/main" id="{5ED60382-2B80-F840-98ED-C5698701FD4F}"/>
                  </a:ext>
                </a:extLst>
              </p:cNvPr>
              <p:cNvSpPr/>
              <p:nvPr/>
            </p:nvSpPr>
            <p:spPr>
              <a:xfrm>
                <a:off x="6409499" y="1349486"/>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41" name="Oval 40">
                <a:extLst>
                  <a:ext uri="{FF2B5EF4-FFF2-40B4-BE49-F238E27FC236}">
                    <a16:creationId xmlns:a16="http://schemas.microsoft.com/office/drawing/2014/main" id="{86009557-833E-5E47-A5FC-E05A1D61570B}"/>
                  </a:ext>
                </a:extLst>
              </p:cNvPr>
              <p:cNvSpPr/>
              <p:nvPr/>
            </p:nvSpPr>
            <p:spPr>
              <a:xfrm>
                <a:off x="6681791" y="135127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42" name="Rectangle 41">
                <a:extLst>
                  <a:ext uri="{FF2B5EF4-FFF2-40B4-BE49-F238E27FC236}">
                    <a16:creationId xmlns:a16="http://schemas.microsoft.com/office/drawing/2014/main" id="{E7D6BB8B-2D20-644D-9C3C-23B64004BBD9}"/>
                  </a:ext>
                </a:extLst>
              </p:cNvPr>
              <p:cNvSpPr/>
              <p:nvPr/>
            </p:nvSpPr>
            <p:spPr>
              <a:xfrm>
                <a:off x="6681238" y="1380037"/>
                <a:ext cx="261610" cy="146194"/>
              </a:xfrm>
              <a:prstGeom prst="rect">
                <a:avLst/>
              </a:prstGeom>
            </p:spPr>
            <p:txBody>
              <a:bodyPr wrap="none">
                <a:spAutoFit/>
              </a:bodyPr>
              <a:lstStyle/>
              <a:p>
                <a:r>
                  <a:rPr lang="en-US" sz="350" dirty="0">
                    <a:solidFill>
                      <a:schemeClr val="bg1">
                        <a:lumMod val="65000"/>
                      </a:schemeClr>
                    </a:solidFill>
                  </a:rPr>
                  <a:t>AGE</a:t>
                </a:r>
              </a:p>
            </p:txBody>
          </p:sp>
          <p:sp>
            <p:nvSpPr>
              <p:cNvPr id="43" name="Rectangle 42">
                <a:extLst>
                  <a:ext uri="{FF2B5EF4-FFF2-40B4-BE49-F238E27FC236}">
                    <a16:creationId xmlns:a16="http://schemas.microsoft.com/office/drawing/2014/main" id="{517657D3-7ABC-2B4C-BBB6-3B301B69F189}"/>
                  </a:ext>
                </a:extLst>
              </p:cNvPr>
              <p:cNvSpPr/>
              <p:nvPr/>
            </p:nvSpPr>
            <p:spPr>
              <a:xfrm>
                <a:off x="6402995" y="1374436"/>
                <a:ext cx="258404" cy="146194"/>
              </a:xfrm>
              <a:prstGeom prst="rect">
                <a:avLst/>
              </a:prstGeom>
            </p:spPr>
            <p:txBody>
              <a:bodyPr wrap="none">
                <a:spAutoFit/>
              </a:bodyPr>
              <a:lstStyle/>
              <a:p>
                <a:r>
                  <a:rPr lang="en-US" sz="350" dirty="0">
                    <a:solidFill>
                      <a:schemeClr val="bg1">
                        <a:lumMod val="65000"/>
                      </a:schemeClr>
                    </a:solidFill>
                  </a:rPr>
                  <a:t>BPD</a:t>
                </a:r>
              </a:p>
            </p:txBody>
          </p:sp>
          <p:sp>
            <p:nvSpPr>
              <p:cNvPr id="44" name="Oval 43">
                <a:extLst>
                  <a:ext uri="{FF2B5EF4-FFF2-40B4-BE49-F238E27FC236}">
                    <a16:creationId xmlns:a16="http://schemas.microsoft.com/office/drawing/2014/main" id="{AF6ABA05-872D-E14F-8C7A-15D1078BA778}"/>
                  </a:ext>
                </a:extLst>
              </p:cNvPr>
              <p:cNvSpPr/>
              <p:nvPr/>
            </p:nvSpPr>
            <p:spPr>
              <a:xfrm>
                <a:off x="6780828" y="2457355"/>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45" name="Oval 44">
                <a:extLst>
                  <a:ext uri="{FF2B5EF4-FFF2-40B4-BE49-F238E27FC236}">
                    <a16:creationId xmlns:a16="http://schemas.microsoft.com/office/drawing/2014/main" id="{C70464A4-158E-D047-B939-0413BB6136B0}"/>
                  </a:ext>
                </a:extLst>
              </p:cNvPr>
              <p:cNvSpPr/>
              <p:nvPr/>
            </p:nvSpPr>
            <p:spPr>
              <a:xfrm>
                <a:off x="5851516" y="2455279"/>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46" name="Oval 45">
                <a:extLst>
                  <a:ext uri="{FF2B5EF4-FFF2-40B4-BE49-F238E27FC236}">
                    <a16:creationId xmlns:a16="http://schemas.microsoft.com/office/drawing/2014/main" id="{B2C74195-9496-C048-9301-5AED0A731847}"/>
                  </a:ext>
                </a:extLst>
              </p:cNvPr>
              <p:cNvSpPr/>
              <p:nvPr/>
            </p:nvSpPr>
            <p:spPr>
              <a:xfrm>
                <a:off x="6489982" y="2459333"/>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47" name="Oval 46">
                <a:extLst>
                  <a:ext uri="{FF2B5EF4-FFF2-40B4-BE49-F238E27FC236}">
                    <a16:creationId xmlns:a16="http://schemas.microsoft.com/office/drawing/2014/main" id="{24464C73-19E2-0D40-B6BA-8E7E102670CA}"/>
                  </a:ext>
                </a:extLst>
              </p:cNvPr>
              <p:cNvSpPr/>
              <p:nvPr/>
            </p:nvSpPr>
            <p:spPr>
              <a:xfrm>
                <a:off x="6933153" y="1947825"/>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48" name="Oval 47">
                <a:extLst>
                  <a:ext uri="{FF2B5EF4-FFF2-40B4-BE49-F238E27FC236}">
                    <a16:creationId xmlns:a16="http://schemas.microsoft.com/office/drawing/2014/main" id="{1B1A993D-B4B0-2740-8C10-0BE53686447F}"/>
                  </a:ext>
                </a:extLst>
              </p:cNvPr>
              <p:cNvSpPr/>
              <p:nvPr/>
            </p:nvSpPr>
            <p:spPr>
              <a:xfrm>
                <a:off x="6600398" y="194989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49" name="Oval 48">
                <a:extLst>
                  <a:ext uri="{FF2B5EF4-FFF2-40B4-BE49-F238E27FC236}">
                    <a16:creationId xmlns:a16="http://schemas.microsoft.com/office/drawing/2014/main" id="{ED505A7A-9AF9-B244-BB69-0E62D76CB458}"/>
                  </a:ext>
                </a:extLst>
              </p:cNvPr>
              <p:cNvSpPr/>
              <p:nvPr/>
            </p:nvSpPr>
            <p:spPr>
              <a:xfrm>
                <a:off x="6282891" y="1951416"/>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0" name="Oval 49">
                <a:extLst>
                  <a:ext uri="{FF2B5EF4-FFF2-40B4-BE49-F238E27FC236}">
                    <a16:creationId xmlns:a16="http://schemas.microsoft.com/office/drawing/2014/main" id="{CB2E34C6-60F9-294B-8A82-6356167D402A}"/>
                  </a:ext>
                </a:extLst>
              </p:cNvPr>
              <p:cNvSpPr/>
              <p:nvPr/>
            </p:nvSpPr>
            <p:spPr>
              <a:xfrm>
                <a:off x="6176109" y="2462683"/>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1" name="Oval 50">
                <a:extLst>
                  <a:ext uri="{FF2B5EF4-FFF2-40B4-BE49-F238E27FC236}">
                    <a16:creationId xmlns:a16="http://schemas.microsoft.com/office/drawing/2014/main" id="{D0D545D9-8013-4C47-804E-4F20E122AF82}"/>
                  </a:ext>
                </a:extLst>
              </p:cNvPr>
              <p:cNvSpPr/>
              <p:nvPr/>
            </p:nvSpPr>
            <p:spPr>
              <a:xfrm>
                <a:off x="7085426" y="2451563"/>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2" name="Oval 51">
                <a:extLst>
                  <a:ext uri="{FF2B5EF4-FFF2-40B4-BE49-F238E27FC236}">
                    <a16:creationId xmlns:a16="http://schemas.microsoft.com/office/drawing/2014/main" id="{82C4BBF4-32FA-7444-8F34-CAFEA5AD6B11}"/>
                  </a:ext>
                </a:extLst>
              </p:cNvPr>
              <p:cNvSpPr/>
              <p:nvPr/>
            </p:nvSpPr>
            <p:spPr>
              <a:xfrm>
                <a:off x="6117511" y="1345459"/>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3" name="Rectangle 52">
                <a:extLst>
                  <a:ext uri="{FF2B5EF4-FFF2-40B4-BE49-F238E27FC236}">
                    <a16:creationId xmlns:a16="http://schemas.microsoft.com/office/drawing/2014/main" id="{1025EA87-6056-234D-B7C1-8CB497EFB4A6}"/>
                  </a:ext>
                </a:extLst>
              </p:cNvPr>
              <p:cNvSpPr/>
              <p:nvPr/>
            </p:nvSpPr>
            <p:spPr>
              <a:xfrm>
                <a:off x="6111980" y="1378714"/>
                <a:ext cx="250390" cy="146194"/>
              </a:xfrm>
              <a:prstGeom prst="rect">
                <a:avLst/>
              </a:prstGeom>
            </p:spPr>
            <p:txBody>
              <a:bodyPr wrap="none">
                <a:spAutoFit/>
              </a:bodyPr>
              <a:lstStyle/>
              <a:p>
                <a:r>
                  <a:rPr lang="en-US" sz="350" dirty="0">
                    <a:solidFill>
                      <a:schemeClr val="bg1">
                        <a:lumMod val="65000"/>
                      </a:schemeClr>
                    </a:solidFill>
                  </a:rPr>
                  <a:t>SCZ</a:t>
                </a:r>
              </a:p>
            </p:txBody>
          </p:sp>
          <p:sp>
            <p:nvSpPr>
              <p:cNvPr id="54" name="TextBox 53">
                <a:extLst>
                  <a:ext uri="{FF2B5EF4-FFF2-40B4-BE49-F238E27FC236}">
                    <a16:creationId xmlns:a16="http://schemas.microsoft.com/office/drawing/2014/main" id="{3A6AC6A7-90E1-DB47-9CA7-4A7BD45CD085}"/>
                  </a:ext>
                </a:extLst>
              </p:cNvPr>
              <p:cNvSpPr txBox="1"/>
              <p:nvPr/>
            </p:nvSpPr>
            <p:spPr>
              <a:xfrm>
                <a:off x="6173744" y="958078"/>
                <a:ext cx="950865" cy="261610"/>
              </a:xfrm>
              <a:prstGeom prst="rect">
                <a:avLst/>
              </a:prstGeom>
              <a:noFill/>
            </p:spPr>
            <p:txBody>
              <a:bodyPr wrap="square" rtlCol="0">
                <a:spAutoFit/>
              </a:bodyPr>
              <a:lstStyle/>
              <a:p>
                <a:r>
                  <a:rPr lang="en-US" sz="1100" dirty="0">
                    <a:latin typeface="Courier" charset="0"/>
                    <a:ea typeface="Courier" charset="0"/>
                    <a:cs typeface="Courier" charset="0"/>
                  </a:rPr>
                  <a:t>Phenotype</a:t>
                </a:r>
              </a:p>
            </p:txBody>
          </p:sp>
          <p:sp>
            <p:nvSpPr>
              <p:cNvPr id="55" name="Rectangle 54">
                <a:extLst>
                  <a:ext uri="{FF2B5EF4-FFF2-40B4-BE49-F238E27FC236}">
                    <a16:creationId xmlns:a16="http://schemas.microsoft.com/office/drawing/2014/main" id="{1365C241-4B68-3647-8435-85251D8E249A}"/>
                  </a:ext>
                </a:extLst>
              </p:cNvPr>
              <p:cNvSpPr/>
              <p:nvPr/>
            </p:nvSpPr>
            <p:spPr>
              <a:xfrm>
                <a:off x="6032268" y="1261957"/>
                <a:ext cx="1234557" cy="32955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6" name="Oval 55">
                <a:extLst>
                  <a:ext uri="{FF2B5EF4-FFF2-40B4-BE49-F238E27FC236}">
                    <a16:creationId xmlns:a16="http://schemas.microsoft.com/office/drawing/2014/main" id="{7648A449-E5B2-B548-A210-8804200A11DE}"/>
                  </a:ext>
                </a:extLst>
              </p:cNvPr>
              <p:cNvSpPr/>
              <p:nvPr/>
            </p:nvSpPr>
            <p:spPr>
              <a:xfrm>
                <a:off x="5450775" y="3431463"/>
                <a:ext cx="296485"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7" name="Oval 56">
                <a:extLst>
                  <a:ext uri="{FF2B5EF4-FFF2-40B4-BE49-F238E27FC236}">
                    <a16:creationId xmlns:a16="http://schemas.microsoft.com/office/drawing/2014/main" id="{1FC47A9C-F72B-2248-BA25-A8CB0EE805EC}"/>
                  </a:ext>
                </a:extLst>
              </p:cNvPr>
              <p:cNvSpPr/>
              <p:nvPr/>
            </p:nvSpPr>
            <p:spPr>
              <a:xfrm>
                <a:off x="5802214" y="3433986"/>
                <a:ext cx="2964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8" name="Oval 57">
                <a:extLst>
                  <a:ext uri="{FF2B5EF4-FFF2-40B4-BE49-F238E27FC236}">
                    <a16:creationId xmlns:a16="http://schemas.microsoft.com/office/drawing/2014/main" id="{EE731A5B-93B7-384F-9B72-947B4023A638}"/>
                  </a:ext>
                </a:extLst>
              </p:cNvPr>
              <p:cNvSpPr/>
              <p:nvPr/>
            </p:nvSpPr>
            <p:spPr>
              <a:xfrm>
                <a:off x="6158767" y="3429693"/>
                <a:ext cx="2964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59" name="TextBox 58">
                <a:extLst>
                  <a:ext uri="{FF2B5EF4-FFF2-40B4-BE49-F238E27FC236}">
                    <a16:creationId xmlns:a16="http://schemas.microsoft.com/office/drawing/2014/main" id="{E20AAF94-987E-884E-984B-B000DD31A6C0}"/>
                  </a:ext>
                </a:extLst>
              </p:cNvPr>
              <p:cNvSpPr txBox="1"/>
              <p:nvPr/>
            </p:nvSpPr>
            <p:spPr>
              <a:xfrm>
                <a:off x="7195650" y="3469691"/>
                <a:ext cx="1096979" cy="261610"/>
              </a:xfrm>
              <a:prstGeom prst="rect">
                <a:avLst/>
              </a:prstGeom>
              <a:noFill/>
            </p:spPr>
            <p:txBody>
              <a:bodyPr wrap="square" rtlCol="0">
                <a:spAutoFit/>
              </a:bodyPr>
              <a:lstStyle/>
              <a:p>
                <a:r>
                  <a:rPr lang="en-US" sz="1100" dirty="0">
                    <a:latin typeface="Courier" charset="0"/>
                    <a:ea typeface="Courier" charset="0"/>
                    <a:cs typeface="Courier" charset="0"/>
                  </a:rPr>
                  <a:t>Genes</a:t>
                </a:r>
              </a:p>
            </p:txBody>
          </p:sp>
          <p:sp>
            <p:nvSpPr>
              <p:cNvPr id="60" name="Rectangle 59">
                <a:extLst>
                  <a:ext uri="{FF2B5EF4-FFF2-40B4-BE49-F238E27FC236}">
                    <a16:creationId xmlns:a16="http://schemas.microsoft.com/office/drawing/2014/main" id="{F1186C23-72F9-2A44-A548-91DFD6A6F574}"/>
                  </a:ext>
                </a:extLst>
              </p:cNvPr>
              <p:cNvSpPr/>
              <p:nvPr/>
            </p:nvSpPr>
            <p:spPr>
              <a:xfrm>
                <a:off x="5377158" y="2923590"/>
                <a:ext cx="1185940" cy="287306"/>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61" name="Oval 60">
                <a:extLst>
                  <a:ext uri="{FF2B5EF4-FFF2-40B4-BE49-F238E27FC236}">
                    <a16:creationId xmlns:a16="http://schemas.microsoft.com/office/drawing/2014/main" id="{5BA5349D-0DCB-2F4F-ACF7-1E1B2BE513C8}"/>
                  </a:ext>
                </a:extLst>
              </p:cNvPr>
              <p:cNvSpPr/>
              <p:nvPr/>
            </p:nvSpPr>
            <p:spPr>
              <a:xfrm>
                <a:off x="5420093" y="2965376"/>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62" name="Oval 61">
                <a:extLst>
                  <a:ext uri="{FF2B5EF4-FFF2-40B4-BE49-F238E27FC236}">
                    <a16:creationId xmlns:a16="http://schemas.microsoft.com/office/drawing/2014/main" id="{0097CD2A-E6BA-3F44-B89B-B91449D6377E}"/>
                  </a:ext>
                </a:extLst>
              </p:cNvPr>
              <p:cNvSpPr/>
              <p:nvPr/>
            </p:nvSpPr>
            <p:spPr>
              <a:xfrm>
                <a:off x="5710830" y="296790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63" name="Oval 62">
                <a:extLst>
                  <a:ext uri="{FF2B5EF4-FFF2-40B4-BE49-F238E27FC236}">
                    <a16:creationId xmlns:a16="http://schemas.microsoft.com/office/drawing/2014/main" id="{3338124F-F124-4444-97AB-581F29DEEC89}"/>
                  </a:ext>
                </a:extLst>
              </p:cNvPr>
              <p:cNvSpPr/>
              <p:nvPr/>
            </p:nvSpPr>
            <p:spPr>
              <a:xfrm>
                <a:off x="6019171" y="296360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64" name="Oval 63">
                <a:extLst>
                  <a:ext uri="{FF2B5EF4-FFF2-40B4-BE49-F238E27FC236}">
                    <a16:creationId xmlns:a16="http://schemas.microsoft.com/office/drawing/2014/main" id="{F2CBE7B6-D658-8C4E-9C17-BF77A5B39E99}"/>
                  </a:ext>
                </a:extLst>
              </p:cNvPr>
              <p:cNvSpPr/>
              <p:nvPr/>
            </p:nvSpPr>
            <p:spPr>
              <a:xfrm>
                <a:off x="6939922" y="295713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65" name="Oval 64">
                <a:extLst>
                  <a:ext uri="{FF2B5EF4-FFF2-40B4-BE49-F238E27FC236}">
                    <a16:creationId xmlns:a16="http://schemas.microsoft.com/office/drawing/2014/main" id="{C479CC1E-57A4-2645-9CA5-1A0DAF52BC2C}"/>
                  </a:ext>
                </a:extLst>
              </p:cNvPr>
              <p:cNvSpPr/>
              <p:nvPr/>
            </p:nvSpPr>
            <p:spPr>
              <a:xfrm>
                <a:off x="6684784" y="295713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66" name="Oval 65">
                <a:extLst>
                  <a:ext uri="{FF2B5EF4-FFF2-40B4-BE49-F238E27FC236}">
                    <a16:creationId xmlns:a16="http://schemas.microsoft.com/office/drawing/2014/main" id="{088B7739-6806-C446-A0D5-20F5C085E545}"/>
                  </a:ext>
                </a:extLst>
              </p:cNvPr>
              <p:cNvSpPr/>
              <p:nvPr/>
            </p:nvSpPr>
            <p:spPr>
              <a:xfrm>
                <a:off x="7194476" y="296651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67" name="Rectangle 66">
                <a:extLst>
                  <a:ext uri="{FF2B5EF4-FFF2-40B4-BE49-F238E27FC236}">
                    <a16:creationId xmlns:a16="http://schemas.microsoft.com/office/drawing/2014/main" id="{A3A6C453-946C-7B4C-979B-981D28D70DB9}"/>
                  </a:ext>
                </a:extLst>
              </p:cNvPr>
              <p:cNvSpPr/>
              <p:nvPr/>
            </p:nvSpPr>
            <p:spPr>
              <a:xfrm>
                <a:off x="6595681" y="2923590"/>
                <a:ext cx="1217194" cy="29356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68" name="Oval 67">
                <a:extLst>
                  <a:ext uri="{FF2B5EF4-FFF2-40B4-BE49-F238E27FC236}">
                    <a16:creationId xmlns:a16="http://schemas.microsoft.com/office/drawing/2014/main" id="{E13C533A-258E-564C-B031-5807E32E1C95}"/>
                  </a:ext>
                </a:extLst>
              </p:cNvPr>
              <p:cNvSpPr/>
              <p:nvPr/>
            </p:nvSpPr>
            <p:spPr>
              <a:xfrm>
                <a:off x="7450797" y="2958737"/>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69" name="TextBox 68">
                <a:extLst>
                  <a:ext uri="{FF2B5EF4-FFF2-40B4-BE49-F238E27FC236}">
                    <a16:creationId xmlns:a16="http://schemas.microsoft.com/office/drawing/2014/main" id="{CDDD3F1F-8518-894C-861D-CC12720681A7}"/>
                  </a:ext>
                </a:extLst>
              </p:cNvPr>
              <p:cNvSpPr txBox="1"/>
              <p:nvPr/>
            </p:nvSpPr>
            <p:spPr>
              <a:xfrm>
                <a:off x="7084226" y="3005619"/>
                <a:ext cx="1393245" cy="261610"/>
              </a:xfrm>
              <a:prstGeom prst="rect">
                <a:avLst/>
              </a:prstGeom>
              <a:noFill/>
            </p:spPr>
            <p:txBody>
              <a:bodyPr wrap="square" rtlCol="0">
                <a:spAutoFit/>
              </a:bodyPr>
              <a:lstStyle/>
              <a:p>
                <a:r>
                  <a:rPr lang="en-US" sz="1100" dirty="0">
                    <a:latin typeface="Courier" charset="0"/>
                    <a:ea typeface="Courier" charset="0"/>
                    <a:cs typeface="Courier" charset="0"/>
                  </a:rPr>
                  <a:t>Modules</a:t>
                </a:r>
              </a:p>
            </p:txBody>
          </p:sp>
          <p:sp>
            <p:nvSpPr>
              <p:cNvPr id="70" name="TextBox 69">
                <a:extLst>
                  <a:ext uri="{FF2B5EF4-FFF2-40B4-BE49-F238E27FC236}">
                    <a16:creationId xmlns:a16="http://schemas.microsoft.com/office/drawing/2014/main" id="{22FE2DA0-B484-A84B-96BE-63B421B42605}"/>
                  </a:ext>
                </a:extLst>
              </p:cNvPr>
              <p:cNvSpPr txBox="1"/>
              <p:nvPr/>
            </p:nvSpPr>
            <p:spPr>
              <a:xfrm>
                <a:off x="7362666" y="1745784"/>
                <a:ext cx="1076239" cy="1107996"/>
              </a:xfrm>
              <a:prstGeom prst="rect">
                <a:avLst/>
              </a:prstGeom>
              <a:noFill/>
            </p:spPr>
            <p:txBody>
              <a:bodyPr wrap="square" rtlCol="0">
                <a:spAutoFit/>
              </a:bodyPr>
              <a:lstStyle/>
              <a:p>
                <a:pPr algn="ctr"/>
                <a:r>
                  <a:rPr lang="en-US" sz="1100" dirty="0">
                    <a:latin typeface="Courier" charset="0"/>
                    <a:ea typeface="Courier" charset="0"/>
                    <a:cs typeface="Courier" charset="0"/>
                  </a:rPr>
                  <a:t>Higher-order groupings</a:t>
                </a:r>
              </a:p>
              <a:p>
                <a:pPr algn="ctr"/>
                <a:r>
                  <a:rPr lang="en-US" sz="1100" dirty="0">
                    <a:latin typeface="Courier" charset="0"/>
                    <a:ea typeface="Courier" charset="0"/>
                    <a:cs typeface="Courier" charset="0"/>
                  </a:rPr>
                  <a:t>(e.g., pathways, circuits)</a:t>
                </a:r>
              </a:p>
            </p:txBody>
          </p:sp>
          <p:sp>
            <p:nvSpPr>
              <p:cNvPr id="71" name="Right Brace 70">
                <a:extLst>
                  <a:ext uri="{FF2B5EF4-FFF2-40B4-BE49-F238E27FC236}">
                    <a16:creationId xmlns:a16="http://schemas.microsoft.com/office/drawing/2014/main" id="{77872DA9-DE0E-8B48-BC74-BF2A7CC0BAA2}"/>
                  </a:ext>
                </a:extLst>
              </p:cNvPr>
              <p:cNvSpPr/>
              <p:nvPr/>
            </p:nvSpPr>
            <p:spPr>
              <a:xfrm>
                <a:off x="7322765" y="1918939"/>
                <a:ext cx="123004" cy="75648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50"/>
              </a:p>
            </p:txBody>
          </p:sp>
          <p:cxnSp>
            <p:nvCxnSpPr>
              <p:cNvPr id="105" name="Straight Connector 104">
                <a:extLst>
                  <a:ext uri="{FF2B5EF4-FFF2-40B4-BE49-F238E27FC236}">
                    <a16:creationId xmlns:a16="http://schemas.microsoft.com/office/drawing/2014/main" id="{DACF3C2E-DA06-DC46-B8F9-50411F49A7CA}"/>
                  </a:ext>
                </a:extLst>
              </p:cNvPr>
              <p:cNvCxnSpPr/>
              <p:nvPr/>
            </p:nvCxnSpPr>
            <p:spPr>
              <a:xfrm flipV="1">
                <a:off x="5444314" y="1687793"/>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0D23372-2460-2141-8963-D555C7FF4FF8}"/>
                  </a:ext>
                </a:extLst>
              </p:cNvPr>
              <p:cNvCxnSpPr/>
              <p:nvPr/>
            </p:nvCxnSpPr>
            <p:spPr>
              <a:xfrm flipV="1">
                <a:off x="5439869" y="2812491"/>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BA5E35C-395E-DA4E-8720-91727931D7DA}"/>
                  </a:ext>
                </a:extLst>
              </p:cNvPr>
              <p:cNvCxnSpPr/>
              <p:nvPr/>
            </p:nvCxnSpPr>
            <p:spPr>
              <a:xfrm flipV="1">
                <a:off x="5463360" y="2287585"/>
                <a:ext cx="2531528" cy="45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367EFFB1-96B3-7C45-88DE-3208276AED6A}"/>
                  </a:ext>
                </a:extLst>
              </p:cNvPr>
              <p:cNvSpPr/>
              <p:nvPr/>
            </p:nvSpPr>
            <p:spPr>
              <a:xfrm>
                <a:off x="6328037" y="296360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14" name="TextBox 113">
                <a:extLst>
                  <a:ext uri="{FF2B5EF4-FFF2-40B4-BE49-F238E27FC236}">
                    <a16:creationId xmlns:a16="http://schemas.microsoft.com/office/drawing/2014/main" id="{C87AB1B9-EFE2-9A4E-AEA7-48D1BC3ED3F4}"/>
                  </a:ext>
                </a:extLst>
              </p:cNvPr>
              <p:cNvSpPr txBox="1"/>
              <p:nvPr/>
            </p:nvSpPr>
            <p:spPr>
              <a:xfrm>
                <a:off x="5386587" y="2920565"/>
                <a:ext cx="1574315" cy="261610"/>
              </a:xfrm>
              <a:prstGeom prst="rect">
                <a:avLst/>
              </a:prstGeom>
              <a:noFill/>
            </p:spPr>
            <p:txBody>
              <a:bodyPr wrap="square" rtlCol="0">
                <a:spAutoFit/>
              </a:bodyPr>
              <a:lstStyle/>
              <a:p>
                <a:r>
                  <a:rPr lang="en-US" sz="1100" dirty="0">
                    <a:latin typeface="Courier" charset="0"/>
                    <a:ea typeface="Courier" charset="0"/>
                    <a:cs typeface="Courier" charset="0"/>
                  </a:rPr>
                  <a:t>Cell types</a:t>
                </a:r>
              </a:p>
            </p:txBody>
          </p:sp>
          <p:sp>
            <p:nvSpPr>
              <p:cNvPr id="115" name="Rectangle 114">
                <a:extLst>
                  <a:ext uri="{FF2B5EF4-FFF2-40B4-BE49-F238E27FC236}">
                    <a16:creationId xmlns:a16="http://schemas.microsoft.com/office/drawing/2014/main" id="{D2E2595A-2C21-E647-B7F3-16ACC93C81E1}"/>
                  </a:ext>
                </a:extLst>
              </p:cNvPr>
              <p:cNvSpPr/>
              <p:nvPr/>
            </p:nvSpPr>
            <p:spPr>
              <a:xfrm>
                <a:off x="6911392" y="1391238"/>
                <a:ext cx="215123" cy="146194"/>
              </a:xfrm>
              <a:prstGeom prst="rect">
                <a:avLst/>
              </a:prstGeom>
            </p:spPr>
            <p:txBody>
              <a:bodyPr wrap="none">
                <a:spAutoFit/>
              </a:bodyPr>
              <a:lstStyle/>
              <a:p>
                <a:r>
                  <a:rPr lang="mr-IN" sz="350">
                    <a:solidFill>
                      <a:schemeClr val="bg1">
                        <a:lumMod val="65000"/>
                      </a:schemeClr>
                    </a:solidFill>
                  </a:rPr>
                  <a:t>…</a:t>
                </a:r>
                <a:endParaRPr lang="en-US" sz="350" dirty="0">
                  <a:solidFill>
                    <a:schemeClr val="bg1">
                      <a:lumMod val="65000"/>
                    </a:schemeClr>
                  </a:solidFill>
                </a:endParaRPr>
              </a:p>
            </p:txBody>
          </p:sp>
          <p:sp>
            <p:nvSpPr>
              <p:cNvPr id="116" name="Rectangle 115">
                <a:extLst>
                  <a:ext uri="{FF2B5EF4-FFF2-40B4-BE49-F238E27FC236}">
                    <a16:creationId xmlns:a16="http://schemas.microsoft.com/office/drawing/2014/main" id="{B8C17BC1-B945-AB42-94E1-64327C6914E8}"/>
                  </a:ext>
                </a:extLst>
              </p:cNvPr>
              <p:cNvSpPr/>
              <p:nvPr/>
            </p:nvSpPr>
            <p:spPr>
              <a:xfrm>
                <a:off x="5687553" y="3849199"/>
                <a:ext cx="1775791" cy="320660"/>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17" name="Rectangle 116">
                <a:extLst>
                  <a:ext uri="{FF2B5EF4-FFF2-40B4-BE49-F238E27FC236}">
                    <a16:creationId xmlns:a16="http://schemas.microsoft.com/office/drawing/2014/main" id="{73B2CFB5-E0E2-7047-8CAC-2C4EEE57B7E9}"/>
                  </a:ext>
                </a:extLst>
              </p:cNvPr>
              <p:cNvSpPr/>
              <p:nvPr/>
            </p:nvSpPr>
            <p:spPr>
              <a:xfrm>
                <a:off x="5425455" y="3393315"/>
                <a:ext cx="1146231" cy="28272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18" name="Rectangle 117">
                <a:extLst>
                  <a:ext uri="{FF2B5EF4-FFF2-40B4-BE49-F238E27FC236}">
                    <a16:creationId xmlns:a16="http://schemas.microsoft.com/office/drawing/2014/main" id="{E64DDC03-3BCB-0A4E-B36C-2839C9C078AE}"/>
                  </a:ext>
                </a:extLst>
              </p:cNvPr>
              <p:cNvSpPr/>
              <p:nvPr/>
            </p:nvSpPr>
            <p:spPr>
              <a:xfrm>
                <a:off x="6604268" y="3388736"/>
                <a:ext cx="1146370" cy="29356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grpSp>
            <p:nvGrpSpPr>
              <p:cNvPr id="166" name="Group 165">
                <a:extLst>
                  <a:ext uri="{FF2B5EF4-FFF2-40B4-BE49-F238E27FC236}">
                    <a16:creationId xmlns:a16="http://schemas.microsoft.com/office/drawing/2014/main" id="{FA5E24AA-61A4-1C41-B134-75300B8586DD}"/>
                  </a:ext>
                </a:extLst>
              </p:cNvPr>
              <p:cNvGrpSpPr/>
              <p:nvPr/>
            </p:nvGrpSpPr>
            <p:grpSpPr>
              <a:xfrm>
                <a:off x="6420011" y="2203411"/>
                <a:ext cx="349088" cy="174809"/>
                <a:chOff x="4194189" y="897333"/>
                <a:chExt cx="861308" cy="431307"/>
              </a:xfrm>
            </p:grpSpPr>
            <p:cxnSp>
              <p:nvCxnSpPr>
                <p:cNvPr id="167" name="Straight Arrow Connector 166">
                  <a:extLst>
                    <a:ext uri="{FF2B5EF4-FFF2-40B4-BE49-F238E27FC236}">
                      <a16:creationId xmlns:a16="http://schemas.microsoft.com/office/drawing/2014/main" id="{980C8504-684E-1449-AF5A-A8BD9297A95D}"/>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1A164B5D-CFED-B843-AEEF-E88098CD35AE}"/>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E23ACF7B-90EF-BF49-9774-F9A3E9FD94DB}"/>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id="{0A8F8809-D902-E646-8835-92B934D794CC}"/>
                  </a:ext>
                </a:extLst>
              </p:cNvPr>
              <p:cNvGrpSpPr/>
              <p:nvPr/>
            </p:nvGrpSpPr>
            <p:grpSpPr>
              <a:xfrm>
                <a:off x="6421097" y="2729824"/>
                <a:ext cx="349088" cy="174809"/>
                <a:chOff x="4194189" y="897333"/>
                <a:chExt cx="861308" cy="431307"/>
              </a:xfrm>
            </p:grpSpPr>
            <p:cxnSp>
              <p:nvCxnSpPr>
                <p:cNvPr id="171" name="Straight Arrow Connector 170">
                  <a:extLst>
                    <a:ext uri="{FF2B5EF4-FFF2-40B4-BE49-F238E27FC236}">
                      <a16:creationId xmlns:a16="http://schemas.microsoft.com/office/drawing/2014/main" id="{896D4360-D633-EB40-80DA-FEBE084907E9}"/>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E2C5B98A-D84E-4D42-B34B-57515B0B503E}"/>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6004415B-D4A1-254D-8CD4-4EFB9A969366}"/>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EAEC4993-4926-C342-A4B0-5F22D7744D10}"/>
                  </a:ext>
                </a:extLst>
              </p:cNvPr>
              <p:cNvGrpSpPr/>
              <p:nvPr/>
            </p:nvGrpSpPr>
            <p:grpSpPr>
              <a:xfrm>
                <a:off x="6423728" y="3254487"/>
                <a:ext cx="348000" cy="113492"/>
                <a:chOff x="8287226" y="453421"/>
                <a:chExt cx="858622" cy="431307"/>
              </a:xfrm>
            </p:grpSpPr>
            <p:cxnSp>
              <p:nvCxnSpPr>
                <p:cNvPr id="175" name="Straight Arrow Connector 174">
                  <a:extLst>
                    <a:ext uri="{FF2B5EF4-FFF2-40B4-BE49-F238E27FC236}">
                      <a16:creationId xmlns:a16="http://schemas.microsoft.com/office/drawing/2014/main" id="{716A175B-93A2-C641-9575-096CA3264481}"/>
                    </a:ext>
                  </a:extLst>
                </p:cNvPr>
                <p:cNvCxnSpPr/>
                <p:nvPr/>
              </p:nvCxnSpPr>
              <p:spPr>
                <a:xfrm flipH="1" flipV="1">
                  <a:off x="8287226" y="453421"/>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9D8C33AC-9887-554C-9837-4428D4D5D2A4}"/>
                    </a:ext>
                  </a:extLst>
                </p:cNvPr>
                <p:cNvCxnSpPr/>
                <p:nvPr/>
              </p:nvCxnSpPr>
              <p:spPr>
                <a:xfrm flipV="1">
                  <a:off x="8694221" y="506985"/>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a16="http://schemas.microsoft.com/office/drawing/2014/main" id="{4D7F4633-0AFF-3740-B1E7-17675EF32239}"/>
                  </a:ext>
                </a:extLst>
              </p:cNvPr>
              <p:cNvGrpSpPr/>
              <p:nvPr/>
            </p:nvGrpSpPr>
            <p:grpSpPr>
              <a:xfrm>
                <a:off x="6411996" y="3714466"/>
                <a:ext cx="348000" cy="113492"/>
                <a:chOff x="8287226" y="453421"/>
                <a:chExt cx="858622" cy="431307"/>
              </a:xfrm>
            </p:grpSpPr>
            <p:cxnSp>
              <p:nvCxnSpPr>
                <p:cNvPr id="179" name="Straight Arrow Connector 178">
                  <a:extLst>
                    <a:ext uri="{FF2B5EF4-FFF2-40B4-BE49-F238E27FC236}">
                      <a16:creationId xmlns:a16="http://schemas.microsoft.com/office/drawing/2014/main" id="{22149401-65E7-CB47-BB24-7D9E4F4F935D}"/>
                    </a:ext>
                  </a:extLst>
                </p:cNvPr>
                <p:cNvCxnSpPr/>
                <p:nvPr/>
              </p:nvCxnSpPr>
              <p:spPr>
                <a:xfrm flipH="1" flipV="1">
                  <a:off x="8287226" y="453421"/>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45B91EBF-DDE6-3645-B188-6F7DA7670174}"/>
                    </a:ext>
                  </a:extLst>
                </p:cNvPr>
                <p:cNvCxnSpPr/>
                <p:nvPr/>
              </p:nvCxnSpPr>
              <p:spPr>
                <a:xfrm flipV="1">
                  <a:off x="8694221" y="506985"/>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78CC8977-E403-E34D-B4DD-32BAED94DAB9}"/>
                  </a:ext>
                </a:extLst>
              </p:cNvPr>
              <p:cNvGrpSpPr/>
              <p:nvPr/>
            </p:nvGrpSpPr>
            <p:grpSpPr>
              <a:xfrm>
                <a:off x="6415181" y="1615166"/>
                <a:ext cx="349088" cy="174809"/>
                <a:chOff x="4194189" y="897333"/>
                <a:chExt cx="861308" cy="431307"/>
              </a:xfrm>
            </p:grpSpPr>
            <p:cxnSp>
              <p:nvCxnSpPr>
                <p:cNvPr id="184" name="Straight Arrow Connector 183">
                  <a:extLst>
                    <a:ext uri="{FF2B5EF4-FFF2-40B4-BE49-F238E27FC236}">
                      <a16:creationId xmlns:a16="http://schemas.microsoft.com/office/drawing/2014/main" id="{A80E7893-CAAA-A144-8730-21A61B3E3716}"/>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9BBB5DAF-E135-BF49-B6E6-67BE23D7F059}"/>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911E24B5-7654-D140-8424-B1AF97BE5E2D}"/>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13" name="TextBox 112">
              <a:extLst>
                <a:ext uri="{FF2B5EF4-FFF2-40B4-BE49-F238E27FC236}">
                  <a16:creationId xmlns:a16="http://schemas.microsoft.com/office/drawing/2014/main" id="{F41051A9-715D-C449-B12D-589D80EF40F8}"/>
                </a:ext>
              </a:extLst>
            </p:cNvPr>
            <p:cNvSpPr txBox="1"/>
            <p:nvPr/>
          </p:nvSpPr>
          <p:spPr>
            <a:xfrm>
              <a:off x="2964494" y="4101139"/>
              <a:ext cx="1367220" cy="430887"/>
            </a:xfrm>
            <a:prstGeom prst="rect">
              <a:avLst/>
            </a:prstGeom>
            <a:noFill/>
          </p:spPr>
          <p:txBody>
            <a:bodyPr wrap="square" rtlCol="0">
              <a:spAutoFit/>
            </a:bodyPr>
            <a:lstStyle/>
            <a:p>
              <a:pPr algn="r"/>
              <a:r>
                <a:rPr lang="en-US" sz="1100" dirty="0">
                  <a:latin typeface="Courier" charset="0"/>
                  <a:ea typeface="Courier" charset="0"/>
                  <a:cs typeface="Courier" charset="0"/>
                </a:rPr>
                <a:t>Regulatory elements</a:t>
              </a:r>
            </a:p>
          </p:txBody>
        </p:sp>
      </p:grpSp>
      <p:sp>
        <p:nvSpPr>
          <p:cNvPr id="139" name="TextBox 138">
            <a:extLst>
              <a:ext uri="{FF2B5EF4-FFF2-40B4-BE49-F238E27FC236}">
                <a16:creationId xmlns:a16="http://schemas.microsoft.com/office/drawing/2014/main" id="{C8C6050C-400B-EB45-8D2C-2EF7175161C4}"/>
              </a:ext>
            </a:extLst>
          </p:cNvPr>
          <p:cNvSpPr txBox="1"/>
          <p:nvPr/>
        </p:nvSpPr>
        <p:spPr>
          <a:xfrm>
            <a:off x="9999364" y="5331486"/>
            <a:ext cx="672875" cy="261610"/>
          </a:xfrm>
          <a:prstGeom prst="rect">
            <a:avLst/>
          </a:prstGeom>
          <a:noFill/>
        </p:spPr>
        <p:txBody>
          <a:bodyPr wrap="square" rtlCol="0">
            <a:spAutoFit/>
          </a:bodyPr>
          <a:lstStyle/>
          <a:p>
            <a:r>
              <a:rPr lang="en-US" sz="1100" b="1" dirty="0">
                <a:latin typeface="Courier" charset="0"/>
                <a:ea typeface="Courier" charset="0"/>
                <a:cs typeface="Courier" charset="0"/>
              </a:rPr>
              <a:t>SNPs</a:t>
            </a:r>
          </a:p>
        </p:txBody>
      </p:sp>
      <p:sp>
        <p:nvSpPr>
          <p:cNvPr id="206" name="TextBox 205">
            <a:extLst>
              <a:ext uri="{FF2B5EF4-FFF2-40B4-BE49-F238E27FC236}">
                <a16:creationId xmlns:a16="http://schemas.microsoft.com/office/drawing/2014/main" id="{841628F4-B6E3-6A48-BB6C-2A2C50AAB765}"/>
              </a:ext>
            </a:extLst>
          </p:cNvPr>
          <p:cNvSpPr txBox="1"/>
          <p:nvPr/>
        </p:nvSpPr>
        <p:spPr>
          <a:xfrm>
            <a:off x="9348192" y="5778462"/>
            <a:ext cx="508501" cy="261610"/>
          </a:xfrm>
          <a:prstGeom prst="rect">
            <a:avLst/>
          </a:prstGeom>
          <a:noFill/>
        </p:spPr>
        <p:txBody>
          <a:bodyPr wrap="square" rtlCol="0">
            <a:spAutoFit/>
          </a:bodyPr>
          <a:lstStyle/>
          <a:p>
            <a:r>
              <a:rPr lang="en-US" sz="1100" b="1" dirty="0">
                <a:solidFill>
                  <a:srgbClr val="4CAD5A"/>
                </a:solidFill>
                <a:latin typeface="Helvetica" charset="0"/>
                <a:ea typeface="Helvetica" charset="0"/>
                <a:cs typeface="Helvetica" charset="0"/>
              </a:rPr>
              <a:t>QTL</a:t>
            </a:r>
          </a:p>
        </p:txBody>
      </p:sp>
      <p:cxnSp>
        <p:nvCxnSpPr>
          <p:cNvPr id="207" name="Straight Arrow Connector 206">
            <a:extLst>
              <a:ext uri="{FF2B5EF4-FFF2-40B4-BE49-F238E27FC236}">
                <a16:creationId xmlns:a16="http://schemas.microsoft.com/office/drawing/2014/main" id="{38B59E84-4EAD-5549-B415-5E263B286746}"/>
              </a:ext>
            </a:extLst>
          </p:cNvPr>
          <p:cNvCxnSpPr>
            <a:cxnSpLocks/>
          </p:cNvCxnSpPr>
          <p:nvPr/>
        </p:nvCxnSpPr>
        <p:spPr>
          <a:xfrm flipH="1" flipV="1">
            <a:off x="9754829" y="5897844"/>
            <a:ext cx="486787" cy="838"/>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466C6A70-FB31-1C48-8CBB-4E753FBFFC62}"/>
              </a:ext>
            </a:extLst>
          </p:cNvPr>
          <p:cNvCxnSpPr>
            <a:cxnSpLocks/>
          </p:cNvCxnSpPr>
          <p:nvPr/>
        </p:nvCxnSpPr>
        <p:spPr>
          <a:xfrm flipH="1" flipV="1">
            <a:off x="8900352" y="5898615"/>
            <a:ext cx="486787" cy="838"/>
          </a:xfrm>
          <a:prstGeom prst="straightConnector1">
            <a:avLst/>
          </a:prstGeom>
          <a:ln w="25400">
            <a:solidFill>
              <a:srgbClr val="021AF4"/>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54" name="TextBox 153">
            <a:extLst>
              <a:ext uri="{FF2B5EF4-FFF2-40B4-BE49-F238E27FC236}">
                <a16:creationId xmlns:a16="http://schemas.microsoft.com/office/drawing/2014/main" id="{AB887885-F817-A144-91D6-8ED28443A4F6}"/>
              </a:ext>
            </a:extLst>
          </p:cNvPr>
          <p:cNvSpPr txBox="1"/>
          <p:nvPr/>
        </p:nvSpPr>
        <p:spPr>
          <a:xfrm>
            <a:off x="6467136" y="4899318"/>
            <a:ext cx="598434" cy="261610"/>
          </a:xfrm>
          <a:prstGeom prst="rect">
            <a:avLst/>
          </a:prstGeom>
          <a:noFill/>
        </p:spPr>
        <p:txBody>
          <a:bodyPr wrap="square" rtlCol="0">
            <a:spAutoFit/>
          </a:bodyPr>
          <a:lstStyle/>
          <a:p>
            <a:r>
              <a:rPr lang="en-US" sz="1100" dirty="0">
                <a:latin typeface="Courier" charset="0"/>
                <a:ea typeface="Courier" charset="0"/>
                <a:cs typeface="Courier" charset="0"/>
              </a:rPr>
              <a:t>Loci</a:t>
            </a:r>
          </a:p>
        </p:txBody>
      </p:sp>
      <p:sp>
        <p:nvSpPr>
          <p:cNvPr id="3" name="Slide Number Placeholder 2">
            <a:extLst>
              <a:ext uri="{FF2B5EF4-FFF2-40B4-BE49-F238E27FC236}">
                <a16:creationId xmlns:a16="http://schemas.microsoft.com/office/drawing/2014/main" id="{7962CFE9-09CE-784E-BEC8-82EF64E2B1BD}"/>
              </a:ext>
            </a:extLst>
          </p:cNvPr>
          <p:cNvSpPr>
            <a:spLocks noGrp="1"/>
          </p:cNvSpPr>
          <p:nvPr>
            <p:ph type="sldNum" sz="quarter" idx="12"/>
          </p:nvPr>
        </p:nvSpPr>
        <p:spPr/>
        <p:txBody>
          <a:bodyPr/>
          <a:lstStyle/>
          <a:p>
            <a:fld id="{F7A564D0-6B11-9F48-B181-C9E6C8351B78}" type="slidenum">
              <a:rPr lang="en-US" smtClean="0"/>
              <a:t>2</a:t>
            </a:fld>
            <a:endParaRPr lang="en-US"/>
          </a:p>
        </p:txBody>
      </p:sp>
      <p:sp>
        <p:nvSpPr>
          <p:cNvPr id="7" name="Rectangle 6">
            <a:extLst>
              <a:ext uri="{FF2B5EF4-FFF2-40B4-BE49-F238E27FC236}">
                <a16:creationId xmlns:a16="http://schemas.microsoft.com/office/drawing/2014/main" id="{67E80DC4-61D0-2E44-A86E-205EF679C47D}"/>
              </a:ext>
            </a:extLst>
          </p:cNvPr>
          <p:cNvSpPr/>
          <p:nvPr/>
        </p:nvSpPr>
        <p:spPr>
          <a:xfrm>
            <a:off x="1150795" y="6550223"/>
            <a:ext cx="3929943"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www.snpedia.com</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index.php</a:t>
            </a:r>
            <a:r>
              <a:rPr lang="en-US" sz="1400" dirty="0">
                <a:latin typeface="Arial" panose="020B0604020202020204" pitchFamily="34" charset="0"/>
                <a:cs typeface="Arial" panose="020B0604020202020204" pitchFamily="34" charset="0"/>
              </a:rPr>
              <a:t>/Heritability</a:t>
            </a:r>
          </a:p>
        </p:txBody>
      </p:sp>
      <p:cxnSp>
        <p:nvCxnSpPr>
          <p:cNvPr id="9" name="Curved Connector 8">
            <a:extLst>
              <a:ext uri="{FF2B5EF4-FFF2-40B4-BE49-F238E27FC236}">
                <a16:creationId xmlns:a16="http://schemas.microsoft.com/office/drawing/2014/main" id="{8F9D3610-4AE6-9246-8204-B5868C986018}"/>
              </a:ext>
            </a:extLst>
          </p:cNvPr>
          <p:cNvCxnSpPr>
            <a:cxnSpLocks/>
            <a:stCxn id="38" idx="2"/>
            <a:endCxn id="54" idx="0"/>
          </p:cNvCxnSpPr>
          <p:nvPr/>
        </p:nvCxnSpPr>
        <p:spPr>
          <a:xfrm rot="5400000" flipH="1" flipV="1">
            <a:off x="4433098" y="3657968"/>
            <a:ext cx="3438244" cy="14672"/>
          </a:xfrm>
          <a:prstGeom prst="curvedConnector5">
            <a:avLst>
              <a:gd name="adj1" fmla="val -6649"/>
              <a:gd name="adj2" fmla="val -16650423"/>
              <a:gd name="adj3" fmla="val 106649"/>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82647C28-D6DF-E947-AF45-DACC5B82B3EA}"/>
              </a:ext>
            </a:extLst>
          </p:cNvPr>
          <p:cNvGraphicFramePr>
            <a:graphicFrameLocks noGrp="1"/>
          </p:cNvGraphicFramePr>
          <p:nvPr>
            <p:extLst>
              <p:ext uri="{D42A27DB-BD31-4B8C-83A1-F6EECF244321}">
                <p14:modId xmlns:p14="http://schemas.microsoft.com/office/powerpoint/2010/main" val="4031574956"/>
              </p:ext>
            </p:extLst>
          </p:nvPr>
        </p:nvGraphicFramePr>
        <p:xfrm>
          <a:off x="1150795" y="2003201"/>
          <a:ext cx="3188374" cy="3337560"/>
        </p:xfrm>
        <a:graphic>
          <a:graphicData uri="http://schemas.openxmlformats.org/drawingml/2006/table">
            <a:tbl>
              <a:tblPr firstRow="1" bandRow="1">
                <a:tableStyleId>{5C22544A-7EE6-4342-B048-85BDC9FD1C3A}</a:tableStyleId>
              </a:tblPr>
              <a:tblGrid>
                <a:gridCol w="1792586">
                  <a:extLst>
                    <a:ext uri="{9D8B030D-6E8A-4147-A177-3AD203B41FA5}">
                      <a16:colId xmlns:a16="http://schemas.microsoft.com/office/drawing/2014/main" val="269870991"/>
                    </a:ext>
                  </a:extLst>
                </a:gridCol>
                <a:gridCol w="1395788">
                  <a:extLst>
                    <a:ext uri="{9D8B030D-6E8A-4147-A177-3AD203B41FA5}">
                      <a16:colId xmlns:a16="http://schemas.microsoft.com/office/drawing/2014/main" val="3913081957"/>
                    </a:ext>
                  </a:extLst>
                </a:gridCol>
              </a:tblGrid>
              <a:tr h="370840">
                <a:tc>
                  <a:txBody>
                    <a:bodyPr/>
                    <a:lstStyle/>
                    <a:p>
                      <a:r>
                        <a:rPr lang="en-US" dirty="0"/>
                        <a:t>Disease</a:t>
                      </a:r>
                    </a:p>
                  </a:txBody>
                  <a:tcPr/>
                </a:tc>
                <a:tc>
                  <a:txBody>
                    <a:bodyPr/>
                    <a:lstStyle/>
                    <a:p>
                      <a:r>
                        <a:rPr lang="en-US" dirty="0"/>
                        <a:t>Heritability*</a:t>
                      </a:r>
                    </a:p>
                  </a:txBody>
                  <a:tcPr/>
                </a:tc>
                <a:extLst>
                  <a:ext uri="{0D108BD9-81ED-4DB2-BD59-A6C34878D82A}">
                    <a16:rowId xmlns:a16="http://schemas.microsoft.com/office/drawing/2014/main" val="127442682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Schizophrenia</a:t>
                      </a:r>
                    </a:p>
                  </a:txBody>
                  <a:tcPr/>
                </a:tc>
                <a:tc>
                  <a:txBody>
                    <a:bodyPr/>
                    <a:lstStyle/>
                    <a:p>
                      <a:r>
                        <a:rPr lang="en-US" b="1" dirty="0"/>
                        <a:t>81%</a:t>
                      </a:r>
                    </a:p>
                  </a:txBody>
                  <a:tcPr/>
                </a:tc>
                <a:extLst>
                  <a:ext uri="{0D108BD9-81ED-4DB2-BD59-A6C34878D82A}">
                    <a16:rowId xmlns:a16="http://schemas.microsoft.com/office/drawing/2014/main" val="2139058742"/>
                  </a:ext>
                </a:extLst>
              </a:tr>
              <a:tr h="370840">
                <a:tc>
                  <a:txBody>
                    <a:bodyPr/>
                    <a:lstStyle/>
                    <a:p>
                      <a:r>
                        <a:rPr lang="en-US" b="1" dirty="0"/>
                        <a:t>Bipolar disorder</a:t>
                      </a:r>
                    </a:p>
                  </a:txBody>
                  <a:tcPr/>
                </a:tc>
                <a:tc>
                  <a:txBody>
                    <a:bodyPr/>
                    <a:lstStyle/>
                    <a:p>
                      <a:r>
                        <a:rPr lang="en-US" b="1" dirty="0"/>
                        <a:t>70%</a:t>
                      </a:r>
                    </a:p>
                  </a:txBody>
                  <a:tcPr/>
                </a:tc>
                <a:extLst>
                  <a:ext uri="{0D108BD9-81ED-4DB2-BD59-A6C34878D82A}">
                    <a16:rowId xmlns:a16="http://schemas.microsoft.com/office/drawing/2014/main" val="1239757580"/>
                  </a:ext>
                </a:extLst>
              </a:tr>
              <a:tr h="370840">
                <a:tc>
                  <a:txBody>
                    <a:bodyPr/>
                    <a:lstStyle/>
                    <a:p>
                      <a:r>
                        <a:rPr lang="en-US" dirty="0"/>
                        <a:t>Blood pressure</a:t>
                      </a:r>
                    </a:p>
                  </a:txBody>
                  <a:tcPr/>
                </a:tc>
                <a:tc>
                  <a:txBody>
                    <a:bodyPr/>
                    <a:lstStyle/>
                    <a:p>
                      <a:r>
                        <a:rPr lang="en-US" dirty="0"/>
                        <a:t>30%</a:t>
                      </a:r>
                    </a:p>
                  </a:txBody>
                  <a:tcPr/>
                </a:tc>
                <a:extLst>
                  <a:ext uri="{0D108BD9-81ED-4DB2-BD59-A6C34878D82A}">
                    <a16:rowId xmlns:a16="http://schemas.microsoft.com/office/drawing/2014/main" val="2354961713"/>
                  </a:ext>
                </a:extLst>
              </a:tr>
              <a:tr h="370840">
                <a:tc>
                  <a:txBody>
                    <a:bodyPr/>
                    <a:lstStyle/>
                    <a:p>
                      <a:r>
                        <a:rPr lang="en-US" dirty="0"/>
                        <a:t>Breast cancer</a:t>
                      </a:r>
                    </a:p>
                  </a:txBody>
                  <a:tcPr/>
                </a:tc>
                <a:tc>
                  <a:txBody>
                    <a:bodyPr/>
                    <a:lstStyle/>
                    <a:p>
                      <a:r>
                        <a:rPr lang="en-US" dirty="0"/>
                        <a:t>25-56%</a:t>
                      </a:r>
                    </a:p>
                  </a:txBody>
                  <a:tcPr/>
                </a:tc>
                <a:extLst>
                  <a:ext uri="{0D108BD9-81ED-4DB2-BD59-A6C34878D82A}">
                    <a16:rowId xmlns:a16="http://schemas.microsoft.com/office/drawing/2014/main" val="2197920375"/>
                  </a:ext>
                </a:extLst>
              </a:tr>
              <a:tr h="370840">
                <a:tc>
                  <a:txBody>
                    <a:bodyPr/>
                    <a:lstStyle/>
                    <a:p>
                      <a:r>
                        <a:rPr lang="en-US" dirty="0"/>
                        <a:t>Heart disease</a:t>
                      </a:r>
                    </a:p>
                  </a:txBody>
                  <a:tcPr/>
                </a:tc>
                <a:tc>
                  <a:txBody>
                    <a:bodyPr/>
                    <a:lstStyle/>
                    <a:p>
                      <a:r>
                        <a:rPr lang="en-US" dirty="0"/>
                        <a:t>34-53%</a:t>
                      </a:r>
                    </a:p>
                  </a:txBody>
                  <a:tcPr/>
                </a:tc>
                <a:extLst>
                  <a:ext uri="{0D108BD9-81ED-4DB2-BD59-A6C34878D82A}">
                    <a16:rowId xmlns:a16="http://schemas.microsoft.com/office/drawing/2014/main" val="3004364606"/>
                  </a:ext>
                </a:extLst>
              </a:tr>
              <a:tr h="370840">
                <a:tc>
                  <a:txBody>
                    <a:bodyPr/>
                    <a:lstStyle/>
                    <a:p>
                      <a:r>
                        <a:rPr lang="en-US" dirty="0"/>
                        <a:t>Colon cancer</a:t>
                      </a:r>
                    </a:p>
                  </a:txBody>
                  <a:tcPr/>
                </a:tc>
                <a:tc>
                  <a:txBody>
                    <a:bodyPr/>
                    <a:lstStyle/>
                    <a:p>
                      <a:r>
                        <a:rPr lang="en-US" dirty="0"/>
                        <a:t>13%</a:t>
                      </a:r>
                    </a:p>
                  </a:txBody>
                  <a:tcPr/>
                </a:tc>
                <a:extLst>
                  <a:ext uri="{0D108BD9-81ED-4DB2-BD59-A6C34878D82A}">
                    <a16:rowId xmlns:a16="http://schemas.microsoft.com/office/drawing/2014/main" val="165251185"/>
                  </a:ext>
                </a:extLst>
              </a:tr>
              <a:tr h="370840">
                <a:tc>
                  <a:txBody>
                    <a:bodyPr/>
                    <a:lstStyle/>
                    <a:p>
                      <a:r>
                        <a:rPr lang="en-US" dirty="0"/>
                        <a:t>Lung cancer</a:t>
                      </a:r>
                    </a:p>
                  </a:txBody>
                  <a:tcPr/>
                </a:tc>
                <a:tc>
                  <a:txBody>
                    <a:bodyPr/>
                    <a:lstStyle/>
                    <a:p>
                      <a:r>
                        <a:rPr lang="en-US" dirty="0"/>
                        <a:t>8%</a:t>
                      </a:r>
                    </a:p>
                  </a:txBody>
                  <a:tcPr/>
                </a:tc>
                <a:extLst>
                  <a:ext uri="{0D108BD9-81ED-4DB2-BD59-A6C34878D82A}">
                    <a16:rowId xmlns:a16="http://schemas.microsoft.com/office/drawing/2014/main" val="291242400"/>
                  </a:ext>
                </a:extLst>
              </a:tr>
              <a:tr h="370840">
                <a:tc>
                  <a:txBody>
                    <a:bodyPr/>
                    <a:lstStyle/>
                    <a:p>
                      <a:r>
                        <a:rPr lang="en-US" dirty="0"/>
                        <a:t>Leukemia</a:t>
                      </a:r>
                    </a:p>
                  </a:txBody>
                  <a:tcPr/>
                </a:tc>
                <a:tc>
                  <a:txBody>
                    <a:bodyPr/>
                    <a:lstStyle/>
                    <a:p>
                      <a:r>
                        <a:rPr lang="en-US" dirty="0"/>
                        <a:t>1%</a:t>
                      </a:r>
                    </a:p>
                  </a:txBody>
                  <a:tcPr/>
                </a:tc>
                <a:extLst>
                  <a:ext uri="{0D108BD9-81ED-4DB2-BD59-A6C34878D82A}">
                    <a16:rowId xmlns:a16="http://schemas.microsoft.com/office/drawing/2014/main" val="847223116"/>
                  </a:ext>
                </a:extLst>
              </a:tr>
            </a:tbl>
          </a:graphicData>
        </a:graphic>
      </p:graphicFrame>
    </p:spTree>
    <p:extLst>
      <p:ext uri="{BB962C8B-B14F-4D97-AF65-F5344CB8AC3E}">
        <p14:creationId xmlns:p14="http://schemas.microsoft.com/office/powerpoint/2010/main" val="3580415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2FDF508-061D-4207-BC33-A8162B5AD8AC}"/>
              </a:ext>
            </a:extLst>
          </p:cNvPr>
          <p:cNvPicPr>
            <a:picLocks noChangeAspect="1"/>
          </p:cNvPicPr>
          <p:nvPr/>
        </p:nvPicPr>
        <p:blipFill rotWithShape="1">
          <a:blip r:embed="rId3"/>
          <a:srcRect l="2626" t="16585" r="63601" b="20647"/>
          <a:stretch/>
        </p:blipFill>
        <p:spPr>
          <a:xfrm>
            <a:off x="0" y="1053243"/>
            <a:ext cx="4112709" cy="3541720"/>
          </a:xfrm>
          <a:prstGeom prst="rect">
            <a:avLst/>
          </a:prstGeom>
        </p:spPr>
      </p:pic>
      <p:sp>
        <p:nvSpPr>
          <p:cNvPr id="5" name="Title 4">
            <a:extLst>
              <a:ext uri="{FF2B5EF4-FFF2-40B4-BE49-F238E27FC236}">
                <a16:creationId xmlns:a16="http://schemas.microsoft.com/office/drawing/2014/main" id="{8545CE2D-651E-284E-B2CE-BD45C7867F1F}"/>
              </a:ext>
            </a:extLst>
          </p:cNvPr>
          <p:cNvSpPr>
            <a:spLocks noGrp="1"/>
          </p:cNvSpPr>
          <p:nvPr>
            <p:ph type="title"/>
          </p:nvPr>
        </p:nvSpPr>
        <p:spPr>
          <a:xfrm>
            <a:off x="790414" y="-1677"/>
            <a:ext cx="11050292" cy="1325563"/>
          </a:xfrm>
        </p:spPr>
        <p:txBody>
          <a:bodyPr>
            <a:normAutofit/>
          </a:bodyPr>
          <a:lstStyle/>
          <a:p>
            <a:r>
              <a:rPr lang="en-US" sz="4000" dirty="0"/>
              <a:t>Brain multi-omics of </a:t>
            </a:r>
            <a:r>
              <a:rPr lang="en-US" sz="4000" dirty="0" err="1"/>
              <a:t>PsychENCODE</a:t>
            </a:r>
            <a:r>
              <a:rPr lang="en-US" sz="4000" dirty="0"/>
              <a:t> &amp; other consortia</a:t>
            </a:r>
          </a:p>
        </p:txBody>
      </p:sp>
      <p:pic>
        <p:nvPicPr>
          <p:cNvPr id="7" name="Picture 6">
            <a:extLst>
              <a:ext uri="{FF2B5EF4-FFF2-40B4-BE49-F238E27FC236}">
                <a16:creationId xmlns:a16="http://schemas.microsoft.com/office/drawing/2014/main" id="{C3B53743-5F05-9248-89EC-AB48D6BB08D9}"/>
              </a:ext>
            </a:extLst>
          </p:cNvPr>
          <p:cNvPicPr>
            <a:picLocks noChangeAspect="1"/>
          </p:cNvPicPr>
          <p:nvPr/>
        </p:nvPicPr>
        <p:blipFill>
          <a:blip r:embed="rId4"/>
          <a:stretch>
            <a:fillRect/>
          </a:stretch>
        </p:blipFill>
        <p:spPr>
          <a:xfrm>
            <a:off x="4112185" y="1079733"/>
            <a:ext cx="5930717" cy="3050952"/>
          </a:xfrm>
          <a:prstGeom prst="rect">
            <a:avLst/>
          </a:prstGeom>
        </p:spPr>
      </p:pic>
      <p:pic>
        <p:nvPicPr>
          <p:cNvPr id="8" name="Picture 7">
            <a:extLst>
              <a:ext uri="{FF2B5EF4-FFF2-40B4-BE49-F238E27FC236}">
                <a16:creationId xmlns:a16="http://schemas.microsoft.com/office/drawing/2014/main" id="{6ACFB8E9-1CE4-0C40-BA4D-ABB37782C9FC}"/>
              </a:ext>
            </a:extLst>
          </p:cNvPr>
          <p:cNvPicPr>
            <a:picLocks noChangeAspect="1"/>
          </p:cNvPicPr>
          <p:nvPr/>
        </p:nvPicPr>
        <p:blipFill>
          <a:blip r:embed="rId5"/>
          <a:stretch>
            <a:fillRect/>
          </a:stretch>
        </p:blipFill>
        <p:spPr>
          <a:xfrm>
            <a:off x="4112185" y="4205233"/>
            <a:ext cx="3356213" cy="2470545"/>
          </a:xfrm>
          <a:prstGeom prst="rect">
            <a:avLst/>
          </a:prstGeom>
        </p:spPr>
      </p:pic>
      <p:sp>
        <p:nvSpPr>
          <p:cNvPr id="3" name="Rectangle 2">
            <a:extLst>
              <a:ext uri="{FF2B5EF4-FFF2-40B4-BE49-F238E27FC236}">
                <a16:creationId xmlns:a16="http://schemas.microsoft.com/office/drawing/2014/main" id="{93251B0F-43D4-2845-81C3-B1B26858502D}"/>
              </a:ext>
            </a:extLst>
          </p:cNvPr>
          <p:cNvSpPr/>
          <p:nvPr/>
        </p:nvSpPr>
        <p:spPr>
          <a:xfrm>
            <a:off x="223758" y="4746448"/>
            <a:ext cx="3922869" cy="1477328"/>
          </a:xfrm>
          <a:prstGeom prst="rect">
            <a:avLst/>
          </a:prstGeom>
        </p:spPr>
        <p:txBody>
          <a:bodyPr wrap="none">
            <a:spAutoFit/>
          </a:bodyPr>
          <a:lstStyle/>
          <a:p>
            <a:r>
              <a:rPr lang="en-US" dirty="0">
                <a:latin typeface="Arial" panose="020B0604020202020204" pitchFamily="34" charset="0"/>
                <a:ea typeface="Arial" panose="020B0604020202020204" pitchFamily="34" charset="0"/>
                <a:cs typeface="Arial" panose="020B0604020202020204" pitchFamily="34" charset="0"/>
              </a:rPr>
              <a:t>1866 brains</a:t>
            </a:r>
          </a:p>
          <a:p>
            <a:pPr marL="285750" indent="-285750">
              <a:buFont typeface="Arial" panose="020B0604020202020204" pitchFamily="34" charset="0"/>
              <a:buChar char="•"/>
            </a:pPr>
            <a:r>
              <a:rPr lang="en-US" dirty="0">
                <a:latin typeface="Arial" panose="020B0604020202020204" pitchFamily="34" charset="0"/>
                <a:ea typeface="Arial" panose="020B0604020202020204" pitchFamily="34" charset="0"/>
                <a:cs typeface="Arial" panose="020B0604020202020204" pitchFamily="34" charset="0"/>
              </a:rPr>
              <a:t>Control</a:t>
            </a:r>
          </a:p>
          <a:p>
            <a:pPr marL="285750" indent="-285750">
              <a:buFont typeface="Arial" panose="020B0604020202020204" pitchFamily="34" charset="0"/>
              <a:buChar char="•"/>
            </a:pPr>
            <a:r>
              <a:rPr lang="en-US" dirty="0">
                <a:latin typeface="Arial" panose="020B0604020202020204" pitchFamily="34" charset="0"/>
                <a:ea typeface="Arial" panose="020B0604020202020204" pitchFamily="34" charset="0"/>
                <a:cs typeface="Arial" panose="020B0604020202020204" pitchFamily="34" charset="0"/>
              </a:rPr>
              <a:t>Schizophrenia (SCZ)</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Bipolar Disorder (BPD)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Autism Spectrum Disorder (ASD) </a:t>
            </a:r>
          </a:p>
        </p:txBody>
      </p:sp>
      <p:sp>
        <p:nvSpPr>
          <p:cNvPr id="4" name="Rectangle 3">
            <a:extLst>
              <a:ext uri="{FF2B5EF4-FFF2-40B4-BE49-F238E27FC236}">
                <a16:creationId xmlns:a16="http://schemas.microsoft.com/office/drawing/2014/main" id="{F9C3D21C-5C30-BA46-811D-A8894A4BD0CD}"/>
              </a:ext>
            </a:extLst>
          </p:cNvPr>
          <p:cNvSpPr/>
          <p:nvPr/>
        </p:nvSpPr>
        <p:spPr>
          <a:xfrm>
            <a:off x="7651458" y="4109581"/>
            <a:ext cx="4189248" cy="2246769"/>
          </a:xfrm>
          <a:prstGeom prst="rect">
            <a:avLst/>
          </a:prstGeom>
        </p:spPr>
        <p:txBody>
          <a:bodyPr wrap="square">
            <a:spAutoFit/>
          </a:bodyPr>
          <a:lstStyle/>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Brain specific transcriptome and epigenome</a:t>
            </a: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Single cell deconvolution</a:t>
            </a: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Quantitative Trait Locus (QTL)</a:t>
            </a: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Gene regulatory network</a:t>
            </a: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Deep Neural Network for predicting disorders</a:t>
            </a:r>
            <a:endParaRPr lang="en-US" sz="2000" b="1" dirty="0"/>
          </a:p>
        </p:txBody>
      </p:sp>
      <p:sp>
        <p:nvSpPr>
          <p:cNvPr id="10" name="Slide Number Placeholder 9">
            <a:extLst>
              <a:ext uri="{FF2B5EF4-FFF2-40B4-BE49-F238E27FC236}">
                <a16:creationId xmlns:a16="http://schemas.microsoft.com/office/drawing/2014/main" id="{98F89C4E-E391-5F49-B66E-FE925A0B416F}"/>
              </a:ext>
            </a:extLst>
          </p:cNvPr>
          <p:cNvSpPr>
            <a:spLocks noGrp="1"/>
          </p:cNvSpPr>
          <p:nvPr>
            <p:ph type="sldNum" sz="quarter" idx="12"/>
          </p:nvPr>
        </p:nvSpPr>
        <p:spPr/>
        <p:txBody>
          <a:bodyPr/>
          <a:lstStyle/>
          <a:p>
            <a:fld id="{F7A564D0-6B11-9F48-B181-C9E6C8351B78}" type="slidenum">
              <a:rPr lang="en-US" smtClean="0"/>
              <a:t>3</a:t>
            </a:fld>
            <a:endParaRPr lang="en-US"/>
          </a:p>
        </p:txBody>
      </p:sp>
    </p:spTree>
    <p:extLst>
      <p:ext uri="{BB962C8B-B14F-4D97-AF65-F5344CB8AC3E}">
        <p14:creationId xmlns:p14="http://schemas.microsoft.com/office/powerpoint/2010/main" val="2796717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10AEB-6EBB-1A44-85F0-8AA52339DAA7}"/>
              </a:ext>
            </a:extLst>
          </p:cNvPr>
          <p:cNvSpPr>
            <a:spLocks noGrp="1"/>
          </p:cNvSpPr>
          <p:nvPr>
            <p:ph type="title"/>
          </p:nvPr>
        </p:nvSpPr>
        <p:spPr>
          <a:xfrm>
            <a:off x="838200" y="0"/>
            <a:ext cx="10515600" cy="1325563"/>
          </a:xfrm>
        </p:spPr>
        <p:txBody>
          <a:bodyPr/>
          <a:lstStyle/>
          <a:p>
            <a:r>
              <a:rPr lang="en-US" dirty="0"/>
              <a:t>Brain specific transcriptome and epigenome from comparative analysis</a:t>
            </a:r>
          </a:p>
        </p:txBody>
      </p:sp>
      <p:sp>
        <p:nvSpPr>
          <p:cNvPr id="3" name="Slide Number Placeholder 2">
            <a:extLst>
              <a:ext uri="{FF2B5EF4-FFF2-40B4-BE49-F238E27FC236}">
                <a16:creationId xmlns:a16="http://schemas.microsoft.com/office/drawing/2014/main" id="{8781D8A7-B1EE-9C4B-86B2-4884A94C3FC3}"/>
              </a:ext>
            </a:extLst>
          </p:cNvPr>
          <p:cNvSpPr>
            <a:spLocks noGrp="1"/>
          </p:cNvSpPr>
          <p:nvPr>
            <p:ph type="sldNum" sz="quarter" idx="12"/>
          </p:nvPr>
        </p:nvSpPr>
        <p:spPr/>
        <p:txBody>
          <a:bodyPr/>
          <a:lstStyle/>
          <a:p>
            <a:fld id="{F7A564D0-6B11-9F48-B181-C9E6C8351B78}" type="slidenum">
              <a:rPr lang="en-US" smtClean="0"/>
              <a:t>4</a:t>
            </a:fld>
            <a:endParaRPr lang="en-US"/>
          </a:p>
        </p:txBody>
      </p:sp>
      <p:pic>
        <p:nvPicPr>
          <p:cNvPr id="5" name="Picture 4">
            <a:extLst>
              <a:ext uri="{FF2B5EF4-FFF2-40B4-BE49-F238E27FC236}">
                <a16:creationId xmlns:a16="http://schemas.microsoft.com/office/drawing/2014/main" id="{FA431B9A-2042-0143-9DD0-67DD19CDEB8C}"/>
              </a:ext>
            </a:extLst>
          </p:cNvPr>
          <p:cNvPicPr>
            <a:picLocks noChangeAspect="1"/>
          </p:cNvPicPr>
          <p:nvPr/>
        </p:nvPicPr>
        <p:blipFill rotWithShape="1">
          <a:blip r:embed="rId3"/>
          <a:srcRect t="59274" r="33857"/>
          <a:stretch/>
        </p:blipFill>
        <p:spPr>
          <a:xfrm>
            <a:off x="1" y="1656690"/>
            <a:ext cx="8067040" cy="3099912"/>
          </a:xfrm>
          <a:prstGeom prst="rect">
            <a:avLst/>
          </a:prstGeom>
        </p:spPr>
      </p:pic>
      <p:pic>
        <p:nvPicPr>
          <p:cNvPr id="6" name="Picture 5">
            <a:extLst>
              <a:ext uri="{FF2B5EF4-FFF2-40B4-BE49-F238E27FC236}">
                <a16:creationId xmlns:a16="http://schemas.microsoft.com/office/drawing/2014/main" id="{B6AD971E-CC54-AF40-BCC1-D290F952D95E}"/>
              </a:ext>
            </a:extLst>
          </p:cNvPr>
          <p:cNvPicPr>
            <a:picLocks noChangeAspect="1"/>
          </p:cNvPicPr>
          <p:nvPr/>
        </p:nvPicPr>
        <p:blipFill rotWithShape="1">
          <a:blip r:embed="rId3"/>
          <a:srcRect l="66734" t="6390" r="1285" b="42729"/>
          <a:stretch/>
        </p:blipFill>
        <p:spPr>
          <a:xfrm>
            <a:off x="8291594" y="1300229"/>
            <a:ext cx="3900406" cy="3872948"/>
          </a:xfrm>
          <a:prstGeom prst="rect">
            <a:avLst/>
          </a:prstGeom>
        </p:spPr>
      </p:pic>
      <p:sp>
        <p:nvSpPr>
          <p:cNvPr id="4" name="Rectangle 3">
            <a:extLst>
              <a:ext uri="{FF2B5EF4-FFF2-40B4-BE49-F238E27FC236}">
                <a16:creationId xmlns:a16="http://schemas.microsoft.com/office/drawing/2014/main" id="{4DD895D0-72DB-FF4A-BF95-A23F282CE9F9}"/>
              </a:ext>
            </a:extLst>
          </p:cNvPr>
          <p:cNvSpPr/>
          <p:nvPr/>
        </p:nvSpPr>
        <p:spPr>
          <a:xfrm>
            <a:off x="2565226" y="5241543"/>
            <a:ext cx="2471639" cy="523220"/>
          </a:xfrm>
          <a:prstGeom prst="rect">
            <a:avLst/>
          </a:prstGeom>
        </p:spPr>
        <p:txBody>
          <a:bodyPr wrap="none">
            <a:spAutoFit/>
          </a:bodyPr>
          <a:lstStyle/>
          <a:p>
            <a:r>
              <a:rPr lang="en-US" sz="2800" dirty="0">
                <a:latin typeface="Arial" panose="020B0604020202020204" pitchFamily="34" charset="0"/>
                <a:cs typeface="Arial" panose="020B0604020202020204" pitchFamily="34" charset="0"/>
              </a:rPr>
              <a:t>Transcriptome</a:t>
            </a:r>
          </a:p>
        </p:txBody>
      </p:sp>
      <p:sp>
        <p:nvSpPr>
          <p:cNvPr id="7" name="Rectangle 6">
            <a:extLst>
              <a:ext uri="{FF2B5EF4-FFF2-40B4-BE49-F238E27FC236}">
                <a16:creationId xmlns:a16="http://schemas.microsoft.com/office/drawing/2014/main" id="{D57F33EF-EBAA-CE44-A902-19EE539126A3}"/>
              </a:ext>
            </a:extLst>
          </p:cNvPr>
          <p:cNvSpPr/>
          <p:nvPr/>
        </p:nvSpPr>
        <p:spPr>
          <a:xfrm>
            <a:off x="7773803" y="5287710"/>
            <a:ext cx="4418197" cy="954107"/>
          </a:xfrm>
          <a:prstGeom prst="rect">
            <a:avLst/>
          </a:prstGeom>
        </p:spPr>
        <p:txBody>
          <a:bodyPr wrap="none">
            <a:spAutoFit/>
          </a:bodyPr>
          <a:lstStyle/>
          <a:p>
            <a:pPr algn="ctr"/>
            <a:r>
              <a:rPr lang="en-US" sz="2800" dirty="0">
                <a:latin typeface="Arial" panose="020B0604020202020204" pitchFamily="34" charset="0"/>
                <a:cs typeface="Arial" panose="020B0604020202020204" pitchFamily="34" charset="0"/>
              </a:rPr>
              <a:t>Epigenome</a:t>
            </a:r>
          </a:p>
          <a:p>
            <a:pPr algn="ctr"/>
            <a:r>
              <a:rPr lang="en-US" sz="2800" dirty="0">
                <a:latin typeface="Arial" panose="020B0604020202020204" pitchFamily="34" charset="0"/>
                <a:cs typeface="Arial" panose="020B0604020202020204" pitchFamily="34" charset="0"/>
              </a:rPr>
              <a:t>(~79,000 brain enhancers)</a:t>
            </a:r>
          </a:p>
        </p:txBody>
      </p:sp>
    </p:spTree>
    <p:extLst>
      <p:ext uri="{BB962C8B-B14F-4D97-AF65-F5344CB8AC3E}">
        <p14:creationId xmlns:p14="http://schemas.microsoft.com/office/powerpoint/2010/main" val="1480875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7B54E-E059-9F45-8D2B-AC035960BE6D}"/>
              </a:ext>
            </a:extLst>
          </p:cNvPr>
          <p:cNvSpPr>
            <a:spLocks noGrp="1"/>
          </p:cNvSpPr>
          <p:nvPr>
            <p:ph type="title"/>
          </p:nvPr>
        </p:nvSpPr>
        <p:spPr>
          <a:xfrm>
            <a:off x="108484" y="433630"/>
            <a:ext cx="5024414" cy="2353350"/>
          </a:xfrm>
        </p:spPr>
        <p:txBody>
          <a:bodyPr>
            <a:normAutofit/>
          </a:bodyPr>
          <a:lstStyle/>
          <a:p>
            <a:r>
              <a:rPr lang="en-US" sz="3600" kern="0" dirty="0"/>
              <a:t>Single cell deconvolution </a:t>
            </a:r>
            <a:br>
              <a:rPr lang="en-US" sz="3600" kern="0" dirty="0"/>
            </a:br>
            <a:r>
              <a:rPr lang="en-US" sz="3600" kern="0" dirty="0"/>
              <a:t>Step 1: unsupervised learning to see cell types</a:t>
            </a:r>
            <a:endParaRPr lang="en-US" sz="3600" dirty="0"/>
          </a:p>
        </p:txBody>
      </p:sp>
      <p:sp>
        <p:nvSpPr>
          <p:cNvPr id="4" name="TextBox 3">
            <a:extLst>
              <a:ext uri="{FF2B5EF4-FFF2-40B4-BE49-F238E27FC236}">
                <a16:creationId xmlns:a16="http://schemas.microsoft.com/office/drawing/2014/main" id="{E71DE4FB-D9A9-6648-BF26-BBF2339E8734}"/>
              </a:ext>
            </a:extLst>
          </p:cNvPr>
          <p:cNvSpPr txBox="1"/>
          <p:nvPr/>
        </p:nvSpPr>
        <p:spPr>
          <a:xfrm rot="16200000">
            <a:off x="4338450" y="1428852"/>
            <a:ext cx="1588897" cy="304250"/>
          </a:xfrm>
          <a:prstGeom prst="rect">
            <a:avLst/>
          </a:prstGeom>
          <a:noFill/>
        </p:spPr>
        <p:txBody>
          <a:bodyPr wrap="none" rtlCol="0">
            <a:spAutoFit/>
          </a:bodyPr>
          <a:lstStyle/>
          <a:p>
            <a:r>
              <a:rPr lang="en-US" altLang="zh-CN" sz="1377" b="1" dirty="0">
                <a:latin typeface="Helvetica" charset="0"/>
                <a:ea typeface="Helvetica" charset="0"/>
                <a:cs typeface="Helvetica" charset="0"/>
              </a:rPr>
              <a:t>All</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genes</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a:t>
            </a:r>
            <a:r>
              <a:rPr lang="zh-CN" altLang="en-US" sz="1377" b="1" dirty="0">
                <a:latin typeface="Helvetica" charset="0"/>
                <a:ea typeface="Helvetica" charset="0"/>
                <a:cs typeface="Helvetica" charset="0"/>
              </a:rPr>
              <a:t>∼</a:t>
            </a:r>
            <a:r>
              <a:rPr lang="en-US" altLang="zh-CN" sz="1377" b="1" dirty="0">
                <a:latin typeface="Helvetica" charset="0"/>
                <a:ea typeface="Helvetica" charset="0"/>
                <a:cs typeface="Helvetica" charset="0"/>
              </a:rPr>
              <a:t>20K)</a:t>
            </a:r>
            <a:endParaRPr lang="en-US" sz="1377" b="1" dirty="0">
              <a:latin typeface="Helvetica" charset="0"/>
              <a:ea typeface="Helvetica" charset="0"/>
              <a:cs typeface="Helvetica" charset="0"/>
            </a:endParaRPr>
          </a:p>
        </p:txBody>
      </p:sp>
      <p:sp>
        <p:nvSpPr>
          <p:cNvPr id="5" name="TextBox 4">
            <a:extLst>
              <a:ext uri="{FF2B5EF4-FFF2-40B4-BE49-F238E27FC236}">
                <a16:creationId xmlns:a16="http://schemas.microsoft.com/office/drawing/2014/main" id="{49FD6018-26B7-EB49-A7E6-3E0ACA52AB9C}"/>
              </a:ext>
            </a:extLst>
          </p:cNvPr>
          <p:cNvSpPr txBox="1"/>
          <p:nvPr/>
        </p:nvSpPr>
        <p:spPr>
          <a:xfrm>
            <a:off x="5210617" y="365125"/>
            <a:ext cx="1547218" cy="304250"/>
          </a:xfrm>
          <a:prstGeom prst="rect">
            <a:avLst/>
          </a:prstGeom>
          <a:noFill/>
        </p:spPr>
        <p:txBody>
          <a:bodyPr wrap="none" rtlCol="0">
            <a:spAutoFit/>
          </a:bodyPr>
          <a:lstStyle/>
          <a:p>
            <a:r>
              <a:rPr lang="en-US" altLang="zh-CN" sz="1377" b="1" dirty="0">
                <a:latin typeface="Helvetica" charset="0"/>
                <a:ea typeface="Helvetica" charset="0"/>
                <a:cs typeface="Helvetica" charset="0"/>
              </a:rPr>
              <a:t>1866</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individuals</a:t>
            </a:r>
            <a:endParaRPr lang="en-US" sz="1377" b="1" dirty="0">
              <a:latin typeface="Helvetica" charset="0"/>
              <a:ea typeface="Helvetica" charset="0"/>
              <a:cs typeface="Helvetica" charset="0"/>
            </a:endParaRPr>
          </a:p>
        </p:txBody>
      </p:sp>
      <p:sp>
        <p:nvSpPr>
          <p:cNvPr id="6" name="TextBox 5">
            <a:extLst>
              <a:ext uri="{FF2B5EF4-FFF2-40B4-BE49-F238E27FC236}">
                <a16:creationId xmlns:a16="http://schemas.microsoft.com/office/drawing/2014/main" id="{52554F0B-36C5-9F47-BAF5-F4DB669E5026}"/>
              </a:ext>
            </a:extLst>
          </p:cNvPr>
          <p:cNvSpPr txBox="1"/>
          <p:nvPr/>
        </p:nvSpPr>
        <p:spPr>
          <a:xfrm>
            <a:off x="5278998" y="1100490"/>
            <a:ext cx="1395394" cy="834267"/>
          </a:xfrm>
          <a:prstGeom prst="rect">
            <a:avLst/>
          </a:prstGeom>
          <a:noFill/>
        </p:spPr>
        <p:txBody>
          <a:bodyPr wrap="square" rtlCol="0">
            <a:spAutoFit/>
          </a:bodyPr>
          <a:lstStyle/>
          <a:p>
            <a:pPr algn="ctr"/>
            <a:r>
              <a:rPr lang="en-US" altLang="zh-CN" sz="1607" b="1" dirty="0">
                <a:latin typeface="Helvetica" charset="0"/>
                <a:ea typeface="Helvetica" charset="0"/>
                <a:cs typeface="Helvetica" charset="0"/>
              </a:rPr>
              <a:t>Bulk</a:t>
            </a:r>
            <a:r>
              <a:rPr lang="zh-CN" altLang="en-US" sz="1607" b="1" dirty="0">
                <a:latin typeface="Helvetica" charset="0"/>
                <a:ea typeface="Helvetica" charset="0"/>
                <a:cs typeface="Helvetica" charset="0"/>
              </a:rPr>
              <a:t> </a:t>
            </a:r>
            <a:endParaRPr lang="en-US" altLang="zh-CN" sz="1607" b="1" dirty="0">
              <a:latin typeface="Helvetica" charset="0"/>
              <a:ea typeface="Helvetica" charset="0"/>
              <a:cs typeface="Helvetica" charset="0"/>
            </a:endParaRPr>
          </a:p>
          <a:p>
            <a:pPr algn="ctr"/>
            <a:r>
              <a:rPr lang="en-US" altLang="zh-CN" sz="1607" b="1" dirty="0">
                <a:latin typeface="Helvetica" charset="0"/>
                <a:ea typeface="Helvetica" charset="0"/>
                <a:cs typeface="Helvetica" charset="0"/>
              </a:rPr>
              <a:t>expression</a:t>
            </a:r>
            <a:r>
              <a:rPr lang="zh-CN" altLang="en-US" sz="1607" b="1" dirty="0">
                <a:latin typeface="Helvetica" charset="0"/>
                <a:ea typeface="Helvetica" charset="0"/>
                <a:cs typeface="Helvetica" charset="0"/>
              </a:rPr>
              <a:t> </a:t>
            </a:r>
            <a:endParaRPr lang="en-US" altLang="zh-CN" sz="1607" b="1" dirty="0">
              <a:latin typeface="Helvetica" charset="0"/>
              <a:ea typeface="Helvetica" charset="0"/>
              <a:cs typeface="Helvetica" charset="0"/>
            </a:endParaRPr>
          </a:p>
          <a:p>
            <a:pPr algn="ctr"/>
            <a:r>
              <a:rPr lang="en-US" altLang="zh-CN" sz="1607" b="1" dirty="0">
                <a:latin typeface="Helvetica" charset="0"/>
                <a:ea typeface="Helvetica" charset="0"/>
                <a:cs typeface="Helvetica" charset="0"/>
              </a:rPr>
              <a:t>(B)</a:t>
            </a:r>
            <a:endParaRPr lang="en-US" sz="1607" b="1" dirty="0">
              <a:latin typeface="Helvetica" charset="0"/>
              <a:ea typeface="Helvetica" charset="0"/>
              <a:cs typeface="Helvetica" charset="0"/>
            </a:endParaRPr>
          </a:p>
        </p:txBody>
      </p:sp>
      <p:sp>
        <p:nvSpPr>
          <p:cNvPr id="7" name="TextBox 6">
            <a:extLst>
              <a:ext uri="{FF2B5EF4-FFF2-40B4-BE49-F238E27FC236}">
                <a16:creationId xmlns:a16="http://schemas.microsoft.com/office/drawing/2014/main" id="{2212E91D-40C6-FA4B-B0CC-74DB2915F0C1}"/>
              </a:ext>
            </a:extLst>
          </p:cNvPr>
          <p:cNvSpPr txBox="1"/>
          <p:nvPr/>
        </p:nvSpPr>
        <p:spPr>
          <a:xfrm>
            <a:off x="10672011" y="1180682"/>
            <a:ext cx="1242698" cy="728084"/>
          </a:xfrm>
          <a:prstGeom prst="rect">
            <a:avLst/>
          </a:prstGeom>
          <a:noFill/>
        </p:spPr>
        <p:txBody>
          <a:bodyPr wrap="square" rtlCol="0">
            <a:spAutoFit/>
          </a:bodyPr>
          <a:lstStyle/>
          <a:p>
            <a:pPr algn="ctr"/>
            <a:r>
              <a:rPr lang="en-US" altLang="zh-CN" sz="1377" b="1" dirty="0">
                <a:latin typeface="Helvetica" charset="0"/>
                <a:ea typeface="Helvetica" charset="0"/>
                <a:cs typeface="Helvetica" charset="0"/>
              </a:rPr>
              <a:t>NMF</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comp</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fractions</a:t>
            </a:r>
            <a:r>
              <a:rPr lang="zh-CN" altLang="en-US" sz="1377" b="1" dirty="0">
                <a:latin typeface="Helvetica" charset="0"/>
                <a:ea typeface="Helvetica" charset="0"/>
                <a:cs typeface="Helvetica" charset="0"/>
              </a:rPr>
              <a:t> </a:t>
            </a:r>
            <a:endParaRPr lang="en-US" altLang="zh-CN" sz="1377" b="1" dirty="0">
              <a:latin typeface="Helvetica" charset="0"/>
              <a:ea typeface="Helvetica" charset="0"/>
              <a:cs typeface="Helvetica" charset="0"/>
            </a:endParaRPr>
          </a:p>
          <a:p>
            <a:pPr algn="ctr"/>
            <a:r>
              <a:rPr lang="en-US" altLang="zh-CN" sz="1377" b="1" dirty="0">
                <a:latin typeface="Helvetica" charset="0"/>
                <a:ea typeface="Helvetica" charset="0"/>
                <a:cs typeface="Helvetica" charset="0"/>
              </a:rPr>
              <a:t>(H)</a:t>
            </a:r>
            <a:endParaRPr lang="en-US" sz="1377" b="1" dirty="0">
              <a:latin typeface="Helvetica" charset="0"/>
              <a:ea typeface="Helvetica" charset="0"/>
              <a:cs typeface="Helvetica" charset="0"/>
            </a:endParaRPr>
          </a:p>
        </p:txBody>
      </p:sp>
      <p:sp>
        <p:nvSpPr>
          <p:cNvPr id="8" name="TextBox 7">
            <a:extLst>
              <a:ext uri="{FF2B5EF4-FFF2-40B4-BE49-F238E27FC236}">
                <a16:creationId xmlns:a16="http://schemas.microsoft.com/office/drawing/2014/main" id="{CA1F03E6-1B2E-A542-BE79-77FDDF922CC0}"/>
              </a:ext>
            </a:extLst>
          </p:cNvPr>
          <p:cNvSpPr txBox="1"/>
          <p:nvPr/>
        </p:nvSpPr>
        <p:spPr>
          <a:xfrm>
            <a:off x="8515890" y="1234516"/>
            <a:ext cx="1175406" cy="728084"/>
          </a:xfrm>
          <a:prstGeom prst="rect">
            <a:avLst/>
          </a:prstGeom>
          <a:noFill/>
        </p:spPr>
        <p:txBody>
          <a:bodyPr wrap="square" rtlCol="0">
            <a:spAutoFit/>
          </a:bodyPr>
          <a:lstStyle/>
          <a:p>
            <a:pPr algn="ctr"/>
            <a:r>
              <a:rPr lang="en-US" altLang="zh-CN" sz="1377" b="1" dirty="0">
                <a:latin typeface="Helvetica" charset="0"/>
                <a:ea typeface="Helvetica" charset="0"/>
                <a:cs typeface="Helvetica" charset="0"/>
              </a:rPr>
              <a:t>NMF</a:t>
            </a:r>
          </a:p>
          <a:p>
            <a:pPr algn="ctr"/>
            <a:r>
              <a:rPr lang="en-US" altLang="zh-CN" sz="1377" b="1" dirty="0">
                <a:latin typeface="Helvetica" charset="0"/>
                <a:ea typeface="Helvetica" charset="0"/>
                <a:cs typeface="Helvetica" charset="0"/>
              </a:rPr>
              <a:t>comp</a:t>
            </a:r>
            <a:r>
              <a:rPr lang="zh-CN" altLang="en-US" sz="1377" b="1" dirty="0">
                <a:latin typeface="Helvetica" charset="0"/>
                <a:ea typeface="Helvetica" charset="0"/>
                <a:cs typeface="Helvetica" charset="0"/>
              </a:rPr>
              <a:t> </a:t>
            </a:r>
            <a:endParaRPr lang="en-US" altLang="zh-CN" sz="1377" b="1" dirty="0">
              <a:latin typeface="Helvetica" charset="0"/>
              <a:ea typeface="Helvetica" charset="0"/>
              <a:cs typeface="Helvetica" charset="0"/>
            </a:endParaRPr>
          </a:p>
          <a:p>
            <a:pPr algn="ctr"/>
            <a:r>
              <a:rPr lang="en-US" altLang="zh-CN" sz="1377" b="1" dirty="0">
                <a:latin typeface="Helvetica" charset="0"/>
                <a:ea typeface="Helvetica" charset="0"/>
                <a:cs typeface="Helvetica" charset="0"/>
              </a:rPr>
              <a:t>(V)</a:t>
            </a:r>
            <a:endParaRPr lang="en-US" sz="1377" b="1" dirty="0">
              <a:latin typeface="Helvetica" charset="0"/>
              <a:ea typeface="Helvetica" charset="0"/>
              <a:cs typeface="Helvetica" charset="0"/>
            </a:endParaRPr>
          </a:p>
        </p:txBody>
      </p:sp>
      <p:sp>
        <p:nvSpPr>
          <p:cNvPr id="9" name="TextBox 8">
            <a:extLst>
              <a:ext uri="{FF2B5EF4-FFF2-40B4-BE49-F238E27FC236}">
                <a16:creationId xmlns:a16="http://schemas.microsoft.com/office/drawing/2014/main" id="{D7F81EA6-58FA-4247-8221-66038CC7343F}"/>
              </a:ext>
            </a:extLst>
          </p:cNvPr>
          <p:cNvSpPr txBox="1"/>
          <p:nvPr/>
        </p:nvSpPr>
        <p:spPr>
          <a:xfrm>
            <a:off x="8268669" y="371088"/>
            <a:ext cx="1800493" cy="304250"/>
          </a:xfrm>
          <a:prstGeom prst="rect">
            <a:avLst/>
          </a:prstGeom>
          <a:noFill/>
        </p:spPr>
        <p:txBody>
          <a:bodyPr wrap="none" rtlCol="0">
            <a:spAutoFit/>
          </a:bodyPr>
          <a:lstStyle/>
          <a:p>
            <a:r>
              <a:rPr lang="en-US" altLang="zh-CN" sz="1377" b="1" dirty="0">
                <a:latin typeface="Helvetica" charset="0"/>
                <a:ea typeface="Helvetica" charset="0"/>
                <a:cs typeface="Helvetica" charset="0"/>
              </a:rPr>
              <a:t>25</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top</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components</a:t>
            </a:r>
            <a:endParaRPr lang="en-US" sz="1377" b="1" dirty="0">
              <a:latin typeface="Helvetica" charset="0"/>
              <a:ea typeface="Helvetica" charset="0"/>
              <a:cs typeface="Helvetica" charset="0"/>
            </a:endParaRPr>
          </a:p>
        </p:txBody>
      </p:sp>
      <p:sp>
        <p:nvSpPr>
          <p:cNvPr id="10" name="TextBox 9">
            <a:extLst>
              <a:ext uri="{FF2B5EF4-FFF2-40B4-BE49-F238E27FC236}">
                <a16:creationId xmlns:a16="http://schemas.microsoft.com/office/drawing/2014/main" id="{DE19CF91-9ABE-B04C-89A9-1904F8C2B338}"/>
              </a:ext>
            </a:extLst>
          </p:cNvPr>
          <p:cNvSpPr txBox="1"/>
          <p:nvPr/>
        </p:nvSpPr>
        <p:spPr>
          <a:xfrm>
            <a:off x="10558670" y="645879"/>
            <a:ext cx="1547218" cy="304250"/>
          </a:xfrm>
          <a:prstGeom prst="rect">
            <a:avLst/>
          </a:prstGeom>
          <a:noFill/>
        </p:spPr>
        <p:txBody>
          <a:bodyPr wrap="none" rtlCol="0">
            <a:spAutoFit/>
          </a:bodyPr>
          <a:lstStyle/>
          <a:p>
            <a:r>
              <a:rPr lang="en-US" altLang="zh-CN" sz="1377" b="1" dirty="0">
                <a:latin typeface="Helvetica" charset="0"/>
                <a:ea typeface="Helvetica" charset="0"/>
                <a:cs typeface="Helvetica" charset="0"/>
              </a:rPr>
              <a:t>1866</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individuals</a:t>
            </a:r>
            <a:endParaRPr lang="en-US" sz="1377" b="1" dirty="0">
              <a:latin typeface="Helvetica" charset="0"/>
              <a:ea typeface="Helvetica" charset="0"/>
              <a:cs typeface="Helvetica" charset="0"/>
            </a:endParaRPr>
          </a:p>
        </p:txBody>
      </p:sp>
      <p:sp>
        <p:nvSpPr>
          <p:cNvPr id="11" name="TextBox 10">
            <a:extLst>
              <a:ext uri="{FF2B5EF4-FFF2-40B4-BE49-F238E27FC236}">
                <a16:creationId xmlns:a16="http://schemas.microsoft.com/office/drawing/2014/main" id="{7A1DDE55-6852-2340-9163-01E33560CE2A}"/>
              </a:ext>
            </a:extLst>
          </p:cNvPr>
          <p:cNvSpPr txBox="1"/>
          <p:nvPr/>
        </p:nvSpPr>
        <p:spPr>
          <a:xfrm rot="16200000">
            <a:off x="9695480" y="1286898"/>
            <a:ext cx="1800493" cy="516167"/>
          </a:xfrm>
          <a:prstGeom prst="rect">
            <a:avLst/>
          </a:prstGeom>
          <a:noFill/>
        </p:spPr>
        <p:txBody>
          <a:bodyPr wrap="none" rtlCol="0">
            <a:spAutoFit/>
          </a:bodyPr>
          <a:lstStyle/>
          <a:p>
            <a:pPr algn="ctr"/>
            <a:r>
              <a:rPr lang="en-US" altLang="zh-CN" sz="1377" b="1" dirty="0">
                <a:latin typeface="Helvetica" charset="0"/>
                <a:ea typeface="Helvetica" charset="0"/>
                <a:cs typeface="Helvetica" charset="0"/>
              </a:rPr>
              <a:t>25</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top</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components</a:t>
            </a:r>
          </a:p>
          <a:p>
            <a:pPr algn="ctr"/>
            <a:endParaRPr lang="en-US" sz="1377" b="1" dirty="0">
              <a:latin typeface="Helvetica" charset="0"/>
              <a:ea typeface="Helvetica" charset="0"/>
              <a:cs typeface="Helvetica" charset="0"/>
            </a:endParaRPr>
          </a:p>
        </p:txBody>
      </p:sp>
      <p:sp>
        <p:nvSpPr>
          <p:cNvPr id="12" name="TextBox 11">
            <a:extLst>
              <a:ext uri="{FF2B5EF4-FFF2-40B4-BE49-F238E27FC236}">
                <a16:creationId xmlns:a16="http://schemas.microsoft.com/office/drawing/2014/main" id="{056C1A6E-D56A-DA4F-A466-1001C1BCFA28}"/>
              </a:ext>
            </a:extLst>
          </p:cNvPr>
          <p:cNvSpPr txBox="1"/>
          <p:nvPr/>
        </p:nvSpPr>
        <p:spPr>
          <a:xfrm>
            <a:off x="6593336" y="809043"/>
            <a:ext cx="1605697" cy="728084"/>
          </a:xfrm>
          <a:prstGeom prst="rect">
            <a:avLst/>
          </a:prstGeom>
          <a:noFill/>
        </p:spPr>
        <p:txBody>
          <a:bodyPr wrap="none" rtlCol="0">
            <a:spAutoFit/>
          </a:bodyPr>
          <a:lstStyle/>
          <a:p>
            <a:pPr algn="ctr"/>
            <a:r>
              <a:rPr lang="en-US" altLang="zh-CN" sz="1377" b="1" dirty="0">
                <a:latin typeface="Helvetica" charset="0"/>
                <a:ea typeface="Helvetica" charset="0"/>
                <a:cs typeface="Helvetica" charset="0"/>
              </a:rPr>
              <a:t>Unsupervised</a:t>
            </a:r>
          </a:p>
          <a:p>
            <a:r>
              <a:rPr lang="en-US" altLang="zh-CN" sz="1377" b="1" dirty="0">
                <a:latin typeface="Helvetica" charset="0"/>
                <a:ea typeface="Helvetica" charset="0"/>
                <a:cs typeface="Helvetica" charset="0"/>
              </a:rPr>
              <a:t>decomposition</a:t>
            </a:r>
            <a:r>
              <a:rPr lang="zh-CN" altLang="en-US" sz="1377" b="1" dirty="0">
                <a:latin typeface="Helvetica" charset="0"/>
                <a:ea typeface="Helvetica" charset="0"/>
                <a:cs typeface="Helvetica" charset="0"/>
              </a:rPr>
              <a:t> </a:t>
            </a:r>
            <a:endParaRPr lang="en-US" altLang="zh-CN" sz="1377" b="1" dirty="0">
              <a:latin typeface="Helvetica" charset="0"/>
              <a:ea typeface="Helvetica" charset="0"/>
              <a:cs typeface="Helvetica" charset="0"/>
            </a:endParaRPr>
          </a:p>
          <a:p>
            <a:pPr algn="ctr"/>
            <a:r>
              <a:rPr lang="en-US" altLang="zh-CN" sz="1377" b="1" dirty="0">
                <a:latin typeface="Helvetica" charset="0"/>
                <a:ea typeface="Helvetica" charset="0"/>
                <a:cs typeface="Helvetica" charset="0"/>
              </a:rPr>
              <a:t>(NMF)</a:t>
            </a:r>
            <a:endParaRPr lang="en-US" sz="1377" b="1" dirty="0">
              <a:latin typeface="Helvetica" charset="0"/>
              <a:ea typeface="Helvetica" charset="0"/>
              <a:cs typeface="Helvetica" charset="0"/>
            </a:endParaRPr>
          </a:p>
        </p:txBody>
      </p:sp>
      <p:sp>
        <p:nvSpPr>
          <p:cNvPr id="13" name="TextBox 12">
            <a:extLst>
              <a:ext uri="{FF2B5EF4-FFF2-40B4-BE49-F238E27FC236}">
                <a16:creationId xmlns:a16="http://schemas.microsoft.com/office/drawing/2014/main" id="{66A8AEC7-624C-9043-BCF2-C6B2751B8C4E}"/>
              </a:ext>
            </a:extLst>
          </p:cNvPr>
          <p:cNvSpPr txBox="1"/>
          <p:nvPr/>
        </p:nvSpPr>
        <p:spPr>
          <a:xfrm>
            <a:off x="7321249" y="1453388"/>
            <a:ext cx="145874" cy="317908"/>
          </a:xfrm>
          <a:prstGeom prst="rect">
            <a:avLst/>
          </a:prstGeom>
          <a:noFill/>
        </p:spPr>
        <p:txBody>
          <a:bodyPr wrap="none" lIns="0" tIns="0" rIns="0" bIns="0" rtlCol="0">
            <a:spAutoFit/>
          </a:bodyPr>
          <a:lstStyle/>
          <a:p>
            <a:r>
              <a:rPr lang="zh-CN" altLang="en-US" sz="2066" dirty="0">
                <a:latin typeface="Helvetica" charset="0"/>
                <a:ea typeface="Helvetica" charset="0"/>
                <a:cs typeface="Helvetica" charset="0"/>
              </a:rPr>
              <a:t>≈</a:t>
            </a:r>
            <a:endParaRPr lang="en-US" sz="2066" dirty="0">
              <a:latin typeface="Helvetica" charset="0"/>
              <a:ea typeface="Helvetica" charset="0"/>
              <a:cs typeface="Helvetica" charset="0"/>
            </a:endParaRPr>
          </a:p>
        </p:txBody>
      </p:sp>
      <p:sp>
        <p:nvSpPr>
          <p:cNvPr id="14" name="TextBox 13">
            <a:extLst>
              <a:ext uri="{FF2B5EF4-FFF2-40B4-BE49-F238E27FC236}">
                <a16:creationId xmlns:a16="http://schemas.microsoft.com/office/drawing/2014/main" id="{FDF50954-D4CA-5846-954E-1DC5CA21DC8B}"/>
              </a:ext>
            </a:extLst>
          </p:cNvPr>
          <p:cNvSpPr txBox="1"/>
          <p:nvPr/>
        </p:nvSpPr>
        <p:spPr>
          <a:xfrm rot="16200000">
            <a:off x="7835317" y="1413436"/>
            <a:ext cx="970137" cy="304250"/>
          </a:xfrm>
          <a:prstGeom prst="rect">
            <a:avLst/>
          </a:prstGeom>
          <a:noFill/>
        </p:spPr>
        <p:txBody>
          <a:bodyPr wrap="none" rtlCol="0">
            <a:spAutoFit/>
          </a:bodyPr>
          <a:lstStyle/>
          <a:p>
            <a:r>
              <a:rPr lang="en-US" altLang="zh-CN" sz="1377" b="1" dirty="0">
                <a:latin typeface="Helvetica" charset="0"/>
                <a:ea typeface="Helvetica" charset="0"/>
                <a:cs typeface="Helvetica" charset="0"/>
              </a:rPr>
              <a:t>All</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genes</a:t>
            </a:r>
            <a:endParaRPr lang="en-US" sz="1377" b="1" dirty="0">
              <a:latin typeface="Helvetica" charset="0"/>
              <a:ea typeface="Helvetica" charset="0"/>
              <a:cs typeface="Helvetica" charset="0"/>
            </a:endParaRPr>
          </a:p>
        </p:txBody>
      </p:sp>
      <p:sp>
        <p:nvSpPr>
          <p:cNvPr id="15" name="Rectangle 14">
            <a:extLst>
              <a:ext uri="{FF2B5EF4-FFF2-40B4-BE49-F238E27FC236}">
                <a16:creationId xmlns:a16="http://schemas.microsoft.com/office/drawing/2014/main" id="{B2C20A19-1416-094F-A4AA-7B5575E7BE81}"/>
              </a:ext>
            </a:extLst>
          </p:cNvPr>
          <p:cNvSpPr/>
          <p:nvPr/>
        </p:nvSpPr>
        <p:spPr>
          <a:xfrm rot="16200000">
            <a:off x="5045871" y="901103"/>
            <a:ext cx="1836726" cy="13166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33">
              <a:latin typeface="Helvetica" charset="0"/>
              <a:ea typeface="Helvetica" charset="0"/>
              <a:cs typeface="Helvetica" charset="0"/>
            </a:endParaRPr>
          </a:p>
        </p:txBody>
      </p:sp>
      <p:sp>
        <p:nvSpPr>
          <p:cNvPr id="16" name="Rectangle 15">
            <a:extLst>
              <a:ext uri="{FF2B5EF4-FFF2-40B4-BE49-F238E27FC236}">
                <a16:creationId xmlns:a16="http://schemas.microsoft.com/office/drawing/2014/main" id="{A481A947-AD07-824F-B794-8F898A58CBB4}"/>
              </a:ext>
            </a:extLst>
          </p:cNvPr>
          <p:cNvSpPr/>
          <p:nvPr/>
        </p:nvSpPr>
        <p:spPr>
          <a:xfrm rot="16200000">
            <a:off x="10691795" y="866805"/>
            <a:ext cx="1206992" cy="13166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33" b="1">
              <a:latin typeface="Helvetica" charset="0"/>
              <a:ea typeface="Helvetica" charset="0"/>
              <a:cs typeface="Helvetica" charset="0"/>
            </a:endParaRPr>
          </a:p>
        </p:txBody>
      </p:sp>
      <p:sp>
        <p:nvSpPr>
          <p:cNvPr id="17" name="Rectangle 16">
            <a:extLst>
              <a:ext uri="{FF2B5EF4-FFF2-40B4-BE49-F238E27FC236}">
                <a16:creationId xmlns:a16="http://schemas.microsoft.com/office/drawing/2014/main" id="{DDE4F7D3-EBFD-EA4C-AA1D-4A6832F91BCF}"/>
              </a:ext>
            </a:extLst>
          </p:cNvPr>
          <p:cNvSpPr/>
          <p:nvPr/>
        </p:nvSpPr>
        <p:spPr>
          <a:xfrm rot="16200000">
            <a:off x="8183562" y="929684"/>
            <a:ext cx="1836726" cy="125946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33">
              <a:latin typeface="Helvetica" charset="0"/>
              <a:ea typeface="Helvetica" charset="0"/>
              <a:cs typeface="Helvetica" charset="0"/>
            </a:endParaRPr>
          </a:p>
        </p:txBody>
      </p:sp>
      <p:sp>
        <p:nvSpPr>
          <p:cNvPr id="18" name="TextBox 17">
            <a:extLst>
              <a:ext uri="{FF2B5EF4-FFF2-40B4-BE49-F238E27FC236}">
                <a16:creationId xmlns:a16="http://schemas.microsoft.com/office/drawing/2014/main" id="{C749A9BD-BC31-AA46-9D0C-FCE8D27314CE}"/>
              </a:ext>
            </a:extLst>
          </p:cNvPr>
          <p:cNvSpPr txBox="1"/>
          <p:nvPr/>
        </p:nvSpPr>
        <p:spPr>
          <a:xfrm>
            <a:off x="10050544" y="1453388"/>
            <a:ext cx="183006" cy="317908"/>
          </a:xfrm>
          <a:prstGeom prst="rect">
            <a:avLst/>
          </a:prstGeom>
          <a:noFill/>
        </p:spPr>
        <p:txBody>
          <a:bodyPr wrap="square" lIns="0" tIns="0" rIns="0" bIns="0" rtlCol="0">
            <a:spAutoFit/>
          </a:bodyPr>
          <a:lstStyle/>
          <a:p>
            <a:r>
              <a:rPr lang="en-US" altLang="zh-CN" sz="2066" dirty="0">
                <a:latin typeface="Helvetica" charset="0"/>
                <a:ea typeface="Helvetica" charset="0"/>
                <a:cs typeface="Helvetica" charset="0"/>
              </a:rPr>
              <a:t>×</a:t>
            </a:r>
            <a:endParaRPr lang="en-US" sz="2066" dirty="0">
              <a:latin typeface="Helvetica" charset="0"/>
              <a:ea typeface="Helvetica" charset="0"/>
              <a:cs typeface="Helvetica" charset="0"/>
            </a:endParaRPr>
          </a:p>
        </p:txBody>
      </p:sp>
      <p:pic>
        <p:nvPicPr>
          <p:cNvPr id="19" name="Picture 18">
            <a:extLst>
              <a:ext uri="{FF2B5EF4-FFF2-40B4-BE49-F238E27FC236}">
                <a16:creationId xmlns:a16="http://schemas.microsoft.com/office/drawing/2014/main" id="{6418A52A-FF21-4F4F-8D75-F7D5D8141B9F}"/>
              </a:ext>
            </a:extLst>
          </p:cNvPr>
          <p:cNvPicPr>
            <a:picLocks noChangeAspect="1"/>
          </p:cNvPicPr>
          <p:nvPr/>
        </p:nvPicPr>
        <p:blipFill>
          <a:blip r:embed="rId2"/>
          <a:stretch>
            <a:fillRect/>
          </a:stretch>
        </p:blipFill>
        <p:spPr>
          <a:xfrm>
            <a:off x="5594880" y="3004406"/>
            <a:ext cx="4905648" cy="3627983"/>
          </a:xfrm>
          <a:prstGeom prst="rect">
            <a:avLst/>
          </a:prstGeom>
        </p:spPr>
      </p:pic>
      <p:pic>
        <p:nvPicPr>
          <p:cNvPr id="20" name="Picture 19">
            <a:extLst>
              <a:ext uri="{FF2B5EF4-FFF2-40B4-BE49-F238E27FC236}">
                <a16:creationId xmlns:a16="http://schemas.microsoft.com/office/drawing/2014/main" id="{82A4FA77-D2DF-3D47-85FB-F479542ABAF2}"/>
              </a:ext>
            </a:extLst>
          </p:cNvPr>
          <p:cNvPicPr>
            <a:picLocks noChangeAspect="1"/>
          </p:cNvPicPr>
          <p:nvPr/>
        </p:nvPicPr>
        <p:blipFill>
          <a:blip r:embed="rId3"/>
          <a:stretch>
            <a:fillRect/>
          </a:stretch>
        </p:blipFill>
        <p:spPr>
          <a:xfrm>
            <a:off x="10853810" y="3194922"/>
            <a:ext cx="762815" cy="2625273"/>
          </a:xfrm>
          <a:prstGeom prst="rect">
            <a:avLst/>
          </a:prstGeom>
        </p:spPr>
      </p:pic>
      <p:pic>
        <p:nvPicPr>
          <p:cNvPr id="21" name="Picture 20">
            <a:extLst>
              <a:ext uri="{FF2B5EF4-FFF2-40B4-BE49-F238E27FC236}">
                <a16:creationId xmlns:a16="http://schemas.microsoft.com/office/drawing/2014/main" id="{0CF331BF-A456-D342-88B0-B888AE8D8F55}"/>
              </a:ext>
            </a:extLst>
          </p:cNvPr>
          <p:cNvPicPr>
            <a:picLocks noChangeAspect="1"/>
          </p:cNvPicPr>
          <p:nvPr/>
        </p:nvPicPr>
        <p:blipFill rotWithShape="1">
          <a:blip r:embed="rId4"/>
          <a:srcRect t="55139" r="62187"/>
          <a:stretch/>
        </p:blipFill>
        <p:spPr>
          <a:xfrm>
            <a:off x="2170404" y="3066713"/>
            <a:ext cx="1868864" cy="1617881"/>
          </a:xfrm>
          <a:prstGeom prst="rect">
            <a:avLst/>
          </a:prstGeom>
        </p:spPr>
      </p:pic>
      <p:sp>
        <p:nvSpPr>
          <p:cNvPr id="22" name="TextBox 21">
            <a:extLst>
              <a:ext uri="{FF2B5EF4-FFF2-40B4-BE49-F238E27FC236}">
                <a16:creationId xmlns:a16="http://schemas.microsoft.com/office/drawing/2014/main" id="{DE1540C9-6A84-0643-9DF5-C0B0EB2552F0}"/>
              </a:ext>
            </a:extLst>
          </p:cNvPr>
          <p:cNvSpPr txBox="1"/>
          <p:nvPr/>
        </p:nvSpPr>
        <p:spPr>
          <a:xfrm>
            <a:off x="2365524" y="4672158"/>
            <a:ext cx="1792165" cy="461665"/>
          </a:xfrm>
          <a:prstGeom prst="rect">
            <a:avLst/>
          </a:prstGeom>
          <a:noFill/>
        </p:spPr>
        <p:txBody>
          <a:bodyPr wrap="square" rtlCol="0">
            <a:spAutoFit/>
          </a:bodyPr>
          <a:lstStyle/>
          <a:p>
            <a:r>
              <a:rPr lang="en-US" sz="1200" dirty="0"/>
              <a:t>~14,000 cells (Lake et al., Science, 2016&amp;2018)</a:t>
            </a:r>
          </a:p>
        </p:txBody>
      </p:sp>
      <p:pic>
        <p:nvPicPr>
          <p:cNvPr id="23" name="Picture 22">
            <a:extLst>
              <a:ext uri="{FF2B5EF4-FFF2-40B4-BE49-F238E27FC236}">
                <a16:creationId xmlns:a16="http://schemas.microsoft.com/office/drawing/2014/main" id="{18E3AA5A-F2A3-E14F-8E6B-4971F5D87C55}"/>
              </a:ext>
            </a:extLst>
          </p:cNvPr>
          <p:cNvPicPr>
            <a:picLocks noChangeAspect="1"/>
          </p:cNvPicPr>
          <p:nvPr/>
        </p:nvPicPr>
        <p:blipFill>
          <a:blip r:embed="rId5"/>
          <a:stretch>
            <a:fillRect/>
          </a:stretch>
        </p:blipFill>
        <p:spPr>
          <a:xfrm>
            <a:off x="598302" y="3172341"/>
            <a:ext cx="1371600" cy="2794000"/>
          </a:xfrm>
          <a:prstGeom prst="rect">
            <a:avLst/>
          </a:prstGeom>
        </p:spPr>
      </p:pic>
      <p:sp>
        <p:nvSpPr>
          <p:cNvPr id="24" name="TextBox 23">
            <a:extLst>
              <a:ext uri="{FF2B5EF4-FFF2-40B4-BE49-F238E27FC236}">
                <a16:creationId xmlns:a16="http://schemas.microsoft.com/office/drawing/2014/main" id="{4D870BF8-7134-864E-9BE1-B19D563C851A}"/>
              </a:ext>
            </a:extLst>
          </p:cNvPr>
          <p:cNvSpPr txBox="1"/>
          <p:nvPr/>
        </p:nvSpPr>
        <p:spPr>
          <a:xfrm>
            <a:off x="397997" y="6010329"/>
            <a:ext cx="1447800" cy="646331"/>
          </a:xfrm>
          <a:prstGeom prst="rect">
            <a:avLst/>
          </a:prstGeom>
          <a:noFill/>
        </p:spPr>
        <p:txBody>
          <a:bodyPr wrap="square" rtlCol="0">
            <a:spAutoFit/>
          </a:bodyPr>
          <a:lstStyle/>
          <a:p>
            <a:r>
              <a:rPr lang="en-US" sz="1200" dirty="0"/>
              <a:t>~400 cells (</a:t>
            </a:r>
            <a:r>
              <a:rPr lang="en-US" sz="1200" dirty="0" err="1"/>
              <a:t>Darmanis</a:t>
            </a:r>
            <a:r>
              <a:rPr lang="en-US" sz="1200" dirty="0"/>
              <a:t>  et al., PNAS, 2015)</a:t>
            </a:r>
          </a:p>
        </p:txBody>
      </p:sp>
      <p:pic>
        <p:nvPicPr>
          <p:cNvPr id="25" name="Picture 24">
            <a:extLst>
              <a:ext uri="{FF2B5EF4-FFF2-40B4-BE49-F238E27FC236}">
                <a16:creationId xmlns:a16="http://schemas.microsoft.com/office/drawing/2014/main" id="{14339F07-6F24-F548-A778-DA207D3607C0}"/>
              </a:ext>
            </a:extLst>
          </p:cNvPr>
          <p:cNvPicPr>
            <a:picLocks noChangeAspect="1"/>
          </p:cNvPicPr>
          <p:nvPr/>
        </p:nvPicPr>
        <p:blipFill rotWithShape="1">
          <a:blip r:embed="rId6"/>
          <a:srcRect t="-1" r="77500" b="1254"/>
          <a:stretch/>
        </p:blipFill>
        <p:spPr>
          <a:xfrm>
            <a:off x="2494576" y="5221748"/>
            <a:ext cx="1220521" cy="1144563"/>
          </a:xfrm>
          <a:prstGeom prst="rect">
            <a:avLst/>
          </a:prstGeom>
        </p:spPr>
      </p:pic>
      <p:sp>
        <p:nvSpPr>
          <p:cNvPr id="26" name="TextBox 25">
            <a:extLst>
              <a:ext uri="{FF2B5EF4-FFF2-40B4-BE49-F238E27FC236}">
                <a16:creationId xmlns:a16="http://schemas.microsoft.com/office/drawing/2014/main" id="{F8EEEC90-C705-7A4A-83E9-C11FD849EAEF}"/>
              </a:ext>
            </a:extLst>
          </p:cNvPr>
          <p:cNvSpPr txBox="1"/>
          <p:nvPr/>
        </p:nvSpPr>
        <p:spPr>
          <a:xfrm>
            <a:off x="1777943" y="6379661"/>
            <a:ext cx="2901673" cy="276999"/>
          </a:xfrm>
          <a:prstGeom prst="rect">
            <a:avLst/>
          </a:prstGeom>
          <a:noFill/>
        </p:spPr>
        <p:txBody>
          <a:bodyPr wrap="square" rtlCol="0">
            <a:spAutoFit/>
          </a:bodyPr>
          <a:lstStyle/>
          <a:p>
            <a:r>
              <a:rPr lang="en-US" sz="1200" dirty="0"/>
              <a:t>~18,000 cells (</a:t>
            </a:r>
            <a:r>
              <a:rPr lang="en-US" sz="1200" dirty="0" err="1"/>
              <a:t>PsychENCODE</a:t>
            </a:r>
            <a:r>
              <a:rPr lang="en-US" sz="1200" dirty="0"/>
              <a:t>, submitted)</a:t>
            </a:r>
          </a:p>
        </p:txBody>
      </p:sp>
      <p:sp>
        <p:nvSpPr>
          <p:cNvPr id="27" name="Rectangle 26">
            <a:extLst>
              <a:ext uri="{FF2B5EF4-FFF2-40B4-BE49-F238E27FC236}">
                <a16:creationId xmlns:a16="http://schemas.microsoft.com/office/drawing/2014/main" id="{FD23B620-0207-7446-9E30-36EADE8A435D}"/>
              </a:ext>
            </a:extLst>
          </p:cNvPr>
          <p:cNvSpPr/>
          <p:nvPr/>
        </p:nvSpPr>
        <p:spPr>
          <a:xfrm>
            <a:off x="316845" y="3004406"/>
            <a:ext cx="4102756" cy="3652254"/>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0E7258EA-792B-E948-A1EF-4C6D8EFDE1A0}"/>
              </a:ext>
            </a:extLst>
          </p:cNvPr>
          <p:cNvCxnSpPr>
            <a:cxnSpLocks/>
            <a:endCxn id="27" idx="3"/>
          </p:cNvCxnSpPr>
          <p:nvPr/>
        </p:nvCxnSpPr>
        <p:spPr>
          <a:xfrm flipH="1" flipV="1">
            <a:off x="4419601" y="4830533"/>
            <a:ext cx="1175279" cy="989662"/>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5829095-EF90-8B43-80C8-BBC51695D833}"/>
              </a:ext>
            </a:extLst>
          </p:cNvPr>
          <p:cNvSpPr txBox="1"/>
          <p:nvPr/>
        </p:nvSpPr>
        <p:spPr>
          <a:xfrm>
            <a:off x="4445710" y="5764793"/>
            <a:ext cx="1518524" cy="646331"/>
          </a:xfrm>
          <a:prstGeom prst="rect">
            <a:avLst/>
          </a:prstGeom>
          <a:noFill/>
        </p:spPr>
        <p:txBody>
          <a:bodyPr wrap="square" rtlCol="0">
            <a:spAutoFit/>
          </a:bodyPr>
          <a:lstStyle/>
          <a:p>
            <a:r>
              <a:rPr lang="en-US" dirty="0"/>
              <a:t>Single cell signatures</a:t>
            </a:r>
          </a:p>
        </p:txBody>
      </p:sp>
      <p:cxnSp>
        <p:nvCxnSpPr>
          <p:cNvPr id="32" name="Straight Arrow Connector 31">
            <a:extLst>
              <a:ext uri="{FF2B5EF4-FFF2-40B4-BE49-F238E27FC236}">
                <a16:creationId xmlns:a16="http://schemas.microsoft.com/office/drawing/2014/main" id="{746FFDC9-9174-A045-8FDF-D9D3E83E26F1}"/>
              </a:ext>
            </a:extLst>
          </p:cNvPr>
          <p:cNvCxnSpPr>
            <a:cxnSpLocks/>
            <a:endCxn id="17" idx="1"/>
          </p:cNvCxnSpPr>
          <p:nvPr/>
        </p:nvCxnSpPr>
        <p:spPr>
          <a:xfrm flipH="1" flipV="1">
            <a:off x="9101926" y="2477782"/>
            <a:ext cx="1040121" cy="520661"/>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E0106031-C2D3-DC49-A482-3C2726A67E08}"/>
              </a:ext>
            </a:extLst>
          </p:cNvPr>
          <p:cNvSpPr>
            <a:spLocks noGrp="1"/>
          </p:cNvSpPr>
          <p:nvPr>
            <p:ph type="sldNum" sz="quarter" idx="12"/>
          </p:nvPr>
        </p:nvSpPr>
        <p:spPr/>
        <p:txBody>
          <a:bodyPr/>
          <a:lstStyle/>
          <a:p>
            <a:fld id="{F7A564D0-6B11-9F48-B181-C9E6C8351B78}" type="slidenum">
              <a:rPr lang="en-US" smtClean="0"/>
              <a:t>5</a:t>
            </a:fld>
            <a:endParaRPr lang="en-US"/>
          </a:p>
        </p:txBody>
      </p:sp>
    </p:spTree>
    <p:extLst>
      <p:ext uri="{BB962C8B-B14F-4D97-AF65-F5344CB8AC3E}">
        <p14:creationId xmlns:p14="http://schemas.microsoft.com/office/powerpoint/2010/main" val="3880117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16200000">
            <a:off x="4538015" y="1356081"/>
            <a:ext cx="1588897" cy="304250"/>
          </a:xfrm>
          <a:prstGeom prst="rect">
            <a:avLst/>
          </a:prstGeom>
          <a:noFill/>
        </p:spPr>
        <p:txBody>
          <a:bodyPr wrap="none" rtlCol="0">
            <a:spAutoFit/>
          </a:bodyPr>
          <a:lstStyle/>
          <a:p>
            <a:r>
              <a:rPr lang="en-US" altLang="zh-CN" sz="1377" b="1" dirty="0">
                <a:latin typeface="Helvetica" charset="0"/>
                <a:ea typeface="Helvetica" charset="0"/>
                <a:cs typeface="Helvetica" charset="0"/>
              </a:rPr>
              <a:t>All</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genes</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a:t>
            </a:r>
            <a:r>
              <a:rPr lang="zh-CN" altLang="en-US" sz="1377" b="1" dirty="0">
                <a:latin typeface="Helvetica" charset="0"/>
                <a:ea typeface="Helvetica" charset="0"/>
                <a:cs typeface="Helvetica" charset="0"/>
              </a:rPr>
              <a:t>∼</a:t>
            </a:r>
            <a:r>
              <a:rPr lang="en-US" altLang="zh-CN" sz="1377" b="1" dirty="0">
                <a:latin typeface="Helvetica" charset="0"/>
                <a:ea typeface="Helvetica" charset="0"/>
                <a:cs typeface="Helvetica" charset="0"/>
              </a:rPr>
              <a:t>20K)</a:t>
            </a:r>
            <a:endParaRPr lang="en-US" sz="1377" b="1" dirty="0">
              <a:latin typeface="Helvetica" charset="0"/>
              <a:ea typeface="Helvetica" charset="0"/>
              <a:cs typeface="Helvetica" charset="0"/>
            </a:endParaRPr>
          </a:p>
        </p:txBody>
      </p:sp>
      <p:sp>
        <p:nvSpPr>
          <p:cNvPr id="6" name="TextBox 5"/>
          <p:cNvSpPr txBox="1"/>
          <p:nvPr/>
        </p:nvSpPr>
        <p:spPr>
          <a:xfrm>
            <a:off x="5410182" y="292355"/>
            <a:ext cx="1547218" cy="304250"/>
          </a:xfrm>
          <a:prstGeom prst="rect">
            <a:avLst/>
          </a:prstGeom>
          <a:noFill/>
        </p:spPr>
        <p:txBody>
          <a:bodyPr wrap="none" rtlCol="0">
            <a:spAutoFit/>
          </a:bodyPr>
          <a:lstStyle/>
          <a:p>
            <a:r>
              <a:rPr lang="en-US" altLang="zh-CN" sz="1377" b="1" dirty="0">
                <a:latin typeface="Helvetica" charset="0"/>
                <a:ea typeface="Helvetica" charset="0"/>
                <a:cs typeface="Helvetica" charset="0"/>
              </a:rPr>
              <a:t>1866</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individuals</a:t>
            </a:r>
            <a:endParaRPr lang="en-US" sz="1377" b="1" dirty="0">
              <a:latin typeface="Helvetica" charset="0"/>
              <a:ea typeface="Helvetica" charset="0"/>
              <a:cs typeface="Helvetica" charset="0"/>
            </a:endParaRPr>
          </a:p>
        </p:txBody>
      </p:sp>
      <p:sp>
        <p:nvSpPr>
          <p:cNvPr id="7" name="TextBox 6"/>
          <p:cNvSpPr txBox="1"/>
          <p:nvPr/>
        </p:nvSpPr>
        <p:spPr>
          <a:xfrm>
            <a:off x="5478563" y="1027719"/>
            <a:ext cx="1395394" cy="834267"/>
          </a:xfrm>
          <a:prstGeom prst="rect">
            <a:avLst/>
          </a:prstGeom>
          <a:noFill/>
        </p:spPr>
        <p:txBody>
          <a:bodyPr wrap="square" rtlCol="0">
            <a:spAutoFit/>
          </a:bodyPr>
          <a:lstStyle/>
          <a:p>
            <a:pPr algn="ctr"/>
            <a:r>
              <a:rPr lang="en-US" altLang="zh-CN" sz="1607" b="1" dirty="0">
                <a:latin typeface="Helvetica" charset="0"/>
                <a:ea typeface="Helvetica" charset="0"/>
                <a:cs typeface="Helvetica" charset="0"/>
              </a:rPr>
              <a:t>Bulk</a:t>
            </a:r>
            <a:r>
              <a:rPr lang="zh-CN" altLang="en-US" sz="1607" b="1" dirty="0">
                <a:latin typeface="Helvetica" charset="0"/>
                <a:ea typeface="Helvetica" charset="0"/>
                <a:cs typeface="Helvetica" charset="0"/>
              </a:rPr>
              <a:t> </a:t>
            </a:r>
            <a:endParaRPr lang="en-US" altLang="zh-CN" sz="1607" b="1" dirty="0">
              <a:latin typeface="Helvetica" charset="0"/>
              <a:ea typeface="Helvetica" charset="0"/>
              <a:cs typeface="Helvetica" charset="0"/>
            </a:endParaRPr>
          </a:p>
          <a:p>
            <a:pPr algn="ctr"/>
            <a:r>
              <a:rPr lang="en-US" altLang="zh-CN" sz="1607" b="1" dirty="0">
                <a:latin typeface="Helvetica" charset="0"/>
                <a:ea typeface="Helvetica" charset="0"/>
                <a:cs typeface="Helvetica" charset="0"/>
              </a:rPr>
              <a:t>expression</a:t>
            </a:r>
            <a:r>
              <a:rPr lang="zh-CN" altLang="en-US" sz="1607" b="1" dirty="0">
                <a:latin typeface="Helvetica" charset="0"/>
                <a:ea typeface="Helvetica" charset="0"/>
                <a:cs typeface="Helvetica" charset="0"/>
              </a:rPr>
              <a:t> </a:t>
            </a:r>
            <a:endParaRPr lang="en-US" altLang="zh-CN" sz="1607" b="1" dirty="0">
              <a:latin typeface="Helvetica" charset="0"/>
              <a:ea typeface="Helvetica" charset="0"/>
              <a:cs typeface="Helvetica" charset="0"/>
            </a:endParaRPr>
          </a:p>
          <a:p>
            <a:pPr algn="ctr"/>
            <a:r>
              <a:rPr lang="en-US" altLang="zh-CN" sz="1607" b="1" dirty="0">
                <a:latin typeface="Helvetica" charset="0"/>
                <a:ea typeface="Helvetica" charset="0"/>
                <a:cs typeface="Helvetica" charset="0"/>
              </a:rPr>
              <a:t>(B)</a:t>
            </a:r>
            <a:endParaRPr lang="en-US" sz="1607" b="1" dirty="0">
              <a:latin typeface="Helvetica" charset="0"/>
              <a:ea typeface="Helvetica" charset="0"/>
              <a:cs typeface="Helvetica" charset="0"/>
            </a:endParaRPr>
          </a:p>
        </p:txBody>
      </p:sp>
      <p:sp>
        <p:nvSpPr>
          <p:cNvPr id="8" name="TextBox 7"/>
          <p:cNvSpPr txBox="1"/>
          <p:nvPr/>
        </p:nvSpPr>
        <p:spPr>
          <a:xfrm>
            <a:off x="10625120" y="553325"/>
            <a:ext cx="1547218" cy="304250"/>
          </a:xfrm>
          <a:prstGeom prst="rect">
            <a:avLst/>
          </a:prstGeom>
          <a:noFill/>
        </p:spPr>
        <p:txBody>
          <a:bodyPr wrap="none" rtlCol="0">
            <a:spAutoFit/>
          </a:bodyPr>
          <a:lstStyle/>
          <a:p>
            <a:r>
              <a:rPr lang="en-US" altLang="zh-CN" sz="1377" b="1" dirty="0">
                <a:latin typeface="Helvetica" charset="0"/>
                <a:ea typeface="Helvetica" charset="0"/>
                <a:cs typeface="Helvetica" charset="0"/>
              </a:rPr>
              <a:t>1866</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individuals</a:t>
            </a:r>
            <a:endParaRPr lang="en-US" sz="1377" b="1" dirty="0">
              <a:latin typeface="Helvetica" charset="0"/>
              <a:ea typeface="Helvetica" charset="0"/>
              <a:cs typeface="Helvetica" charset="0"/>
            </a:endParaRPr>
          </a:p>
        </p:txBody>
      </p:sp>
      <p:sp>
        <p:nvSpPr>
          <p:cNvPr id="9" name="TextBox 8"/>
          <p:cNvSpPr txBox="1"/>
          <p:nvPr/>
        </p:nvSpPr>
        <p:spPr>
          <a:xfrm>
            <a:off x="7449470" y="1349235"/>
            <a:ext cx="145874" cy="317908"/>
          </a:xfrm>
          <a:prstGeom prst="rect">
            <a:avLst/>
          </a:prstGeom>
          <a:noFill/>
        </p:spPr>
        <p:txBody>
          <a:bodyPr wrap="none" lIns="0" tIns="0" rIns="0" bIns="0" rtlCol="0">
            <a:spAutoFit/>
          </a:bodyPr>
          <a:lstStyle/>
          <a:p>
            <a:r>
              <a:rPr lang="zh-CN" altLang="en-US" sz="2066" dirty="0">
                <a:latin typeface="Helvetica" charset="0"/>
                <a:ea typeface="Helvetica" charset="0"/>
                <a:cs typeface="Helvetica" charset="0"/>
              </a:rPr>
              <a:t>≈</a:t>
            </a:r>
            <a:endParaRPr lang="en-US" sz="2066" dirty="0">
              <a:latin typeface="Helvetica" charset="0"/>
              <a:ea typeface="Helvetica" charset="0"/>
              <a:cs typeface="Helvetica" charset="0"/>
            </a:endParaRPr>
          </a:p>
        </p:txBody>
      </p:sp>
      <p:sp>
        <p:nvSpPr>
          <p:cNvPr id="14" name="TextBox 13"/>
          <p:cNvSpPr txBox="1"/>
          <p:nvPr/>
        </p:nvSpPr>
        <p:spPr>
          <a:xfrm>
            <a:off x="10551807" y="1884838"/>
            <a:ext cx="1640193" cy="304250"/>
          </a:xfrm>
          <a:prstGeom prst="rect">
            <a:avLst/>
          </a:prstGeom>
          <a:noFill/>
        </p:spPr>
        <p:txBody>
          <a:bodyPr wrap="none" rtlCol="0">
            <a:spAutoFit/>
          </a:bodyPr>
          <a:lstStyle/>
          <a:p>
            <a:r>
              <a:rPr lang="en-US" altLang="zh-CN" sz="1377" b="1" dirty="0">
                <a:latin typeface="Helvetica" charset="0"/>
                <a:ea typeface="Helvetica" charset="0"/>
                <a:cs typeface="Helvetica" charset="0"/>
              </a:rPr>
              <a:t>Cell</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fractions</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(W)</a:t>
            </a:r>
            <a:endParaRPr lang="en-US" sz="1377" b="1" dirty="0">
              <a:latin typeface="Helvetica" charset="0"/>
              <a:ea typeface="Helvetica" charset="0"/>
              <a:cs typeface="Helvetica" charset="0"/>
            </a:endParaRPr>
          </a:p>
        </p:txBody>
      </p:sp>
      <p:sp>
        <p:nvSpPr>
          <p:cNvPr id="15" name="TextBox 14"/>
          <p:cNvSpPr txBox="1"/>
          <p:nvPr/>
        </p:nvSpPr>
        <p:spPr>
          <a:xfrm>
            <a:off x="7182274" y="8022"/>
            <a:ext cx="3629520" cy="516167"/>
          </a:xfrm>
          <a:prstGeom prst="rect">
            <a:avLst/>
          </a:prstGeom>
          <a:noFill/>
          <a:ln>
            <a:noFill/>
          </a:ln>
        </p:spPr>
        <p:txBody>
          <a:bodyPr wrap="none" rtlCol="0">
            <a:spAutoFit/>
          </a:bodyPr>
          <a:lstStyle/>
          <a:p>
            <a:pPr algn="ctr"/>
            <a:r>
              <a:rPr lang="en-US" altLang="zh-CN" sz="1377" b="1" dirty="0">
                <a:latin typeface="Helvetica" charset="0"/>
                <a:ea typeface="Helvetica" charset="0"/>
                <a:cs typeface="Helvetica" charset="0"/>
              </a:rPr>
              <a:t>24</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selected</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cell</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types</a:t>
            </a:r>
          </a:p>
          <a:p>
            <a:r>
              <a:rPr lang="en-US" altLang="zh-CN" sz="1377" b="1" dirty="0">
                <a:latin typeface="Helvetica" charset="0"/>
                <a:ea typeface="Helvetica" charset="0"/>
                <a:cs typeface="Helvetica" charset="0"/>
              </a:rPr>
              <a:t>(</a:t>
            </a:r>
            <a:r>
              <a:rPr lang="en-US" altLang="zh-CN" sz="1377" b="1" dirty="0">
                <a:solidFill>
                  <a:srgbClr val="E75480"/>
                </a:solidFill>
                <a:latin typeface="Helvetica" charset="0"/>
                <a:ea typeface="Helvetica" charset="0"/>
                <a:cs typeface="Helvetica" charset="0"/>
              </a:rPr>
              <a:t>Neuronal</a:t>
            </a:r>
            <a:r>
              <a:rPr lang="en-US" altLang="zh-CN" sz="1377" b="1" dirty="0">
                <a:latin typeface="Helvetica" charset="0"/>
                <a:ea typeface="Helvetica" charset="0"/>
                <a:cs typeface="Helvetica" charset="0"/>
              </a:rPr>
              <a:t>, </a:t>
            </a:r>
            <a:r>
              <a:rPr lang="en-US" altLang="zh-CN" sz="1377" b="1" dirty="0" err="1">
                <a:solidFill>
                  <a:schemeClr val="tx2">
                    <a:lumMod val="60000"/>
                    <a:lumOff val="40000"/>
                  </a:schemeClr>
                </a:solidFill>
                <a:latin typeface="Helvetica" charset="0"/>
                <a:ea typeface="Helvetica" charset="0"/>
                <a:cs typeface="Helvetica" charset="0"/>
              </a:rPr>
              <a:t>NonNeuronal</a:t>
            </a:r>
            <a:r>
              <a:rPr lang="en-US" altLang="zh-CN" sz="1377" b="1" dirty="0">
                <a:latin typeface="Helvetica" charset="0"/>
                <a:ea typeface="Helvetica" charset="0"/>
                <a:cs typeface="Helvetica" charset="0"/>
              </a:rPr>
              <a:t>, </a:t>
            </a:r>
            <a:r>
              <a:rPr lang="en-US" altLang="zh-CN" sz="1377" b="1" dirty="0">
                <a:solidFill>
                  <a:srgbClr val="00B050"/>
                </a:solidFill>
                <a:latin typeface="Helvetica" charset="0"/>
                <a:ea typeface="Helvetica" charset="0"/>
                <a:cs typeface="Helvetica" charset="0"/>
              </a:rPr>
              <a:t>Developmental</a:t>
            </a:r>
            <a:r>
              <a:rPr lang="en-US" altLang="zh-CN" sz="1377" b="1" dirty="0">
                <a:latin typeface="Helvetica" charset="0"/>
                <a:ea typeface="Helvetica" charset="0"/>
                <a:cs typeface="Helvetica" charset="0"/>
              </a:rPr>
              <a:t>)</a:t>
            </a:r>
            <a:endParaRPr lang="en-US" sz="1377" b="1" dirty="0">
              <a:latin typeface="Helvetica" charset="0"/>
              <a:ea typeface="Helvetica" charset="0"/>
              <a:cs typeface="Helvetica" charset="0"/>
            </a:endParaRPr>
          </a:p>
        </p:txBody>
      </p:sp>
      <p:sp>
        <p:nvSpPr>
          <p:cNvPr id="17" name="TextBox 16"/>
          <p:cNvSpPr txBox="1"/>
          <p:nvPr/>
        </p:nvSpPr>
        <p:spPr>
          <a:xfrm>
            <a:off x="10044315" y="1338350"/>
            <a:ext cx="183006" cy="317908"/>
          </a:xfrm>
          <a:prstGeom prst="rect">
            <a:avLst/>
          </a:prstGeom>
          <a:noFill/>
        </p:spPr>
        <p:txBody>
          <a:bodyPr wrap="square" lIns="0" tIns="0" rIns="0" bIns="0" rtlCol="0">
            <a:spAutoFit/>
          </a:bodyPr>
          <a:lstStyle/>
          <a:p>
            <a:r>
              <a:rPr lang="en-US" altLang="zh-CN" sz="2066" dirty="0">
                <a:latin typeface="Helvetica" charset="0"/>
                <a:ea typeface="Helvetica" charset="0"/>
                <a:cs typeface="Helvetica" charset="0"/>
              </a:rPr>
              <a:t>×</a:t>
            </a:r>
            <a:endParaRPr lang="en-US" sz="2066" dirty="0">
              <a:latin typeface="Helvetica" charset="0"/>
              <a:ea typeface="Helvetica" charset="0"/>
              <a:cs typeface="Helvetica" charset="0"/>
            </a:endParaRPr>
          </a:p>
        </p:txBody>
      </p:sp>
      <p:sp>
        <p:nvSpPr>
          <p:cNvPr id="18" name="TextBox 17"/>
          <p:cNvSpPr txBox="1"/>
          <p:nvPr/>
        </p:nvSpPr>
        <p:spPr>
          <a:xfrm>
            <a:off x="8066128" y="2383136"/>
            <a:ext cx="2334293" cy="304250"/>
          </a:xfrm>
          <a:prstGeom prst="rect">
            <a:avLst/>
          </a:prstGeom>
          <a:noFill/>
        </p:spPr>
        <p:txBody>
          <a:bodyPr wrap="none" rtlCol="0">
            <a:spAutoFit/>
          </a:bodyPr>
          <a:lstStyle/>
          <a:p>
            <a:r>
              <a:rPr lang="en-US" altLang="zh-CN" sz="1377" b="1" dirty="0">
                <a:latin typeface="Helvetica" charset="0"/>
                <a:ea typeface="Helvetica" charset="0"/>
                <a:cs typeface="Helvetica" charset="0"/>
              </a:rPr>
              <a:t>Single</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cell</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expression</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(C)</a:t>
            </a:r>
            <a:endParaRPr lang="en-US" sz="1377" b="1" dirty="0">
              <a:latin typeface="Helvetica" charset="0"/>
              <a:ea typeface="Helvetica" charset="0"/>
              <a:cs typeface="Helvetica" charset="0"/>
            </a:endParaRPr>
          </a:p>
        </p:txBody>
      </p:sp>
      <p:sp>
        <p:nvSpPr>
          <p:cNvPr id="25" name="TextBox 24"/>
          <p:cNvSpPr txBox="1"/>
          <p:nvPr/>
        </p:nvSpPr>
        <p:spPr>
          <a:xfrm rot="16200000">
            <a:off x="7855768" y="1294804"/>
            <a:ext cx="970137" cy="304250"/>
          </a:xfrm>
          <a:prstGeom prst="rect">
            <a:avLst/>
          </a:prstGeom>
          <a:noFill/>
        </p:spPr>
        <p:txBody>
          <a:bodyPr wrap="none" rtlCol="0">
            <a:spAutoFit/>
          </a:bodyPr>
          <a:lstStyle/>
          <a:p>
            <a:r>
              <a:rPr lang="en-US" altLang="zh-CN" sz="1377" b="1" dirty="0">
                <a:latin typeface="Helvetica" charset="0"/>
                <a:ea typeface="Helvetica" charset="0"/>
                <a:cs typeface="Helvetica" charset="0"/>
              </a:rPr>
              <a:t>All</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genes</a:t>
            </a:r>
            <a:endParaRPr lang="en-US" sz="1377" b="1" dirty="0">
              <a:latin typeface="Helvetica" charset="0"/>
              <a:ea typeface="Helvetica" charset="0"/>
              <a:cs typeface="Helvetica" charset="0"/>
            </a:endParaRPr>
          </a:p>
        </p:txBody>
      </p:sp>
      <p:sp>
        <p:nvSpPr>
          <p:cNvPr id="26" name="TextBox 25"/>
          <p:cNvSpPr txBox="1"/>
          <p:nvPr/>
        </p:nvSpPr>
        <p:spPr>
          <a:xfrm rot="16200000">
            <a:off x="9497767" y="1280959"/>
            <a:ext cx="1971498" cy="304250"/>
          </a:xfrm>
          <a:prstGeom prst="rect">
            <a:avLst/>
          </a:prstGeom>
          <a:noFill/>
        </p:spPr>
        <p:txBody>
          <a:bodyPr wrap="square" rtlCol="0">
            <a:spAutoFit/>
          </a:bodyPr>
          <a:lstStyle/>
          <a:p>
            <a:r>
              <a:rPr lang="en-US" altLang="zh-CN" sz="1377" b="1" dirty="0">
                <a:latin typeface="Helvetica" charset="0"/>
                <a:ea typeface="Helvetica" charset="0"/>
                <a:cs typeface="Helvetica" charset="0"/>
              </a:rPr>
              <a:t>24</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selected cell</a:t>
            </a:r>
            <a:r>
              <a:rPr lang="zh-CN" altLang="en-US" sz="1377" b="1" dirty="0">
                <a:latin typeface="Helvetica" charset="0"/>
                <a:ea typeface="Helvetica" charset="0"/>
                <a:cs typeface="Helvetica" charset="0"/>
              </a:rPr>
              <a:t> </a:t>
            </a:r>
            <a:r>
              <a:rPr lang="en-US" altLang="zh-CN" sz="1377" b="1" dirty="0">
                <a:latin typeface="Helvetica" charset="0"/>
                <a:ea typeface="Helvetica" charset="0"/>
                <a:cs typeface="Helvetica" charset="0"/>
              </a:rPr>
              <a:t>types</a:t>
            </a:r>
            <a:endParaRPr lang="en-US" sz="1377" b="1" dirty="0">
              <a:latin typeface="Helvetica" charset="0"/>
              <a:ea typeface="Helvetica" charset="0"/>
              <a:cs typeface="Helvetica" charset="0"/>
            </a:endParaRPr>
          </a:p>
        </p:txBody>
      </p:sp>
      <p:sp>
        <p:nvSpPr>
          <p:cNvPr id="40" name="Rectangle 39"/>
          <p:cNvSpPr/>
          <p:nvPr/>
        </p:nvSpPr>
        <p:spPr>
          <a:xfrm rot="5400000">
            <a:off x="11039974" y="389019"/>
            <a:ext cx="550842" cy="1369297"/>
          </a:xfrm>
          <a:prstGeom prst="rect">
            <a:avLst/>
          </a:prstGeom>
          <a:solidFill>
            <a:srgbClr val="E75480"/>
          </a:solidFill>
          <a:ln w="28575">
            <a:solidFill>
              <a:srgbClr val="E75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33">
              <a:latin typeface="Helvetica" charset="0"/>
              <a:ea typeface="Helvetica" charset="0"/>
              <a:cs typeface="Helvetica" charset="0"/>
            </a:endParaRPr>
          </a:p>
        </p:txBody>
      </p:sp>
      <p:sp>
        <p:nvSpPr>
          <p:cNvPr id="41" name="Rectangle 40"/>
          <p:cNvSpPr/>
          <p:nvPr/>
        </p:nvSpPr>
        <p:spPr>
          <a:xfrm rot="5400000">
            <a:off x="11160833" y="868605"/>
            <a:ext cx="304710" cy="1364883"/>
          </a:xfrm>
          <a:prstGeom prst="rect">
            <a:avLst/>
          </a:prstGeom>
          <a:solidFill>
            <a:schemeClr val="tx2">
              <a:lumMod val="60000"/>
              <a:lumOff val="40000"/>
            </a:scheme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33">
              <a:latin typeface="Helvetica" charset="0"/>
              <a:ea typeface="Helvetica" charset="0"/>
              <a:cs typeface="Helvetica" charset="0"/>
            </a:endParaRPr>
          </a:p>
        </p:txBody>
      </p:sp>
      <p:sp>
        <p:nvSpPr>
          <p:cNvPr id="42" name="Rectangle 41"/>
          <p:cNvSpPr/>
          <p:nvPr/>
        </p:nvSpPr>
        <p:spPr>
          <a:xfrm rot="5400000">
            <a:off x="11257669" y="1119047"/>
            <a:ext cx="115451" cy="1369298"/>
          </a:xfrm>
          <a:prstGeom prst="rect">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33">
              <a:latin typeface="Helvetica" charset="0"/>
              <a:ea typeface="Helvetica" charset="0"/>
              <a:cs typeface="Helvetica" charset="0"/>
            </a:endParaRPr>
          </a:p>
        </p:txBody>
      </p:sp>
      <p:sp>
        <p:nvSpPr>
          <p:cNvPr id="44" name="Rectangle 43"/>
          <p:cNvSpPr/>
          <p:nvPr/>
        </p:nvSpPr>
        <p:spPr>
          <a:xfrm>
            <a:off x="8465961" y="518280"/>
            <a:ext cx="760929" cy="1836726"/>
          </a:xfrm>
          <a:prstGeom prst="rect">
            <a:avLst/>
          </a:prstGeom>
          <a:solidFill>
            <a:srgbClr val="E75480"/>
          </a:solidFill>
          <a:ln w="28575">
            <a:solidFill>
              <a:srgbClr val="E75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33">
              <a:latin typeface="Helvetica" charset="0"/>
              <a:ea typeface="Helvetica" charset="0"/>
              <a:cs typeface="Helvetica" charset="0"/>
            </a:endParaRPr>
          </a:p>
        </p:txBody>
      </p:sp>
      <p:sp>
        <p:nvSpPr>
          <p:cNvPr id="47" name="Rectangle 46"/>
          <p:cNvSpPr/>
          <p:nvPr/>
        </p:nvSpPr>
        <p:spPr>
          <a:xfrm>
            <a:off x="9276414" y="518280"/>
            <a:ext cx="314867" cy="1836726"/>
          </a:xfrm>
          <a:prstGeom prst="rect">
            <a:avLst/>
          </a:prstGeom>
          <a:solidFill>
            <a:schemeClr val="tx2">
              <a:lumMod val="60000"/>
              <a:lumOff val="40000"/>
            </a:scheme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33">
              <a:latin typeface="Helvetica" charset="0"/>
              <a:ea typeface="Helvetica" charset="0"/>
              <a:cs typeface="Helvetica" charset="0"/>
            </a:endParaRPr>
          </a:p>
        </p:txBody>
      </p:sp>
      <p:sp>
        <p:nvSpPr>
          <p:cNvPr id="49" name="Rectangle 48"/>
          <p:cNvSpPr/>
          <p:nvPr/>
        </p:nvSpPr>
        <p:spPr>
          <a:xfrm>
            <a:off x="9635923" y="527988"/>
            <a:ext cx="157434" cy="1836726"/>
          </a:xfrm>
          <a:prstGeom prst="rect">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33">
              <a:latin typeface="Helvetica" charset="0"/>
              <a:ea typeface="Helvetica" charset="0"/>
              <a:cs typeface="Helvetica" charset="0"/>
            </a:endParaRPr>
          </a:p>
        </p:txBody>
      </p:sp>
      <p:sp>
        <p:nvSpPr>
          <p:cNvPr id="3" name="Rectangle 2"/>
          <p:cNvSpPr/>
          <p:nvPr/>
        </p:nvSpPr>
        <p:spPr>
          <a:xfrm rot="16200000">
            <a:off x="5245436" y="831932"/>
            <a:ext cx="1836726" cy="13166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33">
              <a:latin typeface="Helvetica" charset="0"/>
              <a:ea typeface="Helvetica" charset="0"/>
              <a:cs typeface="Helvetica" charset="0"/>
            </a:endParaRPr>
          </a:p>
        </p:txBody>
      </p:sp>
      <p:sp>
        <p:nvSpPr>
          <p:cNvPr id="43" name="TextBox 42"/>
          <p:cNvSpPr txBox="1"/>
          <p:nvPr/>
        </p:nvSpPr>
        <p:spPr>
          <a:xfrm>
            <a:off x="6926621" y="1075625"/>
            <a:ext cx="1409360" cy="304250"/>
          </a:xfrm>
          <a:prstGeom prst="rect">
            <a:avLst/>
          </a:prstGeom>
          <a:noFill/>
        </p:spPr>
        <p:txBody>
          <a:bodyPr wrap="none" rtlCol="0">
            <a:spAutoFit/>
          </a:bodyPr>
          <a:lstStyle/>
          <a:p>
            <a:r>
              <a:rPr lang="en-US" altLang="zh-CN" sz="1377" b="1" dirty="0">
                <a:latin typeface="Helvetica" charset="0"/>
                <a:ea typeface="Helvetica" charset="0"/>
                <a:cs typeface="Helvetica" charset="0"/>
              </a:rPr>
              <a:t>Deconvolution</a:t>
            </a:r>
            <a:endParaRPr lang="en-US" sz="1377" b="1" dirty="0">
              <a:latin typeface="Helvetica" charset="0"/>
              <a:ea typeface="Helvetica" charset="0"/>
              <a:cs typeface="Helvetica" charset="0"/>
            </a:endParaRPr>
          </a:p>
        </p:txBody>
      </p:sp>
      <p:pic>
        <p:nvPicPr>
          <p:cNvPr id="37" name="Picture 36">
            <a:extLst>
              <a:ext uri="{FF2B5EF4-FFF2-40B4-BE49-F238E27FC236}">
                <a16:creationId xmlns:a16="http://schemas.microsoft.com/office/drawing/2014/main" id="{066E4E25-EA13-AF4A-A45A-F5754734040C}"/>
              </a:ext>
            </a:extLst>
          </p:cNvPr>
          <p:cNvPicPr>
            <a:picLocks noChangeAspect="1"/>
          </p:cNvPicPr>
          <p:nvPr/>
        </p:nvPicPr>
        <p:blipFill rotWithShape="1">
          <a:blip r:embed="rId3"/>
          <a:srcRect r="13535"/>
          <a:stretch/>
        </p:blipFill>
        <p:spPr>
          <a:xfrm>
            <a:off x="5282432" y="3804302"/>
            <a:ext cx="5271916" cy="1982498"/>
          </a:xfrm>
          <a:prstGeom prst="rect">
            <a:avLst/>
          </a:prstGeom>
        </p:spPr>
      </p:pic>
      <p:cxnSp>
        <p:nvCxnSpPr>
          <p:cNvPr id="46" name="Straight Arrow Connector 45">
            <a:extLst>
              <a:ext uri="{FF2B5EF4-FFF2-40B4-BE49-F238E27FC236}">
                <a16:creationId xmlns:a16="http://schemas.microsoft.com/office/drawing/2014/main" id="{544E79E4-D907-DC4F-A995-F34E27E87104}"/>
              </a:ext>
            </a:extLst>
          </p:cNvPr>
          <p:cNvCxnSpPr>
            <a:cxnSpLocks/>
          </p:cNvCxnSpPr>
          <p:nvPr/>
        </p:nvCxnSpPr>
        <p:spPr>
          <a:xfrm flipV="1">
            <a:off x="8645878" y="2179613"/>
            <a:ext cx="2604804" cy="1790607"/>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D088685-9C2F-4349-9359-1BE1B9C87230}"/>
              </a:ext>
            </a:extLst>
          </p:cNvPr>
          <p:cNvCxnSpPr>
            <a:cxnSpLocks/>
            <a:endCxn id="3" idx="1"/>
          </p:cNvCxnSpPr>
          <p:nvPr/>
        </p:nvCxnSpPr>
        <p:spPr>
          <a:xfrm flipH="1" flipV="1">
            <a:off x="6163800" y="2408611"/>
            <a:ext cx="556902" cy="1561609"/>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09E6D38-CDF8-724A-A09D-53A7E9810127}"/>
              </a:ext>
            </a:extLst>
          </p:cNvPr>
          <p:cNvCxnSpPr>
            <a:cxnSpLocks/>
          </p:cNvCxnSpPr>
          <p:nvPr/>
        </p:nvCxnSpPr>
        <p:spPr>
          <a:xfrm flipV="1">
            <a:off x="8511072" y="2667418"/>
            <a:ext cx="594451" cy="1302802"/>
          </a:xfrm>
          <a:prstGeom prst="straightConnector1">
            <a:avLst/>
          </a:prstGeom>
          <a:ln w="19050">
            <a:solidFill>
              <a:schemeClr val="accent3"/>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6C19312-1E81-4244-A1D0-37D4BEB4BEC0}"/>
              </a:ext>
            </a:extLst>
          </p:cNvPr>
          <p:cNvPicPr>
            <a:picLocks noChangeAspect="1"/>
          </p:cNvPicPr>
          <p:nvPr/>
        </p:nvPicPr>
        <p:blipFill>
          <a:blip r:embed="rId4"/>
          <a:stretch>
            <a:fillRect/>
          </a:stretch>
        </p:blipFill>
        <p:spPr>
          <a:xfrm>
            <a:off x="4790247" y="3398778"/>
            <a:ext cx="648170" cy="2602501"/>
          </a:xfrm>
          <a:prstGeom prst="rect">
            <a:avLst/>
          </a:prstGeom>
        </p:spPr>
      </p:pic>
      <p:sp>
        <p:nvSpPr>
          <p:cNvPr id="38" name="Title 1">
            <a:extLst>
              <a:ext uri="{FF2B5EF4-FFF2-40B4-BE49-F238E27FC236}">
                <a16:creationId xmlns:a16="http://schemas.microsoft.com/office/drawing/2014/main" id="{463F1F27-5141-DE48-9828-72CC1310D89D}"/>
              </a:ext>
            </a:extLst>
          </p:cNvPr>
          <p:cNvSpPr txBox="1">
            <a:spLocks/>
          </p:cNvSpPr>
          <p:nvPr/>
        </p:nvSpPr>
        <p:spPr>
          <a:xfrm>
            <a:off x="-81104" y="325608"/>
            <a:ext cx="5409989" cy="17113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t>Single cell deconvolution </a:t>
            </a:r>
            <a:br>
              <a:rPr lang="en-US" sz="3600" dirty="0"/>
            </a:br>
            <a:r>
              <a:rPr lang="en-US" sz="3600" dirty="0"/>
              <a:t>Step 2: supervised learning to estimate cell fractions</a:t>
            </a:r>
          </a:p>
        </p:txBody>
      </p:sp>
      <p:pic>
        <p:nvPicPr>
          <p:cNvPr id="39" name="image41.png">
            <a:extLst>
              <a:ext uri="{FF2B5EF4-FFF2-40B4-BE49-F238E27FC236}">
                <a16:creationId xmlns:a16="http://schemas.microsoft.com/office/drawing/2014/main" id="{CBBDFC44-BE39-8145-B62E-FB52254ECC49}"/>
              </a:ext>
            </a:extLst>
          </p:cNvPr>
          <p:cNvPicPr/>
          <p:nvPr/>
        </p:nvPicPr>
        <p:blipFill rotWithShape="1">
          <a:blip r:embed="rId5"/>
          <a:srcRect t="23226" b="19797"/>
          <a:stretch/>
        </p:blipFill>
        <p:spPr>
          <a:xfrm>
            <a:off x="-77275" y="3208955"/>
            <a:ext cx="4171188" cy="3075641"/>
          </a:xfrm>
          <a:prstGeom prst="rect">
            <a:avLst/>
          </a:prstGeom>
          <a:ln/>
        </p:spPr>
      </p:pic>
      <p:sp>
        <p:nvSpPr>
          <p:cNvPr id="45" name="TextBox 44">
            <a:extLst>
              <a:ext uri="{FF2B5EF4-FFF2-40B4-BE49-F238E27FC236}">
                <a16:creationId xmlns:a16="http://schemas.microsoft.com/office/drawing/2014/main" id="{C7293E8B-D9A3-CC43-83F8-C558156F3726}"/>
              </a:ext>
            </a:extLst>
          </p:cNvPr>
          <p:cNvSpPr txBox="1"/>
          <p:nvPr/>
        </p:nvSpPr>
        <p:spPr>
          <a:xfrm>
            <a:off x="787764" y="6169580"/>
            <a:ext cx="2653290" cy="369332"/>
          </a:xfrm>
          <a:prstGeom prst="rect">
            <a:avLst/>
          </a:prstGeom>
          <a:noFill/>
        </p:spPr>
        <p:txBody>
          <a:bodyPr wrap="none" rtlCol="0">
            <a:spAutoFit/>
          </a:bodyPr>
          <a:lstStyle/>
          <a:p>
            <a:r>
              <a:rPr lang="en-US" dirty="0"/>
              <a:t>Experimental validation</a:t>
            </a:r>
          </a:p>
        </p:txBody>
      </p:sp>
      <p:sp>
        <p:nvSpPr>
          <p:cNvPr id="51" name="TextBox 50">
            <a:extLst>
              <a:ext uri="{FF2B5EF4-FFF2-40B4-BE49-F238E27FC236}">
                <a16:creationId xmlns:a16="http://schemas.microsoft.com/office/drawing/2014/main" id="{796B1BED-202E-FB4E-AE2A-AA7D9CE6B2DB}"/>
              </a:ext>
            </a:extLst>
          </p:cNvPr>
          <p:cNvSpPr txBox="1"/>
          <p:nvPr/>
        </p:nvSpPr>
        <p:spPr>
          <a:xfrm>
            <a:off x="6354305" y="5895083"/>
            <a:ext cx="4197502" cy="646331"/>
          </a:xfrm>
          <a:prstGeom prst="rect">
            <a:avLst/>
          </a:prstGeom>
          <a:noFill/>
        </p:spPr>
        <p:txBody>
          <a:bodyPr wrap="square" rtlCol="0">
            <a:spAutoFit/>
          </a:bodyPr>
          <a:lstStyle/>
          <a:p>
            <a:r>
              <a:rPr lang="en-US" dirty="0"/>
              <a:t>Individual and cross-population reconstruction accuracy via deconvolution</a:t>
            </a:r>
          </a:p>
        </p:txBody>
      </p:sp>
      <p:sp>
        <p:nvSpPr>
          <p:cNvPr id="4" name="Slide Number Placeholder 3">
            <a:extLst>
              <a:ext uri="{FF2B5EF4-FFF2-40B4-BE49-F238E27FC236}">
                <a16:creationId xmlns:a16="http://schemas.microsoft.com/office/drawing/2014/main" id="{711F8005-6108-2041-B1FE-1891F2A1C917}"/>
              </a:ext>
            </a:extLst>
          </p:cNvPr>
          <p:cNvSpPr>
            <a:spLocks noGrp="1"/>
          </p:cNvSpPr>
          <p:nvPr>
            <p:ph type="sldNum" sz="quarter" idx="12"/>
          </p:nvPr>
        </p:nvSpPr>
        <p:spPr/>
        <p:txBody>
          <a:bodyPr/>
          <a:lstStyle/>
          <a:p>
            <a:fld id="{F7A564D0-6B11-9F48-B181-C9E6C8351B78}" type="slidenum">
              <a:rPr lang="en-US" smtClean="0"/>
              <a:t>6</a:t>
            </a:fld>
            <a:endParaRPr lang="en-US"/>
          </a:p>
        </p:txBody>
      </p:sp>
      <p:sp>
        <p:nvSpPr>
          <p:cNvPr id="10" name="TextBox 9">
            <a:extLst>
              <a:ext uri="{FF2B5EF4-FFF2-40B4-BE49-F238E27FC236}">
                <a16:creationId xmlns:a16="http://schemas.microsoft.com/office/drawing/2014/main" id="{AE702886-A2DF-154B-8F75-331C184C64A4}"/>
              </a:ext>
            </a:extLst>
          </p:cNvPr>
          <p:cNvSpPr txBox="1"/>
          <p:nvPr/>
        </p:nvSpPr>
        <p:spPr>
          <a:xfrm>
            <a:off x="10551807" y="4594360"/>
            <a:ext cx="1620957"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88%±4%</a:t>
            </a:r>
          </a:p>
        </p:txBody>
      </p:sp>
    </p:spTree>
    <p:extLst>
      <p:ext uri="{BB962C8B-B14F-4D97-AF65-F5344CB8AC3E}">
        <p14:creationId xmlns:p14="http://schemas.microsoft.com/office/powerpoint/2010/main" val="2783215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8EE6B-968E-B54F-9CC7-CCE25D44ED47}"/>
              </a:ext>
            </a:extLst>
          </p:cNvPr>
          <p:cNvSpPr>
            <a:spLocks noGrp="1"/>
          </p:cNvSpPr>
          <p:nvPr>
            <p:ph type="title"/>
          </p:nvPr>
        </p:nvSpPr>
        <p:spPr>
          <a:xfrm>
            <a:off x="558800" y="379882"/>
            <a:ext cx="11074400" cy="1325563"/>
          </a:xfrm>
        </p:spPr>
        <p:txBody>
          <a:bodyPr/>
          <a:lstStyle/>
          <a:p>
            <a:r>
              <a:rPr lang="en-US" dirty="0"/>
              <a:t>Neuronal and glial cell fractions across disorders</a:t>
            </a:r>
          </a:p>
        </p:txBody>
      </p:sp>
      <p:pic>
        <p:nvPicPr>
          <p:cNvPr id="8" name="Content Placeholder 7">
            <a:extLst>
              <a:ext uri="{FF2B5EF4-FFF2-40B4-BE49-F238E27FC236}">
                <a16:creationId xmlns:a16="http://schemas.microsoft.com/office/drawing/2014/main" id="{9219EF17-7456-C440-9E22-BAF0A041E3D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0965"/>
          <a:stretch/>
        </p:blipFill>
        <p:spPr>
          <a:xfrm>
            <a:off x="287078" y="3016251"/>
            <a:ext cx="11617844" cy="2147190"/>
          </a:xfrm>
        </p:spPr>
      </p:pic>
      <p:sp>
        <p:nvSpPr>
          <p:cNvPr id="9" name="TextBox 8">
            <a:extLst>
              <a:ext uri="{FF2B5EF4-FFF2-40B4-BE49-F238E27FC236}">
                <a16:creationId xmlns:a16="http://schemas.microsoft.com/office/drawing/2014/main" id="{2450F195-0727-A14A-BADB-4E60AC324A69}"/>
              </a:ext>
            </a:extLst>
          </p:cNvPr>
          <p:cNvSpPr txBox="1"/>
          <p:nvPr/>
        </p:nvSpPr>
        <p:spPr>
          <a:xfrm>
            <a:off x="1590040" y="4787241"/>
            <a:ext cx="4099560" cy="646331"/>
          </a:xfrm>
          <a:prstGeom prst="rect">
            <a:avLst/>
          </a:prstGeom>
          <a:noFill/>
        </p:spPr>
        <p:txBody>
          <a:bodyPr wrap="square" rtlCol="0">
            <a:spAutoFit/>
          </a:bodyPr>
          <a:lstStyle/>
          <a:p>
            <a:r>
              <a:rPr lang="en-US" dirty="0"/>
              <a:t>Excitatory to Inhibitory imbalance at neuronal subtype level for ASD*</a:t>
            </a:r>
          </a:p>
        </p:txBody>
      </p:sp>
      <p:sp>
        <p:nvSpPr>
          <p:cNvPr id="12" name="Rectangle 11">
            <a:extLst>
              <a:ext uri="{FF2B5EF4-FFF2-40B4-BE49-F238E27FC236}">
                <a16:creationId xmlns:a16="http://schemas.microsoft.com/office/drawing/2014/main" id="{718BE72F-4DD8-B649-9AD2-9F4539296F1E}"/>
              </a:ext>
            </a:extLst>
          </p:cNvPr>
          <p:cNvSpPr/>
          <p:nvPr/>
        </p:nvSpPr>
        <p:spPr>
          <a:xfrm>
            <a:off x="287078" y="6538912"/>
            <a:ext cx="7696200" cy="246221"/>
          </a:xfrm>
          <a:prstGeom prst="rect">
            <a:avLst/>
          </a:prstGeom>
        </p:spPr>
        <p:txBody>
          <a:bodyPr wrap="square">
            <a:spAutoFit/>
          </a:bodyPr>
          <a:lstStyle/>
          <a:p>
            <a:pPr lvl="0">
              <a:defRPr/>
            </a:pPr>
            <a:r>
              <a:rPr lang="en-US" sz="1000" dirty="0"/>
              <a:t>* Rubenstein et al., Model of autism: increased ratio of excitation/inhibition in key neural systems, Genes Brain </a:t>
            </a:r>
            <a:r>
              <a:rPr lang="en-US" sz="1000" dirty="0" err="1"/>
              <a:t>Behav</a:t>
            </a:r>
            <a:r>
              <a:rPr lang="en-US" sz="1000" dirty="0"/>
              <a:t>. 2003</a:t>
            </a:r>
          </a:p>
        </p:txBody>
      </p:sp>
      <p:sp>
        <p:nvSpPr>
          <p:cNvPr id="3" name="TextBox 2">
            <a:extLst>
              <a:ext uri="{FF2B5EF4-FFF2-40B4-BE49-F238E27FC236}">
                <a16:creationId xmlns:a16="http://schemas.microsoft.com/office/drawing/2014/main" id="{D3C91423-9A48-2149-A4BF-9723B3CE5A3D}"/>
              </a:ext>
            </a:extLst>
          </p:cNvPr>
          <p:cNvSpPr txBox="1"/>
          <p:nvPr/>
        </p:nvSpPr>
        <p:spPr>
          <a:xfrm>
            <a:off x="2180243" y="2418135"/>
            <a:ext cx="715260"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Ex5</a:t>
            </a:r>
          </a:p>
        </p:txBody>
      </p:sp>
      <p:sp>
        <p:nvSpPr>
          <p:cNvPr id="5" name="TextBox 4">
            <a:extLst>
              <a:ext uri="{FF2B5EF4-FFF2-40B4-BE49-F238E27FC236}">
                <a16:creationId xmlns:a16="http://schemas.microsoft.com/office/drawing/2014/main" id="{6032B2AF-B771-3344-8250-89FBEED989E5}"/>
              </a:ext>
            </a:extLst>
          </p:cNvPr>
          <p:cNvSpPr txBox="1"/>
          <p:nvPr/>
        </p:nvSpPr>
        <p:spPr>
          <a:xfrm>
            <a:off x="6081683" y="2418135"/>
            <a:ext cx="612668"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In6</a:t>
            </a:r>
          </a:p>
        </p:txBody>
      </p:sp>
      <p:sp>
        <p:nvSpPr>
          <p:cNvPr id="6" name="TextBox 5">
            <a:extLst>
              <a:ext uri="{FF2B5EF4-FFF2-40B4-BE49-F238E27FC236}">
                <a16:creationId xmlns:a16="http://schemas.microsoft.com/office/drawing/2014/main" id="{DB407A9A-4587-B044-AF9E-D039FA5335BD}"/>
              </a:ext>
            </a:extLst>
          </p:cNvPr>
          <p:cNvSpPr txBox="1"/>
          <p:nvPr/>
        </p:nvSpPr>
        <p:spPr>
          <a:xfrm>
            <a:off x="8906163" y="2418135"/>
            <a:ext cx="2582758"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Oligodendrocytes</a:t>
            </a:r>
          </a:p>
        </p:txBody>
      </p:sp>
      <p:sp>
        <p:nvSpPr>
          <p:cNvPr id="7" name="Slide Number Placeholder 6">
            <a:extLst>
              <a:ext uri="{FF2B5EF4-FFF2-40B4-BE49-F238E27FC236}">
                <a16:creationId xmlns:a16="http://schemas.microsoft.com/office/drawing/2014/main" id="{32692FEC-D98B-1247-ABA5-7C5D9F9F4242}"/>
              </a:ext>
            </a:extLst>
          </p:cNvPr>
          <p:cNvSpPr>
            <a:spLocks noGrp="1"/>
          </p:cNvSpPr>
          <p:nvPr>
            <p:ph type="sldNum" sz="quarter" idx="12"/>
          </p:nvPr>
        </p:nvSpPr>
        <p:spPr/>
        <p:txBody>
          <a:bodyPr/>
          <a:lstStyle/>
          <a:p>
            <a:fld id="{F7A564D0-6B11-9F48-B181-C9E6C8351B78}" type="slidenum">
              <a:rPr lang="en-US" smtClean="0"/>
              <a:t>7</a:t>
            </a:fld>
            <a:endParaRPr lang="en-US"/>
          </a:p>
        </p:txBody>
      </p:sp>
    </p:spTree>
    <p:extLst>
      <p:ext uri="{BB962C8B-B14F-4D97-AF65-F5344CB8AC3E}">
        <p14:creationId xmlns:p14="http://schemas.microsoft.com/office/powerpoint/2010/main" val="2422720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030A-61EB-8D47-A08D-E2FF51459814}"/>
              </a:ext>
            </a:extLst>
          </p:cNvPr>
          <p:cNvSpPr>
            <a:spLocks noGrp="1"/>
          </p:cNvSpPr>
          <p:nvPr>
            <p:ph type="title"/>
          </p:nvPr>
        </p:nvSpPr>
        <p:spPr>
          <a:xfrm>
            <a:off x="813059" y="47409"/>
            <a:ext cx="10515600" cy="1325563"/>
          </a:xfrm>
        </p:spPr>
        <p:txBody>
          <a:bodyPr/>
          <a:lstStyle/>
          <a:p>
            <a:r>
              <a:rPr lang="en-US" dirty="0"/>
              <a:t>Larger Brain </a:t>
            </a:r>
            <a:r>
              <a:rPr lang="en-US" dirty="0" err="1"/>
              <a:t>eQTL</a:t>
            </a:r>
            <a:r>
              <a:rPr lang="en-US" dirty="0"/>
              <a:t> sets than previous studies</a:t>
            </a:r>
          </a:p>
        </p:txBody>
      </p:sp>
      <p:pic>
        <p:nvPicPr>
          <p:cNvPr id="13" name="Content Placeholder 12">
            <a:extLst>
              <a:ext uri="{FF2B5EF4-FFF2-40B4-BE49-F238E27FC236}">
                <a16:creationId xmlns:a16="http://schemas.microsoft.com/office/drawing/2014/main" id="{A7436703-573B-2B45-8291-94BDEEA64C7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359" r="50240"/>
          <a:stretch/>
        </p:blipFill>
        <p:spPr>
          <a:xfrm>
            <a:off x="1704200" y="1546389"/>
            <a:ext cx="5095509" cy="4809961"/>
          </a:xfrm>
        </p:spPr>
      </p:pic>
      <p:sp>
        <p:nvSpPr>
          <p:cNvPr id="16" name="Content Placeholder 2">
            <a:extLst>
              <a:ext uri="{FF2B5EF4-FFF2-40B4-BE49-F238E27FC236}">
                <a16:creationId xmlns:a16="http://schemas.microsoft.com/office/drawing/2014/main" id="{2269FC45-AC7F-D84A-BD43-A7BBE2315629}"/>
              </a:ext>
            </a:extLst>
          </p:cNvPr>
          <p:cNvSpPr txBox="1">
            <a:spLocks/>
          </p:cNvSpPr>
          <p:nvPr/>
        </p:nvSpPr>
        <p:spPr bwMode="auto">
          <a:xfrm>
            <a:off x="4322144" y="2259310"/>
            <a:ext cx="2477565" cy="2669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marL="0" indent="0" algn="ctr">
              <a:buNone/>
            </a:pPr>
            <a:r>
              <a:rPr lang="en-US" sz="1800" kern="0" dirty="0">
                <a:solidFill>
                  <a:schemeClr val="tx1"/>
                </a:solidFill>
              </a:rPr>
              <a:t>2,542,908 </a:t>
            </a:r>
            <a:r>
              <a:rPr lang="en-US" sz="1800" kern="0" dirty="0" err="1">
                <a:solidFill>
                  <a:schemeClr val="tx1"/>
                </a:solidFill>
              </a:rPr>
              <a:t>eQTLs</a:t>
            </a:r>
            <a:r>
              <a:rPr lang="en-US" sz="1800" kern="0" dirty="0">
                <a:solidFill>
                  <a:schemeClr val="tx1"/>
                </a:solidFill>
              </a:rPr>
              <a:t> (FDR&lt; 0.05)</a:t>
            </a:r>
            <a:endParaRPr lang="en-US" kern="0" dirty="0"/>
          </a:p>
        </p:txBody>
      </p:sp>
      <p:pic>
        <p:nvPicPr>
          <p:cNvPr id="6" name="Content Placeholder 4">
            <a:extLst>
              <a:ext uri="{FF2B5EF4-FFF2-40B4-BE49-F238E27FC236}">
                <a16:creationId xmlns:a16="http://schemas.microsoft.com/office/drawing/2014/main" id="{082D3282-60DC-354C-9D04-5E421D45E765}"/>
              </a:ext>
            </a:extLst>
          </p:cNvPr>
          <p:cNvPicPr>
            <a:picLocks noChangeAspect="1"/>
          </p:cNvPicPr>
          <p:nvPr/>
        </p:nvPicPr>
        <p:blipFill rotWithShape="1">
          <a:blip r:embed="rId4">
            <a:extLst>
              <a:ext uri="{28A0092B-C50C-407E-A947-70E740481C1C}">
                <a14:useLocalDpi xmlns:a14="http://schemas.microsoft.com/office/drawing/2010/main" val="0"/>
              </a:ext>
            </a:extLst>
          </a:blip>
          <a:srcRect t="5237" r="40814"/>
          <a:stretch/>
        </p:blipFill>
        <p:spPr>
          <a:xfrm>
            <a:off x="7605556" y="1813301"/>
            <a:ext cx="3010784" cy="4197155"/>
          </a:xfrm>
          <a:prstGeom prst="rect">
            <a:avLst/>
          </a:prstGeom>
        </p:spPr>
      </p:pic>
      <p:sp>
        <p:nvSpPr>
          <p:cNvPr id="3" name="Slide Number Placeholder 2">
            <a:extLst>
              <a:ext uri="{FF2B5EF4-FFF2-40B4-BE49-F238E27FC236}">
                <a16:creationId xmlns:a16="http://schemas.microsoft.com/office/drawing/2014/main" id="{5F0B15E5-FEC5-F74C-91D2-37F006834C1E}"/>
              </a:ext>
            </a:extLst>
          </p:cNvPr>
          <p:cNvSpPr>
            <a:spLocks noGrp="1"/>
          </p:cNvSpPr>
          <p:nvPr>
            <p:ph type="sldNum" sz="quarter" idx="12"/>
          </p:nvPr>
        </p:nvSpPr>
        <p:spPr/>
        <p:txBody>
          <a:bodyPr/>
          <a:lstStyle/>
          <a:p>
            <a:fld id="{F7A564D0-6B11-9F48-B181-C9E6C8351B78}" type="slidenum">
              <a:rPr lang="en-US" smtClean="0"/>
              <a:t>8</a:t>
            </a:fld>
            <a:endParaRPr lang="en-US"/>
          </a:p>
        </p:txBody>
      </p:sp>
      <p:sp>
        <p:nvSpPr>
          <p:cNvPr id="4" name="TextBox 3">
            <a:extLst>
              <a:ext uri="{FF2B5EF4-FFF2-40B4-BE49-F238E27FC236}">
                <a16:creationId xmlns:a16="http://schemas.microsoft.com/office/drawing/2014/main" id="{53CC9042-86C8-7544-A5A7-321522769753}"/>
              </a:ext>
            </a:extLst>
          </p:cNvPr>
          <p:cNvSpPr txBox="1"/>
          <p:nvPr/>
        </p:nvSpPr>
        <p:spPr>
          <a:xfrm>
            <a:off x="7605556" y="1519545"/>
            <a:ext cx="1902316" cy="369332"/>
          </a:xfrm>
          <a:prstGeom prst="rect">
            <a:avLst/>
          </a:prstGeom>
          <a:noFill/>
        </p:spPr>
        <p:txBody>
          <a:bodyPr wrap="none" rtlCol="0">
            <a:spAutoFit/>
          </a:bodyPr>
          <a:lstStyle/>
          <a:p>
            <a:r>
              <a:rPr lang="en-US" dirty="0"/>
              <a:t>GWAS enrichment</a:t>
            </a:r>
          </a:p>
        </p:txBody>
      </p:sp>
    </p:spTree>
    <p:extLst>
      <p:ext uri="{BB962C8B-B14F-4D97-AF65-F5344CB8AC3E}">
        <p14:creationId xmlns:p14="http://schemas.microsoft.com/office/powerpoint/2010/main" val="4223048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881AA-B278-8D4A-B048-CD6FB777D0B6}"/>
              </a:ext>
            </a:extLst>
          </p:cNvPr>
          <p:cNvSpPr>
            <a:spLocks noGrp="1"/>
          </p:cNvSpPr>
          <p:nvPr>
            <p:ph type="title"/>
          </p:nvPr>
        </p:nvSpPr>
        <p:spPr>
          <a:xfrm>
            <a:off x="568037" y="291201"/>
            <a:ext cx="10515600" cy="1325563"/>
          </a:xfrm>
        </p:spPr>
        <p:txBody>
          <a:bodyPr/>
          <a:lstStyle/>
          <a:p>
            <a:r>
              <a:rPr lang="en-US" dirty="0"/>
              <a:t>multi-QTLs</a:t>
            </a:r>
          </a:p>
        </p:txBody>
      </p:sp>
      <p:pic>
        <p:nvPicPr>
          <p:cNvPr id="9" name="Content Placeholder 8">
            <a:extLst>
              <a:ext uri="{FF2B5EF4-FFF2-40B4-BE49-F238E27FC236}">
                <a16:creationId xmlns:a16="http://schemas.microsoft.com/office/drawing/2014/main" id="{EBD4AD49-50CA-1042-88F4-9E5AFEE7FF30}"/>
              </a:ext>
            </a:extLst>
          </p:cNvPr>
          <p:cNvPicPr>
            <a:picLocks noGrp="1" noChangeAspect="1"/>
          </p:cNvPicPr>
          <p:nvPr>
            <p:ph idx="1"/>
          </p:nvPr>
        </p:nvPicPr>
        <p:blipFill rotWithShape="1">
          <a:blip r:embed="rId3"/>
          <a:srcRect l="5957" t="69827" r="6163"/>
          <a:stretch/>
        </p:blipFill>
        <p:spPr>
          <a:xfrm>
            <a:off x="0" y="1853088"/>
            <a:ext cx="12192000" cy="3328041"/>
          </a:xfrm>
        </p:spPr>
      </p:pic>
      <p:sp>
        <p:nvSpPr>
          <p:cNvPr id="10" name="TextBox 9">
            <a:extLst>
              <a:ext uri="{FF2B5EF4-FFF2-40B4-BE49-F238E27FC236}">
                <a16:creationId xmlns:a16="http://schemas.microsoft.com/office/drawing/2014/main" id="{8929E89D-18E8-7440-AFBA-2C998E346959}"/>
              </a:ext>
            </a:extLst>
          </p:cNvPr>
          <p:cNvSpPr txBox="1"/>
          <p:nvPr/>
        </p:nvSpPr>
        <p:spPr>
          <a:xfrm>
            <a:off x="7294880" y="1154727"/>
            <a:ext cx="4793342" cy="646331"/>
          </a:xfrm>
          <a:prstGeom prst="rect">
            <a:avLst/>
          </a:prstGeom>
          <a:noFill/>
        </p:spPr>
        <p:txBody>
          <a:bodyPr wrap="square" rtlCol="0">
            <a:spAutoFit/>
          </a:bodyPr>
          <a:lstStyle/>
          <a:p>
            <a:pPr algn="r"/>
            <a:r>
              <a:rPr lang="en-US" dirty="0" err="1">
                <a:latin typeface="Arial" panose="020B0604020202020204" pitchFamily="34" charset="0"/>
                <a:cs typeface="Arial" panose="020B0604020202020204" pitchFamily="34" charset="0"/>
              </a:rPr>
              <a:t>eQTLs</a:t>
            </a:r>
            <a:r>
              <a:rPr lang="en-US" dirty="0">
                <a:latin typeface="Arial" panose="020B0604020202020204" pitchFamily="34" charset="0"/>
                <a:cs typeface="Arial" panose="020B0604020202020204" pitchFamily="34" charset="0"/>
              </a:rPr>
              <a:t> for mammalian target of rapamycin (mTOR) potentially mediated by </a:t>
            </a:r>
            <a:r>
              <a:rPr lang="en-US" dirty="0" err="1">
                <a:latin typeface="Arial" panose="020B0604020202020204" pitchFamily="34" charset="0"/>
                <a:cs typeface="Arial" panose="020B0604020202020204" pitchFamily="34" charset="0"/>
              </a:rPr>
              <a:t>cQTLs</a:t>
            </a:r>
            <a:endParaRPr lang="en-US"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2401E600-29F5-524B-A41A-3D2859E0292F}"/>
              </a:ext>
            </a:extLst>
          </p:cNvPr>
          <p:cNvSpPr>
            <a:spLocks noGrp="1"/>
          </p:cNvSpPr>
          <p:nvPr>
            <p:ph type="sldNum" sz="quarter" idx="12"/>
          </p:nvPr>
        </p:nvSpPr>
        <p:spPr/>
        <p:txBody>
          <a:bodyPr/>
          <a:lstStyle/>
          <a:p>
            <a:fld id="{F7A564D0-6B11-9F48-B181-C9E6C8351B78}" type="slidenum">
              <a:rPr lang="en-US" smtClean="0"/>
              <a:t>9</a:t>
            </a:fld>
            <a:endParaRPr lang="en-US"/>
          </a:p>
        </p:txBody>
      </p:sp>
      <p:sp>
        <p:nvSpPr>
          <p:cNvPr id="4" name="Rectangle 3">
            <a:extLst>
              <a:ext uri="{FF2B5EF4-FFF2-40B4-BE49-F238E27FC236}">
                <a16:creationId xmlns:a16="http://schemas.microsoft.com/office/drawing/2014/main" id="{DA37B63F-6381-FC4A-AB09-C4C9E1BCB1EE}"/>
              </a:ext>
            </a:extLst>
          </p:cNvPr>
          <p:cNvSpPr/>
          <p:nvPr/>
        </p:nvSpPr>
        <p:spPr>
          <a:xfrm>
            <a:off x="568037" y="1616764"/>
            <a:ext cx="7051963" cy="1543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AE6FA72-0041-5A4C-A265-9B5ECF6C525E}"/>
              </a:ext>
            </a:extLst>
          </p:cNvPr>
          <p:cNvSpPr txBox="1"/>
          <p:nvPr/>
        </p:nvSpPr>
        <p:spPr>
          <a:xfrm>
            <a:off x="6092452" y="4678789"/>
            <a:ext cx="2404856"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1391 SNPs (multi-QTLs) in at least three types among </a:t>
            </a:r>
            <a:r>
              <a:rPr lang="en-US" dirty="0" err="1">
                <a:latin typeface="Arial" panose="020B0604020202020204" pitchFamily="34" charset="0"/>
                <a:cs typeface="Arial" panose="020B0604020202020204" pitchFamily="34" charset="0"/>
              </a:rPr>
              <a:t>eQTLs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isoQTLs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cQTLs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fQTLs</a:t>
            </a: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F63AD0A-731B-1F4A-831A-AFC2AA3125A8}"/>
              </a:ext>
            </a:extLst>
          </p:cNvPr>
          <p:cNvSpPr txBox="1"/>
          <p:nvPr/>
        </p:nvSpPr>
        <p:spPr>
          <a:xfrm>
            <a:off x="3459742" y="2513451"/>
            <a:ext cx="2366095" cy="646331"/>
          </a:xfrm>
          <a:prstGeom prst="rect">
            <a:avLst/>
          </a:prstGeom>
          <a:noFill/>
        </p:spPr>
        <p:txBody>
          <a:bodyPr wrap="square" rtlCol="0">
            <a:spAutoFit/>
          </a:bodyPr>
          <a:lstStyle/>
          <a:p>
            <a:pPr algn="r"/>
            <a:r>
              <a:rPr lang="en-US" dirty="0" err="1">
                <a:latin typeface="Arial" panose="020B0604020202020204" pitchFamily="34" charset="0"/>
                <a:cs typeface="Arial" panose="020B0604020202020204" pitchFamily="34" charset="0"/>
              </a:rPr>
              <a:t>eQTLs</a:t>
            </a:r>
            <a:r>
              <a:rPr lang="en-US" dirty="0">
                <a:latin typeface="Arial" panose="020B0604020202020204" pitchFamily="34" charset="0"/>
                <a:cs typeface="Arial" panose="020B0604020202020204" pitchFamily="34" charset="0"/>
              </a:rPr>
              <a:t> and </a:t>
            </a:r>
            <a:r>
              <a:rPr lang="en-US" dirty="0" err="1">
                <a:latin typeface="Arial" panose="020B0604020202020204" pitchFamily="34" charset="0"/>
                <a:cs typeface="Arial" panose="020B0604020202020204" pitchFamily="34" charset="0"/>
              </a:rPr>
              <a:t>cQTLs</a:t>
            </a:r>
            <a:r>
              <a:rPr lang="en-US" dirty="0">
                <a:latin typeface="Arial" panose="020B0604020202020204" pitchFamily="34" charset="0"/>
                <a:cs typeface="Arial" panose="020B0604020202020204" pitchFamily="34" charset="0"/>
              </a:rPr>
              <a:t> significantly overlap</a:t>
            </a:r>
          </a:p>
        </p:txBody>
      </p:sp>
    </p:spTree>
    <p:extLst>
      <p:ext uri="{BB962C8B-B14F-4D97-AF65-F5344CB8AC3E}">
        <p14:creationId xmlns:p14="http://schemas.microsoft.com/office/powerpoint/2010/main" val="18064001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2184</TotalTime>
  <Words>2731</Words>
  <Application>Microsoft Macintosh PowerPoint</Application>
  <PresentationFormat>Widescreen</PresentationFormat>
  <Paragraphs>289</Paragraphs>
  <Slides>19</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ＭＳ Ｐゴシック</vt:lpstr>
      <vt:lpstr>System Font Regular</vt:lpstr>
      <vt:lpstr>Arial</vt:lpstr>
      <vt:lpstr>Calibri</vt:lpstr>
      <vt:lpstr>Calibri Light</vt:lpstr>
      <vt:lpstr>Cambria Math</vt:lpstr>
      <vt:lpstr>Courier</vt:lpstr>
      <vt:lpstr>Courier New</vt:lpstr>
      <vt:lpstr>Helvetica</vt:lpstr>
      <vt:lpstr>Lucida Grande</vt:lpstr>
      <vt:lpstr>Mangal</vt:lpstr>
      <vt:lpstr>Office Theme</vt:lpstr>
      <vt:lpstr>Basic-template-i0jhhsb-20160605</vt:lpstr>
      <vt:lpstr>Comprehensive functional genomic resource and integrative model for the human brain </vt:lpstr>
      <vt:lpstr>Functional genomics reveal molecular mechanisms between genotype and phenotype in brain disorders</vt:lpstr>
      <vt:lpstr>Brain multi-omics of PsychENCODE &amp; other consortia</vt:lpstr>
      <vt:lpstr>Brain specific transcriptome and epigenome from comparative analysis</vt:lpstr>
      <vt:lpstr>Single cell deconvolution  Step 1: unsupervised learning to see cell types</vt:lpstr>
      <vt:lpstr>PowerPoint Presentation</vt:lpstr>
      <vt:lpstr>Neuronal and glial cell fractions across disorders</vt:lpstr>
      <vt:lpstr>Larger Brain eQTL sets than previous studies</vt:lpstr>
      <vt:lpstr>multi-QTLs</vt:lpstr>
      <vt:lpstr>Gene regulatory network inference</vt:lpstr>
      <vt:lpstr>Linking GWAS SNPs to new disease genes using gene regulatory network</vt:lpstr>
      <vt:lpstr>Deep Structured Phenotype Network (DSPN) </vt:lpstr>
      <vt:lpstr>DSPN improves brain disease prediction by adding deep layers</vt:lpstr>
      <vt:lpstr>DSPN improves brain disease prediction by adding deep layers</vt:lpstr>
      <vt:lpstr>DSPN improves brain disease prediction by adding deep layers</vt:lpstr>
      <vt:lpstr>DSPN discovers molecular pathways from genotype to phenotype</vt:lpstr>
      <vt:lpstr>Comprehensive functional genomic resource for the human brain</vt:lpstr>
      <vt:lpstr>PsychENCODE Acknowledgment</vt:lpstr>
      <vt:lpstr>DSPN improves brain disease prediction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functional genomic resource and integrative model for the human brain </dc:title>
  <dc:creator>Daifeng Wang</dc:creator>
  <cp:lastModifiedBy>Daifeng Wang</cp:lastModifiedBy>
  <cp:revision>136</cp:revision>
  <dcterms:created xsi:type="dcterms:W3CDTF">2018-09-14T01:23:22Z</dcterms:created>
  <dcterms:modified xsi:type="dcterms:W3CDTF">2018-10-11T18:53:01Z</dcterms:modified>
</cp:coreProperties>
</file>