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24"/>
  </p:notesMasterIdLst>
  <p:handoutMasterIdLst>
    <p:handoutMasterId r:id="rId25"/>
  </p:handoutMasterIdLst>
  <p:sldIdLst>
    <p:sldId id="511" r:id="rId2"/>
    <p:sldId id="522" r:id="rId3"/>
    <p:sldId id="520" r:id="rId4"/>
    <p:sldId id="519" r:id="rId5"/>
    <p:sldId id="534" r:id="rId6"/>
    <p:sldId id="512" r:id="rId7"/>
    <p:sldId id="524" r:id="rId8"/>
    <p:sldId id="518" r:id="rId9"/>
    <p:sldId id="528" r:id="rId10"/>
    <p:sldId id="530" r:id="rId11"/>
    <p:sldId id="257" r:id="rId12"/>
    <p:sldId id="531" r:id="rId13"/>
    <p:sldId id="532" r:id="rId14"/>
    <p:sldId id="533" r:id="rId15"/>
    <p:sldId id="525" r:id="rId16"/>
    <p:sldId id="521" r:id="rId17"/>
    <p:sldId id="526" r:id="rId18"/>
    <p:sldId id="515" r:id="rId19"/>
    <p:sldId id="517" r:id="rId20"/>
    <p:sldId id="516" r:id="rId21"/>
    <p:sldId id="523" r:id="rId22"/>
    <p:sldId id="52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846"/>
    <a:srgbClr val="F4E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 autoAdjust="0"/>
    <p:restoredTop sz="81716" autoAdjust="0"/>
  </p:normalViewPr>
  <p:slideViewPr>
    <p:cSldViewPr snapToGrid="0" snapToObjects="1">
      <p:cViewPr varScale="1">
        <p:scale>
          <a:sx n="100" d="100"/>
          <a:sy n="100" d="100"/>
        </p:scale>
        <p:origin x="61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EFEC4-3835-424C-83D7-134FA00BB5AE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1439-E6B1-7A4F-9CF4-1DF6B1FBC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34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7802-C478-D04A-B79D-CE2A504C7B51}" type="datetimeFigureOut">
              <a:rPr lang="en-US" smtClean="0"/>
              <a:pPr/>
              <a:t>9/30/18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58218-E566-CC46-B5F3-27737F2B1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1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6627-8559-6644-85A9-4856503E36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58218-E566-CC46-B5F3-27737F2B13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0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58218-E566-CC46-B5F3-27737F2B13C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3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ltGray">
          <a:xfrm>
            <a:off x="0" y="0"/>
            <a:ext cx="9143999" cy="5128334"/>
          </a:xfrm>
          <a:prstGeom prst="rect">
            <a:avLst/>
          </a:prstGeom>
          <a:solidFill>
            <a:srgbClr val="00009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-3312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9890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7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4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30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1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4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4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5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084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2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9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518D19-FDDC-9A49-AF7D-C93299335E11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AA117C-41B7-D244-B39B-C3BCE795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rgbClr val="000090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rgbClr val="000090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rgbClr val="000090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rgbClr val="000090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rgbClr val="000090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enboree.org/theCommons/login" TargetMode="External"/><Relationship Id="rId2" Type="http://schemas.openxmlformats.org/officeDocument/2006/relationships/hyperlink" Target="http://www.genboree.org/java-bin/login.j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worley@bcm.edu" TargetMode="External"/><Relationship Id="rId4" Type="http://schemas.openxmlformats.org/officeDocument/2006/relationships/hyperlink" Target="mailto:mattr@bcm.ed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worley@bcm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70" y="607798"/>
            <a:ext cx="7876903" cy="23859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A2CPS – U54</a:t>
            </a:r>
            <a:br>
              <a:rPr lang="en-US" sz="4800" dirty="0"/>
            </a:br>
            <a:r>
              <a:rPr lang="en-US" sz="2700" dirty="0"/>
              <a:t>Acute to Chronic Pain Signatures Program</a:t>
            </a:r>
            <a:br>
              <a:rPr lang="en-US" sz="4800" dirty="0"/>
            </a:br>
            <a:r>
              <a:rPr lang="en-US" sz="4800" dirty="0"/>
              <a:t>DIRC</a:t>
            </a:r>
            <a:br>
              <a:rPr lang="en-US" sz="4800" dirty="0"/>
            </a:br>
            <a:r>
              <a:rPr lang="en-US" sz="2700" dirty="0"/>
              <a:t>Data Integration and Resource Center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4900" dirty="0"/>
              <a:t>Writing Starter’s Gunshot</a:t>
            </a:r>
            <a:br>
              <a:rPr lang="en-US" sz="4800" dirty="0"/>
            </a:br>
            <a:br>
              <a:rPr lang="en-US" sz="3100" dirty="0"/>
            </a:br>
            <a:endParaRPr lang="en-US" sz="31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572000" y="5270500"/>
            <a:ext cx="4445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5324" tIns="42662" rIns="85324" bIns="42662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852488" rtl="0" eaLnBrk="0" fontAlgn="base" hangingPunct="0">
              <a:spcBef>
                <a:spcPts val="28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26622" indent="0" algn="ctr" defTabSz="852488" rtl="0" eaLnBrk="0" fontAlgn="base" hangingPunct="0">
              <a:spcBef>
                <a:spcPts val="563"/>
              </a:spcBef>
              <a:spcAft>
                <a:spcPct val="0"/>
              </a:spcAft>
              <a:buClr>
                <a:srgbClr val="A5D028"/>
              </a:buClr>
              <a:buSzPct val="75000"/>
              <a:buFont typeface="Wingdings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853245" indent="0" algn="ctr" defTabSz="852488" rtl="0" eaLnBrk="0" fontAlgn="base" hangingPunct="0">
              <a:spcBef>
                <a:spcPts val="563"/>
              </a:spcBef>
              <a:spcAft>
                <a:spcPct val="0"/>
              </a:spcAft>
              <a:buClr>
                <a:srgbClr val="5BD078"/>
              </a:buClr>
              <a:buSzPct val="75000"/>
              <a:buFont typeface="Wingdings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279867" indent="0" algn="ctr" defTabSz="852488" rtl="0" eaLnBrk="0" fontAlgn="base" hangingPunct="0">
              <a:spcBef>
                <a:spcPts val="563"/>
              </a:spcBef>
              <a:spcAft>
                <a:spcPct val="0"/>
              </a:spcAft>
              <a:buClr>
                <a:srgbClr val="05E0DB"/>
              </a:buClr>
              <a:buSzPct val="75000"/>
              <a:buFont typeface="Wingdings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706490" indent="0" algn="ctr" defTabSz="852488" rtl="0" eaLnBrk="0" fontAlgn="base" hangingPunct="0">
              <a:spcBef>
                <a:spcPts val="563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133112" indent="0" algn="ctr" defTabSz="85324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59735" indent="0" algn="ctr" defTabSz="85324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86357" indent="0" algn="ctr" defTabSz="85324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412980" indent="0" algn="ctr" defTabSz="85324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90"/>
                </a:solidFill>
              </a:rPr>
              <a:t>Kim C. Worley, Ph.D.</a:t>
            </a:r>
          </a:p>
          <a:p>
            <a:pPr>
              <a:defRPr/>
            </a:pPr>
            <a:r>
              <a:rPr lang="en-US" dirty="0">
                <a:solidFill>
                  <a:srgbClr val="000090"/>
                </a:solidFill>
              </a:rPr>
              <a:t>Department of Molecular and Human Genetics</a:t>
            </a:r>
          </a:p>
          <a:p>
            <a:pPr>
              <a:defRPr/>
            </a:pPr>
            <a:r>
              <a:rPr lang="en-US" dirty="0">
                <a:solidFill>
                  <a:srgbClr val="000090"/>
                </a:solidFill>
              </a:rPr>
              <a:t>Baylor College of Medicine</a:t>
            </a:r>
          </a:p>
          <a:p>
            <a:pPr>
              <a:defRPr/>
            </a:pPr>
            <a:endParaRPr lang="en-US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90"/>
                </a:solidFill>
              </a:rPr>
              <a:t>Writing Meeting October 1, 2018</a:t>
            </a:r>
          </a:p>
        </p:txBody>
      </p:sp>
    </p:spTree>
    <p:extLst>
      <p:ext uri="{BB962C8B-B14F-4D97-AF65-F5344CB8AC3E}">
        <p14:creationId xmlns:p14="http://schemas.microsoft.com/office/powerpoint/2010/main" val="262232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544D89F0-4E27-A049-A99A-03E193F53E4F}"/>
              </a:ext>
            </a:extLst>
          </p:cNvPr>
          <p:cNvSpPr txBox="1"/>
          <p:nvPr/>
        </p:nvSpPr>
        <p:spPr>
          <a:xfrm>
            <a:off x="482600" y="241300"/>
            <a:ext cx="8496300" cy="5923673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000" spc="-5" dirty="0">
                <a:latin typeface="Arial"/>
                <a:cs typeface="Arial"/>
              </a:rPr>
              <a:t>Google doc 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DIRC-Overall</a:t>
            </a:r>
            <a:endParaRPr sz="1000" dirty="0">
              <a:latin typeface="Arial"/>
              <a:cs typeface="Arial"/>
            </a:endParaRPr>
          </a:p>
          <a:p>
            <a:pPr marL="12700" marR="386715">
              <a:lnSpc>
                <a:spcPts val="1310"/>
              </a:lnSpc>
              <a:spcBef>
                <a:spcPts val="229"/>
              </a:spcBef>
            </a:pPr>
            <a:r>
              <a:rPr sz="1000" b="1" spc="-10" dirty="0">
                <a:latin typeface="Arial"/>
                <a:cs typeface="Arial"/>
              </a:rPr>
              <a:t>Title: </a:t>
            </a:r>
            <a:r>
              <a:rPr sz="1000" b="1" spc="-5" dirty="0">
                <a:latin typeface="Arial"/>
                <a:cs typeface="Arial"/>
              </a:rPr>
              <a:t>Data Integration and Resource Center </a:t>
            </a:r>
            <a:r>
              <a:rPr sz="1000" b="1" dirty="0">
                <a:latin typeface="Arial"/>
                <a:cs typeface="Arial"/>
              </a:rPr>
              <a:t>(DIRC) for the </a:t>
            </a:r>
            <a:r>
              <a:rPr sz="1000" b="1" spc="-5" dirty="0">
                <a:latin typeface="Arial"/>
                <a:cs typeface="Arial"/>
              </a:rPr>
              <a:t>Acute </a:t>
            </a:r>
            <a:r>
              <a:rPr sz="1000" b="1" dirty="0">
                <a:latin typeface="Arial"/>
                <a:cs typeface="Arial"/>
              </a:rPr>
              <a:t>to Chronic </a:t>
            </a:r>
            <a:r>
              <a:rPr sz="1000" b="1" spc="-5" dirty="0">
                <a:latin typeface="Arial"/>
                <a:cs typeface="Arial"/>
              </a:rPr>
              <a:t>Pain Signatures (A2CPS)  Program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SIGNIFICANCE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Problem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be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addressed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A2CPS</a:t>
            </a:r>
            <a:r>
              <a:rPr sz="10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program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113599"/>
              </a:lnSpc>
            </a:pPr>
            <a:r>
              <a:rPr sz="1000" spc="-5" dirty="0">
                <a:latin typeface="Arial"/>
                <a:cs typeface="Arial"/>
              </a:rPr>
              <a:t>Opioid addiction epidemic. Connection to chronic pain. Candide univariate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biomarkers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combined  into biosignatures of A2CP transition (A2CPS) susceptibility or resilience as 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starting point  toward (1) development of candidate actionable biomarkers (univariate or multivariate  signatures); (2) understanding mechanisms; (3) identifying targets for the development of  personal prevention strategies. A2CPS.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A2CPS program and 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DIRC’s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role within</a:t>
            </a:r>
            <a:r>
              <a:rPr sz="1000" b="1" u="sng" spc="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Figure: </a:t>
            </a:r>
            <a:r>
              <a:rPr sz="1000" spc="-5" dirty="0">
                <a:latin typeface="Arial"/>
                <a:cs typeface="Arial"/>
              </a:rPr>
              <a:t>Interactions of DIRC with other A2CPS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components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Scientific Premise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association studies and integrative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analyses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Genetic and epigenetic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biosignatures</a:t>
            </a:r>
            <a:endParaRPr sz="1000" dirty="0">
              <a:latin typeface="Arial"/>
              <a:cs typeface="Arial"/>
            </a:endParaRPr>
          </a:p>
          <a:p>
            <a:pPr marL="469900" marR="695960" indent="-228600">
              <a:lnSpc>
                <a:spcPct val="113599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Omics biosignatures (tissue, blood) considered independently and jointly with  genetic/epigenetic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markers.</a:t>
            </a:r>
            <a:endParaRPr sz="1000" dirty="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Phenotypes and brain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imaging</a:t>
            </a:r>
            <a:endParaRPr sz="1000" dirty="0">
              <a:latin typeface="Arial"/>
              <a:cs typeface="Arial"/>
            </a:endParaRPr>
          </a:p>
          <a:p>
            <a:pPr marL="469900" marR="107314" indent="-228600">
              <a:lnSpc>
                <a:spcPct val="113599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Integrative analyses (possibly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the context of </a:t>
            </a:r>
            <a:r>
              <a:rPr sz="1000" dirty="0">
                <a:latin typeface="Arial"/>
                <a:cs typeface="Arial"/>
              </a:rPr>
              <a:t>EHR, </a:t>
            </a:r>
            <a:r>
              <a:rPr sz="1000" spc="-5" dirty="0">
                <a:latin typeface="Arial"/>
                <a:cs typeface="Arial"/>
              </a:rPr>
              <a:t>questionnaire, and other data and  external data)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network/pathway context to combine individual biomarkers into  mutivariate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signatures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68910">
              <a:lnSpc>
                <a:spcPct val="113599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Selection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candidate biomarkers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validation?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(Not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explicitly stated requirement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DIRC,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but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may</a:t>
            </a:r>
            <a:r>
              <a:rPr sz="10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help?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Justify selection of candidate biosignatures to supplement “ome-wide” association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studies:</a:t>
            </a:r>
            <a:endParaRPr sz="1000" dirty="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180"/>
              </a:spcBef>
              <a:buChar char="-"/>
              <a:tabLst>
                <a:tab pos="469265" algn="l"/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prior studies, hypotheses (surgical, musculo-skeletal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injury)</a:t>
            </a:r>
            <a:endParaRPr sz="1000" dirty="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180"/>
              </a:spcBef>
              <a:buChar char="-"/>
              <a:tabLst>
                <a:tab pos="469265" algn="l"/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clinical utility (surgical, musculo-skeletal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injury)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84150">
              <a:lnSpc>
                <a:spcPct val="113599"/>
              </a:lnSpc>
            </a:pPr>
            <a:r>
              <a:rPr sz="1000" b="1" spc="-5" dirty="0">
                <a:latin typeface="Arial"/>
                <a:cs typeface="Arial"/>
              </a:rPr>
              <a:t>Summary table (two sections: surgical, musculo-skeletal injury): </a:t>
            </a:r>
            <a:r>
              <a:rPr sz="1000" spc="-5" dirty="0">
                <a:latin typeface="Arial"/>
                <a:cs typeface="Arial"/>
              </a:rPr>
              <a:t>Rows: layers of  information </a:t>
            </a:r>
            <a:r>
              <a:rPr sz="1000" dirty="0">
                <a:latin typeface="Arial"/>
                <a:cs typeface="Arial"/>
              </a:rPr>
              <a:t>(SNPs, </a:t>
            </a:r>
            <a:r>
              <a:rPr sz="1000" spc="-5" dirty="0">
                <a:latin typeface="Arial"/>
                <a:cs typeface="Arial"/>
              </a:rPr>
              <a:t>epigenetics, omics, imaging, phenotypes; Columns: 1:information type; 2:  biomarkers selected for validation; 3: rationale for each selected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biomarker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What will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accomplished if goals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achieved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Biosignatures of A2CP transition (A2CPS) susceptibility 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resilience</a:t>
            </a:r>
            <a:endParaRPr sz="1000" dirty="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Leads toward understanding mechanisms of susceptibility to chronic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pain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62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1F7F3B-E9FA-0744-84D4-2CB69C2A6E93}"/>
              </a:ext>
            </a:extLst>
          </p:cNvPr>
          <p:cNvSpPr txBox="1"/>
          <p:nvPr/>
        </p:nvSpPr>
        <p:spPr>
          <a:xfrm>
            <a:off x="393700" y="527843"/>
            <a:ext cx="8623300" cy="5569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3. Candidate targets for the development of personal prevention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strategies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latin typeface="Arial"/>
                <a:cs typeface="Arial"/>
              </a:rPr>
              <a:t>INNOVATION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83515">
              <a:lnSpc>
                <a:spcPct val="113599"/>
              </a:lnSpc>
            </a:pPr>
            <a:r>
              <a:rPr sz="1000" spc="-5" dirty="0">
                <a:latin typeface="Arial"/>
                <a:cs typeface="Arial"/>
              </a:rPr>
              <a:t>Highlights of SOC, </a:t>
            </a:r>
            <a:r>
              <a:rPr sz="1000" dirty="0">
                <a:latin typeface="Arial"/>
                <a:cs typeface="Arial"/>
              </a:rPr>
              <a:t>DCC, </a:t>
            </a:r>
            <a:r>
              <a:rPr sz="1000" spc="-5" dirty="0">
                <a:latin typeface="Arial"/>
                <a:cs typeface="Arial"/>
              </a:rPr>
              <a:t>DIAC innovations from individual sections and how they </a:t>
            </a:r>
            <a:r>
              <a:rPr sz="1000" dirty="0">
                <a:latin typeface="Arial"/>
                <a:cs typeface="Arial"/>
              </a:rPr>
              <a:t>will </a:t>
            </a:r>
            <a:r>
              <a:rPr sz="1000" spc="-5" dirty="0">
                <a:latin typeface="Arial"/>
                <a:cs typeface="Arial"/>
              </a:rPr>
              <a:t>work  together to achieve A2CPS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aims.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RESEARCH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STRATEGY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DIRC organization</a:t>
            </a:r>
            <a:endParaRPr sz="1000" dirty="0">
              <a:latin typeface="Arial"/>
              <a:cs typeface="Arial"/>
            </a:endParaRPr>
          </a:p>
          <a:p>
            <a:pPr marL="12700" marR="3155950">
              <a:lnSpc>
                <a:spcPct val="227300"/>
              </a:lnSpc>
            </a:pPr>
            <a:r>
              <a:rPr sz="1000" b="1" spc="-5" dirty="0">
                <a:latin typeface="Arial"/>
                <a:cs typeface="Arial"/>
              </a:rPr>
              <a:t>Figure: </a:t>
            </a:r>
            <a:r>
              <a:rPr sz="1000" spc="-5" dirty="0">
                <a:latin typeface="Arial"/>
                <a:cs typeface="Arial"/>
              </a:rPr>
              <a:t>DIRC organization, key personnel  Qualifications of key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personnel.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113599"/>
              </a:lnSpc>
            </a:pPr>
            <a:r>
              <a:rPr sz="1000" spc="-5" dirty="0">
                <a:latin typeface="Arial"/>
                <a:cs typeface="Arial"/>
              </a:rPr>
              <a:t>How </a:t>
            </a:r>
            <a:r>
              <a:rPr sz="1000" dirty="0">
                <a:latin typeface="Arial"/>
                <a:cs typeface="Arial"/>
              </a:rPr>
              <a:t>will </a:t>
            </a:r>
            <a:r>
              <a:rPr sz="1000" spc="-5" dirty="0">
                <a:latin typeface="Arial"/>
                <a:cs typeface="Arial"/>
              </a:rPr>
              <a:t>key personnel interact to achieve the overall aims? Record of prior collaboration and  consortium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participation.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SOC Aim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67640">
              <a:lnSpc>
                <a:spcPct val="113599"/>
              </a:lnSpc>
            </a:pPr>
            <a:r>
              <a:rPr sz="1000" spc="-5" dirty="0">
                <a:latin typeface="Arial"/>
                <a:cs typeface="Arial"/>
              </a:rPr>
              <a:t>SOC 12 pages compressed with emphasis on interactions within DIRC and A2CPS toward  accomplishing project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goals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DCC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Aim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67640">
              <a:lnSpc>
                <a:spcPct val="113599"/>
              </a:lnSpc>
            </a:pPr>
            <a:r>
              <a:rPr sz="1000" dirty="0">
                <a:latin typeface="Arial"/>
                <a:cs typeface="Arial"/>
              </a:rPr>
              <a:t>DCC </a:t>
            </a:r>
            <a:r>
              <a:rPr sz="1000" spc="-5" dirty="0">
                <a:latin typeface="Arial"/>
                <a:cs typeface="Arial"/>
              </a:rPr>
              <a:t>12 pages compressed with emphasis on interactions within DIRC and A2CPS toward  accomplishing project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goals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DIAC Aim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36525">
              <a:lnSpc>
                <a:spcPct val="113599"/>
              </a:lnSpc>
            </a:pPr>
            <a:r>
              <a:rPr sz="1000" spc="-5" dirty="0">
                <a:latin typeface="Arial"/>
                <a:cs typeface="Arial"/>
              </a:rPr>
              <a:t>DIAC 12 pages compressed with emphasis on interactions within DIRC and A2CPS toward  accomplishing project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goals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Admin Aim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52400">
              <a:lnSpc>
                <a:spcPct val="113599"/>
              </a:lnSpc>
            </a:pPr>
            <a:r>
              <a:rPr sz="1000" spc="-5" dirty="0">
                <a:latin typeface="Arial"/>
                <a:cs typeface="Arial"/>
              </a:rPr>
              <a:t>Admin </a:t>
            </a:r>
            <a:r>
              <a:rPr sz="1000" dirty="0">
                <a:latin typeface="Arial"/>
                <a:cs typeface="Arial"/>
              </a:rPr>
              <a:t>6 </a:t>
            </a:r>
            <a:r>
              <a:rPr sz="1000" spc="-5" dirty="0">
                <a:latin typeface="Arial"/>
                <a:cs typeface="Arial"/>
              </a:rPr>
              <a:t>pages compressed with emphasis on interactions within DIRC and A2CPS toward  accomplishing project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goals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Milestones and 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Timeline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Notes: From this: </a:t>
            </a:r>
            <a:r>
              <a:rPr sz="1000" u="sng" spc="-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</a:rPr>
              <a:t>https://grants.nih.gov/grants/guide/rfa-files/RFA-RM-18-031.html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latin typeface="Arial"/>
                <a:cs typeface="Arial"/>
              </a:rPr>
              <a:t>Will need </a:t>
            </a:r>
            <a:r>
              <a:rPr sz="1000" b="1" dirty="0">
                <a:latin typeface="Arial"/>
                <a:cs typeface="Arial"/>
              </a:rPr>
              <a:t>to </a:t>
            </a:r>
            <a:r>
              <a:rPr sz="1000" b="1" spc="-5" dirty="0">
                <a:latin typeface="Arial"/>
                <a:cs typeface="Arial"/>
              </a:rPr>
              <a:t>coordinate with other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parts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95DD463-D219-6B43-BBA6-30B9ED5D71F9}"/>
              </a:ext>
            </a:extLst>
          </p:cNvPr>
          <p:cNvSpPr txBox="1"/>
          <p:nvPr/>
        </p:nvSpPr>
        <p:spPr>
          <a:xfrm>
            <a:off x="901700" y="873283"/>
            <a:ext cx="5947410" cy="390619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0070C0"/>
                </a:solidFill>
                <a:latin typeface="Arial"/>
                <a:cs typeface="Arial"/>
              </a:rPr>
              <a:t>SOC:</a:t>
            </a:r>
            <a:endParaRPr sz="11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100" b="1" spc="-5" dirty="0">
                <a:solidFill>
                  <a:srgbClr val="0070C0"/>
                </a:solidFill>
                <a:latin typeface="Arial"/>
                <a:cs typeface="Arial"/>
              </a:rPr>
              <a:t>Develop A2CPS Program Portal</a:t>
            </a:r>
            <a:endParaRPr sz="1100" dirty="0">
              <a:latin typeface="Arial"/>
              <a:cs typeface="Arial"/>
            </a:endParaRPr>
          </a:p>
          <a:p>
            <a:pPr marL="12700" marR="38100">
              <a:lnSpc>
                <a:spcPct val="113599"/>
              </a:lnSpc>
            </a:pP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community-wide </a:t>
            </a:r>
            <a:r>
              <a:rPr sz="1100" dirty="0">
                <a:latin typeface="Times New Roman"/>
                <a:cs typeface="Times New Roman"/>
              </a:rPr>
              <a:t>nexus </a:t>
            </a:r>
            <a:r>
              <a:rPr sz="1100" spc="-5" dirty="0">
                <a:latin typeface="Times New Roman"/>
                <a:cs typeface="Times New Roman"/>
              </a:rPr>
              <a:t>for protocols, assay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data standards, </a:t>
            </a:r>
            <a:r>
              <a:rPr sz="1100" dirty="0">
                <a:latin typeface="Times New Roman"/>
                <a:cs typeface="Times New Roman"/>
              </a:rPr>
              <a:t>raw and </a:t>
            </a:r>
            <a:r>
              <a:rPr sz="1100" spc="-5" dirty="0">
                <a:latin typeface="Times New Roman"/>
                <a:cs typeface="Times New Roman"/>
              </a:rPr>
              <a:t>processed data, data pipelines, 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other resources generated </a:t>
            </a:r>
            <a:r>
              <a:rPr sz="1100" dirty="0">
                <a:latin typeface="Times New Roman"/>
                <a:cs typeface="Times New Roman"/>
              </a:rPr>
              <a:t>by </a:t>
            </a:r>
            <a:r>
              <a:rPr sz="1100" spc="-5" dirty="0">
                <a:latin typeface="Times New Roman"/>
                <a:cs typeface="Times New Roman"/>
              </a:rPr>
              <a:t>the A2CPS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consortium.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UCSD </a:t>
            </a:r>
            <a:r>
              <a:rPr sz="1100" dirty="0">
                <a:latin typeface="Times New Roman"/>
                <a:cs typeface="Times New Roman"/>
              </a:rPr>
              <a:t>- </a:t>
            </a:r>
            <a:r>
              <a:rPr sz="1100" spc="-5" dirty="0">
                <a:latin typeface="Times New Roman"/>
                <a:cs typeface="Times New Roman"/>
              </a:rPr>
              <a:t>Katie.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1100" b="1" spc="-5" dirty="0">
                <a:solidFill>
                  <a:srgbClr val="0070C0"/>
                </a:solidFill>
                <a:latin typeface="Arial"/>
                <a:cs typeface="Arial"/>
              </a:rPr>
              <a:t>Data Analysis Outreach </a:t>
            </a:r>
            <a:r>
              <a:rPr sz="1100" b="1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1100" b="1" spc="-5" dirty="0">
                <a:solidFill>
                  <a:srgbClr val="0070C0"/>
                </a:solidFill>
                <a:latin typeface="Arial"/>
                <a:cs typeface="Arial"/>
              </a:rPr>
              <a:t>Scientific Community</a:t>
            </a:r>
            <a:endParaRPr sz="1100" dirty="0">
              <a:latin typeface="Arial"/>
              <a:cs typeface="Arial"/>
            </a:endParaRPr>
          </a:p>
          <a:p>
            <a:pPr marL="12700" marR="27940">
              <a:lnSpc>
                <a:spcPct val="113599"/>
              </a:lnSpc>
            </a:pPr>
            <a:r>
              <a:rPr sz="1100" spc="-5" dirty="0">
                <a:latin typeface="Times New Roman"/>
                <a:cs typeface="Times New Roman"/>
              </a:rPr>
              <a:t>Demonstrate utility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the data </a:t>
            </a:r>
            <a:r>
              <a:rPr sz="1100" dirty="0">
                <a:latin typeface="Times New Roman"/>
                <a:cs typeface="Times New Roman"/>
              </a:rPr>
              <a:t>by </a:t>
            </a:r>
            <a:r>
              <a:rPr sz="1100" spc="-5" dirty="0">
                <a:latin typeface="Times New Roman"/>
                <a:cs typeface="Times New Roman"/>
              </a:rPr>
              <a:t>performing analyses, developing use-cases, discovering biosignatures  etc. using uconsortium data, robust tools that empower both naïve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experienced investigators to </a:t>
            </a:r>
            <a:r>
              <a:rPr sz="1100" spc="-15" dirty="0">
                <a:latin typeface="Times New Roman"/>
                <a:cs typeface="Times New Roman"/>
              </a:rPr>
              <a:t>query,  </a:t>
            </a:r>
            <a:r>
              <a:rPr sz="1100" spc="-5" dirty="0">
                <a:latin typeface="Times New Roman"/>
                <a:cs typeface="Times New Roman"/>
              </a:rPr>
              <a:t>integrate, analyze,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model the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data.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30" dirty="0">
                <a:latin typeface="Times New Roman"/>
                <a:cs typeface="Times New Roman"/>
              </a:rPr>
              <a:t>Yale </a:t>
            </a:r>
            <a:r>
              <a:rPr sz="1100" dirty="0">
                <a:latin typeface="Times New Roman"/>
                <a:cs typeface="Times New Roman"/>
              </a:rPr>
              <a:t>- </a:t>
            </a:r>
            <a:r>
              <a:rPr sz="1100" spc="-5" dirty="0">
                <a:latin typeface="Times New Roman"/>
                <a:cs typeface="Times New Roman"/>
              </a:rPr>
              <a:t>Joel </a:t>
            </a:r>
            <a:r>
              <a:rPr sz="1100" dirty="0">
                <a:latin typeface="Times New Roman"/>
                <a:cs typeface="Times New Roman"/>
              </a:rPr>
              <a:t>G, </a:t>
            </a:r>
            <a:r>
              <a:rPr sz="1100" spc="-5" dirty="0">
                <a:latin typeface="Times New Roman"/>
                <a:cs typeface="Times New Roman"/>
              </a:rPr>
              <a:t>Renato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65" dirty="0">
                <a:latin typeface="Times New Roman"/>
                <a:cs typeface="Times New Roman"/>
              </a:rPr>
              <a:t>P.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1100" b="1" spc="-5" dirty="0">
                <a:solidFill>
                  <a:srgbClr val="0070C0"/>
                </a:solidFill>
                <a:latin typeface="Arial"/>
                <a:cs typeface="Arial"/>
              </a:rPr>
              <a:t>Develop Workshops and Community Outreach</a:t>
            </a:r>
            <a:r>
              <a:rPr sz="1100" b="1" spc="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70C0"/>
                </a:solidFill>
                <a:latin typeface="Arial"/>
                <a:cs typeface="Arial"/>
              </a:rPr>
              <a:t>Strategy</a:t>
            </a:r>
            <a:endParaRPr sz="1100" dirty="0">
              <a:latin typeface="Arial"/>
              <a:cs typeface="Arial"/>
            </a:endParaRPr>
          </a:p>
          <a:p>
            <a:pPr marL="12700" marR="201295">
              <a:lnSpc>
                <a:spcPct val="113599"/>
              </a:lnSpc>
            </a:pPr>
            <a:r>
              <a:rPr sz="1100" spc="-5" dirty="0">
                <a:latin typeface="Times New Roman"/>
                <a:cs typeface="Times New Roman"/>
              </a:rPr>
              <a:t>Develop workshops with the Admin </a:t>
            </a:r>
            <a:r>
              <a:rPr sz="1100" dirty="0">
                <a:latin typeface="Times New Roman"/>
                <a:cs typeface="Times New Roman"/>
              </a:rPr>
              <a:t>Core and </a:t>
            </a:r>
            <a:r>
              <a:rPr sz="1100" spc="-5" dirty="0">
                <a:latin typeface="Times New Roman"/>
                <a:cs typeface="Times New Roman"/>
              </a:rPr>
              <a:t>implement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community outreach strategy to inform the  research community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the accomplishments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program and </a:t>
            </a:r>
            <a:r>
              <a:rPr sz="1100" spc="-5" dirty="0">
                <a:latin typeface="Times New Roman"/>
                <a:cs typeface="Times New Roman"/>
              </a:rPr>
              <a:t>disseminate information </a:t>
            </a:r>
            <a:r>
              <a:rPr sz="1100" dirty="0">
                <a:latin typeface="Times New Roman"/>
                <a:cs typeface="Times New Roman"/>
              </a:rPr>
              <a:t>about </a:t>
            </a:r>
            <a:r>
              <a:rPr sz="1100" spc="-5" dirty="0">
                <a:latin typeface="Times New Roman"/>
                <a:cs typeface="Times New Roman"/>
              </a:rPr>
              <a:t>the  community resources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data generated </a:t>
            </a:r>
            <a:r>
              <a:rPr sz="1100" dirty="0">
                <a:latin typeface="Times New Roman"/>
                <a:cs typeface="Times New Roman"/>
              </a:rPr>
              <a:t>by </a:t>
            </a:r>
            <a:r>
              <a:rPr sz="1100" spc="-5" dirty="0">
                <a:latin typeface="Times New Roman"/>
                <a:cs typeface="Times New Roman"/>
              </a:rPr>
              <a:t>the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program.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Times New Roman"/>
                <a:cs typeface="Times New Roman"/>
              </a:rPr>
              <a:t>Kim, Matt, with input </a:t>
            </a:r>
            <a:r>
              <a:rPr sz="1100" dirty="0">
                <a:latin typeface="Times New Roman"/>
                <a:cs typeface="Times New Roman"/>
              </a:rPr>
              <a:t>from </a:t>
            </a:r>
            <a:r>
              <a:rPr sz="1100" spc="-5" dirty="0">
                <a:latin typeface="Times New Roman"/>
                <a:cs typeface="Times New Roman"/>
              </a:rPr>
              <a:t>Joel </a:t>
            </a:r>
            <a:r>
              <a:rPr sz="1100" dirty="0">
                <a:latin typeface="Times New Roman"/>
                <a:cs typeface="Times New Roman"/>
              </a:rPr>
              <a:t>G,</a:t>
            </a:r>
            <a:r>
              <a:rPr sz="1100" spc="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Renato.</a:t>
            </a:r>
            <a:endParaRPr sz="1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8408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0550A9B-493F-AE49-8B0D-42274D61CF71}"/>
              </a:ext>
            </a:extLst>
          </p:cNvPr>
          <p:cNvSpPr txBox="1"/>
          <p:nvPr/>
        </p:nvSpPr>
        <p:spPr>
          <a:xfrm>
            <a:off x="825500" y="187969"/>
            <a:ext cx="7810500" cy="667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7355">
              <a:lnSpc>
                <a:spcPct val="113599"/>
              </a:lnSpc>
              <a:spcBef>
                <a:spcPts val="100"/>
              </a:spcBef>
              <a:tabLst>
                <a:tab pos="469265" algn="l"/>
                <a:tab pos="469900" algn="l"/>
              </a:tabLst>
            </a:pPr>
            <a:r>
              <a:rPr lang="en-US" sz="1000" b="1" dirty="0">
                <a:solidFill>
                  <a:srgbClr val="C00000"/>
                </a:solidFill>
                <a:cs typeface="Arial"/>
              </a:rPr>
              <a:t>DCC</a:t>
            </a:r>
            <a:endParaRPr lang="en-US" sz="1000" dirty="0">
              <a:cs typeface="Arial"/>
            </a:endParaRPr>
          </a:p>
          <a:p>
            <a:pPr marL="12700" marR="427355">
              <a:lnSpc>
                <a:spcPct val="113599"/>
              </a:lnSpc>
              <a:spcBef>
                <a:spcPts val="100"/>
              </a:spcBef>
              <a:tabLst>
                <a:tab pos="469265" algn="l"/>
                <a:tab pos="469900" algn="l"/>
              </a:tabLst>
            </a:pPr>
            <a:endParaRPr lang="en-US" sz="1000" b="1" spc="-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427355">
              <a:lnSpc>
                <a:spcPct val="113599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Ensure A2CPS-generated data and metadata have standardized formats and  associated quality metrics 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(both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raw and processed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data)</a:t>
            </a:r>
            <a:endParaRPr sz="1000" dirty="0">
              <a:latin typeface="Arial"/>
              <a:cs typeface="Arial"/>
            </a:endParaRPr>
          </a:p>
          <a:p>
            <a:pPr marL="12700" marR="212090">
              <a:lnSpc>
                <a:spcPct val="227300"/>
              </a:lnSpc>
            </a:pPr>
            <a:r>
              <a:rPr sz="1000" spc="-5" dirty="0">
                <a:latin typeface="Times New Roman"/>
                <a:cs typeface="Times New Roman"/>
              </a:rPr>
              <a:t>Ensure A2CPS-generated data </a:t>
            </a:r>
            <a:r>
              <a:rPr sz="1000" dirty="0">
                <a:latin typeface="Times New Roman"/>
                <a:cs typeface="Times New Roman"/>
              </a:rPr>
              <a:t>and </a:t>
            </a:r>
            <a:r>
              <a:rPr sz="1000" spc="-5" dirty="0">
                <a:latin typeface="Times New Roman"/>
                <a:cs typeface="Times New Roman"/>
              </a:rPr>
              <a:t>metadata </a:t>
            </a:r>
            <a:r>
              <a:rPr sz="1000" dirty="0">
                <a:latin typeface="Times New Roman"/>
                <a:cs typeface="Times New Roman"/>
              </a:rPr>
              <a:t>have </a:t>
            </a:r>
            <a:r>
              <a:rPr sz="1000" spc="-5" dirty="0">
                <a:latin typeface="Times New Roman"/>
                <a:cs typeface="Times New Roman"/>
              </a:rPr>
              <a:t>standardized formats </a:t>
            </a:r>
            <a:r>
              <a:rPr sz="1000" dirty="0">
                <a:latin typeface="Times New Roman"/>
                <a:cs typeface="Times New Roman"/>
              </a:rPr>
              <a:t>and </a:t>
            </a:r>
            <a:r>
              <a:rPr sz="1000" spc="-5" dirty="0">
                <a:latin typeface="Times New Roman"/>
                <a:cs typeface="Times New Roman"/>
              </a:rPr>
              <a:t>associated quality metrics.  Metadata types </a:t>
            </a:r>
            <a:r>
              <a:rPr sz="1000" dirty="0">
                <a:latin typeface="Times New Roman"/>
                <a:cs typeface="Times New Roman"/>
              </a:rPr>
              <a:t>- </a:t>
            </a:r>
            <a:r>
              <a:rPr sz="1000" spc="-5" dirty="0">
                <a:latin typeface="Times New Roman"/>
                <a:cs typeface="Times New Roman"/>
              </a:rPr>
              <a:t>metabolomics lipidomics, proteomics,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imaging.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Times New Roman"/>
                <a:cs typeface="Times New Roman"/>
              </a:rPr>
              <a:t>EHR </a:t>
            </a:r>
            <a:r>
              <a:rPr sz="1000" spc="-5" dirty="0">
                <a:latin typeface="Times New Roman"/>
                <a:cs typeface="Times New Roman"/>
              </a:rPr>
              <a:t>data types.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Times New Roman"/>
                <a:cs typeface="Times New Roman"/>
              </a:rPr>
              <a:t>Quality metrics </a:t>
            </a:r>
            <a:r>
              <a:rPr sz="1000" dirty="0">
                <a:latin typeface="Times New Roman"/>
                <a:cs typeface="Times New Roman"/>
              </a:rPr>
              <a:t>- refer </a:t>
            </a:r>
            <a:r>
              <a:rPr sz="1000" spc="-5" dirty="0">
                <a:latin typeface="Times New Roman"/>
                <a:cs typeface="Times New Roman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DIAC.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29845">
              <a:lnSpc>
                <a:spcPct val="113599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Implement data </a:t>
            </a:r>
            <a:r>
              <a:rPr sz="1000" b="1" spc="-10" dirty="0">
                <a:solidFill>
                  <a:srgbClr val="C00000"/>
                </a:solidFill>
                <a:latin typeface="Arial"/>
                <a:cs typeface="Arial"/>
              </a:rPr>
              <a:t>flow,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data portal and deploy web-accessible tools 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for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reproducible  analyses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Arial"/>
              <a:buAutoNum type="arabicPeriod" startAt="2"/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Times New Roman"/>
                <a:cs typeface="Times New Roman"/>
              </a:rPr>
              <a:t>Provide data portal</a:t>
            </a:r>
            <a:r>
              <a:rPr sz="1000" spc="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infrastructure.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Times New Roman"/>
                <a:cs typeface="Times New Roman"/>
              </a:rPr>
              <a:t>Use case (data </a:t>
            </a:r>
            <a:r>
              <a:rPr sz="1000" spc="-20" dirty="0">
                <a:latin typeface="Times New Roman"/>
                <a:cs typeface="Times New Roman"/>
              </a:rPr>
              <a:t>flow, </a:t>
            </a:r>
            <a:r>
              <a:rPr sz="1000" spc="-5" dirty="0">
                <a:latin typeface="Times New Roman"/>
                <a:cs typeface="Times New Roman"/>
              </a:rPr>
              <a:t>tools aligned with integrative analyses </a:t>
            </a:r>
            <a:r>
              <a:rPr sz="1000" dirty="0">
                <a:latin typeface="Times New Roman"/>
                <a:cs typeface="Times New Roman"/>
              </a:rPr>
              <a:t>- DIAC) - </a:t>
            </a:r>
            <a:r>
              <a:rPr sz="1000" spc="-5" dirty="0">
                <a:latin typeface="Times New Roman"/>
                <a:cs typeface="Times New Roman"/>
              </a:rPr>
              <a:t>aligned with scientific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premise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000" dirty="0">
                <a:latin typeface="Times New Roman"/>
                <a:cs typeface="Times New Roman"/>
              </a:rPr>
              <a:t>-from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Yale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100965">
              <a:lnSpc>
                <a:spcPct val="113599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Make A2CPS data available 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community using resources obtained through NIH  Data Commons 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ensure data will 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be </a:t>
            </a:r>
            <a:r>
              <a:rPr sz="1000" b="1" spc="-20" dirty="0">
                <a:solidFill>
                  <a:srgbClr val="C00000"/>
                </a:solidFill>
                <a:latin typeface="Arial"/>
                <a:cs typeface="Arial"/>
              </a:rPr>
              <a:t>FAIR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and accessible via cloud-based data storage  and computing and archive raw and processed datasets generated </a:t>
            </a:r>
            <a:r>
              <a:rPr sz="1000" b="1" dirty="0">
                <a:solidFill>
                  <a:srgbClr val="C00000"/>
                </a:solidFill>
                <a:latin typeface="Arial"/>
                <a:cs typeface="Arial"/>
              </a:rPr>
              <a:t>by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A2CPS  Consortium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Dockerization </a:t>
            </a:r>
            <a:r>
              <a:rPr sz="1000" dirty="0">
                <a:latin typeface="Times New Roman"/>
                <a:cs typeface="Times New Roman"/>
              </a:rPr>
              <a:t>- </a:t>
            </a:r>
            <a:r>
              <a:rPr sz="1000" spc="-5" dirty="0">
                <a:latin typeface="Times New Roman"/>
                <a:cs typeface="Times New Roman"/>
              </a:rPr>
              <a:t>Katie.</a:t>
            </a:r>
            <a:endParaRPr sz="1000" dirty="0">
              <a:latin typeface="Times New Roman"/>
              <a:cs typeface="Times New Roman"/>
            </a:endParaRPr>
          </a:p>
          <a:p>
            <a:pPr marL="12700" marR="1801495">
              <a:lnSpc>
                <a:spcPct val="227300"/>
              </a:lnSpc>
            </a:pPr>
            <a:r>
              <a:rPr sz="1000" spc="-20" dirty="0">
                <a:latin typeface="Times New Roman"/>
                <a:cs typeface="Times New Roman"/>
              </a:rPr>
              <a:t>Tools </a:t>
            </a:r>
            <a:r>
              <a:rPr sz="1000" dirty="0">
                <a:latin typeface="Times New Roman"/>
                <a:cs typeface="Times New Roman"/>
              </a:rPr>
              <a:t>- </a:t>
            </a:r>
            <a:r>
              <a:rPr sz="1000" spc="-5" dirty="0">
                <a:latin typeface="Times New Roman"/>
                <a:cs typeface="Times New Roman"/>
              </a:rPr>
              <a:t>metabolomics, lipidomics, proteomics, imaging, exRNA-seq.  Archive </a:t>
            </a:r>
            <a:r>
              <a:rPr sz="1000" dirty="0">
                <a:latin typeface="Times New Roman"/>
                <a:cs typeface="Times New Roman"/>
              </a:rPr>
              <a:t>raw and </a:t>
            </a:r>
            <a:r>
              <a:rPr sz="1000" spc="-5" dirty="0">
                <a:latin typeface="Times New Roman"/>
                <a:cs typeface="Times New Roman"/>
              </a:rPr>
              <a:t>processed datasets generated </a:t>
            </a:r>
            <a:r>
              <a:rPr sz="1000" dirty="0">
                <a:latin typeface="Times New Roman"/>
                <a:cs typeface="Times New Roman"/>
              </a:rPr>
              <a:t>by </a:t>
            </a:r>
            <a:r>
              <a:rPr sz="1000" spc="-5" dirty="0">
                <a:latin typeface="Times New Roman"/>
                <a:cs typeface="Times New Roman"/>
              </a:rPr>
              <a:t>the A2CPS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Consortium.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 marR="211454">
              <a:lnSpc>
                <a:spcPct val="113599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Facilitate data use: provide user-friendly access to consortium data, identify </a:t>
            </a:r>
            <a:r>
              <a:rPr sz="1000" dirty="0">
                <a:latin typeface="Times New Roman"/>
                <a:cs typeface="Times New Roman"/>
              </a:rPr>
              <a:t>or </a:t>
            </a:r>
            <a:r>
              <a:rPr sz="1000" spc="-5" dirty="0">
                <a:latin typeface="Times New Roman"/>
                <a:cs typeface="Times New Roman"/>
              </a:rPr>
              <a:t>generate robust tools to  enable both naïve </a:t>
            </a:r>
            <a:r>
              <a:rPr sz="1000" dirty="0">
                <a:latin typeface="Times New Roman"/>
                <a:cs typeface="Times New Roman"/>
              </a:rPr>
              <a:t>and </a:t>
            </a:r>
            <a:r>
              <a:rPr sz="1000" spc="-5" dirty="0">
                <a:latin typeface="Times New Roman"/>
                <a:cs typeface="Times New Roman"/>
              </a:rPr>
              <a:t>experienced investigators to </a:t>
            </a:r>
            <a:r>
              <a:rPr sz="1000" spc="-15" dirty="0">
                <a:latin typeface="Times New Roman"/>
                <a:cs typeface="Times New Roman"/>
              </a:rPr>
              <a:t>query, </a:t>
            </a:r>
            <a:r>
              <a:rPr sz="1000" spc="-5" dirty="0">
                <a:latin typeface="Times New Roman"/>
                <a:cs typeface="Times New Roman"/>
              </a:rPr>
              <a:t>integrate, analyze, </a:t>
            </a:r>
            <a:r>
              <a:rPr sz="1000" dirty="0">
                <a:latin typeface="Times New Roman"/>
                <a:cs typeface="Times New Roman"/>
              </a:rPr>
              <a:t>and </a:t>
            </a:r>
            <a:r>
              <a:rPr sz="1000" spc="-5" dirty="0">
                <a:latin typeface="Times New Roman"/>
                <a:cs typeface="Times New Roman"/>
              </a:rPr>
              <a:t>model the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data.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113599"/>
              </a:lnSpc>
            </a:pPr>
            <a:r>
              <a:rPr sz="1000" spc="-5" dirty="0">
                <a:latin typeface="Times New Roman"/>
                <a:cs typeface="Times New Roman"/>
              </a:rPr>
              <a:t>Make the A2CPS data available to the community using resources obtained through the </a:t>
            </a:r>
            <a:r>
              <a:rPr sz="1000" dirty="0">
                <a:latin typeface="Times New Roman"/>
                <a:cs typeface="Times New Roman"/>
              </a:rPr>
              <a:t>NIH </a:t>
            </a:r>
            <a:r>
              <a:rPr sz="1000" spc="-5" dirty="0">
                <a:latin typeface="Times New Roman"/>
                <a:cs typeface="Times New Roman"/>
              </a:rPr>
              <a:t>Data  Commons (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https://commonfund.nih.gov/commons</a:t>
            </a:r>
            <a:r>
              <a:rPr sz="1000" spc="-5" dirty="0">
                <a:latin typeface="Times New Roman"/>
                <a:cs typeface="Times New Roman"/>
              </a:rPr>
              <a:t>) to ensure the data will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25" dirty="0">
                <a:latin typeface="Times New Roman"/>
                <a:cs typeface="Times New Roman"/>
              </a:rPr>
              <a:t>FAIR </a:t>
            </a:r>
            <a:r>
              <a:rPr sz="1000" spc="-5" dirty="0">
                <a:latin typeface="Times New Roman"/>
                <a:cs typeface="Times New Roman"/>
              </a:rPr>
              <a:t>(Findable, Accessible,  Interoperable, </a:t>
            </a:r>
            <a:r>
              <a:rPr sz="1000" dirty="0">
                <a:latin typeface="Times New Roman"/>
                <a:cs typeface="Times New Roman"/>
              </a:rPr>
              <a:t>and </a:t>
            </a:r>
            <a:r>
              <a:rPr sz="1000" spc="-5" dirty="0">
                <a:latin typeface="Times New Roman"/>
                <a:cs typeface="Times New Roman"/>
              </a:rPr>
              <a:t>Reusable) </a:t>
            </a:r>
            <a:r>
              <a:rPr sz="1000" dirty="0">
                <a:latin typeface="Times New Roman"/>
                <a:cs typeface="Times New Roman"/>
              </a:rPr>
              <a:t>and </a:t>
            </a:r>
            <a:r>
              <a:rPr sz="1000" spc="-5" dirty="0">
                <a:latin typeface="Times New Roman"/>
                <a:cs typeface="Times New Roman"/>
              </a:rPr>
              <a:t>accessible via cloud based data storage </a:t>
            </a:r>
            <a:r>
              <a:rPr sz="1000" dirty="0">
                <a:latin typeface="Times New Roman"/>
                <a:cs typeface="Times New Roman"/>
              </a:rPr>
              <a:t>and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computing.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DIAC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22580" algn="l"/>
              </a:tabLst>
            </a:pPr>
            <a:r>
              <a:rPr sz="1000" b="1" spc="-5" dirty="0">
                <a:latin typeface="Arial"/>
                <a:cs typeface="Arial"/>
              </a:rPr>
              <a:t>1.	</a:t>
            </a:r>
            <a:r>
              <a:rPr sz="1000" b="1" spc="-10" dirty="0">
                <a:latin typeface="Arial"/>
                <a:cs typeface="Arial"/>
              </a:rPr>
              <a:t>Work </a:t>
            </a:r>
            <a:r>
              <a:rPr sz="1000" b="1" spc="-5" dirty="0">
                <a:latin typeface="Arial"/>
                <a:cs typeface="Arial"/>
              </a:rPr>
              <a:t>with A2CPS consortium PIs </a:t>
            </a:r>
            <a:r>
              <a:rPr sz="1000" b="1" dirty="0">
                <a:latin typeface="Arial"/>
                <a:cs typeface="Arial"/>
              </a:rPr>
              <a:t>to </a:t>
            </a:r>
            <a:r>
              <a:rPr sz="1000" b="1" spc="-5" dirty="0">
                <a:latin typeface="Arial"/>
                <a:cs typeface="Arial"/>
              </a:rPr>
              <a:t>analyze </a:t>
            </a:r>
            <a:r>
              <a:rPr sz="1000" b="1" dirty="0">
                <a:latin typeface="Arial"/>
                <a:cs typeface="Arial"/>
              </a:rPr>
              <a:t>the </a:t>
            </a:r>
            <a:r>
              <a:rPr sz="1000" b="1" spc="-5" dirty="0">
                <a:latin typeface="Arial"/>
                <a:cs typeface="Arial"/>
              </a:rPr>
              <a:t>data generated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000" spc="-25" dirty="0">
                <a:latin typeface="Times New Roman"/>
                <a:cs typeface="Times New Roman"/>
              </a:rPr>
              <a:t>Work </a:t>
            </a:r>
            <a:r>
              <a:rPr sz="1000" spc="-5" dirty="0">
                <a:latin typeface="Times New Roman"/>
                <a:cs typeface="Times New Roman"/>
              </a:rPr>
              <a:t>with A2CPS consortium PD(s)/PI(s) to analyze the data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generated.</a:t>
            </a:r>
            <a:endParaRPr sz="1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942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DF95BE-854C-6F4C-B914-FAFEEB9F554A}"/>
              </a:ext>
            </a:extLst>
          </p:cNvPr>
          <p:cNvSpPr txBox="1"/>
          <p:nvPr/>
        </p:nvSpPr>
        <p:spPr>
          <a:xfrm>
            <a:off x="457200" y="800100"/>
            <a:ext cx="797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DIAC</a:t>
            </a:r>
            <a:endParaRPr lang="en-US" sz="1000" dirty="0"/>
          </a:p>
          <a:p>
            <a:br>
              <a:rPr lang="en-US" sz="1000" dirty="0"/>
            </a:br>
            <a:r>
              <a:rPr lang="en-US" sz="1000" b="1" dirty="0"/>
              <a:t>1.     Work with A2CPS consortium PIs to analyze the data generated</a:t>
            </a:r>
            <a:endParaRPr lang="en-US" sz="1000" dirty="0"/>
          </a:p>
          <a:p>
            <a:r>
              <a:rPr lang="en-US" sz="1000" dirty="0"/>
              <a:t>Work with A2CPS consortium PD(s)/PI(s) to analyze the data generated.</a:t>
            </a:r>
          </a:p>
          <a:p>
            <a:endParaRPr lang="en-US" sz="1000" dirty="0"/>
          </a:p>
          <a:p>
            <a:r>
              <a:rPr lang="en-US" sz="1000" b="1" dirty="0"/>
              <a:t>2.     Develop analysis strategies to integrate the A2CPS datasets in synergistic ways with other relevant datasets</a:t>
            </a:r>
            <a:endParaRPr lang="en-US" sz="1000" dirty="0"/>
          </a:p>
          <a:p>
            <a:r>
              <a:rPr lang="en-US" sz="1000" dirty="0"/>
              <a:t>Work with A2CPS consortium PD(s)/PI(s) to develop analysis strategies to integrate the A2CPS datasets in synergistic ways with other relevant datasets.</a:t>
            </a:r>
          </a:p>
          <a:p>
            <a:endParaRPr lang="en-US" sz="1000" dirty="0"/>
          </a:p>
          <a:p>
            <a:r>
              <a:rPr lang="en-US" sz="1000" b="1" dirty="0"/>
              <a:t>3.     Share useful information and insights about these data with the broader biomedical research community</a:t>
            </a:r>
            <a:endParaRPr lang="en-US" sz="1000" dirty="0"/>
          </a:p>
          <a:p>
            <a:r>
              <a:rPr lang="en-US" sz="1000" dirty="0"/>
              <a:t>Facilitate data use: provide user-friendly access to consortium data, identify or generate robust tools to enable both naïve and experienced investigators to query, integrate, analyze, and model the data.</a:t>
            </a:r>
          </a:p>
          <a:p>
            <a:r>
              <a:rPr lang="en-US" sz="1000" dirty="0"/>
              <a:t>Work with A2CPS consortium PD(s)/PI(s) to share useful information and insights about these data with the broader biomedical research community.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b="1" dirty="0">
                <a:solidFill>
                  <a:srgbClr val="009846"/>
                </a:solidFill>
              </a:rPr>
              <a:t>Admin CORE</a:t>
            </a:r>
            <a:endParaRPr lang="en-US" sz="1000" dirty="0">
              <a:solidFill>
                <a:srgbClr val="009846"/>
              </a:solidFill>
            </a:endParaRPr>
          </a:p>
          <a:p>
            <a:br>
              <a:rPr lang="en-US" sz="1000" dirty="0">
                <a:solidFill>
                  <a:srgbClr val="009846"/>
                </a:solidFill>
              </a:rPr>
            </a:br>
            <a:r>
              <a:rPr lang="en-US" sz="1000" b="1" dirty="0">
                <a:solidFill>
                  <a:srgbClr val="009846"/>
                </a:solidFill>
              </a:rPr>
              <a:t>1.     Facilitate communication across the A2CPS consortium and among the DIRC components</a:t>
            </a:r>
            <a:endParaRPr lang="en-US" sz="1000" dirty="0">
              <a:solidFill>
                <a:srgbClr val="009846"/>
              </a:solidFill>
            </a:endParaRPr>
          </a:p>
          <a:p>
            <a:r>
              <a:rPr lang="en-US" sz="1000" dirty="0"/>
              <a:t>Coordinate A2CPS consortium activities by organizing steering committee meetings, workgroup meetings, and other awardee meetings.</a:t>
            </a:r>
          </a:p>
          <a:p>
            <a:endParaRPr lang="en-US" sz="1000" dirty="0">
              <a:solidFill>
                <a:srgbClr val="009846"/>
              </a:solidFill>
            </a:endParaRPr>
          </a:p>
          <a:p>
            <a:r>
              <a:rPr lang="en-US" sz="1000" b="1" dirty="0">
                <a:solidFill>
                  <a:srgbClr val="009846"/>
                </a:solidFill>
              </a:rPr>
              <a:t>2.     Organize steering committee meetings, workgroup meetings and other awardee meetings</a:t>
            </a:r>
            <a:endParaRPr lang="en-US" sz="1000" dirty="0">
              <a:solidFill>
                <a:srgbClr val="009846"/>
              </a:solidFill>
            </a:endParaRPr>
          </a:p>
          <a:p>
            <a:br>
              <a:rPr lang="en-US" sz="1000" dirty="0">
                <a:solidFill>
                  <a:srgbClr val="009846"/>
                </a:solidFill>
              </a:rPr>
            </a:br>
            <a:r>
              <a:rPr lang="en-US" sz="1000" b="1" dirty="0">
                <a:solidFill>
                  <a:srgbClr val="009846"/>
                </a:solidFill>
              </a:rPr>
              <a:t>3.     Provide quarterly updates to the NIH staff</a:t>
            </a:r>
            <a:endParaRPr lang="en-US" sz="1000" dirty="0">
              <a:solidFill>
                <a:srgbClr val="009846"/>
              </a:solidFill>
            </a:endParaRPr>
          </a:p>
          <a:p>
            <a:r>
              <a:rPr lang="en-US" sz="1000" dirty="0"/>
              <a:t/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94028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606E-6478-5B4C-B177-67A2FAC1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Proposal Prep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03FAAD-9902-1146-84A0-86FDE566D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3768"/>
          <a:stretch/>
        </p:blipFill>
        <p:spPr>
          <a:xfrm>
            <a:off x="123199" y="1673225"/>
            <a:ext cx="8889879" cy="45497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61418B-E49D-394C-9690-483D7C3F7364}"/>
              </a:ext>
            </a:extLst>
          </p:cNvPr>
          <p:cNvSpPr txBox="1"/>
          <p:nvPr/>
        </p:nvSpPr>
        <p:spPr>
          <a:xfrm>
            <a:off x="2692400" y="3327400"/>
            <a:ext cx="135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Finalized Budget</a:t>
            </a:r>
          </a:p>
          <a:p>
            <a:r>
              <a:rPr lang="en-US" sz="1200" dirty="0">
                <a:solidFill>
                  <a:srgbClr val="0070C0"/>
                </a:solidFill>
              </a:rPr>
              <a:t>NIH </a:t>
            </a:r>
            <a:r>
              <a:rPr lang="en-US" sz="1200" dirty="0" err="1">
                <a:solidFill>
                  <a:srgbClr val="0070C0"/>
                </a:solidFill>
              </a:rPr>
              <a:t>Biosketches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87BF7C-4432-5741-9BAB-CC9CEED62931}"/>
              </a:ext>
            </a:extLst>
          </p:cNvPr>
          <p:cNvSpPr txBox="1"/>
          <p:nvPr/>
        </p:nvSpPr>
        <p:spPr>
          <a:xfrm>
            <a:off x="3977588" y="3250981"/>
            <a:ext cx="135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Proposed Figures list &amp; illustrated ideas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DF53C-CD1D-3D45-B5D6-C9676A6B8692}"/>
              </a:ext>
            </a:extLst>
          </p:cNvPr>
          <p:cNvSpPr txBox="1"/>
          <p:nvPr/>
        </p:nvSpPr>
        <p:spPr>
          <a:xfrm>
            <a:off x="2692400" y="4111561"/>
            <a:ext cx="15367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Subcontracts </a:t>
            </a:r>
            <a:r>
              <a:rPr lang="en-US" sz="1200" dirty="0">
                <a:solidFill>
                  <a:srgbClr val="FF0000"/>
                </a:solidFill>
              </a:rPr>
              <a:t>DUE</a:t>
            </a:r>
          </a:p>
          <a:p>
            <a:r>
              <a:rPr lang="en-US" sz="800" dirty="0">
                <a:solidFill>
                  <a:srgbClr val="0070C0"/>
                </a:solidFill>
              </a:rPr>
              <a:t>Budgets</a:t>
            </a:r>
          </a:p>
          <a:p>
            <a:r>
              <a:rPr lang="en-US" sz="800" dirty="0">
                <a:solidFill>
                  <a:srgbClr val="0070C0"/>
                </a:solidFill>
              </a:rPr>
              <a:t>Institutional Signatures</a:t>
            </a:r>
          </a:p>
          <a:p>
            <a:r>
              <a:rPr lang="en-US" sz="800" dirty="0" err="1">
                <a:solidFill>
                  <a:srgbClr val="0070C0"/>
                </a:solidFill>
              </a:rPr>
              <a:t>Biosketches</a:t>
            </a:r>
            <a:endParaRPr lang="en-US" sz="800" dirty="0">
              <a:solidFill>
                <a:srgbClr val="0070C0"/>
              </a:solidFill>
            </a:endParaRPr>
          </a:p>
          <a:p>
            <a:r>
              <a:rPr lang="en-US" sz="800" dirty="0">
                <a:solidFill>
                  <a:srgbClr val="0070C0"/>
                </a:solidFill>
              </a:rPr>
              <a:t>Budget justification</a:t>
            </a:r>
          </a:p>
          <a:p>
            <a:r>
              <a:rPr lang="en-US" sz="800" dirty="0">
                <a:solidFill>
                  <a:srgbClr val="0070C0"/>
                </a:solidFill>
              </a:rPr>
              <a:t>Facilities and Resources</a:t>
            </a:r>
          </a:p>
          <a:p>
            <a:r>
              <a:rPr lang="en-US" sz="800" dirty="0">
                <a:solidFill>
                  <a:srgbClr val="0070C0"/>
                </a:solidFill>
              </a:rPr>
              <a:t>Timelines</a:t>
            </a:r>
          </a:p>
          <a:p>
            <a:r>
              <a:rPr lang="en-US" sz="800" dirty="0">
                <a:solidFill>
                  <a:srgbClr val="0070C0"/>
                </a:solidFill>
              </a:rPr>
              <a:t>Assurances</a:t>
            </a:r>
          </a:p>
          <a:p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C5DB7-5819-EF4A-B2A3-6DD43244AE1A}"/>
              </a:ext>
            </a:extLst>
          </p:cNvPr>
          <p:cNvSpPr txBox="1"/>
          <p:nvPr/>
        </p:nvSpPr>
        <p:spPr>
          <a:xfrm>
            <a:off x="300998" y="3435647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9846"/>
                </a:solidFill>
              </a:rPr>
              <a:t>Call Noon CDT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333F00-EE4A-FD49-BFD5-368B25CFCF38}"/>
              </a:ext>
            </a:extLst>
          </p:cNvPr>
          <p:cNvSpPr txBox="1"/>
          <p:nvPr/>
        </p:nvSpPr>
        <p:spPr>
          <a:xfrm>
            <a:off x="300998" y="4324647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9846"/>
                </a:solidFill>
              </a:rPr>
              <a:t>Call Noon CDT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C5A472-AD98-CC44-9F41-47B8829BC984}"/>
              </a:ext>
            </a:extLst>
          </p:cNvPr>
          <p:cNvSpPr txBox="1"/>
          <p:nvPr/>
        </p:nvSpPr>
        <p:spPr>
          <a:xfrm>
            <a:off x="300998" y="5273823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9846"/>
                </a:solidFill>
              </a:rPr>
              <a:t>Call Noon CDT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29821C-8542-CA44-B46F-B899C0C490DE}"/>
              </a:ext>
            </a:extLst>
          </p:cNvPr>
          <p:cNvSpPr txBox="1"/>
          <p:nvPr/>
        </p:nvSpPr>
        <p:spPr>
          <a:xfrm>
            <a:off x="300998" y="5539616"/>
            <a:ext cx="1807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Final Text &amp; Figures </a:t>
            </a:r>
            <a:r>
              <a:rPr lang="en-US" sz="1200" dirty="0">
                <a:solidFill>
                  <a:srgbClr val="FF0000"/>
                </a:solidFill>
              </a:rPr>
              <a:t>DUE</a:t>
            </a:r>
          </a:p>
          <a:p>
            <a:r>
              <a:rPr lang="en-US" sz="800" dirty="0">
                <a:solidFill>
                  <a:srgbClr val="0070C0"/>
                </a:solidFill>
              </a:rPr>
              <a:t>Research sections</a:t>
            </a:r>
          </a:p>
          <a:p>
            <a:r>
              <a:rPr lang="en-US" sz="800" dirty="0">
                <a:solidFill>
                  <a:srgbClr val="0070C0"/>
                </a:solidFill>
              </a:rPr>
              <a:t>Figures</a:t>
            </a:r>
          </a:p>
          <a:p>
            <a:r>
              <a:rPr lang="en-US" sz="800" dirty="0">
                <a:solidFill>
                  <a:srgbClr val="0070C0"/>
                </a:solidFill>
              </a:rPr>
              <a:t>References</a:t>
            </a:r>
          </a:p>
          <a:p>
            <a:r>
              <a:rPr lang="en-US" sz="800" dirty="0">
                <a:solidFill>
                  <a:srgbClr val="0070C0"/>
                </a:solidFill>
              </a:rPr>
              <a:t>Timelines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9501D5-DC55-AA42-AD75-A6ECBD524218}"/>
              </a:ext>
            </a:extLst>
          </p:cNvPr>
          <p:cNvSpPr txBox="1"/>
          <p:nvPr/>
        </p:nvSpPr>
        <p:spPr>
          <a:xfrm>
            <a:off x="4090574" y="4143608"/>
            <a:ext cx="1245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Letters of Support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DUE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Refined Figures</a:t>
            </a:r>
          </a:p>
        </p:txBody>
      </p:sp>
    </p:spTree>
    <p:extLst>
      <p:ext uri="{BB962C8B-B14F-4D97-AF65-F5344CB8AC3E}">
        <p14:creationId xmlns:p14="http://schemas.microsoft.com/office/powerpoint/2010/main" val="3416934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B528-0BA3-6741-A6B9-42EC8D19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 – Due 10/3 or 10/4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E5B52-2B32-B748-837F-2886BAE75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NIH </a:t>
            </a:r>
            <a:r>
              <a:rPr lang="en-US" dirty="0" err="1"/>
              <a:t>Biosketch</a:t>
            </a:r>
            <a:r>
              <a:rPr lang="en-US" dirty="0"/>
              <a:t> modified for this proposal</a:t>
            </a:r>
          </a:p>
          <a:p>
            <a:r>
              <a:rPr lang="en-US" dirty="0"/>
              <a:t>Administrative contacts</a:t>
            </a:r>
          </a:p>
          <a:p>
            <a:pPr lvl="1"/>
            <a:r>
              <a:rPr lang="en-US" dirty="0"/>
              <a:t>Elke will send list of required forms by email</a:t>
            </a:r>
          </a:p>
          <a:p>
            <a:r>
              <a:rPr lang="en-US" dirty="0"/>
              <a:t>Budgets</a:t>
            </a:r>
          </a:p>
          <a:p>
            <a:r>
              <a:rPr lang="en-US" dirty="0"/>
              <a:t>Proposed Figures (list, drafts)</a:t>
            </a:r>
          </a:p>
          <a:p>
            <a:r>
              <a:rPr lang="en-US" dirty="0"/>
              <a:t>Text and figure contribution </a:t>
            </a:r>
          </a:p>
          <a:p>
            <a:pPr lvl="1"/>
            <a:r>
              <a:rPr lang="en-US" dirty="0"/>
              <a:t>Short personal description and PMIDs for relevant previous work and roles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2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628A-7040-6346-9FB2-DBD6E0128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46FD3-2219-8549-9C30-20D09026E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78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5572-DD3B-0247-A051-C4545394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Genboree</a:t>
            </a:r>
            <a:r>
              <a:rPr lang="en-US" dirty="0"/>
              <a:t> A2CPS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74CB-17F7-8742-83BD-56071176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6997"/>
            <a:ext cx="8229600" cy="4625609"/>
          </a:xfrm>
        </p:spPr>
        <p:txBody>
          <a:bodyPr>
            <a:noAutofit/>
          </a:bodyPr>
          <a:lstStyle/>
          <a:p>
            <a:r>
              <a:rPr lang="en-US" sz="2000" dirty="0"/>
              <a:t>Getting access</a:t>
            </a:r>
          </a:p>
          <a:p>
            <a:pPr lvl="1"/>
            <a:r>
              <a:rPr lang="en-US" sz="2000" dirty="0"/>
              <a:t>Get an account at:  </a:t>
            </a:r>
            <a:r>
              <a:rPr lang="en-US" sz="2000" dirty="0">
                <a:hlinkClick r:id="rId2"/>
              </a:rPr>
              <a:t>http://www.genboree.org/java-bin/login.jsp</a:t>
            </a:r>
            <a:r>
              <a:rPr lang="en-US" sz="2000" dirty="0"/>
              <a:t> </a:t>
            </a:r>
          </a:p>
          <a:p>
            <a:pPr lvl="1"/>
            <a:r>
              <a:rPr lang="en-US" sz="2000" dirty="0"/>
              <a:t>After you have an account, sign in (with the login and password you created) to </a:t>
            </a:r>
            <a:r>
              <a:rPr lang="en-US" sz="2000" dirty="0" err="1"/>
              <a:t>Genboree</a:t>
            </a:r>
            <a:r>
              <a:rPr lang="en-US" sz="2000" dirty="0"/>
              <a:t> Commons at  </a:t>
            </a:r>
            <a:r>
              <a:rPr lang="en-US" sz="2000" dirty="0">
                <a:hlinkClick r:id="rId3"/>
              </a:rPr>
              <a:t>http://genboree.org/theCommons/login</a:t>
            </a:r>
            <a:endParaRPr lang="en-US" sz="2000" dirty="0"/>
          </a:p>
          <a:p>
            <a:pPr lvl="2"/>
            <a:r>
              <a:rPr lang="en-US" sz="2000" dirty="0"/>
              <a:t>Note the different address</a:t>
            </a:r>
          </a:p>
          <a:p>
            <a:pPr lvl="2"/>
            <a:r>
              <a:rPr lang="en-US" sz="2000" dirty="0"/>
              <a:t>This makes it possible to add you to a project, but we still need to know you have access so:</a:t>
            </a:r>
          </a:p>
          <a:p>
            <a:pPr lvl="1"/>
            <a:r>
              <a:rPr lang="en-US" sz="2000" dirty="0"/>
              <a:t>Email Matt (</a:t>
            </a:r>
            <a:r>
              <a:rPr lang="en-US" sz="2000" dirty="0">
                <a:hlinkClick r:id="rId4"/>
              </a:rPr>
              <a:t>mattr@bcm.edu</a:t>
            </a:r>
            <a:r>
              <a:rPr lang="en-US" sz="2000" dirty="0"/>
              <a:t>) or Kim (</a:t>
            </a:r>
            <a:r>
              <a:rPr lang="en-US" sz="2000" dirty="0">
                <a:hlinkClick r:id="rId5"/>
              </a:rPr>
              <a:t>kworley@bcm.edu</a:t>
            </a:r>
            <a:r>
              <a:rPr lang="en-US" sz="2000" dirty="0"/>
              <a:t>) to be added to the A2CPS project</a:t>
            </a:r>
          </a:p>
          <a:p>
            <a:r>
              <a:rPr lang="en-US" sz="2000" dirty="0"/>
              <a:t>Tabs and Use</a:t>
            </a:r>
          </a:p>
          <a:p>
            <a:pPr lvl="1"/>
            <a:r>
              <a:rPr lang="en-US" sz="2000" dirty="0"/>
              <a:t>Overview – who is on the list</a:t>
            </a:r>
          </a:p>
          <a:p>
            <a:pPr lvl="1"/>
            <a:r>
              <a:rPr lang="en-US" sz="2000" dirty="0"/>
              <a:t>Documents – share referenced documents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Forums</a:t>
            </a:r>
            <a:r>
              <a:rPr lang="en-US" sz="2000" dirty="0"/>
              <a:t> – this is where to share discuss and share documents for the proposal preparation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4353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76F5-5D5C-EA4E-89FE-304C3C02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Forum for Docs &amp; Discussion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70758E-DDDD-A046-99CE-5F0A42821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575" y="1486554"/>
            <a:ext cx="6885265" cy="512058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F8A65B-85DC-944F-9183-9E9106B54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259" y="4084301"/>
            <a:ext cx="3037594" cy="260121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1884F3-DF80-2F4A-B006-55F5C3F579FE}"/>
              </a:ext>
            </a:extLst>
          </p:cNvPr>
          <p:cNvCxnSpPr/>
          <p:nvPr/>
        </p:nvCxnSpPr>
        <p:spPr>
          <a:xfrm flipV="1">
            <a:off x="3043646" y="4310743"/>
            <a:ext cx="2364377" cy="169817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6A0E5CF-7370-7742-BC85-C15CB584311F}"/>
              </a:ext>
            </a:extLst>
          </p:cNvPr>
          <p:cNvCxnSpPr>
            <a:cxnSpLocks/>
          </p:cNvCxnSpPr>
          <p:nvPr/>
        </p:nvCxnSpPr>
        <p:spPr>
          <a:xfrm flipH="1" flipV="1">
            <a:off x="3326675" y="2525689"/>
            <a:ext cx="735874" cy="441098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97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71BE-B052-2F40-BA64-943C48E5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Today’s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BD7B2-0DF5-F547-9AB7-23FD1A7FB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Introductions</a:t>
            </a:r>
          </a:p>
          <a:p>
            <a:pPr>
              <a:lnSpc>
                <a:spcPct val="120000"/>
              </a:lnSpc>
            </a:pPr>
            <a:r>
              <a:rPr lang="en-US" dirty="0"/>
              <a:t>Organization of the group</a:t>
            </a:r>
          </a:p>
          <a:p>
            <a:pPr>
              <a:lnSpc>
                <a:spcPct val="120000"/>
              </a:lnSpc>
            </a:pPr>
            <a:r>
              <a:rPr lang="en-US" dirty="0"/>
              <a:t>Brief logistics for sharing</a:t>
            </a:r>
          </a:p>
          <a:p>
            <a:pPr>
              <a:lnSpc>
                <a:spcPct val="120000"/>
              </a:lnSpc>
            </a:pPr>
            <a:r>
              <a:rPr lang="en-US" dirty="0"/>
              <a:t>Proposal Preparation Plan and Logistics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Short timeframe, critical path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Who is doing what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Parts that are needed</a:t>
            </a:r>
          </a:p>
          <a:p>
            <a:pPr>
              <a:lnSpc>
                <a:spcPct val="120000"/>
              </a:lnSpc>
            </a:pPr>
            <a:r>
              <a:rPr lang="en-US" dirty="0"/>
              <a:t>Timeline for proposal preparation</a:t>
            </a:r>
          </a:p>
          <a:p>
            <a:pPr>
              <a:lnSpc>
                <a:spcPct val="120000"/>
              </a:lnSpc>
            </a:pPr>
            <a:r>
              <a:rPr lang="en-US" dirty="0"/>
              <a:t>To Do List for 10/3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Detailed logistics for sharing for </a:t>
            </a:r>
            <a:r>
              <a:rPr lang="en-US"/>
              <a:t>your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79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9968-9207-CC45-8519-46394631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 NIH </a:t>
            </a:r>
            <a:r>
              <a:rPr lang="en-US" dirty="0" err="1"/>
              <a:t>Biosketch</a:t>
            </a:r>
            <a:r>
              <a:rPr lang="en-US" dirty="0"/>
              <a:t> Thread </a:t>
            </a:r>
            <a:br>
              <a:rPr lang="en-US" dirty="0"/>
            </a:br>
            <a:r>
              <a:rPr lang="en-US" dirty="0"/>
              <a:t>To Post Your </a:t>
            </a:r>
            <a:r>
              <a:rPr lang="en-US" dirty="0" err="1"/>
              <a:t>Biosketch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C82809-E5BC-474C-8753-7A0B3A77C7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207" y="1774825"/>
            <a:ext cx="7366988" cy="4416969"/>
          </a:xfrm>
          <a:ln>
            <a:solidFill>
              <a:schemeClr val="tx1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5A0752-B5BD-4146-B410-32C1FB092651}"/>
              </a:ext>
            </a:extLst>
          </p:cNvPr>
          <p:cNvCxnSpPr>
            <a:cxnSpLocks/>
          </p:cNvCxnSpPr>
          <p:nvPr/>
        </p:nvCxnSpPr>
        <p:spPr>
          <a:xfrm flipH="1" flipV="1">
            <a:off x="7498080" y="3592286"/>
            <a:ext cx="753292" cy="493553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EE49DE-936A-DE4B-9865-F0C88E281191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1210491" y="6012639"/>
            <a:ext cx="861790" cy="33635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36AF625-A0CB-A94D-8A11-D4A965A0EF55}"/>
              </a:ext>
            </a:extLst>
          </p:cNvPr>
          <p:cNvSpPr txBox="1"/>
          <p:nvPr/>
        </p:nvSpPr>
        <p:spPr>
          <a:xfrm>
            <a:off x="6576610" y="4129322"/>
            <a:ext cx="249736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 Edit, and no email notification is sent.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C82BA-03FB-1C4B-B8EE-3D4FF9E20255}"/>
              </a:ext>
            </a:extLst>
          </p:cNvPr>
          <p:cNvSpPr txBox="1"/>
          <p:nvPr/>
        </p:nvSpPr>
        <p:spPr>
          <a:xfrm>
            <a:off x="2072281" y="6025827"/>
            <a:ext cx="31006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 Reply, and </a:t>
            </a:r>
            <a:r>
              <a:rPr lang="en-US" dirty="0" err="1"/>
              <a:t>Genboree</a:t>
            </a:r>
            <a:r>
              <a:rPr lang="en-US" dirty="0"/>
              <a:t> sends an email notification</a:t>
            </a:r>
          </a:p>
        </p:txBody>
      </p:sp>
    </p:spTree>
    <p:extLst>
      <p:ext uri="{BB962C8B-B14F-4D97-AF65-F5344CB8AC3E}">
        <p14:creationId xmlns:p14="http://schemas.microsoft.com/office/powerpoint/2010/main" val="2803872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033C-A40C-1944-89B4-FBD4A354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Document Sharing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C0009-37B4-CA43-AA16-1C86473C5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from an existing document, click new to create, edit the title.</a:t>
            </a:r>
          </a:p>
          <a:p>
            <a:r>
              <a:rPr lang="en-US" dirty="0"/>
              <a:t>Click share in upper right corner, and copy the link to the document</a:t>
            </a:r>
          </a:p>
          <a:p>
            <a:r>
              <a:rPr lang="en-US" dirty="0"/>
              <a:t>Paste that document link </a:t>
            </a:r>
          </a:p>
          <a:p>
            <a:pPr lvl="1"/>
            <a:r>
              <a:rPr lang="en-US" dirty="0"/>
              <a:t>Into the Forum comments </a:t>
            </a:r>
          </a:p>
          <a:p>
            <a:pPr lvl="1"/>
            <a:r>
              <a:rPr lang="en-US" dirty="0"/>
              <a:t>Or into a different google doc to cross reference Figures</a:t>
            </a:r>
          </a:p>
        </p:txBody>
      </p:sp>
    </p:spTree>
    <p:extLst>
      <p:ext uri="{BB962C8B-B14F-4D97-AF65-F5344CB8AC3E}">
        <p14:creationId xmlns:p14="http://schemas.microsoft.com/office/powerpoint/2010/main" val="3829167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BE1DD-FB6F-B449-8F5F-50B2430F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40D6C-6C8E-A84A-AA69-CE095652F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0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7C74F-3C1F-664F-AA13-BF490C9B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People, Expertise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F635748-353D-C943-BEB6-899F5791F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50534"/>
              </p:ext>
            </p:extLst>
          </p:nvPr>
        </p:nvGraphicFramePr>
        <p:xfrm>
          <a:off x="1231899" y="2041750"/>
          <a:ext cx="6371704" cy="3355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8351">
                  <a:extLst>
                    <a:ext uri="{9D8B030D-6E8A-4147-A177-3AD203B41FA5}">
                      <a16:colId xmlns:a16="http://schemas.microsoft.com/office/drawing/2014/main" val="3656959534"/>
                    </a:ext>
                  </a:extLst>
                </a:gridCol>
                <a:gridCol w="2518683">
                  <a:extLst>
                    <a:ext uri="{9D8B030D-6E8A-4147-A177-3AD203B41FA5}">
                      <a16:colId xmlns:a16="http://schemas.microsoft.com/office/drawing/2014/main" val="1331261316"/>
                    </a:ext>
                  </a:extLst>
                </a:gridCol>
                <a:gridCol w="797300">
                  <a:extLst>
                    <a:ext uri="{9D8B030D-6E8A-4147-A177-3AD203B41FA5}">
                      <a16:colId xmlns:a16="http://schemas.microsoft.com/office/drawing/2014/main" val="3688849836"/>
                    </a:ext>
                  </a:extLst>
                </a:gridCol>
                <a:gridCol w="907370">
                  <a:extLst>
                    <a:ext uri="{9D8B030D-6E8A-4147-A177-3AD203B41FA5}">
                      <a16:colId xmlns:a16="http://schemas.microsoft.com/office/drawing/2014/main" val="1090390770"/>
                    </a:ext>
                  </a:extLst>
                </a:gridCol>
              </a:tblGrid>
              <a:tr h="4163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Name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email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Institution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DIRC Group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30521941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Anticevic, Alan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alan.anticevic@yale.edu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337796952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DeBenedet-Murgo, Andrea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andrea.debenedet@yale.edu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328180549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Fisch, Kathleen (Katie)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kfisch@ucsd.edu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UCSD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83006267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Gelernter, Joel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joel.gelernter@yale.edu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353958182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Gerstein, Mark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mark@gersteinlab.org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335085502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Jackson, Andrew 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andrewj@bcm.edu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BCM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DCC, CORE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6447444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Laurent, Louise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louise.laurent@gmail.com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UCSD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28133612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Milosavljevic, Aleksandar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amilosav@bcm.edu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BCM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DCC, CORE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124261913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Pico, Alex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alex.pico@gladstone.ucsf.edu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UCSF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3228389169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Polimanti, Renato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renato.polimanti@yale.edu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17651363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Quehenberger, Oswald (Ossie)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oquehenberger@ucsd.edu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UCSD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43669972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Roth, Matt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mattr@bcm.edu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BCM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DCC, CORE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135161771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Rozowsky, Joel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joel.rozowsky@yale.edu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171806486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Subramanian, Sai Lakshmi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SaiLakshmi.Subramanian@bcm.edu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BCM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DCC, CORE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245401284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Worley, Kim 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kworley@bcm.edu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BCM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DCC, CORE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b"/>
                </a:tc>
                <a:extLst>
                  <a:ext uri="{0D108BD9-81ED-4DB2-BD59-A6C34878D82A}">
                    <a16:rowId xmlns:a16="http://schemas.microsoft.com/office/drawing/2014/main" val="93148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0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430F-3495-1648-AFC4-083539A0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B7C47C-77D5-6C4C-83B5-3FDB453F08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685146"/>
              </p:ext>
            </p:extLst>
          </p:nvPr>
        </p:nvGraphicFramePr>
        <p:xfrm>
          <a:off x="1117600" y="1774825"/>
          <a:ext cx="690990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04">
                  <a:extLst>
                    <a:ext uri="{9D8B030D-6E8A-4147-A177-3AD203B41FA5}">
                      <a16:colId xmlns:a16="http://schemas.microsoft.com/office/drawing/2014/main" val="1247788826"/>
                    </a:ext>
                  </a:extLst>
                </a:gridCol>
                <a:gridCol w="3521925">
                  <a:extLst>
                    <a:ext uri="{9D8B030D-6E8A-4147-A177-3AD203B41FA5}">
                      <a16:colId xmlns:a16="http://schemas.microsoft.com/office/drawing/2014/main" val="1184916229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496649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Research Sections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Contributors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BCM Coord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43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DIRC – 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Aleks </a:t>
                      </a:r>
                      <a:r>
                        <a:rPr lang="en-US" dirty="0" err="1"/>
                        <a:t>Milosavljevic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Aleks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65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Joel Gelernter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Renato </a:t>
                      </a:r>
                      <a:r>
                        <a:rPr lang="en-US" dirty="0" err="1"/>
                        <a:t>Poimanti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Alan </a:t>
                      </a:r>
                      <a:r>
                        <a:rPr lang="en-US" dirty="0" err="1"/>
                        <a:t>Anticevic</a:t>
                      </a:r>
                      <a:r>
                        <a:rPr lang="en-US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Alex 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Kim Worley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2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 Gerstein</a:t>
                      </a:r>
                    </a:p>
                    <a:p>
                      <a:r>
                        <a:rPr lang="en-US" dirty="0"/>
                        <a:t>Joel </a:t>
                      </a:r>
                      <a:r>
                        <a:rPr lang="en-US" dirty="0" err="1"/>
                        <a:t>Rozowsky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Kim Worley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02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Aleks </a:t>
                      </a:r>
                      <a:r>
                        <a:rPr lang="en-US" dirty="0" err="1"/>
                        <a:t>Milosavljevic</a:t>
                      </a:r>
                      <a:endParaRPr lang="en-US" dirty="0"/>
                    </a:p>
                    <a:p>
                      <a:r>
                        <a:rPr lang="en-US" dirty="0"/>
                        <a:t>Katie Fisch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Ossie </a:t>
                      </a:r>
                      <a:r>
                        <a:rPr lang="en-US" dirty="0" err="1"/>
                        <a:t>Quehenberger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Kim Worley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24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 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Aleks </a:t>
                      </a:r>
                      <a:r>
                        <a:rPr lang="en-US" dirty="0" err="1"/>
                        <a:t>Milosavljevic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Matt Roth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24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53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B71A-81DC-A74B-88DC-184C5806C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BCM Coordinators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06EB-CB2E-0A44-8C6C-2B3AE093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Elke </a:t>
            </a:r>
            <a:r>
              <a:rPr lang="en-US" dirty="0" err="1"/>
              <a:t>Norwig-Eastaugh</a:t>
            </a:r>
            <a:r>
              <a:rPr lang="en-US" dirty="0"/>
              <a:t> – admin</a:t>
            </a:r>
          </a:p>
          <a:p>
            <a:pPr lvl="1"/>
            <a:r>
              <a:rPr lang="en-US" dirty="0" err="1"/>
              <a:t>elken@bcm.edu</a:t>
            </a:r>
            <a:endParaRPr lang="en-US" dirty="0"/>
          </a:p>
          <a:p>
            <a:pPr lvl="1"/>
            <a:r>
              <a:rPr lang="en-US" dirty="0"/>
              <a:t>Collecting administrative contacts</a:t>
            </a:r>
          </a:p>
          <a:p>
            <a:pPr lvl="1"/>
            <a:r>
              <a:rPr lang="en-US" dirty="0"/>
              <a:t>Communicating required forms</a:t>
            </a:r>
          </a:p>
          <a:p>
            <a:r>
              <a:rPr lang="en-US" dirty="0"/>
              <a:t>Kim Worley – research sections</a:t>
            </a:r>
          </a:p>
          <a:p>
            <a:pPr lvl="1"/>
            <a:r>
              <a:rPr lang="en-US" dirty="0">
                <a:hlinkClick r:id="rId2"/>
              </a:rPr>
              <a:t>kworley@bcm.edu</a:t>
            </a:r>
            <a:endParaRPr lang="en-US" dirty="0"/>
          </a:p>
          <a:p>
            <a:pPr lvl="1"/>
            <a:r>
              <a:rPr lang="en-US" dirty="0"/>
              <a:t>Collecting </a:t>
            </a:r>
            <a:r>
              <a:rPr lang="en-US" dirty="0" err="1"/>
              <a:t>biosketches</a:t>
            </a:r>
            <a:r>
              <a:rPr lang="en-US" dirty="0"/>
              <a:t> / descriptions</a:t>
            </a:r>
          </a:p>
        </p:txBody>
      </p:sp>
    </p:spTree>
    <p:extLst>
      <p:ext uri="{BB962C8B-B14F-4D97-AF65-F5344CB8AC3E}">
        <p14:creationId xmlns:p14="http://schemas.microsoft.com/office/powerpoint/2010/main" val="240458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5572-DD3B-0247-A051-C4545394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74CB-17F7-8742-83BD-56071176F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Genboree</a:t>
            </a:r>
            <a:r>
              <a:rPr lang="en-US" dirty="0"/>
              <a:t> A2CPS Project</a:t>
            </a:r>
          </a:p>
          <a:p>
            <a:pPr lvl="1"/>
            <a:r>
              <a:rPr lang="en-US" dirty="0"/>
              <a:t>Instructions</a:t>
            </a:r>
          </a:p>
          <a:p>
            <a:r>
              <a:rPr lang="en-US" dirty="0"/>
              <a:t>Google Docs</a:t>
            </a:r>
          </a:p>
          <a:p>
            <a:pPr lvl="1"/>
            <a:r>
              <a:rPr lang="en-US" dirty="0"/>
              <a:t>Concurrent editing, quick revisions</a:t>
            </a:r>
          </a:p>
          <a:p>
            <a:r>
              <a:rPr lang="en-US" dirty="0"/>
              <a:t>Then MSWord </a:t>
            </a:r>
          </a:p>
          <a:p>
            <a:pPr lvl="1"/>
            <a:r>
              <a:rPr lang="en-US" dirty="0"/>
              <a:t>Allows references, need to check out &amp; return</a:t>
            </a:r>
          </a:p>
          <a:p>
            <a:r>
              <a:rPr lang="en-US" dirty="0"/>
              <a:t>Include references as &lt;PMID&gt;</a:t>
            </a:r>
          </a:p>
          <a:p>
            <a:r>
              <a:rPr lang="en-US" dirty="0"/>
              <a:t>Figures don’t work well in Google Docs</a:t>
            </a:r>
          </a:p>
          <a:p>
            <a:pPr lvl="1"/>
            <a:r>
              <a:rPr lang="en-US" dirty="0"/>
              <a:t>Upload Figures individually to High Quality Figure </a:t>
            </a:r>
          </a:p>
          <a:p>
            <a:pPr lvl="1"/>
            <a:r>
              <a:rPr lang="en-US" dirty="0"/>
              <a:t>Name with section, figure letter, version (SOC figure A version 2, DCC figure C version 1)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71BE-B052-2F40-BA64-943C48E5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BD7B2-0DF5-F547-9AB7-23FD1A7F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5308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See Participants and Roles </a:t>
            </a:r>
          </a:p>
          <a:p>
            <a:pPr lvl="1"/>
            <a:r>
              <a:rPr lang="en-US" dirty="0"/>
              <a:t>List of people, emails, and brief descriptions</a:t>
            </a:r>
          </a:p>
          <a:p>
            <a:pPr lvl="1"/>
            <a:r>
              <a:rPr lang="en-US" dirty="0"/>
              <a:t>Add administrative contacts for each group</a:t>
            </a:r>
          </a:p>
          <a:p>
            <a:pPr lvl="1"/>
            <a:r>
              <a:rPr lang="en-US" dirty="0"/>
              <a:t>Edit descriptions of yourself</a:t>
            </a:r>
          </a:p>
          <a:p>
            <a:r>
              <a:rPr lang="en-US" dirty="0"/>
              <a:t>NIH </a:t>
            </a:r>
            <a:r>
              <a:rPr lang="en-US" dirty="0" err="1"/>
              <a:t>Biosketches</a:t>
            </a:r>
            <a:endParaRPr lang="en-US" dirty="0"/>
          </a:p>
          <a:p>
            <a:pPr lvl="1"/>
            <a:r>
              <a:rPr lang="en-US" dirty="0"/>
              <a:t>Upload yours here by 10/3</a:t>
            </a:r>
          </a:p>
          <a:p>
            <a:r>
              <a:rPr lang="en-US" dirty="0"/>
              <a:t>See Proposal writing telcons for this document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7D8FEB-60A6-0F41-A298-00D42E8A5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4"/>
          <a:stretch/>
        </p:blipFill>
        <p:spPr>
          <a:xfrm>
            <a:off x="5765800" y="63500"/>
            <a:ext cx="3213100" cy="67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4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287A5-EDBD-E149-927E-773EB090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A2CPS </a:t>
            </a:r>
            <a:r>
              <a:rPr lang="en-US" dirty="0" err="1"/>
              <a:t>Genboree</a:t>
            </a:r>
            <a:r>
              <a:rPr lang="en-US" dirty="0"/>
              <a:t> Forums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769A1-7D4F-1742-9C20-F00A42DD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</a:t>
            </a:r>
            <a:r>
              <a:rPr lang="en-US" dirty="0" err="1"/>
              <a:t>Biosketches</a:t>
            </a:r>
            <a:endParaRPr lang="en-US" dirty="0"/>
          </a:p>
          <a:p>
            <a:r>
              <a:rPr lang="en-US" dirty="0"/>
              <a:t>Google Doc Links</a:t>
            </a:r>
          </a:p>
          <a:p>
            <a:pPr lvl="1"/>
            <a:r>
              <a:rPr lang="en-US" dirty="0"/>
              <a:t>DIRC – Overall</a:t>
            </a:r>
          </a:p>
          <a:p>
            <a:pPr lvl="1"/>
            <a:r>
              <a:rPr lang="en-US" dirty="0"/>
              <a:t>DIRC – DCC </a:t>
            </a:r>
          </a:p>
          <a:p>
            <a:pPr lvl="1"/>
            <a:r>
              <a:rPr lang="en-US" dirty="0"/>
              <a:t>DIRC – SOC </a:t>
            </a:r>
          </a:p>
          <a:p>
            <a:pPr lvl="1"/>
            <a:r>
              <a:rPr lang="en-US" dirty="0"/>
              <a:t>DIRC – DIAC </a:t>
            </a:r>
          </a:p>
          <a:p>
            <a:pPr lvl="1"/>
            <a:r>
              <a:rPr lang="en-US" dirty="0"/>
              <a:t>DIRC – Admin Core</a:t>
            </a:r>
          </a:p>
          <a:p>
            <a:r>
              <a:rPr lang="en-US" dirty="0"/>
              <a:t>High Quality Figures</a:t>
            </a:r>
          </a:p>
        </p:txBody>
      </p:sp>
    </p:spTree>
    <p:extLst>
      <p:ext uri="{BB962C8B-B14F-4D97-AF65-F5344CB8AC3E}">
        <p14:creationId xmlns:p14="http://schemas.microsoft.com/office/powerpoint/2010/main" val="375072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A949-BE23-484E-8337-CEAAE020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5BDD-7690-5449-B5F7-680EACF3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through DIRC – Overall document to discuss coordination</a:t>
            </a:r>
          </a:p>
          <a:p>
            <a:r>
              <a:rPr lang="en-US" dirty="0"/>
              <a:t>https://</a:t>
            </a:r>
            <a:r>
              <a:rPr lang="en-US" dirty="0" err="1"/>
              <a:t>docs.google.com</a:t>
            </a:r>
            <a:r>
              <a:rPr lang="en-US" dirty="0"/>
              <a:t>/document/d/1d2NUxacjYle0Pu8gmxFwtXkDrx0E4E-f6hf25HUzKVY/edit</a:t>
            </a:r>
          </a:p>
          <a:p>
            <a:r>
              <a:rPr lang="en-US" dirty="0"/>
              <a:t>Aleks (DIRC – Overall, SOC, DCC, CORE)</a:t>
            </a:r>
          </a:p>
          <a:p>
            <a:r>
              <a:rPr lang="en-US" dirty="0"/>
              <a:t>Joel R. (DIAC)</a:t>
            </a:r>
          </a:p>
        </p:txBody>
      </p:sp>
    </p:spTree>
    <p:extLst>
      <p:ext uri="{BB962C8B-B14F-4D97-AF65-F5344CB8AC3E}">
        <p14:creationId xmlns:p14="http://schemas.microsoft.com/office/powerpoint/2010/main" val="2659878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odule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789693</TotalTime>
  <Words>1583</Words>
  <Application>Microsoft Macintosh PowerPoint</Application>
  <PresentationFormat>On-screen Show (4:3)</PresentationFormat>
  <Paragraphs>331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Times New Roman</vt:lpstr>
      <vt:lpstr>Wingdings</vt:lpstr>
      <vt:lpstr>Wingdings 2</vt:lpstr>
      <vt:lpstr>Wingdings 3</vt:lpstr>
      <vt:lpstr>1_Module</vt:lpstr>
      <vt:lpstr>A2CPS – U54 Acute to Chronic Pain Signatures Program DIRC Data Integration and Resource Center   Writing Starter’s Gunshot  </vt:lpstr>
      <vt:lpstr>Outline For Today’s Call</vt:lpstr>
      <vt:lpstr>People, Expertise</vt:lpstr>
      <vt:lpstr>Contributors</vt:lpstr>
      <vt:lpstr>BCM Coordinators</vt:lpstr>
      <vt:lpstr>Logistics</vt:lpstr>
      <vt:lpstr>Organization</vt:lpstr>
      <vt:lpstr>A2CPS Genboree Forums</vt:lpstr>
      <vt:lpstr>Proposal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 for Proposal Prep</vt:lpstr>
      <vt:lpstr>To Do List – Due 10/3 or 10/4</vt:lpstr>
      <vt:lpstr>PowerPoint Presentation</vt:lpstr>
      <vt:lpstr>Genboree A2CPS Project</vt:lpstr>
      <vt:lpstr>Forum for Docs &amp; Discussion</vt:lpstr>
      <vt:lpstr>Edit NIH Biosketch Thread  To Post Your Biosketch</vt:lpstr>
      <vt:lpstr>Google Document Sharing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Scherer</dc:creator>
  <cp:lastModifiedBy>Kim C. Worley</cp:lastModifiedBy>
  <cp:revision>290</cp:revision>
  <cp:lastPrinted>2018-06-18T15:53:21Z</cp:lastPrinted>
  <dcterms:created xsi:type="dcterms:W3CDTF">2011-09-21T13:32:07Z</dcterms:created>
  <dcterms:modified xsi:type="dcterms:W3CDTF">2018-10-01T16:47:53Z</dcterms:modified>
</cp:coreProperties>
</file>