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"/>
  </p:notesMasterIdLst>
  <p:sldIdLst>
    <p:sldId id="293" r:id="rId2"/>
    <p:sldId id="295" r:id="rId3"/>
    <p:sldId id="30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EFE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8"/>
    <p:restoredTop sz="95192"/>
  </p:normalViewPr>
  <p:slideViewPr>
    <p:cSldViewPr snapToGrid="0" snapToObjects="1">
      <p:cViewPr>
        <p:scale>
          <a:sx n="140" d="100"/>
          <a:sy n="140" d="100"/>
        </p:scale>
        <p:origin x="216" y="-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10EC3-6714-6A4C-BEF4-E69615A37DEC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154CB-34C8-934F-AF54-8097A384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6E38-1723-A149-B9AA-4C72AC559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0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14400" y="1447801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867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79" marR="0" lvl="5" indent="-16928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58" marR="0" lvl="6" indent="-16921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37" marR="0" lvl="7" indent="-16916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15" marR="0" lvl="8" indent="-16909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828800" y="3505201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198" marR="0" lvl="1" indent="-16546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8399" marR="0" lvl="2" indent="-16162" algn="ctr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7598" marR="0" lvl="3" indent="-15777" algn="ctr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6798" marR="0" lvl="4" indent="-15392" algn="ctr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6000" marR="0" lvl="5" indent="-15009" algn="ctr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5197" marR="0" lvl="6" indent="-14621" algn="ctr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4395" marR="0" lvl="7" indent="-14234" algn="ctr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3595" marR="0" lvl="8" indent="-13850" algn="ctr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88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79" marR="0" lvl="5" indent="-16928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58" marR="0" lvl="6" indent="-16921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37" marR="0" lvl="7" indent="-16916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15" marR="0" lvl="8" indent="-16909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2675" marR="0" lvl="0" indent="-99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59864" marR="0" lvl="1" indent="-99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4936" marR="0" lvl="2" indent="-1312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2988" marR="0" lvl="3" indent="-1396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4106" marR="0" lvl="4" indent="-1481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682" marR="0" lvl="5" indent="-1523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260" marR="0" lvl="6" indent="-1523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40" marR="0" lvl="7" indent="-152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17" marR="0" lvl="8" indent="-1523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81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79" marR="0" lvl="5" indent="-16928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58" marR="0" lvl="6" indent="-16921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37" marR="0" lvl="7" indent="-16916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15" marR="0" lvl="8" indent="-16909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2675" marR="0" lvl="0" indent="-994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59864" marR="0" lvl="1" indent="-994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4936" marR="0" lvl="2" indent="-13123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2988" marR="0" lvl="3" indent="-13969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4106" marR="0" lvl="4" indent="-14816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682" marR="0" lvl="5" indent="-15236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260" marR="0" lvl="6" indent="-15235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40" marR="0" lvl="7" indent="-15235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17" marR="0" lvl="8" indent="-15234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30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914400" y="60325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0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0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0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914400" y="1326587"/>
            <a:ext cx="5080000" cy="54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92" marR="0" lvl="0" indent="-67732" algn="l" rtl="0">
              <a:spcBef>
                <a:spcPts val="74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81" marR="0" lvl="1" indent="-10159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 Sans"/>
              <a:buChar char="-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7052" marR="0" lvl="2" indent="-133346" algn="l" rtl="0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5103" marR="0" lvl="3" indent="-15874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6222" marR="0" lvl="4" indent="-16721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 Sans"/>
              <a:buChar char="*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5239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5239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5239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5239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6197600" y="1313492"/>
            <a:ext cx="5080000" cy="541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792" marR="0" lvl="0" indent="-67732" algn="l" rtl="0">
              <a:spcBef>
                <a:spcPts val="74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1981" marR="0" lvl="1" indent="-101597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 Sans"/>
              <a:buChar char="-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7052" marR="0" lvl="2" indent="-133346" algn="l" rtl="0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5103" marR="0" lvl="3" indent="-15874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6222" marR="0" lvl="4" indent="-16721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erriweather Sans"/>
              <a:buChar char="*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5239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5239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5239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5239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04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67"/>
            </a:lvl2pPr>
            <a:lvl3pPr lvl="2" indent="0" rtl="0">
              <a:spcBef>
                <a:spcPts val="0"/>
              </a:spcBef>
              <a:buNone/>
              <a:defRPr sz="1867"/>
            </a:lvl3pPr>
            <a:lvl4pPr lvl="3" indent="0" rtl="0">
              <a:spcBef>
                <a:spcPts val="0"/>
              </a:spcBef>
              <a:buNone/>
              <a:defRPr sz="1867"/>
            </a:lvl4pPr>
            <a:lvl5pPr lvl="4" indent="0" rtl="0">
              <a:spcBef>
                <a:spcPts val="0"/>
              </a:spcBef>
              <a:buNone/>
              <a:defRPr sz="1867"/>
            </a:lvl5pPr>
            <a:lvl6pPr lvl="5" indent="0" rtl="0">
              <a:spcBef>
                <a:spcPts val="0"/>
              </a:spcBef>
              <a:buNone/>
              <a:defRPr sz="1867"/>
            </a:lvl6pPr>
            <a:lvl7pPr lvl="6" indent="0" rtl="0">
              <a:spcBef>
                <a:spcPts val="0"/>
              </a:spcBef>
              <a:buNone/>
              <a:defRPr sz="1867"/>
            </a:lvl7pPr>
            <a:lvl8pPr lvl="7" indent="0" rtl="0">
              <a:spcBef>
                <a:spcPts val="0"/>
              </a:spcBef>
              <a:buNone/>
              <a:defRPr sz="1867"/>
            </a:lvl8pPr>
            <a:lvl9pPr lvl="8" indent="0" rtl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7061" marR="0" lvl="0" indent="-33866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94249" marR="0" lvl="1" indent="-50799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1438" marR="0" lvl="2" indent="-84665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8626" marR="0" lvl="3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5815" marR="0" lvl="4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01597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3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67"/>
            </a:lvl2pPr>
            <a:lvl3pPr lvl="2" indent="0" rtl="0">
              <a:spcBef>
                <a:spcPts val="0"/>
              </a:spcBef>
              <a:buNone/>
              <a:defRPr sz="1867"/>
            </a:lvl3pPr>
            <a:lvl4pPr lvl="3" indent="0" rtl="0">
              <a:spcBef>
                <a:spcPts val="0"/>
              </a:spcBef>
              <a:buNone/>
              <a:defRPr sz="1867"/>
            </a:lvl4pPr>
            <a:lvl5pPr lvl="4" indent="0" rtl="0">
              <a:spcBef>
                <a:spcPts val="0"/>
              </a:spcBef>
              <a:buNone/>
              <a:defRPr sz="1867"/>
            </a:lvl5pPr>
            <a:lvl6pPr lvl="5" indent="0" rtl="0">
              <a:spcBef>
                <a:spcPts val="0"/>
              </a:spcBef>
              <a:buNone/>
              <a:defRPr sz="1867"/>
            </a:lvl6pPr>
            <a:lvl7pPr lvl="6" indent="0" rtl="0">
              <a:spcBef>
                <a:spcPts val="0"/>
              </a:spcBef>
              <a:buNone/>
              <a:defRPr sz="1867"/>
            </a:lvl7pPr>
            <a:lvl8pPr lvl="7" indent="0" rtl="0">
              <a:spcBef>
                <a:spcPts val="0"/>
              </a:spcBef>
              <a:buNone/>
              <a:defRPr sz="1867"/>
            </a:lvl8pPr>
            <a:lvl9pPr lvl="8" indent="0" rtl="0">
              <a:spcBef>
                <a:spcPts val="0"/>
              </a:spcBef>
              <a:buNone/>
              <a:defRPr sz="1867"/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45833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5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61111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73333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09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92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8722" marR="0" lvl="5" indent="-16070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7462" marR="0" lvl="6" indent="-15225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6198" marR="0" lvl="7" indent="-14377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4928" marR="0" lvl="8" indent="-13522" algn="ctr" rtl="0">
              <a:spcBef>
                <a:spcPts val="0"/>
              </a:spcBef>
              <a:spcAft>
                <a:spcPts val="0"/>
              </a:spcAft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391900" y="6416675"/>
            <a:ext cx="749200" cy="24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‹#›</a:t>
            </a:fld>
            <a:endParaRPr lang="en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50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96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91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87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82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7012" marR="0" lvl="0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69912" marR="0" lvl="1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1225" marR="0" lvl="2" indent="-984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4775" marR="0" lvl="3" indent="-1047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5625" marR="0" lvl="4" indent="-11112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74" marR="0" lvl="5" indent="-11427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69" marR="0" lvl="6" indent="-11426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66" marR="0" lvl="7" indent="-11426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60" marR="0" lvl="8" indent="-11426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 rot="-5400000">
            <a:off x="10394484" y="5209875"/>
            <a:ext cx="3078400" cy="351200"/>
          </a:xfrm>
          <a:prstGeom prst="rect">
            <a:avLst/>
          </a:prstGeom>
          <a:noFill/>
          <a:ln>
            <a:noFill/>
          </a:ln>
        </p:spPr>
        <p:txBody>
          <a:bodyPr wrap="square" lIns="122733" tIns="61367" rIns="122733" bIns="61367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2133" b="1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r>
              <a:rPr lang="en" sz="24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333" b="1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Lectures.GersteinLab.org</a:t>
            </a:r>
          </a:p>
        </p:txBody>
      </p:sp>
    </p:spTree>
    <p:extLst>
      <p:ext uri="{BB962C8B-B14F-4D97-AF65-F5344CB8AC3E}">
        <p14:creationId xmlns:p14="http://schemas.microsoft.com/office/powerpoint/2010/main" val="17065213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Updates on Pseudogene Analysis in Human and Mouse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Mark Gerstein &amp; Paul Muir</a:t>
            </a:r>
          </a:p>
          <a:p>
            <a:endParaRPr lang="en-US" dirty="0"/>
          </a:p>
          <a:p>
            <a:r>
              <a:rPr lang="en-US" sz="4400" dirty="0" smtClean="0"/>
              <a:t>GENCODE meeting </a:t>
            </a:r>
          </a:p>
          <a:p>
            <a:r>
              <a:rPr lang="en-US" sz="4400" dirty="0" smtClean="0"/>
              <a:t>21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June 2018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4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11893"/>
                </a:solidFill>
              </a:rPr>
              <a:t>Summary</a:t>
            </a:r>
            <a:endParaRPr lang="en-US" dirty="0">
              <a:solidFill>
                <a:srgbClr val="0118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8200" y="1356360"/>
            <a:ext cx="10515600" cy="537971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first draft of pseudogene annotation in 18 mouse strains and the reference </a:t>
            </a:r>
            <a:r>
              <a:rPr lang="en-US" dirty="0" smtClean="0"/>
              <a:t>genome, including identification of ~200 </a:t>
            </a:r>
            <a:r>
              <a:rPr lang="en-US" dirty="0" err="1" smtClean="0"/>
              <a:t>unitaries</a:t>
            </a:r>
            <a:r>
              <a:rPr lang="en-US" dirty="0" smtClean="0"/>
              <a:t> </a:t>
            </a:r>
            <a:r>
              <a:rPr lang="en-US" dirty="0" err="1" smtClean="0"/>
              <a:t>pgenes</a:t>
            </a:r>
            <a:r>
              <a:rPr lang="en-US" dirty="0" smtClean="0"/>
              <a:t> w/ respect to human 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On average </a:t>
            </a:r>
            <a:r>
              <a:rPr lang="en-US" dirty="0" smtClean="0"/>
              <a:t>~25% </a:t>
            </a:r>
            <a:r>
              <a:rPr lang="en-US" dirty="0"/>
              <a:t>of </a:t>
            </a:r>
            <a:r>
              <a:rPr lang="en-US" dirty="0" smtClean="0"/>
              <a:t>the mouse pseudogenes </a:t>
            </a:r>
            <a:r>
              <a:rPr lang="en-US" dirty="0" smtClean="0"/>
              <a:t>are </a:t>
            </a:r>
            <a:r>
              <a:rPr lang="en-US" dirty="0"/>
              <a:t>strain specific and </a:t>
            </a:r>
            <a:r>
              <a:rPr lang="en-US" dirty="0" smtClean="0">
                <a:solidFill>
                  <a:srgbClr val="FF0000"/>
                </a:solidFill>
              </a:rPr>
              <a:t>15-20</a:t>
            </a:r>
            <a:r>
              <a:rPr lang="en-US" dirty="0"/>
              <a:t>% are ancestral , being conserved in all the strains. 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Top </a:t>
            </a:r>
            <a:r>
              <a:rPr lang="en-US" dirty="0">
                <a:solidFill>
                  <a:srgbClr val="FF0000"/>
                </a:solidFill>
              </a:rPr>
              <a:t>pseudogene families </a:t>
            </a:r>
            <a:r>
              <a:rPr lang="en-US" dirty="0" smtClean="0">
                <a:solidFill>
                  <a:srgbClr val="FF0000"/>
                </a:solidFill>
              </a:rPr>
              <a:t>(closing </a:t>
            </a:r>
            <a:r>
              <a:rPr lang="en-US" dirty="0" smtClean="0">
                <a:solidFill>
                  <a:srgbClr val="FF0000"/>
                </a:solidFill>
              </a:rPr>
              <a:t>matching </a:t>
            </a:r>
            <a:r>
              <a:rPr lang="en-US" dirty="0">
                <a:solidFill>
                  <a:srgbClr val="FF0000"/>
                </a:solidFill>
              </a:rPr>
              <a:t>closely the human </a:t>
            </a:r>
            <a:r>
              <a:rPr lang="en-US" dirty="0" smtClean="0">
                <a:solidFill>
                  <a:srgbClr val="FF0000"/>
                </a:solidFill>
              </a:rPr>
              <a:t>counterparts) are associat</a:t>
            </a:r>
            <a:r>
              <a:rPr lang="en-US" dirty="0" smtClean="0">
                <a:solidFill>
                  <a:srgbClr val="FF0000"/>
                </a:solidFill>
              </a:rPr>
              <a:t>ed </a:t>
            </a:r>
            <a:r>
              <a:rPr lang="en-US" dirty="0" err="1" smtClean="0"/>
              <a:t>ribo</a:t>
            </a:r>
            <a:r>
              <a:rPr lang="en-US" dirty="0" smtClean="0"/>
              <a:t> </a:t>
            </a:r>
            <a:r>
              <a:rPr lang="en-US" dirty="0" err="1" smtClean="0"/>
              <a:t>prot</a:t>
            </a:r>
            <a:r>
              <a:rPr lang="en-US" dirty="0" smtClean="0"/>
              <a:t>  , </a:t>
            </a:r>
            <a:r>
              <a:rPr lang="en-US" dirty="0" err="1" smtClean="0"/>
              <a:t>olf</a:t>
            </a:r>
            <a:r>
              <a:rPr lang="en-US" dirty="0" smtClean="0"/>
              <a:t> protein &amp; meta &amp; differentiate proc &amp; dupl. 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While human TE activity became silent after the </a:t>
            </a:r>
            <a:r>
              <a:rPr lang="en-US" dirty="0" err="1"/>
              <a:t>retrotransposition</a:t>
            </a:r>
            <a:r>
              <a:rPr lang="en-US" dirty="0"/>
              <a:t> burst, </a:t>
            </a:r>
            <a:r>
              <a:rPr lang="en-US" dirty="0" smtClean="0"/>
              <a:t>ther</a:t>
            </a:r>
            <a:r>
              <a:rPr lang="en-US" dirty="0" smtClean="0"/>
              <a:t>e are many </a:t>
            </a:r>
            <a:r>
              <a:rPr lang="en-US" dirty="0" smtClean="0"/>
              <a:t>TE bursts for mouse </a:t>
            </a:r>
            <a:r>
              <a:rPr lang="en-US" dirty="0"/>
              <a:t>strains.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number of paralogs is somewhat </a:t>
            </a:r>
            <a:r>
              <a:rPr lang="en-US" dirty="0" err="1" smtClean="0"/>
              <a:t>corr</a:t>
            </a:r>
            <a:r>
              <a:rPr lang="en-US" dirty="0" smtClean="0"/>
              <a:t> w numb of dup </a:t>
            </a:r>
            <a:r>
              <a:rPr lang="en-US" dirty="0" err="1" smtClean="0"/>
              <a:t>pgens</a:t>
            </a:r>
            <a:r>
              <a:rPr lang="en-US" dirty="0" smtClean="0"/>
              <a:t> &amp; </a:t>
            </a:r>
            <a:r>
              <a:rPr lang="en-US" dirty="0" err="1" smtClean="0"/>
              <a:t>anticorr</a:t>
            </a:r>
            <a:r>
              <a:rPr lang="en-US" dirty="0" smtClean="0"/>
              <a:t> w processed 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 </a:t>
            </a:r>
            <a:r>
              <a:rPr lang="en-US" dirty="0"/>
              <a:t>significant proportion of </a:t>
            </a:r>
            <a:r>
              <a:rPr lang="en-US" dirty="0" err="1" smtClean="0"/>
              <a:t>pgenes</a:t>
            </a:r>
            <a:r>
              <a:rPr lang="en-US" dirty="0" smtClean="0"/>
              <a:t> (~15% </a:t>
            </a:r>
            <a:r>
              <a:rPr lang="en-US" dirty="0" err="1" smtClean="0"/>
              <a:t>corss</a:t>
            </a:r>
            <a:r>
              <a:rPr lang="en-US" dirty="0" smtClean="0"/>
              <a:t> tissue) show </a:t>
            </a:r>
            <a:r>
              <a:rPr lang="en-US" dirty="0"/>
              <a:t>signs of transcriptional activity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Pseudogene </a:t>
            </a:r>
            <a:r>
              <a:rPr lang="en-US" dirty="0" err="1" smtClean="0"/>
              <a:t>localisation</a:t>
            </a:r>
            <a:r>
              <a:rPr lang="en-US" dirty="0" smtClean="0"/>
              <a:t> suggests multiple large scale genomic rearrangements between the out group - wild strains and the reference (lab strains) mouse genome.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00434"/>
            <a:ext cx="8229600" cy="7139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Helvetica Light" charset="0"/>
                <a:ea typeface="Helvetica Light" charset="0"/>
                <a:cs typeface="Helvetica Light" charset="0"/>
              </a:rPr>
              <a:t>Acknowledgements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158817" y="6425594"/>
            <a:ext cx="2743200" cy="365125"/>
          </a:xfrm>
          <a:prstGeom prst="rect">
            <a:avLst/>
          </a:prstGeom>
        </p:spPr>
        <p:txBody>
          <a:bodyPr/>
          <a:lstStyle/>
          <a:p>
            <a:fld id="{F78ED65E-F28B-1D4E-9628-84A3560B917B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2"/>
          <a:stretch/>
        </p:blipFill>
        <p:spPr>
          <a:xfrm>
            <a:off x="6223575" y="2785095"/>
            <a:ext cx="4277904" cy="147438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50606" y="1868117"/>
            <a:ext cx="4089496" cy="4782734"/>
            <a:chOff x="656125" y="1930114"/>
            <a:chExt cx="4089496" cy="4782734"/>
          </a:xfrm>
        </p:grpSpPr>
        <p:sp>
          <p:nvSpPr>
            <p:cNvPr id="9" name="TextBox 8"/>
            <p:cNvSpPr txBox="1"/>
            <p:nvPr/>
          </p:nvSpPr>
          <p:spPr>
            <a:xfrm>
              <a:off x="656125" y="1930114"/>
              <a:ext cx="2480613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Helvetica Light" charset="0"/>
                  <a:ea typeface="Helvetica Light" charset="0"/>
                  <a:cs typeface="Helvetica Light" charset="0"/>
                </a:rPr>
                <a:t>Gerstein lab:</a:t>
              </a:r>
            </a:p>
            <a:p>
              <a:r>
                <a:rPr lang="en-US" sz="2000" dirty="0" smtClean="0">
                  <a:latin typeface="Helvetica Light" charset="0"/>
                  <a:ea typeface="Helvetica Light" charset="0"/>
                  <a:cs typeface="Helvetica Light" charset="0"/>
                </a:rPr>
                <a:t>Mark Gerstein</a:t>
              </a:r>
            </a:p>
            <a:p>
              <a:r>
                <a:rPr lang="en-US" sz="2000" dirty="0" smtClean="0">
                  <a:latin typeface="Helvetica Light" charset="0"/>
                  <a:ea typeface="Helvetica Light" charset="0"/>
                  <a:cs typeface="Helvetica Light" charset="0"/>
                </a:rPr>
                <a:t>Cristina </a:t>
              </a:r>
              <a:r>
                <a:rPr lang="en-US" sz="2000" dirty="0" err="1" smtClean="0">
                  <a:latin typeface="Helvetica Light" charset="0"/>
                  <a:ea typeface="Helvetica Light" charset="0"/>
                  <a:cs typeface="Helvetica Light" charset="0"/>
                </a:rPr>
                <a:t>Sisu</a:t>
              </a:r>
              <a:endParaRPr lang="en-US" sz="2000" dirty="0" smtClean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r>
                <a:rPr lang="en-US" sz="2000" dirty="0" smtClean="0">
                  <a:latin typeface="Helvetica Light" charset="0"/>
                  <a:ea typeface="Helvetica Light" charset="0"/>
                  <a:cs typeface="Helvetica Light" charset="0"/>
                </a:rPr>
                <a:t>Paul Muir</a:t>
              </a:r>
            </a:p>
            <a:p>
              <a:r>
                <a:rPr lang="en-US" sz="2000" dirty="0" smtClean="0">
                  <a:latin typeface="Helvetica Light" charset="0"/>
                  <a:ea typeface="Helvetica Light" charset="0"/>
                  <a:cs typeface="Helvetica Light" charset="0"/>
                </a:rPr>
                <a:t>Fabio </a:t>
              </a:r>
              <a:r>
                <a:rPr lang="en-US" sz="2000" dirty="0" smtClean="0">
                  <a:latin typeface="Helvetica Light" charset="0"/>
                  <a:ea typeface="Helvetica Light" charset="0"/>
                  <a:cs typeface="Helvetica Light" charset="0"/>
                </a:rPr>
                <a:t>Navarro</a:t>
              </a:r>
            </a:p>
            <a:p>
              <a:endParaRPr lang="en-US" sz="2000" dirty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r>
                <a:rPr lang="en-US" sz="2000" dirty="0" smtClean="0">
                  <a:latin typeface="Helvetica Light" charset="0"/>
                  <a:ea typeface="Helvetica Light" charset="0"/>
                  <a:cs typeface="Helvetica Light" charset="0"/>
                </a:rPr>
                <a:t>List of the paper</a:t>
              </a:r>
            </a:p>
            <a:p>
              <a:endParaRPr lang="en-US" sz="2000" dirty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endParaRPr lang="en-US" sz="2000" dirty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endParaRPr lang="en-US" dirty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endParaRPr lang="en-US" dirty="0" smtClean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 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125" y="3942859"/>
              <a:ext cx="4089496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Helvetica Light" charset="0"/>
                  <a:ea typeface="Helvetica Light" charset="0"/>
                  <a:cs typeface="Helvetica Light" charset="0"/>
                </a:rPr>
                <a:t>Mouse Genomes Project</a:t>
              </a:r>
            </a:p>
            <a:p>
              <a:endParaRPr lang="en-US" sz="2400" b="1" dirty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r>
                <a:rPr lang="en-US" sz="2400" b="1" dirty="0" smtClean="0">
                  <a:latin typeface="Helvetica Light" charset="0"/>
                  <a:ea typeface="Helvetica Light" charset="0"/>
                  <a:cs typeface="Helvetica Light" charset="0"/>
                </a:rPr>
                <a:t>The Flicek Group</a:t>
              </a:r>
            </a:p>
            <a:p>
              <a:endParaRPr lang="en-US" sz="2400" b="1" dirty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r>
                <a:rPr lang="en-US" sz="2400" b="1" dirty="0" smtClean="0">
                  <a:latin typeface="Helvetica Light" charset="0"/>
                  <a:ea typeface="Helvetica Light" charset="0"/>
                  <a:cs typeface="Helvetica Light" charset="0"/>
                </a:rPr>
                <a:t>The Odom Group</a:t>
              </a:r>
              <a:endParaRPr lang="en-US" sz="2000" dirty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endParaRPr lang="en-US" dirty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endParaRPr lang="en-US" dirty="0" smtClean="0">
                <a:latin typeface="Helvetica Light" charset="0"/>
                <a:ea typeface="Helvetica Light" charset="0"/>
                <a:cs typeface="Helvetica Light" charset="0"/>
              </a:endParaRPr>
            </a:p>
            <a:p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79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BGLab-Basic-w-Lectures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</TotalTime>
  <Words>81</Words>
  <Application>Microsoft Macintosh PowerPoint</Application>
  <PresentationFormat>Widescreen</PresentationFormat>
  <Paragraphs>36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Helvetica Light</vt:lpstr>
      <vt:lpstr>Merriweather Sans</vt:lpstr>
      <vt:lpstr>MBGLab-Basic-w-Lectures</vt:lpstr>
      <vt:lpstr>Updates on Pseudogene Analysis in Human and Mouse</vt:lpstr>
      <vt:lpstr>Summary</vt:lpstr>
      <vt:lpstr>Acknowledgements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Muir, Paul</dc:creator>
  <cp:lastModifiedBy>Krishnan, Jay</cp:lastModifiedBy>
  <cp:revision>71</cp:revision>
  <cp:lastPrinted>2018-05-30T12:31:27Z</cp:lastPrinted>
  <dcterms:created xsi:type="dcterms:W3CDTF">2018-05-21T17:04:26Z</dcterms:created>
  <dcterms:modified xsi:type="dcterms:W3CDTF">2018-05-30T12:56:12Z</dcterms:modified>
</cp:coreProperties>
</file>