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56" r:id="rId2"/>
    <p:sldId id="257" r:id="rId3"/>
    <p:sldId id="277" r:id="rId4"/>
    <p:sldId id="278"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6"/>
    <p:restoredTop sz="94656"/>
  </p:normalViewPr>
  <p:slideViewPr>
    <p:cSldViewPr snapToGrid="0" snapToObjects="1">
      <p:cViewPr>
        <p:scale>
          <a:sx n="93" d="100"/>
          <a:sy n="93" d="100"/>
        </p:scale>
        <p:origin x="1080"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E92C3-45EB-A440-A6D4-F927AF03D4C7}" type="datetimeFigureOut">
              <a:rPr lang="en-US" smtClean="0"/>
              <a:t>5/30/18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5CA29-1B5A-5E41-B750-F624138B7453}" type="slidenum">
              <a:rPr lang="en-US" smtClean="0"/>
              <a:t>‹#›</a:t>
            </a:fld>
            <a:endParaRPr lang="en-US"/>
          </a:p>
        </p:txBody>
      </p:sp>
    </p:spTree>
    <p:extLst>
      <p:ext uri="{BB962C8B-B14F-4D97-AF65-F5344CB8AC3E}">
        <p14:creationId xmlns:p14="http://schemas.microsoft.com/office/powerpoint/2010/main" val="1909009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5CA29-1B5A-5E41-B750-F624138B7453}" type="slidenum">
              <a:rPr lang="en-US" smtClean="0"/>
              <a:t>1</a:t>
            </a:fld>
            <a:endParaRPr lang="en-US"/>
          </a:p>
        </p:txBody>
      </p:sp>
    </p:spTree>
    <p:extLst>
      <p:ext uri="{BB962C8B-B14F-4D97-AF65-F5344CB8AC3E}">
        <p14:creationId xmlns:p14="http://schemas.microsoft.com/office/powerpoint/2010/main" val="131914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15CA29-1B5A-5E41-B750-F624138B7453}" type="slidenum">
              <a:rPr lang="en-US" smtClean="0"/>
              <a:t>2</a:t>
            </a:fld>
            <a:endParaRPr lang="en-US"/>
          </a:p>
        </p:txBody>
      </p:sp>
    </p:spTree>
    <p:extLst>
      <p:ext uri="{BB962C8B-B14F-4D97-AF65-F5344CB8AC3E}">
        <p14:creationId xmlns:p14="http://schemas.microsoft.com/office/powerpoint/2010/main" val="158478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935CC0-813E-BF4B-91AE-0FC665DDFA23}" type="datetime1">
              <a:rPr lang="en-US" smtClean="0"/>
              <a:t>5/30/18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E8368-3BBE-D040-AD71-7DC87C08D5A9}" type="slidenum">
              <a:rPr lang="en-US" smtClean="0"/>
              <a:t>‹#›</a:t>
            </a:fld>
            <a:endParaRPr lang="en-US"/>
          </a:p>
        </p:txBody>
      </p:sp>
    </p:spTree>
    <p:extLst>
      <p:ext uri="{BB962C8B-B14F-4D97-AF65-F5344CB8AC3E}">
        <p14:creationId xmlns:p14="http://schemas.microsoft.com/office/powerpoint/2010/main" val="706589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1083B7-DC09-6E4D-BCDE-245D08BDF4D4}" type="datetime1">
              <a:rPr lang="en-US" smtClean="0"/>
              <a:t>5/30/18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E8368-3BBE-D040-AD71-7DC87C08D5A9}" type="slidenum">
              <a:rPr lang="en-US" smtClean="0"/>
              <a:t>‹#›</a:t>
            </a:fld>
            <a:endParaRPr lang="en-US"/>
          </a:p>
        </p:txBody>
      </p:sp>
    </p:spTree>
    <p:extLst>
      <p:ext uri="{BB962C8B-B14F-4D97-AF65-F5344CB8AC3E}">
        <p14:creationId xmlns:p14="http://schemas.microsoft.com/office/powerpoint/2010/main" val="40737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6FB40-2AB2-B047-B50C-C3384CC69B69}" type="datetime1">
              <a:rPr lang="en-US" smtClean="0"/>
              <a:t>5/30/18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E8368-3BBE-D040-AD71-7DC87C08D5A9}" type="slidenum">
              <a:rPr lang="en-US" smtClean="0"/>
              <a:t>‹#›</a:t>
            </a:fld>
            <a:endParaRPr lang="en-US"/>
          </a:p>
        </p:txBody>
      </p:sp>
    </p:spTree>
    <p:extLst>
      <p:ext uri="{BB962C8B-B14F-4D97-AF65-F5344CB8AC3E}">
        <p14:creationId xmlns:p14="http://schemas.microsoft.com/office/powerpoint/2010/main" val="1772203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accent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585CC06-8B47-6C47-ADB9-D9B7A5F848D1}" type="datetime1">
              <a:rPr lang="en-US" smtClean="0"/>
              <a:t>5/30/18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E8368-3BBE-D040-AD71-7DC87C08D5A9}" type="slidenum">
              <a:rPr lang="en-US" smtClean="0"/>
              <a:t>‹#›</a:t>
            </a:fld>
            <a:endParaRPr lang="en-US"/>
          </a:p>
        </p:txBody>
      </p:sp>
    </p:spTree>
    <p:extLst>
      <p:ext uri="{BB962C8B-B14F-4D97-AF65-F5344CB8AC3E}">
        <p14:creationId xmlns:p14="http://schemas.microsoft.com/office/powerpoint/2010/main" val="38390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4592C4-1AAB-C144-847E-6FE043FC2F2A}" type="datetime1">
              <a:rPr lang="en-US" smtClean="0"/>
              <a:t>5/30/18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E8368-3BBE-D040-AD71-7DC87C08D5A9}" type="slidenum">
              <a:rPr lang="en-US" smtClean="0"/>
              <a:t>‹#›</a:t>
            </a:fld>
            <a:endParaRPr lang="en-US"/>
          </a:p>
        </p:txBody>
      </p:sp>
    </p:spTree>
    <p:extLst>
      <p:ext uri="{BB962C8B-B14F-4D97-AF65-F5344CB8AC3E}">
        <p14:creationId xmlns:p14="http://schemas.microsoft.com/office/powerpoint/2010/main" val="98602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D11BCC-3956-C342-8BB8-129E310DD542}" type="datetime1">
              <a:rPr lang="en-US" smtClean="0"/>
              <a:t>5/30/18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E8368-3BBE-D040-AD71-7DC87C08D5A9}" type="slidenum">
              <a:rPr lang="en-US" smtClean="0"/>
              <a:t>‹#›</a:t>
            </a:fld>
            <a:endParaRPr lang="en-US"/>
          </a:p>
        </p:txBody>
      </p:sp>
    </p:spTree>
    <p:extLst>
      <p:ext uri="{BB962C8B-B14F-4D97-AF65-F5344CB8AC3E}">
        <p14:creationId xmlns:p14="http://schemas.microsoft.com/office/powerpoint/2010/main" val="209845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01FB0B-B87A-9044-B44A-24EE50FE1F9C}" type="datetime1">
              <a:rPr lang="en-US" smtClean="0"/>
              <a:t>5/30/18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1E8368-3BBE-D040-AD71-7DC87C08D5A9}" type="slidenum">
              <a:rPr lang="en-US" smtClean="0"/>
              <a:t>‹#›</a:t>
            </a:fld>
            <a:endParaRPr lang="en-US"/>
          </a:p>
        </p:txBody>
      </p:sp>
    </p:spTree>
    <p:extLst>
      <p:ext uri="{BB962C8B-B14F-4D97-AF65-F5344CB8AC3E}">
        <p14:creationId xmlns:p14="http://schemas.microsoft.com/office/powerpoint/2010/main" val="608073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rgbClr val="0070C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03FE183-D45C-2F4B-96C1-6981EC89783A}" type="datetime1">
              <a:rPr lang="en-US" smtClean="0"/>
              <a:t>5/30/18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1E8368-3BBE-D040-AD71-7DC87C08D5A9}" type="slidenum">
              <a:rPr lang="en-US" smtClean="0"/>
              <a:t>‹#›</a:t>
            </a:fld>
            <a:endParaRPr lang="en-US"/>
          </a:p>
        </p:txBody>
      </p:sp>
    </p:spTree>
    <p:extLst>
      <p:ext uri="{BB962C8B-B14F-4D97-AF65-F5344CB8AC3E}">
        <p14:creationId xmlns:p14="http://schemas.microsoft.com/office/powerpoint/2010/main" val="2216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CDAF3-2295-3649-AA10-9726C41B5085}" type="datetime1">
              <a:rPr lang="en-US" smtClean="0"/>
              <a:t>5/30/18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1E8368-3BBE-D040-AD71-7DC87C08D5A9}" type="slidenum">
              <a:rPr lang="en-US" smtClean="0"/>
              <a:t>‹#›</a:t>
            </a:fld>
            <a:endParaRPr lang="en-US"/>
          </a:p>
        </p:txBody>
      </p:sp>
    </p:spTree>
    <p:extLst>
      <p:ext uri="{BB962C8B-B14F-4D97-AF65-F5344CB8AC3E}">
        <p14:creationId xmlns:p14="http://schemas.microsoft.com/office/powerpoint/2010/main" val="1061728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7438E-4EEB-E643-9908-E0883C7594CF}" type="datetime1">
              <a:rPr lang="en-US" smtClean="0"/>
              <a:t>5/30/18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E8368-3BBE-D040-AD71-7DC87C08D5A9}" type="slidenum">
              <a:rPr lang="en-US" smtClean="0"/>
              <a:t>‹#›</a:t>
            </a:fld>
            <a:endParaRPr lang="en-US"/>
          </a:p>
        </p:txBody>
      </p:sp>
    </p:spTree>
    <p:extLst>
      <p:ext uri="{BB962C8B-B14F-4D97-AF65-F5344CB8AC3E}">
        <p14:creationId xmlns:p14="http://schemas.microsoft.com/office/powerpoint/2010/main" val="1030604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771E99-209C-AE40-A02A-2D7F75716A06}" type="datetime1">
              <a:rPr lang="en-US" smtClean="0"/>
              <a:t>5/30/18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E8368-3BBE-D040-AD71-7DC87C08D5A9}" type="slidenum">
              <a:rPr lang="en-US" smtClean="0"/>
              <a:t>‹#›</a:t>
            </a:fld>
            <a:endParaRPr lang="en-US"/>
          </a:p>
        </p:txBody>
      </p:sp>
    </p:spTree>
    <p:extLst>
      <p:ext uri="{BB962C8B-B14F-4D97-AF65-F5344CB8AC3E}">
        <p14:creationId xmlns:p14="http://schemas.microsoft.com/office/powerpoint/2010/main" val="19113612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D0057-A252-F74F-8109-16EBA88071AE}" type="datetime1">
              <a:rPr lang="en-US" smtClean="0"/>
              <a:t>5/30/18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E8368-3BBE-D040-AD71-7DC87C08D5A9}" type="slidenum">
              <a:rPr lang="en-US" smtClean="0"/>
              <a:t>‹#›</a:t>
            </a:fld>
            <a:endParaRPr lang="en-US"/>
          </a:p>
        </p:txBody>
      </p:sp>
    </p:spTree>
    <p:extLst>
      <p:ext uri="{BB962C8B-B14F-4D97-AF65-F5344CB8AC3E}">
        <p14:creationId xmlns:p14="http://schemas.microsoft.com/office/powerpoint/2010/main" val="674428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2.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solidFill>
                  <a:schemeClr val="accent5"/>
                </a:solidFill>
              </a:rPr>
              <a:t>Genomic Informatics</a:t>
            </a:r>
            <a:br>
              <a:rPr lang="en-US" sz="4000" dirty="0" smtClean="0">
                <a:solidFill>
                  <a:schemeClr val="accent5"/>
                </a:solidFill>
              </a:rPr>
            </a:br>
            <a:r>
              <a:rPr lang="en-US" sz="3200" dirty="0" err="1" smtClean="0">
                <a:solidFill>
                  <a:schemeClr val="accent5"/>
                </a:solidFill>
              </a:rPr>
              <a:t>a.k.a</a:t>
            </a:r>
            <a:r>
              <a:rPr lang="en-US" sz="3200" dirty="0" smtClean="0">
                <a:solidFill>
                  <a:schemeClr val="accent5"/>
                </a:solidFill>
              </a:rPr>
              <a:t> Where’s Waldo’s Genotype?</a:t>
            </a:r>
            <a:endParaRPr lang="en-US" sz="4000" dirty="0">
              <a:solidFill>
                <a:schemeClr val="accent5"/>
              </a:solidFill>
            </a:endParaRPr>
          </a:p>
        </p:txBody>
      </p:sp>
      <p:sp>
        <p:nvSpPr>
          <p:cNvPr id="3" name="Subtitle 2"/>
          <p:cNvSpPr>
            <a:spLocks noGrp="1"/>
          </p:cNvSpPr>
          <p:nvPr>
            <p:ph type="subTitle" idx="1"/>
          </p:nvPr>
        </p:nvSpPr>
        <p:spPr>
          <a:xfrm>
            <a:off x="1524000" y="4216400"/>
            <a:ext cx="9144000" cy="1655762"/>
          </a:xfrm>
        </p:spPr>
        <p:txBody>
          <a:bodyPr/>
          <a:lstStyle/>
          <a:p>
            <a:r>
              <a:rPr lang="en-US" dirty="0" smtClean="0"/>
              <a:t>Prashant </a:t>
            </a:r>
            <a:r>
              <a:rPr lang="en-US" dirty="0" err="1" smtClean="0"/>
              <a:t>Emani</a:t>
            </a:r>
            <a:endParaRPr lang="en-US" dirty="0" smtClean="0"/>
          </a:p>
          <a:p>
            <a:r>
              <a:rPr lang="en-US" dirty="0"/>
              <a:t>G</a:t>
            </a:r>
            <a:r>
              <a:rPr lang="en-US" dirty="0" smtClean="0"/>
              <a:t>roup meeting</a:t>
            </a:r>
          </a:p>
          <a:p>
            <a:r>
              <a:rPr lang="en-US" dirty="0" smtClean="0"/>
              <a:t>May 30</a:t>
            </a:r>
            <a:r>
              <a:rPr lang="en-US" baseline="30000" dirty="0" smtClean="0"/>
              <a:t>th</a:t>
            </a:r>
            <a:r>
              <a:rPr lang="en-US" dirty="0" smtClean="0"/>
              <a:t>, the year of your Lord 2018.</a:t>
            </a:r>
            <a:endParaRPr lang="en-US" dirty="0"/>
          </a:p>
        </p:txBody>
      </p:sp>
    </p:spTree>
    <p:extLst>
      <p:ext uri="{BB962C8B-B14F-4D97-AF65-F5344CB8AC3E}">
        <p14:creationId xmlns:p14="http://schemas.microsoft.com/office/powerpoint/2010/main" val="68788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846" y="184595"/>
            <a:ext cx="10515600" cy="895639"/>
          </a:xfrm>
        </p:spPr>
        <p:txBody>
          <a:bodyPr/>
          <a:lstStyle/>
          <a:p>
            <a:r>
              <a:rPr lang="en-US" dirty="0" smtClean="0"/>
              <a:t>Results from Top-down approach</a:t>
            </a:r>
            <a:endParaRPr lang="en-US" dirty="0"/>
          </a:p>
        </p:txBody>
      </p:sp>
      <p:sp>
        <p:nvSpPr>
          <p:cNvPr id="3" name="Content Placeholder 2"/>
          <p:cNvSpPr>
            <a:spLocks noGrp="1"/>
          </p:cNvSpPr>
          <p:nvPr>
            <p:ph idx="1"/>
          </p:nvPr>
        </p:nvSpPr>
        <p:spPr>
          <a:xfrm>
            <a:off x="838200" y="1260764"/>
            <a:ext cx="5285509" cy="5460711"/>
          </a:xfrm>
        </p:spPr>
        <p:txBody>
          <a:bodyPr/>
          <a:lstStyle/>
          <a:p>
            <a:r>
              <a:rPr lang="en-US" dirty="0" smtClean="0"/>
              <a:t>Randomly picked a single individual</a:t>
            </a:r>
          </a:p>
          <a:p>
            <a:endParaRPr lang="en-US" dirty="0"/>
          </a:p>
          <a:p>
            <a:r>
              <a:rPr lang="en-US" dirty="0" smtClean="0"/>
              <a:t>Sampled 5 SNPs at random</a:t>
            </a:r>
          </a:p>
          <a:p>
            <a:endParaRPr lang="en-US" dirty="0"/>
          </a:p>
          <a:p>
            <a:r>
              <a:rPr lang="en-US" dirty="0" smtClean="0"/>
              <a:t>Placed them according to Genotype Tree</a:t>
            </a:r>
          </a:p>
          <a:p>
            <a:endParaRPr lang="en-US" dirty="0"/>
          </a:p>
          <a:p>
            <a:r>
              <a:rPr lang="en-US" dirty="0" smtClean="0"/>
              <a:t>Found that most SNPs fell in the terminal leaves, i.e. most SNPs were not “discriminating”</a:t>
            </a:r>
          </a:p>
          <a:p>
            <a:endParaRPr lang="en-US" dirty="0"/>
          </a:p>
          <a:p>
            <a:r>
              <a:rPr lang="en-US" dirty="0" smtClean="0"/>
              <a:t>Can find the entropy, but no advantage over brute force searches</a:t>
            </a:r>
            <a:endParaRPr lang="en-US" dirty="0"/>
          </a:p>
        </p:txBody>
      </p:sp>
      <p:sp>
        <p:nvSpPr>
          <p:cNvPr id="4" name="Slide Number Placeholder 3"/>
          <p:cNvSpPr>
            <a:spLocks noGrp="1"/>
          </p:cNvSpPr>
          <p:nvPr>
            <p:ph type="sldNum" sz="quarter" idx="12"/>
          </p:nvPr>
        </p:nvSpPr>
        <p:spPr/>
        <p:txBody>
          <a:bodyPr/>
          <a:lstStyle/>
          <a:p>
            <a:fld id="{781E8368-3BBE-D040-AD71-7DC87C08D5A9}" type="slidenum">
              <a:rPr lang="en-US" smtClean="0"/>
              <a:t>10</a:t>
            </a:fld>
            <a:endParaRPr lang="en-US"/>
          </a:p>
        </p:txBody>
      </p:sp>
      <p:sp>
        <p:nvSpPr>
          <p:cNvPr id="6" name="Rectangle 5"/>
          <p:cNvSpPr/>
          <p:nvPr/>
        </p:nvSpPr>
        <p:spPr>
          <a:xfrm>
            <a:off x="6075218" y="302359"/>
            <a:ext cx="6096000" cy="6555641"/>
          </a:xfrm>
          <a:prstGeom prst="rect">
            <a:avLst/>
          </a:prstGeom>
        </p:spPr>
        <p:txBody>
          <a:bodyPr>
            <a:sp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smtClean="0">
                <a:solidFill>
                  <a:srgbClr val="000000"/>
                </a:solidFill>
                <a:effectLst/>
                <a:latin typeface="Menlo" charset="0"/>
                <a:ea typeface="Calibri" charset="0"/>
                <a:cs typeface="Times New Roman" charset="0"/>
              </a:rPr>
              <a:t>chr10_72539085_rs35312461_A:G;1 </a:t>
            </a:r>
            <a:r>
              <a:rPr lang="en-US" sz="1400" dirty="0" smtClean="0">
                <a:solidFill>
                  <a:srgbClr val="000000"/>
                </a:solidFill>
                <a:effectLst/>
                <a:latin typeface="Menlo" charset="0"/>
                <a:ea typeface="Calibri" charset="0"/>
                <a:cs typeface="Times New Roman" charset="0"/>
              </a:rPr>
              <a:t>HG00236</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chr10_72539085_rs35312461_A:G;1 HG00123</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chr10_72539085_rs35312461_A:G;1 HG00443</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chr10_72539085_rs35312461_A:G;1 HG00267 HG00188</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chr10_72539085_rs35312461_A:G;1 HG00266</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chr10_72539085_rs35312461_A:G;1 HG00173</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chr17_9015439_rs11078786_T:C;2  HG00421 HG00442</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chr17_9015439_rs11078786_T:C;2  HG00139 HG00130</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chr17_9015439_rs11078786_T:C;2  HG00358_HG00375_HG00183_HG00278</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chr17_9015439_rs11078786_T:C;2  HG00325 HG00338</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chr17_9015439_rs11078786_T:C;2  HG00282_HG00323</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chr17_9015439_rs11078786_T:C;2  HG00171</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chr17_9015439_rs11078786_T:C;2  HG00178</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chr17_9015439_rs11078786_T:C;2 HG00238_HG00240_HG00100_HG00099_HG00102</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chr17_9015439_rs11078786_T:C;2  HG00177 HG00173</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chr17_9015439_rs11078786_T:C;2  HG00263</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chr17_9015439_rs11078786_T:C;2  HG00259</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chr5_2539835_rs2121585_G:C;2    HG00122</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chr5_2539835_rs2121585_G:C;2    HG00137</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chr5_2539835_rs2121585_G:C;2    HG00251</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chr5_2539835_rs2121585_G:C;2    HG00330</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chr5_2539835_rs2121585_G:C;2    HG00236_HG00264</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chr5_2539835_rs2121585_G:C;2    HG00325</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chr5_2539835_rs2121585_G:C;2    HG00178</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chr5_2539835_rs2121585_G:C;2    HG00290_HG00342_HG00328_HG00319_HG00357</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chr5_2539835_rs2121585_G:C;2    HG00360</a:t>
            </a:r>
            <a:endParaRPr lang="en-US" sz="1400" dirty="0" smtClean="0">
              <a:effectLst/>
              <a:latin typeface="Calibri" charset="0"/>
              <a:ea typeface="Calibri" charset="0"/>
              <a:cs typeface="Times New Roman"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400" dirty="0" smtClean="0">
                <a:solidFill>
                  <a:srgbClr val="000000"/>
                </a:solidFill>
                <a:effectLst/>
                <a:latin typeface="Menlo" charset="0"/>
                <a:ea typeface="Calibri" charset="0"/>
                <a:cs typeface="Times New Roman" charset="0"/>
              </a:rPr>
              <a:t>chr5_2539835_rs2121585_G:C;2    HG00313</a:t>
            </a:r>
            <a:endParaRPr lang="en-US" sz="1400" dirty="0">
              <a:effectLst/>
              <a:latin typeface="Calibri" charset="0"/>
              <a:ea typeface="Calibri" charset="0"/>
              <a:cs typeface="Times New Roman" charset="0"/>
            </a:endParaRPr>
          </a:p>
        </p:txBody>
      </p:sp>
    </p:spTree>
    <p:extLst>
      <p:ext uri="{BB962C8B-B14F-4D97-AF65-F5344CB8AC3E}">
        <p14:creationId xmlns:p14="http://schemas.microsoft.com/office/powerpoint/2010/main" val="1281318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598"/>
            <a:ext cx="10515600" cy="895638"/>
          </a:xfrm>
        </p:spPr>
        <p:txBody>
          <a:bodyPr/>
          <a:lstStyle/>
          <a:p>
            <a:r>
              <a:rPr lang="en-US" smtClean="0"/>
              <a:t>Conclusions</a:t>
            </a:r>
            <a:endParaRPr lang="en-US"/>
          </a:p>
        </p:txBody>
      </p:sp>
      <p:sp>
        <p:nvSpPr>
          <p:cNvPr id="3" name="Content Placeholder 2"/>
          <p:cNvSpPr>
            <a:spLocks noGrp="1"/>
          </p:cNvSpPr>
          <p:nvPr>
            <p:ph idx="1"/>
          </p:nvPr>
        </p:nvSpPr>
        <p:spPr>
          <a:xfrm>
            <a:off x="651164" y="1025236"/>
            <a:ext cx="10820400" cy="5223164"/>
          </a:xfrm>
        </p:spPr>
        <p:txBody>
          <a:bodyPr/>
          <a:lstStyle/>
          <a:p>
            <a:r>
              <a:rPr lang="en-US" dirty="0" smtClean="0"/>
              <a:t>Either </a:t>
            </a:r>
          </a:p>
          <a:p>
            <a:pPr lvl="1"/>
            <a:r>
              <a:rPr lang="en-US" dirty="0"/>
              <a:t>M</a:t>
            </a:r>
            <a:r>
              <a:rPr lang="en-US" dirty="0" smtClean="0"/>
              <a:t>ost SNPs are genuinely lacking in discriminative power and are randomly strewn about</a:t>
            </a:r>
          </a:p>
          <a:p>
            <a:pPr marL="0" indent="0">
              <a:buNone/>
            </a:pPr>
            <a:r>
              <a:rPr lang="en-US" dirty="0" smtClean="0"/>
              <a:t>OR</a:t>
            </a:r>
          </a:p>
          <a:p>
            <a:pPr lvl="1"/>
            <a:r>
              <a:rPr lang="en-US" dirty="0" smtClean="0"/>
              <a:t>Need to find a better method that simultaneously differentiates between individuals and assigns SNPs to branches</a:t>
            </a:r>
          </a:p>
          <a:p>
            <a:pPr lvl="1"/>
            <a:endParaRPr lang="en-US" dirty="0"/>
          </a:p>
          <a:p>
            <a:r>
              <a:rPr lang="en-US" dirty="0" smtClean="0"/>
              <a:t>Such a tree would maximally use the information from individual SNPs</a:t>
            </a:r>
          </a:p>
          <a:p>
            <a:endParaRPr lang="en-US" dirty="0"/>
          </a:p>
          <a:p>
            <a:r>
              <a:rPr lang="en-US" dirty="0" smtClean="0"/>
              <a:t>Could be used to attack with SNP beacons</a:t>
            </a:r>
          </a:p>
          <a:p>
            <a:endParaRPr lang="en-US" dirty="0"/>
          </a:p>
          <a:p>
            <a:r>
              <a:rPr lang="en-US" dirty="0" smtClean="0"/>
              <a:t>Could be used to identify certain genomic regions as highly informative in privacy attacks</a:t>
            </a:r>
          </a:p>
          <a:p>
            <a:pPr lvl="1"/>
            <a:endParaRPr lang="en-US" dirty="0"/>
          </a:p>
        </p:txBody>
      </p:sp>
      <p:sp>
        <p:nvSpPr>
          <p:cNvPr id="4" name="Slide Number Placeholder 3"/>
          <p:cNvSpPr>
            <a:spLocks noGrp="1"/>
          </p:cNvSpPr>
          <p:nvPr>
            <p:ph type="sldNum" sz="quarter" idx="12"/>
          </p:nvPr>
        </p:nvSpPr>
        <p:spPr/>
        <p:txBody>
          <a:bodyPr/>
          <a:lstStyle/>
          <a:p>
            <a:fld id="{781E8368-3BBE-D040-AD71-7DC87C08D5A9}" type="slidenum">
              <a:rPr lang="en-US" smtClean="0"/>
              <a:t>11</a:t>
            </a:fld>
            <a:endParaRPr lang="en-US"/>
          </a:p>
        </p:txBody>
      </p:sp>
      <p:sp>
        <p:nvSpPr>
          <p:cNvPr id="5" name="TextBox 4"/>
          <p:cNvSpPr txBox="1"/>
          <p:nvPr/>
        </p:nvSpPr>
        <p:spPr>
          <a:xfrm>
            <a:off x="651164" y="6094511"/>
            <a:ext cx="10050124" cy="523220"/>
          </a:xfrm>
          <a:prstGeom prst="rect">
            <a:avLst/>
          </a:prstGeom>
          <a:noFill/>
        </p:spPr>
        <p:txBody>
          <a:bodyPr wrap="none" rtlCol="0">
            <a:spAutoFit/>
          </a:bodyPr>
          <a:lstStyle/>
          <a:p>
            <a:r>
              <a:rPr lang="en-US" sz="1400" baseline="30000" dirty="0" smtClean="0"/>
              <a:t>1</a:t>
            </a:r>
            <a:r>
              <a:rPr lang="en-US" sz="1400" dirty="0" smtClean="0"/>
              <a:t>Shringarpure and Bustamante </a:t>
            </a:r>
            <a:r>
              <a:rPr lang="en-US" sz="1400" i="1" dirty="0" smtClean="0"/>
              <a:t>Am. J. Hum. Gen. </a:t>
            </a:r>
            <a:r>
              <a:rPr lang="en-US" sz="1400" dirty="0" smtClean="0"/>
              <a:t>2015, </a:t>
            </a:r>
            <a:r>
              <a:rPr lang="en-US" sz="1400" b="1" dirty="0" smtClean="0"/>
              <a:t>97</a:t>
            </a:r>
            <a:r>
              <a:rPr lang="en-US" sz="1400" dirty="0" smtClean="0"/>
              <a:t> (5): 631-646; </a:t>
            </a:r>
            <a:r>
              <a:rPr lang="en-US" sz="1400" baseline="30000" dirty="0"/>
              <a:t>2</a:t>
            </a:r>
            <a:r>
              <a:rPr lang="en-US" sz="1400" dirty="0" smtClean="0"/>
              <a:t>Raisaro et al. </a:t>
            </a:r>
            <a:r>
              <a:rPr lang="en-US" sz="1400" i="1" dirty="0" smtClean="0"/>
              <a:t> J. Am. Med. Inform. Assoc. </a:t>
            </a:r>
            <a:r>
              <a:rPr lang="en-US" sz="1400" dirty="0" smtClean="0"/>
              <a:t>2017, </a:t>
            </a:r>
            <a:r>
              <a:rPr lang="en-US" sz="1400" b="1" dirty="0" smtClean="0"/>
              <a:t>24</a:t>
            </a:r>
            <a:r>
              <a:rPr lang="en-US" sz="1400" dirty="0" smtClean="0"/>
              <a:t> (4): 799-805;</a:t>
            </a:r>
          </a:p>
          <a:p>
            <a:r>
              <a:rPr lang="en-US" sz="1400" baseline="30000" dirty="0" smtClean="0"/>
              <a:t>3</a:t>
            </a:r>
            <a:r>
              <a:rPr lang="en-US" sz="1400" dirty="0" smtClean="0"/>
              <a:t>von </a:t>
            </a:r>
            <a:r>
              <a:rPr lang="en-US" sz="1400" dirty="0" err="1" smtClean="0"/>
              <a:t>Thenen</a:t>
            </a:r>
            <a:r>
              <a:rPr lang="en-US" sz="1400" dirty="0" smtClean="0"/>
              <a:t> et al. </a:t>
            </a:r>
            <a:r>
              <a:rPr lang="en-US" sz="1400" dirty="0" err="1" smtClean="0"/>
              <a:t>biorxiv</a:t>
            </a:r>
            <a:r>
              <a:rPr lang="en-US" sz="1400" dirty="0" smtClean="0"/>
              <a:t> 2017, </a:t>
            </a:r>
            <a:r>
              <a:rPr lang="en-US" sz="1400" b="1" dirty="0" err="1"/>
              <a:t>doi</a:t>
            </a:r>
            <a:r>
              <a:rPr lang="en-US" sz="1400" b="1" dirty="0"/>
              <a:t>:</a:t>
            </a:r>
            <a:r>
              <a:rPr lang="en-US" sz="1400" dirty="0"/>
              <a:t> https://</a:t>
            </a:r>
            <a:r>
              <a:rPr lang="en-US" sz="1400" dirty="0" err="1"/>
              <a:t>doi.org</a:t>
            </a:r>
            <a:r>
              <a:rPr lang="en-US" sz="1400" dirty="0"/>
              <a:t>/10.1101/200147</a:t>
            </a:r>
          </a:p>
        </p:txBody>
      </p:sp>
    </p:spTree>
    <p:extLst>
      <p:ext uri="{BB962C8B-B14F-4D97-AF65-F5344CB8AC3E}">
        <p14:creationId xmlns:p14="http://schemas.microsoft.com/office/powerpoint/2010/main" val="1908131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015"/>
            <a:ext cx="10397836" cy="1006475"/>
          </a:xfrm>
        </p:spPr>
        <p:txBody>
          <a:bodyPr/>
          <a:lstStyle/>
          <a:p>
            <a:r>
              <a:rPr lang="en-US" dirty="0" smtClean="0"/>
              <a:t>Identification of individuals using Genotype Hidden Markov Models (HMMs)</a:t>
            </a:r>
            <a:endParaRPr lang="en-US" dirty="0"/>
          </a:p>
        </p:txBody>
      </p:sp>
      <p:sp>
        <p:nvSpPr>
          <p:cNvPr id="3" name="Content Placeholder 2"/>
          <p:cNvSpPr>
            <a:spLocks noGrp="1"/>
          </p:cNvSpPr>
          <p:nvPr>
            <p:ph idx="1"/>
          </p:nvPr>
        </p:nvSpPr>
        <p:spPr>
          <a:xfrm>
            <a:off x="651163" y="1357745"/>
            <a:ext cx="10702637" cy="4572000"/>
          </a:xfrm>
        </p:spPr>
        <p:txBody>
          <a:bodyPr>
            <a:normAutofit lnSpcReduction="10000"/>
          </a:bodyPr>
          <a:lstStyle/>
          <a:p>
            <a:r>
              <a:rPr lang="en-US" dirty="0" smtClean="0"/>
              <a:t>Use the framework set up by Li and Stephens</a:t>
            </a:r>
            <a:r>
              <a:rPr lang="en-US" baseline="30000" dirty="0"/>
              <a:t>1</a:t>
            </a:r>
            <a:r>
              <a:rPr lang="en-US" dirty="0" smtClean="0"/>
              <a:t> for modeling LD, and </a:t>
            </a:r>
            <a:r>
              <a:rPr lang="en-US" dirty="0" err="1" smtClean="0"/>
              <a:t>Marchini</a:t>
            </a:r>
            <a:r>
              <a:rPr lang="en-US" dirty="0" smtClean="0"/>
              <a:t>, Donnelly and co-workers</a:t>
            </a:r>
            <a:r>
              <a:rPr lang="en-US" baseline="30000" dirty="0" smtClean="0"/>
              <a:t>2</a:t>
            </a:r>
            <a:r>
              <a:rPr lang="en-US" dirty="0" smtClean="0"/>
              <a:t> for the IMPUTE programs (for genotypic imputation) for individual identification</a:t>
            </a:r>
          </a:p>
          <a:p>
            <a:endParaRPr lang="en-US" baseline="30000" dirty="0"/>
          </a:p>
          <a:p>
            <a:r>
              <a:rPr lang="en-US" dirty="0" smtClean="0"/>
              <a:t>Construct an HMM that where the hidden states are the unknown haplotypes of a sample and the observations are the sample genotypes</a:t>
            </a:r>
          </a:p>
          <a:p>
            <a:endParaRPr lang="en-US" dirty="0"/>
          </a:p>
          <a:p>
            <a:r>
              <a:rPr lang="en-US" dirty="0" smtClean="0"/>
              <a:t>Modify the algorithm to output best sequence of states (Viterbi algorithm), rather than the maximum likelihood (as done in IMPUTE)</a:t>
            </a:r>
          </a:p>
          <a:p>
            <a:endParaRPr lang="en-US" dirty="0"/>
          </a:p>
          <a:p>
            <a:r>
              <a:rPr lang="en-US" dirty="0" smtClean="0"/>
              <a:t>Can identify both individuals within databases, as well as mosaics of reference haplotypes</a:t>
            </a:r>
          </a:p>
          <a:p>
            <a:endParaRPr lang="en-US" dirty="0"/>
          </a:p>
        </p:txBody>
      </p:sp>
      <p:sp>
        <p:nvSpPr>
          <p:cNvPr id="4" name="Slide Number Placeholder 3"/>
          <p:cNvSpPr>
            <a:spLocks noGrp="1"/>
          </p:cNvSpPr>
          <p:nvPr>
            <p:ph type="sldNum" sz="quarter" idx="12"/>
          </p:nvPr>
        </p:nvSpPr>
        <p:spPr/>
        <p:txBody>
          <a:bodyPr/>
          <a:lstStyle/>
          <a:p>
            <a:fld id="{781E8368-3BBE-D040-AD71-7DC87C08D5A9}" type="slidenum">
              <a:rPr lang="en-US" smtClean="0"/>
              <a:t>12</a:t>
            </a:fld>
            <a:endParaRPr lang="en-US"/>
          </a:p>
        </p:txBody>
      </p:sp>
      <p:sp>
        <p:nvSpPr>
          <p:cNvPr id="5" name="TextBox 4"/>
          <p:cNvSpPr txBox="1"/>
          <p:nvPr/>
        </p:nvSpPr>
        <p:spPr>
          <a:xfrm>
            <a:off x="1399309" y="6093114"/>
            <a:ext cx="9562426" cy="553998"/>
          </a:xfrm>
          <a:prstGeom prst="rect">
            <a:avLst/>
          </a:prstGeom>
          <a:noFill/>
        </p:spPr>
        <p:txBody>
          <a:bodyPr wrap="none" rtlCol="0">
            <a:spAutoFit/>
          </a:bodyPr>
          <a:lstStyle/>
          <a:p>
            <a:r>
              <a:rPr lang="en-US" baseline="30000" dirty="0" smtClean="0"/>
              <a:t>1</a:t>
            </a:r>
            <a:r>
              <a:rPr lang="en-US" dirty="0" smtClean="0"/>
              <a:t>Li and Stephens, </a:t>
            </a:r>
            <a:r>
              <a:rPr lang="en-US" i="1" dirty="0" smtClean="0"/>
              <a:t>Genetics </a:t>
            </a:r>
            <a:r>
              <a:rPr lang="en-US" dirty="0" smtClean="0"/>
              <a:t>2003, </a:t>
            </a:r>
            <a:r>
              <a:rPr lang="en-US" b="1" dirty="0" smtClean="0"/>
              <a:t>165</a:t>
            </a:r>
            <a:r>
              <a:rPr lang="en-US" dirty="0" smtClean="0"/>
              <a:t>: 2213 </a:t>
            </a:r>
            <a:r>
              <a:rPr lang="mr-IN" dirty="0" smtClean="0"/>
              <a:t>–</a:t>
            </a:r>
            <a:r>
              <a:rPr lang="en-US" dirty="0" smtClean="0"/>
              <a:t> 2233; </a:t>
            </a:r>
            <a:r>
              <a:rPr lang="en-US" baseline="30000" dirty="0" smtClean="0"/>
              <a:t>2</a:t>
            </a:r>
            <a:r>
              <a:rPr lang="en-US" dirty="0" smtClean="0"/>
              <a:t>Marchini et al., </a:t>
            </a:r>
            <a:r>
              <a:rPr lang="en-US" i="1" dirty="0" smtClean="0"/>
              <a:t>Nat. Gen. </a:t>
            </a:r>
            <a:r>
              <a:rPr lang="en-US" dirty="0" smtClean="0"/>
              <a:t>2007, </a:t>
            </a:r>
            <a:r>
              <a:rPr lang="en-US" b="1" dirty="0" smtClean="0"/>
              <a:t>39 </a:t>
            </a:r>
            <a:r>
              <a:rPr lang="en-US" dirty="0" smtClean="0"/>
              <a:t>(7): 906 - 913</a:t>
            </a:r>
            <a:endParaRPr lang="en-US" baseline="30000" dirty="0" smtClean="0"/>
          </a:p>
          <a:p>
            <a:endParaRPr lang="en-US" baseline="30000" dirty="0"/>
          </a:p>
        </p:txBody>
      </p:sp>
    </p:spTree>
    <p:extLst>
      <p:ext uri="{BB962C8B-B14F-4D97-AF65-F5344CB8AC3E}">
        <p14:creationId xmlns:p14="http://schemas.microsoft.com/office/powerpoint/2010/main" val="313706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150"/>
            <a:ext cx="10515600" cy="598178"/>
          </a:xfrm>
        </p:spPr>
        <p:txBody>
          <a:bodyPr/>
          <a:lstStyle/>
          <a:p>
            <a:r>
              <a:rPr lang="en-US" dirty="0" smtClean="0"/>
              <a:t>Details of the HMM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43345" y="3810000"/>
                <a:ext cx="11374582" cy="2747700"/>
              </a:xfrm>
            </p:spPr>
            <p:txBody>
              <a:bodyPr>
                <a:normAutofit/>
              </a:bodyPr>
              <a:lstStyle/>
              <a:p>
                <a:pPr marL="0" indent="0">
                  <a:buNone/>
                </a:pPr>
                <a:r>
                  <a:rPr lang="en-US" dirty="0" smtClean="0"/>
                  <a:t>Likelihood of observing the genotypes </a:t>
                </a:r>
                <a14:m>
                  <m:oMath xmlns:m="http://schemas.openxmlformats.org/officeDocument/2006/math">
                    <m:r>
                      <m:rPr>
                        <m:sty m:val="p"/>
                      </m:rPr>
                      <a:rPr lang="en-US" b="0" i="0" smtClean="0">
                        <a:latin typeface="Cambria Math" charset="0"/>
                      </a:rPr>
                      <m:t>G</m:t>
                    </m:r>
                    <m:r>
                      <a:rPr lang="en-US" b="0" i="0" smtClean="0">
                        <a:latin typeface="Cambria Math" charset="0"/>
                      </a:rPr>
                      <m:t>=</m:t>
                    </m:r>
                    <m:d>
                      <m:dPr>
                        <m:begChr m:val="{"/>
                        <m:endChr m:val="}"/>
                        <m:ctrlPr>
                          <a:rPr lang="en-US" i="1">
                            <a:latin typeface="Cambria Math" charset="0"/>
                          </a:rPr>
                        </m:ctrlPr>
                      </m:dPr>
                      <m:e>
                        <m:sSub>
                          <m:sSubPr>
                            <m:ctrlPr>
                              <a:rPr lang="en-US" i="1">
                                <a:latin typeface="Cambria Math" charset="0"/>
                              </a:rPr>
                            </m:ctrlPr>
                          </m:sSubPr>
                          <m:e>
                            <m:r>
                              <a:rPr lang="en-US" i="1">
                                <a:latin typeface="Cambria Math" charset="0"/>
                              </a:rPr>
                              <m:t>𝐺</m:t>
                            </m:r>
                          </m:e>
                          <m:sub>
                            <m:r>
                              <a:rPr lang="en-US" i="1">
                                <a:latin typeface="Cambria Math" charset="0"/>
                              </a:rPr>
                              <m:t>𝑙</m:t>
                            </m:r>
                          </m:sub>
                        </m:sSub>
                      </m:e>
                    </m:d>
                  </m:oMath>
                </a14:m>
                <a:r>
                  <a:rPr lang="en-US" dirty="0" smtClean="0"/>
                  <a:t> at a set of loci </a:t>
                </a:r>
                <a14:m>
                  <m:oMath xmlns:m="http://schemas.openxmlformats.org/officeDocument/2006/math">
                    <m:r>
                      <a:rPr lang="en-US" i="1">
                        <a:latin typeface="Cambria Math" charset="0"/>
                      </a:rPr>
                      <m:t>𝑙</m:t>
                    </m:r>
                    <m:r>
                      <a:rPr lang="en-US" i="1">
                        <a:latin typeface="Cambria Math" charset="0"/>
                      </a:rPr>
                      <m:t>=1</m:t>
                    </m:r>
                    <m:r>
                      <a:rPr lang="en-US" b="0" i="0" smtClean="0">
                        <a:latin typeface="Cambria Math" charset="0"/>
                      </a:rPr>
                      <m:t> </m:t>
                    </m:r>
                    <m:r>
                      <m:rPr>
                        <m:sty m:val="p"/>
                      </m:rPr>
                      <a:rPr lang="en-US" b="0" i="0" smtClean="0">
                        <a:latin typeface="Cambria Math" charset="0"/>
                      </a:rPr>
                      <m:t>to</m:t>
                    </m:r>
                    <m:r>
                      <a:rPr lang="en-US" b="0" i="0" smtClean="0">
                        <a:latin typeface="Cambria Math" charset="0"/>
                      </a:rPr>
                      <m:t> </m:t>
                    </m:r>
                    <m:r>
                      <m:rPr>
                        <m:sty m:val="p"/>
                      </m:rPr>
                      <a:rPr lang="en-US" b="0" i="0" smtClean="0">
                        <a:latin typeface="Cambria Math" charset="0"/>
                      </a:rPr>
                      <m:t>L</m:t>
                    </m:r>
                  </m:oMath>
                </a14:m>
                <a:r>
                  <a:rPr lang="en-US" dirty="0" smtClean="0"/>
                  <a:t>, given a set of reference haplotypes </a:t>
                </a:r>
                <a14:m>
                  <m:oMath xmlns:m="http://schemas.openxmlformats.org/officeDocument/2006/math">
                    <m:r>
                      <m:rPr>
                        <m:sty m:val="p"/>
                      </m:rPr>
                      <a:rPr lang="en-US" b="0" i="0" smtClean="0">
                        <a:latin typeface="Cambria Math" charset="0"/>
                      </a:rPr>
                      <m:t>H</m:t>
                    </m:r>
                    <m:r>
                      <a:rPr lang="en-US" b="0" i="0" smtClean="0">
                        <a:latin typeface="Cambria Math" charset="0"/>
                      </a:rPr>
                      <m:t>=</m:t>
                    </m:r>
                    <m:d>
                      <m:dPr>
                        <m:begChr m:val="{"/>
                        <m:endChr m:val="}"/>
                        <m:ctrlPr>
                          <a:rPr lang="en-US" i="1" smtClean="0">
                            <a:latin typeface="Cambria Math" charset="0"/>
                          </a:rPr>
                        </m:ctrlPr>
                      </m:dPr>
                      <m:e>
                        <m:sSub>
                          <m:sSubPr>
                            <m:ctrlPr>
                              <a:rPr lang="en-US" i="1" smtClean="0">
                                <a:latin typeface="Cambria Math" charset="0"/>
                              </a:rPr>
                            </m:ctrlPr>
                          </m:sSubPr>
                          <m:e>
                            <m:r>
                              <a:rPr lang="en-US" i="1">
                                <a:latin typeface="Cambria Math" charset="0"/>
                              </a:rPr>
                              <m:t>𝐻</m:t>
                            </m:r>
                          </m:e>
                          <m:sub>
                            <m:r>
                              <a:rPr lang="en-US" i="1">
                                <a:latin typeface="Cambria Math" charset="0"/>
                              </a:rPr>
                              <m:t>𝑖</m:t>
                            </m:r>
                          </m:sub>
                        </m:sSub>
                      </m:e>
                    </m:d>
                  </m:oMath>
                </a14:m>
                <a:r>
                  <a:rPr lang="en-US" dirty="0" smtClean="0">
                    <a:effectLst/>
                  </a:rPr>
                  <a:t> :</a:t>
                </a:r>
              </a:p>
              <a:p>
                <a:pPr marL="0" indent="0" algn="ctr">
                  <a:buNone/>
                </a:pPr>
                <a14:m>
                  <m:oMath xmlns:m="http://schemas.openxmlformats.org/officeDocument/2006/math">
                    <m:r>
                      <a:rPr lang="en-US" i="1">
                        <a:latin typeface="Cambria Math" charset="0"/>
                      </a:rPr>
                      <m:t>𝑃</m:t>
                    </m:r>
                    <m:d>
                      <m:dPr>
                        <m:ctrlPr>
                          <a:rPr lang="en-US" i="1">
                            <a:latin typeface="Cambria Math" charset="0"/>
                          </a:rPr>
                        </m:ctrlPr>
                      </m:dPr>
                      <m:e>
                        <m:r>
                          <a:rPr lang="en-US" i="1" smtClean="0">
                            <a:latin typeface="Cambria Math" charset="0"/>
                          </a:rPr>
                          <m:t>𝐺</m:t>
                        </m:r>
                      </m:e>
                      <m:e>
                        <m:r>
                          <a:rPr lang="en-US" i="1">
                            <a:latin typeface="Cambria Math" charset="0"/>
                          </a:rPr>
                          <m:t>𝐻</m:t>
                        </m:r>
                      </m:e>
                    </m:d>
                    <m:r>
                      <a:rPr lang="en-US" i="1">
                        <a:latin typeface="Cambria Math" charset="0"/>
                      </a:rPr>
                      <m:t>= </m:t>
                    </m:r>
                    <m:nary>
                      <m:naryPr>
                        <m:chr m:val="∑"/>
                        <m:limLoc m:val="undOvr"/>
                        <m:supHide m:val="on"/>
                        <m:ctrlPr>
                          <a:rPr lang="en-US" i="1">
                            <a:latin typeface="Cambria Math" charset="0"/>
                          </a:rPr>
                        </m:ctrlPr>
                      </m:naryPr>
                      <m:sub>
                        <m:sSup>
                          <m:sSupPr>
                            <m:ctrlPr>
                              <a:rPr lang="en-US" i="1">
                                <a:latin typeface="Cambria Math" charset="0"/>
                              </a:rPr>
                            </m:ctrlPr>
                          </m:sSupPr>
                          <m:e>
                            <m:r>
                              <a:rPr lang="en-US" i="1">
                                <a:latin typeface="Cambria Math" charset="0"/>
                              </a:rPr>
                              <m:t>𝑍</m:t>
                            </m:r>
                          </m:e>
                          <m:sup>
                            <m:r>
                              <a:rPr lang="en-US" i="1">
                                <a:latin typeface="Cambria Math" charset="0"/>
                              </a:rPr>
                              <m:t>(1)</m:t>
                            </m:r>
                          </m:sup>
                        </m:sSup>
                        <m:r>
                          <a:rPr lang="en-US" i="1">
                            <a:latin typeface="Cambria Math" charset="0"/>
                          </a:rPr>
                          <m:t>,</m:t>
                        </m:r>
                        <m:sSup>
                          <m:sSupPr>
                            <m:ctrlPr>
                              <a:rPr lang="en-US" i="1">
                                <a:latin typeface="Cambria Math" charset="0"/>
                              </a:rPr>
                            </m:ctrlPr>
                          </m:sSupPr>
                          <m:e>
                            <m:r>
                              <a:rPr lang="en-US" i="1">
                                <a:latin typeface="Cambria Math" charset="0"/>
                              </a:rPr>
                              <m:t>𝑍</m:t>
                            </m:r>
                          </m:e>
                          <m:sup>
                            <m:r>
                              <a:rPr lang="en-US" i="1">
                                <a:latin typeface="Cambria Math" charset="0"/>
                              </a:rPr>
                              <m:t>(</m:t>
                            </m:r>
                            <m:r>
                              <a:rPr lang="en-US" b="0" i="1" smtClean="0">
                                <a:latin typeface="Cambria Math" charset="0"/>
                              </a:rPr>
                              <m:t>2</m:t>
                            </m:r>
                            <m:r>
                              <a:rPr lang="en-US" i="1">
                                <a:latin typeface="Cambria Math" charset="0"/>
                              </a:rPr>
                              <m:t>)</m:t>
                            </m:r>
                          </m:sup>
                        </m:sSup>
                      </m:sub>
                      <m:sup/>
                      <m:e>
                        <m:r>
                          <a:rPr lang="en-US" i="1">
                            <a:latin typeface="Cambria Math" charset="0"/>
                          </a:rPr>
                          <m:t>𝑃</m:t>
                        </m:r>
                        <m:d>
                          <m:dPr>
                            <m:ctrlPr>
                              <a:rPr lang="en-US" i="1">
                                <a:latin typeface="Cambria Math" charset="0"/>
                              </a:rPr>
                            </m:ctrlPr>
                          </m:dPr>
                          <m:e>
                            <m:r>
                              <a:rPr lang="en-US" b="0" i="1" smtClean="0">
                                <a:latin typeface="Cambria Math" charset="0"/>
                              </a:rPr>
                              <m:t>𝐺</m:t>
                            </m:r>
                          </m:e>
                          <m:e>
                            <m:sSup>
                              <m:sSupPr>
                                <m:ctrlPr>
                                  <a:rPr lang="en-US" i="1">
                                    <a:latin typeface="Cambria Math" charset="0"/>
                                  </a:rPr>
                                </m:ctrlPr>
                              </m:sSupPr>
                              <m:e>
                                <m:r>
                                  <a:rPr lang="en-US" i="1">
                                    <a:latin typeface="Cambria Math" charset="0"/>
                                  </a:rPr>
                                  <m:t>𝑍</m:t>
                                </m:r>
                              </m:e>
                              <m:sup>
                                <m:r>
                                  <a:rPr lang="en-US" i="1">
                                    <a:latin typeface="Cambria Math" charset="0"/>
                                  </a:rPr>
                                  <m:t>(1)</m:t>
                                </m:r>
                              </m:sup>
                            </m:sSup>
                            <m:r>
                              <a:rPr lang="en-US" i="1">
                                <a:latin typeface="Cambria Math" charset="0"/>
                              </a:rPr>
                              <m:t>,</m:t>
                            </m:r>
                            <m:sSup>
                              <m:sSupPr>
                                <m:ctrlPr>
                                  <a:rPr lang="en-US" i="1">
                                    <a:latin typeface="Cambria Math" charset="0"/>
                                  </a:rPr>
                                </m:ctrlPr>
                              </m:sSupPr>
                              <m:e>
                                <m:r>
                                  <a:rPr lang="en-US" i="1">
                                    <a:latin typeface="Cambria Math" charset="0"/>
                                  </a:rPr>
                                  <m:t>𝑍</m:t>
                                </m:r>
                              </m:e>
                              <m:sup>
                                <m:r>
                                  <a:rPr lang="en-US" i="1">
                                    <a:latin typeface="Cambria Math" charset="0"/>
                                  </a:rPr>
                                  <m:t>(</m:t>
                                </m:r>
                                <m:r>
                                  <a:rPr lang="en-US" b="0" i="1" smtClean="0">
                                    <a:latin typeface="Cambria Math" charset="0"/>
                                  </a:rPr>
                                  <m:t>2</m:t>
                                </m:r>
                                <m:r>
                                  <a:rPr lang="en-US" i="1">
                                    <a:latin typeface="Cambria Math" charset="0"/>
                                  </a:rPr>
                                  <m:t>)</m:t>
                                </m:r>
                              </m:sup>
                            </m:sSup>
                            <m:r>
                              <a:rPr lang="en-US" i="1">
                                <a:latin typeface="Cambria Math" charset="0"/>
                              </a:rPr>
                              <m:t>,</m:t>
                            </m:r>
                            <m:r>
                              <a:rPr lang="en-US" i="1">
                                <a:latin typeface="Cambria Math" charset="0"/>
                              </a:rPr>
                              <m:t>𝐻</m:t>
                            </m:r>
                          </m:e>
                        </m:d>
                        <m:r>
                          <a:rPr lang="en-US" i="1">
                            <a:latin typeface="Cambria Math" charset="0"/>
                          </a:rPr>
                          <m:t>.</m:t>
                        </m:r>
                      </m:e>
                    </m:nary>
                    <m:r>
                      <a:rPr lang="en-US" i="1">
                        <a:latin typeface="Cambria Math" charset="0"/>
                      </a:rPr>
                      <m:t>𝑃</m:t>
                    </m:r>
                    <m:d>
                      <m:dPr>
                        <m:ctrlPr>
                          <a:rPr lang="en-US" i="1">
                            <a:latin typeface="Cambria Math" charset="0"/>
                          </a:rPr>
                        </m:ctrlPr>
                      </m:dPr>
                      <m:e>
                        <m:sSup>
                          <m:sSupPr>
                            <m:ctrlPr>
                              <a:rPr lang="en-US" i="1" smtClean="0">
                                <a:latin typeface="Cambria Math" charset="0"/>
                              </a:rPr>
                            </m:ctrlPr>
                          </m:sSupPr>
                          <m:e>
                            <m:r>
                              <a:rPr lang="en-US" i="1">
                                <a:latin typeface="Cambria Math" charset="0"/>
                              </a:rPr>
                              <m:t>𝑍</m:t>
                            </m:r>
                          </m:e>
                          <m:sup>
                            <m:r>
                              <a:rPr lang="en-US" i="1">
                                <a:latin typeface="Cambria Math" charset="0"/>
                              </a:rPr>
                              <m:t>(1)</m:t>
                            </m:r>
                          </m:sup>
                        </m:sSup>
                        <m:r>
                          <a:rPr lang="en-US" i="1">
                            <a:latin typeface="Cambria Math" charset="0"/>
                          </a:rPr>
                          <m:t>,</m:t>
                        </m:r>
                        <m:sSup>
                          <m:sSupPr>
                            <m:ctrlPr>
                              <a:rPr lang="en-US" i="1">
                                <a:latin typeface="Cambria Math" charset="0"/>
                              </a:rPr>
                            </m:ctrlPr>
                          </m:sSupPr>
                          <m:e>
                            <m:r>
                              <a:rPr lang="en-US" i="1">
                                <a:latin typeface="Cambria Math" charset="0"/>
                              </a:rPr>
                              <m:t>𝑍</m:t>
                            </m:r>
                          </m:e>
                          <m:sup>
                            <m:r>
                              <a:rPr lang="en-US" i="1">
                                <a:latin typeface="Cambria Math" charset="0"/>
                              </a:rPr>
                              <m:t>(</m:t>
                            </m:r>
                            <m:r>
                              <a:rPr lang="en-US" b="0" i="1" smtClean="0">
                                <a:latin typeface="Cambria Math" charset="0"/>
                              </a:rPr>
                              <m:t>2</m:t>
                            </m:r>
                            <m:r>
                              <a:rPr lang="en-US" i="1">
                                <a:latin typeface="Cambria Math" charset="0"/>
                              </a:rPr>
                              <m:t>)</m:t>
                            </m:r>
                          </m:sup>
                        </m:sSup>
                      </m:e>
                      <m:e>
                        <m:r>
                          <a:rPr lang="en-US" i="1">
                            <a:latin typeface="Cambria Math" charset="0"/>
                          </a:rPr>
                          <m:t>𝐻</m:t>
                        </m:r>
                      </m:e>
                    </m:d>
                  </m:oMath>
                </a14:m>
                <a:r>
                  <a:rPr lang="en-US" dirty="0">
                    <a:effectLst/>
                  </a:rPr>
                  <a:t> </a:t>
                </a:r>
                <a:endParaRPr lang="en-US" dirty="0" smtClean="0">
                  <a:effectLst/>
                </a:endParaRPr>
              </a:p>
              <a:p>
                <a:pPr marL="0" indent="0">
                  <a:buNone/>
                </a:pPr>
                <a:endParaRPr lang="en-US" dirty="0" smtClean="0"/>
              </a:p>
              <a:p>
                <a:pPr marL="0" indent="0">
                  <a:buNone/>
                </a:pPr>
                <a:r>
                  <a:rPr lang="en-US" dirty="0" smtClean="0"/>
                  <a:t>where </a:t>
                </a:r>
                <a14:m>
                  <m:oMath xmlns:m="http://schemas.openxmlformats.org/officeDocument/2006/math">
                    <m:sSup>
                      <m:sSupPr>
                        <m:ctrlPr>
                          <a:rPr lang="en-US" i="1" smtClean="0">
                            <a:latin typeface="Cambria Math" charset="0"/>
                          </a:rPr>
                        </m:ctrlPr>
                      </m:sSupPr>
                      <m:e>
                        <m:r>
                          <a:rPr lang="en-US" i="1">
                            <a:latin typeface="Cambria Math" charset="0"/>
                          </a:rPr>
                          <m:t>𝑍</m:t>
                        </m:r>
                      </m:e>
                      <m:sup>
                        <m:r>
                          <a:rPr lang="en-US" i="1">
                            <a:latin typeface="Cambria Math" charset="0"/>
                          </a:rPr>
                          <m:t>(1)</m:t>
                        </m:r>
                      </m:sup>
                    </m:sSup>
                    <m:r>
                      <a:rPr lang="en-US" i="1">
                        <a:latin typeface="Cambria Math" charset="0"/>
                      </a:rPr>
                      <m:t>,</m:t>
                    </m:r>
                    <m:sSup>
                      <m:sSupPr>
                        <m:ctrlPr>
                          <a:rPr lang="en-US" i="1">
                            <a:latin typeface="Cambria Math" charset="0"/>
                          </a:rPr>
                        </m:ctrlPr>
                      </m:sSupPr>
                      <m:e>
                        <m:r>
                          <a:rPr lang="en-US" i="1">
                            <a:latin typeface="Cambria Math" charset="0"/>
                          </a:rPr>
                          <m:t>𝑍</m:t>
                        </m:r>
                      </m:e>
                      <m:sup>
                        <m:r>
                          <a:rPr lang="en-US" i="1">
                            <a:latin typeface="Cambria Math" charset="0"/>
                          </a:rPr>
                          <m:t>(</m:t>
                        </m:r>
                        <m:r>
                          <a:rPr lang="en-US" b="0" i="1" smtClean="0">
                            <a:latin typeface="Cambria Math" charset="0"/>
                          </a:rPr>
                          <m:t>2</m:t>
                        </m:r>
                        <m:r>
                          <a:rPr lang="en-US" i="1">
                            <a:latin typeface="Cambria Math" charset="0"/>
                          </a:rPr>
                          <m:t>)</m:t>
                        </m:r>
                      </m:sup>
                    </m:sSup>
                    <m:r>
                      <a:rPr lang="en-US" b="0" i="1" smtClean="0">
                        <a:latin typeface="Cambria Math" charset="0"/>
                      </a:rPr>
                      <m:t>=</m:t>
                    </m:r>
                    <m:d>
                      <m:dPr>
                        <m:begChr m:val="{"/>
                        <m:endChr m:val="}"/>
                        <m:ctrlPr>
                          <a:rPr lang="en-US" i="1">
                            <a:latin typeface="Cambria Math" charset="0"/>
                          </a:rPr>
                        </m:ctrlPr>
                      </m:dPr>
                      <m:e>
                        <m:sSubSup>
                          <m:sSubSupPr>
                            <m:ctrlPr>
                              <a:rPr lang="en-US" i="1">
                                <a:latin typeface="Cambria Math" charset="0"/>
                              </a:rPr>
                            </m:ctrlPr>
                          </m:sSubSupPr>
                          <m:e>
                            <m:r>
                              <a:rPr lang="en-US" i="1">
                                <a:latin typeface="Cambria Math" charset="0"/>
                              </a:rPr>
                              <m:t>𝑍</m:t>
                            </m:r>
                          </m:e>
                          <m:sub>
                            <m:r>
                              <a:rPr lang="en-US" b="0" i="1" smtClean="0">
                                <a:latin typeface="Cambria Math" charset="0"/>
                              </a:rPr>
                              <m:t>𝑙</m:t>
                            </m:r>
                          </m:sub>
                          <m:sup>
                            <m:r>
                              <a:rPr lang="en-US" i="1">
                                <a:latin typeface="Cambria Math" charset="0"/>
                              </a:rPr>
                              <m:t>(1)</m:t>
                            </m:r>
                          </m:sup>
                        </m:sSubSup>
                        <m:r>
                          <a:rPr lang="en-US" i="1">
                            <a:latin typeface="Cambria Math" charset="0"/>
                          </a:rPr>
                          <m:t>,</m:t>
                        </m:r>
                        <m:sSubSup>
                          <m:sSubSupPr>
                            <m:ctrlPr>
                              <a:rPr lang="en-US" i="1">
                                <a:latin typeface="Cambria Math" charset="0"/>
                              </a:rPr>
                            </m:ctrlPr>
                          </m:sSubSupPr>
                          <m:e>
                            <m:r>
                              <a:rPr lang="en-US" i="1">
                                <a:latin typeface="Cambria Math" charset="0"/>
                              </a:rPr>
                              <m:t>𝑍</m:t>
                            </m:r>
                          </m:e>
                          <m:sub>
                            <m:r>
                              <a:rPr lang="en-US" b="0" i="1" smtClean="0">
                                <a:latin typeface="Cambria Math" charset="0"/>
                              </a:rPr>
                              <m:t>𝑙</m:t>
                            </m:r>
                          </m:sub>
                          <m:sup>
                            <m:r>
                              <a:rPr lang="en-US" i="1">
                                <a:latin typeface="Cambria Math" charset="0"/>
                              </a:rPr>
                              <m:t>(</m:t>
                            </m:r>
                            <m:r>
                              <a:rPr lang="en-US" b="0" i="1" smtClean="0">
                                <a:latin typeface="Cambria Math" charset="0"/>
                              </a:rPr>
                              <m:t>2</m:t>
                            </m:r>
                            <m:r>
                              <a:rPr lang="en-US" i="1">
                                <a:latin typeface="Cambria Math" charset="0"/>
                              </a:rPr>
                              <m:t>)</m:t>
                            </m:r>
                          </m:sup>
                        </m:sSubSup>
                      </m:e>
                    </m:d>
                  </m:oMath>
                </a14:m>
                <a:r>
                  <a:rPr lang="en-US" dirty="0" smtClean="0"/>
                  <a:t>  are the set of haplotypes derived from the reference set, with the possibility of recombination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43345" y="3810000"/>
                <a:ext cx="11374582" cy="2747700"/>
              </a:xfrm>
              <a:blipFill rotWithShape="0">
                <a:blip r:embed="rId2"/>
                <a:stretch>
                  <a:fillRect l="-857" t="-18625" b="-26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81E8368-3BBE-D040-AD71-7DC87C08D5A9}" type="slidenum">
              <a:rPr lang="en-US" smtClean="0"/>
              <a:t>13</a:t>
            </a:fld>
            <a:endParaRPr lang="en-US"/>
          </a:p>
        </p:txBody>
      </p:sp>
      <p:sp>
        <p:nvSpPr>
          <p:cNvPr id="5" name="Oval 4"/>
          <p:cNvSpPr/>
          <p:nvPr/>
        </p:nvSpPr>
        <p:spPr>
          <a:xfrm>
            <a:off x="2410691" y="1731818"/>
            <a:ext cx="568036" cy="5680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43866" y="1831170"/>
            <a:ext cx="301686" cy="369332"/>
          </a:xfrm>
          <a:prstGeom prst="rect">
            <a:avLst/>
          </a:prstGeom>
          <a:noFill/>
        </p:spPr>
        <p:txBody>
          <a:bodyPr wrap="none" rtlCol="0">
            <a:spAutoFit/>
          </a:bodyPr>
          <a:lstStyle/>
          <a:p>
            <a:r>
              <a:rPr lang="en-US" smtClean="0"/>
              <a:t>1</a:t>
            </a:r>
            <a:endParaRPr lang="en-US"/>
          </a:p>
        </p:txBody>
      </p:sp>
      <p:sp>
        <p:nvSpPr>
          <p:cNvPr id="7" name="Oval 6"/>
          <p:cNvSpPr/>
          <p:nvPr/>
        </p:nvSpPr>
        <p:spPr>
          <a:xfrm>
            <a:off x="2410691" y="2687782"/>
            <a:ext cx="568036" cy="5680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43866" y="2787134"/>
            <a:ext cx="301686" cy="369332"/>
          </a:xfrm>
          <a:prstGeom prst="rect">
            <a:avLst/>
          </a:prstGeom>
          <a:noFill/>
        </p:spPr>
        <p:txBody>
          <a:bodyPr wrap="none" rtlCol="0">
            <a:spAutoFit/>
          </a:bodyPr>
          <a:lstStyle/>
          <a:p>
            <a:r>
              <a:rPr lang="en-US" smtClean="0"/>
              <a:t>1</a:t>
            </a:r>
            <a:endParaRPr lang="en-US"/>
          </a:p>
        </p:txBody>
      </p:sp>
      <p:sp>
        <p:nvSpPr>
          <p:cNvPr id="9" name="Oval 8"/>
          <p:cNvSpPr/>
          <p:nvPr/>
        </p:nvSpPr>
        <p:spPr>
          <a:xfrm>
            <a:off x="3796146" y="1731818"/>
            <a:ext cx="568036" cy="5680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929321" y="1831170"/>
            <a:ext cx="301686" cy="369332"/>
          </a:xfrm>
          <a:prstGeom prst="rect">
            <a:avLst/>
          </a:prstGeom>
          <a:noFill/>
        </p:spPr>
        <p:txBody>
          <a:bodyPr wrap="none" rtlCol="0">
            <a:spAutoFit/>
          </a:bodyPr>
          <a:lstStyle/>
          <a:p>
            <a:r>
              <a:rPr lang="en-US" dirty="0"/>
              <a:t>0</a:t>
            </a:r>
          </a:p>
        </p:txBody>
      </p:sp>
      <p:sp>
        <p:nvSpPr>
          <p:cNvPr id="11" name="Oval 10"/>
          <p:cNvSpPr/>
          <p:nvPr/>
        </p:nvSpPr>
        <p:spPr>
          <a:xfrm>
            <a:off x="3790775" y="2687781"/>
            <a:ext cx="568036" cy="5680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23950" y="2787133"/>
            <a:ext cx="301686" cy="369332"/>
          </a:xfrm>
          <a:prstGeom prst="rect">
            <a:avLst/>
          </a:prstGeom>
          <a:noFill/>
        </p:spPr>
        <p:txBody>
          <a:bodyPr wrap="none" rtlCol="0">
            <a:spAutoFit/>
          </a:bodyPr>
          <a:lstStyle/>
          <a:p>
            <a:r>
              <a:rPr lang="en-US" dirty="0"/>
              <a:t>1</a:t>
            </a:r>
          </a:p>
        </p:txBody>
      </p:sp>
      <p:sp>
        <p:nvSpPr>
          <p:cNvPr id="21" name="Oval 20"/>
          <p:cNvSpPr/>
          <p:nvPr/>
        </p:nvSpPr>
        <p:spPr>
          <a:xfrm>
            <a:off x="7273636" y="1731818"/>
            <a:ext cx="568036" cy="5680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406811" y="1831170"/>
            <a:ext cx="301686" cy="369332"/>
          </a:xfrm>
          <a:prstGeom prst="rect">
            <a:avLst/>
          </a:prstGeom>
          <a:noFill/>
        </p:spPr>
        <p:txBody>
          <a:bodyPr wrap="none" rtlCol="0">
            <a:spAutoFit/>
          </a:bodyPr>
          <a:lstStyle/>
          <a:p>
            <a:r>
              <a:rPr lang="en-US" smtClean="0"/>
              <a:t>1</a:t>
            </a:r>
            <a:endParaRPr lang="en-US"/>
          </a:p>
        </p:txBody>
      </p:sp>
      <p:sp>
        <p:nvSpPr>
          <p:cNvPr id="23" name="Oval 22"/>
          <p:cNvSpPr/>
          <p:nvPr/>
        </p:nvSpPr>
        <p:spPr>
          <a:xfrm>
            <a:off x="7273636" y="2687782"/>
            <a:ext cx="568036" cy="5680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406811" y="2787134"/>
            <a:ext cx="301686" cy="369332"/>
          </a:xfrm>
          <a:prstGeom prst="rect">
            <a:avLst/>
          </a:prstGeom>
          <a:noFill/>
        </p:spPr>
        <p:txBody>
          <a:bodyPr wrap="none" rtlCol="0">
            <a:spAutoFit/>
          </a:bodyPr>
          <a:lstStyle/>
          <a:p>
            <a:r>
              <a:rPr lang="en-US" dirty="0" smtClean="0"/>
              <a:t>0</a:t>
            </a:r>
            <a:endParaRPr lang="en-US" dirty="0"/>
          </a:p>
        </p:txBody>
      </p:sp>
      <p:sp>
        <p:nvSpPr>
          <p:cNvPr id="25" name="Oval 24"/>
          <p:cNvSpPr/>
          <p:nvPr/>
        </p:nvSpPr>
        <p:spPr>
          <a:xfrm>
            <a:off x="8659091" y="1731818"/>
            <a:ext cx="568036" cy="5680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8792266" y="1831170"/>
            <a:ext cx="301686" cy="369332"/>
          </a:xfrm>
          <a:prstGeom prst="rect">
            <a:avLst/>
          </a:prstGeom>
          <a:noFill/>
        </p:spPr>
        <p:txBody>
          <a:bodyPr wrap="none" rtlCol="0">
            <a:spAutoFit/>
          </a:bodyPr>
          <a:lstStyle/>
          <a:p>
            <a:r>
              <a:rPr lang="en-US" dirty="0" smtClean="0"/>
              <a:t>0</a:t>
            </a:r>
            <a:endParaRPr lang="en-US" dirty="0"/>
          </a:p>
        </p:txBody>
      </p:sp>
      <p:sp>
        <p:nvSpPr>
          <p:cNvPr id="27" name="Oval 26"/>
          <p:cNvSpPr/>
          <p:nvPr/>
        </p:nvSpPr>
        <p:spPr>
          <a:xfrm>
            <a:off x="8653720" y="2687781"/>
            <a:ext cx="568036" cy="5680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786895" y="2787133"/>
            <a:ext cx="301686" cy="369332"/>
          </a:xfrm>
          <a:prstGeom prst="rect">
            <a:avLst/>
          </a:prstGeom>
          <a:noFill/>
        </p:spPr>
        <p:txBody>
          <a:bodyPr wrap="none" rtlCol="0">
            <a:spAutoFit/>
          </a:bodyPr>
          <a:lstStyle/>
          <a:p>
            <a:r>
              <a:rPr lang="en-US" dirty="0" smtClean="0"/>
              <a:t>0</a:t>
            </a:r>
            <a:endParaRPr lang="en-US" dirty="0"/>
          </a:p>
        </p:txBody>
      </p:sp>
      <p:sp>
        <p:nvSpPr>
          <p:cNvPr id="29" name="Oval 28"/>
          <p:cNvSpPr/>
          <p:nvPr/>
        </p:nvSpPr>
        <p:spPr>
          <a:xfrm>
            <a:off x="5162374" y="1734188"/>
            <a:ext cx="568036" cy="5680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295549" y="1833540"/>
            <a:ext cx="301686" cy="369332"/>
          </a:xfrm>
          <a:prstGeom prst="rect">
            <a:avLst/>
          </a:prstGeom>
          <a:noFill/>
        </p:spPr>
        <p:txBody>
          <a:bodyPr wrap="none" rtlCol="0">
            <a:spAutoFit/>
          </a:bodyPr>
          <a:lstStyle/>
          <a:p>
            <a:r>
              <a:rPr lang="en-US" dirty="0" smtClean="0"/>
              <a:t>0</a:t>
            </a:r>
            <a:endParaRPr lang="en-US" dirty="0"/>
          </a:p>
        </p:txBody>
      </p:sp>
      <p:sp>
        <p:nvSpPr>
          <p:cNvPr id="31" name="Oval 30"/>
          <p:cNvSpPr/>
          <p:nvPr/>
        </p:nvSpPr>
        <p:spPr>
          <a:xfrm>
            <a:off x="5162374" y="2690152"/>
            <a:ext cx="568036" cy="5680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295549" y="2789504"/>
            <a:ext cx="301686" cy="369332"/>
          </a:xfrm>
          <a:prstGeom prst="rect">
            <a:avLst/>
          </a:prstGeom>
          <a:noFill/>
        </p:spPr>
        <p:txBody>
          <a:bodyPr wrap="none" rtlCol="0">
            <a:spAutoFit/>
          </a:bodyPr>
          <a:lstStyle/>
          <a:p>
            <a:r>
              <a:rPr lang="en-US" dirty="0" smtClean="0"/>
              <a:t>0</a:t>
            </a:r>
            <a:endParaRPr lang="en-US" dirty="0"/>
          </a:p>
        </p:txBody>
      </p:sp>
      <p:sp>
        <p:nvSpPr>
          <p:cNvPr id="35" name="TextBox 34"/>
          <p:cNvSpPr txBox="1"/>
          <p:nvPr/>
        </p:nvSpPr>
        <p:spPr>
          <a:xfrm>
            <a:off x="6199908" y="1446449"/>
            <a:ext cx="429491" cy="769441"/>
          </a:xfrm>
          <a:prstGeom prst="rect">
            <a:avLst/>
          </a:prstGeom>
          <a:noFill/>
        </p:spPr>
        <p:txBody>
          <a:bodyPr wrap="square" rtlCol="0">
            <a:spAutoFit/>
          </a:bodyPr>
          <a:lstStyle/>
          <a:p>
            <a:r>
              <a:rPr lang="mr-IN" sz="4400" dirty="0" smtClean="0"/>
              <a:t>…</a:t>
            </a:r>
            <a:endParaRPr lang="en-US" sz="4400" dirty="0"/>
          </a:p>
        </p:txBody>
      </p:sp>
      <p:sp>
        <p:nvSpPr>
          <p:cNvPr id="36" name="TextBox 35"/>
          <p:cNvSpPr txBox="1"/>
          <p:nvPr/>
        </p:nvSpPr>
        <p:spPr>
          <a:xfrm>
            <a:off x="6199908" y="2486376"/>
            <a:ext cx="429491" cy="769441"/>
          </a:xfrm>
          <a:prstGeom prst="rect">
            <a:avLst/>
          </a:prstGeom>
          <a:noFill/>
        </p:spPr>
        <p:txBody>
          <a:bodyPr wrap="square" rtlCol="0">
            <a:spAutoFit/>
          </a:bodyPr>
          <a:lstStyle/>
          <a:p>
            <a:r>
              <a:rPr lang="mr-IN" sz="4400" dirty="0" smtClean="0"/>
              <a:t>…</a:t>
            </a:r>
            <a:endParaRPr lang="en-US" sz="4400" dirty="0"/>
          </a:p>
        </p:txBody>
      </p:sp>
      <p:sp>
        <p:nvSpPr>
          <p:cNvPr id="37" name="TextBox 36"/>
          <p:cNvSpPr txBox="1"/>
          <p:nvPr/>
        </p:nvSpPr>
        <p:spPr>
          <a:xfrm>
            <a:off x="116854" y="972520"/>
            <a:ext cx="1137556" cy="646331"/>
          </a:xfrm>
          <a:prstGeom prst="rect">
            <a:avLst/>
          </a:prstGeom>
          <a:noFill/>
        </p:spPr>
        <p:txBody>
          <a:bodyPr wrap="none" rtlCol="0">
            <a:spAutoFit/>
          </a:bodyPr>
          <a:lstStyle/>
          <a:p>
            <a:r>
              <a:rPr lang="en-US" dirty="0" smtClean="0"/>
              <a:t>Observed </a:t>
            </a:r>
          </a:p>
          <a:p>
            <a:r>
              <a:rPr lang="en-US" dirty="0" smtClean="0"/>
              <a:t>Genotype</a:t>
            </a:r>
            <a:endParaRPr lang="en-US" dirty="0"/>
          </a:p>
        </p:txBody>
      </p:sp>
      <p:sp>
        <p:nvSpPr>
          <p:cNvPr id="38" name="TextBox 37"/>
          <p:cNvSpPr txBox="1"/>
          <p:nvPr/>
        </p:nvSpPr>
        <p:spPr>
          <a:xfrm>
            <a:off x="110812" y="1731818"/>
            <a:ext cx="1615635" cy="646331"/>
          </a:xfrm>
          <a:prstGeom prst="rect">
            <a:avLst/>
          </a:prstGeom>
          <a:noFill/>
        </p:spPr>
        <p:txBody>
          <a:bodyPr wrap="none" rtlCol="0">
            <a:spAutoFit/>
          </a:bodyPr>
          <a:lstStyle/>
          <a:p>
            <a:r>
              <a:rPr lang="en-US" dirty="0" smtClean="0"/>
              <a:t>Chromosome 1</a:t>
            </a:r>
          </a:p>
          <a:p>
            <a:r>
              <a:rPr lang="en-US" dirty="0" smtClean="0"/>
              <a:t>Haplotype</a:t>
            </a:r>
            <a:endParaRPr lang="en-US" dirty="0"/>
          </a:p>
        </p:txBody>
      </p:sp>
      <mc:AlternateContent xmlns:mc="http://schemas.openxmlformats.org/markup-compatibility/2006" xmlns:a14="http://schemas.microsoft.com/office/drawing/2010/main">
        <mc:Choice Requires="a14">
          <p:sp>
            <p:nvSpPr>
              <p:cNvPr id="39" name="Rectangle 38"/>
              <p:cNvSpPr/>
              <p:nvPr/>
            </p:nvSpPr>
            <p:spPr>
              <a:xfrm>
                <a:off x="1705664" y="1795134"/>
                <a:ext cx="630685" cy="4414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charset="0"/>
                            </a:rPr>
                          </m:ctrlPr>
                        </m:sSubSupPr>
                        <m:e>
                          <m:r>
                            <a:rPr lang="en-US" i="1">
                              <a:latin typeface="Cambria Math" charset="0"/>
                            </a:rPr>
                            <m:t>𝑍</m:t>
                          </m:r>
                        </m:e>
                        <m:sub>
                          <m:r>
                            <a:rPr lang="en-US" b="0" i="1" smtClean="0">
                              <a:latin typeface="Cambria Math" charset="0"/>
                            </a:rPr>
                            <m:t>𝑙</m:t>
                          </m:r>
                        </m:sub>
                        <m:sup>
                          <m:d>
                            <m:dPr>
                              <m:ctrlPr>
                                <a:rPr lang="en-US" i="1">
                                  <a:latin typeface="Cambria Math" charset="0"/>
                                </a:rPr>
                              </m:ctrlPr>
                            </m:dPr>
                            <m:e>
                              <m:r>
                                <a:rPr lang="en-US" i="0">
                                  <a:latin typeface="Cambria Math" charset="0"/>
                                </a:rPr>
                                <m:t>1</m:t>
                              </m:r>
                            </m:e>
                          </m:d>
                        </m:sup>
                      </m:sSubSup>
                    </m:oMath>
                  </m:oMathPara>
                </a14:m>
                <a:endParaRPr lang="en-US" dirty="0"/>
              </a:p>
            </p:txBody>
          </p:sp>
        </mc:Choice>
        <mc:Fallback xmlns="">
          <p:sp>
            <p:nvSpPr>
              <p:cNvPr id="39" name="Rectangle 38"/>
              <p:cNvSpPr>
                <a:spLocks noRot="1" noChangeAspect="1" noMove="1" noResize="1" noEditPoints="1" noAdjustHandles="1" noChangeArrowheads="1" noChangeShapeType="1" noTextEdit="1"/>
              </p:cNvSpPr>
              <p:nvPr/>
            </p:nvSpPr>
            <p:spPr>
              <a:xfrm>
                <a:off x="1705664" y="1795134"/>
                <a:ext cx="630685" cy="441403"/>
              </a:xfrm>
              <a:prstGeom prst="rect">
                <a:avLst/>
              </a:prstGeom>
              <a:blipFill rotWithShape="0">
                <a:blip r:embed="rId3"/>
                <a:stretch>
                  <a:fillRect b="-2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646831" y="2787133"/>
                <a:ext cx="630685" cy="4414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charset="0"/>
                            </a:rPr>
                          </m:ctrlPr>
                        </m:sSubSupPr>
                        <m:e>
                          <m:r>
                            <a:rPr lang="en-US" i="1">
                              <a:latin typeface="Cambria Math" charset="0"/>
                            </a:rPr>
                            <m:t>𝑍</m:t>
                          </m:r>
                        </m:e>
                        <m:sub>
                          <m:r>
                            <a:rPr lang="en-US" b="0" i="1" smtClean="0">
                              <a:latin typeface="Cambria Math" charset="0"/>
                            </a:rPr>
                            <m:t>𝑙</m:t>
                          </m:r>
                        </m:sub>
                        <m:sup>
                          <m:d>
                            <m:dPr>
                              <m:ctrlPr>
                                <a:rPr lang="en-US" i="1">
                                  <a:latin typeface="Cambria Math" charset="0"/>
                                </a:rPr>
                              </m:ctrlPr>
                            </m:dPr>
                            <m:e>
                              <m:r>
                                <a:rPr lang="en-US" b="0" i="0" smtClean="0">
                                  <a:latin typeface="Cambria Math" charset="0"/>
                                </a:rPr>
                                <m:t>2</m:t>
                              </m:r>
                            </m:e>
                          </m:d>
                        </m:sup>
                      </m:sSubSup>
                    </m:oMath>
                  </m:oMathPara>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1646831" y="2787133"/>
                <a:ext cx="630685" cy="441403"/>
              </a:xfrm>
              <a:prstGeom prst="rect">
                <a:avLst/>
              </a:prstGeom>
              <a:blipFill rotWithShape="0">
                <a:blip r:embed="rId4"/>
                <a:stretch>
                  <a:fillRect b="-2740"/>
                </a:stretch>
              </a:blipFill>
            </p:spPr>
            <p:txBody>
              <a:bodyPr/>
              <a:lstStyle/>
              <a:p>
                <a:r>
                  <a:rPr lang="en-US">
                    <a:noFill/>
                  </a:rPr>
                  <a:t> </a:t>
                </a:r>
              </a:p>
            </p:txBody>
          </p:sp>
        </mc:Fallback>
      </mc:AlternateContent>
      <p:sp>
        <p:nvSpPr>
          <p:cNvPr id="41" name="Rectangle 40"/>
          <p:cNvSpPr/>
          <p:nvPr/>
        </p:nvSpPr>
        <p:spPr>
          <a:xfrm>
            <a:off x="110812" y="2620742"/>
            <a:ext cx="1955048" cy="646331"/>
          </a:xfrm>
          <a:prstGeom prst="rect">
            <a:avLst/>
          </a:prstGeom>
        </p:spPr>
        <p:txBody>
          <a:bodyPr wrap="square">
            <a:spAutoFit/>
          </a:bodyPr>
          <a:lstStyle/>
          <a:p>
            <a:r>
              <a:rPr lang="en-US" dirty="0" smtClean="0"/>
              <a:t>Chromosome 2</a:t>
            </a:r>
          </a:p>
          <a:p>
            <a:r>
              <a:rPr lang="en-US" dirty="0" smtClean="0"/>
              <a:t>Haplotype</a:t>
            </a:r>
            <a:endParaRPr lang="en-US" dirty="0"/>
          </a:p>
        </p:txBody>
      </p:sp>
      <p:sp>
        <p:nvSpPr>
          <p:cNvPr id="42" name="Oval 41"/>
          <p:cNvSpPr/>
          <p:nvPr/>
        </p:nvSpPr>
        <p:spPr>
          <a:xfrm>
            <a:off x="2405320" y="951282"/>
            <a:ext cx="568036" cy="5680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538495" y="1050634"/>
            <a:ext cx="301686" cy="369332"/>
          </a:xfrm>
          <a:prstGeom prst="rect">
            <a:avLst/>
          </a:prstGeom>
          <a:noFill/>
        </p:spPr>
        <p:txBody>
          <a:bodyPr wrap="none" rtlCol="0">
            <a:spAutoFit/>
          </a:bodyPr>
          <a:lstStyle/>
          <a:p>
            <a:r>
              <a:rPr lang="en-US" dirty="0"/>
              <a:t>2</a:t>
            </a:r>
          </a:p>
        </p:txBody>
      </p:sp>
      <p:sp>
        <p:nvSpPr>
          <p:cNvPr id="44" name="Oval 43"/>
          <p:cNvSpPr/>
          <p:nvPr/>
        </p:nvSpPr>
        <p:spPr>
          <a:xfrm>
            <a:off x="3790775" y="951282"/>
            <a:ext cx="568036" cy="5680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923950" y="1050634"/>
            <a:ext cx="301686" cy="369332"/>
          </a:xfrm>
          <a:prstGeom prst="rect">
            <a:avLst/>
          </a:prstGeom>
          <a:noFill/>
        </p:spPr>
        <p:txBody>
          <a:bodyPr wrap="none" rtlCol="0">
            <a:spAutoFit/>
          </a:bodyPr>
          <a:lstStyle/>
          <a:p>
            <a:r>
              <a:rPr lang="en-US" dirty="0"/>
              <a:t>0</a:t>
            </a:r>
          </a:p>
        </p:txBody>
      </p:sp>
      <p:sp>
        <p:nvSpPr>
          <p:cNvPr id="46" name="Oval 45"/>
          <p:cNvSpPr/>
          <p:nvPr/>
        </p:nvSpPr>
        <p:spPr>
          <a:xfrm>
            <a:off x="7268265" y="951282"/>
            <a:ext cx="568036" cy="5680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401440" y="1050634"/>
            <a:ext cx="301686" cy="369332"/>
          </a:xfrm>
          <a:prstGeom prst="rect">
            <a:avLst/>
          </a:prstGeom>
          <a:noFill/>
        </p:spPr>
        <p:txBody>
          <a:bodyPr wrap="none" rtlCol="0">
            <a:spAutoFit/>
          </a:bodyPr>
          <a:lstStyle/>
          <a:p>
            <a:r>
              <a:rPr lang="en-US" dirty="0"/>
              <a:t>0</a:t>
            </a:r>
          </a:p>
        </p:txBody>
      </p:sp>
      <p:sp>
        <p:nvSpPr>
          <p:cNvPr id="48" name="Oval 47"/>
          <p:cNvSpPr/>
          <p:nvPr/>
        </p:nvSpPr>
        <p:spPr>
          <a:xfrm>
            <a:off x="8653720" y="951282"/>
            <a:ext cx="568036" cy="5680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8786895" y="1050634"/>
            <a:ext cx="301686" cy="369332"/>
          </a:xfrm>
          <a:prstGeom prst="rect">
            <a:avLst/>
          </a:prstGeom>
          <a:noFill/>
        </p:spPr>
        <p:txBody>
          <a:bodyPr wrap="none" rtlCol="0">
            <a:spAutoFit/>
          </a:bodyPr>
          <a:lstStyle/>
          <a:p>
            <a:r>
              <a:rPr lang="en-US" dirty="0"/>
              <a:t>1</a:t>
            </a:r>
          </a:p>
        </p:txBody>
      </p:sp>
      <p:sp>
        <p:nvSpPr>
          <p:cNvPr id="50" name="Oval 49"/>
          <p:cNvSpPr/>
          <p:nvPr/>
        </p:nvSpPr>
        <p:spPr>
          <a:xfrm>
            <a:off x="5157003" y="953652"/>
            <a:ext cx="568036" cy="5680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290178" y="1053004"/>
            <a:ext cx="301686" cy="369332"/>
          </a:xfrm>
          <a:prstGeom prst="rect">
            <a:avLst/>
          </a:prstGeom>
          <a:noFill/>
        </p:spPr>
        <p:txBody>
          <a:bodyPr wrap="none" rtlCol="0">
            <a:spAutoFit/>
          </a:bodyPr>
          <a:lstStyle/>
          <a:p>
            <a:r>
              <a:rPr lang="en-US" dirty="0"/>
              <a:t>1</a:t>
            </a:r>
          </a:p>
        </p:txBody>
      </p:sp>
      <mc:AlternateContent xmlns:mc="http://schemas.openxmlformats.org/markup-compatibility/2006" xmlns:a14="http://schemas.microsoft.com/office/drawing/2010/main">
        <mc:Choice Requires="a14">
          <p:sp>
            <p:nvSpPr>
              <p:cNvPr id="52" name="Rectangle 51"/>
              <p:cNvSpPr/>
              <p:nvPr/>
            </p:nvSpPr>
            <p:spPr>
              <a:xfrm>
                <a:off x="1710152" y="1111020"/>
                <a:ext cx="4513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en-US" i="1">
                              <a:latin typeface="Cambria Math" charset="0"/>
                            </a:rPr>
                            <m:t>𝐺</m:t>
                          </m:r>
                        </m:e>
                        <m:sub>
                          <m:r>
                            <a:rPr lang="en-US" i="1">
                              <a:latin typeface="Cambria Math" charset="0"/>
                            </a:rPr>
                            <m:t>𝑙</m:t>
                          </m:r>
                        </m:sub>
                      </m:sSub>
                    </m:oMath>
                  </m:oMathPara>
                </a14:m>
                <a:endParaRPr lang="en-US" dirty="0"/>
              </a:p>
            </p:txBody>
          </p:sp>
        </mc:Choice>
        <mc:Fallback xmlns="">
          <p:sp>
            <p:nvSpPr>
              <p:cNvPr id="52" name="Rectangle 51"/>
              <p:cNvSpPr>
                <a:spLocks noRot="1" noChangeAspect="1" noMove="1" noResize="1" noEditPoints="1" noAdjustHandles="1" noChangeArrowheads="1" noChangeShapeType="1" noTextEdit="1"/>
              </p:cNvSpPr>
              <p:nvPr/>
            </p:nvSpPr>
            <p:spPr>
              <a:xfrm>
                <a:off x="1710152" y="1111020"/>
                <a:ext cx="451341" cy="369332"/>
              </a:xfrm>
              <a:prstGeom prst="rect">
                <a:avLst/>
              </a:prstGeom>
              <a:blipFill rotWithShape="0">
                <a:blip r:embed="rId5"/>
                <a:stretch>
                  <a:fillRect/>
                </a:stretch>
              </a:blipFill>
            </p:spPr>
            <p:txBody>
              <a:bodyPr/>
              <a:lstStyle/>
              <a:p>
                <a:r>
                  <a:rPr lang="en-US">
                    <a:noFill/>
                  </a:rPr>
                  <a:t> </a:t>
                </a:r>
              </a:p>
            </p:txBody>
          </p:sp>
        </mc:Fallback>
      </mc:AlternateContent>
      <p:cxnSp>
        <p:nvCxnSpPr>
          <p:cNvPr id="54" name="Straight Connector 53"/>
          <p:cNvCxnSpPr/>
          <p:nvPr/>
        </p:nvCxnSpPr>
        <p:spPr>
          <a:xfrm>
            <a:off x="110812" y="1632705"/>
            <a:ext cx="1016926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0070696" y="1807467"/>
            <a:ext cx="1416863" cy="369332"/>
          </a:xfrm>
          <a:prstGeom prst="rect">
            <a:avLst/>
          </a:prstGeom>
          <a:noFill/>
        </p:spPr>
        <p:txBody>
          <a:bodyPr wrap="none" rtlCol="0">
            <a:spAutoFit/>
          </a:bodyPr>
          <a:lstStyle/>
          <a:p>
            <a:r>
              <a:rPr lang="en-US" i="1" dirty="0" smtClean="0">
                <a:solidFill>
                  <a:srgbClr val="0070C0"/>
                </a:solidFill>
              </a:rPr>
              <a:t>Hidden Layer</a:t>
            </a:r>
            <a:endParaRPr lang="en-US" i="1" dirty="0">
              <a:solidFill>
                <a:srgbClr val="0070C0"/>
              </a:solidFill>
            </a:endParaRPr>
          </a:p>
        </p:txBody>
      </p:sp>
      <p:sp>
        <p:nvSpPr>
          <p:cNvPr id="56" name="TextBox 55"/>
          <p:cNvSpPr txBox="1"/>
          <p:nvPr/>
        </p:nvSpPr>
        <p:spPr>
          <a:xfrm>
            <a:off x="10070696" y="1017255"/>
            <a:ext cx="1354858" cy="369332"/>
          </a:xfrm>
          <a:prstGeom prst="rect">
            <a:avLst/>
          </a:prstGeom>
          <a:noFill/>
        </p:spPr>
        <p:txBody>
          <a:bodyPr wrap="none" rtlCol="0">
            <a:spAutoFit/>
          </a:bodyPr>
          <a:lstStyle/>
          <a:p>
            <a:r>
              <a:rPr lang="en-US" i="1" dirty="0" smtClean="0">
                <a:solidFill>
                  <a:srgbClr val="0070C0"/>
                </a:solidFill>
              </a:rPr>
              <a:t>Visible Layer</a:t>
            </a:r>
            <a:endParaRPr lang="en-US" i="1" dirty="0">
              <a:solidFill>
                <a:srgbClr val="0070C0"/>
              </a:solidFill>
            </a:endParaRPr>
          </a:p>
        </p:txBody>
      </p:sp>
      <mc:AlternateContent xmlns:mc="http://schemas.openxmlformats.org/markup-compatibility/2006" xmlns:a14="http://schemas.microsoft.com/office/drawing/2010/main">
        <mc:Choice Requires="a14">
          <p:sp>
            <p:nvSpPr>
              <p:cNvPr id="58" name="Rectangle 57"/>
              <p:cNvSpPr/>
              <p:nvPr/>
            </p:nvSpPr>
            <p:spPr>
              <a:xfrm>
                <a:off x="2336349" y="543774"/>
                <a:ext cx="7466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charset="0"/>
                        </a:rPr>
                        <m:t>𝑙</m:t>
                      </m:r>
                      <m:r>
                        <a:rPr lang="en-US" i="1">
                          <a:latin typeface="Cambria Math" charset="0"/>
                        </a:rPr>
                        <m:t>=1</m:t>
                      </m:r>
                    </m:oMath>
                  </m:oMathPara>
                </a14:m>
                <a:endParaRPr lang="en-US" dirty="0"/>
              </a:p>
            </p:txBody>
          </p:sp>
        </mc:Choice>
        <mc:Fallback xmlns="">
          <p:sp>
            <p:nvSpPr>
              <p:cNvPr id="58" name="Rectangle 57"/>
              <p:cNvSpPr>
                <a:spLocks noRot="1" noChangeAspect="1" noMove="1" noResize="1" noEditPoints="1" noAdjustHandles="1" noChangeArrowheads="1" noChangeShapeType="1" noTextEdit="1"/>
              </p:cNvSpPr>
              <p:nvPr/>
            </p:nvSpPr>
            <p:spPr>
              <a:xfrm>
                <a:off x="2336349" y="543774"/>
                <a:ext cx="746615"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3701485" y="543773"/>
                <a:ext cx="7466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rPr>
                        <m:t>𝑙</m:t>
                      </m:r>
                      <m:r>
                        <a:rPr lang="en-US" i="0">
                          <a:latin typeface="Cambria Math" charset="0"/>
                        </a:rPr>
                        <m:t>=</m:t>
                      </m:r>
                      <m:r>
                        <a:rPr lang="en-US" b="0" i="0" smtClean="0">
                          <a:latin typeface="Cambria Math" charset="0"/>
                        </a:rPr>
                        <m:t>2</m:t>
                      </m:r>
                    </m:oMath>
                  </m:oMathPara>
                </a14:m>
                <a:endParaRPr lang="en-US" dirty="0"/>
              </a:p>
            </p:txBody>
          </p:sp>
        </mc:Choice>
        <mc:Fallback xmlns="">
          <p:sp>
            <p:nvSpPr>
              <p:cNvPr id="59" name="Rectangle 58"/>
              <p:cNvSpPr>
                <a:spLocks noRot="1" noChangeAspect="1" noMove="1" noResize="1" noEditPoints="1" noAdjustHandles="1" noChangeArrowheads="1" noChangeShapeType="1" noTextEdit="1"/>
              </p:cNvSpPr>
              <p:nvPr/>
            </p:nvSpPr>
            <p:spPr>
              <a:xfrm>
                <a:off x="3701485" y="543773"/>
                <a:ext cx="746615"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5067713" y="567801"/>
                <a:ext cx="7466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rPr>
                        <m:t>𝑙</m:t>
                      </m:r>
                      <m:r>
                        <a:rPr lang="en-US" i="0">
                          <a:latin typeface="Cambria Math" charset="0"/>
                        </a:rPr>
                        <m:t>=</m:t>
                      </m:r>
                      <m:r>
                        <a:rPr lang="en-US" b="0" i="0" smtClean="0">
                          <a:latin typeface="Cambria Math" charset="0"/>
                        </a:rPr>
                        <m:t>3</m:t>
                      </m:r>
                    </m:oMath>
                  </m:oMathPara>
                </a14:m>
                <a:endParaRPr lang="en-US" dirty="0"/>
              </a:p>
            </p:txBody>
          </p:sp>
        </mc:Choice>
        <mc:Fallback xmlns="">
          <p:sp>
            <p:nvSpPr>
              <p:cNvPr id="60" name="Rectangle 59"/>
              <p:cNvSpPr>
                <a:spLocks noRot="1" noChangeAspect="1" noMove="1" noResize="1" noEditPoints="1" noAdjustHandles="1" noChangeArrowheads="1" noChangeShapeType="1" noTextEdit="1"/>
              </p:cNvSpPr>
              <p:nvPr/>
            </p:nvSpPr>
            <p:spPr>
              <a:xfrm>
                <a:off x="5067713" y="567801"/>
                <a:ext cx="746615"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6979401" y="571247"/>
                <a:ext cx="11457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rPr>
                        <m:t>𝑙</m:t>
                      </m:r>
                      <m:r>
                        <a:rPr lang="en-US" i="0">
                          <a:latin typeface="Cambria Math" charset="0"/>
                        </a:rPr>
                        <m:t>=</m:t>
                      </m:r>
                      <m:r>
                        <m:rPr>
                          <m:sty m:val="p"/>
                        </m:rPr>
                        <a:rPr lang="en-US" b="0" i="0" smtClean="0">
                          <a:latin typeface="Cambria Math" charset="0"/>
                        </a:rPr>
                        <m:t>L</m:t>
                      </m:r>
                      <m:r>
                        <a:rPr lang="en-US" b="0" i="0" smtClean="0">
                          <a:latin typeface="Cambria Math" charset="0"/>
                        </a:rPr>
                        <m:t>−1</m:t>
                      </m:r>
                    </m:oMath>
                  </m:oMathPara>
                </a14:m>
                <a:endParaRPr lang="en-US" dirty="0"/>
              </a:p>
            </p:txBody>
          </p:sp>
        </mc:Choice>
        <mc:Fallback xmlns="">
          <p:sp>
            <p:nvSpPr>
              <p:cNvPr id="61" name="Rectangle 60"/>
              <p:cNvSpPr>
                <a:spLocks noRot="1" noChangeAspect="1" noMove="1" noResize="1" noEditPoints="1" noAdjustHandles="1" noChangeArrowheads="1" noChangeShapeType="1" noTextEdit="1"/>
              </p:cNvSpPr>
              <p:nvPr/>
            </p:nvSpPr>
            <p:spPr>
              <a:xfrm>
                <a:off x="6979401" y="571247"/>
                <a:ext cx="1145763"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8545203" y="567801"/>
                <a:ext cx="741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charset="0"/>
                        </a:rPr>
                        <m:t>𝑙</m:t>
                      </m:r>
                      <m:r>
                        <a:rPr lang="en-US" i="0">
                          <a:latin typeface="Cambria Math" charset="0"/>
                        </a:rPr>
                        <m:t>=</m:t>
                      </m:r>
                      <m:r>
                        <m:rPr>
                          <m:sty m:val="p"/>
                        </m:rPr>
                        <a:rPr lang="en-US" b="0" i="0" smtClean="0">
                          <a:latin typeface="Cambria Math" charset="0"/>
                        </a:rPr>
                        <m:t>L</m:t>
                      </m:r>
                    </m:oMath>
                  </m:oMathPara>
                </a14:m>
                <a:endParaRPr lang="en-US" dirty="0"/>
              </a:p>
            </p:txBody>
          </p:sp>
        </mc:Choice>
        <mc:Fallback xmlns="">
          <p:sp>
            <p:nvSpPr>
              <p:cNvPr id="62" name="Rectangle 61"/>
              <p:cNvSpPr>
                <a:spLocks noRot="1" noChangeAspect="1" noMove="1" noResize="1" noEditPoints="1" noAdjustHandles="1" noChangeArrowheads="1" noChangeShapeType="1" noTextEdit="1"/>
              </p:cNvSpPr>
              <p:nvPr/>
            </p:nvSpPr>
            <p:spPr>
              <a:xfrm>
                <a:off x="8545203" y="567801"/>
                <a:ext cx="741806" cy="369332"/>
              </a:xfrm>
              <a:prstGeom prst="rect">
                <a:avLst/>
              </a:prstGeom>
              <a:blipFill rotWithShape="0">
                <a:blip r:embed="rId10"/>
                <a:stretch>
                  <a:fillRect/>
                </a:stretch>
              </a:blipFill>
            </p:spPr>
            <p:txBody>
              <a:bodyPr/>
              <a:lstStyle/>
              <a:p>
                <a:r>
                  <a:rPr lang="en-US">
                    <a:noFill/>
                  </a:rPr>
                  <a:t> </a:t>
                </a:r>
              </a:p>
            </p:txBody>
          </p:sp>
        </mc:Fallback>
      </mc:AlternateContent>
      <p:cxnSp>
        <p:nvCxnSpPr>
          <p:cNvPr id="64" name="Straight Arrow Connector 63"/>
          <p:cNvCxnSpPr>
            <a:stCxn id="11" idx="7"/>
            <a:endCxn id="29" idx="3"/>
          </p:cNvCxnSpPr>
          <p:nvPr/>
        </p:nvCxnSpPr>
        <p:spPr>
          <a:xfrm flipV="1">
            <a:off x="4275624" y="2219037"/>
            <a:ext cx="969937" cy="551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9" idx="6"/>
            <a:endCxn id="29" idx="2"/>
          </p:cNvCxnSpPr>
          <p:nvPr/>
        </p:nvCxnSpPr>
        <p:spPr>
          <a:xfrm>
            <a:off x="4364182" y="2015836"/>
            <a:ext cx="798192" cy="2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9" idx="6"/>
            <a:endCxn id="31" idx="1"/>
          </p:cNvCxnSpPr>
          <p:nvPr/>
        </p:nvCxnSpPr>
        <p:spPr>
          <a:xfrm>
            <a:off x="4364182" y="2015836"/>
            <a:ext cx="881379" cy="757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365738" y="2989845"/>
            <a:ext cx="798192" cy="23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011696" y="2311839"/>
            <a:ext cx="2168607" cy="338554"/>
          </a:xfrm>
          <a:prstGeom prst="rect">
            <a:avLst/>
          </a:prstGeom>
          <a:noFill/>
        </p:spPr>
        <p:txBody>
          <a:bodyPr wrap="none" rtlCol="0">
            <a:spAutoFit/>
          </a:bodyPr>
          <a:lstStyle/>
          <a:p>
            <a:r>
              <a:rPr lang="en-US" sz="1600" dirty="0" smtClean="0">
                <a:solidFill>
                  <a:srgbClr val="0070C0"/>
                </a:solidFill>
              </a:rPr>
              <a:t>Recombination possible</a:t>
            </a:r>
            <a:endParaRPr lang="en-US" sz="1600" dirty="0">
              <a:solidFill>
                <a:srgbClr val="0070C0"/>
              </a:solidFill>
            </a:endParaRPr>
          </a:p>
        </p:txBody>
      </p:sp>
    </p:spTree>
    <p:extLst>
      <p:ext uri="{BB962C8B-B14F-4D97-AF65-F5344CB8AC3E}">
        <p14:creationId xmlns:p14="http://schemas.microsoft.com/office/powerpoint/2010/main" val="1912986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6473" y="429490"/>
                <a:ext cx="11069782" cy="5777345"/>
              </a:xfrm>
            </p:spPr>
            <p:txBody>
              <a:bodyPr/>
              <a:lstStyle/>
              <a:p>
                <a:pPr marL="0" indent="0">
                  <a:buNone/>
                </a:pPr>
                <a:r>
                  <a:rPr lang="en-US" dirty="0" smtClean="0">
                    <a:solidFill>
                      <a:srgbClr val="FF0000"/>
                    </a:solidFill>
                  </a:rPr>
                  <a:t>Goal:</a:t>
                </a:r>
                <a:r>
                  <a:rPr lang="en-US" dirty="0" smtClean="0"/>
                  <a:t> to find the set of underlying haplotypes that best captures the observed genotypes (maximizes the likelihood), i.e. to find the </a:t>
                </a:r>
                <a:r>
                  <a:rPr lang="en-US" i="1" dirty="0" smtClean="0"/>
                  <a:t>best trajectory </a:t>
                </a:r>
                <a:r>
                  <a:rPr lang="en-US" dirty="0" smtClean="0"/>
                  <a:t>through haplotype space</a:t>
                </a:r>
              </a:p>
              <a:p>
                <a:endParaRPr lang="en-US" dirty="0"/>
              </a:p>
              <a:p>
                <a:pPr marL="0" indent="0">
                  <a:buNone/>
                </a:pPr>
                <a:r>
                  <a:rPr lang="en-US" dirty="0" smtClean="0"/>
                  <a:t> The two terms in the likelihood are:</a:t>
                </a:r>
              </a:p>
              <a:p>
                <a:pPr marL="457200" indent="-457200">
                  <a:buFont typeface="+mj-lt"/>
                  <a:buAutoNum type="arabicPeriod"/>
                </a:pPr>
                <a14:m>
                  <m:oMath xmlns:m="http://schemas.openxmlformats.org/officeDocument/2006/math">
                    <m:r>
                      <a:rPr lang="en-US" i="1" smtClean="0">
                        <a:latin typeface="Cambria Math" charset="0"/>
                      </a:rPr>
                      <m:t>𝑃</m:t>
                    </m:r>
                    <m:d>
                      <m:dPr>
                        <m:ctrlPr>
                          <a:rPr lang="en-US" i="1">
                            <a:latin typeface="Cambria Math" charset="0"/>
                          </a:rPr>
                        </m:ctrlPr>
                      </m:dPr>
                      <m:e>
                        <m:r>
                          <a:rPr lang="en-US" b="0" i="1" smtClean="0">
                            <a:latin typeface="Cambria Math" charset="0"/>
                          </a:rPr>
                          <m:t>𝐺</m:t>
                        </m:r>
                      </m:e>
                      <m:e>
                        <m:sSup>
                          <m:sSupPr>
                            <m:ctrlPr>
                              <a:rPr lang="en-US" i="1">
                                <a:latin typeface="Cambria Math" charset="0"/>
                              </a:rPr>
                            </m:ctrlPr>
                          </m:sSupPr>
                          <m:e>
                            <m:r>
                              <a:rPr lang="en-US" i="1">
                                <a:latin typeface="Cambria Math" charset="0"/>
                              </a:rPr>
                              <m:t>𝑍</m:t>
                            </m:r>
                          </m:e>
                          <m:sup>
                            <m:r>
                              <a:rPr lang="en-US" i="1">
                                <a:latin typeface="Cambria Math" charset="0"/>
                              </a:rPr>
                              <m:t>(1)</m:t>
                            </m:r>
                          </m:sup>
                        </m:sSup>
                        <m:r>
                          <a:rPr lang="en-US" i="1">
                            <a:latin typeface="Cambria Math" charset="0"/>
                          </a:rPr>
                          <m:t>,</m:t>
                        </m:r>
                        <m:sSup>
                          <m:sSupPr>
                            <m:ctrlPr>
                              <a:rPr lang="en-US" i="1">
                                <a:latin typeface="Cambria Math" charset="0"/>
                              </a:rPr>
                            </m:ctrlPr>
                          </m:sSupPr>
                          <m:e>
                            <m:r>
                              <a:rPr lang="en-US" i="1">
                                <a:latin typeface="Cambria Math" charset="0"/>
                              </a:rPr>
                              <m:t>𝑍</m:t>
                            </m:r>
                          </m:e>
                          <m:sup>
                            <m:r>
                              <a:rPr lang="en-US" i="1">
                                <a:latin typeface="Cambria Math" charset="0"/>
                              </a:rPr>
                              <m:t>(</m:t>
                            </m:r>
                            <m:r>
                              <a:rPr lang="en-US" b="0" i="1" smtClean="0">
                                <a:latin typeface="Cambria Math" charset="0"/>
                              </a:rPr>
                              <m:t>2</m:t>
                            </m:r>
                            <m:r>
                              <a:rPr lang="en-US" i="1">
                                <a:latin typeface="Cambria Math" charset="0"/>
                              </a:rPr>
                              <m:t>)</m:t>
                            </m:r>
                          </m:sup>
                        </m:sSup>
                        <m:r>
                          <a:rPr lang="en-US" i="1">
                            <a:latin typeface="Cambria Math" charset="0"/>
                          </a:rPr>
                          <m:t>,</m:t>
                        </m:r>
                        <m:r>
                          <a:rPr lang="en-US" i="1">
                            <a:latin typeface="Cambria Math" charset="0"/>
                          </a:rPr>
                          <m:t>𝐻</m:t>
                        </m:r>
                      </m:e>
                    </m:d>
                    <m:r>
                      <a:rPr lang="en-US" b="0" i="1" smtClean="0">
                        <a:latin typeface="Cambria Math" charset="0"/>
                      </a:rPr>
                      <m:t>=</m:t>
                    </m:r>
                    <m:nary>
                      <m:naryPr>
                        <m:chr m:val="∏"/>
                        <m:limLoc m:val="undOvr"/>
                        <m:ctrlPr>
                          <a:rPr lang="en-US" i="1">
                            <a:latin typeface="Cambria Math" charset="0"/>
                          </a:rPr>
                        </m:ctrlPr>
                      </m:naryPr>
                      <m:sub>
                        <m:r>
                          <a:rPr lang="en-US" i="1">
                            <a:latin typeface="Cambria Math" charset="0"/>
                          </a:rPr>
                          <m:t>𝑙</m:t>
                        </m:r>
                        <m:r>
                          <a:rPr lang="en-US" i="1">
                            <a:latin typeface="Cambria Math" charset="0"/>
                          </a:rPr>
                          <m:t>=1</m:t>
                        </m:r>
                      </m:sub>
                      <m:sup>
                        <m:r>
                          <a:rPr lang="en-US" i="1">
                            <a:latin typeface="Cambria Math" charset="0"/>
                          </a:rPr>
                          <m:t>𝐿</m:t>
                        </m:r>
                      </m:sup>
                      <m:e>
                        <m:r>
                          <a:rPr lang="en-US" i="1">
                            <a:latin typeface="Cambria Math" charset="0"/>
                          </a:rPr>
                          <m:t>𝑃</m:t>
                        </m:r>
                        <m:d>
                          <m:dPr>
                            <m:ctrlPr>
                              <a:rPr lang="en-US" i="1">
                                <a:latin typeface="Cambria Math" charset="0"/>
                              </a:rPr>
                            </m:ctrlPr>
                          </m:dPr>
                          <m:e>
                            <m:sSub>
                              <m:sSubPr>
                                <m:ctrlPr>
                                  <a:rPr lang="en-US" i="1">
                                    <a:latin typeface="Cambria Math" charset="0"/>
                                  </a:rPr>
                                </m:ctrlPr>
                              </m:sSubPr>
                              <m:e>
                                <m:r>
                                  <a:rPr lang="en-US" i="1">
                                    <a:latin typeface="Cambria Math" charset="0"/>
                                  </a:rPr>
                                  <m:t>𝐺</m:t>
                                </m:r>
                              </m:e>
                              <m:sub>
                                <m:r>
                                  <a:rPr lang="en-US" i="1">
                                    <a:latin typeface="Cambria Math" charset="0"/>
                                  </a:rPr>
                                  <m:t>𝑙</m:t>
                                </m:r>
                              </m:sub>
                            </m:sSub>
                          </m:e>
                          <m:e>
                            <m:sSubSup>
                              <m:sSubSupPr>
                                <m:ctrlPr>
                                  <a:rPr lang="en-US" i="1">
                                    <a:latin typeface="Cambria Math" charset="0"/>
                                  </a:rPr>
                                </m:ctrlPr>
                              </m:sSubSupPr>
                              <m:e>
                                <m:r>
                                  <a:rPr lang="en-US" i="1">
                                    <a:latin typeface="Cambria Math" charset="0"/>
                                  </a:rPr>
                                  <m:t>𝑍</m:t>
                                </m:r>
                              </m:e>
                              <m:sub>
                                <m:r>
                                  <a:rPr lang="en-US" i="1">
                                    <a:latin typeface="Cambria Math" charset="0"/>
                                  </a:rPr>
                                  <m:t>𝑙</m:t>
                                </m:r>
                              </m:sub>
                              <m:sup>
                                <m:r>
                                  <a:rPr lang="en-US" i="1">
                                    <a:latin typeface="Cambria Math" charset="0"/>
                                  </a:rPr>
                                  <m:t>(1)</m:t>
                                </m:r>
                              </m:sup>
                            </m:sSubSup>
                            <m:r>
                              <a:rPr lang="en-US" i="1">
                                <a:latin typeface="Cambria Math" charset="0"/>
                              </a:rPr>
                              <m:t>,</m:t>
                            </m:r>
                            <m:sSubSup>
                              <m:sSubSupPr>
                                <m:ctrlPr>
                                  <a:rPr lang="en-US" i="1">
                                    <a:latin typeface="Cambria Math" charset="0"/>
                                  </a:rPr>
                                </m:ctrlPr>
                              </m:sSubSupPr>
                              <m:e>
                                <m:r>
                                  <a:rPr lang="en-US" i="1">
                                    <a:latin typeface="Cambria Math" charset="0"/>
                                  </a:rPr>
                                  <m:t>𝑍</m:t>
                                </m:r>
                              </m:e>
                              <m:sub>
                                <m:r>
                                  <a:rPr lang="en-US" i="1">
                                    <a:latin typeface="Cambria Math" charset="0"/>
                                  </a:rPr>
                                  <m:t>𝑙</m:t>
                                </m:r>
                              </m:sub>
                              <m:sup>
                                <m:r>
                                  <a:rPr lang="en-US" i="1">
                                    <a:latin typeface="Cambria Math" charset="0"/>
                                  </a:rPr>
                                  <m:t>(2)</m:t>
                                </m:r>
                              </m:sup>
                            </m:sSubSup>
                            <m:r>
                              <a:rPr lang="en-US" i="1">
                                <a:latin typeface="Cambria Math" charset="0"/>
                              </a:rPr>
                              <m:t>,</m:t>
                            </m:r>
                            <m:r>
                              <a:rPr lang="en-US" i="1">
                                <a:latin typeface="Cambria Math" charset="0"/>
                              </a:rPr>
                              <m:t>𝐻</m:t>
                            </m:r>
                          </m:e>
                        </m:d>
                      </m:e>
                    </m:nary>
                  </m:oMath>
                </a14:m>
                <a:r>
                  <a:rPr lang="en-US" dirty="0" smtClean="0"/>
                  <a:t>= Probability of observing the sample genotype given a pair of haplotypes drawn from the reference set. </a:t>
                </a:r>
              </a:p>
              <a:p>
                <a:pPr marL="457200" indent="-457200">
                  <a:buFont typeface="+mj-lt"/>
                  <a:buAutoNum type="arabicPeriod"/>
                </a:pPr>
                <a:endParaRPr lang="en-US" dirty="0" smtClean="0"/>
              </a:p>
              <a:p>
                <a:pPr lvl="1"/>
                <a:r>
                  <a:rPr lang="en-US" dirty="0" smtClean="0"/>
                  <a:t>This term captures the probability of mutation or genotyping error or both.</a:t>
                </a:r>
              </a:p>
              <a:p>
                <a:pPr lvl="1"/>
                <a:r>
                  <a:rPr lang="en-US" dirty="0" smtClean="0"/>
                  <a:t> For a given mutation or error rate </a:t>
                </a:r>
                <a14:m>
                  <m:oMath xmlns:m="http://schemas.openxmlformats.org/officeDocument/2006/math">
                    <m:r>
                      <a:rPr lang="en-US" i="1">
                        <a:latin typeface="Cambria Math" charset="0"/>
                      </a:rPr>
                      <m:t>𝜆</m:t>
                    </m:r>
                  </m:oMath>
                </a14:m>
                <a:r>
                  <a:rPr lang="en-US" dirty="0" smtClean="0"/>
                  <a:t>, this term can be calculated as:</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6473" y="429490"/>
                <a:ext cx="11069782" cy="5777345"/>
              </a:xfrm>
              <a:blipFill rotWithShape="0">
                <a:blip r:embed="rId2"/>
                <a:stretch>
                  <a:fillRect l="-826" t="-1477" r="-60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81E8368-3BBE-D040-AD71-7DC87C08D5A9}" type="slidenum">
              <a:rPr lang="en-US" smtClean="0"/>
              <a:t>14</a:t>
            </a:fld>
            <a:endParaRPr lang="en-US"/>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480958377"/>
                  </p:ext>
                </p:extLst>
              </p:nvPr>
            </p:nvGraphicFramePr>
            <p:xfrm>
              <a:off x="1535546" y="4681472"/>
              <a:ext cx="8128000" cy="1854200"/>
            </p:xfrm>
            <a:graphic>
              <a:graphicData uri="http://schemas.openxmlformats.org/drawingml/2006/table">
                <a:tbl>
                  <a:tblPr firstRow="1" bandRow="1">
                    <a:tableStyleId>{616DA210-FB5B-4158-B5E0-FEB733F419BA}</a:tableStyleId>
                  </a:tblPr>
                  <a:tblGrid>
                    <a:gridCol w="1625600"/>
                    <a:gridCol w="1625600"/>
                    <a:gridCol w="1625600"/>
                    <a:gridCol w="1625600"/>
                    <a:gridCol w="1625600"/>
                  </a:tblGrid>
                  <a:tr h="370840">
                    <a:tc gridSpan="5">
                      <a:txBody>
                        <a:bodyPr/>
                        <a:lstStyle/>
                        <a:p>
                          <a:pPr algn="ctr"/>
                          <a14:m>
                            <m:oMath xmlns:m="http://schemas.openxmlformats.org/officeDocument/2006/math">
                              <m:sSub>
                                <m:sSubPr>
                                  <m:ctrlPr>
                                    <a:rPr lang="en-US" sz="1800" b="1" i="1" kern="1200" smtClean="0">
                                      <a:solidFill>
                                        <a:schemeClr val="tx1"/>
                                      </a:solidFill>
                                      <a:effectLst/>
                                      <a:latin typeface="Cambria Math" charset="0"/>
                                      <a:ea typeface="+mn-ea"/>
                                      <a:cs typeface="+mn-cs"/>
                                    </a:rPr>
                                  </m:ctrlPr>
                                </m:sSubPr>
                                <m:e>
                                  <m:r>
                                    <a:rPr lang="en-US" sz="1800" b="1" i="1" kern="1200">
                                      <a:solidFill>
                                        <a:schemeClr val="tx1"/>
                                      </a:solidFill>
                                      <a:effectLst/>
                                      <a:latin typeface="Cambria Math" charset="0"/>
                                      <a:ea typeface="+mn-ea"/>
                                      <a:cs typeface="+mn-cs"/>
                                    </a:rPr>
                                    <m:t>𝐺</m:t>
                                  </m:r>
                                </m:e>
                                <m:sub>
                                  <m:r>
                                    <a:rPr lang="en-US" sz="1800" b="1" i="1" kern="1200">
                                      <a:solidFill>
                                        <a:schemeClr val="tx1"/>
                                      </a:solidFill>
                                      <a:effectLst/>
                                      <a:latin typeface="Cambria Math" charset="0"/>
                                      <a:ea typeface="+mn-ea"/>
                                      <a:cs typeface="+mn-cs"/>
                                    </a:rPr>
                                    <m:t>𝑙</m:t>
                                  </m:r>
                                </m:sub>
                              </m:sSub>
                            </m:oMath>
                          </a14:m>
                          <a:r>
                            <a:rPr lang="en-US" dirty="0">
                              <a:effectLst/>
                            </a:rPr>
                            <a:t> </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sSubSup>
                                  <m:sSubSupPr>
                                    <m:ctrlPr>
                                      <a:rPr lang="en-US" sz="1800" i="1" kern="1200" smtClean="0">
                                        <a:solidFill>
                                          <a:schemeClr val="tx1"/>
                                        </a:solidFill>
                                        <a:effectLst/>
                                        <a:latin typeface="Cambria Math" charset="0"/>
                                        <a:ea typeface="+mn-ea"/>
                                        <a:cs typeface="+mn-cs"/>
                                      </a:rPr>
                                    </m:ctrlPr>
                                  </m:sSubSupPr>
                                  <m:e>
                                    <m:r>
                                      <a:rPr lang="en-US" sz="1800" i="1" kern="1200">
                                        <a:solidFill>
                                          <a:schemeClr val="tx1"/>
                                        </a:solidFill>
                                        <a:effectLst/>
                                        <a:latin typeface="Cambria Math" charset="0"/>
                                        <a:ea typeface="+mn-ea"/>
                                        <a:cs typeface="+mn-cs"/>
                                      </a:rPr>
                                      <m:t>𝑍</m:t>
                                    </m:r>
                                  </m:e>
                                  <m:sub>
                                    <m:r>
                                      <a:rPr lang="en-US" sz="1800" i="1" kern="1200">
                                        <a:solidFill>
                                          <a:schemeClr val="tx1"/>
                                        </a:solidFill>
                                        <a:effectLst/>
                                        <a:latin typeface="Cambria Math" charset="0"/>
                                        <a:ea typeface="+mn-ea"/>
                                        <a:cs typeface="+mn-cs"/>
                                      </a:rPr>
                                      <m:t>𝑙</m:t>
                                    </m:r>
                                  </m:sub>
                                  <m:sup>
                                    <m:r>
                                      <a:rPr lang="en-US" sz="1800" i="1" kern="1200">
                                        <a:solidFill>
                                          <a:schemeClr val="tx1"/>
                                        </a:solidFill>
                                        <a:effectLst/>
                                        <a:latin typeface="Cambria Math" charset="0"/>
                                        <a:ea typeface="+mn-ea"/>
                                        <a:cs typeface="+mn-cs"/>
                                      </a:rPr>
                                      <m:t>(1)</m:t>
                                    </m:r>
                                  </m:sup>
                                </m:sSubSup>
                                <m:r>
                                  <a:rPr lang="en-US" b="0" i="1" smtClean="0">
                                    <a:latin typeface="Cambria Math" charset="0"/>
                                  </a:rPr>
                                  <m:t>+</m:t>
                                </m:r>
                                <m:sSubSup>
                                  <m:sSubSupPr>
                                    <m:ctrlPr>
                                      <a:rPr lang="en-US" sz="1800" i="1" kern="1200" smtClean="0">
                                        <a:solidFill>
                                          <a:schemeClr val="tx1"/>
                                        </a:solidFill>
                                        <a:effectLst/>
                                        <a:latin typeface="Cambria Math" charset="0"/>
                                        <a:ea typeface="+mn-ea"/>
                                        <a:cs typeface="+mn-cs"/>
                                      </a:rPr>
                                    </m:ctrlPr>
                                  </m:sSubSupPr>
                                  <m:e>
                                    <m:r>
                                      <a:rPr lang="en-US" sz="1800" i="1" kern="1200">
                                        <a:solidFill>
                                          <a:schemeClr val="tx1"/>
                                        </a:solidFill>
                                        <a:effectLst/>
                                        <a:latin typeface="Cambria Math" charset="0"/>
                                        <a:ea typeface="+mn-ea"/>
                                        <a:cs typeface="+mn-cs"/>
                                      </a:rPr>
                                      <m:t>𝑍</m:t>
                                    </m:r>
                                  </m:e>
                                  <m:sub>
                                    <m:r>
                                      <a:rPr lang="en-US" sz="1800" i="1" kern="1200">
                                        <a:solidFill>
                                          <a:schemeClr val="tx1"/>
                                        </a:solidFill>
                                        <a:effectLst/>
                                        <a:latin typeface="Cambria Math" charset="0"/>
                                        <a:ea typeface="+mn-ea"/>
                                        <a:cs typeface="+mn-cs"/>
                                      </a:rPr>
                                      <m:t>𝑙</m:t>
                                    </m:r>
                                  </m:sub>
                                  <m:sup>
                                    <m:r>
                                      <a:rPr lang="en-US" sz="1800" i="1" kern="1200">
                                        <a:solidFill>
                                          <a:schemeClr val="tx1"/>
                                        </a:solidFill>
                                        <a:effectLst/>
                                        <a:latin typeface="Cambria Math" charset="0"/>
                                        <a:ea typeface="+mn-ea"/>
                                        <a:cs typeface="+mn-cs"/>
                                      </a:rPr>
                                      <m:t>(</m:t>
                                    </m:r>
                                    <m:r>
                                      <a:rPr lang="en-US" sz="1800" b="0" i="1" kern="1200" smtClean="0">
                                        <a:solidFill>
                                          <a:schemeClr val="tx1"/>
                                        </a:solidFill>
                                        <a:effectLst/>
                                        <a:latin typeface="Cambria Math" charset="0"/>
                                        <a:ea typeface="+mn-ea"/>
                                        <a:cs typeface="+mn-cs"/>
                                      </a:rPr>
                                      <m:t>2</m:t>
                                    </m:r>
                                    <m:r>
                                      <a:rPr lang="en-US" sz="1800" i="1" kern="1200">
                                        <a:solidFill>
                                          <a:schemeClr val="tx1"/>
                                        </a:solidFill>
                                        <a:effectLst/>
                                        <a:latin typeface="Cambria Math" charset="0"/>
                                        <a:ea typeface="+mn-ea"/>
                                        <a:cs typeface="+mn-cs"/>
                                      </a:rPr>
                                      <m:t>)</m:t>
                                    </m:r>
                                  </m:sup>
                                </m:sSubSup>
                              </m:oMath>
                            </m:oMathPara>
                          </a14:m>
                          <a:endParaRPr lang="en-US" dirty="0"/>
                        </a:p>
                      </a:txBody>
                      <a:tcPr/>
                    </a:tc>
                    <a:tc>
                      <a:txBody>
                        <a:bodyPr/>
                        <a:lstStyle/>
                        <a:p>
                          <a:pPr algn="ctr"/>
                          <a:endParaRPr lang="en-US" dirty="0"/>
                        </a:p>
                      </a:txBody>
                      <a:tcPr/>
                    </a:tc>
                    <a:tc>
                      <a:txBody>
                        <a:bodyPr/>
                        <a:lstStyle/>
                        <a:p>
                          <a:pPr algn="ctr"/>
                          <a:r>
                            <a:rPr lang="en-US" b="1" dirty="0" smtClean="0"/>
                            <a:t>0</a:t>
                          </a:r>
                          <a:endParaRPr lang="en-US" b="1" dirty="0"/>
                        </a:p>
                      </a:txBody>
                      <a:tcPr/>
                    </a:tc>
                    <a:tc>
                      <a:txBody>
                        <a:bodyPr/>
                        <a:lstStyle/>
                        <a:p>
                          <a:pPr algn="ctr"/>
                          <a:r>
                            <a:rPr lang="en-US" b="1" dirty="0" smtClean="0"/>
                            <a:t>1</a:t>
                          </a:r>
                          <a:endParaRPr lang="en-US" b="1" dirty="0"/>
                        </a:p>
                      </a:txBody>
                      <a:tcPr/>
                    </a:tc>
                    <a:tc>
                      <a:txBody>
                        <a:bodyPr/>
                        <a:lstStyle/>
                        <a:p>
                          <a:pPr algn="ctr"/>
                          <a:r>
                            <a:rPr lang="en-US" b="1" dirty="0" smtClean="0"/>
                            <a:t>2</a:t>
                          </a:r>
                          <a:endParaRPr lang="en-US" b="1" dirty="0"/>
                        </a:p>
                      </a:txBody>
                      <a:tcPr/>
                    </a:tc>
                  </a:tr>
                  <a:tr h="370840">
                    <a:tc vMerge="1">
                      <a:txBody>
                        <a:bodyPr/>
                        <a:lstStyle/>
                        <a:p>
                          <a:endParaRPr lang="en-US"/>
                        </a:p>
                      </a:txBody>
                      <a:tcPr/>
                    </a:tc>
                    <a:tc>
                      <a:txBody>
                        <a:bodyPr/>
                        <a:lstStyle/>
                        <a:p>
                          <a:pPr algn="ctr"/>
                          <a:r>
                            <a:rPr lang="en-US" b="1" dirty="0" smtClean="0"/>
                            <a:t>0</a:t>
                          </a:r>
                          <a:endParaRPr lang="en-US" b="1" dirty="0"/>
                        </a:p>
                      </a:txBody>
                      <a:tcPr/>
                    </a:tc>
                    <a:tc>
                      <a:txBody>
                        <a:bodyPr/>
                        <a:lstStyle/>
                        <a:p>
                          <a:pPr algn="ctr"/>
                          <a14:m>
                            <m:oMath xmlns:m="http://schemas.openxmlformats.org/officeDocument/2006/math">
                              <m:sSup>
                                <m:sSupPr>
                                  <m:ctrlPr>
                                    <a:rPr lang="en-US" sz="1800" i="1" kern="1200" smtClean="0">
                                      <a:solidFill>
                                        <a:schemeClr val="tx1"/>
                                      </a:solidFill>
                                      <a:effectLst/>
                                      <a:latin typeface="Cambria Math" charset="0"/>
                                      <a:ea typeface="+mn-ea"/>
                                      <a:cs typeface="+mn-cs"/>
                                    </a:rPr>
                                  </m:ctrlPr>
                                </m:sSupPr>
                                <m:e>
                                  <m:d>
                                    <m:dPr>
                                      <m:ctrlPr>
                                        <a:rPr lang="en-US" sz="1800" i="1" kern="1200">
                                          <a:solidFill>
                                            <a:schemeClr val="tx1"/>
                                          </a:solidFill>
                                          <a:effectLst/>
                                          <a:latin typeface="Cambria Math" charset="0"/>
                                          <a:ea typeface="+mn-ea"/>
                                          <a:cs typeface="+mn-cs"/>
                                        </a:rPr>
                                      </m:ctrlPr>
                                    </m:dPr>
                                    <m:e>
                                      <m:r>
                                        <a:rPr lang="en-US" sz="1800" i="1" kern="1200">
                                          <a:solidFill>
                                            <a:schemeClr val="tx1"/>
                                          </a:solidFill>
                                          <a:effectLst/>
                                          <a:latin typeface="Cambria Math" charset="0"/>
                                          <a:ea typeface="+mn-ea"/>
                                          <a:cs typeface="+mn-cs"/>
                                        </a:rPr>
                                        <m:t>1−</m:t>
                                      </m:r>
                                      <m:r>
                                        <a:rPr lang="en-US" sz="1800" i="1" kern="1200">
                                          <a:solidFill>
                                            <a:schemeClr val="tx1"/>
                                          </a:solidFill>
                                          <a:effectLst/>
                                          <a:latin typeface="Cambria Math" charset="0"/>
                                          <a:ea typeface="+mn-ea"/>
                                          <a:cs typeface="+mn-cs"/>
                                        </a:rPr>
                                        <m:t>𝜆</m:t>
                                      </m:r>
                                    </m:e>
                                  </m:d>
                                </m:e>
                                <m:sup>
                                  <m:r>
                                    <a:rPr lang="en-US" sz="1800" i="1" kern="1200">
                                      <a:solidFill>
                                        <a:schemeClr val="tx1"/>
                                      </a:solidFill>
                                      <a:effectLst/>
                                      <a:latin typeface="Cambria Math" charset="0"/>
                                      <a:ea typeface="+mn-ea"/>
                                      <a:cs typeface="+mn-cs"/>
                                    </a:rPr>
                                    <m:t>2</m:t>
                                  </m:r>
                                </m:sup>
                              </m:sSup>
                            </m:oMath>
                          </a14:m>
                          <a:r>
                            <a:rPr lang="en-US" dirty="0">
                              <a:effectLst/>
                            </a:rPr>
                            <a:t>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i="1" kern="1200" smtClean="0">
                                    <a:solidFill>
                                      <a:schemeClr val="tx1"/>
                                    </a:solidFill>
                                    <a:effectLst/>
                                    <a:latin typeface="Cambria Math" charset="0"/>
                                    <a:ea typeface="+mn-ea"/>
                                    <a:cs typeface="+mn-cs"/>
                                  </a:rPr>
                                  <m:t>2</m:t>
                                </m:r>
                                <m:r>
                                  <a:rPr lang="en-US" sz="1800" i="1" kern="1200" smtClean="0">
                                    <a:solidFill>
                                      <a:schemeClr val="tx1"/>
                                    </a:solidFill>
                                    <a:effectLst/>
                                    <a:latin typeface="Cambria Math" charset="0"/>
                                    <a:ea typeface="+mn-ea"/>
                                    <a:cs typeface="+mn-cs"/>
                                  </a:rPr>
                                  <m:t>𝜆</m:t>
                                </m:r>
                                <m:d>
                                  <m:dPr>
                                    <m:ctrlPr>
                                      <a:rPr lang="en-US" sz="1800" i="1" kern="1200">
                                        <a:solidFill>
                                          <a:schemeClr val="tx1"/>
                                        </a:solidFill>
                                        <a:effectLst/>
                                        <a:latin typeface="Cambria Math" charset="0"/>
                                        <a:ea typeface="+mn-ea"/>
                                        <a:cs typeface="+mn-cs"/>
                                      </a:rPr>
                                    </m:ctrlPr>
                                  </m:dPr>
                                  <m:e>
                                    <m:r>
                                      <a:rPr lang="en-US" sz="1800" i="1" kern="1200">
                                        <a:solidFill>
                                          <a:schemeClr val="tx1"/>
                                        </a:solidFill>
                                        <a:effectLst/>
                                        <a:latin typeface="Cambria Math" charset="0"/>
                                        <a:ea typeface="+mn-ea"/>
                                        <a:cs typeface="+mn-cs"/>
                                      </a:rPr>
                                      <m:t>1−</m:t>
                                    </m:r>
                                    <m:r>
                                      <a:rPr lang="en-US" sz="1800" i="1" kern="1200">
                                        <a:solidFill>
                                          <a:schemeClr val="tx1"/>
                                        </a:solidFill>
                                        <a:effectLst/>
                                        <a:latin typeface="Cambria Math" charset="0"/>
                                        <a:ea typeface="+mn-ea"/>
                                        <a:cs typeface="+mn-cs"/>
                                      </a:rPr>
                                      <m:t>𝜆</m:t>
                                    </m:r>
                                  </m:e>
                                </m:d>
                              </m:oMath>
                            </m:oMathPara>
                          </a14:m>
                          <a:endParaRPr lang="en-US" sz="1800" kern="1200" dirty="0">
                            <a:solidFill>
                              <a:schemeClr val="tx1"/>
                            </a:solidFill>
                            <a:effectLst/>
                            <a:latin typeface="+mn-lt"/>
                            <a:ea typeface="+mn-ea"/>
                            <a:cs typeface="+mn-cs"/>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i="1" kern="1200" smtClean="0">
                                        <a:solidFill>
                                          <a:schemeClr val="tx1"/>
                                        </a:solidFill>
                                        <a:effectLst/>
                                        <a:latin typeface="Cambria Math" charset="0"/>
                                        <a:ea typeface="Cambria Math" charset="0"/>
                                        <a:cs typeface="Cambria Math" charset="0"/>
                                      </a:rPr>
                                    </m:ctrlPr>
                                  </m:sSupPr>
                                  <m:e>
                                    <m:r>
                                      <a:rPr lang="en-US" sz="1800" i="1" kern="1200" smtClean="0">
                                        <a:solidFill>
                                          <a:schemeClr val="tx1"/>
                                        </a:solidFill>
                                        <a:effectLst/>
                                        <a:latin typeface="Cambria Math" charset="0"/>
                                        <a:ea typeface="Cambria Math" charset="0"/>
                                        <a:cs typeface="Cambria Math" charset="0"/>
                                      </a:rPr>
                                      <m:t>𝜆</m:t>
                                    </m:r>
                                  </m:e>
                                  <m:sup>
                                    <m:r>
                                      <a:rPr lang="en-US" sz="1800" b="0" i="1" kern="1200" smtClean="0">
                                        <a:solidFill>
                                          <a:schemeClr val="tx1"/>
                                        </a:solidFill>
                                        <a:effectLst/>
                                        <a:latin typeface="Cambria Math" charset="0"/>
                                        <a:ea typeface="Cambria Math" charset="0"/>
                                        <a:cs typeface="Cambria Math" charset="0"/>
                                      </a:rPr>
                                      <m:t>2</m:t>
                                    </m:r>
                                  </m:sup>
                                </m:sSup>
                              </m:oMath>
                            </m:oMathPara>
                          </a14:m>
                          <a:endParaRPr lang="en-US" dirty="0"/>
                        </a:p>
                      </a:txBody>
                      <a:tcPr/>
                    </a:tc>
                  </a:tr>
                  <a:tr h="370840">
                    <a:tc vMerge="1">
                      <a:txBody>
                        <a:bodyPr/>
                        <a:lstStyle/>
                        <a:p>
                          <a:endParaRPr lang="en-US"/>
                        </a:p>
                      </a:txBody>
                      <a:tcPr/>
                    </a:tc>
                    <a:tc>
                      <a:txBody>
                        <a:bodyPr/>
                        <a:lstStyle/>
                        <a:p>
                          <a:pPr algn="ctr"/>
                          <a:r>
                            <a:rPr lang="en-US" b="1" dirty="0" smtClean="0"/>
                            <a:t>1</a:t>
                          </a:r>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r>
                                  <a:rPr lang="en-US" sz="1800" i="1" kern="1200" smtClean="0">
                                    <a:solidFill>
                                      <a:schemeClr val="tx1"/>
                                    </a:solidFill>
                                    <a:effectLst/>
                                    <a:latin typeface="Cambria Math" charset="0"/>
                                    <a:ea typeface="+mn-ea"/>
                                    <a:cs typeface="+mn-cs"/>
                                  </a:rPr>
                                  <m:t>𝜆</m:t>
                                </m:r>
                                <m:d>
                                  <m:dPr>
                                    <m:ctrlPr>
                                      <a:rPr lang="en-US" sz="1800" i="1" kern="1200">
                                        <a:solidFill>
                                          <a:schemeClr val="tx1"/>
                                        </a:solidFill>
                                        <a:effectLst/>
                                        <a:latin typeface="Cambria Math" charset="0"/>
                                        <a:ea typeface="+mn-ea"/>
                                        <a:cs typeface="+mn-cs"/>
                                      </a:rPr>
                                    </m:ctrlPr>
                                  </m:dPr>
                                  <m:e>
                                    <m:r>
                                      <a:rPr lang="en-US" sz="1800" i="1" kern="1200">
                                        <a:solidFill>
                                          <a:schemeClr val="tx1"/>
                                        </a:solidFill>
                                        <a:effectLst/>
                                        <a:latin typeface="Cambria Math" charset="0"/>
                                        <a:ea typeface="+mn-ea"/>
                                        <a:cs typeface="+mn-cs"/>
                                      </a:rPr>
                                      <m:t>1−</m:t>
                                    </m:r>
                                    <m:r>
                                      <a:rPr lang="en-US" sz="1800" i="1" kern="1200">
                                        <a:solidFill>
                                          <a:schemeClr val="tx1"/>
                                        </a:solidFill>
                                        <a:effectLst/>
                                        <a:latin typeface="Cambria Math" charset="0"/>
                                        <a:ea typeface="+mn-ea"/>
                                        <a:cs typeface="+mn-cs"/>
                                      </a:rPr>
                                      <m:t>𝜆</m:t>
                                    </m:r>
                                  </m:e>
                                </m:d>
                              </m:oMath>
                            </m:oMathPara>
                          </a14:m>
                          <a:endParaRPr lang="en-US" dirty="0"/>
                        </a:p>
                      </a:txBody>
                      <a:tcPr/>
                    </a:tc>
                    <a:tc>
                      <a:txBody>
                        <a:bodyPr/>
                        <a:lstStyle/>
                        <a:p>
                          <a:pPr algn="ctr"/>
                          <a14:m>
                            <m:oMath xmlns:m="http://schemas.openxmlformats.org/officeDocument/2006/math">
                              <m:sSup>
                                <m:sSupPr>
                                  <m:ctrlPr>
                                    <a:rPr lang="en-US" sz="1800" i="1" kern="1200" smtClean="0">
                                      <a:solidFill>
                                        <a:schemeClr val="tx1"/>
                                      </a:solidFill>
                                      <a:effectLst/>
                                      <a:latin typeface="Cambria Math" charset="0"/>
                                      <a:ea typeface="Cambria Math" charset="0"/>
                                      <a:cs typeface="Cambria Math" charset="0"/>
                                    </a:rPr>
                                  </m:ctrlPr>
                                </m:sSupPr>
                                <m:e>
                                  <m:r>
                                    <a:rPr lang="en-US" sz="1800" i="1" kern="1200" smtClean="0">
                                      <a:solidFill>
                                        <a:schemeClr val="tx1"/>
                                      </a:solidFill>
                                      <a:effectLst/>
                                      <a:latin typeface="Cambria Math" charset="0"/>
                                      <a:ea typeface="Cambria Math" charset="0"/>
                                      <a:cs typeface="Cambria Math" charset="0"/>
                                    </a:rPr>
                                    <m:t>𝜆</m:t>
                                  </m:r>
                                </m:e>
                                <m:sup>
                                  <m:r>
                                    <a:rPr lang="en-US" sz="1800" b="0" i="1" kern="1200" smtClean="0">
                                      <a:solidFill>
                                        <a:schemeClr val="tx1"/>
                                      </a:solidFill>
                                      <a:effectLst/>
                                      <a:latin typeface="Cambria Math" charset="0"/>
                                      <a:ea typeface="Cambria Math" charset="0"/>
                                      <a:cs typeface="Cambria Math" charset="0"/>
                                    </a:rPr>
                                    <m:t>2</m:t>
                                  </m:r>
                                </m:sup>
                              </m:sSup>
                              <m:r>
                                <a:rPr lang="en-US" sz="1800" b="0" i="1" kern="1200" smtClean="0">
                                  <a:solidFill>
                                    <a:schemeClr val="tx1"/>
                                  </a:solidFill>
                                  <a:effectLst/>
                                  <a:latin typeface="Cambria Math" charset="0"/>
                                  <a:ea typeface="Cambria Math" charset="0"/>
                                  <a:cs typeface="Cambria Math" charset="0"/>
                                </a:rPr>
                                <m:t>+</m:t>
                              </m:r>
                              <m:sSup>
                                <m:sSupPr>
                                  <m:ctrlPr>
                                    <a:rPr lang="en-US" sz="1800" i="1" kern="1200" smtClean="0">
                                      <a:solidFill>
                                        <a:schemeClr val="tx1"/>
                                      </a:solidFill>
                                      <a:effectLst/>
                                      <a:latin typeface="Cambria Math" charset="0"/>
                                      <a:ea typeface="+mn-ea"/>
                                      <a:cs typeface="+mn-cs"/>
                                    </a:rPr>
                                  </m:ctrlPr>
                                </m:sSupPr>
                                <m:e>
                                  <m:d>
                                    <m:dPr>
                                      <m:ctrlPr>
                                        <a:rPr lang="en-US" sz="1800" i="1" kern="1200">
                                          <a:solidFill>
                                            <a:schemeClr val="tx1"/>
                                          </a:solidFill>
                                          <a:effectLst/>
                                          <a:latin typeface="Cambria Math" charset="0"/>
                                          <a:ea typeface="+mn-ea"/>
                                          <a:cs typeface="+mn-cs"/>
                                        </a:rPr>
                                      </m:ctrlPr>
                                    </m:dPr>
                                    <m:e>
                                      <m:r>
                                        <a:rPr lang="en-US" sz="1800" i="1" kern="1200">
                                          <a:solidFill>
                                            <a:schemeClr val="tx1"/>
                                          </a:solidFill>
                                          <a:effectLst/>
                                          <a:latin typeface="Cambria Math" charset="0"/>
                                          <a:ea typeface="+mn-ea"/>
                                          <a:cs typeface="+mn-cs"/>
                                        </a:rPr>
                                        <m:t>1−</m:t>
                                      </m:r>
                                      <m:r>
                                        <a:rPr lang="en-US" sz="1800" i="1" kern="1200">
                                          <a:solidFill>
                                            <a:schemeClr val="tx1"/>
                                          </a:solidFill>
                                          <a:effectLst/>
                                          <a:latin typeface="Cambria Math" charset="0"/>
                                          <a:ea typeface="+mn-ea"/>
                                          <a:cs typeface="+mn-cs"/>
                                        </a:rPr>
                                        <m:t>𝜆</m:t>
                                      </m:r>
                                    </m:e>
                                  </m:d>
                                </m:e>
                                <m:sup>
                                  <m:r>
                                    <a:rPr lang="en-US" sz="1800" i="1" kern="1200">
                                      <a:solidFill>
                                        <a:schemeClr val="tx1"/>
                                      </a:solidFill>
                                      <a:effectLst/>
                                      <a:latin typeface="Cambria Math" charset="0"/>
                                      <a:ea typeface="+mn-ea"/>
                                      <a:cs typeface="+mn-cs"/>
                                    </a:rPr>
                                    <m:t>2</m:t>
                                  </m:r>
                                </m:sup>
                              </m:sSup>
                            </m:oMath>
                          </a14:m>
                          <a:r>
                            <a:rPr lang="en-US" dirty="0">
                              <a:effectLst/>
                            </a:rPr>
                            <a:t> </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sz="1800" i="1" kern="1200" smtClean="0">
                                    <a:solidFill>
                                      <a:schemeClr val="tx1"/>
                                    </a:solidFill>
                                    <a:effectLst/>
                                    <a:latin typeface="Cambria Math" charset="0"/>
                                    <a:ea typeface="+mn-ea"/>
                                    <a:cs typeface="+mn-cs"/>
                                  </a:rPr>
                                  <m:t>𝜆</m:t>
                                </m:r>
                                <m:d>
                                  <m:dPr>
                                    <m:ctrlPr>
                                      <a:rPr lang="en-US" sz="1800" i="1" kern="1200">
                                        <a:solidFill>
                                          <a:schemeClr val="tx1"/>
                                        </a:solidFill>
                                        <a:effectLst/>
                                        <a:latin typeface="Cambria Math" charset="0"/>
                                        <a:ea typeface="+mn-ea"/>
                                        <a:cs typeface="+mn-cs"/>
                                      </a:rPr>
                                    </m:ctrlPr>
                                  </m:dPr>
                                  <m:e>
                                    <m:r>
                                      <a:rPr lang="en-US" sz="1800" i="1" kern="1200">
                                        <a:solidFill>
                                          <a:schemeClr val="tx1"/>
                                        </a:solidFill>
                                        <a:effectLst/>
                                        <a:latin typeface="Cambria Math" charset="0"/>
                                        <a:ea typeface="+mn-ea"/>
                                        <a:cs typeface="+mn-cs"/>
                                      </a:rPr>
                                      <m:t>1−</m:t>
                                    </m:r>
                                    <m:r>
                                      <a:rPr lang="en-US" sz="1800" i="1" kern="1200">
                                        <a:solidFill>
                                          <a:schemeClr val="tx1"/>
                                        </a:solidFill>
                                        <a:effectLst/>
                                        <a:latin typeface="Cambria Math" charset="0"/>
                                        <a:ea typeface="+mn-ea"/>
                                        <a:cs typeface="+mn-cs"/>
                                      </a:rPr>
                                      <m:t>𝜆</m:t>
                                    </m:r>
                                  </m:e>
                                </m:d>
                              </m:oMath>
                            </m:oMathPara>
                          </a14:m>
                          <a:endParaRPr lang="en-US" dirty="0"/>
                        </a:p>
                      </a:txBody>
                      <a:tcPr/>
                    </a:tc>
                  </a:tr>
                  <a:tr h="370840">
                    <a:tc vMerge="1">
                      <a:txBody>
                        <a:bodyPr/>
                        <a:lstStyle/>
                        <a:p>
                          <a:endParaRPr lang="en-US" dirty="0"/>
                        </a:p>
                      </a:txBody>
                      <a:tcPr/>
                    </a:tc>
                    <a:tc>
                      <a:txBody>
                        <a:bodyPr/>
                        <a:lstStyle/>
                        <a:p>
                          <a:pPr algn="ctr"/>
                          <a:r>
                            <a:rPr lang="en-US" b="1" dirty="0" smtClean="0"/>
                            <a:t>2</a:t>
                          </a:r>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1800" i="1" kern="1200" smtClean="0">
                                        <a:solidFill>
                                          <a:schemeClr val="tx1"/>
                                        </a:solidFill>
                                        <a:effectLst/>
                                        <a:latin typeface="Cambria Math" charset="0"/>
                                        <a:ea typeface="Cambria Math" charset="0"/>
                                        <a:cs typeface="Cambria Math" charset="0"/>
                                      </a:rPr>
                                    </m:ctrlPr>
                                  </m:sSupPr>
                                  <m:e>
                                    <m:r>
                                      <a:rPr lang="en-US" sz="1800" i="1" kern="1200" smtClean="0">
                                        <a:solidFill>
                                          <a:schemeClr val="tx1"/>
                                        </a:solidFill>
                                        <a:effectLst/>
                                        <a:latin typeface="Cambria Math" charset="0"/>
                                        <a:ea typeface="Cambria Math" charset="0"/>
                                        <a:cs typeface="Cambria Math" charset="0"/>
                                      </a:rPr>
                                      <m:t>𝜆</m:t>
                                    </m:r>
                                  </m:e>
                                  <m:sup>
                                    <m:r>
                                      <a:rPr lang="en-US" sz="1800" b="0" i="1" kern="1200" smtClean="0">
                                        <a:solidFill>
                                          <a:schemeClr val="tx1"/>
                                        </a:solidFill>
                                        <a:effectLst/>
                                        <a:latin typeface="Cambria Math" charset="0"/>
                                        <a:ea typeface="Cambria Math" charset="0"/>
                                        <a:cs typeface="Cambria Math" charset="0"/>
                                      </a:rPr>
                                      <m:t>2</m:t>
                                    </m:r>
                                  </m:sup>
                                </m:sSup>
                              </m:oMath>
                            </m:oMathPara>
                          </a14:m>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i="1" kern="1200" smtClean="0">
                                    <a:solidFill>
                                      <a:schemeClr val="tx1"/>
                                    </a:solidFill>
                                    <a:effectLst/>
                                    <a:latin typeface="Cambria Math" charset="0"/>
                                    <a:ea typeface="+mn-ea"/>
                                    <a:cs typeface="+mn-cs"/>
                                  </a:rPr>
                                  <m:t>2</m:t>
                                </m:r>
                                <m:r>
                                  <a:rPr lang="en-US" sz="1800" i="1" kern="1200" smtClean="0">
                                    <a:solidFill>
                                      <a:schemeClr val="tx1"/>
                                    </a:solidFill>
                                    <a:effectLst/>
                                    <a:latin typeface="Cambria Math" charset="0"/>
                                    <a:ea typeface="+mn-ea"/>
                                    <a:cs typeface="+mn-cs"/>
                                  </a:rPr>
                                  <m:t>𝜆</m:t>
                                </m:r>
                                <m:d>
                                  <m:dPr>
                                    <m:ctrlPr>
                                      <a:rPr lang="en-US" sz="1800" i="1" kern="1200">
                                        <a:solidFill>
                                          <a:schemeClr val="tx1"/>
                                        </a:solidFill>
                                        <a:effectLst/>
                                        <a:latin typeface="Cambria Math" charset="0"/>
                                        <a:ea typeface="+mn-ea"/>
                                        <a:cs typeface="+mn-cs"/>
                                      </a:rPr>
                                    </m:ctrlPr>
                                  </m:dPr>
                                  <m:e>
                                    <m:r>
                                      <a:rPr lang="en-US" sz="1800" i="1" kern="1200">
                                        <a:solidFill>
                                          <a:schemeClr val="tx1"/>
                                        </a:solidFill>
                                        <a:effectLst/>
                                        <a:latin typeface="Cambria Math" charset="0"/>
                                        <a:ea typeface="+mn-ea"/>
                                        <a:cs typeface="+mn-cs"/>
                                      </a:rPr>
                                      <m:t>1−</m:t>
                                    </m:r>
                                    <m:r>
                                      <a:rPr lang="en-US" sz="1800" i="1" kern="1200">
                                        <a:solidFill>
                                          <a:schemeClr val="tx1"/>
                                        </a:solidFill>
                                        <a:effectLst/>
                                        <a:latin typeface="Cambria Math" charset="0"/>
                                        <a:ea typeface="+mn-ea"/>
                                        <a:cs typeface="+mn-cs"/>
                                      </a:rPr>
                                      <m:t>𝜆</m:t>
                                    </m:r>
                                  </m:e>
                                </m:d>
                              </m:oMath>
                            </m:oMathPara>
                          </a14:m>
                          <a:endParaRPr lang="en-US" sz="1800" kern="1200" dirty="0">
                            <a:solidFill>
                              <a:schemeClr val="tx1"/>
                            </a:solidFill>
                            <a:effectLst/>
                            <a:latin typeface="+mn-lt"/>
                            <a:ea typeface="+mn-ea"/>
                            <a:cs typeface="+mn-cs"/>
                          </a:endParaRPr>
                        </a:p>
                      </a:txBody>
                      <a:tcPr/>
                    </a:tc>
                    <a:tc>
                      <a:txBody>
                        <a:bodyPr/>
                        <a:lstStyle/>
                        <a:p>
                          <a:pPr algn="ctr"/>
                          <a14:m>
                            <m:oMath xmlns:m="http://schemas.openxmlformats.org/officeDocument/2006/math">
                              <m:sSup>
                                <m:sSupPr>
                                  <m:ctrlPr>
                                    <a:rPr lang="en-US" sz="1800" i="1" kern="1200" smtClean="0">
                                      <a:solidFill>
                                        <a:schemeClr val="tx1"/>
                                      </a:solidFill>
                                      <a:effectLst/>
                                      <a:latin typeface="Cambria Math" charset="0"/>
                                      <a:ea typeface="+mn-ea"/>
                                      <a:cs typeface="+mn-cs"/>
                                    </a:rPr>
                                  </m:ctrlPr>
                                </m:sSupPr>
                                <m:e>
                                  <m:d>
                                    <m:dPr>
                                      <m:ctrlPr>
                                        <a:rPr lang="en-US" sz="1800" i="1" kern="1200">
                                          <a:solidFill>
                                            <a:schemeClr val="tx1"/>
                                          </a:solidFill>
                                          <a:effectLst/>
                                          <a:latin typeface="Cambria Math" charset="0"/>
                                          <a:ea typeface="+mn-ea"/>
                                          <a:cs typeface="+mn-cs"/>
                                        </a:rPr>
                                      </m:ctrlPr>
                                    </m:dPr>
                                    <m:e>
                                      <m:r>
                                        <a:rPr lang="en-US" sz="1800" i="1" kern="1200">
                                          <a:solidFill>
                                            <a:schemeClr val="tx1"/>
                                          </a:solidFill>
                                          <a:effectLst/>
                                          <a:latin typeface="Cambria Math" charset="0"/>
                                          <a:ea typeface="+mn-ea"/>
                                          <a:cs typeface="+mn-cs"/>
                                        </a:rPr>
                                        <m:t>1−</m:t>
                                      </m:r>
                                      <m:r>
                                        <a:rPr lang="en-US" sz="1800" i="1" kern="1200">
                                          <a:solidFill>
                                            <a:schemeClr val="tx1"/>
                                          </a:solidFill>
                                          <a:effectLst/>
                                          <a:latin typeface="Cambria Math" charset="0"/>
                                          <a:ea typeface="+mn-ea"/>
                                          <a:cs typeface="+mn-cs"/>
                                        </a:rPr>
                                        <m:t>𝜆</m:t>
                                      </m:r>
                                    </m:e>
                                  </m:d>
                                </m:e>
                                <m:sup>
                                  <m:r>
                                    <a:rPr lang="en-US" sz="1800" i="1" kern="1200">
                                      <a:solidFill>
                                        <a:schemeClr val="tx1"/>
                                      </a:solidFill>
                                      <a:effectLst/>
                                      <a:latin typeface="Cambria Math" charset="0"/>
                                      <a:ea typeface="+mn-ea"/>
                                      <a:cs typeface="+mn-cs"/>
                                    </a:rPr>
                                    <m:t>2</m:t>
                                  </m:r>
                                </m:sup>
                              </m:sSup>
                            </m:oMath>
                          </a14:m>
                          <a:r>
                            <a:rPr lang="en-US" dirty="0">
                              <a:effectLst/>
                            </a:rPr>
                            <a:t> </a:t>
                          </a:r>
                          <a:endParaRPr lang="en-US" dirty="0"/>
                        </a:p>
                      </a:txBody>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80958377"/>
                  </p:ext>
                </p:extLst>
              </p:nvPr>
            </p:nvGraphicFramePr>
            <p:xfrm>
              <a:off x="1535546" y="4681472"/>
              <a:ext cx="8128000" cy="1857440"/>
            </p:xfrm>
            <a:graphic>
              <a:graphicData uri="http://schemas.openxmlformats.org/drawingml/2006/table">
                <a:tbl>
                  <a:tblPr firstRow="1" bandRow="1">
                    <a:tableStyleId>{616DA210-FB5B-4158-B5E0-FEB733F419BA}</a:tableStyleId>
                  </a:tblPr>
                  <a:tblGrid>
                    <a:gridCol w="1625600"/>
                    <a:gridCol w="1625600"/>
                    <a:gridCol w="1625600"/>
                    <a:gridCol w="1625600"/>
                    <a:gridCol w="1625600"/>
                  </a:tblGrid>
                  <a:tr h="370840">
                    <a:tc gridSpan="5">
                      <a:txBody>
                        <a:bodyPr/>
                        <a:lstStyle/>
                        <a:p>
                          <a:endParaRPr lang="en-US"/>
                        </a:p>
                      </a:txBody>
                      <a:tcPr>
                        <a:blipFill rotWithShape="0">
                          <a:blip r:embed="rId3"/>
                          <a:stretch>
                            <a:fillRect l="-75" t="-1639" r="-225" b="-426230"/>
                          </a:stretch>
                        </a:blip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rowSpan="4">
                      <a:txBody>
                        <a:bodyPr/>
                        <a:lstStyle/>
                        <a:p>
                          <a:endParaRPr lang="en-US"/>
                        </a:p>
                      </a:txBody>
                      <a:tcPr>
                        <a:blipFill rotWithShape="0">
                          <a:blip r:embed="rId3"/>
                          <a:stretch>
                            <a:fillRect l="-375" t="-25306" r="-401124" b="-6122"/>
                          </a:stretch>
                        </a:blipFill>
                      </a:tcPr>
                    </a:tc>
                    <a:tc>
                      <a:txBody>
                        <a:bodyPr/>
                        <a:lstStyle/>
                        <a:p>
                          <a:pPr algn="ctr"/>
                          <a:endParaRPr lang="en-US" dirty="0"/>
                        </a:p>
                      </a:txBody>
                      <a:tcPr/>
                    </a:tc>
                    <a:tc>
                      <a:txBody>
                        <a:bodyPr/>
                        <a:lstStyle/>
                        <a:p>
                          <a:pPr algn="ctr"/>
                          <a:r>
                            <a:rPr lang="en-US" b="1" dirty="0" smtClean="0"/>
                            <a:t>0</a:t>
                          </a:r>
                          <a:endParaRPr lang="en-US" b="1" dirty="0"/>
                        </a:p>
                      </a:txBody>
                      <a:tcPr/>
                    </a:tc>
                    <a:tc>
                      <a:txBody>
                        <a:bodyPr/>
                        <a:lstStyle/>
                        <a:p>
                          <a:pPr algn="ctr"/>
                          <a:r>
                            <a:rPr lang="en-US" b="1" dirty="0" smtClean="0"/>
                            <a:t>1</a:t>
                          </a:r>
                          <a:endParaRPr lang="en-US" b="1" dirty="0"/>
                        </a:p>
                      </a:txBody>
                      <a:tcPr/>
                    </a:tc>
                    <a:tc>
                      <a:txBody>
                        <a:bodyPr/>
                        <a:lstStyle/>
                        <a:p>
                          <a:pPr algn="ctr"/>
                          <a:r>
                            <a:rPr lang="en-US" b="1" dirty="0" smtClean="0"/>
                            <a:t>2</a:t>
                          </a:r>
                          <a:endParaRPr lang="en-US" b="1" dirty="0"/>
                        </a:p>
                      </a:txBody>
                      <a:tcPr/>
                    </a:tc>
                  </a:tr>
                  <a:tr h="371920">
                    <a:tc vMerge="1">
                      <a:txBody>
                        <a:bodyPr/>
                        <a:lstStyle/>
                        <a:p>
                          <a:endParaRPr lang="en-US"/>
                        </a:p>
                      </a:txBody>
                      <a:tcPr/>
                    </a:tc>
                    <a:tc>
                      <a:txBody>
                        <a:bodyPr/>
                        <a:lstStyle/>
                        <a:p>
                          <a:pPr algn="ctr"/>
                          <a:r>
                            <a:rPr lang="en-US" b="1" dirty="0" smtClean="0"/>
                            <a:t>0</a:t>
                          </a:r>
                          <a:endParaRPr lang="en-US" b="1" dirty="0"/>
                        </a:p>
                      </a:txBody>
                      <a:tcPr/>
                    </a:tc>
                    <a:tc>
                      <a:txBody>
                        <a:bodyPr/>
                        <a:lstStyle/>
                        <a:p>
                          <a:endParaRPr lang="en-US"/>
                        </a:p>
                      </a:txBody>
                      <a:tcPr>
                        <a:blipFill rotWithShape="0">
                          <a:blip r:embed="rId3"/>
                          <a:stretch>
                            <a:fillRect l="-200375" t="-201639" r="-201124" b="-226230"/>
                          </a:stretch>
                        </a:blipFill>
                      </a:tcPr>
                    </a:tc>
                    <a:tc>
                      <a:txBody>
                        <a:bodyPr/>
                        <a:lstStyle/>
                        <a:p>
                          <a:endParaRPr lang="en-US"/>
                        </a:p>
                      </a:txBody>
                      <a:tcPr>
                        <a:blipFill rotWithShape="0">
                          <a:blip r:embed="rId3"/>
                          <a:stretch>
                            <a:fillRect l="-300375" t="-201639" r="-101124" b="-226230"/>
                          </a:stretch>
                        </a:blipFill>
                      </a:tcPr>
                    </a:tc>
                    <a:tc>
                      <a:txBody>
                        <a:bodyPr/>
                        <a:lstStyle/>
                        <a:p>
                          <a:endParaRPr lang="en-US"/>
                        </a:p>
                      </a:txBody>
                      <a:tcPr>
                        <a:blipFill rotWithShape="0">
                          <a:blip r:embed="rId3"/>
                          <a:stretch>
                            <a:fillRect l="-400375" t="-201639" r="-1124" b="-226230"/>
                          </a:stretch>
                        </a:blipFill>
                      </a:tcPr>
                    </a:tc>
                  </a:tr>
                  <a:tr h="371920">
                    <a:tc vMerge="1">
                      <a:txBody>
                        <a:bodyPr/>
                        <a:lstStyle/>
                        <a:p>
                          <a:endParaRPr lang="en-US"/>
                        </a:p>
                      </a:txBody>
                      <a:tcPr/>
                    </a:tc>
                    <a:tc>
                      <a:txBody>
                        <a:bodyPr/>
                        <a:lstStyle/>
                        <a:p>
                          <a:pPr algn="ctr"/>
                          <a:r>
                            <a:rPr lang="en-US" b="1" dirty="0" smtClean="0"/>
                            <a:t>1</a:t>
                          </a:r>
                          <a:endParaRPr lang="en-US" b="1" dirty="0"/>
                        </a:p>
                      </a:txBody>
                      <a:tcPr/>
                    </a:tc>
                    <a:tc>
                      <a:txBody>
                        <a:bodyPr/>
                        <a:lstStyle/>
                        <a:p>
                          <a:endParaRPr lang="en-US"/>
                        </a:p>
                      </a:txBody>
                      <a:tcPr>
                        <a:blipFill rotWithShape="0">
                          <a:blip r:embed="rId3"/>
                          <a:stretch>
                            <a:fillRect l="-200375" t="-296774" r="-201124" b="-122581"/>
                          </a:stretch>
                        </a:blipFill>
                      </a:tcPr>
                    </a:tc>
                    <a:tc>
                      <a:txBody>
                        <a:bodyPr/>
                        <a:lstStyle/>
                        <a:p>
                          <a:endParaRPr lang="en-US"/>
                        </a:p>
                      </a:txBody>
                      <a:tcPr>
                        <a:blipFill rotWithShape="0">
                          <a:blip r:embed="rId3"/>
                          <a:stretch>
                            <a:fillRect l="-300375" t="-296774" r="-101124" b="-122581"/>
                          </a:stretch>
                        </a:blipFill>
                      </a:tcPr>
                    </a:tc>
                    <a:tc>
                      <a:txBody>
                        <a:bodyPr/>
                        <a:lstStyle/>
                        <a:p>
                          <a:endParaRPr lang="en-US"/>
                        </a:p>
                      </a:txBody>
                      <a:tcPr>
                        <a:blipFill rotWithShape="0">
                          <a:blip r:embed="rId3"/>
                          <a:stretch>
                            <a:fillRect l="-400375" t="-296774" r="-1124" b="-122581"/>
                          </a:stretch>
                        </a:blipFill>
                      </a:tcPr>
                    </a:tc>
                  </a:tr>
                  <a:tr h="371920">
                    <a:tc vMerge="1">
                      <a:txBody>
                        <a:bodyPr/>
                        <a:lstStyle/>
                        <a:p>
                          <a:endParaRPr lang="en-US" dirty="0"/>
                        </a:p>
                      </a:txBody>
                      <a:tcPr/>
                    </a:tc>
                    <a:tc>
                      <a:txBody>
                        <a:bodyPr/>
                        <a:lstStyle/>
                        <a:p>
                          <a:pPr algn="ctr"/>
                          <a:r>
                            <a:rPr lang="en-US" b="1" dirty="0" smtClean="0"/>
                            <a:t>2</a:t>
                          </a:r>
                          <a:endParaRPr lang="en-US" b="1" dirty="0"/>
                        </a:p>
                      </a:txBody>
                      <a:tcPr/>
                    </a:tc>
                    <a:tc>
                      <a:txBody>
                        <a:bodyPr/>
                        <a:lstStyle/>
                        <a:p>
                          <a:endParaRPr lang="en-US"/>
                        </a:p>
                      </a:txBody>
                      <a:tcPr>
                        <a:blipFill rotWithShape="0">
                          <a:blip r:embed="rId3"/>
                          <a:stretch>
                            <a:fillRect l="-200375" t="-403279" r="-201124" b="-24590"/>
                          </a:stretch>
                        </a:blipFill>
                      </a:tcPr>
                    </a:tc>
                    <a:tc>
                      <a:txBody>
                        <a:bodyPr/>
                        <a:lstStyle/>
                        <a:p>
                          <a:endParaRPr lang="en-US"/>
                        </a:p>
                      </a:txBody>
                      <a:tcPr>
                        <a:blipFill rotWithShape="0">
                          <a:blip r:embed="rId3"/>
                          <a:stretch>
                            <a:fillRect l="-300375" t="-403279" r="-101124" b="-24590"/>
                          </a:stretch>
                        </a:blipFill>
                      </a:tcPr>
                    </a:tc>
                    <a:tc>
                      <a:txBody>
                        <a:bodyPr/>
                        <a:lstStyle/>
                        <a:p>
                          <a:endParaRPr lang="en-US"/>
                        </a:p>
                      </a:txBody>
                      <a:tcPr>
                        <a:blipFill rotWithShape="0">
                          <a:blip r:embed="rId3"/>
                          <a:stretch>
                            <a:fillRect l="-400375" t="-403279" r="-1124" b="-24590"/>
                          </a:stretch>
                        </a:blipFill>
                      </a:tcPr>
                    </a:tc>
                  </a:tr>
                </a:tbl>
              </a:graphicData>
            </a:graphic>
          </p:graphicFrame>
        </mc:Fallback>
      </mc:AlternateContent>
    </p:spTree>
    <p:extLst>
      <p:ext uri="{BB962C8B-B14F-4D97-AF65-F5344CB8AC3E}">
        <p14:creationId xmlns:p14="http://schemas.microsoft.com/office/powerpoint/2010/main" val="537029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86690" y="498764"/>
                <a:ext cx="10467110" cy="6222711"/>
              </a:xfrm>
            </p:spPr>
            <p:txBody>
              <a:bodyPr>
                <a:normAutofit fontScale="92500" lnSpcReduction="10000"/>
              </a:bodyPr>
              <a:lstStyle/>
              <a:p>
                <a:pPr marL="457200" indent="-457200">
                  <a:buFont typeface="+mj-lt"/>
                  <a:buAutoNum type="arabicPeriod" startAt="2"/>
                </a:pPr>
                <a14:m>
                  <m:oMath xmlns:m="http://schemas.openxmlformats.org/officeDocument/2006/math">
                    <m:r>
                      <a:rPr lang="en-US" i="1" smtClean="0">
                        <a:latin typeface="Cambria Math" charset="0"/>
                      </a:rPr>
                      <m:t>𝑃</m:t>
                    </m:r>
                    <m:d>
                      <m:dPr>
                        <m:ctrlPr>
                          <a:rPr lang="en-US" i="1">
                            <a:latin typeface="Cambria Math" charset="0"/>
                          </a:rPr>
                        </m:ctrlPr>
                      </m:dPr>
                      <m:e>
                        <m:sSup>
                          <m:sSupPr>
                            <m:ctrlPr>
                              <a:rPr lang="en-US" i="1" smtClean="0">
                                <a:latin typeface="Cambria Math" charset="0"/>
                              </a:rPr>
                            </m:ctrlPr>
                          </m:sSupPr>
                          <m:e>
                            <m:r>
                              <a:rPr lang="en-US" i="1">
                                <a:latin typeface="Cambria Math" charset="0"/>
                              </a:rPr>
                              <m:t>𝑍</m:t>
                            </m:r>
                          </m:e>
                          <m:sup>
                            <m:r>
                              <a:rPr lang="en-US" i="1">
                                <a:latin typeface="Cambria Math" charset="0"/>
                              </a:rPr>
                              <m:t>(1)</m:t>
                            </m:r>
                          </m:sup>
                        </m:sSup>
                        <m:r>
                          <a:rPr lang="en-US" i="1">
                            <a:latin typeface="Cambria Math" charset="0"/>
                          </a:rPr>
                          <m:t>,</m:t>
                        </m:r>
                        <m:sSup>
                          <m:sSupPr>
                            <m:ctrlPr>
                              <a:rPr lang="en-US" i="1">
                                <a:latin typeface="Cambria Math" charset="0"/>
                              </a:rPr>
                            </m:ctrlPr>
                          </m:sSupPr>
                          <m:e>
                            <m:r>
                              <a:rPr lang="en-US" i="1">
                                <a:latin typeface="Cambria Math" charset="0"/>
                              </a:rPr>
                              <m:t>𝑍</m:t>
                            </m:r>
                          </m:e>
                          <m:sup>
                            <m:r>
                              <a:rPr lang="en-US" i="1">
                                <a:latin typeface="Cambria Math" charset="0"/>
                              </a:rPr>
                              <m:t>(</m:t>
                            </m:r>
                            <m:r>
                              <a:rPr lang="en-US" b="0" i="1" smtClean="0">
                                <a:latin typeface="Cambria Math" charset="0"/>
                              </a:rPr>
                              <m:t>2</m:t>
                            </m:r>
                            <m:r>
                              <a:rPr lang="en-US" i="1">
                                <a:latin typeface="Cambria Math" charset="0"/>
                              </a:rPr>
                              <m:t>)</m:t>
                            </m:r>
                          </m:sup>
                        </m:sSup>
                      </m:e>
                      <m:e>
                        <m:r>
                          <a:rPr lang="en-US" i="1">
                            <a:latin typeface="Cambria Math" charset="0"/>
                          </a:rPr>
                          <m:t>𝐻</m:t>
                        </m:r>
                      </m:e>
                    </m:d>
                  </m:oMath>
                </a14:m>
                <a:r>
                  <a:rPr lang="en-US" dirty="0" smtClean="0"/>
                  <a:t> = Probability of observing a pair of haplotypes </a:t>
                </a:r>
                <a14:m>
                  <m:oMath xmlns:m="http://schemas.openxmlformats.org/officeDocument/2006/math">
                    <m:sSup>
                      <m:sSupPr>
                        <m:ctrlPr>
                          <a:rPr lang="en-US" i="1" smtClean="0">
                            <a:latin typeface="Cambria Math" charset="0"/>
                          </a:rPr>
                        </m:ctrlPr>
                      </m:sSupPr>
                      <m:e>
                        <m:r>
                          <a:rPr lang="en-US" i="1">
                            <a:latin typeface="Cambria Math" charset="0"/>
                          </a:rPr>
                          <m:t>𝑍</m:t>
                        </m:r>
                      </m:e>
                      <m:sup>
                        <m:r>
                          <a:rPr lang="en-US" i="1">
                            <a:latin typeface="Cambria Math" charset="0"/>
                          </a:rPr>
                          <m:t>(1)</m:t>
                        </m:r>
                      </m:sup>
                    </m:sSup>
                    <m:r>
                      <a:rPr lang="en-US" i="1">
                        <a:latin typeface="Cambria Math" charset="0"/>
                      </a:rPr>
                      <m:t>,</m:t>
                    </m:r>
                    <m:sSup>
                      <m:sSupPr>
                        <m:ctrlPr>
                          <a:rPr lang="en-US" i="1">
                            <a:latin typeface="Cambria Math" charset="0"/>
                          </a:rPr>
                        </m:ctrlPr>
                      </m:sSupPr>
                      <m:e>
                        <m:r>
                          <a:rPr lang="en-US" i="1">
                            <a:latin typeface="Cambria Math" charset="0"/>
                          </a:rPr>
                          <m:t>𝑍</m:t>
                        </m:r>
                      </m:e>
                      <m:sup>
                        <m:r>
                          <a:rPr lang="en-US" i="1">
                            <a:latin typeface="Cambria Math" charset="0"/>
                          </a:rPr>
                          <m:t>(</m:t>
                        </m:r>
                        <m:r>
                          <a:rPr lang="en-US" b="0" i="1" smtClean="0">
                            <a:latin typeface="Cambria Math" charset="0"/>
                          </a:rPr>
                          <m:t>2</m:t>
                        </m:r>
                        <m:r>
                          <a:rPr lang="en-US" i="1">
                            <a:latin typeface="Cambria Math" charset="0"/>
                          </a:rPr>
                          <m:t>)</m:t>
                        </m:r>
                      </m:sup>
                    </m:sSup>
                  </m:oMath>
                </a14:m>
                <a:r>
                  <a:rPr lang="en-US" dirty="0" smtClean="0"/>
                  <a:t> given the reference set of haplotypes </a:t>
                </a:r>
                <a14:m>
                  <m:oMath xmlns:m="http://schemas.openxmlformats.org/officeDocument/2006/math">
                    <m:r>
                      <a:rPr lang="en-US" i="1" smtClean="0">
                        <a:latin typeface="Cambria Math" charset="0"/>
                      </a:rPr>
                      <m:t>𝐻</m:t>
                    </m:r>
                  </m:oMath>
                </a14:m>
                <a:endParaRPr lang="en-US" dirty="0" smtClean="0"/>
              </a:p>
              <a:p>
                <a:pPr lvl="1"/>
                <a:r>
                  <a:rPr lang="en-US" dirty="0" smtClean="0"/>
                  <a:t>This term captures the both the probability of observing a given haplotype, as well as the probability of recombination mixing two or more haplotypes</a:t>
                </a:r>
              </a:p>
              <a:p>
                <a:pPr lvl="1"/>
                <a:endParaRPr lang="en-US" dirty="0" smtClean="0"/>
              </a:p>
              <a:p>
                <a:pPr lvl="1"/>
                <a:r>
                  <a:rPr lang="en-US" dirty="0" smtClean="0"/>
                  <a:t>Alternate models of recombination are possible, but under the common assumption of a uniform probability of recombination, this term is calculated as:</a:t>
                </a:r>
              </a:p>
              <a:p>
                <a:pPr lvl="1"/>
                <a:endParaRPr lang="en-US" dirty="0"/>
              </a:p>
              <a:p>
                <a:pPr marL="457200" lvl="1" indent="0">
                  <a:buNone/>
                </a:pPr>
                <a14:m>
                  <m:oMathPara xmlns:m="http://schemas.openxmlformats.org/officeDocument/2006/math">
                    <m:oMathParaPr>
                      <m:jc m:val="centerGroup"/>
                    </m:oMathParaPr>
                    <m:oMath xmlns:m="http://schemas.openxmlformats.org/officeDocument/2006/math">
                      <m:r>
                        <a:rPr lang="en-US" i="1">
                          <a:latin typeface="Cambria Math" charset="0"/>
                        </a:rPr>
                        <m:t>𝑃</m:t>
                      </m:r>
                      <m:d>
                        <m:dPr>
                          <m:ctrlPr>
                            <a:rPr lang="en-US" i="1">
                              <a:latin typeface="Cambria Math" charset="0"/>
                            </a:rPr>
                          </m:ctrlPr>
                        </m:dPr>
                        <m:e>
                          <m:sSup>
                            <m:sSupPr>
                              <m:ctrlPr>
                                <a:rPr lang="en-US" i="1" smtClean="0">
                                  <a:latin typeface="Cambria Math" charset="0"/>
                                </a:rPr>
                              </m:ctrlPr>
                            </m:sSupPr>
                            <m:e>
                              <m:r>
                                <a:rPr lang="en-US" i="1">
                                  <a:latin typeface="Cambria Math" charset="0"/>
                                </a:rPr>
                                <m:t>𝑍</m:t>
                              </m:r>
                            </m:e>
                            <m:sup>
                              <m:r>
                                <a:rPr lang="en-US" i="1">
                                  <a:latin typeface="Cambria Math" charset="0"/>
                                </a:rPr>
                                <m:t>(1)</m:t>
                              </m:r>
                            </m:sup>
                          </m:sSup>
                          <m:r>
                            <a:rPr lang="en-US" i="1">
                              <a:latin typeface="Cambria Math" charset="0"/>
                            </a:rPr>
                            <m:t>,</m:t>
                          </m:r>
                          <m:sSup>
                            <m:sSupPr>
                              <m:ctrlPr>
                                <a:rPr lang="en-US" i="1">
                                  <a:latin typeface="Cambria Math" charset="0"/>
                                </a:rPr>
                              </m:ctrlPr>
                            </m:sSupPr>
                            <m:e>
                              <m:r>
                                <a:rPr lang="en-US" i="1">
                                  <a:latin typeface="Cambria Math" charset="0"/>
                                </a:rPr>
                                <m:t>𝑍</m:t>
                              </m:r>
                            </m:e>
                            <m:sup>
                              <m:r>
                                <a:rPr lang="en-US" i="1">
                                  <a:latin typeface="Cambria Math" charset="0"/>
                                </a:rPr>
                                <m:t>(</m:t>
                              </m:r>
                              <m:r>
                                <a:rPr lang="en-US" b="0" i="1" smtClean="0">
                                  <a:latin typeface="Cambria Math" charset="0"/>
                                </a:rPr>
                                <m:t>2</m:t>
                              </m:r>
                              <m:r>
                                <a:rPr lang="en-US" i="1">
                                  <a:latin typeface="Cambria Math" charset="0"/>
                                </a:rPr>
                                <m:t>)</m:t>
                              </m:r>
                            </m:sup>
                          </m:sSup>
                        </m:e>
                        <m:e>
                          <m:r>
                            <a:rPr lang="en-US" i="1">
                              <a:latin typeface="Cambria Math" charset="0"/>
                            </a:rPr>
                            <m:t>𝐻</m:t>
                          </m:r>
                        </m:e>
                      </m:d>
                      <m:r>
                        <a:rPr lang="en-US" i="1">
                          <a:latin typeface="Cambria Math" charset="0"/>
                        </a:rPr>
                        <m:t>=</m:t>
                      </m:r>
                      <m:r>
                        <a:rPr lang="en-US" i="1">
                          <a:latin typeface="Cambria Math" charset="0"/>
                        </a:rPr>
                        <m:t>𝑃</m:t>
                      </m:r>
                      <m:d>
                        <m:dPr>
                          <m:ctrlPr>
                            <a:rPr lang="en-US" i="1">
                              <a:latin typeface="Cambria Math" charset="0"/>
                            </a:rPr>
                          </m:ctrlPr>
                        </m:dPr>
                        <m:e>
                          <m:sSubSup>
                            <m:sSubSupPr>
                              <m:ctrlPr>
                                <a:rPr lang="en-US" i="1">
                                  <a:latin typeface="Cambria Math" charset="0"/>
                                </a:rPr>
                              </m:ctrlPr>
                            </m:sSubSupPr>
                            <m:e>
                              <m:r>
                                <a:rPr lang="en-US" i="1">
                                  <a:latin typeface="Cambria Math" charset="0"/>
                                </a:rPr>
                                <m:t>𝑍</m:t>
                              </m:r>
                            </m:e>
                            <m:sub>
                              <m:r>
                                <a:rPr lang="en-US" i="1">
                                  <a:latin typeface="Cambria Math" charset="0"/>
                                </a:rPr>
                                <m:t>1</m:t>
                              </m:r>
                            </m:sub>
                            <m:sup>
                              <m:r>
                                <a:rPr lang="en-US" i="1">
                                  <a:latin typeface="Cambria Math" charset="0"/>
                                </a:rPr>
                                <m:t>(1)</m:t>
                              </m:r>
                            </m:sup>
                          </m:sSubSup>
                          <m:r>
                            <a:rPr lang="en-US" i="1">
                              <a:latin typeface="Cambria Math" charset="0"/>
                            </a:rPr>
                            <m:t>,</m:t>
                          </m:r>
                          <m:sSubSup>
                            <m:sSubSupPr>
                              <m:ctrlPr>
                                <a:rPr lang="en-US" i="1">
                                  <a:latin typeface="Cambria Math" charset="0"/>
                                </a:rPr>
                              </m:ctrlPr>
                            </m:sSubSupPr>
                            <m:e>
                              <m:r>
                                <a:rPr lang="en-US" i="1">
                                  <a:latin typeface="Cambria Math" charset="0"/>
                                </a:rPr>
                                <m:t>𝑍</m:t>
                              </m:r>
                            </m:e>
                            <m:sub>
                              <m:r>
                                <a:rPr lang="en-US" i="1">
                                  <a:latin typeface="Cambria Math" charset="0"/>
                                </a:rPr>
                                <m:t>1</m:t>
                              </m:r>
                            </m:sub>
                            <m:sup>
                              <m:r>
                                <a:rPr lang="en-US" i="1">
                                  <a:latin typeface="Cambria Math" charset="0"/>
                                </a:rPr>
                                <m:t>(2)</m:t>
                              </m:r>
                            </m:sup>
                          </m:sSubSup>
                        </m:e>
                        <m:e>
                          <m:r>
                            <a:rPr lang="en-US" i="1">
                              <a:latin typeface="Cambria Math" charset="0"/>
                            </a:rPr>
                            <m:t>𝐻</m:t>
                          </m:r>
                        </m:e>
                      </m:d>
                      <m:nary>
                        <m:naryPr>
                          <m:chr m:val="∏"/>
                          <m:limLoc m:val="undOvr"/>
                          <m:ctrlPr>
                            <a:rPr lang="en-US" i="1">
                              <a:latin typeface="Cambria Math" charset="0"/>
                            </a:rPr>
                          </m:ctrlPr>
                        </m:naryPr>
                        <m:sub>
                          <m:r>
                            <a:rPr lang="en-US" i="1">
                              <a:latin typeface="Cambria Math" charset="0"/>
                            </a:rPr>
                            <m:t>𝑙</m:t>
                          </m:r>
                          <m:r>
                            <a:rPr lang="en-US" i="1">
                              <a:latin typeface="Cambria Math" charset="0"/>
                            </a:rPr>
                            <m:t>=1</m:t>
                          </m:r>
                        </m:sub>
                        <m:sup>
                          <m:r>
                            <a:rPr lang="en-US" i="1">
                              <a:latin typeface="Cambria Math" charset="0"/>
                            </a:rPr>
                            <m:t>𝐿</m:t>
                          </m:r>
                          <m:r>
                            <a:rPr lang="en-US" i="1">
                              <a:latin typeface="Cambria Math" charset="0"/>
                            </a:rPr>
                            <m:t>−1</m:t>
                          </m:r>
                        </m:sup>
                        <m:e>
                          <m:r>
                            <a:rPr lang="en-US" i="1">
                              <a:latin typeface="Cambria Math" charset="0"/>
                            </a:rPr>
                            <m:t>𝑃</m:t>
                          </m:r>
                          <m:d>
                            <m:dPr>
                              <m:ctrlPr>
                                <a:rPr lang="en-US" i="1">
                                  <a:latin typeface="Cambria Math" charset="0"/>
                                </a:rPr>
                              </m:ctrlPr>
                            </m:dPr>
                            <m:e>
                              <m:d>
                                <m:dPr>
                                  <m:begChr m:val="{"/>
                                  <m:endChr m:val="}"/>
                                  <m:ctrlPr>
                                    <a:rPr lang="en-US" i="1">
                                      <a:latin typeface="Cambria Math" charset="0"/>
                                    </a:rPr>
                                  </m:ctrlPr>
                                </m:dPr>
                                <m:e>
                                  <m:sSubSup>
                                    <m:sSubSupPr>
                                      <m:ctrlPr>
                                        <a:rPr lang="en-US" i="1">
                                          <a:latin typeface="Cambria Math" charset="0"/>
                                        </a:rPr>
                                      </m:ctrlPr>
                                    </m:sSubSupPr>
                                    <m:e>
                                      <m:r>
                                        <a:rPr lang="en-US" i="1">
                                          <a:latin typeface="Cambria Math" charset="0"/>
                                        </a:rPr>
                                        <m:t>𝑍</m:t>
                                      </m:r>
                                    </m:e>
                                    <m:sub>
                                      <m:r>
                                        <a:rPr lang="en-US" i="1">
                                          <a:latin typeface="Cambria Math" charset="0"/>
                                        </a:rPr>
                                        <m:t>𝑙</m:t>
                                      </m:r>
                                    </m:sub>
                                    <m:sup>
                                      <m:r>
                                        <a:rPr lang="en-US" i="1">
                                          <a:latin typeface="Cambria Math" charset="0"/>
                                        </a:rPr>
                                        <m:t>(1)</m:t>
                                      </m:r>
                                    </m:sup>
                                  </m:sSubSup>
                                  <m:r>
                                    <a:rPr lang="en-US" i="1">
                                      <a:latin typeface="Cambria Math" charset="0"/>
                                    </a:rPr>
                                    <m:t>,</m:t>
                                  </m:r>
                                  <m:sSubSup>
                                    <m:sSubSupPr>
                                      <m:ctrlPr>
                                        <a:rPr lang="en-US" i="1">
                                          <a:latin typeface="Cambria Math" charset="0"/>
                                        </a:rPr>
                                      </m:ctrlPr>
                                    </m:sSubSupPr>
                                    <m:e>
                                      <m:r>
                                        <a:rPr lang="en-US" i="1">
                                          <a:latin typeface="Cambria Math" charset="0"/>
                                        </a:rPr>
                                        <m:t>𝑍</m:t>
                                      </m:r>
                                    </m:e>
                                    <m:sub>
                                      <m:r>
                                        <a:rPr lang="en-US" i="1">
                                          <a:latin typeface="Cambria Math" charset="0"/>
                                        </a:rPr>
                                        <m:t>𝑙</m:t>
                                      </m:r>
                                    </m:sub>
                                    <m:sup>
                                      <m:r>
                                        <a:rPr lang="en-US" i="1">
                                          <a:latin typeface="Cambria Math" charset="0"/>
                                        </a:rPr>
                                        <m:t>(2)</m:t>
                                      </m:r>
                                    </m:sup>
                                  </m:sSubSup>
                                </m:e>
                              </m:d>
                              <m:r>
                                <a:rPr lang="en-US" i="1">
                                  <a:latin typeface="Cambria Math" charset="0"/>
                                </a:rPr>
                                <m:t>→</m:t>
                              </m:r>
                              <m:d>
                                <m:dPr>
                                  <m:begChr m:val="{"/>
                                  <m:endChr m:val="}"/>
                                  <m:ctrlPr>
                                    <a:rPr lang="en-US" i="1">
                                      <a:latin typeface="Cambria Math" charset="0"/>
                                    </a:rPr>
                                  </m:ctrlPr>
                                </m:dPr>
                                <m:e>
                                  <m:sSubSup>
                                    <m:sSubSupPr>
                                      <m:ctrlPr>
                                        <a:rPr lang="en-US" i="1">
                                          <a:latin typeface="Cambria Math" charset="0"/>
                                        </a:rPr>
                                      </m:ctrlPr>
                                    </m:sSubSupPr>
                                    <m:e>
                                      <m:r>
                                        <a:rPr lang="en-US" i="1">
                                          <a:latin typeface="Cambria Math" charset="0"/>
                                        </a:rPr>
                                        <m:t>𝑍</m:t>
                                      </m:r>
                                    </m:e>
                                    <m:sub>
                                      <m:r>
                                        <a:rPr lang="en-US" i="1">
                                          <a:latin typeface="Cambria Math" charset="0"/>
                                        </a:rPr>
                                        <m:t>𝑙</m:t>
                                      </m:r>
                                      <m:r>
                                        <a:rPr lang="en-US" i="1">
                                          <a:latin typeface="Cambria Math" charset="0"/>
                                        </a:rPr>
                                        <m:t>+1</m:t>
                                      </m:r>
                                    </m:sub>
                                    <m:sup>
                                      <m:r>
                                        <a:rPr lang="en-US" i="1">
                                          <a:latin typeface="Cambria Math" charset="0"/>
                                        </a:rPr>
                                        <m:t>(1)</m:t>
                                      </m:r>
                                    </m:sup>
                                  </m:sSubSup>
                                  <m:r>
                                    <a:rPr lang="en-US" i="1">
                                      <a:latin typeface="Cambria Math" charset="0"/>
                                    </a:rPr>
                                    <m:t>,</m:t>
                                  </m:r>
                                  <m:sSubSup>
                                    <m:sSubSupPr>
                                      <m:ctrlPr>
                                        <a:rPr lang="en-US" i="1">
                                          <a:latin typeface="Cambria Math" charset="0"/>
                                        </a:rPr>
                                      </m:ctrlPr>
                                    </m:sSubSupPr>
                                    <m:e>
                                      <m:r>
                                        <a:rPr lang="en-US" i="1">
                                          <a:latin typeface="Cambria Math" charset="0"/>
                                        </a:rPr>
                                        <m:t>𝑍</m:t>
                                      </m:r>
                                    </m:e>
                                    <m:sub>
                                      <m:r>
                                        <a:rPr lang="en-US" i="1">
                                          <a:latin typeface="Cambria Math" charset="0"/>
                                        </a:rPr>
                                        <m:t>𝑙</m:t>
                                      </m:r>
                                      <m:r>
                                        <a:rPr lang="en-US" i="1">
                                          <a:latin typeface="Cambria Math" charset="0"/>
                                        </a:rPr>
                                        <m:t>+1</m:t>
                                      </m:r>
                                    </m:sub>
                                    <m:sup>
                                      <m:r>
                                        <a:rPr lang="en-US" i="1">
                                          <a:latin typeface="Cambria Math" charset="0"/>
                                        </a:rPr>
                                        <m:t>(2)</m:t>
                                      </m:r>
                                    </m:sup>
                                  </m:sSubSup>
                                </m:e>
                              </m:d>
                            </m:e>
                            <m:e>
                              <m:r>
                                <a:rPr lang="en-US" i="1">
                                  <a:latin typeface="Cambria Math" charset="0"/>
                                </a:rPr>
                                <m:t>𝐻</m:t>
                              </m:r>
                            </m:e>
                          </m:d>
                        </m:e>
                      </m:nary>
                    </m:oMath>
                  </m:oMathPara>
                </a14:m>
                <a:endParaRPr lang="en-US" dirty="0" smtClean="0"/>
              </a:p>
              <a:p>
                <a:pPr marL="457200" lvl="1" indent="0">
                  <a:buNone/>
                </a:pPr>
                <a:r>
                  <a:rPr lang="en-US" dirty="0"/>
                  <a:t>w</a:t>
                </a:r>
                <a:r>
                  <a:rPr lang="en-US" dirty="0" smtClean="0"/>
                  <a:t>here</a:t>
                </a:r>
              </a:p>
              <a:p>
                <a:pPr marL="457200" lvl="1" indent="0">
                  <a:buNone/>
                </a:pPr>
                <a:r>
                  <a:rPr lang="en-US" dirty="0" smtClean="0"/>
                  <a:t> </a:t>
                </a:r>
                <a14:m>
                  <m:oMath xmlns:m="http://schemas.openxmlformats.org/officeDocument/2006/math">
                    <m:r>
                      <a:rPr lang="en-US" i="1">
                        <a:latin typeface="Cambria Math" charset="0"/>
                      </a:rPr>
                      <m:t>𝑃</m:t>
                    </m:r>
                    <m:d>
                      <m:dPr>
                        <m:ctrlPr>
                          <a:rPr lang="en-US" i="1">
                            <a:latin typeface="Cambria Math" charset="0"/>
                          </a:rPr>
                        </m:ctrlPr>
                      </m:dPr>
                      <m:e>
                        <m:d>
                          <m:dPr>
                            <m:begChr m:val="{"/>
                            <m:endChr m:val="}"/>
                            <m:ctrlPr>
                              <a:rPr lang="en-US" i="1">
                                <a:latin typeface="Cambria Math" charset="0"/>
                              </a:rPr>
                            </m:ctrlPr>
                          </m:dPr>
                          <m:e>
                            <m:sSubSup>
                              <m:sSubSupPr>
                                <m:ctrlPr>
                                  <a:rPr lang="en-US" i="1">
                                    <a:latin typeface="Cambria Math" charset="0"/>
                                  </a:rPr>
                                </m:ctrlPr>
                              </m:sSubSupPr>
                              <m:e>
                                <m:r>
                                  <a:rPr lang="en-US" i="1">
                                    <a:latin typeface="Cambria Math" charset="0"/>
                                  </a:rPr>
                                  <m:t>𝑍</m:t>
                                </m:r>
                              </m:e>
                              <m:sub>
                                <m:r>
                                  <a:rPr lang="en-US" i="1">
                                    <a:latin typeface="Cambria Math" charset="0"/>
                                  </a:rPr>
                                  <m:t>𝑙</m:t>
                                </m:r>
                              </m:sub>
                              <m:sup>
                                <m:r>
                                  <a:rPr lang="en-US" i="1">
                                    <a:latin typeface="Cambria Math" charset="0"/>
                                  </a:rPr>
                                  <m:t>(1)</m:t>
                                </m:r>
                              </m:sup>
                            </m:sSubSup>
                            <m:r>
                              <a:rPr lang="en-US" i="1">
                                <a:latin typeface="Cambria Math" charset="0"/>
                              </a:rPr>
                              <m:t>,</m:t>
                            </m:r>
                            <m:sSubSup>
                              <m:sSubSupPr>
                                <m:ctrlPr>
                                  <a:rPr lang="en-US" i="1">
                                    <a:latin typeface="Cambria Math" charset="0"/>
                                  </a:rPr>
                                </m:ctrlPr>
                              </m:sSubSupPr>
                              <m:e>
                                <m:r>
                                  <a:rPr lang="en-US" i="1">
                                    <a:latin typeface="Cambria Math" charset="0"/>
                                  </a:rPr>
                                  <m:t>𝑍</m:t>
                                </m:r>
                              </m:e>
                              <m:sub>
                                <m:r>
                                  <a:rPr lang="en-US" i="1">
                                    <a:latin typeface="Cambria Math" charset="0"/>
                                  </a:rPr>
                                  <m:t>𝑙</m:t>
                                </m:r>
                              </m:sub>
                              <m:sup>
                                <m:r>
                                  <a:rPr lang="en-US" i="1">
                                    <a:latin typeface="Cambria Math" charset="0"/>
                                  </a:rPr>
                                  <m:t>(2)</m:t>
                                </m:r>
                              </m:sup>
                            </m:sSubSup>
                          </m:e>
                        </m:d>
                        <m:r>
                          <a:rPr lang="en-US" i="1">
                            <a:latin typeface="Cambria Math" charset="0"/>
                          </a:rPr>
                          <m:t>→</m:t>
                        </m:r>
                        <m:d>
                          <m:dPr>
                            <m:begChr m:val="{"/>
                            <m:endChr m:val="}"/>
                            <m:ctrlPr>
                              <a:rPr lang="en-US" i="1">
                                <a:latin typeface="Cambria Math" charset="0"/>
                              </a:rPr>
                            </m:ctrlPr>
                          </m:dPr>
                          <m:e>
                            <m:sSubSup>
                              <m:sSubSupPr>
                                <m:ctrlPr>
                                  <a:rPr lang="en-US" i="1">
                                    <a:latin typeface="Cambria Math" charset="0"/>
                                  </a:rPr>
                                </m:ctrlPr>
                              </m:sSubSupPr>
                              <m:e>
                                <m:r>
                                  <a:rPr lang="en-US" i="1">
                                    <a:latin typeface="Cambria Math" charset="0"/>
                                  </a:rPr>
                                  <m:t>𝑍</m:t>
                                </m:r>
                              </m:e>
                              <m:sub>
                                <m:r>
                                  <a:rPr lang="en-US" i="1">
                                    <a:latin typeface="Cambria Math" charset="0"/>
                                  </a:rPr>
                                  <m:t>𝑙</m:t>
                                </m:r>
                                <m:r>
                                  <a:rPr lang="en-US" i="1">
                                    <a:latin typeface="Cambria Math" charset="0"/>
                                  </a:rPr>
                                  <m:t>+1</m:t>
                                </m:r>
                              </m:sub>
                              <m:sup>
                                <m:r>
                                  <a:rPr lang="en-US" i="1">
                                    <a:latin typeface="Cambria Math" charset="0"/>
                                  </a:rPr>
                                  <m:t>(1)</m:t>
                                </m:r>
                              </m:sup>
                            </m:sSubSup>
                            <m:r>
                              <a:rPr lang="en-US" i="1">
                                <a:latin typeface="Cambria Math" charset="0"/>
                              </a:rPr>
                              <m:t>,</m:t>
                            </m:r>
                            <m:sSubSup>
                              <m:sSubSupPr>
                                <m:ctrlPr>
                                  <a:rPr lang="en-US" i="1">
                                    <a:latin typeface="Cambria Math" charset="0"/>
                                  </a:rPr>
                                </m:ctrlPr>
                              </m:sSubSupPr>
                              <m:e>
                                <m:r>
                                  <a:rPr lang="en-US" i="1">
                                    <a:latin typeface="Cambria Math" charset="0"/>
                                  </a:rPr>
                                  <m:t>𝑍</m:t>
                                </m:r>
                              </m:e>
                              <m:sub>
                                <m:r>
                                  <a:rPr lang="en-US" i="1">
                                    <a:latin typeface="Cambria Math" charset="0"/>
                                  </a:rPr>
                                  <m:t>𝑙</m:t>
                                </m:r>
                                <m:r>
                                  <a:rPr lang="en-US" i="1">
                                    <a:latin typeface="Cambria Math" charset="0"/>
                                  </a:rPr>
                                  <m:t>+1</m:t>
                                </m:r>
                              </m:sub>
                              <m:sup>
                                <m:r>
                                  <a:rPr lang="en-US" i="1">
                                    <a:latin typeface="Cambria Math" charset="0"/>
                                  </a:rPr>
                                  <m:t>(2)</m:t>
                                </m:r>
                              </m:sup>
                            </m:sSubSup>
                          </m:e>
                        </m:d>
                      </m:e>
                      <m:e>
                        <m:r>
                          <a:rPr lang="en-US" i="1">
                            <a:latin typeface="Cambria Math" charset="0"/>
                          </a:rPr>
                          <m:t>𝐻</m:t>
                        </m:r>
                      </m:e>
                    </m:d>
                    <m:r>
                      <a:rPr lang="en-US" i="1">
                        <a:latin typeface="Cambria Math" charset="0"/>
                      </a:rPr>
                      <m:t>=</m:t>
                    </m:r>
                  </m:oMath>
                </a14:m>
                <a:endParaRPr lang="en-US" i="1" dirty="0" smtClean="0"/>
              </a:p>
              <a:p>
                <a:pPr marL="457200" lvl="1" indent="0">
                  <a:buNone/>
                </a:pPr>
                <a:endParaRPr lang="en-US" i="1" dirty="0" smtClean="0"/>
              </a:p>
              <a:p>
                <a:pPr marL="457200" lvl="1" indent="0">
                  <a:buNone/>
                </a:pPr>
                <a14:m>
                  <m:oMath xmlns:m="http://schemas.openxmlformats.org/officeDocument/2006/math">
                    <m:r>
                      <a:rPr lang="en-US" i="1">
                        <a:latin typeface="Cambria Math" charset="0"/>
                      </a:rPr>
                      <m:t> </m:t>
                    </m:r>
                    <m:d>
                      <m:dPr>
                        <m:begChr m:val="{"/>
                        <m:endChr m:val=""/>
                        <m:ctrlPr>
                          <a:rPr lang="en-US" i="1">
                            <a:latin typeface="Cambria Math" charset="0"/>
                          </a:rPr>
                        </m:ctrlPr>
                      </m:dPr>
                      <m:e>
                        <m:m>
                          <m:mPr>
                            <m:mcs>
                              <m:mc>
                                <m:mcPr>
                                  <m:count m:val="1"/>
                                  <m:mcJc m:val="center"/>
                                </m:mcPr>
                              </m:mc>
                            </m:mcs>
                            <m:ctrlPr>
                              <a:rPr lang="en-US" i="1">
                                <a:latin typeface="Cambria Math" charset="0"/>
                              </a:rPr>
                            </m:ctrlPr>
                          </m:mPr>
                          <m:mr>
                            <m:e>
                              <m:sSup>
                                <m:sSupPr>
                                  <m:ctrlPr>
                                    <a:rPr lang="en-US" i="1">
                                      <a:latin typeface="Cambria Math" charset="0"/>
                                    </a:rPr>
                                  </m:ctrlPr>
                                </m:sSupPr>
                                <m:e>
                                  <m:d>
                                    <m:dPr>
                                      <m:ctrlPr>
                                        <a:rPr lang="en-US" i="1">
                                          <a:latin typeface="Cambria Math" charset="0"/>
                                        </a:rPr>
                                      </m:ctrlPr>
                                    </m:dPr>
                                    <m:e>
                                      <m:sSup>
                                        <m:sSupPr>
                                          <m:ctrlPr>
                                            <a:rPr lang="en-US" i="1">
                                              <a:latin typeface="Cambria Math" charset="0"/>
                                            </a:rPr>
                                          </m:ctrlPr>
                                        </m:sSupPr>
                                        <m:e>
                                          <m:r>
                                            <a:rPr lang="en-US" i="1">
                                              <a:latin typeface="Cambria Math" charset="0"/>
                                            </a:rPr>
                                            <m:t>𝑒</m:t>
                                          </m:r>
                                        </m:e>
                                        <m:sup>
                                          <m:r>
                                            <a:rPr lang="en-US" i="1">
                                              <a:latin typeface="Cambria Math" charset="0"/>
                                            </a:rPr>
                                            <m:t>−</m:t>
                                          </m:r>
                                          <m:f>
                                            <m:fPr>
                                              <m:ctrlPr>
                                                <a:rPr lang="en-US" i="1">
                                                  <a:latin typeface="Cambria Math" charset="0"/>
                                                </a:rPr>
                                              </m:ctrlPr>
                                            </m:fPr>
                                            <m:num>
                                              <m:sSub>
                                                <m:sSubPr>
                                                  <m:ctrlPr>
                                                    <a:rPr lang="en-US" i="1">
                                                      <a:latin typeface="Cambria Math" charset="0"/>
                                                    </a:rPr>
                                                  </m:ctrlPr>
                                                </m:sSubPr>
                                                <m:e>
                                                  <m:r>
                                                    <a:rPr lang="en-US" i="1">
                                                      <a:latin typeface="Cambria Math" charset="0"/>
                                                    </a:rPr>
                                                    <m:t>𝜌</m:t>
                                                  </m:r>
                                                </m:e>
                                                <m:sub>
                                                  <m:r>
                                                    <a:rPr lang="en-US" i="1">
                                                      <a:latin typeface="Cambria Math" charset="0"/>
                                                    </a:rPr>
                                                    <m:t>𝑙</m:t>
                                                  </m:r>
                                                </m:sub>
                                              </m:sSub>
                                            </m:num>
                                            <m:den>
                                              <m:r>
                                                <a:rPr lang="en-US" i="1">
                                                  <a:latin typeface="Cambria Math" charset="0"/>
                                                </a:rPr>
                                                <m:t>𝑁</m:t>
                                              </m:r>
                                            </m:den>
                                          </m:f>
                                        </m:sup>
                                      </m:sSup>
                                      <m:r>
                                        <a:rPr lang="en-US" i="1">
                                          <a:latin typeface="Cambria Math" charset="0"/>
                                        </a:rPr>
                                        <m:t>+</m:t>
                                      </m:r>
                                      <m:f>
                                        <m:fPr>
                                          <m:ctrlPr>
                                            <a:rPr lang="en-US" i="1">
                                              <a:latin typeface="Cambria Math" charset="0"/>
                                            </a:rPr>
                                          </m:ctrlPr>
                                        </m:fPr>
                                        <m:num>
                                          <m:r>
                                            <a:rPr lang="en-US" i="1">
                                              <a:latin typeface="Cambria Math" charset="0"/>
                                            </a:rPr>
                                            <m:t>1−</m:t>
                                          </m:r>
                                          <m:sSup>
                                            <m:sSupPr>
                                              <m:ctrlPr>
                                                <a:rPr lang="en-US" i="1">
                                                  <a:latin typeface="Cambria Math" charset="0"/>
                                                </a:rPr>
                                              </m:ctrlPr>
                                            </m:sSupPr>
                                            <m:e>
                                              <m:r>
                                                <a:rPr lang="en-US" i="1">
                                                  <a:latin typeface="Cambria Math" charset="0"/>
                                                </a:rPr>
                                                <m:t>𝑒</m:t>
                                              </m:r>
                                            </m:e>
                                            <m:sup>
                                              <m:r>
                                                <a:rPr lang="en-US" i="1">
                                                  <a:latin typeface="Cambria Math" charset="0"/>
                                                </a:rPr>
                                                <m:t>−</m:t>
                                              </m:r>
                                              <m:f>
                                                <m:fPr>
                                                  <m:ctrlPr>
                                                    <a:rPr lang="en-US" i="1">
                                                      <a:latin typeface="Cambria Math" charset="0"/>
                                                    </a:rPr>
                                                  </m:ctrlPr>
                                                </m:fPr>
                                                <m:num>
                                                  <m:sSub>
                                                    <m:sSubPr>
                                                      <m:ctrlPr>
                                                        <a:rPr lang="en-US" i="1">
                                                          <a:latin typeface="Cambria Math" charset="0"/>
                                                        </a:rPr>
                                                      </m:ctrlPr>
                                                    </m:sSubPr>
                                                    <m:e>
                                                      <m:r>
                                                        <a:rPr lang="en-US" i="1">
                                                          <a:latin typeface="Cambria Math" charset="0"/>
                                                        </a:rPr>
                                                        <m:t>𝜌</m:t>
                                                      </m:r>
                                                    </m:e>
                                                    <m:sub>
                                                      <m:r>
                                                        <a:rPr lang="en-US" i="1">
                                                          <a:latin typeface="Cambria Math" charset="0"/>
                                                        </a:rPr>
                                                        <m:t>𝑙</m:t>
                                                      </m:r>
                                                    </m:sub>
                                                  </m:sSub>
                                                </m:num>
                                                <m:den>
                                                  <m:r>
                                                    <a:rPr lang="en-US" i="1">
                                                      <a:latin typeface="Cambria Math" charset="0"/>
                                                    </a:rPr>
                                                    <m:t>𝑁</m:t>
                                                  </m:r>
                                                </m:den>
                                              </m:f>
                                            </m:sup>
                                          </m:sSup>
                                        </m:num>
                                        <m:den>
                                          <m:r>
                                            <a:rPr lang="en-US" i="1">
                                              <a:latin typeface="Cambria Math" charset="0"/>
                                            </a:rPr>
                                            <m:t>𝑁</m:t>
                                          </m:r>
                                        </m:den>
                                      </m:f>
                                    </m:e>
                                  </m:d>
                                </m:e>
                                <m:sup>
                                  <m:r>
                                    <a:rPr lang="en-US" i="1">
                                      <a:latin typeface="Cambria Math" charset="0"/>
                                    </a:rPr>
                                    <m:t>2</m:t>
                                  </m:r>
                                </m:sup>
                              </m:sSup>
                              <m:r>
                                <a:rPr lang="en-US" i="1">
                                  <a:latin typeface="Cambria Math" charset="0"/>
                                </a:rPr>
                                <m:t> </m:t>
                              </m:r>
                              <m:r>
                                <a:rPr lang="en-US" i="1">
                                  <a:latin typeface="Cambria Math" charset="0"/>
                                </a:rPr>
                                <m:t>𝑖𝑓</m:t>
                              </m:r>
                              <m:r>
                                <a:rPr lang="en-US" i="1">
                                  <a:latin typeface="Cambria Math" charset="0"/>
                                </a:rPr>
                                <m:t> </m:t>
                              </m:r>
                              <m:r>
                                <a:rPr lang="en-US" i="1">
                                  <a:latin typeface="Cambria Math" charset="0"/>
                                </a:rPr>
                                <m:t>𝑛𝑒𝑖𝑡h𝑒𝑟</m:t>
                              </m:r>
                              <m:r>
                                <a:rPr lang="en-US" i="1">
                                  <a:latin typeface="Cambria Math" charset="0"/>
                                </a:rPr>
                                <m:t> </m:t>
                              </m:r>
                              <m:r>
                                <a:rPr lang="en-US" i="1">
                                  <a:latin typeface="Cambria Math" charset="0"/>
                                </a:rPr>
                                <m:t>h𝑎𝑝𝑙𝑜𝑡𝑦𝑝𝑒</m:t>
                              </m:r>
                              <m:r>
                                <a:rPr lang="en-US" i="1">
                                  <a:latin typeface="Cambria Math" charset="0"/>
                                </a:rPr>
                                <m:t> </m:t>
                              </m:r>
                              <m:r>
                                <a:rPr lang="en-US" i="1">
                                  <a:latin typeface="Cambria Math" charset="0"/>
                                </a:rPr>
                                <m:t>𝑐h𝑎𝑛𝑔𝑒𝑠</m:t>
                              </m:r>
                              <m:r>
                                <a:rPr lang="en-US" i="1">
                                  <a:latin typeface="Cambria Math" charset="0"/>
                                </a:rPr>
                                <m:t> </m:t>
                              </m:r>
                              <m:r>
                                <a:rPr lang="en-US" i="1">
                                  <a:latin typeface="Cambria Math" charset="0"/>
                                </a:rPr>
                                <m:t>𝑓𝑟𝑜𝑚</m:t>
                              </m:r>
                              <m:r>
                                <a:rPr lang="en-US" i="1">
                                  <a:latin typeface="Cambria Math" charset="0"/>
                                </a:rPr>
                                <m:t> </m:t>
                              </m:r>
                              <m:r>
                                <a:rPr lang="en-US" i="1">
                                  <a:latin typeface="Cambria Math" charset="0"/>
                                </a:rPr>
                                <m:t>𝑠𝑖𝑡𝑒</m:t>
                              </m:r>
                              <m:r>
                                <a:rPr lang="en-US" i="1">
                                  <a:latin typeface="Cambria Math" charset="0"/>
                                </a:rPr>
                                <m:t> </m:t>
                              </m:r>
                              <m:r>
                                <a:rPr lang="en-US" i="1">
                                  <a:latin typeface="Cambria Math" charset="0"/>
                                </a:rPr>
                                <m:t>𝑙</m:t>
                              </m:r>
                              <m:r>
                                <a:rPr lang="en-US" i="1">
                                  <a:latin typeface="Cambria Math" charset="0"/>
                                </a:rPr>
                                <m:t> </m:t>
                              </m:r>
                              <m:r>
                                <a:rPr lang="en-US" i="1">
                                  <a:latin typeface="Cambria Math" charset="0"/>
                                </a:rPr>
                                <m:t>𝑡𝑜</m:t>
                              </m:r>
                              <m:r>
                                <a:rPr lang="en-US" i="1">
                                  <a:latin typeface="Cambria Math" charset="0"/>
                                </a:rPr>
                                <m:t> </m:t>
                              </m:r>
                              <m:r>
                                <a:rPr lang="en-US" i="1">
                                  <a:latin typeface="Cambria Math" charset="0"/>
                                </a:rPr>
                                <m:t>𝑙</m:t>
                              </m:r>
                              <m:r>
                                <a:rPr lang="en-US" i="1">
                                  <a:latin typeface="Cambria Math" charset="0"/>
                                </a:rPr>
                                <m:t>+1 </m:t>
                              </m:r>
                            </m:e>
                          </m:mr>
                          <m:mr>
                            <m:e>
                              <m:d>
                                <m:dPr>
                                  <m:ctrlPr>
                                    <a:rPr lang="en-US" i="1">
                                      <a:latin typeface="Cambria Math" charset="0"/>
                                    </a:rPr>
                                  </m:ctrlPr>
                                </m:dPr>
                                <m:e>
                                  <m:sSup>
                                    <m:sSupPr>
                                      <m:ctrlPr>
                                        <a:rPr lang="en-US" i="1">
                                          <a:latin typeface="Cambria Math" charset="0"/>
                                        </a:rPr>
                                      </m:ctrlPr>
                                    </m:sSupPr>
                                    <m:e>
                                      <m:r>
                                        <a:rPr lang="en-US" i="1">
                                          <a:latin typeface="Cambria Math" charset="0"/>
                                        </a:rPr>
                                        <m:t>𝑒</m:t>
                                      </m:r>
                                    </m:e>
                                    <m:sup>
                                      <m:r>
                                        <a:rPr lang="en-US" i="1">
                                          <a:latin typeface="Cambria Math" charset="0"/>
                                        </a:rPr>
                                        <m:t>−</m:t>
                                      </m:r>
                                      <m:f>
                                        <m:fPr>
                                          <m:ctrlPr>
                                            <a:rPr lang="en-US" i="1">
                                              <a:latin typeface="Cambria Math" charset="0"/>
                                            </a:rPr>
                                          </m:ctrlPr>
                                        </m:fPr>
                                        <m:num>
                                          <m:sSub>
                                            <m:sSubPr>
                                              <m:ctrlPr>
                                                <a:rPr lang="en-US" i="1">
                                                  <a:latin typeface="Cambria Math" charset="0"/>
                                                </a:rPr>
                                              </m:ctrlPr>
                                            </m:sSubPr>
                                            <m:e>
                                              <m:r>
                                                <a:rPr lang="en-US" i="1">
                                                  <a:latin typeface="Cambria Math" charset="0"/>
                                                </a:rPr>
                                                <m:t>𝜌</m:t>
                                              </m:r>
                                            </m:e>
                                            <m:sub>
                                              <m:r>
                                                <a:rPr lang="en-US" i="1">
                                                  <a:latin typeface="Cambria Math" charset="0"/>
                                                </a:rPr>
                                                <m:t>𝑙</m:t>
                                              </m:r>
                                            </m:sub>
                                          </m:sSub>
                                        </m:num>
                                        <m:den>
                                          <m:r>
                                            <a:rPr lang="en-US" i="1">
                                              <a:latin typeface="Cambria Math" charset="0"/>
                                            </a:rPr>
                                            <m:t>𝑁</m:t>
                                          </m:r>
                                        </m:den>
                                      </m:f>
                                    </m:sup>
                                  </m:sSup>
                                  <m:r>
                                    <a:rPr lang="en-US" i="1">
                                      <a:latin typeface="Cambria Math" charset="0"/>
                                    </a:rPr>
                                    <m:t>+</m:t>
                                  </m:r>
                                  <m:f>
                                    <m:fPr>
                                      <m:ctrlPr>
                                        <a:rPr lang="en-US" i="1">
                                          <a:latin typeface="Cambria Math" charset="0"/>
                                        </a:rPr>
                                      </m:ctrlPr>
                                    </m:fPr>
                                    <m:num>
                                      <m:r>
                                        <a:rPr lang="en-US" i="1">
                                          <a:latin typeface="Cambria Math" charset="0"/>
                                        </a:rPr>
                                        <m:t>1−</m:t>
                                      </m:r>
                                      <m:sSup>
                                        <m:sSupPr>
                                          <m:ctrlPr>
                                            <a:rPr lang="en-US" i="1">
                                              <a:latin typeface="Cambria Math" charset="0"/>
                                            </a:rPr>
                                          </m:ctrlPr>
                                        </m:sSupPr>
                                        <m:e>
                                          <m:r>
                                            <a:rPr lang="en-US" i="1">
                                              <a:latin typeface="Cambria Math" charset="0"/>
                                            </a:rPr>
                                            <m:t>𝑒</m:t>
                                          </m:r>
                                        </m:e>
                                        <m:sup>
                                          <m:r>
                                            <a:rPr lang="en-US" i="1">
                                              <a:latin typeface="Cambria Math" charset="0"/>
                                            </a:rPr>
                                            <m:t>−</m:t>
                                          </m:r>
                                          <m:f>
                                            <m:fPr>
                                              <m:ctrlPr>
                                                <a:rPr lang="en-US" i="1">
                                                  <a:latin typeface="Cambria Math" charset="0"/>
                                                </a:rPr>
                                              </m:ctrlPr>
                                            </m:fPr>
                                            <m:num>
                                              <m:sSub>
                                                <m:sSubPr>
                                                  <m:ctrlPr>
                                                    <a:rPr lang="en-US" i="1">
                                                      <a:latin typeface="Cambria Math" charset="0"/>
                                                    </a:rPr>
                                                  </m:ctrlPr>
                                                </m:sSubPr>
                                                <m:e>
                                                  <m:r>
                                                    <a:rPr lang="en-US" i="1">
                                                      <a:latin typeface="Cambria Math" charset="0"/>
                                                    </a:rPr>
                                                    <m:t>𝜌</m:t>
                                                  </m:r>
                                                </m:e>
                                                <m:sub>
                                                  <m:r>
                                                    <a:rPr lang="en-US" i="1">
                                                      <a:latin typeface="Cambria Math" charset="0"/>
                                                    </a:rPr>
                                                    <m:t>𝑙</m:t>
                                                  </m:r>
                                                </m:sub>
                                              </m:sSub>
                                            </m:num>
                                            <m:den>
                                              <m:r>
                                                <a:rPr lang="en-US" i="1">
                                                  <a:latin typeface="Cambria Math" charset="0"/>
                                                </a:rPr>
                                                <m:t>𝑁</m:t>
                                              </m:r>
                                            </m:den>
                                          </m:f>
                                        </m:sup>
                                      </m:sSup>
                                    </m:num>
                                    <m:den>
                                      <m:r>
                                        <a:rPr lang="en-US" i="1">
                                          <a:latin typeface="Cambria Math" charset="0"/>
                                        </a:rPr>
                                        <m:t>𝑁</m:t>
                                      </m:r>
                                    </m:den>
                                  </m:f>
                                </m:e>
                              </m:d>
                              <m:d>
                                <m:dPr>
                                  <m:ctrlPr>
                                    <a:rPr lang="en-US" i="1">
                                      <a:latin typeface="Cambria Math" charset="0"/>
                                    </a:rPr>
                                  </m:ctrlPr>
                                </m:dPr>
                                <m:e>
                                  <m:f>
                                    <m:fPr>
                                      <m:ctrlPr>
                                        <a:rPr lang="en-US" i="1">
                                          <a:latin typeface="Cambria Math" charset="0"/>
                                        </a:rPr>
                                      </m:ctrlPr>
                                    </m:fPr>
                                    <m:num>
                                      <m:r>
                                        <a:rPr lang="en-US" i="1">
                                          <a:latin typeface="Cambria Math" charset="0"/>
                                        </a:rPr>
                                        <m:t>1−</m:t>
                                      </m:r>
                                      <m:sSup>
                                        <m:sSupPr>
                                          <m:ctrlPr>
                                            <a:rPr lang="en-US" i="1">
                                              <a:latin typeface="Cambria Math" charset="0"/>
                                            </a:rPr>
                                          </m:ctrlPr>
                                        </m:sSupPr>
                                        <m:e>
                                          <m:r>
                                            <a:rPr lang="en-US" i="1">
                                              <a:latin typeface="Cambria Math" charset="0"/>
                                            </a:rPr>
                                            <m:t>𝑒</m:t>
                                          </m:r>
                                        </m:e>
                                        <m:sup>
                                          <m:r>
                                            <a:rPr lang="en-US" i="1">
                                              <a:latin typeface="Cambria Math" charset="0"/>
                                            </a:rPr>
                                            <m:t>−</m:t>
                                          </m:r>
                                          <m:f>
                                            <m:fPr>
                                              <m:ctrlPr>
                                                <a:rPr lang="en-US" i="1">
                                                  <a:latin typeface="Cambria Math" charset="0"/>
                                                </a:rPr>
                                              </m:ctrlPr>
                                            </m:fPr>
                                            <m:num>
                                              <m:sSub>
                                                <m:sSubPr>
                                                  <m:ctrlPr>
                                                    <a:rPr lang="en-US" i="1">
                                                      <a:latin typeface="Cambria Math" charset="0"/>
                                                    </a:rPr>
                                                  </m:ctrlPr>
                                                </m:sSubPr>
                                                <m:e>
                                                  <m:r>
                                                    <a:rPr lang="en-US" i="1">
                                                      <a:latin typeface="Cambria Math" charset="0"/>
                                                    </a:rPr>
                                                    <m:t>𝜌</m:t>
                                                  </m:r>
                                                </m:e>
                                                <m:sub>
                                                  <m:r>
                                                    <a:rPr lang="en-US" i="1">
                                                      <a:latin typeface="Cambria Math" charset="0"/>
                                                    </a:rPr>
                                                    <m:t>𝑙</m:t>
                                                  </m:r>
                                                </m:sub>
                                              </m:sSub>
                                            </m:num>
                                            <m:den>
                                              <m:r>
                                                <a:rPr lang="en-US" i="1">
                                                  <a:latin typeface="Cambria Math" charset="0"/>
                                                </a:rPr>
                                                <m:t>𝑁</m:t>
                                              </m:r>
                                            </m:den>
                                          </m:f>
                                        </m:sup>
                                      </m:sSup>
                                    </m:num>
                                    <m:den>
                                      <m:r>
                                        <a:rPr lang="en-US" i="1">
                                          <a:latin typeface="Cambria Math" charset="0"/>
                                        </a:rPr>
                                        <m:t>𝑁</m:t>
                                      </m:r>
                                    </m:den>
                                  </m:f>
                                </m:e>
                              </m:d>
                              <m:r>
                                <a:rPr lang="en-US" i="1">
                                  <a:latin typeface="Cambria Math" charset="0"/>
                                </a:rPr>
                                <m:t> </m:t>
                              </m:r>
                              <m:r>
                                <a:rPr lang="en-US" i="1">
                                  <a:latin typeface="Cambria Math" charset="0"/>
                                </a:rPr>
                                <m:t>𝑖𝑓</m:t>
                              </m:r>
                              <m:r>
                                <a:rPr lang="en-US" i="1">
                                  <a:latin typeface="Cambria Math" charset="0"/>
                                </a:rPr>
                                <m:t> </m:t>
                              </m:r>
                              <m:r>
                                <a:rPr lang="en-US" i="1">
                                  <a:latin typeface="Cambria Math" charset="0"/>
                                </a:rPr>
                                <m:t>𝑜𝑛𝑒</m:t>
                              </m:r>
                              <m:r>
                                <a:rPr lang="en-US" i="1">
                                  <a:latin typeface="Cambria Math" charset="0"/>
                                </a:rPr>
                                <m:t> </m:t>
                              </m:r>
                              <m:r>
                                <a:rPr lang="en-US" i="1">
                                  <a:latin typeface="Cambria Math" charset="0"/>
                                </a:rPr>
                                <m:t>h𝑎𝑝𝑙𝑜𝑡𝑦𝑝𝑒</m:t>
                              </m:r>
                              <m:r>
                                <a:rPr lang="en-US" i="1">
                                  <a:latin typeface="Cambria Math" charset="0"/>
                                </a:rPr>
                                <m:t> </m:t>
                              </m:r>
                              <m:r>
                                <a:rPr lang="en-US" i="1">
                                  <a:latin typeface="Cambria Math" charset="0"/>
                                </a:rPr>
                                <m:t>𝑐h𝑎𝑛𝑔𝑒𝑠</m:t>
                              </m:r>
                              <m:r>
                                <a:rPr lang="en-US" i="1">
                                  <a:latin typeface="Cambria Math" charset="0"/>
                                </a:rPr>
                                <m:t>, </m:t>
                              </m:r>
                              <m:r>
                                <a:rPr lang="en-US" i="1">
                                  <a:latin typeface="Cambria Math" charset="0"/>
                                </a:rPr>
                                <m:t>𝑏𝑢𝑡</m:t>
                              </m:r>
                              <m:r>
                                <a:rPr lang="en-US" i="1">
                                  <a:latin typeface="Cambria Math" charset="0"/>
                                </a:rPr>
                                <m:t> </m:t>
                              </m:r>
                              <m:r>
                                <a:rPr lang="en-US" i="1">
                                  <a:latin typeface="Cambria Math" charset="0"/>
                                </a:rPr>
                                <m:t>𝑛𝑜𝑡</m:t>
                              </m:r>
                              <m:r>
                                <a:rPr lang="en-US" i="1">
                                  <a:latin typeface="Cambria Math" charset="0"/>
                                </a:rPr>
                                <m:t> </m:t>
                              </m:r>
                              <m:r>
                                <a:rPr lang="en-US" i="1">
                                  <a:latin typeface="Cambria Math" charset="0"/>
                                </a:rPr>
                                <m:t>𝑡h𝑒</m:t>
                              </m:r>
                              <m:r>
                                <a:rPr lang="en-US" i="1">
                                  <a:latin typeface="Cambria Math" charset="0"/>
                                </a:rPr>
                                <m:t> </m:t>
                              </m:r>
                              <m:r>
                                <a:rPr lang="en-US" i="1">
                                  <a:latin typeface="Cambria Math" charset="0"/>
                                </a:rPr>
                                <m:t>𝑜𝑡h𝑒𝑟</m:t>
                              </m:r>
                            </m:e>
                          </m:mr>
                          <m:mr>
                            <m:e>
                              <m:sSup>
                                <m:sSupPr>
                                  <m:ctrlPr>
                                    <a:rPr lang="en-US" i="1">
                                      <a:latin typeface="Cambria Math" charset="0"/>
                                    </a:rPr>
                                  </m:ctrlPr>
                                </m:sSupPr>
                                <m:e>
                                  <m:d>
                                    <m:dPr>
                                      <m:ctrlPr>
                                        <a:rPr lang="en-US" i="1">
                                          <a:latin typeface="Cambria Math" charset="0"/>
                                        </a:rPr>
                                      </m:ctrlPr>
                                    </m:dPr>
                                    <m:e>
                                      <m:f>
                                        <m:fPr>
                                          <m:ctrlPr>
                                            <a:rPr lang="en-US" i="1">
                                              <a:latin typeface="Cambria Math" charset="0"/>
                                            </a:rPr>
                                          </m:ctrlPr>
                                        </m:fPr>
                                        <m:num>
                                          <m:r>
                                            <a:rPr lang="en-US" i="1">
                                              <a:latin typeface="Cambria Math" charset="0"/>
                                            </a:rPr>
                                            <m:t>1−</m:t>
                                          </m:r>
                                          <m:sSup>
                                            <m:sSupPr>
                                              <m:ctrlPr>
                                                <a:rPr lang="en-US" i="1">
                                                  <a:latin typeface="Cambria Math" charset="0"/>
                                                </a:rPr>
                                              </m:ctrlPr>
                                            </m:sSupPr>
                                            <m:e>
                                              <m:r>
                                                <a:rPr lang="en-US" i="1">
                                                  <a:latin typeface="Cambria Math" charset="0"/>
                                                </a:rPr>
                                                <m:t>𝑒</m:t>
                                              </m:r>
                                            </m:e>
                                            <m:sup>
                                              <m:r>
                                                <a:rPr lang="en-US" i="1">
                                                  <a:latin typeface="Cambria Math" charset="0"/>
                                                </a:rPr>
                                                <m:t>−</m:t>
                                              </m:r>
                                              <m:f>
                                                <m:fPr>
                                                  <m:ctrlPr>
                                                    <a:rPr lang="en-US" i="1">
                                                      <a:latin typeface="Cambria Math" charset="0"/>
                                                    </a:rPr>
                                                  </m:ctrlPr>
                                                </m:fPr>
                                                <m:num>
                                                  <m:sSub>
                                                    <m:sSubPr>
                                                      <m:ctrlPr>
                                                        <a:rPr lang="en-US" i="1">
                                                          <a:latin typeface="Cambria Math" charset="0"/>
                                                        </a:rPr>
                                                      </m:ctrlPr>
                                                    </m:sSubPr>
                                                    <m:e>
                                                      <m:r>
                                                        <a:rPr lang="en-US" i="1">
                                                          <a:latin typeface="Cambria Math" charset="0"/>
                                                        </a:rPr>
                                                        <m:t>𝜌</m:t>
                                                      </m:r>
                                                    </m:e>
                                                    <m:sub>
                                                      <m:r>
                                                        <a:rPr lang="en-US" i="1">
                                                          <a:latin typeface="Cambria Math" charset="0"/>
                                                        </a:rPr>
                                                        <m:t>𝑙</m:t>
                                                      </m:r>
                                                    </m:sub>
                                                  </m:sSub>
                                                </m:num>
                                                <m:den>
                                                  <m:r>
                                                    <a:rPr lang="en-US" i="1">
                                                      <a:latin typeface="Cambria Math" charset="0"/>
                                                    </a:rPr>
                                                    <m:t>𝑁</m:t>
                                                  </m:r>
                                                </m:den>
                                              </m:f>
                                            </m:sup>
                                          </m:sSup>
                                        </m:num>
                                        <m:den>
                                          <m:r>
                                            <a:rPr lang="en-US" i="1">
                                              <a:latin typeface="Cambria Math" charset="0"/>
                                            </a:rPr>
                                            <m:t>𝑁</m:t>
                                          </m:r>
                                        </m:den>
                                      </m:f>
                                    </m:e>
                                  </m:d>
                                </m:e>
                                <m:sup>
                                  <m:r>
                                    <a:rPr lang="en-US" i="1">
                                      <a:latin typeface="Cambria Math" charset="0"/>
                                    </a:rPr>
                                    <m:t>2</m:t>
                                  </m:r>
                                </m:sup>
                              </m:sSup>
                              <m:r>
                                <a:rPr lang="en-US" i="1">
                                  <a:latin typeface="Cambria Math" charset="0"/>
                                </a:rPr>
                                <m:t> </m:t>
                              </m:r>
                              <m:r>
                                <a:rPr lang="en-US" i="1">
                                  <a:latin typeface="Cambria Math" charset="0"/>
                                </a:rPr>
                                <m:t>𝑖𝑓</m:t>
                              </m:r>
                              <m:r>
                                <a:rPr lang="en-US" i="1">
                                  <a:latin typeface="Cambria Math" charset="0"/>
                                </a:rPr>
                                <m:t> </m:t>
                              </m:r>
                              <m:r>
                                <a:rPr lang="en-US" i="1">
                                  <a:latin typeface="Cambria Math" charset="0"/>
                                </a:rPr>
                                <m:t>𝑏𝑜𝑡h</m:t>
                              </m:r>
                              <m:r>
                                <a:rPr lang="en-US" i="1">
                                  <a:latin typeface="Cambria Math" charset="0"/>
                                </a:rPr>
                                <m:t> </m:t>
                              </m:r>
                              <m:r>
                                <a:rPr lang="en-US" i="1">
                                  <a:latin typeface="Cambria Math" charset="0"/>
                                </a:rPr>
                                <m:t>h𝑎𝑝𝑙𝑜𝑡𝑦𝑝𝑒𝑠</m:t>
                              </m:r>
                              <m:r>
                                <a:rPr lang="en-US" i="1">
                                  <a:latin typeface="Cambria Math" charset="0"/>
                                </a:rPr>
                                <m:t> </m:t>
                              </m:r>
                              <m:r>
                                <a:rPr lang="en-US" i="1">
                                  <a:latin typeface="Cambria Math" charset="0"/>
                                </a:rPr>
                                <m:t>𝑐h𝑎𝑛𝑔𝑒</m:t>
                              </m:r>
                            </m:e>
                          </m:mr>
                        </m:m>
                      </m:e>
                    </m:d>
                  </m:oMath>
                </a14:m>
                <a:r>
                  <a:rPr lang="en-US" dirty="0">
                    <a:effectLst/>
                  </a:rPr>
                  <a:t> </a:t>
                </a: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86690" y="498764"/>
                <a:ext cx="10467110" cy="6222711"/>
              </a:xfrm>
              <a:blipFill rotWithShape="0">
                <a:blip r:embed="rId2"/>
                <a:stretch>
                  <a:fillRect l="-698" t="-1371" r="-1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81E8368-3BBE-D040-AD71-7DC87C08D5A9}" type="slidenum">
              <a:rPr lang="en-US" smtClean="0"/>
              <a:t>15</a:t>
            </a:fld>
            <a:endParaRPr lang="en-US"/>
          </a:p>
        </p:txBody>
      </p:sp>
    </p:spTree>
    <p:extLst>
      <p:ext uri="{BB962C8B-B14F-4D97-AF65-F5344CB8AC3E}">
        <p14:creationId xmlns:p14="http://schemas.microsoft.com/office/powerpoint/2010/main" val="1748813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89602"/>
          </a:xfrm>
        </p:spPr>
        <p:txBody>
          <a:bodyPr/>
          <a:lstStyle/>
          <a:p>
            <a:r>
              <a:rPr lang="en-US" dirty="0" smtClean="0"/>
              <a:t>Translation to an HMM and parameter values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2509" y="1089603"/>
                <a:ext cx="11388436" cy="5532870"/>
              </a:xfrm>
            </p:spPr>
            <p:txBody>
              <a:bodyPr>
                <a:normAutofit lnSpcReduction="10000"/>
              </a:bodyPr>
              <a:lstStyle/>
              <a:p>
                <a:r>
                  <a:rPr lang="en-US" sz="2200" dirty="0" smtClean="0"/>
                  <a:t>Each of the two terms has a direct interpretation in terms of the components of an HMM: the </a:t>
                </a:r>
                <a:r>
                  <a:rPr lang="en-US" sz="2200" dirty="0" smtClean="0">
                    <a:solidFill>
                      <a:srgbClr val="FF0000"/>
                    </a:solidFill>
                  </a:rPr>
                  <a:t>first term is a product of emission probabilities </a:t>
                </a:r>
                <a14:m>
                  <m:oMath xmlns:m="http://schemas.openxmlformats.org/officeDocument/2006/math">
                    <m:sSub>
                      <m:sSubPr>
                        <m:ctrlPr>
                          <a:rPr lang="en-US" sz="2200" i="1">
                            <a:latin typeface="Cambria Math" charset="0"/>
                          </a:rPr>
                        </m:ctrlPr>
                      </m:sSubPr>
                      <m:e>
                        <m:r>
                          <a:rPr lang="en-US" sz="2200" i="1">
                            <a:latin typeface="Cambria Math" charset="0"/>
                          </a:rPr>
                          <m:t>𝑏</m:t>
                        </m:r>
                      </m:e>
                      <m:sub>
                        <m:r>
                          <a:rPr lang="en-US" sz="2200" i="1">
                            <a:latin typeface="Cambria Math" charset="0"/>
                          </a:rPr>
                          <m:t>𝑖𝑗</m:t>
                        </m:r>
                      </m:sub>
                    </m:sSub>
                    <m:d>
                      <m:dPr>
                        <m:ctrlPr>
                          <a:rPr lang="en-US" sz="2200" i="1">
                            <a:latin typeface="Cambria Math" charset="0"/>
                          </a:rPr>
                        </m:ctrlPr>
                      </m:dPr>
                      <m:e>
                        <m:sSub>
                          <m:sSubPr>
                            <m:ctrlPr>
                              <a:rPr lang="en-US" sz="2200" i="1">
                                <a:latin typeface="Cambria Math" charset="0"/>
                              </a:rPr>
                            </m:ctrlPr>
                          </m:sSubPr>
                          <m:e>
                            <m:r>
                              <a:rPr lang="en-US" sz="2200" i="1">
                                <a:latin typeface="Cambria Math" charset="0"/>
                              </a:rPr>
                              <m:t>𝑂</m:t>
                            </m:r>
                          </m:e>
                          <m:sub>
                            <m:r>
                              <a:rPr lang="en-US" sz="2200" i="1">
                                <a:latin typeface="Cambria Math" charset="0"/>
                              </a:rPr>
                              <m:t>𝑙</m:t>
                            </m:r>
                          </m:sub>
                        </m:sSub>
                      </m:e>
                    </m:d>
                  </m:oMath>
                </a14:m>
                <a:r>
                  <a:rPr lang="en-US" sz="2200" dirty="0" smtClean="0"/>
                  <a:t>, while the </a:t>
                </a:r>
                <a:r>
                  <a:rPr lang="en-US" sz="2200" dirty="0" smtClean="0">
                    <a:solidFill>
                      <a:srgbClr val="FF0000"/>
                    </a:solidFill>
                  </a:rPr>
                  <a:t>second term constitutes a product of transition probabilities </a:t>
                </a:r>
                <a14:m>
                  <m:oMath xmlns:m="http://schemas.openxmlformats.org/officeDocument/2006/math">
                    <m:sSub>
                      <m:sSubPr>
                        <m:ctrlPr>
                          <a:rPr lang="en-US" sz="2200" i="1">
                            <a:latin typeface="Cambria Math" charset="0"/>
                          </a:rPr>
                        </m:ctrlPr>
                      </m:sSubPr>
                      <m:e>
                        <m:r>
                          <a:rPr lang="en-US" sz="2200" i="1">
                            <a:latin typeface="Cambria Math" charset="0"/>
                          </a:rPr>
                          <m:t>𝑎</m:t>
                        </m:r>
                      </m:e>
                      <m:sub>
                        <m:r>
                          <a:rPr lang="en-US" sz="2200" i="1">
                            <a:latin typeface="Cambria Math" charset="0"/>
                          </a:rPr>
                          <m:t>𝑖𝑗</m:t>
                        </m:r>
                        <m:r>
                          <a:rPr lang="en-US" sz="2200" i="1">
                            <a:latin typeface="Cambria Math" charset="0"/>
                          </a:rPr>
                          <m:t>→</m:t>
                        </m:r>
                        <m:r>
                          <a:rPr lang="en-US" sz="2200" i="1">
                            <a:latin typeface="Cambria Math" charset="0"/>
                          </a:rPr>
                          <m:t>𝑘𝑙</m:t>
                        </m:r>
                      </m:sub>
                    </m:sSub>
                  </m:oMath>
                </a14:m>
                <a:r>
                  <a:rPr lang="en-US" sz="2200" dirty="0">
                    <a:effectLst/>
                  </a:rPr>
                  <a:t> </a:t>
                </a:r>
                <a:endParaRPr lang="en-US" sz="2200" dirty="0" smtClean="0">
                  <a:effectLst/>
                </a:endParaRPr>
              </a:p>
              <a:p>
                <a:endParaRPr lang="en-US" dirty="0"/>
              </a:p>
              <a:p>
                <a:r>
                  <a:rPr lang="en-US" sz="2200" dirty="0" smtClean="0"/>
                  <a:t>The only subtlety is that there are two haplotypes (i.e. pairs of hidden states) at each of the loci, as indicated by the two indices above.</a:t>
                </a:r>
              </a:p>
              <a:p>
                <a:endParaRPr lang="en-US" dirty="0"/>
              </a:p>
              <a:p>
                <a:r>
                  <a:rPr lang="en-US" sz="2200" dirty="0" smtClean="0"/>
                  <a:t>From the work of Li and Stephens and neutral coalescent theory, the mutation rate is chosen as </a:t>
                </a:r>
                <a14:m>
                  <m:oMath xmlns:m="http://schemas.openxmlformats.org/officeDocument/2006/math">
                    <m:r>
                      <a:rPr lang="en-US" sz="2200" i="1">
                        <a:latin typeface="Cambria Math" charset="0"/>
                      </a:rPr>
                      <m:t>𝜆</m:t>
                    </m:r>
                    <m:r>
                      <a:rPr lang="en-US" sz="2200" i="1">
                        <a:latin typeface="Cambria Math" charset="0"/>
                      </a:rPr>
                      <m:t>= </m:t>
                    </m:r>
                    <m:f>
                      <m:fPr>
                        <m:ctrlPr>
                          <a:rPr lang="en-US" sz="2200" i="1">
                            <a:latin typeface="Cambria Math" charset="0"/>
                          </a:rPr>
                        </m:ctrlPr>
                      </m:fPr>
                      <m:num>
                        <m:r>
                          <a:rPr lang="en-US" sz="2200" i="1">
                            <a:latin typeface="Cambria Math" charset="0"/>
                          </a:rPr>
                          <m:t>𝜃</m:t>
                        </m:r>
                      </m:num>
                      <m:den>
                        <m:r>
                          <a:rPr lang="en-US" sz="2200" i="1">
                            <a:latin typeface="Cambria Math" charset="0"/>
                          </a:rPr>
                          <m:t>2</m:t>
                        </m:r>
                        <m:d>
                          <m:dPr>
                            <m:ctrlPr>
                              <a:rPr lang="en-US" sz="2200" i="1">
                                <a:latin typeface="Cambria Math" charset="0"/>
                              </a:rPr>
                            </m:ctrlPr>
                          </m:dPr>
                          <m:e>
                            <m:r>
                              <a:rPr lang="en-US" sz="2200" i="1">
                                <a:latin typeface="Cambria Math" charset="0"/>
                              </a:rPr>
                              <m:t>𝑁</m:t>
                            </m:r>
                            <m:r>
                              <a:rPr lang="en-US" sz="2200" i="1">
                                <a:latin typeface="Cambria Math" charset="0"/>
                              </a:rPr>
                              <m:t>+ </m:t>
                            </m:r>
                            <m:r>
                              <a:rPr lang="en-US" sz="2200" i="1">
                                <a:latin typeface="Cambria Math" charset="0"/>
                              </a:rPr>
                              <m:t>𝜃</m:t>
                            </m:r>
                          </m:e>
                        </m:d>
                      </m:den>
                    </m:f>
                  </m:oMath>
                </a14:m>
                <a:r>
                  <a:rPr lang="en-US" sz="2200" dirty="0">
                    <a:effectLst/>
                  </a:rPr>
                  <a:t> </a:t>
                </a:r>
                <a:r>
                  <a:rPr lang="en-US" sz="2200" dirty="0" smtClean="0">
                    <a:effectLst/>
                  </a:rPr>
                  <a:t>, with </a:t>
                </a:r>
                <a14:m>
                  <m:oMath xmlns:m="http://schemas.openxmlformats.org/officeDocument/2006/math">
                    <m:r>
                      <a:rPr lang="en-US" sz="2200" i="1" smtClean="0">
                        <a:latin typeface="Cambria Math" charset="0"/>
                      </a:rPr>
                      <m:t>𝑁</m:t>
                    </m:r>
                  </m:oMath>
                </a14:m>
                <a:r>
                  <a:rPr lang="en-US" sz="2200" dirty="0" smtClean="0">
                    <a:effectLst/>
                  </a:rPr>
                  <a:t> being the total number of reference haplotypes and </a:t>
                </a:r>
                <a14:m>
                  <m:oMath xmlns:m="http://schemas.openxmlformats.org/officeDocument/2006/math">
                    <m:r>
                      <a:rPr lang="en-US" sz="2200" i="1" smtClean="0">
                        <a:latin typeface="Cambria Math" charset="0"/>
                      </a:rPr>
                      <m:t>𝜃</m:t>
                    </m:r>
                  </m:oMath>
                </a14:m>
                <a:r>
                  <a:rPr lang="en-US" sz="2200" dirty="0" smtClean="0">
                    <a:effectLst/>
                  </a:rPr>
                  <a:t> being the population scaled mutation rate </a:t>
                </a:r>
                <a14:m>
                  <m:oMath xmlns:m="http://schemas.openxmlformats.org/officeDocument/2006/math">
                    <m:r>
                      <a:rPr lang="en-US" sz="2200" i="1">
                        <a:latin typeface="Cambria Math" charset="0"/>
                      </a:rPr>
                      <m:t>𝜃</m:t>
                    </m:r>
                    <m:r>
                      <a:rPr lang="en-US" sz="2200" i="1">
                        <a:latin typeface="Cambria Math" charset="0"/>
                      </a:rPr>
                      <m:t>=</m:t>
                    </m:r>
                    <m:sSup>
                      <m:sSupPr>
                        <m:ctrlPr>
                          <a:rPr lang="en-US" sz="2200" i="1">
                            <a:latin typeface="Cambria Math" charset="0"/>
                          </a:rPr>
                        </m:ctrlPr>
                      </m:sSupPr>
                      <m:e>
                        <m:d>
                          <m:dPr>
                            <m:ctrlPr>
                              <a:rPr lang="en-US" sz="2200" i="1">
                                <a:latin typeface="Cambria Math" charset="0"/>
                              </a:rPr>
                            </m:ctrlPr>
                          </m:dPr>
                          <m:e>
                            <m:nary>
                              <m:naryPr>
                                <m:chr m:val="∑"/>
                                <m:limLoc m:val="undOvr"/>
                                <m:ctrlPr>
                                  <a:rPr lang="en-US" sz="2200" i="1">
                                    <a:latin typeface="Cambria Math" charset="0"/>
                                  </a:rPr>
                                </m:ctrlPr>
                              </m:naryPr>
                              <m:sub>
                                <m:r>
                                  <a:rPr lang="en-US" sz="2200" i="1">
                                    <a:latin typeface="Cambria Math" charset="0"/>
                                  </a:rPr>
                                  <m:t>𝑛</m:t>
                                </m:r>
                                <m:r>
                                  <a:rPr lang="en-US" sz="2200" i="1">
                                    <a:latin typeface="Cambria Math" charset="0"/>
                                  </a:rPr>
                                  <m:t>=1</m:t>
                                </m:r>
                              </m:sub>
                              <m:sup>
                                <m:r>
                                  <a:rPr lang="en-US" sz="2200" i="1">
                                    <a:latin typeface="Cambria Math" charset="0"/>
                                  </a:rPr>
                                  <m:t>𝑁</m:t>
                                </m:r>
                                <m:r>
                                  <a:rPr lang="en-US" sz="2200" i="1">
                                    <a:latin typeface="Cambria Math" charset="0"/>
                                  </a:rPr>
                                  <m:t>−1</m:t>
                                </m:r>
                              </m:sup>
                              <m:e>
                                <m:f>
                                  <m:fPr>
                                    <m:ctrlPr>
                                      <a:rPr lang="en-US" sz="2200" i="1">
                                        <a:latin typeface="Cambria Math" charset="0"/>
                                      </a:rPr>
                                    </m:ctrlPr>
                                  </m:fPr>
                                  <m:num>
                                    <m:r>
                                      <a:rPr lang="en-US" sz="2200" i="1">
                                        <a:latin typeface="Cambria Math" charset="0"/>
                                      </a:rPr>
                                      <m:t>1</m:t>
                                    </m:r>
                                  </m:num>
                                  <m:den>
                                    <m:r>
                                      <a:rPr lang="en-US" sz="2200" i="1">
                                        <a:latin typeface="Cambria Math" charset="0"/>
                                      </a:rPr>
                                      <m:t>𝑛</m:t>
                                    </m:r>
                                  </m:den>
                                </m:f>
                              </m:e>
                            </m:nary>
                          </m:e>
                        </m:d>
                      </m:e>
                      <m:sup>
                        <m:r>
                          <a:rPr lang="en-US" sz="2200" i="1">
                            <a:latin typeface="Cambria Math" charset="0"/>
                          </a:rPr>
                          <m:t>−1</m:t>
                        </m:r>
                      </m:sup>
                    </m:sSup>
                  </m:oMath>
                </a14:m>
                <a:r>
                  <a:rPr lang="en-US" sz="2200" dirty="0">
                    <a:effectLst/>
                  </a:rPr>
                  <a:t> </a:t>
                </a:r>
                <a:endParaRPr lang="en-US" sz="2200" dirty="0"/>
              </a:p>
              <a:p>
                <a:endParaRPr lang="en-US" sz="2200" dirty="0" smtClean="0"/>
              </a:p>
              <a:p>
                <a:r>
                  <a:rPr lang="en-US" sz="2200" dirty="0" smtClean="0"/>
                  <a:t>The recombination rate is taken to be </a:t>
                </a:r>
                <a14:m>
                  <m:oMath xmlns:m="http://schemas.openxmlformats.org/officeDocument/2006/math">
                    <m:sSub>
                      <m:sSubPr>
                        <m:ctrlPr>
                          <a:rPr lang="en-US" sz="2000" i="1">
                            <a:latin typeface="Cambria Math" charset="0"/>
                          </a:rPr>
                        </m:ctrlPr>
                      </m:sSubPr>
                      <m:e>
                        <m:r>
                          <a:rPr lang="en-US" sz="2000" i="1">
                            <a:latin typeface="Cambria Math" charset="0"/>
                          </a:rPr>
                          <m:t>𝜌</m:t>
                        </m:r>
                      </m:e>
                      <m:sub>
                        <m:r>
                          <a:rPr lang="en-US" sz="2000" i="1">
                            <a:latin typeface="Cambria Math" charset="0"/>
                          </a:rPr>
                          <m:t>𝑙</m:t>
                        </m:r>
                      </m:sub>
                    </m:sSub>
                    <m:r>
                      <a:rPr lang="en-US" sz="2000" i="1">
                        <a:latin typeface="Cambria Math" charset="0"/>
                      </a:rPr>
                      <m:t>=4</m:t>
                    </m:r>
                    <m:sSub>
                      <m:sSubPr>
                        <m:ctrlPr>
                          <a:rPr lang="en-US" sz="2000" i="1">
                            <a:latin typeface="Cambria Math" charset="0"/>
                          </a:rPr>
                        </m:ctrlPr>
                      </m:sSubPr>
                      <m:e>
                        <m:r>
                          <a:rPr lang="en-US" sz="2000" i="1">
                            <a:latin typeface="Cambria Math" charset="0"/>
                          </a:rPr>
                          <m:t>𝑁</m:t>
                        </m:r>
                      </m:e>
                      <m:sub>
                        <m:r>
                          <a:rPr lang="en-US" sz="2000" i="1">
                            <a:latin typeface="Cambria Math" charset="0"/>
                          </a:rPr>
                          <m:t>𝑒</m:t>
                        </m:r>
                      </m:sub>
                    </m:sSub>
                    <m:sSub>
                      <m:sSubPr>
                        <m:ctrlPr>
                          <a:rPr lang="en-US" sz="2000" i="1" smtClean="0">
                            <a:latin typeface="Cambria Math" charset="0"/>
                          </a:rPr>
                        </m:ctrlPr>
                      </m:sSubPr>
                      <m:e>
                        <m:r>
                          <a:rPr lang="en-US" sz="2000" b="0" i="1" smtClean="0">
                            <a:latin typeface="Cambria Math" charset="0"/>
                          </a:rPr>
                          <m:t>𝑐</m:t>
                        </m:r>
                      </m:e>
                      <m:sub>
                        <m:r>
                          <a:rPr lang="en-US" sz="2000" i="1">
                            <a:latin typeface="Cambria Math" charset="0"/>
                          </a:rPr>
                          <m:t>𝑙</m:t>
                        </m:r>
                      </m:sub>
                    </m:sSub>
                    <m:sSub>
                      <m:sSubPr>
                        <m:ctrlPr>
                          <a:rPr lang="en-US" sz="2000" i="1">
                            <a:latin typeface="Cambria Math" charset="0"/>
                          </a:rPr>
                        </m:ctrlPr>
                      </m:sSubPr>
                      <m:e>
                        <m:r>
                          <a:rPr lang="en-US" sz="2000" b="0" i="1" smtClean="0">
                            <a:latin typeface="Cambria Math" charset="0"/>
                          </a:rPr>
                          <m:t>𝑑</m:t>
                        </m:r>
                      </m:e>
                      <m:sub>
                        <m:r>
                          <a:rPr lang="en-US" sz="2000" i="1">
                            <a:latin typeface="Cambria Math" charset="0"/>
                          </a:rPr>
                          <m:t>𝑙</m:t>
                        </m:r>
                      </m:sub>
                    </m:sSub>
                  </m:oMath>
                </a14:m>
                <a:r>
                  <a:rPr lang="en-US" sz="2000" dirty="0">
                    <a:effectLst/>
                  </a:rPr>
                  <a:t> </a:t>
                </a:r>
                <a:r>
                  <a:rPr lang="en-US" sz="2000" dirty="0" smtClean="0">
                    <a:effectLst/>
                  </a:rPr>
                  <a:t>with </a:t>
                </a:r>
                <a14:m>
                  <m:oMath xmlns:m="http://schemas.openxmlformats.org/officeDocument/2006/math">
                    <m:sSub>
                      <m:sSubPr>
                        <m:ctrlPr>
                          <a:rPr lang="en-US" sz="2000" i="1" smtClean="0">
                            <a:latin typeface="Cambria Math" charset="0"/>
                          </a:rPr>
                        </m:ctrlPr>
                      </m:sSubPr>
                      <m:e>
                        <m:r>
                          <a:rPr lang="en-US" sz="2000" i="1">
                            <a:latin typeface="Cambria Math" charset="0"/>
                          </a:rPr>
                          <m:t>𝑁</m:t>
                        </m:r>
                      </m:e>
                      <m:sub>
                        <m:r>
                          <a:rPr lang="en-US" sz="2000" i="1">
                            <a:latin typeface="Cambria Math" charset="0"/>
                          </a:rPr>
                          <m:t>𝑒</m:t>
                        </m:r>
                      </m:sub>
                    </m:sSub>
                  </m:oMath>
                </a14:m>
                <a:r>
                  <a:rPr lang="en-US" sz="2200" dirty="0" smtClean="0"/>
                  <a:t>= effective population, </a:t>
                </a:r>
                <a14:m>
                  <m:oMath xmlns:m="http://schemas.openxmlformats.org/officeDocument/2006/math">
                    <m:sSub>
                      <m:sSubPr>
                        <m:ctrlPr>
                          <a:rPr lang="en-US" sz="2000" i="1" smtClean="0">
                            <a:latin typeface="Cambria Math" charset="0"/>
                          </a:rPr>
                        </m:ctrlPr>
                      </m:sSubPr>
                      <m:e>
                        <m:r>
                          <a:rPr lang="en-US" sz="2000" b="0" i="1" smtClean="0">
                            <a:latin typeface="Cambria Math" charset="0"/>
                          </a:rPr>
                          <m:t>𝑐</m:t>
                        </m:r>
                      </m:e>
                      <m:sub>
                        <m:r>
                          <a:rPr lang="en-US" sz="2000" i="1">
                            <a:latin typeface="Cambria Math" charset="0"/>
                          </a:rPr>
                          <m:t>𝑙</m:t>
                        </m:r>
                      </m:sub>
                    </m:sSub>
                  </m:oMath>
                </a14:m>
                <a:r>
                  <a:rPr lang="en-US" sz="2200" dirty="0" smtClean="0"/>
                  <a:t> = recombination rate per unit physical distance between loci </a:t>
                </a:r>
                <a14:m>
                  <m:oMath xmlns:m="http://schemas.openxmlformats.org/officeDocument/2006/math">
                    <m:r>
                      <a:rPr lang="en-US" sz="2000" i="1" smtClean="0">
                        <a:latin typeface="Cambria Math" charset="0"/>
                      </a:rPr>
                      <m:t>𝑙</m:t>
                    </m:r>
                  </m:oMath>
                </a14:m>
                <a:r>
                  <a:rPr lang="en-US" sz="2200" dirty="0" smtClean="0"/>
                  <a:t> and </a:t>
                </a:r>
                <a14:m>
                  <m:oMath xmlns:m="http://schemas.openxmlformats.org/officeDocument/2006/math">
                    <m:r>
                      <a:rPr lang="en-US" sz="2000" i="1" smtClean="0">
                        <a:latin typeface="Cambria Math" charset="0"/>
                      </a:rPr>
                      <m:t>𝑙</m:t>
                    </m:r>
                    <m:r>
                      <a:rPr lang="en-US" sz="2000" i="1" smtClean="0">
                        <a:latin typeface="Cambria Math" charset="0"/>
                      </a:rPr>
                      <m:t>+1</m:t>
                    </m:r>
                  </m:oMath>
                </a14:m>
                <a:r>
                  <a:rPr lang="en-US" sz="2200" dirty="0" smtClean="0"/>
                  <a:t>, and </a:t>
                </a:r>
                <a14:m>
                  <m:oMath xmlns:m="http://schemas.openxmlformats.org/officeDocument/2006/math">
                    <m:sSub>
                      <m:sSubPr>
                        <m:ctrlPr>
                          <a:rPr lang="en-US" sz="2000" i="1" smtClean="0">
                            <a:latin typeface="Cambria Math" charset="0"/>
                          </a:rPr>
                        </m:ctrlPr>
                      </m:sSubPr>
                      <m:e>
                        <m:r>
                          <a:rPr lang="en-US" sz="2000" b="0" i="1" smtClean="0">
                            <a:latin typeface="Cambria Math" charset="0"/>
                          </a:rPr>
                          <m:t>𝑑</m:t>
                        </m:r>
                      </m:e>
                      <m:sub>
                        <m:r>
                          <a:rPr lang="en-US" sz="2000" i="1">
                            <a:latin typeface="Cambria Math" charset="0"/>
                          </a:rPr>
                          <m:t>𝑙</m:t>
                        </m:r>
                      </m:sub>
                    </m:sSub>
                  </m:oMath>
                </a14:m>
                <a:r>
                  <a:rPr lang="en-US" dirty="0" smtClean="0">
                    <a:effectLst/>
                  </a:rPr>
                  <a:t> </a:t>
                </a:r>
                <a:r>
                  <a:rPr lang="en-US" sz="2200" dirty="0" smtClean="0">
                    <a:effectLst/>
                  </a:rPr>
                  <a:t>= corresponding physical distance</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2509" y="1089603"/>
                <a:ext cx="11388436" cy="5532870"/>
              </a:xfrm>
              <a:blipFill rotWithShape="0">
                <a:blip r:embed="rId2"/>
                <a:stretch>
                  <a:fillRect l="-642" t="-1874" r="-5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81E8368-3BBE-D040-AD71-7DC87C08D5A9}" type="slidenum">
              <a:rPr lang="en-US" smtClean="0"/>
              <a:t>16</a:t>
            </a:fld>
            <a:endParaRPr lang="en-US"/>
          </a:p>
        </p:txBody>
      </p:sp>
    </p:spTree>
    <p:extLst>
      <p:ext uri="{BB962C8B-B14F-4D97-AF65-F5344CB8AC3E}">
        <p14:creationId xmlns:p14="http://schemas.microsoft.com/office/powerpoint/2010/main" val="608811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452"/>
            <a:ext cx="10515600" cy="826366"/>
          </a:xfrm>
        </p:spPr>
        <p:txBody>
          <a:bodyPr/>
          <a:lstStyle/>
          <a:p>
            <a:r>
              <a:rPr lang="en-US" dirty="0" smtClean="0"/>
              <a:t>Logarithmic Viterbi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6255" y="863818"/>
                <a:ext cx="5472545" cy="5647818"/>
              </a:xfrm>
            </p:spPr>
            <p:txBody>
              <a:bodyPr>
                <a:normAutofit lnSpcReduction="10000"/>
              </a:bodyPr>
              <a:lstStyle/>
              <a:p>
                <a:r>
                  <a:rPr lang="en-US" dirty="0" smtClean="0"/>
                  <a:t>The prob. </a:t>
                </a:r>
                <a:r>
                  <a:rPr lang="en-US" dirty="0"/>
                  <a:t>o</a:t>
                </a:r>
                <a:r>
                  <a:rPr lang="en-US" dirty="0" smtClean="0"/>
                  <a:t>f observing haplotype pair </a:t>
                </a:r>
                <a14:m>
                  <m:oMath xmlns:m="http://schemas.openxmlformats.org/officeDocument/2006/math">
                    <m:d>
                      <m:dPr>
                        <m:ctrlPr>
                          <a:rPr lang="en-US" i="1" smtClean="0">
                            <a:latin typeface="Cambria Math" charset="0"/>
                          </a:rPr>
                        </m:ctrlPr>
                      </m:dPr>
                      <m:e>
                        <m:r>
                          <a:rPr lang="en-US" i="1">
                            <a:latin typeface="Cambria Math" charset="0"/>
                          </a:rPr>
                          <m:t>𝑖</m:t>
                        </m:r>
                        <m:r>
                          <a:rPr lang="en-US" i="1">
                            <a:latin typeface="Cambria Math" charset="0"/>
                          </a:rPr>
                          <m:t>,</m:t>
                        </m:r>
                        <m:r>
                          <a:rPr lang="en-US" i="1">
                            <a:latin typeface="Cambria Math" charset="0"/>
                          </a:rPr>
                          <m:t>𝑗</m:t>
                        </m:r>
                      </m:e>
                    </m:d>
                  </m:oMath>
                </a14:m>
                <a:r>
                  <a:rPr lang="en-US" dirty="0" smtClean="0"/>
                  <a:t> at locus </a:t>
                </a:r>
                <a14:m>
                  <m:oMath xmlns:m="http://schemas.openxmlformats.org/officeDocument/2006/math">
                    <m:r>
                      <a:rPr lang="en-US" i="1" smtClean="0">
                        <a:latin typeface="Cambria Math" charset="0"/>
                      </a:rPr>
                      <m:t>𝑙</m:t>
                    </m:r>
                  </m:oMath>
                </a14:m>
                <a:r>
                  <a:rPr lang="en-US" dirty="0" smtClean="0"/>
                  <a:t> is given by the maximum probability path to arrive at that state: </a:t>
                </a:r>
              </a:p>
              <a:p>
                <a:pPr marL="0" indent="0">
                  <a:buNone/>
                </a:pPr>
                <a14:m>
                  <m:oMath xmlns:m="http://schemas.openxmlformats.org/officeDocument/2006/math">
                    <m:sSub>
                      <m:sSubPr>
                        <m:ctrlPr>
                          <a:rPr lang="en-US" i="1" smtClean="0">
                            <a:latin typeface="Cambria Math" charset="0"/>
                          </a:rPr>
                        </m:ctrlPr>
                      </m:sSubPr>
                      <m:e>
                        <m:r>
                          <a:rPr lang="en-US" i="1">
                            <a:latin typeface="Cambria Math" charset="0"/>
                          </a:rPr>
                          <m:t>𝑣</m:t>
                        </m:r>
                      </m:e>
                      <m:sub>
                        <m:r>
                          <a:rPr lang="en-US" i="1">
                            <a:latin typeface="Cambria Math" charset="0"/>
                          </a:rPr>
                          <m:t>𝑙</m:t>
                        </m:r>
                      </m:sub>
                    </m:sSub>
                    <m:d>
                      <m:dPr>
                        <m:ctrlPr>
                          <a:rPr lang="en-US" i="1">
                            <a:latin typeface="Cambria Math" charset="0"/>
                          </a:rPr>
                        </m:ctrlPr>
                      </m:dPr>
                      <m:e>
                        <m:r>
                          <a:rPr lang="en-US" i="1">
                            <a:latin typeface="Cambria Math" charset="0"/>
                          </a:rPr>
                          <m:t>𝑖</m:t>
                        </m:r>
                        <m:r>
                          <a:rPr lang="en-US" i="1">
                            <a:latin typeface="Cambria Math" charset="0"/>
                          </a:rPr>
                          <m:t>,</m:t>
                        </m:r>
                        <m:r>
                          <a:rPr lang="en-US" i="1">
                            <a:latin typeface="Cambria Math" charset="0"/>
                          </a:rPr>
                          <m:t>𝑗</m:t>
                        </m:r>
                      </m:e>
                    </m:d>
                    <m:r>
                      <a:rPr lang="en-US" i="1">
                        <a:latin typeface="Cambria Math" charset="0"/>
                      </a:rPr>
                      <m:t>= </m:t>
                    </m:r>
                    <m:sSub>
                      <m:sSubPr>
                        <m:ctrlPr>
                          <a:rPr lang="en-US" i="1">
                            <a:latin typeface="Cambria Math" charset="0"/>
                          </a:rPr>
                        </m:ctrlPr>
                      </m:sSubPr>
                      <m:e>
                        <m:r>
                          <a:rPr lang="en-US" i="1">
                            <a:latin typeface="Cambria Math" charset="0"/>
                          </a:rPr>
                          <m:t>𝑏</m:t>
                        </m:r>
                      </m:e>
                      <m:sub>
                        <m:r>
                          <a:rPr lang="en-US" i="1">
                            <a:latin typeface="Cambria Math" charset="0"/>
                          </a:rPr>
                          <m:t>𝑖𝑗</m:t>
                        </m:r>
                      </m:sub>
                    </m:sSub>
                    <m:d>
                      <m:dPr>
                        <m:ctrlPr>
                          <a:rPr lang="en-US" i="1">
                            <a:latin typeface="Cambria Math" charset="0"/>
                          </a:rPr>
                        </m:ctrlPr>
                      </m:dPr>
                      <m:e>
                        <m:sSub>
                          <m:sSubPr>
                            <m:ctrlPr>
                              <a:rPr lang="en-US" i="1">
                                <a:latin typeface="Cambria Math" charset="0"/>
                              </a:rPr>
                            </m:ctrlPr>
                          </m:sSubPr>
                          <m:e>
                            <m:r>
                              <a:rPr lang="en-US" i="1">
                                <a:latin typeface="Cambria Math" charset="0"/>
                              </a:rPr>
                              <m:t>𝑂</m:t>
                            </m:r>
                          </m:e>
                          <m:sub>
                            <m:r>
                              <a:rPr lang="en-US" i="1">
                                <a:latin typeface="Cambria Math" charset="0"/>
                              </a:rPr>
                              <m:t>𝑙</m:t>
                            </m:r>
                          </m:sub>
                        </m:sSub>
                      </m:e>
                    </m:d>
                    <m:func>
                      <m:funcPr>
                        <m:ctrlPr>
                          <a:rPr lang="en-US" i="1">
                            <a:latin typeface="Cambria Math" charset="0"/>
                          </a:rPr>
                        </m:ctrlPr>
                      </m:funcPr>
                      <m:fName>
                        <m:limLow>
                          <m:limLowPr>
                            <m:ctrlPr>
                              <a:rPr lang="en-US" i="1">
                                <a:latin typeface="Cambria Math" charset="0"/>
                              </a:rPr>
                            </m:ctrlPr>
                          </m:limLowPr>
                          <m:e>
                            <m:r>
                              <m:rPr>
                                <m:sty m:val="p"/>
                              </m:rPr>
                              <a:rPr lang="en-US">
                                <a:latin typeface="Cambria Math" charset="0"/>
                              </a:rPr>
                              <m:t>max</m:t>
                            </m:r>
                          </m:e>
                          <m:lim>
                            <m:r>
                              <a:rPr lang="en-US" i="1">
                                <a:latin typeface="Cambria Math" charset="0"/>
                              </a:rPr>
                              <m:t>𝑚</m:t>
                            </m:r>
                            <m:r>
                              <a:rPr lang="en-US" i="1">
                                <a:latin typeface="Cambria Math" charset="0"/>
                              </a:rPr>
                              <m:t>,</m:t>
                            </m:r>
                            <m:r>
                              <a:rPr lang="en-US" i="1">
                                <a:latin typeface="Cambria Math" charset="0"/>
                              </a:rPr>
                              <m:t>𝑛</m:t>
                            </m:r>
                            <m:r>
                              <a:rPr lang="en-US" i="1">
                                <a:latin typeface="Cambria Math" charset="0"/>
                              </a:rPr>
                              <m:t>=1 </m:t>
                            </m:r>
                            <m:r>
                              <a:rPr lang="en-US" i="1">
                                <a:latin typeface="Cambria Math" charset="0"/>
                              </a:rPr>
                              <m:t>𝑡𝑜</m:t>
                            </m:r>
                            <m:r>
                              <a:rPr lang="en-US" i="1">
                                <a:latin typeface="Cambria Math" charset="0"/>
                              </a:rPr>
                              <m:t> </m:t>
                            </m:r>
                            <m:r>
                              <a:rPr lang="en-US" i="1">
                                <a:latin typeface="Cambria Math" charset="0"/>
                              </a:rPr>
                              <m:t>𝑁</m:t>
                            </m:r>
                            <m:r>
                              <a:rPr lang="en-US" i="1">
                                <a:latin typeface="Cambria Math" charset="0"/>
                              </a:rPr>
                              <m:t> </m:t>
                            </m:r>
                          </m:lim>
                        </m:limLow>
                      </m:fName>
                      <m:e>
                        <m:sSub>
                          <m:sSubPr>
                            <m:ctrlPr>
                              <a:rPr lang="en-US" i="1">
                                <a:latin typeface="Cambria Math" charset="0"/>
                              </a:rPr>
                            </m:ctrlPr>
                          </m:sSubPr>
                          <m:e>
                            <m:r>
                              <a:rPr lang="en-US" i="1">
                                <a:latin typeface="Cambria Math" charset="0"/>
                              </a:rPr>
                              <m:t>𝑣</m:t>
                            </m:r>
                          </m:e>
                          <m:sub>
                            <m:r>
                              <a:rPr lang="en-US" i="1">
                                <a:latin typeface="Cambria Math" charset="0"/>
                              </a:rPr>
                              <m:t>𝑙</m:t>
                            </m:r>
                            <m:r>
                              <a:rPr lang="en-US" i="1">
                                <a:latin typeface="Cambria Math" charset="0"/>
                              </a:rPr>
                              <m:t>−1</m:t>
                            </m:r>
                          </m:sub>
                        </m:sSub>
                        <m:d>
                          <m:dPr>
                            <m:ctrlPr>
                              <a:rPr lang="en-US" i="1">
                                <a:latin typeface="Cambria Math" charset="0"/>
                              </a:rPr>
                            </m:ctrlPr>
                          </m:dPr>
                          <m:e>
                            <m:r>
                              <a:rPr lang="en-US" i="1">
                                <a:latin typeface="Cambria Math" charset="0"/>
                              </a:rPr>
                              <m:t>𝑚</m:t>
                            </m:r>
                            <m:r>
                              <a:rPr lang="en-US" i="1">
                                <a:latin typeface="Cambria Math" charset="0"/>
                              </a:rPr>
                              <m:t>,</m:t>
                            </m:r>
                            <m:r>
                              <a:rPr lang="en-US" i="1">
                                <a:latin typeface="Cambria Math" charset="0"/>
                              </a:rPr>
                              <m:t>𝑛</m:t>
                            </m:r>
                          </m:e>
                        </m:d>
                        <m:sSub>
                          <m:sSubPr>
                            <m:ctrlPr>
                              <a:rPr lang="en-US" i="1">
                                <a:latin typeface="Cambria Math" charset="0"/>
                              </a:rPr>
                            </m:ctrlPr>
                          </m:sSubPr>
                          <m:e>
                            <m:r>
                              <a:rPr lang="en-US" i="1">
                                <a:latin typeface="Cambria Math" charset="0"/>
                              </a:rPr>
                              <m:t>𝑎</m:t>
                            </m:r>
                          </m:e>
                          <m:sub>
                            <m:r>
                              <a:rPr lang="en-US" i="1">
                                <a:latin typeface="Cambria Math" charset="0"/>
                              </a:rPr>
                              <m:t>𝑖𝑗</m:t>
                            </m:r>
                            <m:r>
                              <a:rPr lang="en-US" i="1">
                                <a:latin typeface="Cambria Math" charset="0"/>
                              </a:rPr>
                              <m:t>→</m:t>
                            </m:r>
                            <m:r>
                              <a:rPr lang="en-US" i="1">
                                <a:latin typeface="Cambria Math" charset="0"/>
                              </a:rPr>
                              <m:t>𝑚𝑛</m:t>
                            </m:r>
                          </m:sub>
                        </m:sSub>
                      </m:e>
                    </m:func>
                  </m:oMath>
                </a14:m>
                <a:r>
                  <a:rPr lang="en-US" dirty="0">
                    <a:effectLst/>
                  </a:rPr>
                  <a:t> </a:t>
                </a:r>
                <a:endParaRPr lang="en-US" dirty="0" smtClean="0">
                  <a:effectLst/>
                </a:endParaRPr>
              </a:p>
              <a:p>
                <a:pPr marL="0" indent="0">
                  <a:buNone/>
                </a:pPr>
                <a:endParaRPr lang="en-US" dirty="0"/>
              </a:p>
              <a:p>
                <a:r>
                  <a:rPr lang="en-US" dirty="0" smtClean="0"/>
                  <a:t>This can be log transformed to prevent loss of precision from a concatenation of small probabilities</a:t>
                </a:r>
              </a:p>
              <a:p>
                <a:pPr marL="0" indent="0">
                  <a:buNone/>
                </a:pPr>
                <a:endParaRPr lang="en-US" dirty="0" smtClean="0"/>
              </a:p>
              <a:p>
                <a:r>
                  <a:rPr lang="en-US" dirty="0" smtClean="0"/>
                  <a:t>By keeping track of the maximum probability path at each locus, at the end one can </a:t>
                </a:r>
                <a:r>
                  <a:rPr lang="en-US" dirty="0" err="1" smtClean="0"/>
                  <a:t>backtrace</a:t>
                </a:r>
                <a:r>
                  <a:rPr lang="en-US" dirty="0" smtClean="0"/>
                  <a:t> the best-fit sequence of haplotypes</a:t>
                </a:r>
                <a:endParaRPr lang="en-US" dirty="0"/>
              </a:p>
              <a:p>
                <a:pPr marL="0" indent="0">
                  <a:buNone/>
                </a:pPr>
                <a:r>
                  <a:rPr lang="en-US" dirty="0" smtClean="0"/>
                  <a:t> </a:t>
                </a: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6255" y="863818"/>
                <a:ext cx="5472545" cy="5647818"/>
              </a:xfrm>
              <a:blipFill rotWithShape="0">
                <a:blip r:embed="rId2"/>
                <a:stretch>
                  <a:fillRect l="-1448" t="-2052" r="-300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81E8368-3BBE-D040-AD71-7DC87C08D5A9}" type="slidenum">
              <a:rPr lang="en-US" smtClean="0"/>
              <a:t>17</a:t>
            </a:fld>
            <a:endParaRPr lang="en-US"/>
          </a:p>
        </p:txBody>
      </p:sp>
      <p:pic>
        <p:nvPicPr>
          <p:cNvPr id="5" name="Picture 4"/>
          <p:cNvPicPr>
            <a:picLocks noChangeAspect="1"/>
          </p:cNvPicPr>
          <p:nvPr/>
        </p:nvPicPr>
        <p:blipFill>
          <a:blip r:embed="rId3"/>
          <a:stretch>
            <a:fillRect/>
          </a:stretch>
        </p:blipFill>
        <p:spPr>
          <a:xfrm>
            <a:off x="5929026" y="1537854"/>
            <a:ext cx="6096719" cy="4077639"/>
          </a:xfrm>
          <a:prstGeom prst="rect">
            <a:avLst/>
          </a:prstGeom>
        </p:spPr>
      </p:pic>
      <p:sp>
        <p:nvSpPr>
          <p:cNvPr id="6" name="TextBox 5"/>
          <p:cNvSpPr txBox="1"/>
          <p:nvPr/>
        </p:nvSpPr>
        <p:spPr>
          <a:xfrm>
            <a:off x="2812473" y="6476834"/>
            <a:ext cx="7000891" cy="369332"/>
          </a:xfrm>
          <a:prstGeom prst="rect">
            <a:avLst/>
          </a:prstGeom>
          <a:noFill/>
        </p:spPr>
        <p:txBody>
          <a:bodyPr wrap="none" rtlCol="0">
            <a:spAutoFit/>
          </a:bodyPr>
          <a:lstStyle/>
          <a:p>
            <a:r>
              <a:rPr lang="en-US" dirty="0" smtClean="0"/>
              <a:t>Image from: </a:t>
            </a:r>
            <a:r>
              <a:rPr lang="en-US" dirty="0" err="1" smtClean="0"/>
              <a:t>Jurafsky</a:t>
            </a:r>
            <a:r>
              <a:rPr lang="en-US" dirty="0" smtClean="0"/>
              <a:t> and Martin, </a:t>
            </a:r>
            <a:r>
              <a:rPr lang="en-US" i="1" dirty="0" smtClean="0"/>
              <a:t>Speech and Language Processing</a:t>
            </a:r>
            <a:r>
              <a:rPr lang="en-US" dirty="0" smtClean="0"/>
              <a:t> 2017</a:t>
            </a:r>
            <a:endParaRPr lang="en-US" dirty="0"/>
          </a:p>
        </p:txBody>
      </p:sp>
    </p:spTree>
    <p:extLst>
      <p:ext uri="{BB962C8B-B14F-4D97-AF65-F5344CB8AC3E}">
        <p14:creationId xmlns:p14="http://schemas.microsoft.com/office/powerpoint/2010/main" val="51374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0220"/>
          </a:xfrm>
        </p:spPr>
        <p:txBody>
          <a:bodyPr>
            <a:normAutofit fontScale="90000"/>
          </a:bodyPr>
          <a:lstStyle/>
          <a:p>
            <a:r>
              <a:rPr lang="en-US" dirty="0" smtClean="0"/>
              <a:t>Results</a:t>
            </a:r>
            <a:br>
              <a:rPr lang="en-US" dirty="0" smtClean="0"/>
            </a:br>
            <a:r>
              <a:rPr lang="en-US" u="sng" dirty="0" smtClean="0"/>
              <a:t>Case 1:</a:t>
            </a:r>
            <a:r>
              <a:rPr lang="en-US" dirty="0" smtClean="0"/>
              <a:t> Identifying an individual known to be within a database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12619" y="1482436"/>
                <a:ext cx="11152908" cy="4682837"/>
              </a:xfrm>
            </p:spPr>
            <p:txBody>
              <a:bodyPr/>
              <a:lstStyle/>
              <a:p>
                <a:r>
                  <a:rPr lang="en-US" dirty="0" smtClean="0"/>
                  <a:t>This corresponds to the case of </a:t>
                </a:r>
                <a14:m>
                  <m:oMath xmlns:m="http://schemas.openxmlformats.org/officeDocument/2006/math">
                    <m:sSub>
                      <m:sSubPr>
                        <m:ctrlPr>
                          <a:rPr lang="en-US" i="1" smtClean="0">
                            <a:latin typeface="Cambria Math" charset="0"/>
                          </a:rPr>
                        </m:ctrlPr>
                      </m:sSubPr>
                      <m:e>
                        <m:r>
                          <a:rPr lang="en-US" i="1">
                            <a:latin typeface="Cambria Math" charset="0"/>
                          </a:rPr>
                          <m:t>𝜌</m:t>
                        </m:r>
                      </m:e>
                      <m:sub>
                        <m:r>
                          <a:rPr lang="en-US" i="1">
                            <a:latin typeface="Cambria Math" charset="0"/>
                          </a:rPr>
                          <m:t>𝑙</m:t>
                        </m:r>
                      </m:sub>
                    </m:sSub>
                    <m:r>
                      <a:rPr lang="en-US" b="0" i="1" smtClean="0">
                        <a:latin typeface="Cambria Math" charset="0"/>
                      </a:rPr>
                      <m:t>=0</m:t>
                    </m:r>
                  </m:oMath>
                </a14:m>
                <a:r>
                  <a:rPr lang="en-US" dirty="0" smtClean="0"/>
                  <a:t>, i.e. all the transition probabilities are given by </a:t>
                </a:r>
                <a14:m>
                  <m:oMath xmlns:m="http://schemas.openxmlformats.org/officeDocument/2006/math">
                    <m:sSub>
                      <m:sSubPr>
                        <m:ctrlPr>
                          <a:rPr lang="en-US" i="1">
                            <a:latin typeface="Cambria Math" charset="0"/>
                          </a:rPr>
                        </m:ctrlPr>
                      </m:sSubPr>
                      <m:e>
                        <m:r>
                          <a:rPr lang="en-US" i="1">
                            <a:latin typeface="Cambria Math" charset="0"/>
                          </a:rPr>
                          <m:t>𝑎</m:t>
                        </m:r>
                      </m:e>
                      <m:sub>
                        <m:r>
                          <a:rPr lang="en-US" i="1">
                            <a:latin typeface="Cambria Math" charset="0"/>
                          </a:rPr>
                          <m:t>𝑖𝑗</m:t>
                        </m:r>
                        <m:r>
                          <a:rPr lang="en-US" i="1">
                            <a:latin typeface="Cambria Math" charset="0"/>
                          </a:rPr>
                          <m:t>→</m:t>
                        </m:r>
                        <m:r>
                          <a:rPr lang="en-US" i="1">
                            <a:latin typeface="Cambria Math" charset="0"/>
                          </a:rPr>
                          <m:t>𝑘𝑙</m:t>
                        </m:r>
                      </m:sub>
                    </m:sSub>
                    <m:r>
                      <a:rPr lang="en-US" i="1">
                        <a:latin typeface="Cambria Math" charset="0"/>
                      </a:rPr>
                      <m:t>=</m:t>
                    </m:r>
                    <m:r>
                      <a:rPr lang="en-US" i="1">
                        <a:latin typeface="Cambria Math" charset="0"/>
                      </a:rPr>
                      <m:t>𝛿</m:t>
                    </m:r>
                    <m:d>
                      <m:dPr>
                        <m:ctrlPr>
                          <a:rPr lang="en-US" i="1">
                            <a:latin typeface="Cambria Math" charset="0"/>
                          </a:rPr>
                        </m:ctrlPr>
                      </m:dPr>
                      <m:e>
                        <m:r>
                          <a:rPr lang="en-US" i="1">
                            <a:latin typeface="Cambria Math" charset="0"/>
                          </a:rPr>
                          <m:t>𝑖𝑗</m:t>
                        </m:r>
                        <m:r>
                          <a:rPr lang="en-US" i="1">
                            <a:latin typeface="Cambria Math" charset="0"/>
                          </a:rPr>
                          <m:t>,</m:t>
                        </m:r>
                        <m:r>
                          <a:rPr lang="en-US" i="1">
                            <a:latin typeface="Cambria Math" charset="0"/>
                          </a:rPr>
                          <m:t>𝑘𝑙</m:t>
                        </m:r>
                      </m:e>
                    </m:d>
                  </m:oMath>
                </a14:m>
                <a:r>
                  <a:rPr lang="en-US" dirty="0" smtClean="0"/>
                  <a:t> </a:t>
                </a:r>
              </a:p>
              <a:p>
                <a:endParaRPr lang="en-US" dirty="0" smtClean="0"/>
              </a:p>
              <a:p>
                <a:r>
                  <a:rPr lang="en-US" dirty="0" smtClean="0"/>
                  <a:t>For a test set of 100 individuals (= 200 haplotypes), identification of a randomly chosen individual genotype was 100% for as little as 12 SNPs, and reliably with 15 SNPs (with AF &gt; 0.05)</a:t>
                </a:r>
              </a:p>
              <a:p>
                <a:endParaRPr lang="en-US" dirty="0"/>
              </a:p>
              <a:p>
                <a:r>
                  <a:rPr lang="en-US" dirty="0" smtClean="0"/>
                  <a:t>If a mutation/error rate of ~0.1-0.2  is included: 100% identification with 25 SNPs; the number obviously increases when the number of mutations is greater</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12619" y="1482436"/>
                <a:ext cx="11152908" cy="4682837"/>
              </a:xfrm>
              <a:blipFill rotWithShape="0">
                <a:blip r:embed="rId2"/>
                <a:stretch>
                  <a:fillRect l="-710" t="-1823" r="-13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81E8368-3BBE-D040-AD71-7DC87C08D5A9}" type="slidenum">
              <a:rPr lang="en-US" smtClean="0"/>
              <a:t>18</a:t>
            </a:fld>
            <a:endParaRPr lang="en-US"/>
          </a:p>
        </p:txBody>
      </p:sp>
    </p:spTree>
    <p:extLst>
      <p:ext uri="{BB962C8B-B14F-4D97-AF65-F5344CB8AC3E}">
        <p14:creationId xmlns:p14="http://schemas.microsoft.com/office/powerpoint/2010/main" val="586666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582" y="69714"/>
            <a:ext cx="10515600" cy="909493"/>
          </a:xfrm>
        </p:spPr>
        <p:txBody>
          <a:bodyPr>
            <a:normAutofit/>
          </a:bodyPr>
          <a:lstStyle/>
          <a:p>
            <a:r>
              <a:rPr lang="en-US" u="sng" dirty="0" smtClean="0"/>
              <a:t>Case 2:</a:t>
            </a:r>
            <a:r>
              <a:rPr lang="en-US" dirty="0" smtClean="0"/>
              <a:t> Identifying an individual not in the database, but related to the ancestries represented therein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2510" y="1083232"/>
                <a:ext cx="11485418" cy="3162900"/>
              </a:xfrm>
            </p:spPr>
            <p:txBody>
              <a:bodyPr>
                <a:normAutofit fontScale="92500" lnSpcReduction="20000"/>
              </a:bodyPr>
              <a:lstStyle/>
              <a:p>
                <a:r>
                  <a:rPr lang="en-US" sz="2200" dirty="0" smtClean="0"/>
                  <a:t>Set </a:t>
                </a:r>
                <a14:m>
                  <m:oMath xmlns:m="http://schemas.openxmlformats.org/officeDocument/2006/math">
                    <m:r>
                      <a:rPr lang="en-US" sz="2200" i="1" smtClean="0">
                        <a:latin typeface="Cambria Math" charset="0"/>
                      </a:rPr>
                      <m:t>𝜆</m:t>
                    </m:r>
                    <m:r>
                      <a:rPr lang="en-US" sz="2200" i="1" smtClean="0">
                        <a:latin typeface="Cambria Math" charset="0"/>
                      </a:rPr>
                      <m:t>=0</m:t>
                    </m:r>
                  </m:oMath>
                </a14:m>
                <a:r>
                  <a:rPr lang="en-US" sz="2200" dirty="0" smtClean="0"/>
                  <a:t> for this analysis (can be added in later)</a:t>
                </a:r>
              </a:p>
              <a:p>
                <a:endParaRPr lang="en-US" sz="2200" dirty="0" smtClean="0"/>
              </a:p>
              <a:p>
                <a:r>
                  <a:rPr lang="en-US" sz="2200" dirty="0" smtClean="0"/>
                  <a:t>Set the </a:t>
                </a:r>
                <a14:m>
                  <m:oMath xmlns:m="http://schemas.openxmlformats.org/officeDocument/2006/math">
                    <m:sSub>
                      <m:sSubPr>
                        <m:ctrlPr>
                          <a:rPr lang="en-US" sz="2200" i="1" smtClean="0">
                            <a:latin typeface="Cambria Math" charset="0"/>
                          </a:rPr>
                        </m:ctrlPr>
                      </m:sSubPr>
                      <m:e>
                        <m:r>
                          <a:rPr lang="en-US" sz="2200" b="0" i="1" smtClean="0">
                            <a:latin typeface="Cambria Math" charset="0"/>
                          </a:rPr>
                          <m:t>𝑐</m:t>
                        </m:r>
                      </m:e>
                      <m:sub>
                        <m:r>
                          <a:rPr lang="en-US" sz="2200" i="1">
                            <a:latin typeface="Cambria Math" charset="0"/>
                          </a:rPr>
                          <m:t>𝑙</m:t>
                        </m:r>
                      </m:sub>
                    </m:sSub>
                  </m:oMath>
                </a14:m>
                <a:r>
                  <a:rPr lang="en-US" sz="2200" dirty="0" smtClean="0"/>
                  <a:t> value in </a:t>
                </a:r>
                <a14:m>
                  <m:oMath xmlns:m="http://schemas.openxmlformats.org/officeDocument/2006/math">
                    <m:sSub>
                      <m:sSubPr>
                        <m:ctrlPr>
                          <a:rPr lang="en-US" sz="2200" i="1" smtClean="0">
                            <a:latin typeface="Cambria Math" charset="0"/>
                          </a:rPr>
                        </m:ctrlPr>
                      </m:sSubPr>
                      <m:e>
                        <m:r>
                          <a:rPr lang="en-US" sz="2200" i="1">
                            <a:latin typeface="Cambria Math" charset="0"/>
                          </a:rPr>
                          <m:t>𝜌</m:t>
                        </m:r>
                      </m:e>
                      <m:sub>
                        <m:r>
                          <a:rPr lang="en-US" sz="2200" i="1">
                            <a:latin typeface="Cambria Math" charset="0"/>
                          </a:rPr>
                          <m:t>𝑙</m:t>
                        </m:r>
                      </m:sub>
                    </m:sSub>
                    <m:r>
                      <a:rPr lang="en-US" sz="2200" i="1">
                        <a:latin typeface="Cambria Math" charset="0"/>
                      </a:rPr>
                      <m:t>=4</m:t>
                    </m:r>
                    <m:sSub>
                      <m:sSubPr>
                        <m:ctrlPr>
                          <a:rPr lang="en-US" sz="2200" i="1">
                            <a:latin typeface="Cambria Math" charset="0"/>
                          </a:rPr>
                        </m:ctrlPr>
                      </m:sSubPr>
                      <m:e>
                        <m:r>
                          <a:rPr lang="en-US" sz="2200" i="1">
                            <a:latin typeface="Cambria Math" charset="0"/>
                          </a:rPr>
                          <m:t>𝑁</m:t>
                        </m:r>
                      </m:e>
                      <m:sub>
                        <m:r>
                          <a:rPr lang="en-US" sz="2200" i="1">
                            <a:latin typeface="Cambria Math" charset="0"/>
                          </a:rPr>
                          <m:t>𝑒</m:t>
                        </m:r>
                      </m:sub>
                    </m:sSub>
                    <m:sSub>
                      <m:sSubPr>
                        <m:ctrlPr>
                          <a:rPr lang="en-US" sz="2200" i="1" smtClean="0">
                            <a:latin typeface="Cambria Math" charset="0"/>
                          </a:rPr>
                        </m:ctrlPr>
                      </m:sSubPr>
                      <m:e>
                        <m:r>
                          <a:rPr lang="en-US" sz="2200" b="0" i="1" smtClean="0">
                            <a:latin typeface="Cambria Math" charset="0"/>
                          </a:rPr>
                          <m:t>𝑐</m:t>
                        </m:r>
                      </m:e>
                      <m:sub>
                        <m:r>
                          <a:rPr lang="en-US" sz="2200" i="1">
                            <a:latin typeface="Cambria Math" charset="0"/>
                          </a:rPr>
                          <m:t>𝑙</m:t>
                        </m:r>
                      </m:sub>
                    </m:sSub>
                    <m:sSub>
                      <m:sSubPr>
                        <m:ctrlPr>
                          <a:rPr lang="en-US" sz="2200" i="1">
                            <a:latin typeface="Cambria Math" charset="0"/>
                          </a:rPr>
                        </m:ctrlPr>
                      </m:sSubPr>
                      <m:e>
                        <m:r>
                          <a:rPr lang="en-US" sz="2200" b="0" i="1" smtClean="0">
                            <a:latin typeface="Cambria Math" charset="0"/>
                          </a:rPr>
                          <m:t>𝑑</m:t>
                        </m:r>
                      </m:e>
                      <m:sub>
                        <m:r>
                          <a:rPr lang="en-US" sz="2200" i="1">
                            <a:latin typeface="Cambria Math" charset="0"/>
                          </a:rPr>
                          <m:t>𝑙</m:t>
                        </m:r>
                      </m:sub>
                    </m:sSub>
                  </m:oMath>
                </a14:m>
                <a:r>
                  <a:rPr lang="en-US" sz="2200" dirty="0" smtClean="0"/>
                  <a:t> to be 0.008 </a:t>
                </a:r>
                <a:r>
                  <a:rPr lang="en-US" sz="2200" dirty="0" err="1" smtClean="0"/>
                  <a:t>cM</a:t>
                </a:r>
                <a:r>
                  <a:rPr lang="en-US" sz="2200" dirty="0" smtClean="0"/>
                  <a:t>/Mb with </a:t>
                </a:r>
                <a14:m>
                  <m:oMath xmlns:m="http://schemas.openxmlformats.org/officeDocument/2006/math">
                    <m:sSub>
                      <m:sSubPr>
                        <m:ctrlPr>
                          <a:rPr lang="en-US" sz="2200" i="1" smtClean="0">
                            <a:latin typeface="Cambria Math" charset="0"/>
                          </a:rPr>
                        </m:ctrlPr>
                      </m:sSubPr>
                      <m:e>
                        <m:r>
                          <a:rPr lang="en-US" sz="2200" i="1">
                            <a:latin typeface="Cambria Math" charset="0"/>
                          </a:rPr>
                          <m:t>𝑁</m:t>
                        </m:r>
                      </m:e>
                      <m:sub>
                        <m:r>
                          <a:rPr lang="en-US" sz="2200" i="1">
                            <a:latin typeface="Cambria Math" charset="0"/>
                          </a:rPr>
                          <m:t>𝑒</m:t>
                        </m:r>
                      </m:sub>
                    </m:sSub>
                  </m:oMath>
                </a14:m>
                <a:r>
                  <a:rPr lang="en-US" sz="2200" dirty="0" smtClean="0"/>
                  <a:t> = 11,418 from the </a:t>
                </a:r>
                <a:r>
                  <a:rPr lang="en-US" sz="2200" dirty="0" err="1" smtClean="0"/>
                  <a:t>HapMap</a:t>
                </a:r>
                <a:r>
                  <a:rPr lang="en-US" sz="2200" dirty="0" smtClean="0"/>
                  <a:t> project and </a:t>
                </a:r>
                <a:r>
                  <a:rPr lang="en-US" sz="2200" dirty="0" err="1" smtClean="0"/>
                  <a:t>Marchini</a:t>
                </a:r>
                <a:r>
                  <a:rPr lang="en-US" sz="2200" dirty="0" smtClean="0"/>
                  <a:t> et al (2007). This corresponds to a 95-99% probability of remaining in the same haplotype</a:t>
                </a:r>
              </a:p>
              <a:p>
                <a:endParaRPr lang="en-US" sz="2200" dirty="0" smtClean="0"/>
              </a:p>
              <a:p>
                <a:r>
                  <a:rPr lang="en-US" sz="2200" dirty="0" smtClean="0"/>
                  <a:t>The choice of </a:t>
                </a:r>
                <a14:m>
                  <m:oMath xmlns:m="http://schemas.openxmlformats.org/officeDocument/2006/math">
                    <m:sSub>
                      <m:sSubPr>
                        <m:ctrlPr>
                          <a:rPr lang="en-US" sz="2200" i="1" smtClean="0">
                            <a:latin typeface="Cambria Math" charset="0"/>
                          </a:rPr>
                        </m:ctrlPr>
                      </m:sSubPr>
                      <m:e>
                        <m:r>
                          <a:rPr lang="en-US" sz="2200" b="0" i="1" smtClean="0">
                            <a:latin typeface="Cambria Math" charset="0"/>
                          </a:rPr>
                          <m:t>𝑐</m:t>
                        </m:r>
                      </m:e>
                      <m:sub>
                        <m:r>
                          <a:rPr lang="en-US" sz="2200" i="1">
                            <a:latin typeface="Cambria Math" charset="0"/>
                          </a:rPr>
                          <m:t>𝑙</m:t>
                        </m:r>
                      </m:sub>
                    </m:sSub>
                  </m:oMath>
                </a14:m>
                <a:r>
                  <a:rPr lang="en-US" sz="2200" dirty="0" smtClean="0"/>
                  <a:t>, the per unit physical distance recombination rate, alters the transition matrix elements significantly. If too small, no exchange between haplotypes occurs, while if too large, all haplotypes become equally accessible (”sort of an “ergodic” situation)</a:t>
                </a:r>
              </a:p>
              <a:p>
                <a:endParaRPr lang="en-US" sz="2200" dirty="0" smtClean="0"/>
              </a:p>
              <a:p>
                <a:r>
                  <a:rPr lang="en-US" sz="2200" dirty="0" smtClean="0"/>
                  <a:t>Results of a 30 SNP (AF &gt; 0.05) simulation are shown below (cherry-picked for expository purposes):</a:t>
                </a:r>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2510" y="1083232"/>
                <a:ext cx="11485418" cy="3162900"/>
              </a:xfrm>
              <a:blipFill rotWithShape="0">
                <a:blip r:embed="rId2"/>
                <a:stretch>
                  <a:fillRect l="-478" t="-36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81E8368-3BBE-D040-AD71-7DC87C08D5A9}" type="slidenum">
              <a:rPr lang="en-US" smtClean="0"/>
              <a:t>19</a:t>
            </a:fld>
            <a:endParaRPr lang="en-US" dirty="0"/>
          </a:p>
        </p:txBody>
      </p:sp>
      <p:sp>
        <p:nvSpPr>
          <p:cNvPr id="5" name="TextBox 4"/>
          <p:cNvSpPr txBox="1"/>
          <p:nvPr/>
        </p:nvSpPr>
        <p:spPr>
          <a:xfrm>
            <a:off x="100434" y="4419109"/>
            <a:ext cx="1491114" cy="369332"/>
          </a:xfrm>
          <a:prstGeom prst="rect">
            <a:avLst/>
          </a:prstGeom>
          <a:noFill/>
        </p:spPr>
        <p:txBody>
          <a:bodyPr wrap="none" rtlCol="0">
            <a:spAutoFit/>
          </a:bodyPr>
          <a:lstStyle/>
          <a:p>
            <a:r>
              <a:rPr lang="en-US" dirty="0" smtClean="0"/>
              <a:t>Input Sample:</a:t>
            </a:r>
            <a:endParaRPr lang="en-US" dirty="0"/>
          </a:p>
        </p:txBody>
      </p:sp>
      <p:sp>
        <p:nvSpPr>
          <p:cNvPr id="6" name="Rectangle 5"/>
          <p:cNvSpPr/>
          <p:nvPr/>
        </p:nvSpPr>
        <p:spPr>
          <a:xfrm>
            <a:off x="1925782" y="4558056"/>
            <a:ext cx="525087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176656" y="4558056"/>
            <a:ext cx="4876800" cy="45719"/>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60618" y="4197837"/>
            <a:ext cx="1922065" cy="369332"/>
          </a:xfrm>
          <a:prstGeom prst="rect">
            <a:avLst/>
          </a:prstGeom>
          <a:noFill/>
        </p:spPr>
        <p:txBody>
          <a:bodyPr wrap="none" rtlCol="0">
            <a:spAutoFit/>
          </a:bodyPr>
          <a:lstStyle/>
          <a:p>
            <a:r>
              <a:rPr lang="en-US" dirty="0" smtClean="0">
                <a:solidFill>
                  <a:srgbClr val="0070C0"/>
                </a:solidFill>
              </a:rPr>
              <a:t>HG00233: 16 SNPs</a:t>
            </a:r>
            <a:endParaRPr lang="en-US" dirty="0">
              <a:solidFill>
                <a:srgbClr val="0070C0"/>
              </a:solidFill>
            </a:endParaRPr>
          </a:p>
        </p:txBody>
      </p:sp>
      <p:sp>
        <p:nvSpPr>
          <p:cNvPr id="9" name="TextBox 8"/>
          <p:cNvSpPr txBox="1"/>
          <p:nvPr/>
        </p:nvSpPr>
        <p:spPr>
          <a:xfrm>
            <a:off x="8941359" y="4197837"/>
            <a:ext cx="1922065" cy="369332"/>
          </a:xfrm>
          <a:prstGeom prst="rect">
            <a:avLst/>
          </a:prstGeom>
          <a:noFill/>
        </p:spPr>
        <p:txBody>
          <a:bodyPr wrap="none" rtlCol="0">
            <a:spAutoFit/>
          </a:bodyPr>
          <a:lstStyle/>
          <a:p>
            <a:r>
              <a:rPr lang="en-US" dirty="0" smtClean="0">
                <a:solidFill>
                  <a:srgbClr val="FF0000"/>
                </a:solidFill>
              </a:rPr>
              <a:t>HG00111: 14 SNPs</a:t>
            </a:r>
            <a:endParaRPr lang="en-US" dirty="0">
              <a:solidFill>
                <a:srgbClr val="FF0000"/>
              </a:solidFill>
            </a:endParaRPr>
          </a:p>
        </p:txBody>
      </p:sp>
      <p:sp>
        <p:nvSpPr>
          <p:cNvPr id="10" name="Rectangle 9"/>
          <p:cNvSpPr/>
          <p:nvPr/>
        </p:nvSpPr>
        <p:spPr>
          <a:xfrm>
            <a:off x="2216728" y="4491262"/>
            <a:ext cx="45719" cy="198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77543" y="4689381"/>
            <a:ext cx="1169807" cy="646331"/>
          </a:xfrm>
          <a:prstGeom prst="rect">
            <a:avLst/>
          </a:prstGeom>
          <a:noFill/>
        </p:spPr>
        <p:txBody>
          <a:bodyPr wrap="none" rtlCol="0">
            <a:spAutoFit/>
          </a:bodyPr>
          <a:lstStyle/>
          <a:p>
            <a:pPr algn="ctr"/>
            <a:r>
              <a:rPr lang="is-IS" dirty="0" smtClean="0">
                <a:solidFill>
                  <a:srgbClr val="0070C0"/>
                </a:solidFill>
              </a:rPr>
              <a:t>rs2737118</a:t>
            </a:r>
            <a:endParaRPr lang="en-US" dirty="0" smtClean="0">
              <a:solidFill>
                <a:srgbClr val="0070C0"/>
              </a:solidFill>
            </a:endParaRPr>
          </a:p>
          <a:p>
            <a:pPr algn="ctr"/>
            <a:r>
              <a:rPr lang="en-US" dirty="0" smtClean="0">
                <a:solidFill>
                  <a:srgbClr val="0070C0"/>
                </a:solidFill>
              </a:rPr>
              <a:t>G</a:t>
            </a:r>
            <a:r>
              <a:rPr lang="en-US" baseline="-25000" dirty="0" smtClean="0">
                <a:solidFill>
                  <a:srgbClr val="0070C0"/>
                </a:solidFill>
              </a:rPr>
              <a:t>1</a:t>
            </a:r>
            <a:r>
              <a:rPr lang="en-US" dirty="0" smtClean="0">
                <a:solidFill>
                  <a:srgbClr val="0070C0"/>
                </a:solidFill>
              </a:rPr>
              <a:t> = 1</a:t>
            </a:r>
            <a:endParaRPr lang="en-US" dirty="0">
              <a:solidFill>
                <a:srgbClr val="0070C0"/>
              </a:solidFill>
            </a:endParaRPr>
          </a:p>
        </p:txBody>
      </p:sp>
      <p:sp>
        <p:nvSpPr>
          <p:cNvPr id="13" name="Rectangle 12"/>
          <p:cNvSpPr/>
          <p:nvPr/>
        </p:nvSpPr>
        <p:spPr>
          <a:xfrm>
            <a:off x="3719261" y="4491262"/>
            <a:ext cx="45719" cy="198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180076" y="4689381"/>
            <a:ext cx="1169807" cy="646331"/>
          </a:xfrm>
          <a:prstGeom prst="rect">
            <a:avLst/>
          </a:prstGeom>
          <a:noFill/>
        </p:spPr>
        <p:txBody>
          <a:bodyPr wrap="none" rtlCol="0">
            <a:spAutoFit/>
          </a:bodyPr>
          <a:lstStyle/>
          <a:p>
            <a:pPr algn="ctr"/>
            <a:r>
              <a:rPr lang="is-IS" dirty="0" smtClean="0">
                <a:solidFill>
                  <a:srgbClr val="0070C0"/>
                </a:solidFill>
              </a:rPr>
              <a:t>rs7208257</a:t>
            </a:r>
            <a:endParaRPr lang="en-US" dirty="0" smtClean="0">
              <a:solidFill>
                <a:srgbClr val="0070C0"/>
              </a:solidFill>
            </a:endParaRPr>
          </a:p>
          <a:p>
            <a:pPr algn="ctr"/>
            <a:r>
              <a:rPr lang="en-US" dirty="0" smtClean="0">
                <a:solidFill>
                  <a:srgbClr val="0070C0"/>
                </a:solidFill>
              </a:rPr>
              <a:t>G</a:t>
            </a:r>
            <a:r>
              <a:rPr lang="en-US" baseline="-25000" dirty="0">
                <a:solidFill>
                  <a:srgbClr val="0070C0"/>
                </a:solidFill>
              </a:rPr>
              <a:t>2</a:t>
            </a:r>
            <a:r>
              <a:rPr lang="en-US" dirty="0" smtClean="0">
                <a:solidFill>
                  <a:srgbClr val="0070C0"/>
                </a:solidFill>
              </a:rPr>
              <a:t> = 2</a:t>
            </a:r>
          </a:p>
        </p:txBody>
      </p:sp>
      <p:sp>
        <p:nvSpPr>
          <p:cNvPr id="16" name="Rectangle 15"/>
          <p:cNvSpPr/>
          <p:nvPr/>
        </p:nvSpPr>
        <p:spPr>
          <a:xfrm>
            <a:off x="4612053" y="4419109"/>
            <a:ext cx="503664" cy="646331"/>
          </a:xfrm>
          <a:prstGeom prst="rect">
            <a:avLst/>
          </a:prstGeom>
        </p:spPr>
        <p:txBody>
          <a:bodyPr wrap="none">
            <a:spAutoFit/>
          </a:bodyPr>
          <a:lstStyle/>
          <a:p>
            <a:r>
              <a:rPr lang="mr-IN" sz="3600" dirty="0" smtClean="0">
                <a:solidFill>
                  <a:srgbClr val="0070C0"/>
                </a:solidFill>
              </a:rPr>
              <a:t>…</a:t>
            </a:r>
            <a:endParaRPr lang="en-US" sz="3600" dirty="0">
              <a:solidFill>
                <a:srgbClr val="0070C0"/>
              </a:solidFill>
            </a:endParaRPr>
          </a:p>
        </p:txBody>
      </p:sp>
      <p:sp>
        <p:nvSpPr>
          <p:cNvPr id="17" name="Rectangle 16"/>
          <p:cNvSpPr/>
          <p:nvPr/>
        </p:nvSpPr>
        <p:spPr>
          <a:xfrm>
            <a:off x="6488399" y="4491262"/>
            <a:ext cx="45719" cy="198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949213" y="4689381"/>
            <a:ext cx="1169807" cy="646331"/>
          </a:xfrm>
          <a:prstGeom prst="rect">
            <a:avLst/>
          </a:prstGeom>
          <a:noFill/>
        </p:spPr>
        <p:txBody>
          <a:bodyPr wrap="none" rtlCol="0">
            <a:spAutoFit/>
          </a:bodyPr>
          <a:lstStyle/>
          <a:p>
            <a:pPr algn="ctr"/>
            <a:r>
              <a:rPr lang="is-IS" dirty="0" smtClean="0">
                <a:solidFill>
                  <a:srgbClr val="0070C0"/>
                </a:solidFill>
              </a:rPr>
              <a:t>rs8074079</a:t>
            </a:r>
            <a:endParaRPr lang="en-US" dirty="0" smtClean="0">
              <a:solidFill>
                <a:srgbClr val="0070C0"/>
              </a:solidFill>
            </a:endParaRPr>
          </a:p>
          <a:p>
            <a:pPr algn="ctr"/>
            <a:r>
              <a:rPr lang="en-US" dirty="0" smtClean="0">
                <a:solidFill>
                  <a:srgbClr val="0070C0"/>
                </a:solidFill>
              </a:rPr>
              <a:t>G</a:t>
            </a:r>
            <a:r>
              <a:rPr lang="en-US" baseline="-25000" dirty="0" smtClean="0">
                <a:solidFill>
                  <a:srgbClr val="0070C0"/>
                </a:solidFill>
              </a:rPr>
              <a:t>16</a:t>
            </a:r>
            <a:r>
              <a:rPr lang="en-US" dirty="0" smtClean="0">
                <a:solidFill>
                  <a:srgbClr val="0070C0"/>
                </a:solidFill>
              </a:rPr>
              <a:t> = 2</a:t>
            </a:r>
            <a:endParaRPr lang="en-US" dirty="0">
              <a:solidFill>
                <a:srgbClr val="0070C0"/>
              </a:solidFill>
            </a:endParaRPr>
          </a:p>
        </p:txBody>
      </p:sp>
      <p:sp>
        <p:nvSpPr>
          <p:cNvPr id="19" name="Rectangle 18"/>
          <p:cNvSpPr/>
          <p:nvPr/>
        </p:nvSpPr>
        <p:spPr>
          <a:xfrm>
            <a:off x="8131787" y="4491262"/>
            <a:ext cx="45719" cy="1981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TextBox 19"/>
          <p:cNvSpPr txBox="1"/>
          <p:nvPr/>
        </p:nvSpPr>
        <p:spPr>
          <a:xfrm>
            <a:off x="7592603" y="4689381"/>
            <a:ext cx="1169807" cy="646331"/>
          </a:xfrm>
          <a:prstGeom prst="rect">
            <a:avLst/>
          </a:prstGeom>
          <a:noFill/>
        </p:spPr>
        <p:txBody>
          <a:bodyPr wrap="none" rtlCol="0">
            <a:spAutoFit/>
          </a:bodyPr>
          <a:lstStyle/>
          <a:p>
            <a:pPr algn="ctr"/>
            <a:r>
              <a:rPr lang="is-IS" dirty="0" smtClean="0">
                <a:solidFill>
                  <a:srgbClr val="FF0000"/>
                </a:solidFill>
              </a:rPr>
              <a:t>rs</a:t>
            </a:r>
            <a:r>
              <a:rPr lang="en-US" dirty="0" smtClean="0">
                <a:solidFill>
                  <a:srgbClr val="FF0000"/>
                </a:solidFill>
              </a:rPr>
              <a:t>6504069</a:t>
            </a:r>
          </a:p>
          <a:p>
            <a:pPr algn="ctr"/>
            <a:r>
              <a:rPr lang="en-US" dirty="0" smtClean="0">
                <a:solidFill>
                  <a:srgbClr val="FF0000"/>
                </a:solidFill>
              </a:rPr>
              <a:t>G</a:t>
            </a:r>
            <a:r>
              <a:rPr lang="en-US" baseline="-25000" dirty="0" smtClean="0">
                <a:solidFill>
                  <a:srgbClr val="FF0000"/>
                </a:solidFill>
              </a:rPr>
              <a:t>17</a:t>
            </a:r>
            <a:r>
              <a:rPr lang="en-US" dirty="0" smtClean="0">
                <a:solidFill>
                  <a:srgbClr val="FF0000"/>
                </a:solidFill>
              </a:rPr>
              <a:t> = 1</a:t>
            </a:r>
            <a:endParaRPr lang="en-US" dirty="0">
              <a:solidFill>
                <a:srgbClr val="FF0000"/>
              </a:solidFill>
            </a:endParaRPr>
          </a:p>
        </p:txBody>
      </p:sp>
      <p:sp>
        <p:nvSpPr>
          <p:cNvPr id="21" name="Rectangle 20"/>
          <p:cNvSpPr/>
          <p:nvPr/>
        </p:nvSpPr>
        <p:spPr>
          <a:xfrm>
            <a:off x="9581522" y="4419109"/>
            <a:ext cx="503664" cy="646331"/>
          </a:xfrm>
          <a:prstGeom prst="rect">
            <a:avLst/>
          </a:prstGeom>
        </p:spPr>
        <p:txBody>
          <a:bodyPr wrap="none">
            <a:spAutoFit/>
          </a:bodyPr>
          <a:lstStyle/>
          <a:p>
            <a:r>
              <a:rPr lang="mr-IN" sz="3600" dirty="0" smtClean="0">
                <a:solidFill>
                  <a:srgbClr val="FF0000"/>
                </a:solidFill>
              </a:rPr>
              <a:t>…</a:t>
            </a:r>
            <a:endParaRPr lang="en-US" sz="3600" dirty="0">
              <a:solidFill>
                <a:srgbClr val="FF0000"/>
              </a:solidFill>
            </a:endParaRPr>
          </a:p>
        </p:txBody>
      </p:sp>
      <p:sp>
        <p:nvSpPr>
          <p:cNvPr id="22" name="Rectangle 21"/>
          <p:cNvSpPr/>
          <p:nvPr/>
        </p:nvSpPr>
        <p:spPr>
          <a:xfrm>
            <a:off x="11461177" y="4491262"/>
            <a:ext cx="45719" cy="1981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TextBox 22"/>
          <p:cNvSpPr txBox="1"/>
          <p:nvPr/>
        </p:nvSpPr>
        <p:spPr>
          <a:xfrm>
            <a:off x="10921993" y="4689381"/>
            <a:ext cx="1169807" cy="646331"/>
          </a:xfrm>
          <a:prstGeom prst="rect">
            <a:avLst/>
          </a:prstGeom>
          <a:noFill/>
        </p:spPr>
        <p:txBody>
          <a:bodyPr wrap="none" rtlCol="0">
            <a:spAutoFit/>
          </a:bodyPr>
          <a:lstStyle/>
          <a:p>
            <a:pPr algn="ctr"/>
            <a:r>
              <a:rPr lang="is-IS" dirty="0" smtClean="0">
                <a:solidFill>
                  <a:srgbClr val="FF0000"/>
                </a:solidFill>
              </a:rPr>
              <a:t>rs</a:t>
            </a:r>
            <a:r>
              <a:rPr lang="en-US" dirty="0" smtClean="0">
                <a:solidFill>
                  <a:srgbClr val="FF0000"/>
                </a:solidFill>
              </a:rPr>
              <a:t>9303031</a:t>
            </a:r>
          </a:p>
          <a:p>
            <a:pPr algn="ctr"/>
            <a:r>
              <a:rPr lang="en-US" dirty="0" smtClean="0">
                <a:solidFill>
                  <a:srgbClr val="FF0000"/>
                </a:solidFill>
              </a:rPr>
              <a:t>G</a:t>
            </a:r>
            <a:r>
              <a:rPr lang="en-US" baseline="-25000" dirty="0" smtClean="0">
                <a:solidFill>
                  <a:srgbClr val="FF0000"/>
                </a:solidFill>
              </a:rPr>
              <a:t>30</a:t>
            </a:r>
            <a:r>
              <a:rPr lang="en-US" dirty="0" smtClean="0">
                <a:solidFill>
                  <a:srgbClr val="FF0000"/>
                </a:solidFill>
              </a:rPr>
              <a:t> = 2</a:t>
            </a:r>
            <a:endParaRPr lang="en-US" dirty="0">
              <a:solidFill>
                <a:srgbClr val="FF0000"/>
              </a:solidFill>
            </a:endParaRPr>
          </a:p>
        </p:txBody>
      </p:sp>
      <p:sp>
        <p:nvSpPr>
          <p:cNvPr id="24" name="TextBox 23"/>
          <p:cNvSpPr txBox="1"/>
          <p:nvPr/>
        </p:nvSpPr>
        <p:spPr>
          <a:xfrm>
            <a:off x="100434" y="5873757"/>
            <a:ext cx="1603965" cy="369332"/>
          </a:xfrm>
          <a:prstGeom prst="rect">
            <a:avLst/>
          </a:prstGeom>
          <a:noFill/>
        </p:spPr>
        <p:txBody>
          <a:bodyPr wrap="none" rtlCol="0">
            <a:spAutoFit/>
          </a:bodyPr>
          <a:lstStyle/>
          <a:p>
            <a:r>
              <a:rPr lang="en-US" dirty="0" smtClean="0"/>
              <a:t>Best sequence:</a:t>
            </a:r>
            <a:endParaRPr lang="en-US" dirty="0"/>
          </a:p>
        </p:txBody>
      </p:sp>
      <p:sp>
        <p:nvSpPr>
          <p:cNvPr id="25" name="Rectangle 24"/>
          <p:cNvSpPr/>
          <p:nvPr/>
        </p:nvSpPr>
        <p:spPr>
          <a:xfrm>
            <a:off x="1925782" y="5820951"/>
            <a:ext cx="525087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176656" y="5820951"/>
            <a:ext cx="4876800" cy="45719"/>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761074" y="5433120"/>
            <a:ext cx="1308371" cy="369332"/>
          </a:xfrm>
          <a:prstGeom prst="rect">
            <a:avLst/>
          </a:prstGeom>
          <a:noFill/>
        </p:spPr>
        <p:txBody>
          <a:bodyPr wrap="none" rtlCol="0">
            <a:spAutoFit/>
          </a:bodyPr>
          <a:lstStyle/>
          <a:p>
            <a:r>
              <a:rPr lang="en-US" dirty="0" smtClean="0">
                <a:solidFill>
                  <a:srgbClr val="0070C0"/>
                </a:solidFill>
              </a:rPr>
              <a:t>HG00233_A</a:t>
            </a:r>
            <a:endParaRPr lang="en-US" dirty="0">
              <a:solidFill>
                <a:srgbClr val="0070C0"/>
              </a:solidFill>
            </a:endParaRPr>
          </a:p>
        </p:txBody>
      </p:sp>
      <p:sp>
        <p:nvSpPr>
          <p:cNvPr id="29" name="Rectangle 28"/>
          <p:cNvSpPr/>
          <p:nvPr/>
        </p:nvSpPr>
        <p:spPr>
          <a:xfrm>
            <a:off x="2216728" y="5754157"/>
            <a:ext cx="45719" cy="198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719261" y="5754157"/>
            <a:ext cx="45719" cy="198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488399" y="5754157"/>
            <a:ext cx="45719" cy="198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8131787" y="5754157"/>
            <a:ext cx="45719" cy="1981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 name="Rectangle 38"/>
          <p:cNvSpPr/>
          <p:nvPr/>
        </p:nvSpPr>
        <p:spPr>
          <a:xfrm>
            <a:off x="11461177" y="5754157"/>
            <a:ext cx="45719" cy="1981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1" name="Rectangle 40"/>
          <p:cNvSpPr/>
          <p:nvPr/>
        </p:nvSpPr>
        <p:spPr>
          <a:xfrm>
            <a:off x="1925782" y="6333490"/>
            <a:ext cx="525087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176656" y="6333490"/>
            <a:ext cx="4876800" cy="45719"/>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216728" y="6266696"/>
            <a:ext cx="45719" cy="198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719261" y="6266696"/>
            <a:ext cx="45719" cy="198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88399" y="6266696"/>
            <a:ext cx="45719" cy="198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131787" y="6266696"/>
            <a:ext cx="45719" cy="1981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7" name="Rectangle 46"/>
          <p:cNvSpPr/>
          <p:nvPr/>
        </p:nvSpPr>
        <p:spPr>
          <a:xfrm>
            <a:off x="11461177" y="6266696"/>
            <a:ext cx="45719" cy="1981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49" name="Straight Connector 48"/>
          <p:cNvCxnSpPr/>
          <p:nvPr/>
        </p:nvCxnSpPr>
        <p:spPr>
          <a:xfrm>
            <a:off x="332510" y="5335712"/>
            <a:ext cx="11759290"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761074" y="6488668"/>
            <a:ext cx="1300356" cy="369332"/>
          </a:xfrm>
          <a:prstGeom prst="rect">
            <a:avLst/>
          </a:prstGeom>
          <a:noFill/>
        </p:spPr>
        <p:txBody>
          <a:bodyPr wrap="none" rtlCol="0">
            <a:spAutoFit/>
          </a:bodyPr>
          <a:lstStyle/>
          <a:p>
            <a:r>
              <a:rPr lang="en-US" dirty="0" smtClean="0">
                <a:solidFill>
                  <a:srgbClr val="0070C0"/>
                </a:solidFill>
              </a:rPr>
              <a:t>HG00233_B</a:t>
            </a:r>
            <a:endParaRPr lang="en-US" dirty="0">
              <a:solidFill>
                <a:srgbClr val="0070C0"/>
              </a:solidFill>
            </a:endParaRPr>
          </a:p>
        </p:txBody>
      </p:sp>
      <p:sp>
        <p:nvSpPr>
          <p:cNvPr id="51" name="TextBox 50"/>
          <p:cNvSpPr txBox="1"/>
          <p:nvPr/>
        </p:nvSpPr>
        <p:spPr>
          <a:xfrm>
            <a:off x="3146372" y="5433120"/>
            <a:ext cx="1308371" cy="369332"/>
          </a:xfrm>
          <a:prstGeom prst="rect">
            <a:avLst/>
          </a:prstGeom>
          <a:noFill/>
        </p:spPr>
        <p:txBody>
          <a:bodyPr wrap="none" rtlCol="0">
            <a:spAutoFit/>
          </a:bodyPr>
          <a:lstStyle/>
          <a:p>
            <a:r>
              <a:rPr lang="en-US" dirty="0" smtClean="0">
                <a:solidFill>
                  <a:srgbClr val="0070C0"/>
                </a:solidFill>
              </a:rPr>
              <a:t>HG00233_A</a:t>
            </a:r>
            <a:endParaRPr lang="en-US" dirty="0">
              <a:solidFill>
                <a:srgbClr val="0070C0"/>
              </a:solidFill>
            </a:endParaRPr>
          </a:p>
        </p:txBody>
      </p:sp>
      <p:sp>
        <p:nvSpPr>
          <p:cNvPr id="52" name="TextBox 51"/>
          <p:cNvSpPr txBox="1"/>
          <p:nvPr/>
        </p:nvSpPr>
        <p:spPr>
          <a:xfrm>
            <a:off x="3146372" y="6488668"/>
            <a:ext cx="1300356" cy="369332"/>
          </a:xfrm>
          <a:prstGeom prst="rect">
            <a:avLst/>
          </a:prstGeom>
          <a:noFill/>
        </p:spPr>
        <p:txBody>
          <a:bodyPr wrap="none" rtlCol="0">
            <a:spAutoFit/>
          </a:bodyPr>
          <a:lstStyle/>
          <a:p>
            <a:r>
              <a:rPr lang="en-US" dirty="0" smtClean="0">
                <a:solidFill>
                  <a:srgbClr val="0070C0"/>
                </a:solidFill>
              </a:rPr>
              <a:t>HG00233_B</a:t>
            </a:r>
            <a:endParaRPr lang="en-US" dirty="0">
              <a:solidFill>
                <a:srgbClr val="0070C0"/>
              </a:solidFill>
            </a:endParaRPr>
          </a:p>
        </p:txBody>
      </p:sp>
      <p:sp>
        <p:nvSpPr>
          <p:cNvPr id="53" name="TextBox 52"/>
          <p:cNvSpPr txBox="1"/>
          <p:nvPr/>
        </p:nvSpPr>
        <p:spPr>
          <a:xfrm>
            <a:off x="5762625" y="5433120"/>
            <a:ext cx="1300356" cy="369332"/>
          </a:xfrm>
          <a:prstGeom prst="rect">
            <a:avLst/>
          </a:prstGeom>
          <a:noFill/>
        </p:spPr>
        <p:txBody>
          <a:bodyPr wrap="none" rtlCol="0">
            <a:spAutoFit/>
          </a:bodyPr>
          <a:lstStyle/>
          <a:p>
            <a:r>
              <a:rPr lang="en-US" dirty="0" smtClean="0">
                <a:solidFill>
                  <a:srgbClr val="FF0000"/>
                </a:solidFill>
              </a:rPr>
              <a:t>HG00111_B</a:t>
            </a:r>
            <a:endParaRPr lang="en-US" dirty="0">
              <a:solidFill>
                <a:srgbClr val="FF0000"/>
              </a:solidFill>
            </a:endParaRPr>
          </a:p>
        </p:txBody>
      </p:sp>
      <p:sp>
        <p:nvSpPr>
          <p:cNvPr id="54" name="TextBox 53"/>
          <p:cNvSpPr txBox="1"/>
          <p:nvPr/>
        </p:nvSpPr>
        <p:spPr>
          <a:xfrm>
            <a:off x="5183227" y="6464815"/>
            <a:ext cx="2723823" cy="369332"/>
          </a:xfrm>
          <a:prstGeom prst="rect">
            <a:avLst/>
          </a:prstGeom>
          <a:noFill/>
        </p:spPr>
        <p:txBody>
          <a:bodyPr wrap="none" rtlCol="0">
            <a:spAutoFit/>
          </a:bodyPr>
          <a:lstStyle/>
          <a:p>
            <a:r>
              <a:rPr lang="en-US" smtClean="0">
                <a:solidFill>
                  <a:srgbClr val="0070C0"/>
                </a:solidFill>
              </a:rPr>
              <a:t>HG00233_A </a:t>
            </a:r>
            <a:r>
              <a:rPr lang="en-US" dirty="0">
                <a:solidFill>
                  <a:srgbClr val="0070C0"/>
                </a:solidFill>
              </a:rPr>
              <a:t>o</a:t>
            </a:r>
            <a:r>
              <a:rPr lang="en-US" dirty="0" smtClean="0">
                <a:solidFill>
                  <a:srgbClr val="0070C0"/>
                </a:solidFill>
              </a:rPr>
              <a:t>r HG00233_B</a:t>
            </a:r>
            <a:endParaRPr lang="en-US" dirty="0">
              <a:solidFill>
                <a:srgbClr val="0070C0"/>
              </a:solidFill>
            </a:endParaRPr>
          </a:p>
        </p:txBody>
      </p:sp>
      <p:sp>
        <p:nvSpPr>
          <p:cNvPr id="55" name="TextBox 54"/>
          <p:cNvSpPr txBox="1"/>
          <p:nvPr/>
        </p:nvSpPr>
        <p:spPr>
          <a:xfrm>
            <a:off x="7879624" y="5418015"/>
            <a:ext cx="1308371" cy="369332"/>
          </a:xfrm>
          <a:prstGeom prst="rect">
            <a:avLst/>
          </a:prstGeom>
          <a:noFill/>
        </p:spPr>
        <p:txBody>
          <a:bodyPr wrap="none" rtlCol="0">
            <a:spAutoFit/>
          </a:bodyPr>
          <a:lstStyle/>
          <a:p>
            <a:r>
              <a:rPr lang="en-US" dirty="0" smtClean="0">
                <a:solidFill>
                  <a:srgbClr val="FF0000"/>
                </a:solidFill>
              </a:rPr>
              <a:t>HG00111_A</a:t>
            </a:r>
            <a:endParaRPr lang="en-US" dirty="0">
              <a:solidFill>
                <a:srgbClr val="FF0000"/>
              </a:solidFill>
            </a:endParaRPr>
          </a:p>
        </p:txBody>
      </p:sp>
      <p:sp>
        <p:nvSpPr>
          <p:cNvPr id="56" name="TextBox 55"/>
          <p:cNvSpPr txBox="1"/>
          <p:nvPr/>
        </p:nvSpPr>
        <p:spPr>
          <a:xfrm>
            <a:off x="7879624" y="6473563"/>
            <a:ext cx="1300356" cy="369332"/>
          </a:xfrm>
          <a:prstGeom prst="rect">
            <a:avLst/>
          </a:prstGeom>
          <a:noFill/>
        </p:spPr>
        <p:txBody>
          <a:bodyPr wrap="none" rtlCol="0">
            <a:spAutoFit/>
          </a:bodyPr>
          <a:lstStyle/>
          <a:p>
            <a:r>
              <a:rPr lang="en-US" dirty="0" smtClean="0">
                <a:solidFill>
                  <a:srgbClr val="FF0000"/>
                </a:solidFill>
              </a:rPr>
              <a:t>HG00111_B</a:t>
            </a:r>
            <a:endParaRPr lang="en-US" dirty="0">
              <a:solidFill>
                <a:srgbClr val="FF0000"/>
              </a:solidFill>
            </a:endParaRPr>
          </a:p>
        </p:txBody>
      </p:sp>
      <p:sp>
        <p:nvSpPr>
          <p:cNvPr id="57" name="TextBox 56"/>
          <p:cNvSpPr txBox="1"/>
          <p:nvPr/>
        </p:nvSpPr>
        <p:spPr>
          <a:xfrm>
            <a:off x="10857625" y="5418015"/>
            <a:ext cx="1308371" cy="369332"/>
          </a:xfrm>
          <a:prstGeom prst="rect">
            <a:avLst/>
          </a:prstGeom>
          <a:noFill/>
        </p:spPr>
        <p:txBody>
          <a:bodyPr wrap="none" rtlCol="0">
            <a:spAutoFit/>
          </a:bodyPr>
          <a:lstStyle/>
          <a:p>
            <a:r>
              <a:rPr lang="en-US" dirty="0" smtClean="0">
                <a:solidFill>
                  <a:srgbClr val="FF0000"/>
                </a:solidFill>
              </a:rPr>
              <a:t>HG00111_A</a:t>
            </a:r>
            <a:endParaRPr lang="en-US" dirty="0">
              <a:solidFill>
                <a:srgbClr val="FF0000"/>
              </a:solidFill>
            </a:endParaRPr>
          </a:p>
        </p:txBody>
      </p:sp>
      <p:sp>
        <p:nvSpPr>
          <p:cNvPr id="58" name="TextBox 57"/>
          <p:cNvSpPr txBox="1"/>
          <p:nvPr/>
        </p:nvSpPr>
        <p:spPr>
          <a:xfrm>
            <a:off x="10857625" y="6473563"/>
            <a:ext cx="1300356" cy="369332"/>
          </a:xfrm>
          <a:prstGeom prst="rect">
            <a:avLst/>
          </a:prstGeom>
          <a:noFill/>
        </p:spPr>
        <p:txBody>
          <a:bodyPr wrap="none" rtlCol="0">
            <a:spAutoFit/>
          </a:bodyPr>
          <a:lstStyle/>
          <a:p>
            <a:r>
              <a:rPr lang="en-US" dirty="0" smtClean="0">
                <a:solidFill>
                  <a:srgbClr val="FF0000"/>
                </a:solidFill>
              </a:rPr>
              <a:t>HG00111_B</a:t>
            </a:r>
            <a:endParaRPr lang="en-US" dirty="0">
              <a:solidFill>
                <a:srgbClr val="FF0000"/>
              </a:solidFill>
            </a:endParaRPr>
          </a:p>
        </p:txBody>
      </p:sp>
      <p:sp>
        <p:nvSpPr>
          <p:cNvPr id="59" name="Rectangle 58"/>
          <p:cNvSpPr/>
          <p:nvPr/>
        </p:nvSpPr>
        <p:spPr>
          <a:xfrm>
            <a:off x="4612053" y="5656749"/>
            <a:ext cx="503664" cy="646331"/>
          </a:xfrm>
          <a:prstGeom prst="rect">
            <a:avLst/>
          </a:prstGeom>
        </p:spPr>
        <p:txBody>
          <a:bodyPr wrap="none">
            <a:spAutoFit/>
          </a:bodyPr>
          <a:lstStyle/>
          <a:p>
            <a:r>
              <a:rPr lang="mr-IN" sz="3600" dirty="0" smtClean="0">
                <a:solidFill>
                  <a:srgbClr val="0070C0"/>
                </a:solidFill>
              </a:rPr>
              <a:t>…</a:t>
            </a:r>
            <a:endParaRPr lang="en-US" sz="3600" dirty="0">
              <a:solidFill>
                <a:srgbClr val="0070C0"/>
              </a:solidFill>
            </a:endParaRPr>
          </a:p>
        </p:txBody>
      </p:sp>
      <p:sp>
        <p:nvSpPr>
          <p:cNvPr id="60" name="Rectangle 59"/>
          <p:cNvSpPr/>
          <p:nvPr/>
        </p:nvSpPr>
        <p:spPr>
          <a:xfrm>
            <a:off x="9581522" y="5668058"/>
            <a:ext cx="503664" cy="646331"/>
          </a:xfrm>
          <a:prstGeom prst="rect">
            <a:avLst/>
          </a:prstGeom>
        </p:spPr>
        <p:txBody>
          <a:bodyPr wrap="none">
            <a:spAutoFit/>
          </a:bodyPr>
          <a:lstStyle/>
          <a:p>
            <a:r>
              <a:rPr lang="mr-IN" sz="3600" dirty="0" smtClean="0">
                <a:solidFill>
                  <a:srgbClr val="FF0000"/>
                </a:solidFill>
              </a:rPr>
              <a:t>…</a:t>
            </a:r>
            <a:endParaRPr lang="en-US" sz="3600" dirty="0">
              <a:solidFill>
                <a:srgbClr val="FF0000"/>
              </a:solidFill>
            </a:endParaRPr>
          </a:p>
        </p:txBody>
      </p:sp>
    </p:spTree>
    <p:extLst>
      <p:ext uri="{BB962C8B-B14F-4D97-AF65-F5344CB8AC3E}">
        <p14:creationId xmlns:p14="http://schemas.microsoft.com/office/powerpoint/2010/main" val="920997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20775"/>
          </a:xfrm>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solidFill>
                  <a:srgbClr val="FF0000"/>
                </a:solidFill>
              </a:rPr>
              <a:t>Motivation:</a:t>
            </a:r>
            <a:r>
              <a:rPr lang="en-US" dirty="0" smtClean="0"/>
              <a:t> Information content of a collection of SNPs</a:t>
            </a:r>
          </a:p>
          <a:p>
            <a:pPr marL="457200" indent="-457200">
              <a:buFont typeface="+mj-lt"/>
              <a:buAutoNum type="arabicPeriod"/>
            </a:pPr>
            <a:endParaRPr lang="en-US" dirty="0"/>
          </a:p>
          <a:p>
            <a:pPr marL="457200" indent="-457200">
              <a:buFont typeface="+mj-lt"/>
              <a:buAutoNum type="arabicPeriod"/>
            </a:pPr>
            <a:r>
              <a:rPr lang="en-US" dirty="0" smtClean="0">
                <a:solidFill>
                  <a:srgbClr val="FF0000"/>
                </a:solidFill>
              </a:rPr>
              <a:t>Definitions</a:t>
            </a:r>
            <a:r>
              <a:rPr lang="en-US" dirty="0" smtClean="0"/>
              <a:t> and Assumptions</a:t>
            </a:r>
          </a:p>
          <a:p>
            <a:pPr marL="457200" indent="-457200">
              <a:buFont typeface="+mj-lt"/>
              <a:buAutoNum type="arabicPeriod"/>
            </a:pPr>
            <a:endParaRPr lang="en-US" dirty="0"/>
          </a:p>
          <a:p>
            <a:pPr marL="457200" indent="-457200">
              <a:buFont typeface="+mj-lt"/>
              <a:buAutoNum type="arabicPeriod"/>
            </a:pPr>
            <a:r>
              <a:rPr lang="en-US" dirty="0" smtClean="0">
                <a:solidFill>
                  <a:srgbClr val="FF0000"/>
                </a:solidFill>
              </a:rPr>
              <a:t>“Genotype Tree” </a:t>
            </a:r>
            <a:r>
              <a:rPr lang="en-US" dirty="0" smtClean="0"/>
              <a:t>method for individual within database</a:t>
            </a:r>
          </a:p>
          <a:p>
            <a:pPr marL="457200" indent="-457200">
              <a:buFont typeface="+mj-lt"/>
              <a:buAutoNum type="arabicPeriod"/>
            </a:pPr>
            <a:endParaRPr lang="en-US" dirty="0"/>
          </a:p>
          <a:p>
            <a:pPr marL="457200" indent="-457200">
              <a:buFont typeface="+mj-lt"/>
              <a:buAutoNum type="arabicPeriod"/>
            </a:pPr>
            <a:r>
              <a:rPr lang="en-US" dirty="0" smtClean="0">
                <a:solidFill>
                  <a:srgbClr val="FF0000"/>
                </a:solidFill>
              </a:rPr>
              <a:t>“De novo” individual identification</a:t>
            </a:r>
            <a:r>
              <a:rPr lang="en-US" dirty="0" smtClean="0"/>
              <a:t> using HMMs</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781E8368-3BBE-D040-AD71-7DC87C08D5A9}" type="slidenum">
              <a:rPr lang="en-US" smtClean="0"/>
              <a:t>2</a:t>
            </a:fld>
            <a:endParaRPr lang="en-US"/>
          </a:p>
        </p:txBody>
      </p:sp>
    </p:spTree>
    <p:extLst>
      <p:ext uri="{BB962C8B-B14F-4D97-AF65-F5344CB8AC3E}">
        <p14:creationId xmlns:p14="http://schemas.microsoft.com/office/powerpoint/2010/main" val="931875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46207"/>
            <a:ext cx="10314709" cy="876011"/>
          </a:xfrm>
        </p:spPr>
        <p:txBody>
          <a:bodyPr/>
          <a:lstStyle/>
          <a:p>
            <a:r>
              <a:rPr lang="en-US" dirty="0" smtClean="0"/>
              <a:t>As an example of an under-determined result, consider the following </a:t>
            </a:r>
            <a:r>
              <a:rPr lang="en-US" smtClean="0"/>
              <a:t>case </a:t>
            </a:r>
            <a:r>
              <a:rPr lang="en-US" dirty="0" err="1"/>
              <a:t>w</a:t>
            </a:r>
            <a:r>
              <a:rPr lang="en-US" smtClean="0"/>
              <a:t>ith </a:t>
            </a:r>
            <a:r>
              <a:rPr lang="en-US" dirty="0" smtClean="0"/>
              <a:t>25 SNPs, and a slightly higher recombination rate of 0.01 </a:t>
            </a:r>
            <a:r>
              <a:rPr lang="en-US" dirty="0" err="1" smtClean="0"/>
              <a:t>cM</a:t>
            </a:r>
            <a:r>
              <a:rPr lang="en-US" dirty="0" smtClean="0"/>
              <a:t>/Mb:</a:t>
            </a:r>
            <a:endParaRPr lang="en-US" dirty="0"/>
          </a:p>
        </p:txBody>
      </p:sp>
      <p:sp>
        <p:nvSpPr>
          <p:cNvPr id="4" name="Slide Number Placeholder 3"/>
          <p:cNvSpPr>
            <a:spLocks noGrp="1"/>
          </p:cNvSpPr>
          <p:nvPr>
            <p:ph type="sldNum" sz="quarter" idx="12"/>
          </p:nvPr>
        </p:nvSpPr>
        <p:spPr/>
        <p:txBody>
          <a:bodyPr/>
          <a:lstStyle/>
          <a:p>
            <a:fld id="{781E8368-3BBE-D040-AD71-7DC87C08D5A9}" type="slidenum">
              <a:rPr lang="en-US" smtClean="0"/>
              <a:t>20</a:t>
            </a:fld>
            <a:endParaRPr lang="en-US"/>
          </a:p>
        </p:txBody>
      </p:sp>
      <p:sp>
        <p:nvSpPr>
          <p:cNvPr id="6" name="TextBox 5"/>
          <p:cNvSpPr txBox="1"/>
          <p:nvPr/>
        </p:nvSpPr>
        <p:spPr>
          <a:xfrm>
            <a:off x="66181" y="1526642"/>
            <a:ext cx="1491114" cy="369332"/>
          </a:xfrm>
          <a:prstGeom prst="rect">
            <a:avLst/>
          </a:prstGeom>
          <a:noFill/>
        </p:spPr>
        <p:txBody>
          <a:bodyPr wrap="none" rtlCol="0">
            <a:spAutoFit/>
          </a:bodyPr>
          <a:lstStyle/>
          <a:p>
            <a:r>
              <a:rPr lang="en-US" dirty="0" smtClean="0"/>
              <a:t>Input Sample:</a:t>
            </a:r>
            <a:endParaRPr lang="en-US" dirty="0"/>
          </a:p>
        </p:txBody>
      </p:sp>
      <p:sp>
        <p:nvSpPr>
          <p:cNvPr id="7" name="Rectangle 6"/>
          <p:cNvSpPr/>
          <p:nvPr/>
        </p:nvSpPr>
        <p:spPr>
          <a:xfrm>
            <a:off x="1891529" y="1665589"/>
            <a:ext cx="5250873"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142403" y="1665589"/>
            <a:ext cx="4876800" cy="45719"/>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26365" y="1305370"/>
            <a:ext cx="1922065" cy="369332"/>
          </a:xfrm>
          <a:prstGeom prst="rect">
            <a:avLst/>
          </a:prstGeom>
          <a:noFill/>
        </p:spPr>
        <p:txBody>
          <a:bodyPr wrap="none" rtlCol="0">
            <a:spAutoFit/>
          </a:bodyPr>
          <a:lstStyle/>
          <a:p>
            <a:r>
              <a:rPr lang="en-US" dirty="0" smtClean="0">
                <a:solidFill>
                  <a:srgbClr val="0070C0"/>
                </a:solidFill>
              </a:rPr>
              <a:t>HG00233: 13 SNPs</a:t>
            </a:r>
            <a:endParaRPr lang="en-US" dirty="0">
              <a:solidFill>
                <a:srgbClr val="0070C0"/>
              </a:solidFill>
            </a:endParaRPr>
          </a:p>
        </p:txBody>
      </p:sp>
      <p:sp>
        <p:nvSpPr>
          <p:cNvPr id="10" name="TextBox 9"/>
          <p:cNvSpPr txBox="1"/>
          <p:nvPr/>
        </p:nvSpPr>
        <p:spPr>
          <a:xfrm>
            <a:off x="8907106" y="1305370"/>
            <a:ext cx="1922065" cy="369332"/>
          </a:xfrm>
          <a:prstGeom prst="rect">
            <a:avLst/>
          </a:prstGeom>
          <a:noFill/>
        </p:spPr>
        <p:txBody>
          <a:bodyPr wrap="none" rtlCol="0">
            <a:spAutoFit/>
          </a:bodyPr>
          <a:lstStyle/>
          <a:p>
            <a:r>
              <a:rPr lang="en-US" dirty="0" smtClean="0">
                <a:solidFill>
                  <a:srgbClr val="FF0000"/>
                </a:solidFill>
              </a:rPr>
              <a:t>HG00142: 12 SNPs</a:t>
            </a:r>
            <a:endParaRPr lang="en-US" dirty="0">
              <a:solidFill>
                <a:srgbClr val="FF0000"/>
              </a:solidFill>
            </a:endParaRPr>
          </a:p>
        </p:txBody>
      </p:sp>
      <p:sp>
        <p:nvSpPr>
          <p:cNvPr id="11" name="Rectangle 10"/>
          <p:cNvSpPr/>
          <p:nvPr/>
        </p:nvSpPr>
        <p:spPr>
          <a:xfrm>
            <a:off x="2182475" y="1598795"/>
            <a:ext cx="45719" cy="198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26271" y="1796914"/>
            <a:ext cx="1403847" cy="646331"/>
          </a:xfrm>
          <a:prstGeom prst="rect">
            <a:avLst/>
          </a:prstGeom>
          <a:noFill/>
        </p:spPr>
        <p:txBody>
          <a:bodyPr wrap="none" rtlCol="0">
            <a:spAutoFit/>
          </a:bodyPr>
          <a:lstStyle/>
          <a:p>
            <a:pPr algn="ctr"/>
            <a:r>
              <a:rPr lang="is-IS" dirty="0" smtClean="0">
                <a:solidFill>
                  <a:srgbClr val="0070C0"/>
                </a:solidFill>
              </a:rPr>
              <a:t>rs</a:t>
            </a:r>
            <a:r>
              <a:rPr lang="en-US" dirty="0" smtClean="0">
                <a:solidFill>
                  <a:srgbClr val="0070C0"/>
                </a:solidFill>
              </a:rPr>
              <a:t>112430143</a:t>
            </a:r>
          </a:p>
          <a:p>
            <a:pPr algn="ctr"/>
            <a:r>
              <a:rPr lang="en-US" dirty="0" smtClean="0">
                <a:solidFill>
                  <a:srgbClr val="0070C0"/>
                </a:solidFill>
              </a:rPr>
              <a:t>G</a:t>
            </a:r>
            <a:r>
              <a:rPr lang="en-US" baseline="-25000" dirty="0" smtClean="0">
                <a:solidFill>
                  <a:srgbClr val="0070C0"/>
                </a:solidFill>
              </a:rPr>
              <a:t>1</a:t>
            </a:r>
            <a:r>
              <a:rPr lang="en-US" dirty="0" smtClean="0">
                <a:solidFill>
                  <a:srgbClr val="0070C0"/>
                </a:solidFill>
              </a:rPr>
              <a:t> = 1</a:t>
            </a:r>
            <a:endParaRPr lang="en-US" dirty="0">
              <a:solidFill>
                <a:srgbClr val="0070C0"/>
              </a:solidFill>
            </a:endParaRPr>
          </a:p>
        </p:txBody>
      </p:sp>
      <p:sp>
        <p:nvSpPr>
          <p:cNvPr id="13" name="Rectangle 12"/>
          <p:cNvSpPr/>
          <p:nvPr/>
        </p:nvSpPr>
        <p:spPr>
          <a:xfrm>
            <a:off x="3685008" y="1598795"/>
            <a:ext cx="45719" cy="198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145822" y="1796914"/>
            <a:ext cx="1169807" cy="646331"/>
          </a:xfrm>
          <a:prstGeom prst="rect">
            <a:avLst/>
          </a:prstGeom>
          <a:noFill/>
        </p:spPr>
        <p:txBody>
          <a:bodyPr wrap="none" rtlCol="0">
            <a:spAutoFit/>
          </a:bodyPr>
          <a:lstStyle/>
          <a:p>
            <a:pPr algn="ctr"/>
            <a:r>
              <a:rPr lang="is-IS" dirty="0" smtClean="0">
                <a:solidFill>
                  <a:srgbClr val="0070C0"/>
                </a:solidFill>
              </a:rPr>
              <a:t>rs7208257</a:t>
            </a:r>
            <a:endParaRPr lang="en-US" dirty="0" smtClean="0">
              <a:solidFill>
                <a:srgbClr val="0070C0"/>
              </a:solidFill>
            </a:endParaRPr>
          </a:p>
          <a:p>
            <a:pPr algn="ctr"/>
            <a:r>
              <a:rPr lang="en-US" dirty="0" smtClean="0">
                <a:solidFill>
                  <a:srgbClr val="0070C0"/>
                </a:solidFill>
              </a:rPr>
              <a:t>G</a:t>
            </a:r>
            <a:r>
              <a:rPr lang="en-US" baseline="-25000" dirty="0">
                <a:solidFill>
                  <a:srgbClr val="0070C0"/>
                </a:solidFill>
              </a:rPr>
              <a:t>2</a:t>
            </a:r>
            <a:r>
              <a:rPr lang="en-US" dirty="0" smtClean="0">
                <a:solidFill>
                  <a:srgbClr val="0070C0"/>
                </a:solidFill>
              </a:rPr>
              <a:t> = 2</a:t>
            </a:r>
          </a:p>
        </p:txBody>
      </p:sp>
      <p:sp>
        <p:nvSpPr>
          <p:cNvPr id="15" name="Rectangle 14"/>
          <p:cNvSpPr/>
          <p:nvPr/>
        </p:nvSpPr>
        <p:spPr>
          <a:xfrm>
            <a:off x="4577800" y="1526642"/>
            <a:ext cx="503664" cy="646331"/>
          </a:xfrm>
          <a:prstGeom prst="rect">
            <a:avLst/>
          </a:prstGeom>
        </p:spPr>
        <p:txBody>
          <a:bodyPr wrap="none">
            <a:spAutoFit/>
          </a:bodyPr>
          <a:lstStyle/>
          <a:p>
            <a:r>
              <a:rPr lang="mr-IN" sz="3600" dirty="0" smtClean="0">
                <a:solidFill>
                  <a:srgbClr val="0070C0"/>
                </a:solidFill>
              </a:rPr>
              <a:t>…</a:t>
            </a:r>
            <a:endParaRPr lang="en-US" sz="3600" dirty="0">
              <a:solidFill>
                <a:srgbClr val="0070C0"/>
              </a:solidFill>
            </a:endParaRPr>
          </a:p>
        </p:txBody>
      </p:sp>
      <p:sp>
        <p:nvSpPr>
          <p:cNvPr id="16" name="Rectangle 15"/>
          <p:cNvSpPr/>
          <p:nvPr/>
        </p:nvSpPr>
        <p:spPr>
          <a:xfrm>
            <a:off x="6454146" y="1598795"/>
            <a:ext cx="45719" cy="198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856449" y="1796914"/>
            <a:ext cx="1286827" cy="646331"/>
          </a:xfrm>
          <a:prstGeom prst="rect">
            <a:avLst/>
          </a:prstGeom>
          <a:noFill/>
        </p:spPr>
        <p:txBody>
          <a:bodyPr wrap="none" rtlCol="0">
            <a:spAutoFit/>
          </a:bodyPr>
          <a:lstStyle/>
          <a:p>
            <a:pPr algn="ctr"/>
            <a:r>
              <a:rPr lang="is-IS" dirty="0" smtClean="0">
                <a:solidFill>
                  <a:srgbClr val="0070C0"/>
                </a:solidFill>
              </a:rPr>
              <a:t>rs11657433</a:t>
            </a:r>
            <a:endParaRPr lang="en-US" dirty="0" smtClean="0">
              <a:solidFill>
                <a:srgbClr val="0070C0"/>
              </a:solidFill>
            </a:endParaRPr>
          </a:p>
          <a:p>
            <a:pPr algn="ctr"/>
            <a:r>
              <a:rPr lang="en-US" dirty="0" smtClean="0">
                <a:solidFill>
                  <a:srgbClr val="0070C0"/>
                </a:solidFill>
              </a:rPr>
              <a:t>G</a:t>
            </a:r>
            <a:r>
              <a:rPr lang="en-US" baseline="-25000" dirty="0" smtClean="0">
                <a:solidFill>
                  <a:srgbClr val="0070C0"/>
                </a:solidFill>
              </a:rPr>
              <a:t>13</a:t>
            </a:r>
            <a:r>
              <a:rPr lang="en-US" dirty="0" smtClean="0">
                <a:solidFill>
                  <a:srgbClr val="0070C0"/>
                </a:solidFill>
              </a:rPr>
              <a:t> = 2</a:t>
            </a:r>
            <a:endParaRPr lang="en-US" dirty="0">
              <a:solidFill>
                <a:srgbClr val="0070C0"/>
              </a:solidFill>
            </a:endParaRPr>
          </a:p>
        </p:txBody>
      </p:sp>
      <p:sp>
        <p:nvSpPr>
          <p:cNvPr id="18" name="Rectangle 17"/>
          <p:cNvSpPr/>
          <p:nvPr/>
        </p:nvSpPr>
        <p:spPr>
          <a:xfrm>
            <a:off x="8097534" y="1598795"/>
            <a:ext cx="45719" cy="1981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9" name="TextBox 18"/>
          <p:cNvSpPr txBox="1"/>
          <p:nvPr/>
        </p:nvSpPr>
        <p:spPr>
          <a:xfrm>
            <a:off x="7558350" y="1796914"/>
            <a:ext cx="1169807" cy="646331"/>
          </a:xfrm>
          <a:prstGeom prst="rect">
            <a:avLst/>
          </a:prstGeom>
          <a:noFill/>
        </p:spPr>
        <p:txBody>
          <a:bodyPr wrap="none" rtlCol="0">
            <a:spAutoFit/>
          </a:bodyPr>
          <a:lstStyle/>
          <a:p>
            <a:pPr algn="ctr"/>
            <a:r>
              <a:rPr lang="is-IS" dirty="0" smtClean="0">
                <a:solidFill>
                  <a:srgbClr val="FF0000"/>
                </a:solidFill>
              </a:rPr>
              <a:t>rs</a:t>
            </a:r>
            <a:r>
              <a:rPr lang="en-US" dirty="0" smtClean="0">
                <a:solidFill>
                  <a:srgbClr val="FF0000"/>
                </a:solidFill>
              </a:rPr>
              <a:t>7208291</a:t>
            </a:r>
          </a:p>
          <a:p>
            <a:pPr algn="ctr"/>
            <a:r>
              <a:rPr lang="en-US" dirty="0" smtClean="0">
                <a:solidFill>
                  <a:srgbClr val="FF0000"/>
                </a:solidFill>
              </a:rPr>
              <a:t>G</a:t>
            </a:r>
            <a:r>
              <a:rPr lang="en-US" baseline="-25000" dirty="0" smtClean="0">
                <a:solidFill>
                  <a:srgbClr val="FF0000"/>
                </a:solidFill>
              </a:rPr>
              <a:t>14</a:t>
            </a:r>
            <a:r>
              <a:rPr lang="en-US" dirty="0" smtClean="0">
                <a:solidFill>
                  <a:srgbClr val="FF0000"/>
                </a:solidFill>
              </a:rPr>
              <a:t> = 2</a:t>
            </a:r>
            <a:endParaRPr lang="en-US" dirty="0">
              <a:solidFill>
                <a:srgbClr val="FF0000"/>
              </a:solidFill>
            </a:endParaRPr>
          </a:p>
        </p:txBody>
      </p:sp>
      <p:sp>
        <p:nvSpPr>
          <p:cNvPr id="20" name="Rectangle 19"/>
          <p:cNvSpPr/>
          <p:nvPr/>
        </p:nvSpPr>
        <p:spPr>
          <a:xfrm>
            <a:off x="9547269" y="1526642"/>
            <a:ext cx="503664" cy="646331"/>
          </a:xfrm>
          <a:prstGeom prst="rect">
            <a:avLst/>
          </a:prstGeom>
        </p:spPr>
        <p:txBody>
          <a:bodyPr wrap="none">
            <a:spAutoFit/>
          </a:bodyPr>
          <a:lstStyle/>
          <a:p>
            <a:r>
              <a:rPr lang="mr-IN" sz="3600" dirty="0" smtClean="0">
                <a:solidFill>
                  <a:srgbClr val="FF0000"/>
                </a:solidFill>
              </a:rPr>
              <a:t>…</a:t>
            </a:r>
            <a:endParaRPr lang="en-US" sz="3600" dirty="0">
              <a:solidFill>
                <a:srgbClr val="FF0000"/>
              </a:solidFill>
            </a:endParaRPr>
          </a:p>
        </p:txBody>
      </p:sp>
      <p:sp>
        <p:nvSpPr>
          <p:cNvPr id="21" name="Rectangle 20"/>
          <p:cNvSpPr/>
          <p:nvPr/>
        </p:nvSpPr>
        <p:spPr>
          <a:xfrm>
            <a:off x="11426924" y="1598795"/>
            <a:ext cx="45719" cy="1981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2" name="TextBox 21"/>
          <p:cNvSpPr txBox="1"/>
          <p:nvPr/>
        </p:nvSpPr>
        <p:spPr>
          <a:xfrm>
            <a:off x="10829230" y="1796914"/>
            <a:ext cx="1286827" cy="646331"/>
          </a:xfrm>
          <a:prstGeom prst="rect">
            <a:avLst/>
          </a:prstGeom>
          <a:noFill/>
        </p:spPr>
        <p:txBody>
          <a:bodyPr wrap="none" rtlCol="0">
            <a:spAutoFit/>
          </a:bodyPr>
          <a:lstStyle/>
          <a:p>
            <a:pPr algn="ctr"/>
            <a:r>
              <a:rPr lang="is-IS" dirty="0" smtClean="0">
                <a:solidFill>
                  <a:srgbClr val="FF0000"/>
                </a:solidFill>
              </a:rPr>
              <a:t>rs</a:t>
            </a:r>
            <a:r>
              <a:rPr lang="en-US" dirty="0" smtClean="0">
                <a:solidFill>
                  <a:srgbClr val="FF0000"/>
                </a:solidFill>
              </a:rPr>
              <a:t>55992714</a:t>
            </a:r>
          </a:p>
          <a:p>
            <a:pPr algn="ctr"/>
            <a:r>
              <a:rPr lang="en-US" dirty="0" smtClean="0">
                <a:solidFill>
                  <a:srgbClr val="FF0000"/>
                </a:solidFill>
              </a:rPr>
              <a:t>G</a:t>
            </a:r>
            <a:r>
              <a:rPr lang="en-US" baseline="-25000" dirty="0" smtClean="0">
                <a:solidFill>
                  <a:srgbClr val="FF0000"/>
                </a:solidFill>
              </a:rPr>
              <a:t>25</a:t>
            </a:r>
            <a:r>
              <a:rPr lang="en-US" dirty="0" smtClean="0">
                <a:solidFill>
                  <a:srgbClr val="FF0000"/>
                </a:solidFill>
              </a:rPr>
              <a:t> = 2</a:t>
            </a:r>
            <a:endParaRPr lang="en-US" dirty="0">
              <a:solidFill>
                <a:srgbClr val="FF0000"/>
              </a:solidFill>
            </a:endParaRPr>
          </a:p>
        </p:txBody>
      </p:sp>
      <p:sp>
        <p:nvSpPr>
          <p:cNvPr id="23" name="TextBox 22"/>
          <p:cNvSpPr txBox="1"/>
          <p:nvPr/>
        </p:nvSpPr>
        <p:spPr>
          <a:xfrm>
            <a:off x="0" y="4349757"/>
            <a:ext cx="1603965" cy="369332"/>
          </a:xfrm>
          <a:prstGeom prst="rect">
            <a:avLst/>
          </a:prstGeom>
          <a:noFill/>
        </p:spPr>
        <p:txBody>
          <a:bodyPr wrap="none" rtlCol="0">
            <a:spAutoFit/>
          </a:bodyPr>
          <a:lstStyle/>
          <a:p>
            <a:r>
              <a:rPr lang="en-US" dirty="0" smtClean="0"/>
              <a:t>Best sequence:</a:t>
            </a:r>
            <a:endParaRPr lang="en-US" dirty="0"/>
          </a:p>
        </p:txBody>
      </p:sp>
      <p:sp>
        <p:nvSpPr>
          <p:cNvPr id="24" name="Rectangle 23"/>
          <p:cNvSpPr/>
          <p:nvPr/>
        </p:nvSpPr>
        <p:spPr>
          <a:xfrm>
            <a:off x="1825349" y="4296951"/>
            <a:ext cx="325611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985634" y="4309174"/>
            <a:ext cx="3959352" cy="45719"/>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660640" y="3909120"/>
            <a:ext cx="1308371" cy="369332"/>
          </a:xfrm>
          <a:prstGeom prst="rect">
            <a:avLst/>
          </a:prstGeom>
          <a:noFill/>
        </p:spPr>
        <p:txBody>
          <a:bodyPr wrap="none" rtlCol="0">
            <a:spAutoFit/>
          </a:bodyPr>
          <a:lstStyle/>
          <a:p>
            <a:r>
              <a:rPr lang="en-US" dirty="0" smtClean="0">
                <a:solidFill>
                  <a:srgbClr val="0070C0"/>
                </a:solidFill>
              </a:rPr>
              <a:t>HG00233_A</a:t>
            </a:r>
            <a:endParaRPr lang="en-US" dirty="0">
              <a:solidFill>
                <a:srgbClr val="0070C0"/>
              </a:solidFill>
            </a:endParaRPr>
          </a:p>
        </p:txBody>
      </p:sp>
      <p:sp>
        <p:nvSpPr>
          <p:cNvPr id="27" name="Rectangle 26"/>
          <p:cNvSpPr/>
          <p:nvPr/>
        </p:nvSpPr>
        <p:spPr>
          <a:xfrm>
            <a:off x="2116294" y="4230157"/>
            <a:ext cx="45719" cy="198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618827" y="4230157"/>
            <a:ext cx="45719" cy="198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031353" y="4230157"/>
            <a:ext cx="45719" cy="1981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1" name="Rectangle 30"/>
          <p:cNvSpPr/>
          <p:nvPr/>
        </p:nvSpPr>
        <p:spPr>
          <a:xfrm>
            <a:off x="11360743" y="4230157"/>
            <a:ext cx="45719" cy="1981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2" name="Rectangle 31"/>
          <p:cNvSpPr/>
          <p:nvPr/>
        </p:nvSpPr>
        <p:spPr>
          <a:xfrm>
            <a:off x="1825348" y="4809490"/>
            <a:ext cx="325526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985634" y="4822378"/>
            <a:ext cx="3959352" cy="45719"/>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116294" y="4742696"/>
            <a:ext cx="45719" cy="198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618827" y="4742696"/>
            <a:ext cx="45719" cy="198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031353" y="4742696"/>
            <a:ext cx="45719" cy="1981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8" name="Rectangle 37"/>
          <p:cNvSpPr/>
          <p:nvPr/>
        </p:nvSpPr>
        <p:spPr>
          <a:xfrm>
            <a:off x="11360743" y="4742696"/>
            <a:ext cx="45719" cy="1981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39" name="Straight Connector 38"/>
          <p:cNvCxnSpPr/>
          <p:nvPr/>
        </p:nvCxnSpPr>
        <p:spPr>
          <a:xfrm>
            <a:off x="298257" y="2443245"/>
            <a:ext cx="11759290" cy="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60640" y="4964668"/>
            <a:ext cx="1300356" cy="369332"/>
          </a:xfrm>
          <a:prstGeom prst="rect">
            <a:avLst/>
          </a:prstGeom>
          <a:noFill/>
        </p:spPr>
        <p:txBody>
          <a:bodyPr wrap="none" rtlCol="0">
            <a:spAutoFit/>
          </a:bodyPr>
          <a:lstStyle/>
          <a:p>
            <a:r>
              <a:rPr lang="en-US" dirty="0" smtClean="0">
                <a:solidFill>
                  <a:srgbClr val="0070C0"/>
                </a:solidFill>
              </a:rPr>
              <a:t>HG00233_B</a:t>
            </a:r>
            <a:endParaRPr lang="en-US" dirty="0">
              <a:solidFill>
                <a:srgbClr val="0070C0"/>
              </a:solidFill>
            </a:endParaRPr>
          </a:p>
        </p:txBody>
      </p:sp>
      <p:sp>
        <p:nvSpPr>
          <p:cNvPr id="41" name="TextBox 40"/>
          <p:cNvSpPr txBox="1"/>
          <p:nvPr/>
        </p:nvSpPr>
        <p:spPr>
          <a:xfrm>
            <a:off x="3045938" y="3909120"/>
            <a:ext cx="1308371" cy="369332"/>
          </a:xfrm>
          <a:prstGeom prst="rect">
            <a:avLst/>
          </a:prstGeom>
          <a:noFill/>
        </p:spPr>
        <p:txBody>
          <a:bodyPr wrap="none" rtlCol="0">
            <a:spAutoFit/>
          </a:bodyPr>
          <a:lstStyle/>
          <a:p>
            <a:r>
              <a:rPr lang="en-US" dirty="0" smtClean="0">
                <a:solidFill>
                  <a:srgbClr val="0070C0"/>
                </a:solidFill>
              </a:rPr>
              <a:t>HG00233_A</a:t>
            </a:r>
            <a:endParaRPr lang="en-US" dirty="0">
              <a:solidFill>
                <a:srgbClr val="0070C0"/>
              </a:solidFill>
            </a:endParaRPr>
          </a:p>
        </p:txBody>
      </p:sp>
      <p:sp>
        <p:nvSpPr>
          <p:cNvPr id="42" name="TextBox 41"/>
          <p:cNvSpPr txBox="1"/>
          <p:nvPr/>
        </p:nvSpPr>
        <p:spPr>
          <a:xfrm>
            <a:off x="3045938" y="4964668"/>
            <a:ext cx="1300356" cy="369332"/>
          </a:xfrm>
          <a:prstGeom prst="rect">
            <a:avLst/>
          </a:prstGeom>
          <a:noFill/>
        </p:spPr>
        <p:txBody>
          <a:bodyPr wrap="none" rtlCol="0">
            <a:spAutoFit/>
          </a:bodyPr>
          <a:lstStyle/>
          <a:p>
            <a:r>
              <a:rPr lang="en-US" dirty="0" smtClean="0">
                <a:solidFill>
                  <a:srgbClr val="0070C0"/>
                </a:solidFill>
              </a:rPr>
              <a:t>HG00233_B</a:t>
            </a:r>
            <a:endParaRPr lang="en-US" dirty="0">
              <a:solidFill>
                <a:srgbClr val="0070C0"/>
              </a:solidFill>
            </a:endParaRPr>
          </a:p>
        </p:txBody>
      </p:sp>
      <p:sp>
        <p:nvSpPr>
          <p:cNvPr id="45" name="TextBox 44"/>
          <p:cNvSpPr txBox="1"/>
          <p:nvPr/>
        </p:nvSpPr>
        <p:spPr>
          <a:xfrm>
            <a:off x="7779190" y="3894015"/>
            <a:ext cx="1308371" cy="369332"/>
          </a:xfrm>
          <a:prstGeom prst="rect">
            <a:avLst/>
          </a:prstGeom>
          <a:noFill/>
        </p:spPr>
        <p:txBody>
          <a:bodyPr wrap="none" rtlCol="0">
            <a:spAutoFit/>
          </a:bodyPr>
          <a:lstStyle/>
          <a:p>
            <a:r>
              <a:rPr lang="en-US" dirty="0" smtClean="0">
                <a:solidFill>
                  <a:srgbClr val="FF0000"/>
                </a:solidFill>
              </a:rPr>
              <a:t>HG00142_A</a:t>
            </a:r>
            <a:endParaRPr lang="en-US" dirty="0">
              <a:solidFill>
                <a:srgbClr val="FF0000"/>
              </a:solidFill>
            </a:endParaRPr>
          </a:p>
        </p:txBody>
      </p:sp>
      <p:sp>
        <p:nvSpPr>
          <p:cNvPr id="46" name="TextBox 45"/>
          <p:cNvSpPr txBox="1"/>
          <p:nvPr/>
        </p:nvSpPr>
        <p:spPr>
          <a:xfrm>
            <a:off x="7779190" y="4949563"/>
            <a:ext cx="1300356" cy="369332"/>
          </a:xfrm>
          <a:prstGeom prst="rect">
            <a:avLst/>
          </a:prstGeom>
          <a:noFill/>
        </p:spPr>
        <p:txBody>
          <a:bodyPr wrap="none" rtlCol="0">
            <a:spAutoFit/>
          </a:bodyPr>
          <a:lstStyle/>
          <a:p>
            <a:r>
              <a:rPr lang="en-US" dirty="0" smtClean="0">
                <a:solidFill>
                  <a:srgbClr val="FF0000"/>
                </a:solidFill>
              </a:rPr>
              <a:t>HG00142_B</a:t>
            </a:r>
            <a:endParaRPr lang="en-US" dirty="0">
              <a:solidFill>
                <a:srgbClr val="FF0000"/>
              </a:solidFill>
            </a:endParaRPr>
          </a:p>
        </p:txBody>
      </p:sp>
      <p:sp>
        <p:nvSpPr>
          <p:cNvPr id="47" name="TextBox 46"/>
          <p:cNvSpPr txBox="1"/>
          <p:nvPr/>
        </p:nvSpPr>
        <p:spPr>
          <a:xfrm>
            <a:off x="10757191" y="3894015"/>
            <a:ext cx="1308371" cy="369332"/>
          </a:xfrm>
          <a:prstGeom prst="rect">
            <a:avLst/>
          </a:prstGeom>
          <a:noFill/>
        </p:spPr>
        <p:txBody>
          <a:bodyPr wrap="none" rtlCol="0">
            <a:spAutoFit/>
          </a:bodyPr>
          <a:lstStyle/>
          <a:p>
            <a:r>
              <a:rPr lang="en-US" dirty="0" smtClean="0">
                <a:solidFill>
                  <a:srgbClr val="FF0000"/>
                </a:solidFill>
              </a:rPr>
              <a:t>HG00142_A</a:t>
            </a:r>
            <a:endParaRPr lang="en-US" dirty="0">
              <a:solidFill>
                <a:srgbClr val="FF0000"/>
              </a:solidFill>
            </a:endParaRPr>
          </a:p>
        </p:txBody>
      </p:sp>
      <p:sp>
        <p:nvSpPr>
          <p:cNvPr id="48" name="TextBox 47"/>
          <p:cNvSpPr txBox="1"/>
          <p:nvPr/>
        </p:nvSpPr>
        <p:spPr>
          <a:xfrm>
            <a:off x="10757191" y="4949563"/>
            <a:ext cx="1300356" cy="369332"/>
          </a:xfrm>
          <a:prstGeom prst="rect">
            <a:avLst/>
          </a:prstGeom>
          <a:noFill/>
        </p:spPr>
        <p:txBody>
          <a:bodyPr wrap="none" rtlCol="0">
            <a:spAutoFit/>
          </a:bodyPr>
          <a:lstStyle/>
          <a:p>
            <a:r>
              <a:rPr lang="en-US" dirty="0" smtClean="0">
                <a:solidFill>
                  <a:srgbClr val="FF0000"/>
                </a:solidFill>
              </a:rPr>
              <a:t>HG00142_B</a:t>
            </a:r>
            <a:endParaRPr lang="en-US" dirty="0">
              <a:solidFill>
                <a:srgbClr val="FF0000"/>
              </a:solidFill>
            </a:endParaRPr>
          </a:p>
        </p:txBody>
      </p:sp>
      <p:sp>
        <p:nvSpPr>
          <p:cNvPr id="49" name="Rectangle 48"/>
          <p:cNvSpPr/>
          <p:nvPr/>
        </p:nvSpPr>
        <p:spPr>
          <a:xfrm rot="20148987" flipV="1">
            <a:off x="4929225" y="3634571"/>
            <a:ext cx="3186889" cy="45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rot="1658420">
            <a:off x="4894640" y="5574694"/>
            <a:ext cx="3278276" cy="45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7985634" y="2938086"/>
            <a:ext cx="3959352" cy="457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8031353" y="2859069"/>
            <a:ext cx="45719" cy="1981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4" name="Rectangle 53"/>
          <p:cNvSpPr/>
          <p:nvPr/>
        </p:nvSpPr>
        <p:spPr>
          <a:xfrm>
            <a:off x="11360743" y="2859069"/>
            <a:ext cx="45719" cy="19811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5" name="Rectangle 54"/>
          <p:cNvSpPr/>
          <p:nvPr/>
        </p:nvSpPr>
        <p:spPr>
          <a:xfrm>
            <a:off x="7985634" y="3451290"/>
            <a:ext cx="3959352" cy="4571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031353" y="3371608"/>
            <a:ext cx="45719" cy="19811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7" name="Rectangle 56"/>
          <p:cNvSpPr/>
          <p:nvPr/>
        </p:nvSpPr>
        <p:spPr>
          <a:xfrm>
            <a:off x="11360743" y="3371608"/>
            <a:ext cx="45719" cy="19811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8" name="TextBox 57"/>
          <p:cNvSpPr txBox="1"/>
          <p:nvPr/>
        </p:nvSpPr>
        <p:spPr>
          <a:xfrm>
            <a:off x="7779190" y="2522927"/>
            <a:ext cx="1191352" cy="369332"/>
          </a:xfrm>
          <a:prstGeom prst="rect">
            <a:avLst/>
          </a:prstGeom>
          <a:noFill/>
        </p:spPr>
        <p:txBody>
          <a:bodyPr wrap="none" rtlCol="0">
            <a:spAutoFit/>
          </a:bodyPr>
          <a:lstStyle/>
          <a:p>
            <a:r>
              <a:rPr lang="en-US" dirty="0" smtClean="0">
                <a:solidFill>
                  <a:schemeClr val="accent6"/>
                </a:solidFill>
              </a:rPr>
              <a:t>HG0096_A</a:t>
            </a:r>
            <a:endParaRPr lang="en-US" dirty="0">
              <a:solidFill>
                <a:schemeClr val="accent6"/>
              </a:solidFill>
            </a:endParaRPr>
          </a:p>
        </p:txBody>
      </p:sp>
      <p:sp>
        <p:nvSpPr>
          <p:cNvPr id="59" name="TextBox 58"/>
          <p:cNvSpPr txBox="1"/>
          <p:nvPr/>
        </p:nvSpPr>
        <p:spPr>
          <a:xfrm>
            <a:off x="7779190" y="3578475"/>
            <a:ext cx="1300356" cy="369332"/>
          </a:xfrm>
          <a:prstGeom prst="rect">
            <a:avLst/>
          </a:prstGeom>
          <a:noFill/>
        </p:spPr>
        <p:txBody>
          <a:bodyPr wrap="none" rtlCol="0">
            <a:spAutoFit/>
          </a:bodyPr>
          <a:lstStyle/>
          <a:p>
            <a:r>
              <a:rPr lang="en-US" dirty="0" smtClean="0">
                <a:solidFill>
                  <a:srgbClr val="7030A0"/>
                </a:solidFill>
              </a:rPr>
              <a:t>HG00176_B</a:t>
            </a:r>
            <a:endParaRPr lang="en-US" dirty="0">
              <a:solidFill>
                <a:srgbClr val="7030A0"/>
              </a:solidFill>
            </a:endParaRPr>
          </a:p>
        </p:txBody>
      </p:sp>
      <p:sp>
        <p:nvSpPr>
          <p:cNvPr id="60" name="TextBox 59"/>
          <p:cNvSpPr txBox="1"/>
          <p:nvPr/>
        </p:nvSpPr>
        <p:spPr>
          <a:xfrm>
            <a:off x="10757191" y="2522927"/>
            <a:ext cx="1191352" cy="369332"/>
          </a:xfrm>
          <a:prstGeom prst="rect">
            <a:avLst/>
          </a:prstGeom>
          <a:noFill/>
        </p:spPr>
        <p:txBody>
          <a:bodyPr wrap="none" rtlCol="0">
            <a:spAutoFit/>
          </a:bodyPr>
          <a:lstStyle/>
          <a:p>
            <a:r>
              <a:rPr lang="en-US" dirty="0" smtClean="0">
                <a:solidFill>
                  <a:schemeClr val="accent6"/>
                </a:solidFill>
              </a:rPr>
              <a:t>HG0096_A</a:t>
            </a:r>
            <a:endParaRPr lang="en-US" dirty="0">
              <a:solidFill>
                <a:schemeClr val="accent6"/>
              </a:solidFill>
            </a:endParaRPr>
          </a:p>
        </p:txBody>
      </p:sp>
      <p:sp>
        <p:nvSpPr>
          <p:cNvPr id="61" name="TextBox 60"/>
          <p:cNvSpPr txBox="1"/>
          <p:nvPr/>
        </p:nvSpPr>
        <p:spPr>
          <a:xfrm>
            <a:off x="10765206" y="3558738"/>
            <a:ext cx="1300356" cy="369332"/>
          </a:xfrm>
          <a:prstGeom prst="rect">
            <a:avLst/>
          </a:prstGeom>
          <a:noFill/>
        </p:spPr>
        <p:txBody>
          <a:bodyPr wrap="none" rtlCol="0">
            <a:spAutoFit/>
          </a:bodyPr>
          <a:lstStyle/>
          <a:p>
            <a:r>
              <a:rPr lang="en-US" dirty="0" smtClean="0">
                <a:solidFill>
                  <a:srgbClr val="7030A0"/>
                </a:solidFill>
              </a:rPr>
              <a:t>HG00176_B</a:t>
            </a:r>
            <a:endParaRPr lang="en-US" dirty="0">
              <a:solidFill>
                <a:srgbClr val="7030A0"/>
              </a:solidFill>
            </a:endParaRPr>
          </a:p>
        </p:txBody>
      </p:sp>
      <p:sp>
        <p:nvSpPr>
          <p:cNvPr id="63" name="Rectangle 62"/>
          <p:cNvSpPr/>
          <p:nvPr/>
        </p:nvSpPr>
        <p:spPr>
          <a:xfrm>
            <a:off x="7985634" y="5819310"/>
            <a:ext cx="3959352" cy="457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8031353" y="5740293"/>
            <a:ext cx="45719" cy="1981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5" name="Rectangle 64"/>
          <p:cNvSpPr/>
          <p:nvPr/>
        </p:nvSpPr>
        <p:spPr>
          <a:xfrm>
            <a:off x="11360743" y="5740293"/>
            <a:ext cx="45719" cy="19811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6" name="Rectangle 65"/>
          <p:cNvSpPr/>
          <p:nvPr/>
        </p:nvSpPr>
        <p:spPr>
          <a:xfrm>
            <a:off x="7985634" y="6332514"/>
            <a:ext cx="3959352" cy="457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031353" y="6252832"/>
            <a:ext cx="45719" cy="1981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8" name="Rectangle 67"/>
          <p:cNvSpPr/>
          <p:nvPr/>
        </p:nvSpPr>
        <p:spPr>
          <a:xfrm>
            <a:off x="11360743" y="6252832"/>
            <a:ext cx="45719" cy="19811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9" name="TextBox 68"/>
          <p:cNvSpPr txBox="1"/>
          <p:nvPr/>
        </p:nvSpPr>
        <p:spPr>
          <a:xfrm>
            <a:off x="7782920" y="5414573"/>
            <a:ext cx="1308371" cy="369332"/>
          </a:xfrm>
          <a:prstGeom prst="rect">
            <a:avLst/>
          </a:prstGeom>
          <a:noFill/>
        </p:spPr>
        <p:txBody>
          <a:bodyPr wrap="none" rtlCol="0">
            <a:spAutoFit/>
          </a:bodyPr>
          <a:lstStyle/>
          <a:p>
            <a:r>
              <a:rPr lang="en-US" dirty="0" smtClean="0">
                <a:solidFill>
                  <a:srgbClr val="00B0F0"/>
                </a:solidFill>
              </a:rPr>
              <a:t>HG00137_A</a:t>
            </a:r>
            <a:endParaRPr lang="en-US" dirty="0">
              <a:solidFill>
                <a:srgbClr val="00B0F0"/>
              </a:solidFill>
            </a:endParaRPr>
          </a:p>
        </p:txBody>
      </p:sp>
      <p:sp>
        <p:nvSpPr>
          <p:cNvPr id="70" name="TextBox 69"/>
          <p:cNvSpPr txBox="1"/>
          <p:nvPr/>
        </p:nvSpPr>
        <p:spPr>
          <a:xfrm>
            <a:off x="7771175" y="6474787"/>
            <a:ext cx="1308371" cy="369332"/>
          </a:xfrm>
          <a:prstGeom prst="rect">
            <a:avLst/>
          </a:prstGeom>
          <a:noFill/>
        </p:spPr>
        <p:txBody>
          <a:bodyPr wrap="none" rtlCol="0">
            <a:spAutoFit/>
          </a:bodyPr>
          <a:lstStyle/>
          <a:p>
            <a:r>
              <a:rPr lang="en-US" dirty="0" smtClean="0">
                <a:solidFill>
                  <a:srgbClr val="0070C0"/>
                </a:solidFill>
              </a:rPr>
              <a:t>HG00233_A</a:t>
            </a:r>
            <a:endParaRPr lang="en-US" dirty="0">
              <a:solidFill>
                <a:srgbClr val="0070C0"/>
              </a:solidFill>
            </a:endParaRPr>
          </a:p>
        </p:txBody>
      </p:sp>
      <p:sp>
        <p:nvSpPr>
          <p:cNvPr id="71" name="TextBox 70"/>
          <p:cNvSpPr txBox="1"/>
          <p:nvPr/>
        </p:nvSpPr>
        <p:spPr>
          <a:xfrm>
            <a:off x="10772738" y="5417037"/>
            <a:ext cx="1308371" cy="369332"/>
          </a:xfrm>
          <a:prstGeom prst="rect">
            <a:avLst/>
          </a:prstGeom>
          <a:noFill/>
        </p:spPr>
        <p:txBody>
          <a:bodyPr wrap="none" rtlCol="0">
            <a:spAutoFit/>
          </a:bodyPr>
          <a:lstStyle/>
          <a:p>
            <a:r>
              <a:rPr lang="en-US" dirty="0" smtClean="0">
                <a:solidFill>
                  <a:srgbClr val="00B0F0"/>
                </a:solidFill>
              </a:rPr>
              <a:t>HG00137_A</a:t>
            </a:r>
            <a:endParaRPr lang="en-US" dirty="0">
              <a:solidFill>
                <a:srgbClr val="00B0F0"/>
              </a:solidFill>
            </a:endParaRPr>
          </a:p>
        </p:txBody>
      </p:sp>
      <p:sp>
        <p:nvSpPr>
          <p:cNvPr id="72" name="TextBox 71"/>
          <p:cNvSpPr txBox="1"/>
          <p:nvPr/>
        </p:nvSpPr>
        <p:spPr>
          <a:xfrm>
            <a:off x="10795597" y="6534816"/>
            <a:ext cx="1308371" cy="369332"/>
          </a:xfrm>
          <a:prstGeom prst="rect">
            <a:avLst/>
          </a:prstGeom>
          <a:noFill/>
        </p:spPr>
        <p:txBody>
          <a:bodyPr wrap="none" rtlCol="0">
            <a:spAutoFit/>
          </a:bodyPr>
          <a:lstStyle/>
          <a:p>
            <a:r>
              <a:rPr lang="en-US" dirty="0" smtClean="0">
                <a:solidFill>
                  <a:srgbClr val="0070C0"/>
                </a:solidFill>
              </a:rPr>
              <a:t>HG00233_A</a:t>
            </a:r>
            <a:endParaRPr lang="en-US" dirty="0">
              <a:solidFill>
                <a:srgbClr val="0070C0"/>
              </a:solidFill>
            </a:endParaRPr>
          </a:p>
        </p:txBody>
      </p:sp>
      <p:sp>
        <p:nvSpPr>
          <p:cNvPr id="73" name="Rectangle 72"/>
          <p:cNvSpPr/>
          <p:nvPr/>
        </p:nvSpPr>
        <p:spPr>
          <a:xfrm rot="5400000">
            <a:off x="9730367" y="4974779"/>
            <a:ext cx="503664" cy="646331"/>
          </a:xfrm>
          <a:prstGeom prst="rect">
            <a:avLst/>
          </a:prstGeom>
        </p:spPr>
        <p:txBody>
          <a:bodyPr wrap="none">
            <a:spAutoFit/>
          </a:bodyPr>
          <a:lstStyle/>
          <a:p>
            <a:r>
              <a:rPr lang="mr-IN" sz="3600" dirty="0" smtClean="0">
                <a:solidFill>
                  <a:srgbClr val="FF0000"/>
                </a:solidFill>
              </a:rPr>
              <a:t>…</a:t>
            </a:r>
            <a:endParaRPr lang="en-US" sz="3600" dirty="0">
              <a:solidFill>
                <a:srgbClr val="FF0000"/>
              </a:solidFill>
            </a:endParaRPr>
          </a:p>
        </p:txBody>
      </p:sp>
      <p:sp>
        <p:nvSpPr>
          <p:cNvPr id="75" name="Rectangle 74"/>
          <p:cNvSpPr/>
          <p:nvPr/>
        </p:nvSpPr>
        <p:spPr>
          <a:xfrm rot="5400000">
            <a:off x="9726598" y="3603691"/>
            <a:ext cx="503664" cy="646331"/>
          </a:xfrm>
          <a:prstGeom prst="rect">
            <a:avLst/>
          </a:prstGeom>
        </p:spPr>
        <p:txBody>
          <a:bodyPr wrap="none">
            <a:spAutoFit/>
          </a:bodyPr>
          <a:lstStyle/>
          <a:p>
            <a:r>
              <a:rPr lang="mr-IN" sz="3600" dirty="0" smtClean="0">
                <a:solidFill>
                  <a:srgbClr val="FF0000"/>
                </a:solidFill>
              </a:rPr>
              <a:t>…</a:t>
            </a:r>
            <a:endParaRPr lang="en-US" sz="3600" dirty="0">
              <a:solidFill>
                <a:srgbClr val="FF0000"/>
              </a:solidFill>
            </a:endParaRPr>
          </a:p>
        </p:txBody>
      </p:sp>
    </p:spTree>
    <p:extLst>
      <p:ext uri="{BB962C8B-B14F-4D97-AF65-F5344CB8AC3E}">
        <p14:creationId xmlns:p14="http://schemas.microsoft.com/office/powerpoint/2010/main" val="853056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5639"/>
          </a:xfrm>
        </p:spPr>
        <p:txBody>
          <a:bodyPr/>
          <a:lstStyle/>
          <a:p>
            <a:r>
              <a:rPr lang="en-US" smtClean="0"/>
              <a:t>Conclusions</a:t>
            </a:r>
            <a:endParaRPr lang="en-US"/>
          </a:p>
        </p:txBody>
      </p:sp>
      <p:sp>
        <p:nvSpPr>
          <p:cNvPr id="3" name="Content Placeholder 2"/>
          <p:cNvSpPr>
            <a:spLocks noGrp="1"/>
          </p:cNvSpPr>
          <p:nvPr>
            <p:ph idx="1"/>
          </p:nvPr>
        </p:nvSpPr>
        <p:spPr>
          <a:xfrm>
            <a:off x="838200" y="1399309"/>
            <a:ext cx="10515600" cy="4777654"/>
          </a:xfrm>
        </p:spPr>
        <p:txBody>
          <a:bodyPr/>
          <a:lstStyle/>
          <a:p>
            <a:r>
              <a:rPr lang="en-US" dirty="0" smtClean="0"/>
              <a:t>Method successfully identifies individuals and “genomic mosaics” within a window of reasonable recombination and mutation rates</a:t>
            </a:r>
          </a:p>
          <a:p>
            <a:endParaRPr lang="en-US" dirty="0"/>
          </a:p>
          <a:p>
            <a:r>
              <a:rPr lang="en-US" dirty="0" smtClean="0"/>
              <a:t>Can be used to characterize the informational entropy of a given set of variants, calculated using the number of equally likely best-fit trajectories</a:t>
            </a:r>
          </a:p>
          <a:p>
            <a:endParaRPr lang="en-US" dirty="0"/>
          </a:p>
          <a:p>
            <a:r>
              <a:rPr lang="en-US" dirty="0" smtClean="0"/>
              <a:t>Can identify from a sparse set of SNP information, including the single queries from genotype “beacons”</a:t>
            </a:r>
          </a:p>
          <a:p>
            <a:endParaRPr lang="en-US" dirty="0"/>
          </a:p>
          <a:p>
            <a:endParaRPr lang="en-US" dirty="0"/>
          </a:p>
        </p:txBody>
      </p:sp>
      <p:sp>
        <p:nvSpPr>
          <p:cNvPr id="4" name="Slide Number Placeholder 3"/>
          <p:cNvSpPr>
            <a:spLocks noGrp="1"/>
          </p:cNvSpPr>
          <p:nvPr>
            <p:ph type="sldNum" sz="quarter" idx="12"/>
          </p:nvPr>
        </p:nvSpPr>
        <p:spPr/>
        <p:txBody>
          <a:bodyPr/>
          <a:lstStyle/>
          <a:p>
            <a:fld id="{781E8368-3BBE-D040-AD71-7DC87C08D5A9}" type="slidenum">
              <a:rPr lang="en-US" smtClean="0"/>
              <a:t>21</a:t>
            </a:fld>
            <a:endParaRPr lang="en-US"/>
          </a:p>
        </p:txBody>
      </p:sp>
    </p:spTree>
    <p:extLst>
      <p:ext uri="{BB962C8B-B14F-4D97-AF65-F5344CB8AC3E}">
        <p14:creationId xmlns:p14="http://schemas.microsoft.com/office/powerpoint/2010/main" val="1675454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689"/>
            <a:ext cx="10515600" cy="826366"/>
          </a:xfrm>
        </p:spPr>
        <p:txBody>
          <a:bodyPr/>
          <a:lstStyle/>
          <a:p>
            <a:r>
              <a:rPr lang="en-US" smtClean="0"/>
              <a:t>Future Directions</a:t>
            </a:r>
            <a:endParaRPr lang="en-US" dirty="0"/>
          </a:p>
        </p:txBody>
      </p:sp>
      <p:sp>
        <p:nvSpPr>
          <p:cNvPr id="3" name="Content Placeholder 2"/>
          <p:cNvSpPr>
            <a:spLocks noGrp="1"/>
          </p:cNvSpPr>
          <p:nvPr>
            <p:ph idx="1"/>
          </p:nvPr>
        </p:nvSpPr>
        <p:spPr>
          <a:xfrm>
            <a:off x="838200" y="1094511"/>
            <a:ext cx="10515600" cy="5257632"/>
          </a:xfrm>
        </p:spPr>
        <p:txBody>
          <a:bodyPr>
            <a:normAutofit lnSpcReduction="10000"/>
          </a:bodyPr>
          <a:lstStyle/>
          <a:p>
            <a:r>
              <a:rPr lang="en-US" sz="2200" dirty="0" smtClean="0"/>
              <a:t>Identifying unknown samples through association with different population subgroups (can compare maximum likelihood of belonging to different ancestries/phenotypic groups)</a:t>
            </a:r>
          </a:p>
          <a:p>
            <a:endParaRPr lang="en-US" sz="2200" dirty="0"/>
          </a:p>
          <a:p>
            <a:r>
              <a:rPr lang="en-US" sz="2200" dirty="0" smtClean="0"/>
              <a:t>“Kinship” analysis (suggested by GG)</a:t>
            </a:r>
          </a:p>
          <a:p>
            <a:endParaRPr lang="en-US" sz="2200" dirty="0"/>
          </a:p>
          <a:p>
            <a:r>
              <a:rPr lang="en-US" sz="2200" dirty="0" smtClean="0"/>
              <a:t>Expansion to larger populations (requires further improvements in computational efficiency)</a:t>
            </a:r>
          </a:p>
          <a:p>
            <a:endParaRPr lang="en-US" sz="2200" dirty="0" smtClean="0"/>
          </a:p>
          <a:p>
            <a:r>
              <a:rPr lang="en-US" sz="2200" dirty="0" smtClean="0"/>
              <a:t>Adding in more realistic recombination models, including fine-scale models,</a:t>
            </a:r>
            <a:r>
              <a:rPr lang="en-US" sz="2200" baseline="30000" dirty="0" smtClean="0"/>
              <a:t>1,2</a:t>
            </a:r>
            <a:r>
              <a:rPr lang="en-US" sz="2200" dirty="0" smtClean="0"/>
              <a:t> that could include (anti)correlations with regulatory importance</a:t>
            </a:r>
            <a:r>
              <a:rPr lang="en-US" sz="2200" baseline="30000" dirty="0"/>
              <a:t>3</a:t>
            </a:r>
            <a:r>
              <a:rPr lang="en-US" sz="2200" dirty="0" smtClean="0"/>
              <a:t>, gene conversion models, etc. </a:t>
            </a:r>
          </a:p>
          <a:p>
            <a:endParaRPr lang="en-US" sz="2200" dirty="0" smtClean="0"/>
          </a:p>
          <a:p>
            <a:r>
              <a:rPr lang="en-US" sz="2200" dirty="0" smtClean="0"/>
              <a:t>Alternate expressions for the transition matrix (for </a:t>
            </a:r>
            <a:r>
              <a:rPr lang="en-US" sz="2200" dirty="0" err="1" smtClean="0"/>
              <a:t>eg</a:t>
            </a:r>
            <a:r>
              <a:rPr lang="en-US" sz="2200" dirty="0" smtClean="0"/>
              <a:t>. </a:t>
            </a:r>
            <a:r>
              <a:rPr lang="en-US" sz="2200" dirty="0"/>
              <a:t>b</a:t>
            </a:r>
            <a:r>
              <a:rPr lang="en-US" sz="2200" dirty="0" smtClean="0"/>
              <a:t>iasing transitions within populations) and including “finite sites” analysis</a:t>
            </a:r>
            <a:endParaRPr lang="en-US" sz="2200" dirty="0"/>
          </a:p>
          <a:p>
            <a:endParaRPr lang="en-US" dirty="0"/>
          </a:p>
          <a:p>
            <a:endParaRPr lang="en-US" dirty="0"/>
          </a:p>
        </p:txBody>
      </p:sp>
      <p:sp>
        <p:nvSpPr>
          <p:cNvPr id="4" name="Slide Number Placeholder 3"/>
          <p:cNvSpPr>
            <a:spLocks noGrp="1"/>
          </p:cNvSpPr>
          <p:nvPr>
            <p:ph type="sldNum" sz="quarter" idx="12"/>
          </p:nvPr>
        </p:nvSpPr>
        <p:spPr/>
        <p:txBody>
          <a:bodyPr/>
          <a:lstStyle/>
          <a:p>
            <a:fld id="{781E8368-3BBE-D040-AD71-7DC87C08D5A9}" type="slidenum">
              <a:rPr lang="en-US" smtClean="0"/>
              <a:t>22</a:t>
            </a:fld>
            <a:endParaRPr lang="en-US"/>
          </a:p>
        </p:txBody>
      </p:sp>
      <p:sp>
        <p:nvSpPr>
          <p:cNvPr id="5" name="TextBox 4"/>
          <p:cNvSpPr txBox="1"/>
          <p:nvPr/>
        </p:nvSpPr>
        <p:spPr>
          <a:xfrm>
            <a:off x="1399309" y="6356350"/>
            <a:ext cx="11685828" cy="369332"/>
          </a:xfrm>
          <a:prstGeom prst="rect">
            <a:avLst/>
          </a:prstGeom>
          <a:noFill/>
        </p:spPr>
        <p:txBody>
          <a:bodyPr wrap="none" rtlCol="0">
            <a:spAutoFit/>
          </a:bodyPr>
          <a:lstStyle/>
          <a:p>
            <a:r>
              <a:rPr lang="en-US" baseline="30000" dirty="0" smtClean="0"/>
              <a:t>1</a:t>
            </a:r>
            <a:r>
              <a:rPr lang="en-US" dirty="0" smtClean="0"/>
              <a:t>McVean et al. </a:t>
            </a:r>
            <a:r>
              <a:rPr lang="en-US" i="1" dirty="0" smtClean="0"/>
              <a:t>Science</a:t>
            </a:r>
            <a:r>
              <a:rPr lang="en-US" dirty="0" smtClean="0"/>
              <a:t> 2004, </a:t>
            </a:r>
            <a:r>
              <a:rPr lang="en-US" b="1" dirty="0" smtClean="0"/>
              <a:t>304</a:t>
            </a:r>
            <a:r>
              <a:rPr lang="en-US" dirty="0" smtClean="0"/>
              <a:t>: 581-584; </a:t>
            </a:r>
            <a:r>
              <a:rPr lang="en-US" baseline="30000" dirty="0" smtClean="0"/>
              <a:t>2</a:t>
            </a:r>
            <a:r>
              <a:rPr lang="en-US" dirty="0" smtClean="0"/>
              <a:t>Myers et al. </a:t>
            </a:r>
            <a:r>
              <a:rPr lang="en-US" i="1" dirty="0" smtClean="0"/>
              <a:t>Science</a:t>
            </a:r>
            <a:r>
              <a:rPr lang="en-US" dirty="0" smtClean="0"/>
              <a:t> 2005, </a:t>
            </a:r>
            <a:r>
              <a:rPr lang="en-US" b="1" dirty="0" smtClean="0"/>
              <a:t>310</a:t>
            </a:r>
            <a:r>
              <a:rPr lang="en-US" dirty="0" smtClean="0"/>
              <a:t>: 321-324  </a:t>
            </a:r>
            <a:r>
              <a:rPr lang="en-US" baseline="30000" dirty="0"/>
              <a:t>3</a:t>
            </a:r>
            <a:r>
              <a:rPr lang="en-US" dirty="0" smtClean="0"/>
              <a:t>Liu et al. </a:t>
            </a:r>
            <a:r>
              <a:rPr lang="en-US" i="1" dirty="0" smtClean="0"/>
              <a:t>Genome Bio.</a:t>
            </a:r>
            <a:r>
              <a:rPr lang="en-US" dirty="0" smtClean="0"/>
              <a:t> 2017, </a:t>
            </a:r>
            <a:r>
              <a:rPr lang="en-US" b="1" dirty="0" smtClean="0"/>
              <a:t>18</a:t>
            </a:r>
            <a:r>
              <a:rPr lang="en-US" dirty="0" smtClean="0"/>
              <a:t>: 193 </a:t>
            </a:r>
            <a:endParaRPr lang="en-US" baseline="30000" dirty="0"/>
          </a:p>
        </p:txBody>
      </p:sp>
    </p:spTree>
    <p:extLst>
      <p:ext uri="{BB962C8B-B14F-4D97-AF65-F5344CB8AC3E}">
        <p14:creationId xmlns:p14="http://schemas.microsoft.com/office/powerpoint/2010/main" val="1858229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99655" y="351232"/>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accent5"/>
                </a:solidFill>
                <a:latin typeface="+mj-lt"/>
                <a:ea typeface="+mj-ea"/>
                <a:cs typeface="+mj-cs"/>
              </a:defRPr>
            </a:lvl1pPr>
          </a:lstStyle>
          <a:p>
            <a:r>
              <a:rPr lang="en-US" dirty="0" smtClean="0">
                <a:solidFill>
                  <a:srgbClr val="0070C0"/>
                </a:solidFill>
                <a:ea typeface="Garamond" charset="0"/>
                <a:cs typeface="Garamond" charset="0"/>
              </a:rPr>
              <a:t>Acknowledgments</a:t>
            </a:r>
            <a:endParaRPr lang="en-US" dirty="0">
              <a:solidFill>
                <a:srgbClr val="0070C0"/>
              </a:solidFill>
              <a:ea typeface="Garamond" charset="0"/>
              <a:cs typeface="Garamond" charset="0"/>
            </a:endParaRPr>
          </a:p>
        </p:txBody>
      </p:sp>
      <p:sp>
        <p:nvSpPr>
          <p:cNvPr id="6" name="Content Placeholder 2"/>
          <p:cNvSpPr txBox="1">
            <a:spLocks/>
          </p:cNvSpPr>
          <p:nvPr/>
        </p:nvSpPr>
        <p:spPr>
          <a:xfrm>
            <a:off x="595745" y="1861343"/>
            <a:ext cx="3934691" cy="489585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600" dirty="0" smtClean="0">
                <a:ea typeface="Garamond" charset="0"/>
                <a:cs typeface="Garamond" charset="0"/>
              </a:rPr>
              <a:t>Mark Gerstein</a:t>
            </a:r>
          </a:p>
          <a:p>
            <a:pPr marL="0" indent="0">
              <a:buFont typeface="Arial"/>
              <a:buNone/>
            </a:pPr>
            <a:endParaRPr lang="en-US" sz="2600" dirty="0" smtClean="0">
              <a:ea typeface="Garamond" charset="0"/>
              <a:cs typeface="Garamond" charset="0"/>
            </a:endParaRPr>
          </a:p>
          <a:p>
            <a:pPr marL="0" indent="0">
              <a:buNone/>
            </a:pPr>
            <a:r>
              <a:rPr lang="en-US" sz="2600" dirty="0">
                <a:ea typeface="Garamond" charset="0"/>
                <a:cs typeface="Garamond" charset="0"/>
              </a:rPr>
              <a:t>Gamze </a:t>
            </a:r>
            <a:r>
              <a:rPr lang="en-US" sz="2600" dirty="0" err="1" smtClean="0">
                <a:ea typeface="Garamond" charset="0"/>
                <a:cs typeface="Garamond" charset="0"/>
              </a:rPr>
              <a:t>Gürsoy</a:t>
            </a:r>
            <a:endParaRPr lang="en-US" sz="2600" dirty="0">
              <a:ea typeface="Garamond" charset="0"/>
              <a:cs typeface="Garamond" charset="0"/>
            </a:endParaRPr>
          </a:p>
          <a:p>
            <a:pPr marL="0" indent="0">
              <a:buNone/>
            </a:pPr>
            <a:r>
              <a:rPr lang="en-US" sz="2600" dirty="0" smtClean="0">
                <a:ea typeface="Garamond" charset="0"/>
                <a:cs typeface="Garamond" charset="0"/>
              </a:rPr>
              <a:t>Fabio Navarro</a:t>
            </a:r>
          </a:p>
          <a:p>
            <a:pPr marL="0" indent="0">
              <a:buNone/>
            </a:pPr>
            <a:endParaRPr lang="en-US" sz="2600" dirty="0" smtClean="0">
              <a:ea typeface="Garamond" charset="0"/>
              <a:cs typeface="Garamond" charset="0"/>
            </a:endParaRPr>
          </a:p>
          <a:p>
            <a:pPr marL="0" indent="0">
              <a:buNone/>
            </a:pPr>
            <a:r>
              <a:rPr lang="en-US" sz="2600" dirty="0" smtClean="0">
                <a:ea typeface="Garamond" charset="0"/>
                <a:cs typeface="Garamond" charset="0"/>
              </a:rPr>
              <a:t>Xu Shi</a:t>
            </a:r>
          </a:p>
          <a:p>
            <a:pPr marL="0" indent="0">
              <a:buNone/>
            </a:pPr>
            <a:r>
              <a:rPr lang="en-US" sz="2600" dirty="0" err="1" smtClean="0">
                <a:ea typeface="Garamond" charset="0"/>
                <a:cs typeface="Garamond" charset="0"/>
              </a:rPr>
              <a:t>Yucheng</a:t>
            </a:r>
            <a:r>
              <a:rPr lang="en-US" sz="2600" dirty="0" smtClean="0">
                <a:ea typeface="Garamond" charset="0"/>
                <a:cs typeface="Garamond" charset="0"/>
              </a:rPr>
              <a:t> Yang</a:t>
            </a:r>
          </a:p>
          <a:p>
            <a:pPr marL="0" indent="0">
              <a:buNone/>
            </a:pPr>
            <a:r>
              <a:rPr lang="en-US" sz="2600" dirty="0" smtClean="0">
                <a:ea typeface="Garamond" charset="0"/>
                <a:cs typeface="Garamond" charset="0"/>
              </a:rPr>
              <a:t>Jonathan </a:t>
            </a:r>
            <a:r>
              <a:rPr lang="en-US" sz="2600" dirty="0" err="1" smtClean="0">
                <a:ea typeface="Garamond" charset="0"/>
                <a:cs typeface="Garamond" charset="0"/>
              </a:rPr>
              <a:t>Warrell</a:t>
            </a:r>
            <a:endParaRPr lang="en-US" sz="2600" dirty="0" smtClean="0">
              <a:ea typeface="Garamond" charset="0"/>
              <a:cs typeface="Garamond" charset="0"/>
            </a:endParaRPr>
          </a:p>
          <a:p>
            <a:pPr marL="0" indent="0">
              <a:buNone/>
            </a:pPr>
            <a:r>
              <a:rPr lang="en-US" sz="2600" dirty="0" smtClean="0">
                <a:ea typeface="Garamond" charset="0"/>
                <a:cs typeface="Garamond" charset="0"/>
              </a:rPr>
              <a:t>Min Xu</a:t>
            </a:r>
          </a:p>
          <a:p>
            <a:pPr marL="0" indent="0">
              <a:buFont typeface="Arial"/>
              <a:buNone/>
            </a:pPr>
            <a:r>
              <a:rPr lang="en-US" sz="2600" dirty="0" err="1" smtClean="0">
                <a:ea typeface="Garamond" charset="0"/>
                <a:cs typeface="Garamond" charset="0"/>
              </a:rPr>
              <a:t>Shuang</a:t>
            </a:r>
            <a:r>
              <a:rPr lang="en-US" sz="2600" dirty="0" smtClean="0">
                <a:ea typeface="Garamond" charset="0"/>
                <a:cs typeface="Garamond" charset="0"/>
              </a:rPr>
              <a:t> Liu</a:t>
            </a:r>
          </a:p>
          <a:p>
            <a:pPr marL="0" indent="0">
              <a:buFont typeface="Arial"/>
              <a:buNone/>
            </a:pPr>
            <a:r>
              <a:rPr lang="en-US" sz="2600" dirty="0" err="1" smtClean="0">
                <a:ea typeface="Garamond" charset="0"/>
                <a:cs typeface="Garamond" charset="0"/>
              </a:rPr>
              <a:t>Daifeng</a:t>
            </a:r>
            <a:r>
              <a:rPr lang="en-US" sz="2600" dirty="0" smtClean="0">
                <a:ea typeface="Garamond" charset="0"/>
                <a:cs typeface="Garamond" charset="0"/>
              </a:rPr>
              <a:t> Wang</a:t>
            </a:r>
          </a:p>
          <a:p>
            <a:pPr marL="0" indent="0">
              <a:buFont typeface="Arial"/>
              <a:buNone/>
            </a:pPr>
            <a:r>
              <a:rPr lang="en-US" sz="2600" dirty="0" err="1" smtClean="0">
                <a:ea typeface="Garamond" charset="0"/>
                <a:cs typeface="Garamond" charset="0"/>
              </a:rPr>
              <a:t>Mengting</a:t>
            </a:r>
            <a:r>
              <a:rPr lang="en-US" sz="2600" dirty="0" smtClean="0">
                <a:ea typeface="Garamond" charset="0"/>
                <a:cs typeface="Garamond" charset="0"/>
              </a:rPr>
              <a:t> </a:t>
            </a:r>
            <a:r>
              <a:rPr lang="en-US" sz="2600" dirty="0" err="1" smtClean="0">
                <a:ea typeface="Garamond" charset="0"/>
                <a:cs typeface="Garamond" charset="0"/>
              </a:rPr>
              <a:t>Gu</a:t>
            </a:r>
            <a:endParaRPr lang="en-US" sz="2600" dirty="0" smtClean="0">
              <a:ea typeface="Garamond" charset="0"/>
              <a:cs typeface="Garamond" charset="0"/>
            </a:endParaRPr>
          </a:p>
          <a:p>
            <a:pPr marL="0" indent="0">
              <a:buFont typeface="Arial"/>
              <a:buNone/>
            </a:pPr>
            <a:r>
              <a:rPr lang="en-US" sz="2600" dirty="0" smtClean="0">
                <a:ea typeface="Garamond" charset="0"/>
                <a:cs typeface="Garamond" charset="0"/>
              </a:rPr>
              <a:t>Declan Clarke</a:t>
            </a:r>
          </a:p>
          <a:p>
            <a:pPr marL="0" indent="0">
              <a:buFont typeface="Arial"/>
              <a:buNone/>
            </a:pPr>
            <a:endParaRPr lang="en-US" dirty="0" smtClean="0">
              <a:latin typeface="Garamond" charset="0"/>
              <a:ea typeface="Garamond" charset="0"/>
              <a:cs typeface="Garamond" charset="0"/>
            </a:endParaRPr>
          </a:p>
          <a:p>
            <a:pPr marL="0" indent="0">
              <a:buFont typeface="Arial"/>
              <a:buNone/>
            </a:pPr>
            <a:endParaRPr lang="en-US" dirty="0" smtClean="0">
              <a:latin typeface="Garamond" charset="0"/>
              <a:ea typeface="Garamond" charset="0"/>
              <a:cs typeface="Garamond" charset="0"/>
            </a:endParaRPr>
          </a:p>
          <a:p>
            <a:endParaRPr lang="en-US" dirty="0"/>
          </a:p>
        </p:txBody>
      </p:sp>
      <p:sp>
        <p:nvSpPr>
          <p:cNvPr id="8" name="Slide Number Placeholder 3"/>
          <p:cNvSpPr txBox="1">
            <a:spLocks/>
          </p:cNvSpPr>
          <p:nvPr/>
        </p:nvSpPr>
        <p:spPr>
          <a:xfrm>
            <a:off x="8056418" y="63920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FBCACB-AFBA-E04F-AC4C-49A0900CC153}" type="slidenum">
              <a:rPr lang="en-US" smtClean="0"/>
              <a:pPr/>
              <a:t>23</a:t>
            </a:fld>
            <a:endParaRPr lang="en-US"/>
          </a:p>
        </p:txBody>
      </p:sp>
      <p:sp>
        <p:nvSpPr>
          <p:cNvPr id="9" name="Content Placeholder 4"/>
          <p:cNvSpPr txBox="1">
            <a:spLocks/>
          </p:cNvSpPr>
          <p:nvPr/>
        </p:nvSpPr>
        <p:spPr>
          <a:xfrm>
            <a:off x="7953895" y="1741234"/>
            <a:ext cx="3261360" cy="45307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FontTx/>
              <a:buNone/>
            </a:pPr>
            <a:r>
              <a:rPr lang="en-US" sz="2200" dirty="0" smtClean="0">
                <a:ea typeface="Garamond" charset="0"/>
                <a:cs typeface="Garamond" charset="0"/>
              </a:rPr>
              <a:t>Michael R. Schoenberg</a:t>
            </a:r>
          </a:p>
          <a:p>
            <a:pPr marL="0" indent="0">
              <a:lnSpc>
                <a:spcPct val="100000"/>
              </a:lnSpc>
              <a:spcBef>
                <a:spcPts val="0"/>
              </a:spcBef>
              <a:buFontTx/>
              <a:buNone/>
            </a:pPr>
            <a:r>
              <a:rPr lang="en-US" sz="2200" dirty="0" err="1" smtClean="0">
                <a:ea typeface="Garamond" charset="0"/>
                <a:cs typeface="Garamond" charset="0"/>
              </a:rPr>
              <a:t>Shantao</a:t>
            </a:r>
            <a:r>
              <a:rPr lang="en-US" sz="2200" dirty="0" smtClean="0">
                <a:ea typeface="Garamond" charset="0"/>
                <a:cs typeface="Garamond" charset="0"/>
              </a:rPr>
              <a:t> Li</a:t>
            </a:r>
          </a:p>
          <a:p>
            <a:pPr marL="0" indent="0">
              <a:lnSpc>
                <a:spcPct val="100000"/>
              </a:lnSpc>
              <a:spcBef>
                <a:spcPts val="0"/>
              </a:spcBef>
              <a:buFontTx/>
              <a:buNone/>
            </a:pPr>
            <a:r>
              <a:rPr lang="en-US" sz="2200" dirty="0" err="1" smtClean="0">
                <a:ea typeface="Garamond" charset="0"/>
                <a:cs typeface="Garamond" charset="0"/>
              </a:rPr>
              <a:t>Mihali</a:t>
            </a:r>
            <a:r>
              <a:rPr lang="en-US" sz="2200" dirty="0" smtClean="0">
                <a:ea typeface="Garamond" charset="0"/>
                <a:cs typeface="Garamond" charset="0"/>
              </a:rPr>
              <a:t> Felipe</a:t>
            </a:r>
          </a:p>
          <a:p>
            <a:pPr marL="0" indent="0">
              <a:lnSpc>
                <a:spcPct val="100000"/>
              </a:lnSpc>
              <a:spcBef>
                <a:spcPts val="0"/>
              </a:spcBef>
              <a:buFontTx/>
              <a:buNone/>
            </a:pPr>
            <a:r>
              <a:rPr lang="en-US" sz="2200" dirty="0" smtClean="0">
                <a:ea typeface="Garamond" charset="0"/>
                <a:cs typeface="Garamond" charset="0"/>
              </a:rPr>
              <a:t>Hussein Mohsen</a:t>
            </a:r>
          </a:p>
          <a:p>
            <a:pPr marL="0" indent="0">
              <a:lnSpc>
                <a:spcPct val="100000"/>
              </a:lnSpc>
              <a:spcBef>
                <a:spcPts val="0"/>
              </a:spcBef>
              <a:buFontTx/>
              <a:buNone/>
            </a:pPr>
            <a:r>
              <a:rPr lang="en-US" sz="2200" dirty="0" smtClean="0">
                <a:ea typeface="Garamond" charset="0"/>
                <a:cs typeface="Garamond" charset="0"/>
              </a:rPr>
              <a:t>Lucas </a:t>
            </a:r>
            <a:r>
              <a:rPr lang="en-US" sz="2200" dirty="0" err="1" smtClean="0">
                <a:ea typeface="Garamond" charset="0"/>
                <a:cs typeface="Garamond" charset="0"/>
              </a:rPr>
              <a:t>Lochovsky</a:t>
            </a:r>
            <a:endParaRPr lang="en-US" sz="2200" dirty="0" smtClean="0">
              <a:ea typeface="Garamond" charset="0"/>
              <a:cs typeface="Garamond" charset="0"/>
            </a:endParaRPr>
          </a:p>
          <a:p>
            <a:pPr marL="0" lvl="0" indent="0">
              <a:lnSpc>
                <a:spcPct val="100000"/>
              </a:lnSpc>
              <a:spcBef>
                <a:spcPts val="0"/>
              </a:spcBef>
              <a:buNone/>
            </a:pPr>
            <a:r>
              <a:rPr lang="en-US" sz="2200" dirty="0">
                <a:ea typeface="Garamond" charset="0"/>
                <a:cs typeface="Garamond" charset="0"/>
              </a:rPr>
              <a:t>Dan </a:t>
            </a:r>
            <a:r>
              <a:rPr lang="en-US" sz="2200" dirty="0" err="1" smtClean="0">
                <a:ea typeface="Garamond" charset="0"/>
                <a:cs typeface="Garamond" charset="0"/>
              </a:rPr>
              <a:t>Spakowicz</a:t>
            </a:r>
            <a:endParaRPr lang="en-US" sz="2200" dirty="0" smtClean="0">
              <a:ea typeface="Garamond" charset="0"/>
              <a:cs typeface="Garamond" charset="0"/>
            </a:endParaRPr>
          </a:p>
          <a:p>
            <a:pPr marL="0" indent="0">
              <a:lnSpc>
                <a:spcPct val="100000"/>
              </a:lnSpc>
              <a:spcBef>
                <a:spcPts val="0"/>
              </a:spcBef>
              <a:buNone/>
            </a:pPr>
            <a:r>
              <a:rPr lang="en-US" sz="2200" dirty="0" err="1">
                <a:ea typeface="Garamond" charset="0"/>
                <a:cs typeface="Garamond" charset="0"/>
              </a:rPr>
              <a:t>Shaoke</a:t>
            </a:r>
            <a:r>
              <a:rPr lang="en-US" sz="2200" dirty="0">
                <a:ea typeface="Garamond" charset="0"/>
                <a:cs typeface="Garamond" charset="0"/>
              </a:rPr>
              <a:t> </a:t>
            </a:r>
            <a:r>
              <a:rPr lang="en-US" sz="2200" dirty="0" smtClean="0">
                <a:ea typeface="Garamond" charset="0"/>
                <a:cs typeface="Garamond" charset="0"/>
              </a:rPr>
              <a:t>Lou</a:t>
            </a:r>
          </a:p>
          <a:p>
            <a:pPr marL="0" indent="0">
              <a:lnSpc>
                <a:spcPct val="100000"/>
              </a:lnSpc>
              <a:spcBef>
                <a:spcPts val="0"/>
              </a:spcBef>
              <a:buNone/>
            </a:pPr>
            <a:r>
              <a:rPr lang="en-US" sz="2200" dirty="0" smtClean="0">
                <a:ea typeface="Garamond" charset="0"/>
                <a:cs typeface="Garamond" charset="0"/>
              </a:rPr>
              <a:t>Jason Liu</a:t>
            </a:r>
          </a:p>
          <a:p>
            <a:pPr marL="0" indent="0">
              <a:lnSpc>
                <a:spcPct val="100000"/>
              </a:lnSpc>
              <a:spcBef>
                <a:spcPts val="0"/>
              </a:spcBef>
              <a:buNone/>
            </a:pPr>
            <a:r>
              <a:rPr lang="en-US" sz="2200" dirty="0" smtClean="0">
                <a:ea typeface="Garamond" charset="0"/>
                <a:cs typeface="Garamond" charset="0"/>
              </a:rPr>
              <a:t>Paul Muir</a:t>
            </a:r>
            <a:endParaRPr lang="en-US" sz="2200" dirty="0">
              <a:ea typeface="Garamond" charset="0"/>
              <a:cs typeface="Garamond" charset="0"/>
            </a:endParaRPr>
          </a:p>
          <a:p>
            <a:pPr marL="0" lvl="0" indent="0">
              <a:lnSpc>
                <a:spcPct val="100000"/>
              </a:lnSpc>
              <a:spcBef>
                <a:spcPts val="0"/>
              </a:spcBef>
              <a:buNone/>
            </a:pPr>
            <a:r>
              <a:rPr lang="en-US" sz="2200" dirty="0" smtClean="0">
                <a:ea typeface="Garamond" charset="0"/>
                <a:cs typeface="Garamond" charset="0"/>
              </a:rPr>
              <a:t>Leonidas </a:t>
            </a:r>
            <a:r>
              <a:rPr lang="en-US" sz="2200" dirty="0" err="1" smtClean="0">
                <a:ea typeface="Garamond" charset="0"/>
                <a:cs typeface="Garamond" charset="0"/>
              </a:rPr>
              <a:t>Salichos</a:t>
            </a:r>
            <a:endParaRPr lang="en-US" sz="2200" dirty="0" smtClean="0">
              <a:ea typeface="Garamond" charset="0"/>
              <a:cs typeface="Garamond" charset="0"/>
            </a:endParaRPr>
          </a:p>
          <a:p>
            <a:pPr marL="0" lvl="0" indent="0">
              <a:lnSpc>
                <a:spcPct val="100000"/>
              </a:lnSpc>
              <a:spcBef>
                <a:spcPts val="0"/>
              </a:spcBef>
              <a:buNone/>
            </a:pPr>
            <a:r>
              <a:rPr lang="en-US" sz="2200" dirty="0" err="1" smtClean="0">
                <a:ea typeface="Garamond" charset="0"/>
                <a:cs typeface="Garamond" charset="0"/>
              </a:rPr>
              <a:t>Kasidet</a:t>
            </a:r>
            <a:r>
              <a:rPr lang="en-US" sz="2200" dirty="0" smtClean="0">
                <a:ea typeface="Garamond" charset="0"/>
                <a:cs typeface="Garamond" charset="0"/>
              </a:rPr>
              <a:t> </a:t>
            </a:r>
            <a:r>
              <a:rPr lang="en-US" sz="2200" dirty="0" err="1" smtClean="0">
                <a:ea typeface="Garamond" charset="0"/>
                <a:cs typeface="Garamond" charset="0"/>
              </a:rPr>
              <a:t>Manakongtreecheep</a:t>
            </a:r>
            <a:endParaRPr lang="en-US" sz="2200" dirty="0" smtClean="0">
              <a:ea typeface="Garamond" charset="0"/>
              <a:cs typeface="Garamond" charset="0"/>
            </a:endParaRPr>
          </a:p>
          <a:p>
            <a:pPr marL="0" lvl="0" indent="0">
              <a:lnSpc>
                <a:spcPct val="100000"/>
              </a:lnSpc>
              <a:spcBef>
                <a:spcPts val="0"/>
              </a:spcBef>
              <a:buNone/>
            </a:pPr>
            <a:r>
              <a:rPr lang="en-US" sz="2200" dirty="0" smtClean="0">
                <a:ea typeface="Garamond" charset="0"/>
                <a:cs typeface="Garamond" charset="0"/>
              </a:rPr>
              <a:t>Flynn Chen</a:t>
            </a:r>
            <a:endParaRPr lang="en-US" sz="2200" dirty="0">
              <a:ea typeface="Garamond" charset="0"/>
              <a:cs typeface="Garamond" charset="0"/>
            </a:endParaRPr>
          </a:p>
        </p:txBody>
      </p:sp>
      <p:sp>
        <p:nvSpPr>
          <p:cNvPr id="10" name="Rectangle 9"/>
          <p:cNvSpPr/>
          <p:nvPr/>
        </p:nvSpPr>
        <p:spPr>
          <a:xfrm>
            <a:off x="4848398" y="1741234"/>
            <a:ext cx="2439093" cy="5201424"/>
          </a:xfrm>
          <a:prstGeom prst="rect">
            <a:avLst/>
          </a:prstGeom>
        </p:spPr>
        <p:txBody>
          <a:bodyPr wrap="square">
            <a:spAutoFit/>
          </a:bodyPr>
          <a:lstStyle/>
          <a:p>
            <a:pPr>
              <a:defRPr/>
            </a:pPr>
            <a:r>
              <a:rPr lang="en-US" sz="2200" dirty="0" err="1">
                <a:ea typeface="Garamond" charset="0"/>
                <a:cs typeface="Garamond" charset="0"/>
              </a:rPr>
              <a:t>Jinrui</a:t>
            </a:r>
            <a:r>
              <a:rPr lang="en-US" sz="2200" dirty="0">
                <a:ea typeface="Garamond" charset="0"/>
                <a:cs typeface="Garamond" charset="0"/>
              </a:rPr>
              <a:t> </a:t>
            </a:r>
            <a:r>
              <a:rPr lang="en-US" sz="2200" dirty="0" smtClean="0">
                <a:ea typeface="Garamond" charset="0"/>
                <a:cs typeface="Garamond" charset="0"/>
              </a:rPr>
              <a:t>Xu</a:t>
            </a:r>
          </a:p>
          <a:p>
            <a:pPr lvl="0">
              <a:defRPr/>
            </a:pPr>
            <a:r>
              <a:rPr lang="en-US" sz="2200" dirty="0" smtClean="0">
                <a:ea typeface="Garamond" charset="0"/>
                <a:cs typeface="Garamond" charset="0"/>
              </a:rPr>
              <a:t>Bo Wang</a:t>
            </a:r>
          </a:p>
          <a:p>
            <a:pPr>
              <a:defRPr/>
            </a:pPr>
            <a:r>
              <a:rPr lang="en-US" sz="2200" dirty="0" err="1">
                <a:ea typeface="Garamond" charset="0"/>
                <a:cs typeface="Garamond" charset="0"/>
              </a:rPr>
              <a:t>Timur</a:t>
            </a:r>
            <a:r>
              <a:rPr lang="en-US" sz="2200" dirty="0">
                <a:ea typeface="Garamond" charset="0"/>
                <a:cs typeface="Garamond" charset="0"/>
              </a:rPr>
              <a:t> </a:t>
            </a:r>
            <a:r>
              <a:rPr lang="en-US" sz="2200" dirty="0" err="1" smtClean="0">
                <a:ea typeface="Garamond" charset="0"/>
                <a:cs typeface="Garamond" charset="0"/>
              </a:rPr>
              <a:t>Galeev</a:t>
            </a:r>
            <a:endParaRPr lang="en-US" sz="2200" dirty="0">
              <a:ea typeface="Garamond" charset="0"/>
              <a:cs typeface="Garamond" charset="0"/>
            </a:endParaRPr>
          </a:p>
          <a:p>
            <a:pPr lvl="0">
              <a:defRPr/>
            </a:pPr>
            <a:r>
              <a:rPr lang="en-US" sz="2200" dirty="0" err="1">
                <a:ea typeface="Garamond" charset="0"/>
                <a:cs typeface="Garamond" charset="0"/>
              </a:rPr>
              <a:t>Xiangmeng</a:t>
            </a:r>
            <a:r>
              <a:rPr lang="en-US" sz="2200" dirty="0">
                <a:ea typeface="Garamond" charset="0"/>
                <a:cs typeface="Garamond" charset="0"/>
              </a:rPr>
              <a:t> Kang</a:t>
            </a:r>
          </a:p>
          <a:p>
            <a:pPr lvl="0">
              <a:defRPr/>
            </a:pPr>
            <a:r>
              <a:rPr lang="en-US" sz="2200" dirty="0" err="1">
                <a:ea typeface="Garamond" charset="0"/>
                <a:cs typeface="Garamond" charset="0"/>
              </a:rPr>
              <a:t>Chengfei</a:t>
            </a:r>
            <a:r>
              <a:rPr lang="en-US" sz="2200" dirty="0">
                <a:ea typeface="Garamond" charset="0"/>
                <a:cs typeface="Garamond" charset="0"/>
              </a:rPr>
              <a:t> </a:t>
            </a:r>
            <a:r>
              <a:rPr lang="en-US" sz="2200" dirty="0" smtClean="0">
                <a:ea typeface="Garamond" charset="0"/>
                <a:cs typeface="Garamond" charset="0"/>
              </a:rPr>
              <a:t>Yan</a:t>
            </a:r>
          </a:p>
          <a:p>
            <a:pPr>
              <a:defRPr/>
            </a:pPr>
            <a:r>
              <a:rPr lang="en-US" sz="2200" dirty="0" smtClean="0">
                <a:ea typeface="Garamond" charset="0"/>
                <a:cs typeface="Garamond" charset="0"/>
              </a:rPr>
              <a:t>Patrick </a:t>
            </a:r>
            <a:r>
              <a:rPr lang="en-US" sz="2200" dirty="0">
                <a:ea typeface="Garamond" charset="0"/>
                <a:cs typeface="Garamond" charset="0"/>
              </a:rPr>
              <a:t>McGillivray</a:t>
            </a:r>
          </a:p>
          <a:p>
            <a:pPr>
              <a:defRPr/>
            </a:pPr>
            <a:r>
              <a:rPr lang="en-US" sz="2200" dirty="0" smtClean="0">
                <a:ea typeface="Garamond" charset="0"/>
                <a:cs typeface="Garamond" charset="0"/>
              </a:rPr>
              <a:t>Joel </a:t>
            </a:r>
            <a:r>
              <a:rPr lang="en-US" sz="2200" dirty="0" err="1" smtClean="0">
                <a:ea typeface="Garamond" charset="0"/>
                <a:cs typeface="Garamond" charset="0"/>
              </a:rPr>
              <a:t>Rozowsky</a:t>
            </a:r>
            <a:endParaRPr lang="en-US" sz="2200" dirty="0" smtClean="0">
              <a:ea typeface="Garamond" charset="0"/>
              <a:cs typeface="Garamond" charset="0"/>
            </a:endParaRPr>
          </a:p>
          <a:p>
            <a:pPr>
              <a:defRPr/>
            </a:pPr>
            <a:r>
              <a:rPr lang="en-US" sz="2200" dirty="0" smtClean="0">
                <a:ea typeface="Garamond" charset="0"/>
                <a:cs typeface="Garamond" charset="0"/>
              </a:rPr>
              <a:t>Molly Green</a:t>
            </a:r>
            <a:endParaRPr lang="en-US" sz="2200" dirty="0">
              <a:ea typeface="Garamond" charset="0"/>
              <a:cs typeface="Garamond" charset="0"/>
            </a:endParaRPr>
          </a:p>
          <a:p>
            <a:pPr>
              <a:defRPr/>
            </a:pPr>
            <a:r>
              <a:rPr lang="en-US" sz="2200" dirty="0" err="1" smtClean="0">
                <a:ea typeface="Garamond" charset="0"/>
                <a:cs typeface="Garamond" charset="0"/>
              </a:rPr>
              <a:t>Xiaotong</a:t>
            </a:r>
            <a:r>
              <a:rPr lang="en-US" sz="2200" dirty="0" smtClean="0">
                <a:ea typeface="Garamond" charset="0"/>
                <a:cs typeface="Garamond" charset="0"/>
              </a:rPr>
              <a:t> </a:t>
            </a:r>
            <a:r>
              <a:rPr lang="en-US" sz="2200" dirty="0">
                <a:ea typeface="Garamond" charset="0"/>
                <a:cs typeface="Garamond" charset="0"/>
              </a:rPr>
              <a:t>Li</a:t>
            </a:r>
          </a:p>
          <a:p>
            <a:pPr>
              <a:defRPr/>
            </a:pPr>
            <a:r>
              <a:rPr lang="en-US" sz="2200" dirty="0" err="1">
                <a:ea typeface="Garamond" charset="0"/>
                <a:cs typeface="Garamond" charset="0"/>
              </a:rPr>
              <a:t>Donghoon</a:t>
            </a:r>
            <a:r>
              <a:rPr lang="en-US" sz="2200" dirty="0">
                <a:ea typeface="Garamond" charset="0"/>
                <a:cs typeface="Garamond" charset="0"/>
              </a:rPr>
              <a:t> Lee</a:t>
            </a:r>
          </a:p>
          <a:p>
            <a:pPr>
              <a:defRPr/>
            </a:pPr>
            <a:r>
              <a:rPr lang="en-US" sz="2200" dirty="0" smtClean="0">
                <a:ea typeface="Garamond" charset="0"/>
                <a:cs typeface="Garamond" charset="0"/>
              </a:rPr>
              <a:t>Sushant </a:t>
            </a:r>
            <a:r>
              <a:rPr lang="en-US" sz="2200" dirty="0">
                <a:ea typeface="Garamond" charset="0"/>
                <a:cs typeface="Garamond" charset="0"/>
              </a:rPr>
              <a:t>Kumar</a:t>
            </a:r>
          </a:p>
          <a:p>
            <a:pPr>
              <a:defRPr/>
            </a:pPr>
            <a:r>
              <a:rPr lang="en-US" sz="2200" dirty="0" smtClean="0">
                <a:ea typeface="Garamond" charset="0"/>
                <a:cs typeface="Garamond" charset="0"/>
              </a:rPr>
              <a:t>Jing </a:t>
            </a:r>
            <a:r>
              <a:rPr lang="en-US" sz="2200" dirty="0">
                <a:ea typeface="Garamond" charset="0"/>
                <a:cs typeface="Garamond" charset="0"/>
              </a:rPr>
              <a:t>Zhang</a:t>
            </a:r>
          </a:p>
          <a:p>
            <a:pPr>
              <a:defRPr/>
            </a:pPr>
            <a:r>
              <a:rPr lang="en-US" sz="2200" dirty="0">
                <a:ea typeface="Garamond" charset="0"/>
                <a:cs typeface="Garamond" charset="0"/>
              </a:rPr>
              <a:t>Will Meyerson</a:t>
            </a:r>
          </a:p>
          <a:p>
            <a:pPr>
              <a:defRPr/>
            </a:pPr>
            <a:r>
              <a:rPr lang="en-US" sz="2200" dirty="0">
                <a:ea typeface="Garamond" charset="0"/>
                <a:cs typeface="Garamond" charset="0"/>
              </a:rPr>
              <a:t>Lori </a:t>
            </a:r>
            <a:r>
              <a:rPr lang="en-US" sz="2200" dirty="0" err="1">
                <a:ea typeface="Garamond" charset="0"/>
                <a:cs typeface="Garamond" charset="0"/>
              </a:rPr>
              <a:t>Iannicelli</a:t>
            </a:r>
            <a:endParaRPr lang="en-US" sz="2200" dirty="0">
              <a:ea typeface="Garamond" charset="0"/>
              <a:cs typeface="Garamond" charset="0"/>
            </a:endParaRPr>
          </a:p>
          <a:p>
            <a:pPr lvl="0">
              <a:defRPr/>
            </a:pPr>
            <a:endParaRPr lang="en-US" sz="2400" dirty="0">
              <a:ea typeface="Garamond" charset="0"/>
              <a:cs typeface="Garamond" charset="0"/>
            </a:endParaRPr>
          </a:p>
        </p:txBody>
      </p:sp>
    </p:spTree>
    <p:extLst>
      <p:ext uri="{BB962C8B-B14F-4D97-AF65-F5344CB8AC3E}">
        <p14:creationId xmlns:p14="http://schemas.microsoft.com/office/powerpoint/2010/main" val="1345795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418" y="129163"/>
            <a:ext cx="10515600" cy="1325563"/>
          </a:xfrm>
        </p:spPr>
        <p:txBody>
          <a:bodyPr/>
          <a:lstStyle/>
          <a:p>
            <a:r>
              <a:rPr lang="en-US" dirty="0" smtClean="0"/>
              <a:t>Motivation for studying genomic information </a:t>
            </a:r>
            <a:endParaRPr lang="en-US" dirty="0"/>
          </a:p>
        </p:txBody>
      </p:sp>
      <p:sp>
        <p:nvSpPr>
          <p:cNvPr id="3" name="Content Placeholder 2"/>
          <p:cNvSpPr>
            <a:spLocks noGrp="1"/>
          </p:cNvSpPr>
          <p:nvPr>
            <p:ph idx="1"/>
          </p:nvPr>
        </p:nvSpPr>
        <p:spPr>
          <a:xfrm>
            <a:off x="484909" y="1454726"/>
            <a:ext cx="11180618" cy="4752109"/>
          </a:xfrm>
        </p:spPr>
        <p:txBody>
          <a:bodyPr/>
          <a:lstStyle/>
          <a:p>
            <a:r>
              <a:rPr lang="en-US" dirty="0" smtClean="0"/>
              <a:t>Known issue of information leakage through queries of SNP “beacons”</a:t>
            </a:r>
            <a:r>
              <a:rPr lang="en-US" baseline="30000" dirty="0" smtClean="0"/>
              <a:t> 1,2,3</a:t>
            </a:r>
            <a:r>
              <a:rPr lang="en-US" dirty="0" smtClean="0"/>
              <a:t>, genotype and allele frequencies</a:t>
            </a:r>
            <a:r>
              <a:rPr lang="en-US" baseline="30000" dirty="0" smtClean="0"/>
              <a:t>4,5</a:t>
            </a:r>
            <a:r>
              <a:rPr lang="en-US" dirty="0" smtClean="0"/>
              <a:t> and functional genomics data</a:t>
            </a:r>
            <a:r>
              <a:rPr lang="en-US" baseline="30000" dirty="0" smtClean="0"/>
              <a:t>6,7</a:t>
            </a:r>
          </a:p>
          <a:p>
            <a:endParaRPr lang="en-US" baseline="30000" dirty="0"/>
          </a:p>
          <a:p>
            <a:r>
              <a:rPr lang="en-US" dirty="0" smtClean="0"/>
              <a:t>However, there is an interest in quantifying the degree to which single SNPs or collections of SNPs can pinpoint an individual or determine the membership of that individual to a population subgroup </a:t>
            </a:r>
          </a:p>
          <a:p>
            <a:endParaRPr lang="en-US" dirty="0"/>
          </a:p>
          <a:p>
            <a:r>
              <a:rPr lang="en-US" dirty="0" smtClean="0"/>
              <a:t>Specifically, what is the information content of a single or a group of common SNPs? </a:t>
            </a:r>
          </a:p>
          <a:p>
            <a:pPr lvl="1"/>
            <a:r>
              <a:rPr lang="en-US" dirty="0" smtClean="0"/>
              <a:t>Knowing this beforehand could aid in attacks through beacon queries of low entropy regions of the genome</a:t>
            </a:r>
          </a:p>
          <a:p>
            <a:pPr lvl="1"/>
            <a:r>
              <a:rPr lang="en-US" dirty="0" smtClean="0"/>
              <a:t>As will be shown later, can be used to categorize sparsely genotyped samples</a:t>
            </a:r>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781E8368-3BBE-D040-AD71-7DC87C08D5A9}" type="slidenum">
              <a:rPr lang="en-US" smtClean="0"/>
              <a:t>3</a:t>
            </a:fld>
            <a:endParaRPr lang="en-US"/>
          </a:p>
        </p:txBody>
      </p:sp>
      <p:sp>
        <p:nvSpPr>
          <p:cNvPr id="5" name="TextBox 4"/>
          <p:cNvSpPr txBox="1"/>
          <p:nvPr/>
        </p:nvSpPr>
        <p:spPr>
          <a:xfrm>
            <a:off x="665017" y="6061858"/>
            <a:ext cx="10072255" cy="954107"/>
          </a:xfrm>
          <a:prstGeom prst="rect">
            <a:avLst/>
          </a:prstGeom>
          <a:noFill/>
        </p:spPr>
        <p:txBody>
          <a:bodyPr wrap="square" rtlCol="0">
            <a:spAutoFit/>
          </a:bodyPr>
          <a:lstStyle/>
          <a:p>
            <a:r>
              <a:rPr lang="en-US" sz="1400" baseline="30000" dirty="0" smtClean="0"/>
              <a:t>1</a:t>
            </a:r>
            <a:r>
              <a:rPr lang="en-US" sz="1400" dirty="0" smtClean="0"/>
              <a:t>Shringarpure &amp; Bustamante </a:t>
            </a:r>
            <a:r>
              <a:rPr lang="en-US" sz="1400" i="1" dirty="0" smtClean="0"/>
              <a:t>Am. J. Hum. Gen. </a:t>
            </a:r>
            <a:r>
              <a:rPr lang="en-US" sz="1400" dirty="0" smtClean="0"/>
              <a:t>2015, </a:t>
            </a:r>
            <a:r>
              <a:rPr lang="en-US" sz="1400" b="1" dirty="0" smtClean="0"/>
              <a:t>97</a:t>
            </a:r>
            <a:r>
              <a:rPr lang="en-US" sz="1400" dirty="0" smtClean="0"/>
              <a:t> (5): 631-646; </a:t>
            </a:r>
            <a:r>
              <a:rPr lang="en-US" sz="1400" baseline="30000" dirty="0"/>
              <a:t>2</a:t>
            </a:r>
            <a:r>
              <a:rPr lang="en-US" sz="1400" dirty="0" smtClean="0"/>
              <a:t>Raisaro et al. </a:t>
            </a:r>
            <a:r>
              <a:rPr lang="en-US" sz="1400" i="1" dirty="0" smtClean="0"/>
              <a:t> J. Am. Med. Inform. Assoc. </a:t>
            </a:r>
            <a:r>
              <a:rPr lang="en-US" sz="1400" dirty="0" smtClean="0"/>
              <a:t>2017, </a:t>
            </a:r>
            <a:r>
              <a:rPr lang="en-US" sz="1400" b="1" dirty="0" smtClean="0"/>
              <a:t>24</a:t>
            </a:r>
            <a:r>
              <a:rPr lang="en-US" sz="1400" dirty="0" smtClean="0"/>
              <a:t> (4): 799-805;</a:t>
            </a:r>
          </a:p>
          <a:p>
            <a:r>
              <a:rPr lang="en-US" sz="1400" baseline="30000" dirty="0" smtClean="0"/>
              <a:t>3</a:t>
            </a:r>
            <a:r>
              <a:rPr lang="en-US" sz="1400" dirty="0" smtClean="0"/>
              <a:t>von </a:t>
            </a:r>
            <a:r>
              <a:rPr lang="en-US" sz="1400" dirty="0" err="1" smtClean="0"/>
              <a:t>Thenen</a:t>
            </a:r>
            <a:r>
              <a:rPr lang="en-US" sz="1400" dirty="0" smtClean="0"/>
              <a:t> et al. </a:t>
            </a:r>
            <a:r>
              <a:rPr lang="en-US" sz="1400" dirty="0" err="1" smtClean="0"/>
              <a:t>biorxiv</a:t>
            </a:r>
            <a:r>
              <a:rPr lang="en-US" sz="1400" dirty="0" smtClean="0"/>
              <a:t> 2017, </a:t>
            </a:r>
            <a:r>
              <a:rPr lang="en-US" sz="1400" b="1" dirty="0" err="1"/>
              <a:t>doi</a:t>
            </a:r>
            <a:r>
              <a:rPr lang="en-US" sz="1400" b="1" dirty="0"/>
              <a:t>:</a:t>
            </a:r>
            <a:r>
              <a:rPr lang="en-US" sz="1400" dirty="0"/>
              <a:t> https://</a:t>
            </a:r>
            <a:r>
              <a:rPr lang="en-US" sz="1400" dirty="0" err="1" smtClean="0"/>
              <a:t>doi.org</a:t>
            </a:r>
            <a:r>
              <a:rPr lang="en-US" sz="1400" dirty="0" smtClean="0"/>
              <a:t>/10.1101/200147; </a:t>
            </a:r>
            <a:r>
              <a:rPr lang="en-US" sz="1400" baseline="30000" dirty="0" smtClean="0"/>
              <a:t>4</a:t>
            </a:r>
            <a:r>
              <a:rPr lang="en-US" sz="1400" dirty="0" smtClean="0"/>
              <a:t>Homer et al. </a:t>
            </a:r>
            <a:r>
              <a:rPr lang="en-US" sz="1400" i="1" dirty="0" smtClean="0"/>
              <a:t> </a:t>
            </a:r>
            <a:r>
              <a:rPr lang="en-US" sz="1400" i="1" dirty="0" err="1" smtClean="0"/>
              <a:t>PLoS</a:t>
            </a:r>
            <a:r>
              <a:rPr lang="en-US" sz="1400" i="1" dirty="0" smtClean="0"/>
              <a:t> Gen. </a:t>
            </a:r>
            <a:r>
              <a:rPr lang="en-US" sz="1400" dirty="0" smtClean="0"/>
              <a:t>2008, </a:t>
            </a:r>
            <a:r>
              <a:rPr lang="en-US" sz="1400" b="1" dirty="0" smtClean="0"/>
              <a:t>4</a:t>
            </a:r>
            <a:r>
              <a:rPr lang="en-US" sz="1400" dirty="0" smtClean="0"/>
              <a:t> (8): e1000167; </a:t>
            </a:r>
            <a:r>
              <a:rPr lang="en-US" sz="1400" baseline="30000" dirty="0"/>
              <a:t>5</a:t>
            </a:r>
            <a:r>
              <a:rPr lang="en-US" sz="1400" dirty="0" smtClean="0"/>
              <a:t>Visscher &amp; Hill </a:t>
            </a:r>
            <a:r>
              <a:rPr lang="en-US" sz="1400" i="1" dirty="0" smtClean="0"/>
              <a:t> </a:t>
            </a:r>
            <a:r>
              <a:rPr lang="en-US" sz="1400" i="1" dirty="0" err="1" smtClean="0"/>
              <a:t>PLoS</a:t>
            </a:r>
            <a:r>
              <a:rPr lang="en-US" sz="1400" i="1" dirty="0" smtClean="0"/>
              <a:t> Gen. </a:t>
            </a:r>
            <a:r>
              <a:rPr lang="en-US" sz="1400" dirty="0" smtClean="0"/>
              <a:t>2009, </a:t>
            </a:r>
            <a:r>
              <a:rPr lang="en-US" sz="1400" b="1" dirty="0"/>
              <a:t>5</a:t>
            </a:r>
            <a:r>
              <a:rPr lang="en-US" sz="1400" dirty="0" smtClean="0"/>
              <a:t> (10): e1000628; </a:t>
            </a:r>
            <a:r>
              <a:rPr lang="en-US" sz="1400" baseline="30000" dirty="0" smtClean="0"/>
              <a:t>6</a:t>
            </a:r>
            <a:r>
              <a:rPr lang="en-US" sz="1400" dirty="0" smtClean="0"/>
              <a:t>Harmanci &amp; Gerstein, </a:t>
            </a:r>
            <a:r>
              <a:rPr lang="en-US" sz="1400" i="1" dirty="0" smtClean="0"/>
              <a:t>Nat. Meth.</a:t>
            </a:r>
            <a:r>
              <a:rPr lang="en-US" sz="1400" dirty="0" smtClean="0"/>
              <a:t> 2016, </a:t>
            </a:r>
            <a:r>
              <a:rPr lang="en-US" sz="1400" b="1" dirty="0" smtClean="0"/>
              <a:t>13</a:t>
            </a:r>
            <a:r>
              <a:rPr lang="en-US" sz="1400" dirty="0" smtClean="0"/>
              <a:t> (3): 251-256; </a:t>
            </a:r>
            <a:r>
              <a:rPr lang="en-US" sz="1400" dirty="0" err="1" smtClean="0"/>
              <a:t>G</a:t>
            </a:r>
            <a:r>
              <a:rPr lang="en-US" sz="1400" dirty="0" err="1" smtClean="0">
                <a:ea typeface="Garamond" charset="0"/>
                <a:cs typeface="Garamond" charset="0"/>
              </a:rPr>
              <a:t>ü</a:t>
            </a:r>
            <a:r>
              <a:rPr lang="en-US" sz="1400" dirty="0" err="1" smtClean="0"/>
              <a:t>rsoy</a:t>
            </a:r>
            <a:r>
              <a:rPr lang="en-US" sz="1400" dirty="0" smtClean="0"/>
              <a:t> et al., </a:t>
            </a:r>
            <a:r>
              <a:rPr lang="en-US" sz="1400" i="1" dirty="0" smtClean="0"/>
              <a:t>submitted to Nat. Biotech.</a:t>
            </a:r>
            <a:endParaRPr lang="en-US" sz="1400" dirty="0" smtClean="0"/>
          </a:p>
          <a:p>
            <a:endParaRPr lang="en-US" sz="1400" dirty="0"/>
          </a:p>
        </p:txBody>
      </p:sp>
    </p:spTree>
    <p:extLst>
      <p:ext uri="{BB962C8B-B14F-4D97-AF65-F5344CB8AC3E}">
        <p14:creationId xmlns:p14="http://schemas.microsoft.com/office/powerpoint/2010/main" val="520119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and assumptions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u="sng" dirty="0" smtClean="0"/>
              <a:t>Query Individual Membership assumption: </a:t>
            </a:r>
            <a:r>
              <a:rPr lang="en-US" dirty="0" smtClean="0"/>
              <a:t>Do you assume that a given individual is a part of a database or not?</a:t>
            </a:r>
          </a:p>
          <a:p>
            <a:pPr lvl="1"/>
            <a:r>
              <a:rPr lang="en-US" dirty="0" smtClean="0"/>
              <a:t>Will treat both cases in this work</a:t>
            </a:r>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endParaRPr lang="en-US" dirty="0"/>
          </a:p>
          <a:p>
            <a:pPr marL="457200" indent="-457200">
              <a:buFont typeface="+mj-lt"/>
              <a:buAutoNum type="arabicPeriod"/>
            </a:pPr>
            <a:r>
              <a:rPr lang="en-US" u="sng" dirty="0" smtClean="0"/>
              <a:t>SNP Membership assumption: </a:t>
            </a:r>
            <a:r>
              <a:rPr lang="en-US" dirty="0" smtClean="0"/>
              <a:t>Has the SNP being queried been genotyped in the hacked database, or in a reference database, or in neither?</a:t>
            </a:r>
          </a:p>
          <a:p>
            <a:pPr lvl="1"/>
            <a:r>
              <a:rPr lang="en-US" dirty="0" smtClean="0"/>
              <a:t>Will treat the cases where the queried SNP has been genotyped in the hacked database or in a reference database</a:t>
            </a:r>
          </a:p>
          <a:p>
            <a:pPr lvl="1"/>
            <a:r>
              <a:rPr lang="en-US" dirty="0" smtClean="0"/>
              <a:t>Can extend eventually to case where you have a completely “de novo” SNP</a:t>
            </a:r>
            <a:endParaRPr lang="en-US" dirty="0"/>
          </a:p>
        </p:txBody>
      </p:sp>
      <p:sp>
        <p:nvSpPr>
          <p:cNvPr id="4" name="Slide Number Placeholder 3"/>
          <p:cNvSpPr>
            <a:spLocks noGrp="1"/>
          </p:cNvSpPr>
          <p:nvPr>
            <p:ph type="sldNum" sz="quarter" idx="12"/>
          </p:nvPr>
        </p:nvSpPr>
        <p:spPr/>
        <p:txBody>
          <a:bodyPr/>
          <a:lstStyle/>
          <a:p>
            <a:fld id="{781E8368-3BBE-D040-AD71-7DC87C08D5A9}" type="slidenum">
              <a:rPr lang="en-US" smtClean="0"/>
              <a:t>4</a:t>
            </a:fld>
            <a:endParaRPr lang="en-US"/>
          </a:p>
        </p:txBody>
      </p:sp>
    </p:spTree>
    <p:extLst>
      <p:ext uri="{BB962C8B-B14F-4D97-AF65-F5344CB8AC3E}">
        <p14:creationId xmlns:p14="http://schemas.microsoft.com/office/powerpoint/2010/main" val="493771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“Genotype Tree”</a:t>
            </a:r>
            <a:endParaRPr lang="en-US" dirty="0"/>
          </a:p>
        </p:txBody>
      </p:sp>
      <p:sp>
        <p:nvSpPr>
          <p:cNvPr id="3" name="Content Placeholder 2"/>
          <p:cNvSpPr>
            <a:spLocks noGrp="1"/>
          </p:cNvSpPr>
          <p:nvPr>
            <p:ph idx="1"/>
          </p:nvPr>
        </p:nvSpPr>
        <p:spPr>
          <a:xfrm>
            <a:off x="838200" y="1690688"/>
            <a:ext cx="10515600" cy="4665662"/>
          </a:xfrm>
        </p:spPr>
        <p:txBody>
          <a:bodyPr/>
          <a:lstStyle/>
          <a:p>
            <a:r>
              <a:rPr lang="en-US" dirty="0" smtClean="0">
                <a:solidFill>
                  <a:srgbClr val="FF0000"/>
                </a:solidFill>
              </a:rPr>
              <a:t>Idea:</a:t>
            </a:r>
            <a:r>
              <a:rPr lang="en-US" dirty="0" smtClean="0"/>
              <a:t> For the genotyped individuals within a database, identification is relative to other members of the database</a:t>
            </a:r>
          </a:p>
          <a:p>
            <a:pPr marL="457200" lvl="1" indent="0">
              <a:buNone/>
            </a:pPr>
            <a:r>
              <a:rPr lang="en-US" dirty="0" smtClean="0"/>
              <a:t> </a:t>
            </a:r>
            <a:r>
              <a:rPr lang="en-US" sz="2400" dirty="0" smtClean="0"/>
              <a:t>i.e. </a:t>
            </a:r>
            <a:r>
              <a:rPr lang="en-US" sz="2400" i="1" dirty="0" smtClean="0"/>
              <a:t>with no assumptions about ancestry or relatedness, an individual can be picked out purely based on the set of “discriminating” SNPs</a:t>
            </a:r>
          </a:p>
          <a:p>
            <a:endParaRPr lang="en-US" dirty="0"/>
          </a:p>
          <a:p>
            <a:r>
              <a:rPr lang="en-US" dirty="0" smtClean="0"/>
              <a:t>“Discriminating” SNPs: those that are responsible for the branching out of two groups of genotyped individuals</a:t>
            </a:r>
          </a:p>
          <a:p>
            <a:endParaRPr lang="en-US" dirty="0"/>
          </a:p>
          <a:p>
            <a:r>
              <a:rPr lang="en-US" dirty="0" smtClean="0"/>
              <a:t>Construct a tree where nodes are associated with sets of discriminating SNPs</a:t>
            </a:r>
          </a:p>
          <a:p>
            <a:endParaRPr lang="en-US" dirty="0" smtClean="0"/>
          </a:p>
        </p:txBody>
      </p:sp>
      <p:sp>
        <p:nvSpPr>
          <p:cNvPr id="4" name="Slide Number Placeholder 3"/>
          <p:cNvSpPr>
            <a:spLocks noGrp="1"/>
          </p:cNvSpPr>
          <p:nvPr>
            <p:ph type="sldNum" sz="quarter" idx="12"/>
          </p:nvPr>
        </p:nvSpPr>
        <p:spPr/>
        <p:txBody>
          <a:bodyPr/>
          <a:lstStyle/>
          <a:p>
            <a:fld id="{781E8368-3BBE-D040-AD71-7DC87C08D5A9}" type="slidenum">
              <a:rPr lang="en-US" smtClean="0"/>
              <a:t>5</a:t>
            </a:fld>
            <a:endParaRPr lang="en-US"/>
          </a:p>
        </p:txBody>
      </p:sp>
    </p:spTree>
    <p:extLst>
      <p:ext uri="{BB962C8B-B14F-4D97-AF65-F5344CB8AC3E}">
        <p14:creationId xmlns:p14="http://schemas.microsoft.com/office/powerpoint/2010/main" val="1915074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2175"/>
          </a:xfrm>
        </p:spPr>
        <p:txBody>
          <a:bodyPr/>
          <a:lstStyle/>
          <a:p>
            <a:r>
              <a:rPr lang="en-US" dirty="0" smtClean="0"/>
              <a:t>Conceptual visualization</a:t>
            </a:r>
            <a:endParaRPr lang="en-US" dirty="0"/>
          </a:p>
        </p:txBody>
      </p:sp>
      <p:sp>
        <p:nvSpPr>
          <p:cNvPr id="3" name="Slide Number Placeholder 2"/>
          <p:cNvSpPr>
            <a:spLocks noGrp="1"/>
          </p:cNvSpPr>
          <p:nvPr>
            <p:ph type="sldNum" sz="quarter" idx="12"/>
          </p:nvPr>
        </p:nvSpPr>
        <p:spPr/>
        <p:txBody>
          <a:bodyPr/>
          <a:lstStyle/>
          <a:p>
            <a:fld id="{781E8368-3BBE-D040-AD71-7DC87C08D5A9}" type="slidenum">
              <a:rPr lang="en-US" smtClean="0"/>
              <a:t>6</a:t>
            </a:fld>
            <a:endParaRPr lang="en-US"/>
          </a:p>
        </p:txBody>
      </p:sp>
      <p:cxnSp>
        <p:nvCxnSpPr>
          <p:cNvPr id="5" name="Elbow Connector 4"/>
          <p:cNvCxnSpPr/>
          <p:nvPr/>
        </p:nvCxnSpPr>
        <p:spPr>
          <a:xfrm>
            <a:off x="3030814" y="1751234"/>
            <a:ext cx="3186112" cy="118586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rot="10800000" flipV="1">
            <a:off x="345794" y="1751232"/>
            <a:ext cx="2685022" cy="177165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5400000">
            <a:off x="3285606" y="3627660"/>
            <a:ext cx="2028828" cy="6477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H="1">
            <a:off x="5887122" y="3266899"/>
            <a:ext cx="1307310" cy="64770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5794" y="3522884"/>
            <a:ext cx="0" cy="1443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23870" y="3951509"/>
            <a:ext cx="614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238102" y="3951509"/>
            <a:ext cx="0" cy="1014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54626" y="1308321"/>
            <a:ext cx="0" cy="442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0639" y="3522885"/>
            <a:ext cx="10803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711033" y="3522885"/>
            <a:ext cx="0" cy="1443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5780893" y="3590749"/>
            <a:ext cx="4360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780893" y="3590749"/>
            <a:ext cx="8467" cy="653653"/>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4951" y="5109870"/>
            <a:ext cx="301686" cy="369332"/>
          </a:xfrm>
          <a:prstGeom prst="rect">
            <a:avLst/>
          </a:prstGeom>
          <a:noFill/>
        </p:spPr>
        <p:txBody>
          <a:bodyPr wrap="none" rtlCol="0">
            <a:spAutoFit/>
          </a:bodyPr>
          <a:lstStyle/>
          <a:p>
            <a:r>
              <a:rPr lang="en-US" dirty="0" smtClean="0">
                <a:solidFill>
                  <a:srgbClr val="0070C0"/>
                </a:solidFill>
              </a:rPr>
              <a:t>1</a:t>
            </a:r>
            <a:endParaRPr lang="en-US" dirty="0">
              <a:solidFill>
                <a:srgbClr val="0070C0"/>
              </a:solidFill>
            </a:endParaRPr>
          </a:p>
        </p:txBody>
      </p:sp>
      <p:sp>
        <p:nvSpPr>
          <p:cNvPr id="38" name="TextBox 37"/>
          <p:cNvSpPr txBox="1"/>
          <p:nvPr/>
        </p:nvSpPr>
        <p:spPr>
          <a:xfrm>
            <a:off x="2560190" y="5109870"/>
            <a:ext cx="301686" cy="369332"/>
          </a:xfrm>
          <a:prstGeom prst="rect">
            <a:avLst/>
          </a:prstGeom>
          <a:noFill/>
        </p:spPr>
        <p:txBody>
          <a:bodyPr wrap="none" rtlCol="0">
            <a:spAutoFit/>
          </a:bodyPr>
          <a:lstStyle/>
          <a:p>
            <a:r>
              <a:rPr lang="en-US" dirty="0" smtClean="0">
                <a:solidFill>
                  <a:srgbClr val="0070C0"/>
                </a:solidFill>
              </a:rPr>
              <a:t>2</a:t>
            </a:r>
            <a:endParaRPr lang="en-US" dirty="0">
              <a:solidFill>
                <a:srgbClr val="0070C0"/>
              </a:solidFill>
            </a:endParaRPr>
          </a:p>
        </p:txBody>
      </p:sp>
      <p:sp>
        <p:nvSpPr>
          <p:cNvPr id="39" name="TextBox 38"/>
          <p:cNvSpPr txBox="1"/>
          <p:nvPr/>
        </p:nvSpPr>
        <p:spPr>
          <a:xfrm>
            <a:off x="3825327" y="5109870"/>
            <a:ext cx="301686" cy="369332"/>
          </a:xfrm>
          <a:prstGeom prst="rect">
            <a:avLst/>
          </a:prstGeom>
          <a:noFill/>
        </p:spPr>
        <p:txBody>
          <a:bodyPr wrap="none" rtlCol="0">
            <a:spAutoFit/>
          </a:bodyPr>
          <a:lstStyle/>
          <a:p>
            <a:r>
              <a:rPr lang="en-US" dirty="0" smtClean="0">
                <a:solidFill>
                  <a:srgbClr val="0070C0"/>
                </a:solidFill>
              </a:rPr>
              <a:t>3</a:t>
            </a:r>
            <a:endParaRPr lang="en-US" dirty="0">
              <a:solidFill>
                <a:srgbClr val="0070C0"/>
              </a:solidFill>
            </a:endParaRPr>
          </a:p>
        </p:txBody>
      </p:sp>
      <p:sp>
        <p:nvSpPr>
          <p:cNvPr id="40" name="TextBox 39"/>
          <p:cNvSpPr txBox="1"/>
          <p:nvPr/>
        </p:nvSpPr>
        <p:spPr>
          <a:xfrm>
            <a:off x="5090464" y="5109870"/>
            <a:ext cx="301686" cy="369332"/>
          </a:xfrm>
          <a:prstGeom prst="rect">
            <a:avLst/>
          </a:prstGeom>
          <a:noFill/>
        </p:spPr>
        <p:txBody>
          <a:bodyPr wrap="none" rtlCol="0">
            <a:spAutoFit/>
          </a:bodyPr>
          <a:lstStyle/>
          <a:p>
            <a:r>
              <a:rPr lang="en-US" dirty="0" smtClean="0">
                <a:solidFill>
                  <a:srgbClr val="0070C0"/>
                </a:solidFill>
              </a:rPr>
              <a:t>4</a:t>
            </a:r>
            <a:endParaRPr lang="en-US" dirty="0">
              <a:solidFill>
                <a:srgbClr val="0070C0"/>
              </a:solidFill>
            </a:endParaRPr>
          </a:p>
        </p:txBody>
      </p:sp>
      <p:sp>
        <p:nvSpPr>
          <p:cNvPr id="41" name="TextBox 40"/>
          <p:cNvSpPr txBox="1"/>
          <p:nvPr/>
        </p:nvSpPr>
        <p:spPr>
          <a:xfrm>
            <a:off x="5630050" y="4361112"/>
            <a:ext cx="301686" cy="369332"/>
          </a:xfrm>
          <a:prstGeom prst="rect">
            <a:avLst/>
          </a:prstGeom>
          <a:noFill/>
        </p:spPr>
        <p:txBody>
          <a:bodyPr wrap="none" rtlCol="0">
            <a:spAutoFit/>
          </a:bodyPr>
          <a:lstStyle/>
          <a:p>
            <a:r>
              <a:rPr lang="en-US" dirty="0" smtClean="0">
                <a:solidFill>
                  <a:srgbClr val="0070C0"/>
                </a:solidFill>
              </a:rPr>
              <a:t>5</a:t>
            </a:r>
            <a:endParaRPr lang="en-US" dirty="0">
              <a:solidFill>
                <a:srgbClr val="0070C0"/>
              </a:solidFill>
            </a:endParaRPr>
          </a:p>
        </p:txBody>
      </p:sp>
      <p:sp>
        <p:nvSpPr>
          <p:cNvPr id="42" name="TextBox 41"/>
          <p:cNvSpPr txBox="1"/>
          <p:nvPr/>
        </p:nvSpPr>
        <p:spPr>
          <a:xfrm>
            <a:off x="6717885" y="4361112"/>
            <a:ext cx="301686" cy="369332"/>
          </a:xfrm>
          <a:prstGeom prst="rect">
            <a:avLst/>
          </a:prstGeom>
          <a:noFill/>
        </p:spPr>
        <p:txBody>
          <a:bodyPr wrap="none" rtlCol="0">
            <a:spAutoFit/>
          </a:bodyPr>
          <a:lstStyle/>
          <a:p>
            <a:r>
              <a:rPr lang="en-US" dirty="0" smtClean="0">
                <a:solidFill>
                  <a:srgbClr val="0070C0"/>
                </a:solidFill>
              </a:rPr>
              <a:t>6</a:t>
            </a:r>
            <a:endParaRPr lang="en-US" dirty="0">
              <a:solidFill>
                <a:srgbClr val="0070C0"/>
              </a:solidFill>
            </a:endParaRPr>
          </a:p>
        </p:txBody>
      </p:sp>
      <p:sp>
        <p:nvSpPr>
          <p:cNvPr id="44" name="Oval 43"/>
          <p:cNvSpPr/>
          <p:nvPr/>
        </p:nvSpPr>
        <p:spPr>
          <a:xfrm>
            <a:off x="6132524" y="3497880"/>
            <a:ext cx="185737" cy="1857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9" name="Oval 48"/>
          <p:cNvSpPr/>
          <p:nvPr/>
        </p:nvSpPr>
        <p:spPr>
          <a:xfrm>
            <a:off x="4541238" y="3858640"/>
            <a:ext cx="185737" cy="1857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0" name="Oval 49"/>
          <p:cNvSpPr/>
          <p:nvPr/>
        </p:nvSpPr>
        <p:spPr>
          <a:xfrm>
            <a:off x="4541238" y="2857721"/>
            <a:ext cx="185737" cy="1857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1" name="Oval 50"/>
          <p:cNvSpPr/>
          <p:nvPr/>
        </p:nvSpPr>
        <p:spPr>
          <a:xfrm>
            <a:off x="2961757" y="1658362"/>
            <a:ext cx="185737" cy="1857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2" name="Oval 51"/>
          <p:cNvSpPr/>
          <p:nvPr/>
        </p:nvSpPr>
        <p:spPr>
          <a:xfrm>
            <a:off x="1601199" y="3439065"/>
            <a:ext cx="185737" cy="1857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3" name="TextBox 52"/>
          <p:cNvSpPr txBox="1"/>
          <p:nvPr/>
        </p:nvSpPr>
        <p:spPr>
          <a:xfrm>
            <a:off x="1734607" y="1826751"/>
            <a:ext cx="3019866" cy="338554"/>
          </a:xfrm>
          <a:prstGeom prst="rect">
            <a:avLst/>
          </a:prstGeom>
          <a:noFill/>
        </p:spPr>
        <p:txBody>
          <a:bodyPr wrap="none" rtlCol="0">
            <a:spAutoFit/>
          </a:bodyPr>
          <a:lstStyle/>
          <a:p>
            <a:r>
              <a:rPr lang="en-US" sz="1600" dirty="0" smtClean="0">
                <a:solidFill>
                  <a:srgbClr val="FF0000"/>
                </a:solidFill>
              </a:rPr>
              <a:t>{rs706218, rs3422449, </a:t>
            </a:r>
            <a:r>
              <a:rPr lang="mr-IN" sz="1600" dirty="0" smtClean="0">
                <a:solidFill>
                  <a:srgbClr val="FF0000"/>
                </a:solidFill>
              </a:rPr>
              <a:t>…</a:t>
            </a:r>
            <a:r>
              <a:rPr lang="en-US" sz="1600" dirty="0" smtClean="0">
                <a:solidFill>
                  <a:srgbClr val="FF0000"/>
                </a:solidFill>
              </a:rPr>
              <a:t>}</a:t>
            </a:r>
            <a:r>
              <a:rPr lang="en-US" sz="1600" baseline="-25000" dirty="0" smtClean="0">
                <a:solidFill>
                  <a:srgbClr val="FF0000"/>
                </a:solidFill>
              </a:rPr>
              <a:t>1,2→3,4,5,6</a:t>
            </a:r>
            <a:r>
              <a:rPr lang="en-US" sz="1600" dirty="0" smtClean="0">
                <a:solidFill>
                  <a:srgbClr val="FF0000"/>
                </a:solidFill>
              </a:rPr>
              <a:t> </a:t>
            </a:r>
            <a:endParaRPr lang="en-US" sz="1600" dirty="0">
              <a:solidFill>
                <a:srgbClr val="FF0000"/>
              </a:solidFill>
            </a:endParaRPr>
          </a:p>
        </p:txBody>
      </p:sp>
      <p:sp>
        <p:nvSpPr>
          <p:cNvPr id="54" name="TextBox 53"/>
          <p:cNvSpPr txBox="1"/>
          <p:nvPr/>
        </p:nvSpPr>
        <p:spPr>
          <a:xfrm>
            <a:off x="475594" y="3674577"/>
            <a:ext cx="1795428" cy="338554"/>
          </a:xfrm>
          <a:prstGeom prst="rect">
            <a:avLst/>
          </a:prstGeom>
          <a:noFill/>
        </p:spPr>
        <p:txBody>
          <a:bodyPr wrap="none" rtlCol="0">
            <a:spAutoFit/>
          </a:bodyPr>
          <a:lstStyle/>
          <a:p>
            <a:r>
              <a:rPr lang="en-US" sz="1600" dirty="0" smtClean="0">
                <a:solidFill>
                  <a:srgbClr val="FF0000"/>
                </a:solidFill>
              </a:rPr>
              <a:t>{rs24881919,</a:t>
            </a:r>
            <a:r>
              <a:rPr lang="mr-IN" sz="1600" dirty="0" smtClean="0">
                <a:solidFill>
                  <a:srgbClr val="FF0000"/>
                </a:solidFill>
              </a:rPr>
              <a:t>…</a:t>
            </a:r>
            <a:r>
              <a:rPr lang="en-US" sz="1600" dirty="0" smtClean="0">
                <a:solidFill>
                  <a:srgbClr val="FF0000"/>
                </a:solidFill>
              </a:rPr>
              <a:t>}</a:t>
            </a:r>
            <a:r>
              <a:rPr lang="en-US" sz="1600" baseline="-25000" dirty="0" smtClean="0">
                <a:solidFill>
                  <a:srgbClr val="FF0000"/>
                </a:solidFill>
              </a:rPr>
              <a:t>1→2</a:t>
            </a:r>
            <a:r>
              <a:rPr lang="en-US" sz="1600" dirty="0" smtClean="0">
                <a:solidFill>
                  <a:srgbClr val="FF0000"/>
                </a:solidFill>
              </a:rPr>
              <a:t> </a:t>
            </a:r>
            <a:endParaRPr lang="en-US" sz="1600" dirty="0">
              <a:solidFill>
                <a:srgbClr val="FF0000"/>
              </a:solidFill>
            </a:endParaRPr>
          </a:p>
        </p:txBody>
      </p:sp>
      <p:sp>
        <p:nvSpPr>
          <p:cNvPr id="55" name="TextBox 54"/>
          <p:cNvSpPr txBox="1"/>
          <p:nvPr/>
        </p:nvSpPr>
        <p:spPr>
          <a:xfrm>
            <a:off x="4639423" y="2491404"/>
            <a:ext cx="2047099" cy="338554"/>
          </a:xfrm>
          <a:prstGeom prst="rect">
            <a:avLst/>
          </a:prstGeom>
          <a:noFill/>
        </p:spPr>
        <p:txBody>
          <a:bodyPr wrap="none" rtlCol="0">
            <a:spAutoFit/>
          </a:bodyPr>
          <a:lstStyle/>
          <a:p>
            <a:r>
              <a:rPr lang="en-US" sz="1600" dirty="0" smtClean="0">
                <a:solidFill>
                  <a:srgbClr val="FF0000"/>
                </a:solidFill>
              </a:rPr>
              <a:t>{rs14253207, </a:t>
            </a:r>
            <a:r>
              <a:rPr lang="mr-IN" sz="1600" dirty="0" smtClean="0">
                <a:solidFill>
                  <a:srgbClr val="FF0000"/>
                </a:solidFill>
              </a:rPr>
              <a:t>…</a:t>
            </a:r>
            <a:r>
              <a:rPr lang="en-US" sz="1600" dirty="0" smtClean="0">
                <a:solidFill>
                  <a:srgbClr val="FF0000"/>
                </a:solidFill>
              </a:rPr>
              <a:t>}</a:t>
            </a:r>
            <a:r>
              <a:rPr lang="en-US" sz="1600" baseline="-25000" dirty="0">
                <a:solidFill>
                  <a:srgbClr val="FF0000"/>
                </a:solidFill>
              </a:rPr>
              <a:t>3</a:t>
            </a:r>
            <a:r>
              <a:rPr lang="en-US" sz="1600" baseline="-25000" dirty="0" smtClean="0">
                <a:solidFill>
                  <a:srgbClr val="FF0000"/>
                </a:solidFill>
              </a:rPr>
              <a:t>,4→5,6</a:t>
            </a:r>
            <a:r>
              <a:rPr lang="en-US" sz="1600" dirty="0" smtClean="0">
                <a:solidFill>
                  <a:srgbClr val="FF0000"/>
                </a:solidFill>
              </a:rPr>
              <a:t> </a:t>
            </a:r>
            <a:endParaRPr lang="en-US" sz="1600" dirty="0">
              <a:solidFill>
                <a:srgbClr val="FF0000"/>
              </a:solidFill>
            </a:endParaRPr>
          </a:p>
        </p:txBody>
      </p:sp>
      <p:sp>
        <p:nvSpPr>
          <p:cNvPr id="56" name="Rectangle 55"/>
          <p:cNvSpPr/>
          <p:nvPr/>
        </p:nvSpPr>
        <p:spPr>
          <a:xfrm>
            <a:off x="7472671" y="1360350"/>
            <a:ext cx="4719329" cy="5324535"/>
          </a:xfrm>
          <a:prstGeom prst="rect">
            <a:avLst/>
          </a:prstGeom>
        </p:spPr>
        <p:txBody>
          <a:bodyPr wrap="square">
            <a:spAutoFit/>
          </a:bodyPr>
          <a:lstStyle/>
          <a:p>
            <a:r>
              <a:rPr lang="en-US" sz="2000" u="sng" dirty="0" smtClean="0"/>
              <a:t>Advantages:</a:t>
            </a:r>
          </a:p>
          <a:p>
            <a:pPr marL="285750" indent="-285750">
              <a:buFont typeface="Arial" charset="0"/>
              <a:buChar char="•"/>
            </a:pPr>
            <a:r>
              <a:rPr lang="en-US" sz="2000" dirty="0" smtClean="0"/>
              <a:t>Pairs of SNPs in LD, if they are genotyped, should automatically be grouped together</a:t>
            </a:r>
          </a:p>
          <a:p>
            <a:pPr marL="285750" indent="-285750">
              <a:buFont typeface="Arial" charset="0"/>
              <a:buChar char="•"/>
            </a:pPr>
            <a:endParaRPr lang="en-US" sz="2000" dirty="0"/>
          </a:p>
          <a:p>
            <a:pPr marL="285750" indent="-285750">
              <a:buFont typeface="Arial" charset="0"/>
              <a:buChar char="•"/>
            </a:pPr>
            <a:r>
              <a:rPr lang="en-US" sz="2000" dirty="0" smtClean="0"/>
              <a:t>No assumptions are made about the LD structure of the genotyped SNPs</a:t>
            </a:r>
          </a:p>
          <a:p>
            <a:pPr marL="285750" indent="-285750">
              <a:buFont typeface="Arial" charset="0"/>
              <a:buChar char="•"/>
            </a:pPr>
            <a:endParaRPr lang="en-US" sz="2000" dirty="0"/>
          </a:p>
          <a:p>
            <a:pPr marL="285750" indent="-285750">
              <a:buFont typeface="Arial" charset="0"/>
              <a:buChar char="•"/>
            </a:pPr>
            <a:r>
              <a:rPr lang="en-US" sz="2000" dirty="0" smtClean="0"/>
              <a:t>Can calculate the informational entropy of a single SNP</a:t>
            </a:r>
          </a:p>
          <a:p>
            <a:pPr marL="285750" indent="-285750">
              <a:buFont typeface="Arial" charset="0"/>
              <a:buChar char="•"/>
            </a:pPr>
            <a:endParaRPr lang="en-US" sz="2000" dirty="0"/>
          </a:p>
          <a:p>
            <a:pPr marL="285750" indent="-285750">
              <a:buFont typeface="Arial" charset="0"/>
              <a:buChar char="•"/>
            </a:pPr>
            <a:r>
              <a:rPr lang="en-US" sz="2000" dirty="0" smtClean="0"/>
              <a:t>Quickly ID individual with minimal set of SNPs</a:t>
            </a:r>
          </a:p>
          <a:p>
            <a:endParaRPr lang="en-US" sz="2000" dirty="0"/>
          </a:p>
          <a:p>
            <a:r>
              <a:rPr lang="en-US" sz="2000" u="sng" dirty="0" smtClean="0"/>
              <a:t>Disadvantages:</a:t>
            </a:r>
          </a:p>
          <a:p>
            <a:pPr marL="342900" indent="-342900">
              <a:buFont typeface="Arial" charset="0"/>
              <a:buChar char="•"/>
            </a:pPr>
            <a:r>
              <a:rPr lang="en-US" sz="2000" dirty="0" smtClean="0"/>
              <a:t>No guarantee of existence and uniqueness of such a tree</a:t>
            </a:r>
          </a:p>
        </p:txBody>
      </p:sp>
    </p:spTree>
    <p:extLst>
      <p:ext uri="{BB962C8B-B14F-4D97-AF65-F5344CB8AC3E}">
        <p14:creationId xmlns:p14="http://schemas.microsoft.com/office/powerpoint/2010/main" val="1120894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885"/>
            <a:ext cx="1780309" cy="999548"/>
          </a:xfrm>
        </p:spPr>
        <p:txBody>
          <a:bodyPr/>
          <a:lstStyle/>
          <a:p>
            <a:r>
              <a:rPr lang="en-US" dirty="0" smtClean="0"/>
              <a:t>Protocol</a:t>
            </a:r>
            <a:endParaRPr lang="en-US" dirty="0"/>
          </a:p>
        </p:txBody>
      </p:sp>
      <p:sp>
        <p:nvSpPr>
          <p:cNvPr id="3" name="Slide Number Placeholder 2"/>
          <p:cNvSpPr>
            <a:spLocks noGrp="1"/>
          </p:cNvSpPr>
          <p:nvPr>
            <p:ph type="sldNum" sz="quarter" idx="12"/>
          </p:nvPr>
        </p:nvSpPr>
        <p:spPr/>
        <p:txBody>
          <a:bodyPr/>
          <a:lstStyle/>
          <a:p>
            <a:fld id="{781E8368-3BBE-D040-AD71-7DC87C08D5A9}" type="slidenum">
              <a:rPr lang="en-US" smtClean="0"/>
              <a:t>7</a:t>
            </a:fld>
            <a:endParaRPr lang="en-US"/>
          </a:p>
        </p:txBody>
      </p:sp>
      <p:sp>
        <p:nvSpPr>
          <p:cNvPr id="4" name="Rounded Rectangle 3"/>
          <p:cNvSpPr/>
          <p:nvPr/>
        </p:nvSpPr>
        <p:spPr>
          <a:xfrm>
            <a:off x="4329545" y="307506"/>
            <a:ext cx="2119745" cy="706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Downsample</a:t>
            </a:r>
            <a:r>
              <a:rPr lang="en-US" dirty="0" smtClean="0"/>
              <a:t> 1kG genotypes</a:t>
            </a:r>
            <a:endParaRPr lang="en-US" dirty="0"/>
          </a:p>
        </p:txBody>
      </p:sp>
      <p:cxnSp>
        <p:nvCxnSpPr>
          <p:cNvPr id="6" name="Straight Arrow Connector 5"/>
          <p:cNvCxnSpPr>
            <a:stCxn id="4" idx="2"/>
          </p:cNvCxnSpPr>
          <p:nvPr/>
        </p:nvCxnSpPr>
        <p:spPr>
          <a:xfrm flipH="1">
            <a:off x="5389417" y="1014088"/>
            <a:ext cx="1" cy="651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4329545" y="1665252"/>
            <a:ext cx="2119745" cy="706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Build pairwise distance scores</a:t>
            </a:r>
            <a:endParaRPr lang="en-US" dirty="0"/>
          </a:p>
        </p:txBody>
      </p:sp>
      <p:sp>
        <p:nvSpPr>
          <p:cNvPr id="8" name="TextBox 7"/>
          <p:cNvSpPr txBox="1"/>
          <p:nvPr/>
        </p:nvSpPr>
        <p:spPr>
          <a:xfrm>
            <a:off x="8021782" y="337631"/>
            <a:ext cx="2851743" cy="646331"/>
          </a:xfrm>
          <a:prstGeom prst="rect">
            <a:avLst/>
          </a:prstGeom>
          <a:noFill/>
        </p:spPr>
        <p:txBody>
          <a:bodyPr wrap="none" rtlCol="0">
            <a:spAutoFit/>
          </a:bodyPr>
          <a:lstStyle/>
          <a:p>
            <a:r>
              <a:rPr lang="en-US" dirty="0" smtClean="0"/>
              <a:t>[This is to make the problem</a:t>
            </a:r>
          </a:p>
          <a:p>
            <a:r>
              <a:rPr lang="en-US" dirty="0" smtClean="0"/>
              <a:t> more tractable]</a:t>
            </a:r>
            <a:endParaRPr lang="en-US" dirty="0"/>
          </a:p>
        </p:txBody>
      </p:sp>
      <p:cxnSp>
        <p:nvCxnSpPr>
          <p:cNvPr id="10" name="Straight Connector 9"/>
          <p:cNvCxnSpPr>
            <a:stCxn id="4" idx="3"/>
            <a:endCxn id="8" idx="1"/>
          </p:cNvCxnSpPr>
          <p:nvPr/>
        </p:nvCxnSpPr>
        <p:spPr>
          <a:xfrm>
            <a:off x="6449290" y="660797"/>
            <a:ext cx="157249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12" idx="1"/>
          </p:cNvCxnSpPr>
          <p:nvPr/>
        </p:nvCxnSpPr>
        <p:spPr>
          <a:xfrm>
            <a:off x="6449290" y="2018543"/>
            <a:ext cx="1572492" cy="767339"/>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021782" y="2324217"/>
            <a:ext cx="3077317" cy="923330"/>
          </a:xfrm>
          <a:prstGeom prst="rect">
            <a:avLst/>
          </a:prstGeom>
          <a:noFill/>
        </p:spPr>
        <p:txBody>
          <a:bodyPr wrap="none" rtlCol="0">
            <a:spAutoFit/>
          </a:bodyPr>
          <a:lstStyle/>
          <a:p>
            <a:r>
              <a:rPr lang="en-US" dirty="0" smtClean="0"/>
              <a:t>[An approximate method to </a:t>
            </a:r>
          </a:p>
          <a:p>
            <a:r>
              <a:rPr lang="en-US" dirty="0"/>
              <a:t>s</a:t>
            </a:r>
            <a:r>
              <a:rPr lang="en-US" dirty="0" smtClean="0"/>
              <a:t>eparate the sample branching</a:t>
            </a:r>
          </a:p>
          <a:p>
            <a:r>
              <a:rPr lang="en-US" dirty="0"/>
              <a:t>a</a:t>
            </a:r>
            <a:r>
              <a:rPr lang="en-US" dirty="0" smtClean="0"/>
              <a:t>nd SNP placement problems]</a:t>
            </a:r>
            <a:endParaRPr lang="en-US" dirty="0"/>
          </a:p>
        </p:txBody>
      </p:sp>
      <p:cxnSp>
        <p:nvCxnSpPr>
          <p:cNvPr id="13" name="Straight Arrow Connector 12"/>
          <p:cNvCxnSpPr/>
          <p:nvPr/>
        </p:nvCxnSpPr>
        <p:spPr>
          <a:xfrm flipH="1">
            <a:off x="5389416" y="2371834"/>
            <a:ext cx="1" cy="651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329543" y="3022998"/>
            <a:ext cx="2119745" cy="706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Build hierarchical clustering tree</a:t>
            </a:r>
            <a:endParaRPr lang="en-US" dirty="0"/>
          </a:p>
        </p:txBody>
      </p:sp>
      <p:cxnSp>
        <p:nvCxnSpPr>
          <p:cNvPr id="16" name="Straight Arrow Connector 15"/>
          <p:cNvCxnSpPr/>
          <p:nvPr/>
        </p:nvCxnSpPr>
        <p:spPr>
          <a:xfrm flipH="1">
            <a:off x="5389416" y="3729580"/>
            <a:ext cx="1" cy="651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4329543" y="4380744"/>
            <a:ext cx="2119745" cy="706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Assign SNPs to nodes</a:t>
            </a:r>
            <a:endParaRPr lang="en-US" dirty="0"/>
          </a:p>
        </p:txBody>
      </p:sp>
      <p:cxnSp>
        <p:nvCxnSpPr>
          <p:cNvPr id="19" name="Straight Connector 18"/>
          <p:cNvCxnSpPr>
            <a:endCxn id="12" idx="1"/>
          </p:cNvCxnSpPr>
          <p:nvPr/>
        </p:nvCxnSpPr>
        <p:spPr>
          <a:xfrm flipV="1">
            <a:off x="6449290" y="2785882"/>
            <a:ext cx="1572492" cy="604942"/>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5400000">
            <a:off x="4278937" y="5137927"/>
            <a:ext cx="1161076" cy="105987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3325080" y="6248402"/>
            <a:ext cx="2008915" cy="535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Top-down assignment</a:t>
            </a:r>
            <a:endParaRPr lang="en-US" dirty="0"/>
          </a:p>
        </p:txBody>
      </p:sp>
      <p:cxnSp>
        <p:nvCxnSpPr>
          <p:cNvPr id="32" name="Elbow Connector 31"/>
          <p:cNvCxnSpPr>
            <a:stCxn id="17" idx="2"/>
          </p:cNvCxnSpPr>
          <p:nvPr/>
        </p:nvCxnSpPr>
        <p:spPr>
          <a:xfrm rot="16200000" flipH="1">
            <a:off x="5338814" y="5137928"/>
            <a:ext cx="1161076" cy="10598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5444830" y="6248402"/>
            <a:ext cx="2008915" cy="535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Bottom-up assignment</a:t>
            </a:r>
            <a:endParaRPr lang="en-US" dirty="0"/>
          </a:p>
        </p:txBody>
      </p:sp>
    </p:spTree>
    <p:extLst>
      <p:ext uri="{BB962C8B-B14F-4D97-AF65-F5344CB8AC3E}">
        <p14:creationId xmlns:p14="http://schemas.microsoft.com/office/powerpoint/2010/main" val="191847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1888"/>
            <a:ext cx="10515600" cy="951057"/>
          </a:xfrm>
        </p:spPr>
        <p:txBody>
          <a:bodyPr/>
          <a:lstStyle/>
          <a:p>
            <a:r>
              <a:rPr lang="en-US" dirty="0" smtClean="0"/>
              <a:t>Specifics of the method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6473" y="1163781"/>
                <a:ext cx="11443854" cy="5306291"/>
              </a:xfrm>
            </p:spPr>
            <p:txBody>
              <a:bodyPr>
                <a:normAutofit lnSpcReduction="10000"/>
              </a:bodyPr>
              <a:lstStyle/>
              <a:p>
                <a:pPr marL="457200" indent="-457200">
                  <a:buFont typeface="+mj-lt"/>
                  <a:buAutoNum type="arabicPeriod"/>
                </a:pPr>
                <a:r>
                  <a:rPr lang="en-US" dirty="0" smtClean="0"/>
                  <a:t>No possibility of including </a:t>
                </a:r>
                <a:r>
                  <a:rPr lang="en-US" dirty="0" err="1" smtClean="0"/>
                  <a:t>ungenotyped</a:t>
                </a:r>
                <a:r>
                  <a:rPr lang="en-US" dirty="0" smtClean="0"/>
                  <a:t> SNPs in the method</a:t>
                </a:r>
              </a:p>
              <a:p>
                <a:pPr marL="457200" indent="-457200">
                  <a:buFont typeface="+mj-lt"/>
                  <a:buAutoNum type="arabicPeriod"/>
                </a:pPr>
                <a:endParaRPr lang="en-US" dirty="0"/>
              </a:p>
              <a:p>
                <a:pPr marL="457200" indent="-457200">
                  <a:buFont typeface="+mj-lt"/>
                  <a:buAutoNum type="arabicPeriod"/>
                </a:pPr>
                <a:r>
                  <a:rPr lang="en-US" dirty="0" err="1" smtClean="0"/>
                  <a:t>Downsampled</a:t>
                </a:r>
                <a:r>
                  <a:rPr lang="en-US" dirty="0" smtClean="0"/>
                  <a:t> 1kG genotypes by a factor of 0.01 (i.e. only 1% of SNPs used for this analysis)</a:t>
                </a:r>
              </a:p>
              <a:p>
                <a:pPr marL="457200" indent="-457200">
                  <a:buFont typeface="+mj-lt"/>
                  <a:buAutoNum type="arabicPeriod"/>
                </a:pPr>
                <a:endParaRPr lang="en-US" dirty="0" smtClean="0"/>
              </a:p>
              <a:p>
                <a:pPr marL="457200" indent="-457200">
                  <a:buFont typeface="+mj-lt"/>
                  <a:buAutoNum type="arabicPeriod"/>
                </a:pPr>
                <a:r>
                  <a:rPr lang="en-US" dirty="0" smtClean="0"/>
                  <a:t>Pairwise scores: </a:t>
                </a:r>
              </a:p>
              <a:p>
                <a:pPr lvl="1"/>
                <a:r>
                  <a:rPr lang="en-US" dirty="0" smtClean="0"/>
                  <a:t>“Hard metric”: </a:t>
                </a:r>
                <a14:m>
                  <m:oMath xmlns:m="http://schemas.openxmlformats.org/officeDocument/2006/math">
                    <m:r>
                      <a:rPr lang="en-US" i="1">
                        <a:latin typeface="Cambria Math" charset="0"/>
                      </a:rPr>
                      <m:t>𝑆𝑐𝑜𝑟𝑒</m:t>
                    </m:r>
                    <m:d>
                      <m:dPr>
                        <m:ctrlPr>
                          <a:rPr lang="en-US" i="1">
                            <a:latin typeface="Cambria Math" charset="0"/>
                          </a:rPr>
                        </m:ctrlPr>
                      </m:dPr>
                      <m:e>
                        <m:r>
                          <a:rPr lang="en-US" i="1">
                            <a:latin typeface="Cambria Math" charset="0"/>
                          </a:rPr>
                          <m:t>𝑖</m:t>
                        </m:r>
                        <m:r>
                          <a:rPr lang="en-US" i="1">
                            <a:latin typeface="Cambria Math" charset="0"/>
                          </a:rPr>
                          <m:t>,</m:t>
                        </m:r>
                        <m:r>
                          <a:rPr lang="en-US" i="1">
                            <a:latin typeface="Cambria Math" charset="0"/>
                          </a:rPr>
                          <m:t>𝑗</m:t>
                        </m:r>
                      </m:e>
                    </m:d>
                    <m:r>
                      <a:rPr lang="en-US" i="1">
                        <a:latin typeface="Cambria Math" charset="0"/>
                      </a:rPr>
                      <m:t>=</m:t>
                    </m:r>
                    <m:r>
                      <a:rPr lang="en-US" i="1">
                        <a:latin typeface="Cambria Math" charset="0"/>
                      </a:rPr>
                      <m:t>𝛿</m:t>
                    </m:r>
                    <m:d>
                      <m:dPr>
                        <m:ctrlPr>
                          <a:rPr lang="en-US" i="1">
                            <a:latin typeface="Cambria Math" charset="0"/>
                          </a:rPr>
                        </m:ctrlPr>
                      </m:dPr>
                      <m:e>
                        <m:sSub>
                          <m:sSubPr>
                            <m:ctrlPr>
                              <a:rPr lang="en-US" i="1">
                                <a:latin typeface="Cambria Math" charset="0"/>
                              </a:rPr>
                            </m:ctrlPr>
                          </m:sSubPr>
                          <m:e>
                            <m:r>
                              <a:rPr lang="en-US" i="1">
                                <a:latin typeface="Cambria Math" charset="0"/>
                              </a:rPr>
                              <m:t>𝐺</m:t>
                            </m:r>
                          </m:e>
                          <m:sub>
                            <m:r>
                              <a:rPr lang="en-US" i="1">
                                <a:latin typeface="Cambria Math" charset="0"/>
                              </a:rPr>
                              <m:t>𝑖</m:t>
                            </m:r>
                          </m:sub>
                        </m:sSub>
                        <m:r>
                          <a:rPr lang="en-US" i="1">
                            <a:latin typeface="Cambria Math" charset="0"/>
                          </a:rPr>
                          <m:t>,</m:t>
                        </m:r>
                        <m:sSub>
                          <m:sSubPr>
                            <m:ctrlPr>
                              <a:rPr lang="en-US" i="1">
                                <a:latin typeface="Cambria Math" charset="0"/>
                              </a:rPr>
                            </m:ctrlPr>
                          </m:sSubPr>
                          <m:e>
                            <m:r>
                              <a:rPr lang="en-US" i="1">
                                <a:latin typeface="Cambria Math" charset="0"/>
                              </a:rPr>
                              <m:t>𝐺</m:t>
                            </m:r>
                          </m:e>
                          <m:sub>
                            <m:r>
                              <a:rPr lang="en-US" i="1">
                                <a:latin typeface="Cambria Math" charset="0"/>
                              </a:rPr>
                              <m:t>𝑗</m:t>
                            </m:r>
                          </m:sub>
                        </m:sSub>
                      </m:e>
                    </m:d>
                  </m:oMath>
                </a14:m>
                <a:endParaRPr lang="en-US" dirty="0" smtClean="0">
                  <a:effectLst/>
                </a:endParaRPr>
              </a:p>
              <a:p>
                <a:pPr lvl="1"/>
                <a:r>
                  <a:rPr lang="en-US" dirty="0" smtClean="0"/>
                  <a:t>“Soft metric”: </a:t>
                </a:r>
                <a14:m>
                  <m:oMath xmlns:m="http://schemas.openxmlformats.org/officeDocument/2006/math">
                    <m:r>
                      <a:rPr lang="en-US" i="1">
                        <a:latin typeface="Cambria Math" charset="0"/>
                      </a:rPr>
                      <m:t>𝑆𝑐𝑜𝑟𝑒</m:t>
                    </m:r>
                    <m:d>
                      <m:dPr>
                        <m:ctrlPr>
                          <a:rPr lang="en-US" i="1">
                            <a:latin typeface="Cambria Math" charset="0"/>
                          </a:rPr>
                        </m:ctrlPr>
                      </m:dPr>
                      <m:e>
                        <m:r>
                          <a:rPr lang="en-US" i="1">
                            <a:latin typeface="Cambria Math" charset="0"/>
                          </a:rPr>
                          <m:t>𝑖</m:t>
                        </m:r>
                        <m:r>
                          <a:rPr lang="en-US" i="1">
                            <a:latin typeface="Cambria Math" charset="0"/>
                          </a:rPr>
                          <m:t>,</m:t>
                        </m:r>
                        <m:r>
                          <a:rPr lang="en-US" i="1">
                            <a:latin typeface="Cambria Math" charset="0"/>
                          </a:rPr>
                          <m:t>𝑗</m:t>
                        </m:r>
                      </m:e>
                    </m:d>
                    <m:r>
                      <a:rPr lang="en-US" i="1">
                        <a:latin typeface="Cambria Math" charset="0"/>
                      </a:rPr>
                      <m:t>= </m:t>
                    </m:r>
                    <m:r>
                      <a:rPr lang="en-US" i="1">
                        <a:latin typeface="Cambria Math" charset="0"/>
                      </a:rPr>
                      <m:t>𝛿</m:t>
                    </m:r>
                    <m:d>
                      <m:dPr>
                        <m:ctrlPr>
                          <a:rPr lang="en-US" i="1">
                            <a:latin typeface="Cambria Math" charset="0"/>
                          </a:rPr>
                        </m:ctrlPr>
                      </m:dPr>
                      <m:e>
                        <m:sSub>
                          <m:sSubPr>
                            <m:ctrlPr>
                              <a:rPr lang="en-US" i="1">
                                <a:latin typeface="Cambria Math" charset="0"/>
                              </a:rPr>
                            </m:ctrlPr>
                          </m:sSubPr>
                          <m:e>
                            <m:r>
                              <a:rPr lang="en-US" i="1">
                                <a:latin typeface="Cambria Math" charset="0"/>
                              </a:rPr>
                              <m:t>𝐺</m:t>
                            </m:r>
                          </m:e>
                          <m:sub>
                            <m:r>
                              <a:rPr lang="en-US" i="1">
                                <a:latin typeface="Cambria Math" charset="0"/>
                              </a:rPr>
                              <m:t>𝑖</m:t>
                            </m:r>
                          </m:sub>
                        </m:sSub>
                        <m:r>
                          <a:rPr lang="en-US" i="1">
                            <a:latin typeface="Cambria Math" charset="0"/>
                          </a:rPr>
                          <m:t>,</m:t>
                        </m:r>
                        <m:sSub>
                          <m:sSubPr>
                            <m:ctrlPr>
                              <a:rPr lang="en-US" i="1">
                                <a:latin typeface="Cambria Math" charset="0"/>
                              </a:rPr>
                            </m:ctrlPr>
                          </m:sSubPr>
                          <m:e>
                            <m:r>
                              <a:rPr lang="en-US" i="1">
                                <a:latin typeface="Cambria Math" charset="0"/>
                              </a:rPr>
                              <m:t>𝐺</m:t>
                            </m:r>
                          </m:e>
                          <m:sub>
                            <m:r>
                              <a:rPr lang="en-US" i="1">
                                <a:latin typeface="Cambria Math" charset="0"/>
                              </a:rPr>
                              <m:t>𝑗</m:t>
                            </m:r>
                          </m:sub>
                        </m:sSub>
                      </m:e>
                    </m:d>
                    <m:r>
                      <a:rPr lang="en-US" i="1">
                        <a:latin typeface="Cambria Math" charset="0"/>
                      </a:rPr>
                      <m:t>+</m:t>
                    </m:r>
                    <m:r>
                      <a:rPr lang="en-US" i="1">
                        <a:latin typeface="Cambria Math" charset="0"/>
                      </a:rPr>
                      <m:t>𝐴𝐹</m:t>
                    </m:r>
                    <m:r>
                      <a:rPr lang="en-US" i="1">
                        <a:latin typeface="Cambria Math" charset="0"/>
                      </a:rPr>
                      <m:t>.</m:t>
                    </m:r>
                    <m:r>
                      <a:rPr lang="en-US" i="1">
                        <a:latin typeface="Cambria Math" charset="0"/>
                      </a:rPr>
                      <m:t>𝛿</m:t>
                    </m:r>
                    <m:d>
                      <m:dPr>
                        <m:ctrlPr>
                          <a:rPr lang="en-US" i="1">
                            <a:latin typeface="Cambria Math" charset="0"/>
                          </a:rPr>
                        </m:ctrlPr>
                      </m:dPr>
                      <m:e>
                        <m:d>
                          <m:dPr>
                            <m:begChr m:val="|"/>
                            <m:endChr m:val="|"/>
                            <m:ctrlPr>
                              <a:rPr lang="en-US" i="1">
                                <a:latin typeface="Cambria Math" charset="0"/>
                              </a:rPr>
                            </m:ctrlPr>
                          </m:dPr>
                          <m:e>
                            <m:sSub>
                              <m:sSubPr>
                                <m:ctrlPr>
                                  <a:rPr lang="en-US" i="1">
                                    <a:latin typeface="Cambria Math" charset="0"/>
                                  </a:rPr>
                                </m:ctrlPr>
                              </m:sSubPr>
                              <m:e>
                                <m:r>
                                  <a:rPr lang="en-US" i="1">
                                    <a:latin typeface="Cambria Math" charset="0"/>
                                  </a:rPr>
                                  <m:t>𝐺</m:t>
                                </m:r>
                              </m:e>
                              <m:sub>
                                <m:r>
                                  <a:rPr lang="en-US" i="1">
                                    <a:latin typeface="Cambria Math" charset="0"/>
                                  </a:rPr>
                                  <m:t>𝑖</m:t>
                                </m:r>
                              </m:sub>
                            </m:sSub>
                            <m:r>
                              <a:rPr lang="en-US" i="1">
                                <a:latin typeface="Cambria Math" charset="0"/>
                              </a:rPr>
                              <m:t>−</m:t>
                            </m:r>
                            <m:sSub>
                              <m:sSubPr>
                                <m:ctrlPr>
                                  <a:rPr lang="en-US" i="1">
                                    <a:latin typeface="Cambria Math" charset="0"/>
                                  </a:rPr>
                                </m:ctrlPr>
                              </m:sSubPr>
                              <m:e>
                                <m:r>
                                  <a:rPr lang="en-US" i="1">
                                    <a:latin typeface="Cambria Math" charset="0"/>
                                  </a:rPr>
                                  <m:t>𝐺</m:t>
                                </m:r>
                              </m:e>
                              <m:sub>
                                <m:r>
                                  <a:rPr lang="en-US" i="1">
                                    <a:latin typeface="Cambria Math" charset="0"/>
                                  </a:rPr>
                                  <m:t>𝑗</m:t>
                                </m:r>
                              </m:sub>
                            </m:sSub>
                          </m:e>
                        </m:d>
                        <m:r>
                          <a:rPr lang="en-US" i="1">
                            <a:latin typeface="Cambria Math" charset="0"/>
                          </a:rPr>
                          <m:t>,1</m:t>
                        </m:r>
                      </m:e>
                    </m:d>
                    <m:r>
                      <a:rPr lang="en-US" i="1">
                        <a:latin typeface="Cambria Math" charset="0"/>
                      </a:rPr>
                      <m:t>+</m:t>
                    </m:r>
                    <m:sSup>
                      <m:sSupPr>
                        <m:ctrlPr>
                          <a:rPr lang="en-US" i="1">
                            <a:latin typeface="Cambria Math" charset="0"/>
                          </a:rPr>
                        </m:ctrlPr>
                      </m:sSupPr>
                      <m:e>
                        <m:r>
                          <a:rPr lang="en-US" i="1">
                            <a:latin typeface="Cambria Math" charset="0"/>
                          </a:rPr>
                          <m:t>𝐴𝐹</m:t>
                        </m:r>
                      </m:e>
                      <m:sup>
                        <m:r>
                          <a:rPr lang="en-US" i="1">
                            <a:latin typeface="Cambria Math" charset="0"/>
                          </a:rPr>
                          <m:t>2</m:t>
                        </m:r>
                      </m:sup>
                    </m:sSup>
                    <m:r>
                      <a:rPr lang="en-US" i="1">
                        <a:latin typeface="Cambria Math" charset="0"/>
                      </a:rPr>
                      <m:t>.</m:t>
                    </m:r>
                    <m:r>
                      <a:rPr lang="en-US" i="1">
                        <a:latin typeface="Cambria Math" charset="0"/>
                      </a:rPr>
                      <m:t>𝛿</m:t>
                    </m:r>
                    <m:d>
                      <m:dPr>
                        <m:ctrlPr>
                          <a:rPr lang="en-US" i="1">
                            <a:latin typeface="Cambria Math" charset="0"/>
                          </a:rPr>
                        </m:ctrlPr>
                      </m:dPr>
                      <m:e>
                        <m:d>
                          <m:dPr>
                            <m:begChr m:val="|"/>
                            <m:endChr m:val="|"/>
                            <m:ctrlPr>
                              <a:rPr lang="en-US" i="1">
                                <a:latin typeface="Cambria Math" charset="0"/>
                              </a:rPr>
                            </m:ctrlPr>
                          </m:dPr>
                          <m:e>
                            <m:sSub>
                              <m:sSubPr>
                                <m:ctrlPr>
                                  <a:rPr lang="en-US" i="1">
                                    <a:latin typeface="Cambria Math" charset="0"/>
                                  </a:rPr>
                                </m:ctrlPr>
                              </m:sSubPr>
                              <m:e>
                                <m:r>
                                  <a:rPr lang="en-US" i="1">
                                    <a:latin typeface="Cambria Math" charset="0"/>
                                  </a:rPr>
                                  <m:t>𝐺</m:t>
                                </m:r>
                              </m:e>
                              <m:sub>
                                <m:r>
                                  <a:rPr lang="en-US" i="1">
                                    <a:latin typeface="Cambria Math" charset="0"/>
                                  </a:rPr>
                                  <m:t>𝑖</m:t>
                                </m:r>
                              </m:sub>
                            </m:sSub>
                            <m:r>
                              <a:rPr lang="en-US" i="1">
                                <a:latin typeface="Cambria Math" charset="0"/>
                              </a:rPr>
                              <m:t>−</m:t>
                            </m:r>
                            <m:sSub>
                              <m:sSubPr>
                                <m:ctrlPr>
                                  <a:rPr lang="en-US" i="1">
                                    <a:latin typeface="Cambria Math" charset="0"/>
                                  </a:rPr>
                                </m:ctrlPr>
                              </m:sSubPr>
                              <m:e>
                                <m:r>
                                  <a:rPr lang="en-US" i="1">
                                    <a:latin typeface="Cambria Math" charset="0"/>
                                  </a:rPr>
                                  <m:t>𝐺</m:t>
                                </m:r>
                              </m:e>
                              <m:sub>
                                <m:r>
                                  <a:rPr lang="en-US" i="1">
                                    <a:latin typeface="Cambria Math" charset="0"/>
                                  </a:rPr>
                                  <m:t>𝑗</m:t>
                                </m:r>
                              </m:sub>
                            </m:sSub>
                          </m:e>
                        </m:d>
                        <m:r>
                          <a:rPr lang="en-US" i="1">
                            <a:latin typeface="Cambria Math" charset="0"/>
                          </a:rPr>
                          <m:t>,2</m:t>
                        </m:r>
                      </m:e>
                    </m:d>
                  </m:oMath>
                </a14:m>
                <a:r>
                  <a:rPr lang="en-US" dirty="0">
                    <a:effectLst/>
                  </a:rPr>
                  <a:t> </a:t>
                </a:r>
                <a:endParaRPr lang="en-US" dirty="0" smtClean="0">
                  <a:effectLst/>
                </a:endParaRPr>
              </a:p>
              <a:p>
                <a:pPr lvl="1"/>
                <a:r>
                  <a:rPr lang="en-US" dirty="0" smtClean="0"/>
                  <a:t>Rescaled scores to lie in the interval [0, 1]</a:t>
                </a:r>
                <a:endParaRPr lang="en-US" dirty="0"/>
              </a:p>
              <a:p>
                <a:pPr marL="457200" indent="-457200">
                  <a:buFont typeface="+mj-lt"/>
                  <a:buAutoNum type="arabicPeriod"/>
                </a:pPr>
                <a:r>
                  <a:rPr lang="en-US" dirty="0" smtClean="0"/>
                  <a:t>Used R’s default hierarchical clustering method on 1</a:t>
                </a:r>
                <a:r>
                  <a:rPr lang="en-US" baseline="30000" dirty="0" smtClean="0"/>
                  <a:t>st</a:t>
                </a:r>
                <a:r>
                  <a:rPr lang="en-US" dirty="0" smtClean="0"/>
                  <a:t> 200 samples of 1kG dataset</a:t>
                </a:r>
              </a:p>
              <a:p>
                <a:pPr marL="457200" indent="-457200">
                  <a:buFont typeface="+mj-lt"/>
                  <a:buAutoNum type="arabicPeriod"/>
                </a:pPr>
                <a:endParaRPr lang="en-US" dirty="0"/>
              </a:p>
              <a:p>
                <a:pPr marL="457200" indent="-457200">
                  <a:buFont typeface="+mj-lt"/>
                  <a:buAutoNum type="arabicPeriod"/>
                </a:pPr>
                <a:r>
                  <a:rPr lang="en-US" dirty="0" smtClean="0"/>
                  <a:t>Interestingly, does capture the broad population separations in the 200 samples (86 GBR &amp; 99 FIN, 15 CHS)</a:t>
                </a:r>
              </a:p>
              <a:p>
                <a:pPr marL="457200" indent="-457200">
                  <a:buFont typeface="+mj-lt"/>
                  <a:buAutoNum type="arabicPeriod"/>
                </a:pPr>
                <a:endParaRPr lang="en-US" dirty="0" smtClean="0"/>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6473" y="1163781"/>
                <a:ext cx="11443854" cy="5306291"/>
              </a:xfrm>
              <a:blipFill rotWithShape="0">
                <a:blip r:embed="rId2"/>
                <a:stretch>
                  <a:fillRect l="-852" t="-229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81E8368-3BBE-D040-AD71-7DC87C08D5A9}" type="slidenum">
              <a:rPr lang="en-US" smtClean="0"/>
              <a:t>8</a:t>
            </a:fld>
            <a:endParaRPr lang="en-US"/>
          </a:p>
        </p:txBody>
      </p:sp>
    </p:spTree>
    <p:extLst>
      <p:ext uri="{BB962C8B-B14F-4D97-AF65-F5344CB8AC3E}">
        <p14:creationId xmlns:p14="http://schemas.microsoft.com/office/powerpoint/2010/main" val="1884079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314709" cy="817418"/>
          </a:xfrm>
        </p:spPr>
        <p:txBody>
          <a:bodyPr/>
          <a:lstStyle/>
          <a:p>
            <a:r>
              <a:rPr lang="en-US" dirty="0" smtClean="0"/>
              <a:t>SNP assignment approaches</a:t>
            </a:r>
            <a:endParaRPr lang="en-US" dirty="0"/>
          </a:p>
        </p:txBody>
      </p:sp>
      <p:sp>
        <p:nvSpPr>
          <p:cNvPr id="3" name="Content Placeholder 2"/>
          <p:cNvSpPr>
            <a:spLocks noGrp="1"/>
          </p:cNvSpPr>
          <p:nvPr>
            <p:ph idx="1"/>
          </p:nvPr>
        </p:nvSpPr>
        <p:spPr>
          <a:xfrm>
            <a:off x="838200" y="969818"/>
            <a:ext cx="5022273" cy="5751657"/>
          </a:xfrm>
        </p:spPr>
        <p:txBody>
          <a:bodyPr>
            <a:normAutofit/>
          </a:bodyPr>
          <a:lstStyle/>
          <a:p>
            <a:pPr marL="457200" indent="-457200">
              <a:buFont typeface="+mj-lt"/>
              <a:buAutoNum type="arabicPeriod"/>
            </a:pPr>
            <a:r>
              <a:rPr lang="en-US" dirty="0" smtClean="0">
                <a:solidFill>
                  <a:srgbClr val="FF0000"/>
                </a:solidFill>
              </a:rPr>
              <a:t>Bottom-up approach: </a:t>
            </a:r>
          </a:p>
          <a:p>
            <a:pPr lvl="1"/>
            <a:r>
              <a:rPr lang="en-US" dirty="0"/>
              <a:t>S</a:t>
            </a:r>
            <a:r>
              <a:rPr lang="en-US" dirty="0" smtClean="0"/>
              <a:t>tart with the terminal nodes</a:t>
            </a:r>
          </a:p>
          <a:p>
            <a:pPr lvl="1"/>
            <a:r>
              <a:rPr lang="en-US" dirty="0"/>
              <a:t>F</a:t>
            </a:r>
            <a:r>
              <a:rPr lang="en-US" dirty="0" smtClean="0"/>
              <a:t>ind discriminating SNPs with different genotypes in the different leaves</a:t>
            </a:r>
          </a:p>
          <a:p>
            <a:pPr lvl="1"/>
            <a:r>
              <a:rPr lang="en-US" dirty="0"/>
              <a:t>R</a:t>
            </a:r>
            <a:r>
              <a:rPr lang="en-US" dirty="0" smtClean="0"/>
              <a:t>emove those SNPs from that lineage and repeat process in higher nodes, until the top.</a:t>
            </a:r>
          </a:p>
          <a:p>
            <a:pPr marL="457200" indent="-457200">
              <a:buFont typeface="+mj-lt"/>
              <a:buAutoNum type="arabicPeriod"/>
            </a:pPr>
            <a:r>
              <a:rPr lang="en-US" dirty="0" smtClean="0">
                <a:solidFill>
                  <a:srgbClr val="FF0000"/>
                </a:solidFill>
              </a:rPr>
              <a:t>Top-down approach: </a:t>
            </a:r>
          </a:p>
          <a:p>
            <a:pPr lvl="1"/>
            <a:r>
              <a:rPr lang="en-US" dirty="0"/>
              <a:t>S</a:t>
            </a:r>
            <a:r>
              <a:rPr lang="en-US" dirty="0" smtClean="0"/>
              <a:t>tart at topmost node </a:t>
            </a:r>
          </a:p>
          <a:p>
            <a:pPr lvl="1"/>
            <a:r>
              <a:rPr lang="en-US" dirty="0" smtClean="0"/>
              <a:t>Find discriminating SNPs that are shared by 80% of members in each branch and that are different between branches</a:t>
            </a:r>
            <a:endParaRPr lang="en-US" dirty="0"/>
          </a:p>
          <a:p>
            <a:pPr lvl="1"/>
            <a:r>
              <a:rPr lang="en-US" dirty="0"/>
              <a:t>R</a:t>
            </a:r>
            <a:r>
              <a:rPr lang="en-US" dirty="0" smtClean="0"/>
              <a:t>emove those SNPs from the lineage and continue down</a:t>
            </a:r>
          </a:p>
          <a:p>
            <a:pPr lvl="1"/>
            <a:r>
              <a:rPr lang="en-US" dirty="0" smtClean="0"/>
              <a:t>Place all leftover SNPs in terminal leaves</a:t>
            </a:r>
          </a:p>
          <a:p>
            <a:endParaRPr lang="en-US" dirty="0"/>
          </a:p>
        </p:txBody>
      </p:sp>
      <p:sp>
        <p:nvSpPr>
          <p:cNvPr id="4" name="Slide Number Placeholder 3"/>
          <p:cNvSpPr>
            <a:spLocks noGrp="1"/>
          </p:cNvSpPr>
          <p:nvPr>
            <p:ph type="sldNum" sz="quarter" idx="12"/>
          </p:nvPr>
        </p:nvSpPr>
        <p:spPr/>
        <p:txBody>
          <a:bodyPr/>
          <a:lstStyle/>
          <a:p>
            <a:fld id="{781E8368-3BBE-D040-AD71-7DC87C08D5A9}" type="slidenum">
              <a:rPr lang="en-US" smtClean="0"/>
              <a:t>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023" y="1093065"/>
            <a:ext cx="5900646" cy="4559590"/>
          </a:xfrm>
          <a:prstGeom prst="rect">
            <a:avLst/>
          </a:prstGeom>
        </p:spPr>
      </p:pic>
    </p:spTree>
    <p:extLst>
      <p:ext uri="{BB962C8B-B14F-4D97-AF65-F5344CB8AC3E}">
        <p14:creationId xmlns:p14="http://schemas.microsoft.com/office/powerpoint/2010/main" val="1939469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3101</TotalTime>
  <Words>1630</Words>
  <Application>Microsoft Macintosh PowerPoint</Application>
  <PresentationFormat>Widescreen</PresentationFormat>
  <Paragraphs>412</Paragraphs>
  <Slides>23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Calibri</vt:lpstr>
      <vt:lpstr>Calibri Light</vt:lpstr>
      <vt:lpstr>Cambria Math</vt:lpstr>
      <vt:lpstr>Garamond</vt:lpstr>
      <vt:lpstr>Mangal</vt:lpstr>
      <vt:lpstr>Menlo</vt:lpstr>
      <vt:lpstr>Times New Roman</vt:lpstr>
      <vt:lpstr>Arial</vt:lpstr>
      <vt:lpstr>Office Theme</vt:lpstr>
      <vt:lpstr>Genomic Informatics a.k.a Where’s Waldo’s Genotype?</vt:lpstr>
      <vt:lpstr>Outline</vt:lpstr>
      <vt:lpstr>Motivation for studying genomic information </vt:lpstr>
      <vt:lpstr>Definitions and assumptions</vt:lpstr>
      <vt:lpstr>The “Genotype Tree”</vt:lpstr>
      <vt:lpstr>Conceptual visualization</vt:lpstr>
      <vt:lpstr>Protocol</vt:lpstr>
      <vt:lpstr>Specifics of the method</vt:lpstr>
      <vt:lpstr>SNP assignment approaches</vt:lpstr>
      <vt:lpstr>Results from Top-down approach</vt:lpstr>
      <vt:lpstr>Conclusions</vt:lpstr>
      <vt:lpstr>Identification of individuals using Genotype Hidden Markov Models (HMMs)</vt:lpstr>
      <vt:lpstr>Details of the HMM</vt:lpstr>
      <vt:lpstr>PowerPoint Presentation</vt:lpstr>
      <vt:lpstr>PowerPoint Presentation</vt:lpstr>
      <vt:lpstr>Translation to an HMM and parameter values</vt:lpstr>
      <vt:lpstr>Logarithmic Viterbi algorithm</vt:lpstr>
      <vt:lpstr>Results Case 1: Identifying an individual known to be within a database</vt:lpstr>
      <vt:lpstr>Case 2: Identifying an individual not in the database, but related to the ancestries represented therein </vt:lpstr>
      <vt:lpstr>PowerPoint Presentation</vt:lpstr>
      <vt:lpstr>Conclusions</vt:lpstr>
      <vt:lpstr>Future Directions</vt:lpstr>
      <vt:lpstr>PowerPoint Presentation</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118</cp:revision>
  <dcterms:created xsi:type="dcterms:W3CDTF">2018-05-28T14:25:59Z</dcterms:created>
  <dcterms:modified xsi:type="dcterms:W3CDTF">2018-05-30T18:30:21Z</dcterms:modified>
</cp:coreProperties>
</file>