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73" r:id="rId3"/>
    <p:sldId id="282" r:id="rId4"/>
    <p:sldId id="290" r:id="rId5"/>
    <p:sldId id="286" r:id="rId6"/>
    <p:sldId id="294" r:id="rId7"/>
    <p:sldId id="295" r:id="rId8"/>
    <p:sldId id="293" r:id="rId9"/>
    <p:sldId id="296" r:id="rId10"/>
    <p:sldId id="287" r:id="rId11"/>
    <p:sldId id="292" r:id="rId12"/>
    <p:sldId id="291" r:id="rId13"/>
    <p:sldId id="285" r:id="rId14"/>
    <p:sldId id="283" r:id="rId15"/>
    <p:sldId id="275" r:id="rId16"/>
    <p:sldId id="276" r:id="rId17"/>
    <p:sldId id="272" r:id="rId18"/>
    <p:sldId id="257" r:id="rId19"/>
    <p:sldId id="277" r:id="rId20"/>
    <p:sldId id="258" r:id="rId21"/>
    <p:sldId id="278" r:id="rId22"/>
    <p:sldId id="279" r:id="rId23"/>
    <p:sldId id="280" r:id="rId24"/>
    <p:sldId id="259" r:id="rId25"/>
    <p:sldId id="260" r:id="rId26"/>
    <p:sldId id="281" r:id="rId27"/>
    <p:sldId id="297" r:id="rId28"/>
    <p:sldId id="284" r:id="rId29"/>
    <p:sldId id="288" r:id="rId30"/>
    <p:sldId id="289" r:id="rId31"/>
    <p:sldId id="261" r:id="rId32"/>
    <p:sldId id="262" r:id="rId33"/>
    <p:sldId id="263" r:id="rId34"/>
    <p:sldId id="269" r:id="rId35"/>
    <p:sldId id="264" r:id="rId36"/>
    <p:sldId id="265" r:id="rId37"/>
    <p:sldId id="266" r:id="rId38"/>
    <p:sldId id="267" r:id="rId39"/>
    <p:sldId id="26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39"/>
    <p:restoredTop sz="88361"/>
  </p:normalViewPr>
  <p:slideViewPr>
    <p:cSldViewPr snapToGrid="0" snapToObjects="1">
      <p:cViewPr>
        <p:scale>
          <a:sx n="95" d="100"/>
          <a:sy n="95" d="100"/>
        </p:scale>
        <p:origin x="880"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DC6572-30ED-6447-8E75-AD50BEEEB13C}" type="datetimeFigureOut">
              <a:rPr lang="en-US" smtClean="0"/>
              <a:t>5/29/18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C68058-8A85-314F-9BA5-DF1671D95A5E}" type="slidenum">
              <a:rPr lang="en-US" smtClean="0"/>
              <a:t>‹#›</a:t>
            </a:fld>
            <a:endParaRPr lang="en-US"/>
          </a:p>
        </p:txBody>
      </p:sp>
    </p:spTree>
    <p:extLst>
      <p:ext uri="{BB962C8B-B14F-4D97-AF65-F5344CB8AC3E}">
        <p14:creationId xmlns:p14="http://schemas.microsoft.com/office/powerpoint/2010/main" val="4420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C68058-8A85-314F-9BA5-DF1671D95A5E}" type="slidenum">
              <a:rPr lang="en-US" smtClean="0"/>
              <a:t>1</a:t>
            </a:fld>
            <a:endParaRPr lang="en-US"/>
          </a:p>
        </p:txBody>
      </p:sp>
    </p:spTree>
    <p:extLst>
      <p:ext uri="{BB962C8B-B14F-4D97-AF65-F5344CB8AC3E}">
        <p14:creationId xmlns:p14="http://schemas.microsoft.com/office/powerpoint/2010/main" val="224778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DNA binding affinity may explain Mcm1-Arg80 heterodimer</a:t>
            </a:r>
            <a:r>
              <a:rPr lang="en-US" baseline="0" dirty="0" smtClean="0"/>
              <a:t> rather </a:t>
            </a:r>
            <a:r>
              <a:rPr lang="en-US" baseline="0" smtClean="0"/>
              <a:t>than an Arg80-Arg80 homodimer</a:t>
            </a:r>
            <a:endParaRPr lang="en-US" dirty="0"/>
          </a:p>
        </p:txBody>
      </p:sp>
      <p:sp>
        <p:nvSpPr>
          <p:cNvPr id="4" name="Slide Number Placeholder 3"/>
          <p:cNvSpPr>
            <a:spLocks noGrp="1"/>
          </p:cNvSpPr>
          <p:nvPr>
            <p:ph type="sldNum" sz="quarter" idx="10"/>
          </p:nvPr>
        </p:nvSpPr>
        <p:spPr/>
        <p:txBody>
          <a:bodyPr/>
          <a:lstStyle/>
          <a:p>
            <a:fld id="{A04B6E38-1723-A149-B9AA-4C72AC559969}" type="slidenum">
              <a:rPr lang="en-US" smtClean="0"/>
              <a:t>13</a:t>
            </a:fld>
            <a:endParaRPr lang="en-US"/>
          </a:p>
        </p:txBody>
      </p:sp>
    </p:spTree>
    <p:extLst>
      <p:ext uri="{BB962C8B-B14F-4D97-AF65-F5344CB8AC3E}">
        <p14:creationId xmlns:p14="http://schemas.microsoft.com/office/powerpoint/2010/main" val="1207412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alternative SRE-specific genotypes use amino acids with diverse biochemical characteristics (Fig. 1d), and they discriminate between SRE and ERE using different physical contacts (Fig. 1e, f and Extended Data Fig. 4).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example, the historical outcome (RH sequence GSKV) binds SRE in part by polar contacts from Lys28 to nucleotides A1 and G2, but the alternative outcome KAAI makes no polar contacts using residue 28, instead hydrogen bonding from Lys25 to A1, G2, and the opposite-strand nucleotide T-3 (Fig. 1e).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also exhibits novel mechanisms of ERE-exclusion: whereas GSKV leaves the hydrogen bonding potential of C-3 unsatisfied, KAAI also leaves G2 and T4 unpaired, because Ala28—unlike Lys28 of GSKV— cannot bond to G2, and Ile29 interferes with a hydrogen bond to T4 made by the conserved Arg33 residue (Fig. 1f and Extended Data Fig. 4c). </a:t>
            </a:r>
            <a:endParaRPr lang="en-US" dirty="0" smtClean="0"/>
          </a:p>
          <a:p>
            <a:endParaRPr lang="en-US" dirty="0"/>
          </a:p>
        </p:txBody>
      </p:sp>
      <p:sp>
        <p:nvSpPr>
          <p:cNvPr id="4" name="Slide Number Placeholder 3"/>
          <p:cNvSpPr>
            <a:spLocks noGrp="1"/>
          </p:cNvSpPr>
          <p:nvPr>
            <p:ph type="sldNum" sz="quarter" idx="10"/>
          </p:nvPr>
        </p:nvSpPr>
        <p:spPr/>
        <p:txBody>
          <a:bodyPr/>
          <a:lstStyle/>
          <a:p>
            <a:fld id="{B8C68058-8A85-314F-9BA5-DF1671D95A5E}" type="slidenum">
              <a:rPr lang="en-US" smtClean="0"/>
              <a:t>19</a:t>
            </a:fld>
            <a:endParaRPr lang="en-US"/>
          </a:p>
        </p:txBody>
      </p:sp>
    </p:spTree>
    <p:extLst>
      <p:ext uri="{BB962C8B-B14F-4D97-AF65-F5344CB8AC3E}">
        <p14:creationId xmlns:p14="http://schemas.microsoft.com/office/powerpoint/2010/main" val="46981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-ERE-specific,</a:t>
            </a:r>
            <a:r>
              <a:rPr lang="en-US" baseline="0" dirty="0" smtClean="0"/>
              <a:t> SRE-specific, and promiscuous variants are distributed throughout the network. This allows for many paths to switch between functions.</a:t>
            </a:r>
            <a:endParaRPr lang="en-US" dirty="0"/>
          </a:p>
        </p:txBody>
      </p:sp>
      <p:sp>
        <p:nvSpPr>
          <p:cNvPr id="4" name="Slide Number Placeholder 3"/>
          <p:cNvSpPr>
            <a:spLocks noGrp="1"/>
          </p:cNvSpPr>
          <p:nvPr>
            <p:ph type="sldNum" sz="quarter" idx="10"/>
          </p:nvPr>
        </p:nvSpPr>
        <p:spPr/>
        <p:txBody>
          <a:bodyPr/>
          <a:lstStyle/>
          <a:p>
            <a:fld id="{B8C68058-8A85-314F-9BA5-DF1671D95A5E}" type="slidenum">
              <a:rPr lang="en-US" smtClean="0"/>
              <a:t>20</a:t>
            </a:fld>
            <a:endParaRPr lang="en-US"/>
          </a:p>
        </p:txBody>
      </p:sp>
    </p:spTree>
    <p:extLst>
      <p:ext uri="{BB962C8B-B14F-4D97-AF65-F5344CB8AC3E}">
        <p14:creationId xmlns:p14="http://schemas.microsoft.com/office/powerpoint/2010/main" val="269865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longest path is 13.</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Helvetica" charset="0"/>
                <a:ea typeface="Helvetica" charset="0"/>
                <a:cs typeface="Helvetica" charset="0"/>
              </a:rPr>
              <a:t>-Some alternative SRE</a:t>
            </a:r>
            <a:r>
              <a:rPr lang="en-US" baseline="0" dirty="0" smtClean="0">
                <a:latin typeface="Helvetica" charset="0"/>
                <a:ea typeface="Helvetica" charset="0"/>
                <a:cs typeface="Helvetica" charset="0"/>
              </a:rPr>
              <a:t> responsive elements</a:t>
            </a:r>
            <a:r>
              <a:rPr lang="en-US" dirty="0" smtClean="0">
                <a:latin typeface="Helvetica" charset="0"/>
                <a:ea typeface="Helvetica" charset="0"/>
                <a:cs typeface="Helvetica" charset="0"/>
              </a:rPr>
              <a:t> are 1 or 2 steps away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Helvetica" charset="0"/>
                <a:ea typeface="Helvetica" charset="0"/>
                <a:cs typeface="Helvetica" charset="0"/>
              </a:rPr>
              <a:t>-Difference</a:t>
            </a:r>
            <a:r>
              <a:rPr lang="en-US" baseline="0" dirty="0" smtClean="0">
                <a:latin typeface="Helvetica" charset="0"/>
                <a:ea typeface="Helvetica" charset="0"/>
                <a:cs typeface="Helvetica" charset="0"/>
              </a:rPr>
              <a:t> evolutionary models still produce similar outcomes. If select against binding that is too strong or too weak then you still have hundreds of paths for switching specificity.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latin typeface="Helvetica" charset="0"/>
                <a:ea typeface="Helvetica" charset="0"/>
                <a:cs typeface="Helvetica" charset="0"/>
              </a:rPr>
              <a:t>-Or if only trajectories with ever increasing SRE specificity (as expected under positive selection) are considered switching paths are still readily available.</a:t>
            </a:r>
            <a:endParaRPr lang="en-US" dirty="0" smtClean="0">
              <a:latin typeface="Helvetica" charset="0"/>
              <a:ea typeface="Helvetica" charset="0"/>
              <a:cs typeface="Helvetica" charset="0"/>
            </a:endParaRPr>
          </a:p>
          <a:p>
            <a:endParaRPr lang="en-US" dirty="0"/>
          </a:p>
        </p:txBody>
      </p:sp>
      <p:sp>
        <p:nvSpPr>
          <p:cNvPr id="4" name="Slide Number Placeholder 3"/>
          <p:cNvSpPr>
            <a:spLocks noGrp="1"/>
          </p:cNvSpPr>
          <p:nvPr>
            <p:ph type="sldNum" sz="quarter" idx="10"/>
          </p:nvPr>
        </p:nvSpPr>
        <p:spPr/>
        <p:txBody>
          <a:bodyPr/>
          <a:lstStyle/>
          <a:p>
            <a:fld id="{B8C68058-8A85-314F-9BA5-DF1671D95A5E}" type="slidenum">
              <a:rPr lang="en-US" smtClean="0"/>
              <a:t>21</a:t>
            </a:fld>
            <a:endParaRPr lang="en-US"/>
          </a:p>
        </p:txBody>
      </p:sp>
    </p:spTree>
    <p:extLst>
      <p:ext uri="{BB962C8B-B14F-4D97-AF65-F5344CB8AC3E}">
        <p14:creationId xmlns:p14="http://schemas.microsoft.com/office/powerpoint/2010/main" val="817915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All but 2 ERE specific variants can access SRE specificity without passing through a nonfunctional intermediate.</a:t>
            </a:r>
          </a:p>
          <a:p>
            <a:pPr marL="171450" indent="-171450">
              <a:buFontTx/>
              <a:buChar char="-"/>
            </a:pPr>
            <a:r>
              <a:rPr lang="en-US" baseline="0" dirty="0" smtClean="0"/>
              <a:t>90% can do so by paths no longer than the historical trajectory</a:t>
            </a:r>
          </a:p>
          <a:p>
            <a:pPr marL="171450" indent="-171450">
              <a:buFontTx/>
              <a:buChar char="-"/>
            </a:pPr>
            <a:r>
              <a:rPr lang="en-US" baseline="0" dirty="0" smtClean="0"/>
              <a:t>What SRE genotype evolved is dependent on where in the network of ERE-specific variants the starting point is located.</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smtClean="0">
                <a:solidFill>
                  <a:schemeClr val="tx1"/>
                </a:solidFill>
                <a:effectLst/>
                <a:latin typeface="+mn-lt"/>
                <a:ea typeface="+mn-ea"/>
                <a:cs typeface="+mn-cs"/>
              </a:rPr>
              <a:t>b</a:t>
            </a:r>
            <a:r>
              <a:rPr lang="en-US" sz="1200" kern="1200" dirty="0" smtClean="0">
                <a:solidFill>
                  <a:schemeClr val="tx1"/>
                </a:solidFill>
                <a:effectLst/>
                <a:latin typeface="+mn-lt"/>
                <a:ea typeface="+mn-ea"/>
                <a:cs typeface="+mn-cs"/>
              </a:rPr>
              <a:t>, Distribution of ERE-specific nodes (starting points) by number of SRE-specific nodes (outcomes) reached in three or fewer steps. </a:t>
            </a:r>
            <a:endParaRPr lang="en-US"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 Distribution of outcomes by number of starting points that reach it in three or fewer steps.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Black, outcomes reached from zero starting points because of epistasis; white, because all starting points are more than three non-synonymous mutations away. </a:t>
            </a:r>
            <a:endParaRPr lang="en-US" dirty="0" smtClean="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smtClean="0">
                <a:solidFill>
                  <a:schemeClr val="tx1"/>
                </a:solidFill>
                <a:effectLst/>
                <a:latin typeface="+mn-lt"/>
                <a:ea typeface="+mn-ea"/>
                <a:cs typeface="+mn-cs"/>
              </a:rPr>
              <a:t>d</a:t>
            </a:r>
            <a:r>
              <a:rPr lang="en-US" sz="1200" b="0" kern="1200" dirty="0" smtClean="0">
                <a:solidFill>
                  <a:schemeClr val="tx1"/>
                </a:solidFill>
                <a:effectLst/>
                <a:latin typeface="+mn-lt"/>
                <a:ea typeface="+mn-ea"/>
                <a:cs typeface="+mn-cs"/>
              </a:rPr>
              <a:t>, Distribution</a:t>
            </a:r>
            <a:r>
              <a:rPr lang="en-US" sz="1200" kern="1200" dirty="0" smtClean="0">
                <a:solidFill>
                  <a:schemeClr val="tx1"/>
                </a:solidFill>
                <a:effectLst/>
                <a:latin typeface="+mn-lt"/>
                <a:ea typeface="+mn-ea"/>
                <a:cs typeface="+mn-cs"/>
              </a:rPr>
              <a:t> of pairs of starting points by the fraction of outcomes within three or fewer steps that are shared. </a:t>
            </a:r>
            <a:endParaRPr lang="en-US" dirty="0" smtClean="0"/>
          </a:p>
          <a:p>
            <a:pPr marL="171450" indent="-171450">
              <a:buFontTx/>
              <a:buChar char="-"/>
            </a:pP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B8C68058-8A85-314F-9BA5-DF1671D95A5E}" type="slidenum">
              <a:rPr lang="en-US" smtClean="0"/>
              <a:t>22</a:t>
            </a:fld>
            <a:endParaRPr lang="en-US"/>
          </a:p>
        </p:txBody>
      </p:sp>
    </p:spTree>
    <p:extLst>
      <p:ext uri="{BB962C8B-B14F-4D97-AF65-F5344CB8AC3E}">
        <p14:creationId xmlns:p14="http://schemas.microsoft.com/office/powerpoint/2010/main" val="1758679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C68058-8A85-314F-9BA5-DF1671D95A5E}" type="slidenum">
              <a:rPr lang="en-US" smtClean="0"/>
              <a:t>23</a:t>
            </a:fld>
            <a:endParaRPr lang="en-US"/>
          </a:p>
        </p:txBody>
      </p:sp>
    </p:spTree>
    <p:extLst>
      <p:ext uri="{BB962C8B-B14F-4D97-AF65-F5344CB8AC3E}">
        <p14:creationId xmlns:p14="http://schemas.microsoft.com/office/powerpoint/2010/main" val="1526778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Shortest path is now 5 steps</a:t>
            </a:r>
            <a:r>
              <a:rPr lang="en-US" baseline="0" dirty="0" smtClean="0"/>
              <a:t> compared to just 1 in AncSR1+ 11p</a:t>
            </a:r>
          </a:p>
          <a:p>
            <a:r>
              <a:rPr lang="en-US" baseline="0" dirty="0" smtClean="0"/>
              <a:t>All paths require going through a states through permissive steps that don’t increase SRE specificity.</a:t>
            </a:r>
          </a:p>
          <a:p>
            <a:r>
              <a:rPr lang="en-US" baseline="0" dirty="0" smtClean="0"/>
              <a:t>All paths require going through a promiscuous intermediate</a:t>
            </a:r>
          </a:p>
          <a:p>
            <a:endParaRPr lang="en-US" dirty="0"/>
          </a:p>
        </p:txBody>
      </p:sp>
      <p:sp>
        <p:nvSpPr>
          <p:cNvPr id="4" name="Slide Number Placeholder 3"/>
          <p:cNvSpPr>
            <a:spLocks noGrp="1"/>
          </p:cNvSpPr>
          <p:nvPr>
            <p:ph type="sldNum" sz="quarter" idx="10"/>
          </p:nvPr>
        </p:nvSpPr>
        <p:spPr/>
        <p:txBody>
          <a:bodyPr/>
          <a:lstStyle/>
          <a:p>
            <a:fld id="{B8C68058-8A85-314F-9BA5-DF1671D95A5E}" type="slidenum">
              <a:rPr lang="en-US" smtClean="0"/>
              <a:t>24</a:t>
            </a:fld>
            <a:endParaRPr lang="en-US"/>
          </a:p>
        </p:txBody>
      </p:sp>
    </p:spTree>
    <p:extLst>
      <p:ext uri="{BB962C8B-B14F-4D97-AF65-F5344CB8AC3E}">
        <p14:creationId xmlns:p14="http://schemas.microsoft.com/office/powerpoint/2010/main" val="2118821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 specific</a:t>
            </a:r>
            <a:r>
              <a:rPr lang="en-US" baseline="0" dirty="0" smtClean="0"/>
              <a:t> nature of 11p mutation enhanced activity means that the network is better connected. - Not necessarily the case if the enhanced activity was specific</a:t>
            </a:r>
          </a:p>
          <a:p>
            <a:r>
              <a:rPr lang="en-US" baseline="0" dirty="0" smtClean="0"/>
              <a:t>Orange – require 11p</a:t>
            </a:r>
          </a:p>
          <a:p>
            <a:r>
              <a:rPr lang="en-US" baseline="0" dirty="0" smtClean="0"/>
              <a:t>Yellow – don</a:t>
            </a:r>
            <a:r>
              <a:rPr lang="uk-UA" baseline="0" dirty="0" smtClean="0"/>
              <a:t>’</a:t>
            </a:r>
            <a:r>
              <a:rPr lang="en-US" baseline="0" dirty="0" smtClean="0"/>
              <a:t>t require 11p</a:t>
            </a:r>
            <a:endParaRPr lang="en-US" dirty="0"/>
          </a:p>
        </p:txBody>
      </p:sp>
      <p:sp>
        <p:nvSpPr>
          <p:cNvPr id="4" name="Slide Number Placeholder 3"/>
          <p:cNvSpPr>
            <a:spLocks noGrp="1"/>
          </p:cNvSpPr>
          <p:nvPr>
            <p:ph type="sldNum" sz="quarter" idx="10"/>
          </p:nvPr>
        </p:nvSpPr>
        <p:spPr/>
        <p:txBody>
          <a:bodyPr/>
          <a:lstStyle/>
          <a:p>
            <a:fld id="{B8C68058-8A85-314F-9BA5-DF1671D95A5E}" type="slidenum">
              <a:rPr lang="en-US" smtClean="0"/>
              <a:t>25</a:t>
            </a:fld>
            <a:endParaRPr lang="en-US"/>
          </a:p>
        </p:txBody>
      </p:sp>
    </p:spTree>
    <p:extLst>
      <p:ext uri="{BB962C8B-B14F-4D97-AF65-F5344CB8AC3E}">
        <p14:creationId xmlns:p14="http://schemas.microsoft.com/office/powerpoint/2010/main" val="342026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Authors find</a:t>
            </a:r>
            <a:r>
              <a:rPr lang="en-US" baseline="0" dirty="0" smtClean="0"/>
              <a:t> contingency and stochasticity under different selection conditions</a:t>
            </a:r>
          </a:p>
          <a:p>
            <a:pPr marL="171450" indent="-171450">
              <a:buFontTx/>
              <a:buChar char="-"/>
            </a:pPr>
            <a:r>
              <a:rPr lang="en-US" baseline="0" dirty="0" smtClean="0"/>
              <a:t>They only look at 4 sites (space too vast) but contingency and stochasticity is likely important for larger regions. Unless a single mutation elsewhere is able to switch specificity (unlikely).</a:t>
            </a:r>
          </a:p>
          <a:p>
            <a:pPr marL="171450" indent="-171450">
              <a:buFontTx/>
              <a:buChar char="-"/>
            </a:pPr>
            <a:r>
              <a:rPr lang="en-US" baseline="0" dirty="0" smtClean="0"/>
              <a:t>Importance of starting point could increase if genetically dissimilar paths are found.</a:t>
            </a:r>
          </a:p>
          <a:p>
            <a:pPr marL="171450" indent="-171450">
              <a:buFontTx/>
              <a:buChar char="-"/>
            </a:pPr>
            <a:r>
              <a:rPr lang="en-US" baseline="0" dirty="0" smtClean="0"/>
              <a:t>The historical genotype is highly conserved. Is this due to some other selection on the site not captured in the assay? The result of restrictive mutations accumulated later? </a:t>
            </a:r>
          </a:p>
        </p:txBody>
      </p:sp>
      <p:sp>
        <p:nvSpPr>
          <p:cNvPr id="4" name="Slide Number Placeholder 3"/>
          <p:cNvSpPr>
            <a:spLocks noGrp="1"/>
          </p:cNvSpPr>
          <p:nvPr>
            <p:ph type="sldNum" sz="quarter" idx="10"/>
          </p:nvPr>
        </p:nvSpPr>
        <p:spPr/>
        <p:txBody>
          <a:bodyPr/>
          <a:lstStyle/>
          <a:p>
            <a:fld id="{B8C68058-8A85-314F-9BA5-DF1671D95A5E}" type="slidenum">
              <a:rPr lang="en-US" smtClean="0"/>
              <a:t>26</a:t>
            </a:fld>
            <a:endParaRPr lang="en-US"/>
          </a:p>
        </p:txBody>
      </p:sp>
    </p:spTree>
    <p:extLst>
      <p:ext uri="{BB962C8B-B14F-4D97-AF65-F5344CB8AC3E}">
        <p14:creationId xmlns:p14="http://schemas.microsoft.com/office/powerpoint/2010/main" val="1914611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4B6E38-1723-A149-B9AA-4C72AC559969}" type="slidenum">
              <a:rPr lang="en-US" smtClean="0"/>
              <a:t>28</a:t>
            </a:fld>
            <a:endParaRPr lang="en-US"/>
          </a:p>
        </p:txBody>
      </p:sp>
    </p:spTree>
    <p:extLst>
      <p:ext uri="{BB962C8B-B14F-4D97-AF65-F5344CB8AC3E}">
        <p14:creationId xmlns:p14="http://schemas.microsoft.com/office/powerpoint/2010/main" val="1021167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4B6E38-1723-A149-B9AA-4C72AC559969}" type="slidenum">
              <a:rPr lang="en-US" smtClean="0"/>
              <a:t>4</a:t>
            </a:fld>
            <a:endParaRPr lang="en-US"/>
          </a:p>
        </p:txBody>
      </p:sp>
    </p:spTree>
    <p:extLst>
      <p:ext uri="{BB962C8B-B14F-4D97-AF65-F5344CB8AC3E}">
        <p14:creationId xmlns:p14="http://schemas.microsoft.com/office/powerpoint/2010/main" val="840785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Mcm1</a:t>
            </a:r>
            <a:r>
              <a:rPr lang="en-US" baseline="0" dirty="0" smtClean="0"/>
              <a:t> binds with 7 different cofactor partner transcriptional regulators to regulate a variety of functions.</a:t>
            </a:r>
            <a:endParaRPr lang="en-US" dirty="0"/>
          </a:p>
        </p:txBody>
      </p:sp>
      <p:sp>
        <p:nvSpPr>
          <p:cNvPr id="4" name="Slide Number Placeholder 3"/>
          <p:cNvSpPr>
            <a:spLocks noGrp="1"/>
          </p:cNvSpPr>
          <p:nvPr>
            <p:ph type="sldNum" sz="quarter" idx="10"/>
          </p:nvPr>
        </p:nvSpPr>
        <p:spPr/>
        <p:txBody>
          <a:bodyPr/>
          <a:lstStyle/>
          <a:p>
            <a:fld id="{B8C68058-8A85-314F-9BA5-DF1671D95A5E}" type="slidenum">
              <a:rPr lang="en-US" smtClean="0"/>
              <a:t>5</a:t>
            </a:fld>
            <a:endParaRPr lang="en-US"/>
          </a:p>
        </p:txBody>
      </p:sp>
    </p:spTree>
    <p:extLst>
      <p:ext uri="{BB962C8B-B14F-4D97-AF65-F5344CB8AC3E}">
        <p14:creationId xmlns:p14="http://schemas.microsoft.com/office/powerpoint/2010/main" val="1894765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growth</a:t>
            </a:r>
            <a:r>
              <a:rPr lang="en-US" baseline="0" dirty="0" smtClean="0"/>
              <a:t> defect when Mcm1 or Arg80 were deleted and rescued with </a:t>
            </a:r>
            <a:r>
              <a:rPr lang="en-US" baseline="0" dirty="0" err="1" smtClean="0"/>
              <a:t>AncMADS</a:t>
            </a:r>
            <a:endParaRPr lang="en-US" baseline="0" dirty="0" smtClean="0"/>
          </a:p>
          <a:p>
            <a:r>
              <a:rPr lang="en-US" baseline="0" dirty="0" smtClean="0"/>
              <a:t>However, </a:t>
            </a:r>
            <a:endParaRPr lang="en-US" dirty="0"/>
          </a:p>
        </p:txBody>
      </p:sp>
      <p:sp>
        <p:nvSpPr>
          <p:cNvPr id="4" name="Slide Number Placeholder 3"/>
          <p:cNvSpPr>
            <a:spLocks noGrp="1"/>
          </p:cNvSpPr>
          <p:nvPr>
            <p:ph type="sldNum" sz="quarter" idx="10"/>
          </p:nvPr>
        </p:nvSpPr>
        <p:spPr/>
        <p:txBody>
          <a:bodyPr/>
          <a:lstStyle/>
          <a:p>
            <a:fld id="{B8C68058-8A85-314F-9BA5-DF1671D95A5E}" type="slidenum">
              <a:rPr lang="en-US" smtClean="0"/>
              <a:t>6</a:t>
            </a:fld>
            <a:endParaRPr lang="en-US"/>
          </a:p>
        </p:txBody>
      </p:sp>
    </p:spTree>
    <p:extLst>
      <p:ext uri="{BB962C8B-B14F-4D97-AF65-F5344CB8AC3E}">
        <p14:creationId xmlns:p14="http://schemas.microsoft.com/office/powerpoint/2010/main" val="1336536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Growth</a:t>
            </a:r>
            <a:r>
              <a:rPr lang="en-US" baseline="0" dirty="0" smtClean="0"/>
              <a:t> on ornithine (arginine precursor) needed as sole nitrogen source.</a:t>
            </a:r>
            <a:endParaRPr lang="en-US" dirty="0"/>
          </a:p>
        </p:txBody>
      </p:sp>
      <p:sp>
        <p:nvSpPr>
          <p:cNvPr id="4" name="Slide Number Placeholder 3"/>
          <p:cNvSpPr>
            <a:spLocks noGrp="1"/>
          </p:cNvSpPr>
          <p:nvPr>
            <p:ph type="sldNum" sz="quarter" idx="10"/>
          </p:nvPr>
        </p:nvSpPr>
        <p:spPr/>
        <p:txBody>
          <a:bodyPr/>
          <a:lstStyle/>
          <a:p>
            <a:fld id="{B8C68058-8A85-314F-9BA5-DF1671D95A5E}" type="slidenum">
              <a:rPr lang="en-US" smtClean="0"/>
              <a:t>7</a:t>
            </a:fld>
            <a:endParaRPr lang="en-US"/>
          </a:p>
        </p:txBody>
      </p:sp>
    </p:spTree>
    <p:extLst>
      <p:ext uri="{BB962C8B-B14F-4D97-AF65-F5344CB8AC3E}">
        <p14:creationId xmlns:p14="http://schemas.microsoft.com/office/powerpoint/2010/main" val="240334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Reconstructed</a:t>
            </a:r>
            <a:r>
              <a:rPr lang="en-US" baseline="0" dirty="0" smtClean="0"/>
              <a:t> ancient proteins are overlaid onto the structure of S. Cerevisiae Mcm1</a:t>
            </a:r>
            <a:endParaRPr lang="en-US" dirty="0"/>
          </a:p>
        </p:txBody>
      </p:sp>
      <p:sp>
        <p:nvSpPr>
          <p:cNvPr id="4" name="Slide Number Placeholder 3"/>
          <p:cNvSpPr>
            <a:spLocks noGrp="1"/>
          </p:cNvSpPr>
          <p:nvPr>
            <p:ph type="sldNum" sz="quarter" idx="10"/>
          </p:nvPr>
        </p:nvSpPr>
        <p:spPr/>
        <p:txBody>
          <a:bodyPr/>
          <a:lstStyle/>
          <a:p>
            <a:fld id="{B8C68058-8A85-314F-9BA5-DF1671D95A5E}" type="slidenum">
              <a:rPr lang="en-US" smtClean="0"/>
              <a:t>9</a:t>
            </a:fld>
            <a:endParaRPr lang="en-US"/>
          </a:p>
        </p:txBody>
      </p:sp>
    </p:spTree>
    <p:extLst>
      <p:ext uri="{BB962C8B-B14F-4D97-AF65-F5344CB8AC3E}">
        <p14:creationId xmlns:p14="http://schemas.microsoft.com/office/powerpoint/2010/main" val="1354404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err="1" smtClean="0">
                <a:solidFill>
                  <a:schemeClr val="tx1"/>
                </a:solidFill>
                <a:effectLst/>
                <a:latin typeface="+mn-lt"/>
                <a:ea typeface="+mn-ea"/>
                <a:cs typeface="+mn-cs"/>
              </a:rPr>
              <a:t>Reciprocol</a:t>
            </a:r>
            <a:r>
              <a:rPr lang="en-US" sz="1200" kern="1200" baseline="0" dirty="0" smtClean="0">
                <a:solidFill>
                  <a:schemeClr val="tx1"/>
                </a:solidFill>
                <a:effectLst/>
                <a:latin typeface="+mn-lt"/>
                <a:ea typeface="+mn-ea"/>
                <a:cs typeface="+mn-cs"/>
              </a:rPr>
              <a:t> loss of of </a:t>
            </a:r>
            <a:r>
              <a:rPr lang="en-US" sz="1200" kern="1200" baseline="0" dirty="0" smtClean="0">
                <a:solidFill>
                  <a:schemeClr val="tx1"/>
                </a:solidFill>
                <a:effectLst/>
                <a:latin typeface="+mn-lt"/>
                <a:ea typeface="+mn-ea"/>
                <a:cs typeface="+mn-cs"/>
              </a:rPr>
              <a:t>interaction with cofactors </a:t>
            </a:r>
            <a:r>
              <a:rPr lang="en-US" sz="1200" kern="1200" baseline="0" dirty="0" smtClean="0">
                <a:solidFill>
                  <a:schemeClr val="tx1"/>
                </a:solidFill>
                <a:effectLst/>
                <a:latin typeface="+mn-lt"/>
                <a:ea typeface="+mn-ea"/>
                <a:cs typeface="+mn-cs"/>
              </a:rPr>
              <a:t>in the paralogs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 the lineage from </a:t>
            </a:r>
            <a:r>
              <a:rPr lang="en-US" sz="1200" kern="1200" dirty="0" err="1" smtClean="0">
                <a:solidFill>
                  <a:schemeClr val="tx1"/>
                </a:solidFill>
                <a:effectLst/>
                <a:latin typeface="+mn-lt"/>
                <a:ea typeface="+mn-ea"/>
                <a:cs typeface="+mn-cs"/>
              </a:rPr>
              <a:t>AncMADS</a:t>
            </a:r>
            <a:r>
              <a:rPr lang="en-US" sz="1200" kern="1200" dirty="0" smtClean="0">
                <a:solidFill>
                  <a:schemeClr val="tx1"/>
                </a:solidFill>
                <a:effectLst/>
                <a:latin typeface="+mn-lt"/>
                <a:ea typeface="+mn-ea"/>
                <a:cs typeface="+mn-cs"/>
              </a:rPr>
              <a:t> to AncMcm1, one substitution occurred in the pocket [Tyr33→Phe33 (Y33F ); Y, Tyr; F, </a:t>
            </a:r>
            <a:r>
              <a:rPr lang="en-US" sz="1200" kern="1200" dirty="0" err="1" smtClean="0">
                <a:solidFill>
                  <a:schemeClr val="tx1"/>
                </a:solidFill>
                <a:effectLst/>
                <a:latin typeface="+mn-lt"/>
                <a:ea typeface="+mn-ea"/>
                <a:cs typeface="+mn-cs"/>
              </a:rPr>
              <a:t>Phe</a:t>
            </a:r>
            <a:r>
              <a:rPr lang="en-US" sz="1200" kern="1200" dirty="0" smtClean="0">
                <a:solidFill>
                  <a:schemeClr val="tx1"/>
                </a:solidFill>
                <a:effectLst/>
                <a:latin typeface="+mn-lt"/>
                <a:ea typeface="+mn-ea"/>
                <a:cs typeface="+mn-cs"/>
              </a:rPr>
              <a:t>], and it has been conserved in all Mcm1 descendants (Fig. 3A and table S1).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 the lineage from </a:t>
            </a:r>
            <a:r>
              <a:rPr lang="en-US" sz="1200" kern="1200" dirty="0" err="1" smtClean="0">
                <a:solidFill>
                  <a:schemeClr val="tx1"/>
                </a:solidFill>
                <a:effectLst/>
                <a:latin typeface="+mn-lt"/>
                <a:ea typeface="+mn-ea"/>
                <a:cs typeface="+mn-cs"/>
              </a:rPr>
              <a:t>AncMADS</a:t>
            </a:r>
            <a:r>
              <a:rPr lang="en-US" sz="1200" kern="1200" dirty="0" smtClean="0">
                <a:solidFill>
                  <a:schemeClr val="tx1"/>
                </a:solidFill>
                <a:effectLst/>
                <a:latin typeface="+mn-lt"/>
                <a:ea typeface="+mn-ea"/>
                <a:cs typeface="+mn-cs"/>
              </a:rPr>
              <a:t> to AncArg80, three sequence substitutions occurred within the cofactor binding pocket (T41A, Q42N, F62L; T, </a:t>
            </a:r>
            <a:r>
              <a:rPr lang="en-US" sz="1200" kern="1200" dirty="0" err="1" smtClean="0">
                <a:solidFill>
                  <a:schemeClr val="tx1"/>
                </a:solidFill>
                <a:effectLst/>
                <a:latin typeface="+mn-lt"/>
                <a:ea typeface="+mn-ea"/>
                <a:cs typeface="+mn-cs"/>
              </a:rPr>
              <a:t>Thr</a:t>
            </a:r>
            <a:r>
              <a:rPr lang="en-US" sz="1200" kern="1200" dirty="0" smtClean="0">
                <a:solidFill>
                  <a:schemeClr val="tx1"/>
                </a:solidFill>
                <a:effectLst/>
                <a:latin typeface="+mn-lt"/>
                <a:ea typeface="+mn-ea"/>
                <a:cs typeface="+mn-cs"/>
              </a:rPr>
              <a:t>; A, Ala, Q, </a:t>
            </a:r>
            <a:r>
              <a:rPr lang="en-US" sz="1200" kern="1200" dirty="0" err="1" smtClean="0">
                <a:solidFill>
                  <a:schemeClr val="tx1"/>
                </a:solidFill>
                <a:effectLst/>
                <a:latin typeface="+mn-lt"/>
                <a:ea typeface="+mn-ea"/>
                <a:cs typeface="+mn-cs"/>
              </a:rPr>
              <a:t>Gln</a:t>
            </a:r>
            <a:r>
              <a:rPr lang="en-US" sz="1200" kern="1200" dirty="0" smtClean="0">
                <a:solidFill>
                  <a:schemeClr val="tx1"/>
                </a:solidFill>
                <a:effectLst/>
                <a:latin typeface="+mn-lt"/>
                <a:ea typeface="+mn-ea"/>
                <a:cs typeface="+mn-cs"/>
              </a:rPr>
              <a:t>; N, </a:t>
            </a:r>
            <a:r>
              <a:rPr lang="en-US" sz="1200" kern="1200" dirty="0" err="1" smtClean="0">
                <a:solidFill>
                  <a:schemeClr val="tx1"/>
                </a:solidFill>
                <a:effectLst/>
                <a:latin typeface="+mn-lt"/>
                <a:ea typeface="+mn-ea"/>
                <a:cs typeface="+mn-cs"/>
              </a:rPr>
              <a:t>Asn</a:t>
            </a:r>
            <a:r>
              <a:rPr lang="en-US" sz="1200" kern="1200" dirty="0" smtClean="0">
                <a:solidFill>
                  <a:schemeClr val="tx1"/>
                </a:solidFill>
                <a:effectLst/>
                <a:latin typeface="+mn-lt"/>
                <a:ea typeface="+mn-ea"/>
                <a:cs typeface="+mn-cs"/>
              </a:rPr>
              <a:t>; L, </a:t>
            </a:r>
            <a:r>
              <a:rPr lang="en-US" sz="1200" kern="1200" dirty="0" err="1" smtClean="0">
                <a:solidFill>
                  <a:schemeClr val="tx1"/>
                </a:solidFill>
                <a:effectLst/>
                <a:latin typeface="+mn-lt"/>
                <a:ea typeface="+mn-ea"/>
                <a:cs typeface="+mn-cs"/>
              </a:rPr>
              <a:t>Leu</a:t>
            </a:r>
            <a:r>
              <a:rPr lang="en-US" sz="1200" kern="1200" dirty="0" smtClean="0">
                <a:solidFill>
                  <a:schemeClr val="tx1"/>
                </a:solidFill>
                <a:effectLst/>
                <a:latin typeface="+mn-lt"/>
                <a:ea typeface="+mn-ea"/>
                <a:cs typeface="+mn-cs"/>
              </a:rPr>
              <a:t>), and each has been strongly conserved in </a:t>
            </a:r>
            <a:r>
              <a:rPr lang="en-US" sz="1200" kern="1200" dirty="0" err="1" smtClean="0">
                <a:solidFill>
                  <a:schemeClr val="tx1"/>
                </a:solidFill>
                <a:effectLst/>
                <a:latin typeface="+mn-lt"/>
                <a:ea typeface="+mn-ea"/>
                <a:cs typeface="+mn-cs"/>
              </a:rPr>
              <a:t>postduplication</a:t>
            </a:r>
            <a:r>
              <a:rPr lang="en-US" sz="1200" kern="1200" dirty="0" smtClean="0">
                <a:solidFill>
                  <a:schemeClr val="tx1"/>
                </a:solidFill>
                <a:effectLst/>
                <a:latin typeface="+mn-lt"/>
                <a:ea typeface="+mn-ea"/>
                <a:cs typeface="+mn-cs"/>
              </a:rPr>
              <a:t> Arg80 descendant sequences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 change when K.</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Lactis</a:t>
            </a:r>
            <a:r>
              <a:rPr lang="en-US" sz="1200" kern="1200" baseline="0" dirty="0" smtClean="0">
                <a:solidFill>
                  <a:schemeClr val="tx1"/>
                </a:solidFill>
                <a:effectLst/>
                <a:latin typeface="+mn-lt"/>
                <a:ea typeface="+mn-ea"/>
                <a:cs typeface="+mn-cs"/>
              </a:rPr>
              <a:t> Matalpha1 and Arg81 were used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8C68058-8A85-314F-9BA5-DF1671D95A5E}" type="slidenum">
              <a:rPr lang="en-US" smtClean="0"/>
              <a:t>10</a:t>
            </a:fld>
            <a:endParaRPr lang="en-US"/>
          </a:p>
        </p:txBody>
      </p:sp>
    </p:spTree>
    <p:extLst>
      <p:ext uri="{BB962C8B-B14F-4D97-AF65-F5344CB8AC3E}">
        <p14:creationId xmlns:p14="http://schemas.microsoft.com/office/powerpoint/2010/main" val="1381284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Mcm1 and Arg80 have similar</a:t>
            </a:r>
            <a:r>
              <a:rPr lang="en-US" baseline="0" dirty="0" smtClean="0"/>
              <a:t> binding motifs</a:t>
            </a:r>
            <a:endParaRPr lang="en-US" dirty="0" smtClean="0"/>
          </a:p>
          <a:p>
            <a:r>
              <a:rPr lang="en-US" dirty="0" smtClean="0"/>
              <a:t>Half</a:t>
            </a:r>
            <a:r>
              <a:rPr lang="en-US" baseline="0" dirty="0" smtClean="0"/>
              <a:t> life of AncArg80 on DNA is lower than that of AncMcm1 or </a:t>
            </a:r>
            <a:r>
              <a:rPr lang="en-US" baseline="0" dirty="0" err="1" smtClean="0"/>
              <a:t>AncMADS</a:t>
            </a:r>
            <a:endParaRPr lang="en-US" baseline="0" dirty="0" smtClean="0"/>
          </a:p>
          <a:p>
            <a:r>
              <a:rPr lang="en-US" baseline="0" dirty="0" smtClean="0"/>
              <a:t>Decrease in DNA affinity occurred shortly after duplication</a:t>
            </a:r>
            <a:endParaRPr lang="en-US" dirty="0"/>
          </a:p>
        </p:txBody>
      </p:sp>
      <p:sp>
        <p:nvSpPr>
          <p:cNvPr id="4" name="Slide Number Placeholder 3"/>
          <p:cNvSpPr>
            <a:spLocks noGrp="1"/>
          </p:cNvSpPr>
          <p:nvPr>
            <p:ph type="sldNum" sz="quarter" idx="10"/>
          </p:nvPr>
        </p:nvSpPr>
        <p:spPr/>
        <p:txBody>
          <a:bodyPr/>
          <a:lstStyle/>
          <a:p>
            <a:fld id="{B8C68058-8A85-314F-9BA5-DF1671D95A5E}" type="slidenum">
              <a:rPr lang="en-US" smtClean="0"/>
              <a:t>11</a:t>
            </a:fld>
            <a:endParaRPr lang="en-US"/>
          </a:p>
        </p:txBody>
      </p:sp>
    </p:spTree>
    <p:extLst>
      <p:ext uri="{BB962C8B-B14F-4D97-AF65-F5344CB8AC3E}">
        <p14:creationId xmlns:p14="http://schemas.microsoft.com/office/powerpoint/2010/main" val="118162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Paralog interference</a:t>
            </a:r>
            <a:r>
              <a:rPr lang="en-US" baseline="0" dirty="0" smtClean="0"/>
              <a:t> due to dominant negative impact of an Mcm1-Arg80 dimer binding at Alpha related gene regulatory sites</a:t>
            </a:r>
            <a:endParaRPr lang="en-US" dirty="0" smtClean="0"/>
          </a:p>
          <a:p>
            <a:r>
              <a:rPr lang="en-US" dirty="0" smtClean="0"/>
              <a:t>Reintroduced DNA biding</a:t>
            </a:r>
            <a:r>
              <a:rPr lang="en-US" baseline="0" dirty="0" smtClean="0"/>
              <a:t> affinity to test impact on alpha gene regulation</a:t>
            </a:r>
            <a:endParaRPr lang="en-US" dirty="0"/>
          </a:p>
        </p:txBody>
      </p:sp>
      <p:sp>
        <p:nvSpPr>
          <p:cNvPr id="4" name="Slide Number Placeholder 3"/>
          <p:cNvSpPr>
            <a:spLocks noGrp="1"/>
          </p:cNvSpPr>
          <p:nvPr>
            <p:ph type="sldNum" sz="quarter" idx="10"/>
          </p:nvPr>
        </p:nvSpPr>
        <p:spPr/>
        <p:txBody>
          <a:bodyPr/>
          <a:lstStyle/>
          <a:p>
            <a:fld id="{B8C68058-8A85-314F-9BA5-DF1671D95A5E}" type="slidenum">
              <a:rPr lang="en-US" smtClean="0"/>
              <a:t>12</a:t>
            </a:fld>
            <a:endParaRPr lang="en-US"/>
          </a:p>
        </p:txBody>
      </p:sp>
    </p:spTree>
    <p:extLst>
      <p:ext uri="{BB962C8B-B14F-4D97-AF65-F5344CB8AC3E}">
        <p14:creationId xmlns:p14="http://schemas.microsoft.com/office/powerpoint/2010/main" val="1704165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C3563DF-39B9-A74C-BCA2-F963618C99D4}" type="datetime1">
              <a:rPr lang="en-US" smtClean="0"/>
              <a:t>5/29/18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75685-7748-024C-A979-D1B1EC5977FC}" type="slidenum">
              <a:rPr lang="en-US" smtClean="0"/>
              <a:t>‹#›</a:t>
            </a:fld>
            <a:endParaRPr lang="en-US"/>
          </a:p>
        </p:txBody>
      </p:sp>
    </p:spTree>
    <p:extLst>
      <p:ext uri="{BB962C8B-B14F-4D97-AF65-F5344CB8AC3E}">
        <p14:creationId xmlns:p14="http://schemas.microsoft.com/office/powerpoint/2010/main" val="1839310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2B81DE-ECB5-BD41-A339-934EB7666F0F}" type="datetime1">
              <a:rPr lang="en-US" smtClean="0"/>
              <a:t>5/29/18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75685-7748-024C-A979-D1B1EC5977FC}" type="slidenum">
              <a:rPr lang="en-US" smtClean="0"/>
              <a:t>‹#›</a:t>
            </a:fld>
            <a:endParaRPr lang="en-US"/>
          </a:p>
        </p:txBody>
      </p:sp>
    </p:spTree>
    <p:extLst>
      <p:ext uri="{BB962C8B-B14F-4D97-AF65-F5344CB8AC3E}">
        <p14:creationId xmlns:p14="http://schemas.microsoft.com/office/powerpoint/2010/main" val="1655567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FCC348-AD96-8F43-838F-DD90036603B1}" type="datetime1">
              <a:rPr lang="en-US" smtClean="0"/>
              <a:t>5/29/18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75685-7748-024C-A979-D1B1EC5977FC}" type="slidenum">
              <a:rPr lang="en-US" smtClean="0"/>
              <a:t>‹#›</a:t>
            </a:fld>
            <a:endParaRPr lang="en-US"/>
          </a:p>
        </p:txBody>
      </p:sp>
    </p:spTree>
    <p:extLst>
      <p:ext uri="{BB962C8B-B14F-4D97-AF65-F5344CB8AC3E}">
        <p14:creationId xmlns:p14="http://schemas.microsoft.com/office/powerpoint/2010/main" val="182333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DF219D-D320-9B41-A58B-5FDF3B522354}" type="datetime1">
              <a:rPr lang="en-US" smtClean="0"/>
              <a:t>5/29/18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75685-7748-024C-A979-D1B1EC5977FC}" type="slidenum">
              <a:rPr lang="en-US" smtClean="0"/>
              <a:t>‹#›</a:t>
            </a:fld>
            <a:endParaRPr lang="en-US"/>
          </a:p>
        </p:txBody>
      </p:sp>
    </p:spTree>
    <p:extLst>
      <p:ext uri="{BB962C8B-B14F-4D97-AF65-F5344CB8AC3E}">
        <p14:creationId xmlns:p14="http://schemas.microsoft.com/office/powerpoint/2010/main" val="1810836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A63F3A-E487-AE44-BF1E-3587EC030604}" type="datetime1">
              <a:rPr lang="en-US" smtClean="0"/>
              <a:t>5/29/18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75685-7748-024C-A979-D1B1EC5977FC}" type="slidenum">
              <a:rPr lang="en-US" smtClean="0"/>
              <a:t>‹#›</a:t>
            </a:fld>
            <a:endParaRPr lang="en-US"/>
          </a:p>
        </p:txBody>
      </p:sp>
    </p:spTree>
    <p:extLst>
      <p:ext uri="{BB962C8B-B14F-4D97-AF65-F5344CB8AC3E}">
        <p14:creationId xmlns:p14="http://schemas.microsoft.com/office/powerpoint/2010/main" val="597566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9684C2-4EC3-0E4C-BB1A-3B3E61820746}" type="datetime1">
              <a:rPr lang="en-US" smtClean="0"/>
              <a:t>5/29/18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375685-7748-024C-A979-D1B1EC5977FC}" type="slidenum">
              <a:rPr lang="en-US" smtClean="0"/>
              <a:t>‹#›</a:t>
            </a:fld>
            <a:endParaRPr lang="en-US"/>
          </a:p>
        </p:txBody>
      </p:sp>
    </p:spTree>
    <p:extLst>
      <p:ext uri="{BB962C8B-B14F-4D97-AF65-F5344CB8AC3E}">
        <p14:creationId xmlns:p14="http://schemas.microsoft.com/office/powerpoint/2010/main" val="1668817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AA494D-51DA-DC48-B456-6D82E02C8142}" type="datetime1">
              <a:rPr lang="en-US" smtClean="0"/>
              <a:t>5/29/18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375685-7748-024C-A979-D1B1EC5977FC}" type="slidenum">
              <a:rPr lang="en-US" smtClean="0"/>
              <a:t>‹#›</a:t>
            </a:fld>
            <a:endParaRPr lang="en-US"/>
          </a:p>
        </p:txBody>
      </p:sp>
    </p:spTree>
    <p:extLst>
      <p:ext uri="{BB962C8B-B14F-4D97-AF65-F5344CB8AC3E}">
        <p14:creationId xmlns:p14="http://schemas.microsoft.com/office/powerpoint/2010/main" val="1671527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CA9086-E82A-DF4A-BBB0-E90B5EBD63C8}" type="datetime1">
              <a:rPr lang="en-US" smtClean="0"/>
              <a:t>5/29/18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375685-7748-024C-A979-D1B1EC5977FC}" type="slidenum">
              <a:rPr lang="en-US" smtClean="0"/>
              <a:t>‹#›</a:t>
            </a:fld>
            <a:endParaRPr lang="en-US"/>
          </a:p>
        </p:txBody>
      </p:sp>
    </p:spTree>
    <p:extLst>
      <p:ext uri="{BB962C8B-B14F-4D97-AF65-F5344CB8AC3E}">
        <p14:creationId xmlns:p14="http://schemas.microsoft.com/office/powerpoint/2010/main" val="2134921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C233A5-1B25-9748-B4B9-E73D72699565}" type="datetime1">
              <a:rPr lang="en-US" smtClean="0"/>
              <a:t>5/29/18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375685-7748-024C-A979-D1B1EC5977FC}" type="slidenum">
              <a:rPr lang="en-US" smtClean="0"/>
              <a:t>‹#›</a:t>
            </a:fld>
            <a:endParaRPr lang="en-US"/>
          </a:p>
        </p:txBody>
      </p:sp>
    </p:spTree>
    <p:extLst>
      <p:ext uri="{BB962C8B-B14F-4D97-AF65-F5344CB8AC3E}">
        <p14:creationId xmlns:p14="http://schemas.microsoft.com/office/powerpoint/2010/main" val="1465767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E6ECC3-98F6-5B4F-9F2A-33AF2D248D1C}" type="datetime1">
              <a:rPr lang="en-US" smtClean="0"/>
              <a:t>5/29/18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375685-7748-024C-A979-D1B1EC5977FC}" type="slidenum">
              <a:rPr lang="en-US" smtClean="0"/>
              <a:t>‹#›</a:t>
            </a:fld>
            <a:endParaRPr lang="en-US"/>
          </a:p>
        </p:txBody>
      </p:sp>
    </p:spTree>
    <p:extLst>
      <p:ext uri="{BB962C8B-B14F-4D97-AF65-F5344CB8AC3E}">
        <p14:creationId xmlns:p14="http://schemas.microsoft.com/office/powerpoint/2010/main" val="1363222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91436F-CE4E-F74C-9786-287907AECFB4}" type="datetime1">
              <a:rPr lang="en-US" smtClean="0"/>
              <a:t>5/29/18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375685-7748-024C-A979-D1B1EC5977FC}" type="slidenum">
              <a:rPr lang="en-US" smtClean="0"/>
              <a:t>‹#›</a:t>
            </a:fld>
            <a:endParaRPr lang="en-US"/>
          </a:p>
        </p:txBody>
      </p:sp>
    </p:spTree>
    <p:extLst>
      <p:ext uri="{BB962C8B-B14F-4D97-AF65-F5344CB8AC3E}">
        <p14:creationId xmlns:p14="http://schemas.microsoft.com/office/powerpoint/2010/main" val="1752755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89167D-9780-3546-9F1C-503BBFFDF5F0}" type="datetime1">
              <a:rPr lang="en-US" smtClean="0"/>
              <a:t>5/29/18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375685-7748-024C-A979-D1B1EC5977FC}" type="slidenum">
              <a:rPr lang="en-US" smtClean="0"/>
              <a:t>‹#›</a:t>
            </a:fld>
            <a:endParaRPr lang="en-US"/>
          </a:p>
        </p:txBody>
      </p:sp>
    </p:spTree>
    <p:extLst>
      <p:ext uri="{BB962C8B-B14F-4D97-AF65-F5344CB8AC3E}">
        <p14:creationId xmlns:p14="http://schemas.microsoft.com/office/powerpoint/2010/main" val="1992987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2659" y="1108916"/>
            <a:ext cx="9986682" cy="2387600"/>
          </a:xfrm>
        </p:spPr>
        <p:txBody>
          <a:bodyPr>
            <a:normAutofit fontScale="90000"/>
          </a:bodyPr>
          <a:lstStyle/>
          <a:p>
            <a:r>
              <a:rPr lang="en-US" dirty="0" smtClean="0">
                <a:latin typeface="Helvetica Light" charset="0"/>
                <a:ea typeface="Helvetica Light" charset="0"/>
                <a:cs typeface="Helvetica Light" charset="0"/>
              </a:rPr>
              <a:t>Using ancient protein reconstruction to study protein evolutionary trajectories</a:t>
            </a:r>
            <a:endParaRPr lang="en-US" dirty="0">
              <a:latin typeface="Helvetica Light" charset="0"/>
              <a:ea typeface="Helvetica Light" charset="0"/>
              <a:cs typeface="Helvetica Light" charset="0"/>
            </a:endParaRPr>
          </a:p>
        </p:txBody>
      </p:sp>
      <p:sp>
        <p:nvSpPr>
          <p:cNvPr id="3" name="Subtitle 2"/>
          <p:cNvSpPr>
            <a:spLocks noGrp="1"/>
          </p:cNvSpPr>
          <p:nvPr>
            <p:ph type="subTitle" idx="1"/>
          </p:nvPr>
        </p:nvSpPr>
        <p:spPr>
          <a:xfrm>
            <a:off x="1524000" y="4340889"/>
            <a:ext cx="9144000" cy="1655762"/>
          </a:xfrm>
        </p:spPr>
        <p:txBody>
          <a:bodyPr>
            <a:normAutofit/>
          </a:bodyPr>
          <a:lstStyle/>
          <a:p>
            <a:r>
              <a:rPr lang="en-US" dirty="0" smtClean="0">
                <a:solidFill>
                  <a:schemeClr val="bg2">
                    <a:lumMod val="50000"/>
                  </a:schemeClr>
                </a:solidFill>
                <a:latin typeface="Helvetica Light" charset="0"/>
                <a:ea typeface="Helvetica Light" charset="0"/>
                <a:cs typeface="Helvetica Light" charset="0"/>
              </a:rPr>
              <a:t>Journal Club</a:t>
            </a:r>
          </a:p>
          <a:p>
            <a:r>
              <a:rPr lang="en-US" dirty="0" smtClean="0">
                <a:solidFill>
                  <a:schemeClr val="bg2">
                    <a:lumMod val="50000"/>
                  </a:schemeClr>
                </a:solidFill>
                <a:latin typeface="Helvetica Light" charset="0"/>
                <a:ea typeface="Helvetica Light" charset="0"/>
                <a:cs typeface="Helvetica Light" charset="0"/>
              </a:rPr>
              <a:t>5/29/18</a:t>
            </a:r>
          </a:p>
        </p:txBody>
      </p:sp>
      <p:sp>
        <p:nvSpPr>
          <p:cNvPr id="4" name="Slide Number Placeholder 3"/>
          <p:cNvSpPr>
            <a:spLocks noGrp="1"/>
          </p:cNvSpPr>
          <p:nvPr>
            <p:ph type="sldNum" sz="quarter" idx="12"/>
          </p:nvPr>
        </p:nvSpPr>
        <p:spPr/>
        <p:txBody>
          <a:bodyPr/>
          <a:lstStyle/>
          <a:p>
            <a:fld id="{4D375685-7748-024C-A979-D1B1EC5977FC}" type="slidenum">
              <a:rPr lang="en-US" smtClean="0"/>
              <a:t>1</a:t>
            </a:fld>
            <a:endParaRPr lang="en-US"/>
          </a:p>
        </p:txBody>
      </p:sp>
    </p:spTree>
    <p:extLst>
      <p:ext uri="{BB962C8B-B14F-4D97-AF65-F5344CB8AC3E}">
        <p14:creationId xmlns:p14="http://schemas.microsoft.com/office/powerpoint/2010/main" val="2660043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1367" y="2081811"/>
            <a:ext cx="11613776" cy="1972798"/>
            <a:chOff x="0" y="2387600"/>
            <a:chExt cx="12192000" cy="2071019"/>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7600"/>
              <a:ext cx="12192000" cy="2071019"/>
            </a:xfrm>
            <a:prstGeom prst="rect">
              <a:avLst/>
            </a:prstGeom>
          </p:spPr>
        </p:pic>
        <p:sp>
          <p:nvSpPr>
            <p:cNvPr id="3" name="Rectangle 2"/>
            <p:cNvSpPr/>
            <p:nvPr/>
          </p:nvSpPr>
          <p:spPr>
            <a:xfrm>
              <a:off x="135924" y="4127157"/>
              <a:ext cx="222422" cy="33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p:cNvSpPr>
            <a:spLocks noGrp="1"/>
          </p:cNvSpPr>
          <p:nvPr>
            <p:ph type="title"/>
          </p:nvPr>
        </p:nvSpPr>
        <p:spPr/>
        <p:txBody>
          <a:bodyPr/>
          <a:lstStyle/>
          <a:p>
            <a:r>
              <a:rPr lang="en-US" dirty="0" smtClean="0"/>
              <a:t>Reconstruction of ancestral paralogs and pre-duplication ancestor.</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905" y="4215974"/>
            <a:ext cx="9771529" cy="2453172"/>
          </a:xfrm>
          <a:prstGeom prst="rect">
            <a:avLst/>
          </a:prstGeom>
        </p:spPr>
      </p:pic>
      <p:sp>
        <p:nvSpPr>
          <p:cNvPr id="7" name="Slide Number Placeholder 6"/>
          <p:cNvSpPr>
            <a:spLocks noGrp="1"/>
          </p:cNvSpPr>
          <p:nvPr>
            <p:ph type="sldNum" sz="quarter" idx="12"/>
          </p:nvPr>
        </p:nvSpPr>
        <p:spPr/>
        <p:txBody>
          <a:bodyPr/>
          <a:lstStyle/>
          <a:p>
            <a:fld id="{4D375685-7748-024C-A979-D1B1EC5977FC}" type="slidenum">
              <a:rPr lang="en-US" smtClean="0"/>
              <a:t>10</a:t>
            </a:fld>
            <a:endParaRPr lang="en-US"/>
          </a:p>
        </p:txBody>
      </p:sp>
    </p:spTree>
    <p:extLst>
      <p:ext uri="{BB962C8B-B14F-4D97-AF65-F5344CB8AC3E}">
        <p14:creationId xmlns:p14="http://schemas.microsoft.com/office/powerpoint/2010/main" val="6239009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366" y="365125"/>
            <a:ext cx="11698940" cy="1325563"/>
          </a:xfrm>
        </p:spPr>
        <p:txBody>
          <a:bodyPr/>
          <a:lstStyle/>
          <a:p>
            <a:r>
              <a:rPr lang="en-US" dirty="0" smtClean="0"/>
              <a:t>Mutations </a:t>
            </a:r>
            <a:r>
              <a:rPr lang="en-US" smtClean="0"/>
              <a:t>in AncArg80 reduce DNA binding affinity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429" y="2350762"/>
            <a:ext cx="5818342" cy="306443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971" y="2112681"/>
            <a:ext cx="4580965" cy="3614128"/>
          </a:xfrm>
          <a:prstGeom prst="rect">
            <a:avLst/>
          </a:prstGeom>
        </p:spPr>
      </p:pic>
      <p:sp>
        <p:nvSpPr>
          <p:cNvPr id="6" name="Slide Number Placeholder 5"/>
          <p:cNvSpPr>
            <a:spLocks noGrp="1"/>
          </p:cNvSpPr>
          <p:nvPr>
            <p:ph type="sldNum" sz="quarter" idx="12"/>
          </p:nvPr>
        </p:nvSpPr>
        <p:spPr/>
        <p:txBody>
          <a:bodyPr/>
          <a:lstStyle/>
          <a:p>
            <a:fld id="{4D375685-7748-024C-A979-D1B1EC5977FC}" type="slidenum">
              <a:rPr lang="en-US" smtClean="0"/>
              <a:t>11</a:t>
            </a:fld>
            <a:endParaRPr lang="en-US"/>
          </a:p>
        </p:txBody>
      </p:sp>
    </p:spTree>
    <p:extLst>
      <p:ext uri="{BB962C8B-B14F-4D97-AF65-F5344CB8AC3E}">
        <p14:creationId xmlns:p14="http://schemas.microsoft.com/office/powerpoint/2010/main" val="6293338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binding affinity changes are responsible for a reduction of paralog interference.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832317"/>
            <a:ext cx="5925670" cy="244471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70004"/>
            <a:ext cx="6045657" cy="2507029"/>
          </a:xfrm>
          <a:prstGeom prst="rect">
            <a:avLst/>
          </a:prstGeom>
        </p:spPr>
      </p:pic>
      <p:sp>
        <p:nvSpPr>
          <p:cNvPr id="5" name="Slide Number Placeholder 4"/>
          <p:cNvSpPr>
            <a:spLocks noGrp="1"/>
          </p:cNvSpPr>
          <p:nvPr>
            <p:ph type="sldNum" sz="quarter" idx="12"/>
          </p:nvPr>
        </p:nvSpPr>
        <p:spPr/>
        <p:txBody>
          <a:bodyPr/>
          <a:lstStyle/>
          <a:p>
            <a:fld id="{4D375685-7748-024C-A979-D1B1EC5977FC}" type="slidenum">
              <a:rPr lang="en-US" smtClean="0"/>
              <a:t>12</a:t>
            </a:fld>
            <a:endParaRPr lang="en-US"/>
          </a:p>
        </p:txBody>
      </p:sp>
    </p:spTree>
    <p:extLst>
      <p:ext uri="{BB962C8B-B14F-4D97-AF65-F5344CB8AC3E}">
        <p14:creationId xmlns:p14="http://schemas.microsoft.com/office/powerpoint/2010/main" val="910960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4328" y="4611362"/>
            <a:ext cx="4461179" cy="1754326"/>
          </a:xfrm>
          <a:prstGeom prst="rect">
            <a:avLst/>
          </a:prstGeom>
          <a:noFill/>
        </p:spPr>
        <p:txBody>
          <a:bodyPr wrap="square" rtlCol="0">
            <a:spAutoFit/>
          </a:bodyPr>
          <a:lstStyle/>
          <a:p>
            <a:r>
              <a:rPr lang="en-US" dirty="0" smtClean="0"/>
              <a:t>Divergence of paralogs in larger complexes can lead to dominant negative interactions.</a:t>
            </a:r>
          </a:p>
          <a:p>
            <a:endParaRPr lang="en-US" dirty="0"/>
          </a:p>
          <a:p>
            <a:r>
              <a:rPr lang="en-US" dirty="0" smtClean="0"/>
              <a:t>This violates the assumption that ancestral functions of a gene are independent.</a:t>
            </a:r>
          </a:p>
          <a:p>
            <a:endParaRPr lang="en-US" dirty="0"/>
          </a:p>
        </p:txBody>
      </p:sp>
      <p:sp>
        <p:nvSpPr>
          <p:cNvPr id="6" name="Title 5"/>
          <p:cNvSpPr>
            <a:spLocks noGrp="1"/>
          </p:cNvSpPr>
          <p:nvPr>
            <p:ph type="title"/>
          </p:nvPr>
        </p:nvSpPr>
        <p:spPr/>
        <p:txBody>
          <a:bodyPr/>
          <a:lstStyle/>
          <a:p>
            <a:r>
              <a:rPr lang="en-US" dirty="0" smtClean="0"/>
              <a:t>MADS-box regulators: paralog interference</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93" y="1421595"/>
            <a:ext cx="9714795" cy="2658935"/>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73720"/>
          <a:stretch/>
        </p:blipFill>
        <p:spPr>
          <a:xfrm>
            <a:off x="5295507" y="4232211"/>
            <a:ext cx="2799622" cy="1809578"/>
          </a:xfrm>
          <a:prstGeom prst="rect">
            <a:avLst/>
          </a:prstGeom>
        </p:spPr>
      </p:pic>
      <p:sp>
        <p:nvSpPr>
          <p:cNvPr id="13" name="TextBox 12"/>
          <p:cNvSpPr txBox="1"/>
          <p:nvPr/>
        </p:nvSpPr>
        <p:spPr>
          <a:xfrm>
            <a:off x="0" y="6611779"/>
            <a:ext cx="1483098" cy="246221"/>
          </a:xfrm>
          <a:prstGeom prst="rect">
            <a:avLst/>
          </a:prstGeom>
          <a:noFill/>
        </p:spPr>
        <p:txBody>
          <a:bodyPr wrap="none" rtlCol="0">
            <a:spAutoFit/>
          </a:bodyPr>
          <a:lstStyle/>
          <a:p>
            <a:r>
              <a:rPr lang="en-US" sz="1000" dirty="0" smtClean="0"/>
              <a:t>Baker et al. Science 2013</a:t>
            </a:r>
            <a:endParaRPr lang="en-US" sz="1000" dirty="0"/>
          </a:p>
        </p:txBody>
      </p:sp>
      <p:sp>
        <p:nvSpPr>
          <p:cNvPr id="2" name="Slide Number Placeholder 1"/>
          <p:cNvSpPr>
            <a:spLocks noGrp="1"/>
          </p:cNvSpPr>
          <p:nvPr>
            <p:ph type="sldNum" sz="quarter" idx="12"/>
          </p:nvPr>
        </p:nvSpPr>
        <p:spPr/>
        <p:txBody>
          <a:bodyPr/>
          <a:lstStyle/>
          <a:p>
            <a:fld id="{4D375685-7748-024C-A979-D1B1EC5977FC}" type="slidenum">
              <a:rPr lang="en-US" smtClean="0"/>
              <a:t>13</a:t>
            </a:fld>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9046" y="4315205"/>
            <a:ext cx="3429883" cy="1806469"/>
          </a:xfrm>
          <a:prstGeom prst="rect">
            <a:avLst/>
          </a:prstGeom>
        </p:spPr>
      </p:pic>
    </p:spTree>
    <p:extLst>
      <p:ext uri="{BB962C8B-B14F-4D97-AF65-F5344CB8AC3E}">
        <p14:creationId xmlns:p14="http://schemas.microsoft.com/office/powerpoint/2010/main" val="326532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latin typeface="Helvetica Light" charset="0"/>
                <a:ea typeface="Helvetica Light" charset="0"/>
                <a:cs typeface="Helvetica Light" charset="0"/>
              </a:rPr>
              <a:t>Alternative evolutionary histories in the sequence space of an ancient protein </a:t>
            </a:r>
          </a:p>
        </p:txBody>
      </p:sp>
      <p:sp>
        <p:nvSpPr>
          <p:cNvPr id="3" name="Subtitle 2"/>
          <p:cNvSpPr>
            <a:spLocks noGrp="1"/>
          </p:cNvSpPr>
          <p:nvPr>
            <p:ph type="subTitle" idx="1"/>
          </p:nvPr>
        </p:nvSpPr>
        <p:spPr>
          <a:xfrm>
            <a:off x="1524000" y="4340889"/>
            <a:ext cx="9144000" cy="1655762"/>
          </a:xfrm>
        </p:spPr>
        <p:txBody>
          <a:bodyPr>
            <a:normAutofit/>
          </a:bodyPr>
          <a:lstStyle/>
          <a:p>
            <a:r>
              <a:rPr lang="en-US" dirty="0" smtClean="0">
                <a:latin typeface="Helvetica Light" charset="0"/>
                <a:ea typeface="Helvetica Light" charset="0"/>
                <a:cs typeface="Helvetica Light" charset="0"/>
              </a:rPr>
              <a:t>Tyler N. Starr, </a:t>
            </a:r>
            <a:r>
              <a:rPr lang="en-US" dirty="0">
                <a:latin typeface="Helvetica Light" charset="0"/>
                <a:ea typeface="Helvetica Light" charset="0"/>
                <a:cs typeface="Helvetica Light" charset="0"/>
              </a:rPr>
              <a:t>Lora K. </a:t>
            </a:r>
            <a:r>
              <a:rPr lang="en-US" dirty="0" err="1" smtClean="0">
                <a:latin typeface="Helvetica Light" charset="0"/>
                <a:ea typeface="Helvetica Light" charset="0"/>
                <a:cs typeface="Helvetica Light" charset="0"/>
              </a:rPr>
              <a:t>Picton</a:t>
            </a:r>
            <a:r>
              <a:rPr lang="en-US" dirty="0" smtClean="0">
                <a:latin typeface="Helvetica Light" charset="0"/>
                <a:ea typeface="Helvetica Light" charset="0"/>
                <a:cs typeface="Helvetica Light" charset="0"/>
              </a:rPr>
              <a:t> </a:t>
            </a:r>
            <a:r>
              <a:rPr lang="en-US" dirty="0">
                <a:latin typeface="Helvetica Light" charset="0"/>
                <a:ea typeface="Helvetica Light" charset="0"/>
                <a:cs typeface="Helvetica Light" charset="0"/>
              </a:rPr>
              <a:t>&amp; Joseph W. T</a:t>
            </a:r>
            <a:r>
              <a:rPr lang="en-US" dirty="0" smtClean="0">
                <a:latin typeface="Helvetica Light" charset="0"/>
                <a:ea typeface="Helvetica Light" charset="0"/>
                <a:cs typeface="Helvetica Light" charset="0"/>
              </a:rPr>
              <a:t>hornton </a:t>
            </a:r>
            <a:endParaRPr lang="en-US" dirty="0">
              <a:latin typeface="Helvetica Light" charset="0"/>
              <a:ea typeface="Helvetica Light" charset="0"/>
              <a:cs typeface="Helvetica Light" charset="0"/>
            </a:endParaRPr>
          </a:p>
        </p:txBody>
      </p:sp>
      <p:sp>
        <p:nvSpPr>
          <p:cNvPr id="4" name="Slide Number Placeholder 3"/>
          <p:cNvSpPr>
            <a:spLocks noGrp="1"/>
          </p:cNvSpPr>
          <p:nvPr>
            <p:ph type="sldNum" sz="quarter" idx="12"/>
          </p:nvPr>
        </p:nvSpPr>
        <p:spPr/>
        <p:txBody>
          <a:bodyPr/>
          <a:lstStyle/>
          <a:p>
            <a:fld id="{4D375685-7748-024C-A979-D1B1EC5977FC}" type="slidenum">
              <a:rPr lang="en-US" smtClean="0"/>
              <a:t>14</a:t>
            </a:fld>
            <a:endParaRPr lang="en-US"/>
          </a:p>
        </p:txBody>
      </p:sp>
    </p:spTree>
    <p:extLst>
      <p:ext uri="{BB962C8B-B14F-4D97-AF65-F5344CB8AC3E}">
        <p14:creationId xmlns:p14="http://schemas.microsoft.com/office/powerpoint/2010/main" val="13328885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latin typeface="Helvetica Light" charset="0"/>
                <a:ea typeface="Helvetica Light" charset="0"/>
                <a:cs typeface="Helvetica Light" charset="0"/>
              </a:rPr>
              <a:t>Key approaches and questions</a:t>
            </a:r>
            <a:endParaRPr lang="en-US" sz="3800" dirty="0">
              <a:latin typeface="Helvetica Light" charset="0"/>
              <a:ea typeface="Helvetica Light" charset="0"/>
              <a:cs typeface="Helvetica Light" charset="0"/>
            </a:endParaRPr>
          </a:p>
        </p:txBody>
      </p:sp>
      <p:sp>
        <p:nvSpPr>
          <p:cNvPr id="3" name="Content Placeholder 2"/>
          <p:cNvSpPr>
            <a:spLocks noGrp="1"/>
          </p:cNvSpPr>
          <p:nvPr>
            <p:ph idx="1"/>
          </p:nvPr>
        </p:nvSpPr>
        <p:spPr/>
        <p:txBody>
          <a:bodyPr/>
          <a:lstStyle/>
          <a:p>
            <a:pPr>
              <a:spcAft>
                <a:spcPts val="1000"/>
              </a:spcAft>
            </a:pPr>
            <a:r>
              <a:rPr lang="en-US" dirty="0" smtClean="0">
                <a:latin typeface="Helvetica" charset="0"/>
                <a:ea typeface="Helvetica" charset="0"/>
                <a:cs typeface="Helvetica" charset="0"/>
              </a:rPr>
              <a:t>Combine ancestral protein reconstruction with deep mutational scanning.</a:t>
            </a:r>
          </a:p>
          <a:p>
            <a:pPr>
              <a:spcAft>
                <a:spcPts val="1000"/>
              </a:spcAft>
            </a:pPr>
            <a:r>
              <a:rPr lang="en-US" dirty="0" smtClean="0">
                <a:latin typeface="Helvetica" charset="0"/>
                <a:ea typeface="Helvetica" charset="0"/>
                <a:cs typeface="Helvetica" charset="0"/>
              </a:rPr>
              <a:t>Investigate “whether the outcome of evolution represents an optimal state driven by natural selection or the contingent product of historical events”</a:t>
            </a:r>
          </a:p>
          <a:p>
            <a:pPr>
              <a:spcAft>
                <a:spcPts val="1000"/>
              </a:spcAft>
            </a:pPr>
            <a:r>
              <a:rPr lang="en-US" dirty="0" smtClean="0">
                <a:latin typeface="Helvetica" charset="0"/>
                <a:ea typeface="Helvetica" charset="0"/>
                <a:cs typeface="Helvetica" charset="0"/>
              </a:rPr>
              <a:t>Evaluate “how the underlying distribution of functions across sequence space shaped historical evolution”</a:t>
            </a:r>
            <a:endParaRPr lang="en-US" dirty="0">
              <a:latin typeface="Helvetica" charset="0"/>
              <a:ea typeface="Helvetica" charset="0"/>
              <a:cs typeface="Helvetica" charset="0"/>
            </a:endParaRPr>
          </a:p>
        </p:txBody>
      </p:sp>
      <p:sp>
        <p:nvSpPr>
          <p:cNvPr id="4" name="Slide Number Placeholder 3"/>
          <p:cNvSpPr>
            <a:spLocks noGrp="1"/>
          </p:cNvSpPr>
          <p:nvPr>
            <p:ph type="sldNum" sz="quarter" idx="12"/>
          </p:nvPr>
        </p:nvSpPr>
        <p:spPr/>
        <p:txBody>
          <a:bodyPr/>
          <a:lstStyle/>
          <a:p>
            <a:fld id="{4D375685-7748-024C-A979-D1B1EC5977FC}" type="slidenum">
              <a:rPr lang="en-US" smtClean="0"/>
              <a:t>15</a:t>
            </a:fld>
            <a:endParaRPr lang="en-US"/>
          </a:p>
        </p:txBody>
      </p:sp>
    </p:spTree>
    <p:extLst>
      <p:ext uri="{BB962C8B-B14F-4D97-AF65-F5344CB8AC3E}">
        <p14:creationId xmlns:p14="http://schemas.microsoft.com/office/powerpoint/2010/main" val="1227506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0968" y="365125"/>
            <a:ext cx="10222832" cy="1325563"/>
          </a:xfrm>
        </p:spPr>
        <p:txBody>
          <a:bodyPr>
            <a:normAutofit/>
          </a:bodyPr>
          <a:lstStyle/>
          <a:p>
            <a:r>
              <a:rPr lang="en-US" sz="3800" dirty="0" smtClean="0">
                <a:latin typeface="Helvetica Light" charset="0"/>
                <a:ea typeface="Helvetica Light" charset="0"/>
                <a:cs typeface="Helvetica Light" charset="0"/>
              </a:rPr>
              <a:t>General workflow for ancestral protein recreation and testing.</a:t>
            </a:r>
            <a:endParaRPr lang="en-US" sz="3800" dirty="0">
              <a:latin typeface="Helvetica Light" charset="0"/>
              <a:ea typeface="Helvetica Light" charset="0"/>
              <a:cs typeface="Helvetica Light"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0609" y="1575174"/>
            <a:ext cx="7321275" cy="5209674"/>
          </a:xfrm>
          <a:prstGeom prst="rect">
            <a:avLst/>
          </a:prstGeom>
        </p:spPr>
      </p:pic>
      <p:sp>
        <p:nvSpPr>
          <p:cNvPr id="5" name="Slide Number Placeholder 4"/>
          <p:cNvSpPr>
            <a:spLocks noGrp="1"/>
          </p:cNvSpPr>
          <p:nvPr>
            <p:ph type="sldNum" sz="quarter" idx="12"/>
          </p:nvPr>
        </p:nvSpPr>
        <p:spPr/>
        <p:txBody>
          <a:bodyPr/>
          <a:lstStyle/>
          <a:p>
            <a:fld id="{4D375685-7748-024C-A979-D1B1EC5977FC}" type="slidenum">
              <a:rPr lang="en-US" smtClean="0"/>
              <a:t>16</a:t>
            </a:fld>
            <a:endParaRPr lang="en-US"/>
          </a:p>
        </p:txBody>
      </p:sp>
    </p:spTree>
    <p:extLst>
      <p:ext uri="{BB962C8B-B14F-4D97-AF65-F5344CB8AC3E}">
        <p14:creationId xmlns:p14="http://schemas.microsoft.com/office/powerpoint/2010/main" val="5621782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latin typeface="Helvetica Light" charset="0"/>
                <a:ea typeface="Helvetica Light" charset="0"/>
                <a:cs typeface="Helvetica Light" charset="0"/>
              </a:rPr>
              <a:t>Background: Steroid response elements</a:t>
            </a:r>
            <a:endParaRPr lang="en-US" sz="3800" dirty="0">
              <a:latin typeface="Helvetica Light" charset="0"/>
              <a:ea typeface="Helvetica Light" charset="0"/>
              <a:cs typeface="Helvetica Light"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28533" b="72561"/>
          <a:stretch/>
        </p:blipFill>
        <p:spPr>
          <a:xfrm>
            <a:off x="4979910" y="2553077"/>
            <a:ext cx="6875757" cy="2692213"/>
          </a:xfrm>
          <a:prstGeom prst="rect">
            <a:avLst/>
          </a:prstGeom>
        </p:spPr>
      </p:pic>
      <p:sp>
        <p:nvSpPr>
          <p:cNvPr id="6" name="TextBox 5"/>
          <p:cNvSpPr txBox="1"/>
          <p:nvPr/>
        </p:nvSpPr>
        <p:spPr>
          <a:xfrm>
            <a:off x="367974" y="1975218"/>
            <a:ext cx="4611936" cy="5355312"/>
          </a:xfrm>
          <a:prstGeom prst="rect">
            <a:avLst/>
          </a:prstGeom>
          <a:noFill/>
        </p:spPr>
        <p:txBody>
          <a:bodyPr wrap="square" rtlCol="0">
            <a:spAutoFit/>
          </a:bodyPr>
          <a:lstStyle/>
          <a:p>
            <a:r>
              <a:rPr lang="en-US" b="1" dirty="0" smtClean="0"/>
              <a:t>Two major clades:</a:t>
            </a:r>
          </a:p>
          <a:p>
            <a:r>
              <a:rPr lang="en-US" dirty="0"/>
              <a:t> </a:t>
            </a:r>
            <a:r>
              <a:rPr lang="en-US" dirty="0" smtClean="0"/>
              <a:t> - </a:t>
            </a:r>
            <a:r>
              <a:rPr lang="en-US" dirty="0" err="1" smtClean="0"/>
              <a:t>Oestrogen</a:t>
            </a:r>
            <a:r>
              <a:rPr lang="en-US" dirty="0" smtClean="0"/>
              <a:t> receptors (prefers EREs)</a:t>
            </a:r>
          </a:p>
          <a:p>
            <a:endParaRPr lang="en-US" dirty="0" smtClean="0"/>
          </a:p>
          <a:p>
            <a:r>
              <a:rPr lang="en-US" dirty="0" smtClean="0"/>
              <a:t>  - Androgen, progestogen, and                  </a:t>
            </a:r>
          </a:p>
          <a:p>
            <a:r>
              <a:rPr lang="en-US" dirty="0"/>
              <a:t> </a:t>
            </a:r>
            <a:r>
              <a:rPr lang="en-US" dirty="0" smtClean="0"/>
              <a:t>   corticosteroid receptors ( prefers SREs)</a:t>
            </a:r>
          </a:p>
          <a:p>
            <a:endParaRPr lang="en-US" dirty="0"/>
          </a:p>
          <a:p>
            <a:r>
              <a:rPr lang="en-US" b="1" dirty="0" smtClean="0"/>
              <a:t>Ancestral protein (AncSR1) prefers EREs.</a:t>
            </a:r>
          </a:p>
          <a:p>
            <a:endParaRPr lang="en-US" dirty="0"/>
          </a:p>
          <a:p>
            <a:r>
              <a:rPr lang="en-US" b="1" dirty="0" smtClean="0"/>
              <a:t>3 mutations switch activity from ERE to SRE:</a:t>
            </a:r>
          </a:p>
          <a:p>
            <a:r>
              <a:rPr lang="en-US" dirty="0" smtClean="0"/>
              <a:t>   - These mutations reduce affinity for </a:t>
            </a:r>
          </a:p>
          <a:p>
            <a:r>
              <a:rPr lang="en-US" dirty="0"/>
              <a:t> </a:t>
            </a:r>
            <a:r>
              <a:rPr lang="en-US" dirty="0" smtClean="0"/>
              <a:t>     binding site.</a:t>
            </a:r>
          </a:p>
          <a:p>
            <a:endParaRPr lang="en-US" dirty="0" smtClean="0"/>
          </a:p>
          <a:p>
            <a:r>
              <a:rPr lang="en-US" dirty="0"/>
              <a:t> </a:t>
            </a:r>
            <a:r>
              <a:rPr lang="en-US" dirty="0" smtClean="0"/>
              <a:t>  - Need 11 permissive mutations that </a:t>
            </a:r>
          </a:p>
          <a:p>
            <a:r>
              <a:rPr lang="en-US" dirty="0"/>
              <a:t> </a:t>
            </a:r>
            <a:r>
              <a:rPr lang="en-US" dirty="0" smtClean="0"/>
              <a:t>    improve affinity for both ERE and SRE </a:t>
            </a:r>
          </a:p>
          <a:p>
            <a:r>
              <a:rPr lang="en-US" dirty="0" smtClean="0"/>
              <a:t>     (11p mutations)</a:t>
            </a:r>
            <a:endParaRPr lang="en-US" dirty="0"/>
          </a:p>
          <a:p>
            <a:endParaRPr lang="en-US" dirty="0"/>
          </a:p>
          <a:p>
            <a:endParaRPr lang="en-US" dirty="0" smtClean="0"/>
          </a:p>
          <a:p>
            <a:endParaRPr lang="en-US" dirty="0"/>
          </a:p>
          <a:p>
            <a:r>
              <a:rPr lang="en-US" dirty="0" smtClean="0"/>
              <a:t> </a:t>
            </a:r>
            <a:endParaRPr lang="en-US" dirty="0"/>
          </a:p>
        </p:txBody>
      </p:sp>
      <p:sp>
        <p:nvSpPr>
          <p:cNvPr id="4" name="Slide Number Placeholder 3"/>
          <p:cNvSpPr>
            <a:spLocks noGrp="1"/>
          </p:cNvSpPr>
          <p:nvPr>
            <p:ph type="sldNum" sz="quarter" idx="12"/>
          </p:nvPr>
        </p:nvSpPr>
        <p:spPr/>
        <p:txBody>
          <a:bodyPr/>
          <a:lstStyle/>
          <a:p>
            <a:fld id="{4D375685-7748-024C-A979-D1B1EC5977FC}" type="slidenum">
              <a:rPr lang="en-US" smtClean="0"/>
              <a:t>17</a:t>
            </a:fld>
            <a:endParaRPr lang="en-US"/>
          </a:p>
        </p:txBody>
      </p:sp>
    </p:spTree>
    <p:extLst>
      <p:ext uri="{BB962C8B-B14F-4D97-AF65-F5344CB8AC3E}">
        <p14:creationId xmlns:p14="http://schemas.microsoft.com/office/powerpoint/2010/main" val="8445590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latin typeface="Helvetica Light" charset="0"/>
                <a:ea typeface="Helvetica Light" charset="0"/>
                <a:cs typeface="Helvetica Light" charset="0"/>
              </a:rPr>
              <a:t>Experimental workflow</a:t>
            </a:r>
            <a:endParaRPr lang="en-US" sz="3800" dirty="0">
              <a:latin typeface="Helvetica Light" charset="0"/>
              <a:ea typeface="Helvetica Light" charset="0"/>
              <a:cs typeface="Helvetica Light"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7458" r="53257" b="29529"/>
          <a:stretch/>
        </p:blipFill>
        <p:spPr>
          <a:xfrm>
            <a:off x="8565266" y="1241616"/>
            <a:ext cx="3534137" cy="3316492"/>
          </a:xfrm>
          <a:prstGeom prst="rect">
            <a:avLst/>
          </a:prstGeom>
        </p:spPr>
      </p:pic>
      <p:grpSp>
        <p:nvGrpSpPr>
          <p:cNvPr id="6" name="Group 5"/>
          <p:cNvGrpSpPr/>
          <p:nvPr/>
        </p:nvGrpSpPr>
        <p:grpSpPr>
          <a:xfrm>
            <a:off x="0" y="1482344"/>
            <a:ext cx="7665470" cy="2606637"/>
            <a:chOff x="161589" y="3041808"/>
            <a:chExt cx="6725315" cy="2286938"/>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66655"/>
            <a:stretch/>
          </p:blipFill>
          <p:spPr>
            <a:xfrm>
              <a:off x="161589" y="3041808"/>
              <a:ext cx="6725315" cy="2286938"/>
            </a:xfrm>
            <a:prstGeom prst="rect">
              <a:avLst/>
            </a:prstGeom>
          </p:spPr>
        </p:pic>
        <p:sp>
          <p:nvSpPr>
            <p:cNvPr id="5" name="Rectangle 4"/>
            <p:cNvSpPr/>
            <p:nvPr/>
          </p:nvSpPr>
          <p:spPr>
            <a:xfrm>
              <a:off x="254185" y="4919240"/>
              <a:ext cx="2708933" cy="409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ight Arrow 6"/>
          <p:cNvSpPr/>
          <p:nvPr/>
        </p:nvSpPr>
        <p:spPr>
          <a:xfrm>
            <a:off x="7928658" y="2785662"/>
            <a:ext cx="636608" cy="22840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p:cNvSpPr txBox="1"/>
          <p:nvPr/>
        </p:nvSpPr>
        <p:spPr>
          <a:xfrm>
            <a:off x="223290" y="4368721"/>
            <a:ext cx="8023672" cy="2031325"/>
          </a:xfrm>
          <a:prstGeom prst="rect">
            <a:avLst/>
          </a:prstGeom>
          <a:noFill/>
        </p:spPr>
        <p:txBody>
          <a:bodyPr wrap="square" rtlCol="0">
            <a:spAutoFit/>
          </a:bodyPr>
          <a:lstStyle/>
          <a:p>
            <a:r>
              <a:rPr lang="en-US" b="1" dirty="0" smtClean="0"/>
              <a:t>Created a library of AncSR1+11p proteins all amino acid mutations at 4 key sites on the recognition helix (160,000 variants).</a:t>
            </a:r>
          </a:p>
          <a:p>
            <a:endParaRPr lang="en-US" b="1" dirty="0"/>
          </a:p>
          <a:p>
            <a:r>
              <a:rPr lang="en-US" b="1" dirty="0" smtClean="0"/>
              <a:t>Created reporter yeast strains with GFP driven by either an ERE or SRE motif.</a:t>
            </a:r>
          </a:p>
          <a:p>
            <a:endParaRPr lang="en-US" b="1" dirty="0"/>
          </a:p>
          <a:p>
            <a:r>
              <a:rPr lang="en-US" b="1" dirty="0" smtClean="0"/>
              <a:t>Transformed library into both reporter strains, FACS sorted into four bins, and deep sequenced the bins.</a:t>
            </a:r>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71531" t="53226" r="11064" b="36804"/>
          <a:stretch/>
        </p:blipFill>
        <p:spPr>
          <a:xfrm>
            <a:off x="9706644" y="4852235"/>
            <a:ext cx="1791665" cy="1164728"/>
          </a:xfrm>
          <a:prstGeom prst="rect">
            <a:avLst/>
          </a:prstGeom>
        </p:spPr>
      </p:pic>
      <p:sp>
        <p:nvSpPr>
          <p:cNvPr id="10" name="Slide Number Placeholder 9"/>
          <p:cNvSpPr>
            <a:spLocks noGrp="1"/>
          </p:cNvSpPr>
          <p:nvPr>
            <p:ph type="sldNum" sz="quarter" idx="12"/>
          </p:nvPr>
        </p:nvSpPr>
        <p:spPr/>
        <p:txBody>
          <a:bodyPr/>
          <a:lstStyle/>
          <a:p>
            <a:fld id="{4D375685-7748-024C-A979-D1B1EC5977FC}" type="slidenum">
              <a:rPr lang="en-US" smtClean="0"/>
              <a:t>18</a:t>
            </a:fld>
            <a:endParaRPr lang="en-US"/>
          </a:p>
        </p:txBody>
      </p:sp>
    </p:spTree>
    <p:extLst>
      <p:ext uri="{BB962C8B-B14F-4D97-AF65-F5344CB8AC3E}">
        <p14:creationId xmlns:p14="http://schemas.microsoft.com/office/powerpoint/2010/main" val="148104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latin typeface="Helvetica Light" charset="0"/>
                <a:ea typeface="Helvetica Light" charset="0"/>
                <a:cs typeface="Helvetica Light" charset="0"/>
              </a:rPr>
              <a:t>Investigating variants that switch activity from ERE to SRE</a:t>
            </a:r>
            <a:endParaRPr lang="en-US" sz="3800" dirty="0">
              <a:latin typeface="Helvetica Light" charset="0"/>
              <a:ea typeface="Helvetica Light" charset="0"/>
              <a:cs typeface="Helvetica Light" charset="0"/>
            </a:endParaRPr>
          </a:p>
        </p:txBody>
      </p:sp>
      <p:grpSp>
        <p:nvGrpSpPr>
          <p:cNvPr id="9" name="Group 8"/>
          <p:cNvGrpSpPr/>
          <p:nvPr/>
        </p:nvGrpSpPr>
        <p:grpSpPr>
          <a:xfrm>
            <a:off x="5432509" y="1881346"/>
            <a:ext cx="6527436" cy="4824253"/>
            <a:chOff x="5737309" y="1954499"/>
            <a:chExt cx="6131525" cy="4531646"/>
          </a:xfrm>
        </p:grpSpPr>
        <p:grpSp>
          <p:nvGrpSpPr>
            <p:cNvPr id="7" name="Group 6"/>
            <p:cNvGrpSpPr/>
            <p:nvPr/>
          </p:nvGrpSpPr>
          <p:grpSpPr>
            <a:xfrm>
              <a:off x="5737309" y="1954499"/>
              <a:ext cx="6131525" cy="4531646"/>
              <a:chOff x="4414777" y="1162977"/>
              <a:chExt cx="7588170" cy="5608213"/>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96" t="27362" r="136" b="5"/>
              <a:stretch/>
            </p:blipFill>
            <p:spPr>
              <a:xfrm>
                <a:off x="4414777" y="1170878"/>
                <a:ext cx="7588170" cy="5600312"/>
              </a:xfrm>
              <a:prstGeom prst="rect">
                <a:avLst/>
              </a:prstGeom>
            </p:spPr>
          </p:pic>
          <p:sp>
            <p:nvSpPr>
              <p:cNvPr id="5" name="Rectangle 4"/>
              <p:cNvSpPr/>
              <p:nvPr/>
            </p:nvSpPr>
            <p:spPr>
              <a:xfrm>
                <a:off x="9142765" y="1162977"/>
                <a:ext cx="2649154" cy="4667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9097064" y="2036041"/>
              <a:ext cx="1035796" cy="369332"/>
            </a:xfrm>
            <a:prstGeom prst="rect">
              <a:avLst/>
            </a:prstGeom>
            <a:noFill/>
          </p:spPr>
          <p:txBody>
            <a:bodyPr wrap="none" rtlCol="0">
              <a:spAutoFit/>
            </a:bodyPr>
            <a:lstStyle/>
            <a:p>
              <a:r>
                <a:rPr lang="en-US" smtClean="0"/>
                <a:t>historical</a:t>
              </a:r>
              <a:endParaRPr lang="en-US"/>
            </a:p>
          </p:txBody>
        </p:sp>
      </p:grpSp>
      <p:sp>
        <p:nvSpPr>
          <p:cNvPr id="10" name="TextBox 9"/>
          <p:cNvSpPr txBox="1"/>
          <p:nvPr/>
        </p:nvSpPr>
        <p:spPr>
          <a:xfrm>
            <a:off x="154167" y="1968153"/>
            <a:ext cx="4874586" cy="7017306"/>
          </a:xfrm>
          <a:prstGeom prst="rect">
            <a:avLst/>
          </a:prstGeom>
          <a:noFill/>
        </p:spPr>
        <p:txBody>
          <a:bodyPr wrap="square" rtlCol="0">
            <a:spAutoFit/>
          </a:bodyPr>
          <a:lstStyle/>
          <a:p>
            <a:r>
              <a:rPr lang="en-US" b="1" dirty="0" smtClean="0"/>
              <a:t>828 new variants that preferentially bind to SRE.</a:t>
            </a:r>
          </a:p>
          <a:p>
            <a:endParaRPr lang="en-US" b="1" dirty="0"/>
          </a:p>
          <a:p>
            <a:r>
              <a:rPr lang="en-US" b="1" dirty="0" smtClean="0"/>
              <a:t>The new variants discriminate </a:t>
            </a:r>
            <a:r>
              <a:rPr lang="en-US" b="1" dirty="0"/>
              <a:t>between SRE and ERE using different physical </a:t>
            </a:r>
            <a:r>
              <a:rPr lang="en-US" b="1" dirty="0" smtClean="0"/>
              <a:t>contacts.</a:t>
            </a:r>
          </a:p>
          <a:p>
            <a:pPr>
              <a:defRPr/>
            </a:pPr>
            <a:r>
              <a:rPr lang="en-US" b="1" dirty="0"/>
              <a:t> </a:t>
            </a:r>
            <a:r>
              <a:rPr lang="en-US" b="1" dirty="0" smtClean="0"/>
              <a:t>  - </a:t>
            </a:r>
            <a:r>
              <a:rPr lang="en-US" dirty="0" smtClean="0"/>
              <a:t>The historical </a:t>
            </a:r>
            <a:r>
              <a:rPr lang="en-US" dirty="0"/>
              <a:t>outcome </a:t>
            </a:r>
            <a:r>
              <a:rPr lang="en-US" dirty="0" smtClean="0"/>
              <a:t>(GSKV</a:t>
            </a:r>
            <a:r>
              <a:rPr lang="en-US" dirty="0"/>
              <a:t>) binds SRE in </a:t>
            </a:r>
            <a:endParaRPr lang="en-US" dirty="0" smtClean="0"/>
          </a:p>
          <a:p>
            <a:pPr>
              <a:defRPr/>
            </a:pPr>
            <a:r>
              <a:rPr lang="en-US" dirty="0"/>
              <a:t> </a:t>
            </a:r>
            <a:r>
              <a:rPr lang="en-US" dirty="0" smtClean="0"/>
              <a:t>     part </a:t>
            </a:r>
            <a:r>
              <a:rPr lang="en-US" dirty="0"/>
              <a:t>by polar contacts from Lys28 to </a:t>
            </a:r>
            <a:r>
              <a:rPr lang="en-US" dirty="0" smtClean="0"/>
              <a:t>  </a:t>
            </a:r>
          </a:p>
          <a:p>
            <a:pPr>
              <a:defRPr/>
            </a:pPr>
            <a:r>
              <a:rPr lang="en-US" dirty="0"/>
              <a:t> </a:t>
            </a:r>
            <a:r>
              <a:rPr lang="en-US" dirty="0" smtClean="0"/>
              <a:t>     nucleotides </a:t>
            </a:r>
            <a:r>
              <a:rPr lang="en-US" dirty="0"/>
              <a:t>A1 and </a:t>
            </a:r>
            <a:r>
              <a:rPr lang="en-US" dirty="0" smtClean="0"/>
              <a:t>G2. </a:t>
            </a:r>
          </a:p>
          <a:p>
            <a:pPr>
              <a:defRPr/>
            </a:pPr>
            <a:endParaRPr lang="en-US" dirty="0" smtClean="0"/>
          </a:p>
          <a:p>
            <a:pPr>
              <a:defRPr/>
            </a:pPr>
            <a:r>
              <a:rPr lang="en-US" dirty="0" smtClean="0"/>
              <a:t>    - The </a:t>
            </a:r>
            <a:r>
              <a:rPr lang="en-US" dirty="0"/>
              <a:t>alternative outcome KAAI makes no polar </a:t>
            </a:r>
            <a:endParaRPr lang="en-US" dirty="0" smtClean="0"/>
          </a:p>
          <a:p>
            <a:pPr>
              <a:defRPr/>
            </a:pPr>
            <a:r>
              <a:rPr lang="en-US" dirty="0"/>
              <a:t> </a:t>
            </a:r>
            <a:r>
              <a:rPr lang="en-US" dirty="0" smtClean="0"/>
              <a:t>      contacts </a:t>
            </a:r>
            <a:r>
              <a:rPr lang="en-US" dirty="0"/>
              <a:t>using residue 28, instead hydrogen </a:t>
            </a:r>
            <a:endParaRPr lang="en-US" dirty="0" smtClean="0"/>
          </a:p>
          <a:p>
            <a:pPr>
              <a:defRPr/>
            </a:pPr>
            <a:r>
              <a:rPr lang="en-US" dirty="0"/>
              <a:t> </a:t>
            </a:r>
            <a:r>
              <a:rPr lang="en-US" dirty="0" smtClean="0"/>
              <a:t>      bonding </a:t>
            </a:r>
            <a:r>
              <a:rPr lang="en-US" dirty="0"/>
              <a:t>from Lys25 to A1, G2, and the </a:t>
            </a:r>
            <a:endParaRPr lang="en-US" dirty="0" smtClean="0"/>
          </a:p>
          <a:p>
            <a:pPr>
              <a:defRPr/>
            </a:pPr>
            <a:r>
              <a:rPr lang="en-US" dirty="0"/>
              <a:t> </a:t>
            </a:r>
            <a:r>
              <a:rPr lang="en-US" dirty="0" smtClean="0"/>
              <a:t>      opposite-strand </a:t>
            </a:r>
            <a:r>
              <a:rPr lang="en-US" dirty="0"/>
              <a:t>nucleotide </a:t>
            </a:r>
            <a:r>
              <a:rPr lang="en-US" dirty="0" smtClean="0"/>
              <a:t>T-3.</a:t>
            </a:r>
          </a:p>
          <a:p>
            <a:pPr>
              <a:defRPr/>
            </a:pPr>
            <a:endParaRPr lang="en-US" dirty="0"/>
          </a:p>
          <a:p>
            <a:pPr>
              <a:defRPr/>
            </a:pPr>
            <a:r>
              <a:rPr lang="en-US" b="1" dirty="0" smtClean="0"/>
              <a:t>Historical outcome not biochemically or genetically unique</a:t>
            </a:r>
            <a:r>
              <a:rPr lang="is-IS" b="1" dirty="0" smtClean="0"/>
              <a:t>….but was it uniquely accessible from the ancestral sequence?</a:t>
            </a:r>
            <a:endParaRPr lang="en-US" b="1" dirty="0"/>
          </a:p>
          <a:p>
            <a:endParaRPr lang="en-US" b="1" dirty="0"/>
          </a:p>
          <a:p>
            <a:endParaRPr lang="en-US" b="1" dirty="0" smtClean="0"/>
          </a:p>
          <a:p>
            <a:endParaRPr lang="en-US" b="1" dirty="0" smtClean="0"/>
          </a:p>
          <a:p>
            <a:endParaRPr lang="en-US" b="1" dirty="0"/>
          </a:p>
          <a:p>
            <a:endParaRPr lang="en-US" b="1" dirty="0"/>
          </a:p>
          <a:p>
            <a:endParaRPr lang="en-US" dirty="0"/>
          </a:p>
          <a:p>
            <a:endParaRPr lang="en-US" dirty="0" smtClean="0"/>
          </a:p>
          <a:p>
            <a:endParaRPr lang="en-US" dirty="0"/>
          </a:p>
          <a:p>
            <a:r>
              <a:rPr lang="en-US" dirty="0" smtClean="0"/>
              <a:t> </a:t>
            </a:r>
            <a:endParaRPr lang="en-US" dirty="0"/>
          </a:p>
        </p:txBody>
      </p:sp>
      <p:sp>
        <p:nvSpPr>
          <p:cNvPr id="3" name="Slide Number Placeholder 2"/>
          <p:cNvSpPr>
            <a:spLocks noGrp="1"/>
          </p:cNvSpPr>
          <p:nvPr>
            <p:ph type="sldNum" sz="quarter" idx="12"/>
          </p:nvPr>
        </p:nvSpPr>
        <p:spPr/>
        <p:txBody>
          <a:bodyPr/>
          <a:lstStyle/>
          <a:p>
            <a:fld id="{4D375685-7748-024C-A979-D1B1EC5977FC}" type="slidenum">
              <a:rPr lang="en-US" smtClean="0"/>
              <a:t>19</a:t>
            </a:fld>
            <a:endParaRPr lang="en-US"/>
          </a:p>
        </p:txBody>
      </p:sp>
    </p:spTree>
    <p:extLst>
      <p:ext uri="{BB962C8B-B14F-4D97-AF65-F5344CB8AC3E}">
        <p14:creationId xmlns:p14="http://schemas.microsoft.com/office/powerpoint/2010/main" val="10920572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latin typeface="Helvetica Light" charset="0"/>
                <a:ea typeface="Helvetica Light" charset="0"/>
                <a:cs typeface="Helvetica Light" charset="0"/>
              </a:rPr>
              <a:t>Background: Ancestral protein reconstruction</a:t>
            </a:r>
            <a:endParaRPr lang="en-US" sz="3800" dirty="0">
              <a:latin typeface="Helvetica Light" charset="0"/>
              <a:ea typeface="Helvetica Light" charset="0"/>
              <a:cs typeface="Helvetica Light"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832577"/>
            <a:ext cx="3769608" cy="4186989"/>
          </a:xfrm>
          <a:prstGeom prst="rect">
            <a:avLst/>
          </a:prstGeom>
        </p:spPr>
      </p:pic>
      <p:sp>
        <p:nvSpPr>
          <p:cNvPr id="6" name="TextBox 5"/>
          <p:cNvSpPr txBox="1"/>
          <p:nvPr/>
        </p:nvSpPr>
        <p:spPr>
          <a:xfrm>
            <a:off x="935534" y="2461357"/>
            <a:ext cx="3597215" cy="3416320"/>
          </a:xfrm>
          <a:prstGeom prst="rect">
            <a:avLst/>
          </a:prstGeom>
          <a:noFill/>
        </p:spPr>
        <p:txBody>
          <a:bodyPr wrap="square" rtlCol="0">
            <a:spAutoFit/>
          </a:bodyPr>
          <a:lstStyle/>
          <a:p>
            <a:r>
              <a:rPr lang="en-US" dirty="0" smtClean="0">
                <a:latin typeface="Helvetica" charset="0"/>
                <a:ea typeface="Helvetica" charset="0"/>
                <a:cs typeface="Helvetica" charset="0"/>
              </a:rPr>
              <a:t>Provides a ’vertical’ perspective in the analysis of paralogous proteins.</a:t>
            </a:r>
          </a:p>
          <a:p>
            <a:endParaRPr lang="en-US" dirty="0">
              <a:latin typeface="Helvetica" charset="0"/>
              <a:ea typeface="Helvetica" charset="0"/>
              <a:cs typeface="Helvetica" charset="0"/>
            </a:endParaRPr>
          </a:p>
          <a:p>
            <a:r>
              <a:rPr lang="en-US" dirty="0" smtClean="0">
                <a:latin typeface="Helvetica" charset="0"/>
                <a:ea typeface="Helvetica" charset="0"/>
                <a:cs typeface="Helvetica" charset="0"/>
              </a:rPr>
              <a:t>Enables better identification of causal mutations contributing to a switch in function.</a:t>
            </a:r>
          </a:p>
          <a:p>
            <a:endParaRPr lang="en-US" dirty="0">
              <a:latin typeface="Helvetica" charset="0"/>
              <a:ea typeface="Helvetica" charset="0"/>
              <a:cs typeface="Helvetica" charset="0"/>
            </a:endParaRPr>
          </a:p>
          <a:p>
            <a:r>
              <a:rPr lang="en-US" dirty="0" smtClean="0">
                <a:latin typeface="Helvetica" charset="0"/>
                <a:ea typeface="Helvetica" charset="0"/>
                <a:cs typeface="Helvetica" charset="0"/>
              </a:rPr>
              <a:t>Reconstructed proteins are often more evolvable due to fewer restrictive mutations.</a:t>
            </a:r>
            <a:endParaRPr lang="en-US" dirty="0"/>
          </a:p>
          <a:p>
            <a:r>
              <a:rPr lang="en-US" dirty="0" smtClean="0"/>
              <a:t> </a:t>
            </a:r>
            <a:endParaRPr lang="en-US" dirty="0"/>
          </a:p>
        </p:txBody>
      </p:sp>
      <p:sp>
        <p:nvSpPr>
          <p:cNvPr id="5" name="TextBox 4"/>
          <p:cNvSpPr txBox="1"/>
          <p:nvPr/>
        </p:nvSpPr>
        <p:spPr>
          <a:xfrm>
            <a:off x="8333772" y="6596390"/>
            <a:ext cx="2842445" cy="523220"/>
          </a:xfrm>
          <a:prstGeom prst="rect">
            <a:avLst/>
          </a:prstGeom>
          <a:noFill/>
        </p:spPr>
        <p:txBody>
          <a:bodyPr wrap="none" rtlCol="0">
            <a:spAutoFit/>
          </a:bodyPr>
          <a:lstStyle/>
          <a:p>
            <a:r>
              <a:rPr lang="en-US" sz="1000" dirty="0" smtClean="0"/>
              <a:t>Hochberg</a:t>
            </a:r>
            <a:r>
              <a:rPr lang="en-US" sz="1000" dirty="0"/>
              <a:t> </a:t>
            </a:r>
            <a:r>
              <a:rPr lang="en-US" sz="1000" dirty="0" smtClean="0"/>
              <a:t>and Thornton, </a:t>
            </a:r>
            <a:r>
              <a:rPr lang="en-US" sz="1000" dirty="0" err="1" smtClean="0"/>
              <a:t>Annu</a:t>
            </a:r>
            <a:r>
              <a:rPr lang="en-US" sz="1000" dirty="0"/>
              <a:t>. Rev. </a:t>
            </a:r>
            <a:r>
              <a:rPr lang="en-US" sz="1000" dirty="0" err="1"/>
              <a:t>Biophys</a:t>
            </a:r>
            <a:r>
              <a:rPr lang="en-US" sz="1000" dirty="0"/>
              <a:t>. 2017 </a:t>
            </a:r>
          </a:p>
          <a:p>
            <a:endParaRPr lang="en-US" dirty="0"/>
          </a:p>
        </p:txBody>
      </p:sp>
      <p:sp>
        <p:nvSpPr>
          <p:cNvPr id="4" name="Slide Number Placeholder 3"/>
          <p:cNvSpPr>
            <a:spLocks noGrp="1"/>
          </p:cNvSpPr>
          <p:nvPr>
            <p:ph type="sldNum" sz="quarter" idx="12"/>
          </p:nvPr>
        </p:nvSpPr>
        <p:spPr/>
        <p:txBody>
          <a:bodyPr/>
          <a:lstStyle/>
          <a:p>
            <a:fld id="{4D375685-7748-024C-A979-D1B1EC5977FC}" type="slidenum">
              <a:rPr lang="en-US" smtClean="0"/>
              <a:t>2</a:t>
            </a:fld>
            <a:endParaRPr lang="en-US"/>
          </a:p>
        </p:txBody>
      </p:sp>
    </p:spTree>
    <p:extLst>
      <p:ext uri="{BB962C8B-B14F-4D97-AF65-F5344CB8AC3E}">
        <p14:creationId xmlns:p14="http://schemas.microsoft.com/office/powerpoint/2010/main" val="7201381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latin typeface="Helvetica Light" charset="0"/>
                <a:ea typeface="Helvetica Light" charset="0"/>
                <a:cs typeface="Helvetica Light" charset="0"/>
              </a:rPr>
              <a:t>Visualizing the relationships between functional variants</a:t>
            </a:r>
            <a:endParaRPr lang="en-US" sz="3800" dirty="0">
              <a:latin typeface="Helvetica Light" charset="0"/>
              <a:ea typeface="Helvetica Light" charset="0"/>
              <a:cs typeface="Helvetica Light" charset="0"/>
            </a:endParaRPr>
          </a:p>
        </p:txBody>
      </p:sp>
      <p:sp>
        <p:nvSpPr>
          <p:cNvPr id="4" name="TextBox 3"/>
          <p:cNvSpPr txBox="1"/>
          <p:nvPr/>
        </p:nvSpPr>
        <p:spPr>
          <a:xfrm>
            <a:off x="490440" y="1985268"/>
            <a:ext cx="5392775" cy="4801314"/>
          </a:xfrm>
          <a:prstGeom prst="rect">
            <a:avLst/>
          </a:prstGeom>
          <a:noFill/>
        </p:spPr>
        <p:txBody>
          <a:bodyPr wrap="square" rtlCol="0">
            <a:spAutoFit/>
          </a:bodyPr>
          <a:lstStyle/>
          <a:p>
            <a:r>
              <a:rPr lang="en-US" b="1" dirty="0" smtClean="0">
                <a:latin typeface="Helvetica" charset="0"/>
                <a:ea typeface="Helvetica" charset="0"/>
                <a:cs typeface="Helvetica" charset="0"/>
              </a:rPr>
              <a:t>Created a graph illustrating the paths between all functional variants.</a:t>
            </a:r>
            <a:endParaRPr lang="en-US" b="1" dirty="0">
              <a:latin typeface="Helvetica" charset="0"/>
              <a:ea typeface="Helvetica" charset="0"/>
              <a:cs typeface="Helvetica" charset="0"/>
            </a:endParaRPr>
          </a:p>
          <a:p>
            <a:r>
              <a:rPr lang="en-US" dirty="0" smtClean="0">
                <a:latin typeface="Helvetica" charset="0"/>
                <a:ea typeface="Helvetica" charset="0"/>
                <a:cs typeface="Helvetica" charset="0"/>
              </a:rPr>
              <a:t>    - Each node is a functional variant (1,351).</a:t>
            </a:r>
          </a:p>
          <a:p>
            <a:endParaRPr lang="en-US" b="1" dirty="0">
              <a:latin typeface="Helvetica" charset="0"/>
              <a:ea typeface="Helvetica" charset="0"/>
              <a:cs typeface="Helvetica" charset="0"/>
            </a:endParaRPr>
          </a:p>
          <a:p>
            <a:r>
              <a:rPr lang="en-US" dirty="0" smtClean="0">
                <a:latin typeface="Helvetica" charset="0"/>
                <a:ea typeface="Helvetica" charset="0"/>
                <a:cs typeface="Helvetica" charset="0"/>
              </a:rPr>
              <a:t>    - Edges connect nodes separated by one </a:t>
            </a:r>
          </a:p>
          <a:p>
            <a:r>
              <a:rPr lang="en-US" dirty="0">
                <a:latin typeface="Helvetica" charset="0"/>
                <a:ea typeface="Helvetica" charset="0"/>
                <a:cs typeface="Helvetica" charset="0"/>
              </a:rPr>
              <a:t> </a:t>
            </a:r>
            <a:r>
              <a:rPr lang="en-US" dirty="0" smtClean="0">
                <a:latin typeface="Helvetica" charset="0"/>
                <a:ea typeface="Helvetica" charset="0"/>
                <a:cs typeface="Helvetica" charset="0"/>
              </a:rPr>
              <a:t>     nonsynonymous mutation.</a:t>
            </a:r>
          </a:p>
          <a:p>
            <a:endParaRPr lang="en-US" dirty="0" smtClean="0">
              <a:latin typeface="Helvetica" charset="0"/>
              <a:ea typeface="Helvetica" charset="0"/>
              <a:cs typeface="Helvetica" charset="0"/>
            </a:endParaRPr>
          </a:p>
          <a:p>
            <a:r>
              <a:rPr lang="en-US" b="1" dirty="0" smtClean="0">
                <a:latin typeface="Helvetica" charset="0"/>
                <a:ea typeface="Helvetica" charset="0"/>
                <a:cs typeface="Helvetica" charset="0"/>
              </a:rPr>
              <a:t>Almost all functional variants form a single connected network.</a:t>
            </a:r>
          </a:p>
          <a:p>
            <a:r>
              <a:rPr lang="en-US" b="1" dirty="0">
                <a:latin typeface="Helvetica" charset="0"/>
                <a:ea typeface="Helvetica" charset="0"/>
                <a:cs typeface="Helvetica" charset="0"/>
              </a:rPr>
              <a:t> </a:t>
            </a:r>
            <a:r>
              <a:rPr lang="en-US" b="1" dirty="0" smtClean="0">
                <a:latin typeface="Helvetica" charset="0"/>
                <a:ea typeface="Helvetica" charset="0"/>
                <a:cs typeface="Helvetica" charset="0"/>
              </a:rPr>
              <a:t>   </a:t>
            </a:r>
            <a:r>
              <a:rPr lang="en-US" dirty="0" smtClean="0">
                <a:latin typeface="Helvetica" charset="0"/>
                <a:ea typeface="Helvetica" charset="0"/>
                <a:cs typeface="Helvetica" charset="0"/>
              </a:rPr>
              <a:t>- Can travel between functional variants </a:t>
            </a:r>
          </a:p>
          <a:p>
            <a:r>
              <a:rPr lang="en-US" dirty="0">
                <a:latin typeface="Helvetica" charset="0"/>
                <a:ea typeface="Helvetica" charset="0"/>
                <a:cs typeface="Helvetica" charset="0"/>
              </a:rPr>
              <a:t> </a:t>
            </a:r>
            <a:r>
              <a:rPr lang="en-US" dirty="0" smtClean="0">
                <a:latin typeface="Helvetica" charset="0"/>
                <a:ea typeface="Helvetica" charset="0"/>
                <a:cs typeface="Helvetica" charset="0"/>
              </a:rPr>
              <a:t>     without visiting a nonfunctional variant.</a:t>
            </a:r>
          </a:p>
          <a:p>
            <a:endParaRPr lang="en-US" b="1" dirty="0">
              <a:latin typeface="Helvetica" charset="0"/>
              <a:ea typeface="Helvetica" charset="0"/>
              <a:cs typeface="Helvetica" charset="0"/>
            </a:endParaRPr>
          </a:p>
          <a:p>
            <a:r>
              <a:rPr lang="en-US" b="1" dirty="0" smtClean="0">
                <a:latin typeface="Helvetica" charset="0"/>
                <a:ea typeface="Helvetica" charset="0"/>
                <a:cs typeface="Helvetica" charset="0"/>
              </a:rPr>
              <a:t>    </a:t>
            </a:r>
            <a:r>
              <a:rPr lang="en-US" dirty="0" smtClean="0">
                <a:latin typeface="Helvetica" charset="0"/>
                <a:ea typeface="Helvetica" charset="0"/>
                <a:cs typeface="Helvetica" charset="0"/>
              </a:rPr>
              <a:t>- Clusters of similar variants are distinguishable.</a:t>
            </a:r>
          </a:p>
          <a:p>
            <a:endParaRPr lang="en-US" dirty="0">
              <a:latin typeface="Helvetica" charset="0"/>
              <a:ea typeface="Helvetica" charset="0"/>
              <a:cs typeface="Helvetica" charset="0"/>
            </a:endParaRPr>
          </a:p>
          <a:p>
            <a:endParaRPr lang="en-US" dirty="0" smtClean="0">
              <a:latin typeface="Helvetica" charset="0"/>
              <a:ea typeface="Helvetica" charset="0"/>
              <a:cs typeface="Helvetica" charset="0"/>
            </a:endParaRPr>
          </a:p>
          <a:p>
            <a:endParaRPr lang="en-US" b="1" dirty="0">
              <a:latin typeface="Helvetica" charset="0"/>
              <a:ea typeface="Helvetica" charset="0"/>
              <a:cs typeface="Helvetica" charset="0"/>
            </a:endParaRPr>
          </a:p>
          <a:p>
            <a:r>
              <a:rPr lang="en-US" b="1" dirty="0" smtClean="0">
                <a:latin typeface="Helvetica" charset="0"/>
                <a:ea typeface="Helvetica" charset="0"/>
                <a:cs typeface="Helvetica" charset="0"/>
              </a:rPr>
              <a:t>    </a:t>
            </a:r>
            <a:endParaRPr lang="en-US" b="1" dirty="0">
              <a:latin typeface="Helvetica" charset="0"/>
              <a:ea typeface="Helvetica" charset="0"/>
              <a:cs typeface="Helvetica" charset="0"/>
            </a:endParaRPr>
          </a:p>
        </p:txBody>
      </p:sp>
      <p:grpSp>
        <p:nvGrpSpPr>
          <p:cNvPr id="8" name="Group 7"/>
          <p:cNvGrpSpPr/>
          <p:nvPr/>
        </p:nvGrpSpPr>
        <p:grpSpPr>
          <a:xfrm>
            <a:off x="5693664" y="1328294"/>
            <a:ext cx="5957454" cy="4904292"/>
            <a:chOff x="5693664" y="1328294"/>
            <a:chExt cx="5957454" cy="4904292"/>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7463"/>
            <a:stretch/>
          </p:blipFill>
          <p:spPr>
            <a:xfrm>
              <a:off x="5693664" y="1328294"/>
              <a:ext cx="5957454" cy="4904292"/>
            </a:xfrm>
            <a:prstGeom prst="rect">
              <a:avLst/>
            </a:prstGeom>
          </p:spPr>
        </p:pic>
        <p:sp>
          <p:nvSpPr>
            <p:cNvPr id="5" name="Rectangle 4"/>
            <p:cNvSpPr/>
            <p:nvPr/>
          </p:nvSpPr>
          <p:spPr>
            <a:xfrm>
              <a:off x="5883215" y="6055743"/>
              <a:ext cx="176842" cy="176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631502" y="6055742"/>
              <a:ext cx="176842" cy="176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464468" y="6055743"/>
              <a:ext cx="176842" cy="176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Slide Number Placeholder 8"/>
          <p:cNvSpPr>
            <a:spLocks noGrp="1"/>
          </p:cNvSpPr>
          <p:nvPr>
            <p:ph type="sldNum" sz="quarter" idx="12"/>
          </p:nvPr>
        </p:nvSpPr>
        <p:spPr/>
        <p:txBody>
          <a:bodyPr/>
          <a:lstStyle/>
          <a:p>
            <a:fld id="{4D375685-7748-024C-A979-D1B1EC5977FC}" type="slidenum">
              <a:rPr lang="en-US" smtClean="0"/>
              <a:t>20</a:t>
            </a:fld>
            <a:endParaRPr lang="en-US"/>
          </a:p>
        </p:txBody>
      </p:sp>
    </p:spTree>
    <p:extLst>
      <p:ext uri="{BB962C8B-B14F-4D97-AF65-F5344CB8AC3E}">
        <p14:creationId xmlns:p14="http://schemas.microsoft.com/office/powerpoint/2010/main" val="936607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latin typeface="Helvetica Light" charset="0"/>
                <a:ea typeface="Helvetica Light" charset="0"/>
                <a:cs typeface="Helvetica Light" charset="0"/>
              </a:rPr>
              <a:t>How likely is the historical sequence given the network of functional variants?</a:t>
            </a:r>
            <a:endParaRPr lang="en-US" sz="3800" dirty="0">
              <a:latin typeface="Helvetica Light" charset="0"/>
              <a:ea typeface="Helvetica Light" charset="0"/>
              <a:cs typeface="Helvetica Light" charset="0"/>
            </a:endParaRPr>
          </a:p>
        </p:txBody>
      </p:sp>
      <p:sp>
        <p:nvSpPr>
          <p:cNvPr id="12" name="TextBox 11"/>
          <p:cNvSpPr txBox="1"/>
          <p:nvPr/>
        </p:nvSpPr>
        <p:spPr>
          <a:xfrm>
            <a:off x="240972" y="1896404"/>
            <a:ext cx="5949803" cy="4801314"/>
          </a:xfrm>
          <a:prstGeom prst="rect">
            <a:avLst/>
          </a:prstGeom>
          <a:noFill/>
        </p:spPr>
        <p:txBody>
          <a:bodyPr wrap="square" rtlCol="0">
            <a:spAutoFit/>
          </a:bodyPr>
          <a:lstStyle/>
          <a:p>
            <a:r>
              <a:rPr lang="en-US" b="1" dirty="0" smtClean="0">
                <a:latin typeface="Helvetica" charset="0"/>
                <a:ea typeface="Helvetica" charset="0"/>
                <a:cs typeface="Helvetica" charset="0"/>
              </a:rPr>
              <a:t>The ancestral (EGKA) and derived variants (GSKV) are separated by a path of length 3.</a:t>
            </a:r>
          </a:p>
          <a:p>
            <a:endParaRPr lang="en-US" b="1" dirty="0" smtClean="0">
              <a:latin typeface="Helvetica" charset="0"/>
              <a:ea typeface="Helvetica" charset="0"/>
              <a:cs typeface="Helvetica" charset="0"/>
            </a:endParaRPr>
          </a:p>
          <a:p>
            <a:r>
              <a:rPr lang="en-US" b="1" dirty="0" smtClean="0">
                <a:latin typeface="Helvetica" charset="0"/>
                <a:ea typeface="Helvetica" charset="0"/>
                <a:cs typeface="Helvetica" charset="0"/>
              </a:rPr>
              <a:t>64 other SRE-specific variants are 3 or fewer steps from the ancestral sequence without passing through nonfunctional variants.</a:t>
            </a:r>
          </a:p>
          <a:p>
            <a:endParaRPr lang="en-US" b="1" dirty="0">
              <a:latin typeface="Helvetica" charset="0"/>
              <a:ea typeface="Helvetica" charset="0"/>
              <a:cs typeface="Helvetica" charset="0"/>
            </a:endParaRPr>
          </a:p>
          <a:p>
            <a:r>
              <a:rPr lang="en-US" b="1" dirty="0" smtClean="0">
                <a:latin typeface="Helvetica" charset="0"/>
                <a:ea typeface="Helvetica" charset="0"/>
                <a:cs typeface="Helvetica" charset="0"/>
              </a:rPr>
              <a:t>Difference </a:t>
            </a:r>
            <a:r>
              <a:rPr lang="en-US" b="1" dirty="0">
                <a:latin typeface="Helvetica" charset="0"/>
                <a:ea typeface="Helvetica" charset="0"/>
                <a:cs typeface="Helvetica" charset="0"/>
              </a:rPr>
              <a:t>evolutionary models still produce similar </a:t>
            </a:r>
            <a:r>
              <a:rPr lang="en-US" b="1" dirty="0" smtClean="0">
                <a:latin typeface="Helvetica" charset="0"/>
                <a:ea typeface="Helvetica" charset="0"/>
                <a:cs typeface="Helvetica" charset="0"/>
              </a:rPr>
              <a:t>outcomes.</a:t>
            </a:r>
          </a:p>
          <a:p>
            <a:r>
              <a:rPr lang="en-US" b="1" dirty="0">
                <a:latin typeface="Helvetica" charset="0"/>
                <a:ea typeface="Helvetica" charset="0"/>
                <a:cs typeface="Helvetica" charset="0"/>
              </a:rPr>
              <a:t> </a:t>
            </a:r>
            <a:r>
              <a:rPr lang="en-US" b="1" dirty="0" smtClean="0">
                <a:latin typeface="Helvetica" charset="0"/>
                <a:ea typeface="Helvetica" charset="0"/>
                <a:cs typeface="Helvetica" charset="0"/>
              </a:rPr>
              <a:t>   </a:t>
            </a:r>
            <a:r>
              <a:rPr lang="en-US" dirty="0" smtClean="0">
                <a:latin typeface="Helvetica" charset="0"/>
                <a:ea typeface="Helvetica" charset="0"/>
                <a:cs typeface="Helvetica" charset="0"/>
              </a:rPr>
              <a:t>- Only allow a small range of binding affinities.</a:t>
            </a:r>
          </a:p>
          <a:p>
            <a:r>
              <a:rPr lang="en-US" b="1" dirty="0">
                <a:latin typeface="Helvetica" charset="0"/>
                <a:ea typeface="Helvetica" charset="0"/>
                <a:cs typeface="Helvetica" charset="0"/>
              </a:rPr>
              <a:t> </a:t>
            </a:r>
            <a:r>
              <a:rPr lang="en-US" b="1" dirty="0" smtClean="0">
                <a:latin typeface="Helvetica" charset="0"/>
                <a:ea typeface="Helvetica" charset="0"/>
                <a:cs typeface="Helvetica" charset="0"/>
              </a:rPr>
              <a:t>   </a:t>
            </a:r>
            <a:r>
              <a:rPr lang="en-US" dirty="0" smtClean="0">
                <a:latin typeface="Helvetica" charset="0"/>
                <a:ea typeface="Helvetica" charset="0"/>
                <a:cs typeface="Helvetica" charset="0"/>
              </a:rPr>
              <a:t>- Only allow mutations that increase SRE affinity, as </a:t>
            </a:r>
          </a:p>
          <a:p>
            <a:r>
              <a:rPr lang="en-US" dirty="0">
                <a:latin typeface="Helvetica" charset="0"/>
                <a:ea typeface="Helvetica" charset="0"/>
                <a:cs typeface="Helvetica" charset="0"/>
              </a:rPr>
              <a:t> </a:t>
            </a:r>
            <a:r>
              <a:rPr lang="en-US" dirty="0" smtClean="0">
                <a:latin typeface="Helvetica" charset="0"/>
                <a:ea typeface="Helvetica" charset="0"/>
                <a:cs typeface="Helvetica" charset="0"/>
              </a:rPr>
              <a:t>     expected during positive selection.</a:t>
            </a:r>
          </a:p>
          <a:p>
            <a:endParaRPr lang="en-US" b="1" dirty="0">
              <a:latin typeface="Helvetica" charset="0"/>
              <a:ea typeface="Helvetica" charset="0"/>
              <a:cs typeface="Helvetica" charset="0"/>
            </a:endParaRPr>
          </a:p>
          <a:p>
            <a:r>
              <a:rPr lang="en-US" b="1" dirty="0" smtClean="0">
                <a:latin typeface="Helvetica" charset="0"/>
                <a:ea typeface="Helvetica" charset="0"/>
                <a:cs typeface="Helvetica" charset="0"/>
              </a:rPr>
              <a:t>Historical path not the only or the shortest path to switch in activity.</a:t>
            </a:r>
          </a:p>
          <a:p>
            <a:endParaRPr lang="en-US" dirty="0">
              <a:latin typeface="Helvetica" charset="0"/>
              <a:ea typeface="Helvetica" charset="0"/>
              <a:cs typeface="Helvetica" charset="0"/>
            </a:endParaRPr>
          </a:p>
          <a:p>
            <a:endParaRPr lang="en-US" dirty="0" smtClean="0">
              <a:latin typeface="Helvetica" charset="0"/>
              <a:ea typeface="Helvetica" charset="0"/>
              <a:cs typeface="Helvetica" charset="0"/>
            </a:endParaRPr>
          </a:p>
        </p:txBody>
      </p:sp>
      <p:grpSp>
        <p:nvGrpSpPr>
          <p:cNvPr id="13" name="Group 12"/>
          <p:cNvGrpSpPr/>
          <p:nvPr/>
        </p:nvGrpSpPr>
        <p:grpSpPr>
          <a:xfrm>
            <a:off x="6096000" y="1791272"/>
            <a:ext cx="5957454" cy="4904292"/>
            <a:chOff x="5693664" y="1328294"/>
            <a:chExt cx="5957454" cy="4904292"/>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b="27463"/>
            <a:stretch/>
          </p:blipFill>
          <p:spPr>
            <a:xfrm>
              <a:off x="5693664" y="1328294"/>
              <a:ext cx="5957454" cy="4904292"/>
            </a:xfrm>
            <a:prstGeom prst="rect">
              <a:avLst/>
            </a:prstGeom>
          </p:spPr>
        </p:pic>
        <p:sp>
          <p:nvSpPr>
            <p:cNvPr id="15" name="Rectangle 14"/>
            <p:cNvSpPr/>
            <p:nvPr/>
          </p:nvSpPr>
          <p:spPr>
            <a:xfrm>
              <a:off x="5883215" y="6055743"/>
              <a:ext cx="176842" cy="176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631502" y="6055742"/>
              <a:ext cx="176842" cy="176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464468" y="6055743"/>
              <a:ext cx="176842" cy="176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p:cNvSpPr>
            <a:spLocks noGrp="1"/>
          </p:cNvSpPr>
          <p:nvPr>
            <p:ph type="sldNum" sz="quarter" idx="12"/>
          </p:nvPr>
        </p:nvSpPr>
        <p:spPr/>
        <p:txBody>
          <a:bodyPr/>
          <a:lstStyle/>
          <a:p>
            <a:fld id="{4D375685-7748-024C-A979-D1B1EC5977FC}" type="slidenum">
              <a:rPr lang="en-US" smtClean="0"/>
              <a:t>21</a:t>
            </a:fld>
            <a:endParaRPr lang="en-US"/>
          </a:p>
        </p:txBody>
      </p:sp>
    </p:spTree>
    <p:extLst>
      <p:ext uri="{BB962C8B-B14F-4D97-AF65-F5344CB8AC3E}">
        <p14:creationId xmlns:p14="http://schemas.microsoft.com/office/powerpoint/2010/main" val="7643490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11840" cy="1325563"/>
          </a:xfrm>
        </p:spPr>
        <p:txBody>
          <a:bodyPr>
            <a:noAutofit/>
          </a:bodyPr>
          <a:lstStyle/>
          <a:p>
            <a:r>
              <a:rPr lang="en-US" sz="3800" dirty="0" smtClean="0">
                <a:latin typeface="Helvetica Light" charset="0"/>
                <a:ea typeface="Helvetica Light" charset="0"/>
                <a:cs typeface="Helvetica Light" charset="0"/>
              </a:rPr>
              <a:t>Is the SRE-specific genotype obtained contingent upon the starting ERE-specific genotype?</a:t>
            </a:r>
            <a:endParaRPr lang="en-US" sz="3800" dirty="0">
              <a:latin typeface="Helvetica Light" charset="0"/>
              <a:ea typeface="Helvetica Light" charset="0"/>
              <a:cs typeface="Helvetica Light" charset="0"/>
            </a:endParaRPr>
          </a:p>
        </p:txBody>
      </p:sp>
      <p:grpSp>
        <p:nvGrpSpPr>
          <p:cNvPr id="6" name="Group 5"/>
          <p:cNvGrpSpPr/>
          <p:nvPr/>
        </p:nvGrpSpPr>
        <p:grpSpPr>
          <a:xfrm>
            <a:off x="0" y="1842645"/>
            <a:ext cx="7936346" cy="2705142"/>
            <a:chOff x="5396346" y="4226010"/>
            <a:chExt cx="5957454" cy="2030627"/>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69966"/>
            <a:stretch/>
          </p:blipFill>
          <p:spPr>
            <a:xfrm>
              <a:off x="5396346" y="4226010"/>
              <a:ext cx="5957454" cy="2030627"/>
            </a:xfrm>
            <a:prstGeom prst="rect">
              <a:avLst/>
            </a:prstGeom>
          </p:spPr>
        </p:pic>
        <p:sp>
          <p:nvSpPr>
            <p:cNvPr id="4" name="Rectangle 3"/>
            <p:cNvSpPr/>
            <p:nvPr/>
          </p:nvSpPr>
          <p:spPr>
            <a:xfrm>
              <a:off x="7590773" y="4226010"/>
              <a:ext cx="1158657" cy="1466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014677" y="4299359"/>
              <a:ext cx="613615" cy="1466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8277830" y="1969907"/>
            <a:ext cx="3751439" cy="3088258"/>
            <a:chOff x="5693664" y="1328294"/>
            <a:chExt cx="5957454" cy="4904292"/>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27463"/>
            <a:stretch/>
          </p:blipFill>
          <p:spPr>
            <a:xfrm>
              <a:off x="5693664" y="1328294"/>
              <a:ext cx="5957454" cy="4904292"/>
            </a:xfrm>
            <a:prstGeom prst="rect">
              <a:avLst/>
            </a:prstGeom>
          </p:spPr>
        </p:pic>
        <p:sp>
          <p:nvSpPr>
            <p:cNvPr id="9" name="Rectangle 8"/>
            <p:cNvSpPr/>
            <p:nvPr/>
          </p:nvSpPr>
          <p:spPr>
            <a:xfrm>
              <a:off x="5883215" y="6055743"/>
              <a:ext cx="176842" cy="176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31502" y="6055742"/>
              <a:ext cx="176842" cy="176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464468" y="6055743"/>
              <a:ext cx="176842" cy="176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146197" y="1881026"/>
            <a:ext cx="10067651" cy="1200329"/>
          </a:xfrm>
          <a:prstGeom prst="rect">
            <a:avLst/>
          </a:prstGeom>
          <a:noFill/>
        </p:spPr>
        <p:txBody>
          <a:bodyPr wrap="square" rtlCol="0">
            <a:spAutoFit/>
          </a:bodyPr>
          <a:lstStyle/>
          <a:p>
            <a:endParaRPr lang="en-US" b="1" dirty="0">
              <a:latin typeface="Helvetica" charset="0"/>
              <a:ea typeface="Helvetica" charset="0"/>
              <a:cs typeface="Helvetica" charset="0"/>
            </a:endParaRPr>
          </a:p>
          <a:p>
            <a:endParaRPr lang="en-US" b="1" dirty="0" smtClean="0">
              <a:latin typeface="Helvetica" charset="0"/>
              <a:ea typeface="Helvetica" charset="0"/>
              <a:cs typeface="Helvetica" charset="0"/>
            </a:endParaRPr>
          </a:p>
          <a:p>
            <a:endParaRPr lang="en-US" dirty="0">
              <a:latin typeface="Helvetica" charset="0"/>
              <a:ea typeface="Helvetica" charset="0"/>
              <a:cs typeface="Helvetica" charset="0"/>
            </a:endParaRPr>
          </a:p>
          <a:p>
            <a:endParaRPr lang="en-US" dirty="0" smtClean="0">
              <a:latin typeface="Helvetica" charset="0"/>
              <a:ea typeface="Helvetica" charset="0"/>
              <a:cs typeface="Helvetica" charset="0"/>
            </a:endParaRPr>
          </a:p>
        </p:txBody>
      </p:sp>
      <p:sp>
        <p:nvSpPr>
          <p:cNvPr id="13" name="TextBox 12"/>
          <p:cNvSpPr txBox="1"/>
          <p:nvPr/>
        </p:nvSpPr>
        <p:spPr>
          <a:xfrm>
            <a:off x="180787" y="4827006"/>
            <a:ext cx="11570172" cy="1477328"/>
          </a:xfrm>
          <a:prstGeom prst="rect">
            <a:avLst/>
          </a:prstGeom>
          <a:noFill/>
        </p:spPr>
        <p:txBody>
          <a:bodyPr wrap="square" rtlCol="0">
            <a:spAutoFit/>
          </a:bodyPr>
          <a:lstStyle/>
          <a:p>
            <a:r>
              <a:rPr lang="en-US" dirty="0" smtClean="0">
                <a:latin typeface="Helvetica" charset="0"/>
                <a:ea typeface="Helvetica" charset="0"/>
                <a:cs typeface="Helvetica" charset="0"/>
              </a:rPr>
              <a:t>b. You can reach an SRE variant with 3 steps for ~90% ERE nodes.</a:t>
            </a:r>
            <a:endParaRPr lang="en-US" dirty="0">
              <a:latin typeface="Helvetica" charset="0"/>
              <a:ea typeface="Helvetica" charset="0"/>
              <a:cs typeface="Helvetica" charset="0"/>
            </a:endParaRPr>
          </a:p>
          <a:p>
            <a:r>
              <a:rPr lang="en-US" dirty="0" smtClean="0">
                <a:latin typeface="Helvetica" charset="0"/>
                <a:ea typeface="Helvetica" charset="0"/>
                <a:cs typeface="Helvetica" charset="0"/>
              </a:rPr>
              <a:t>c. About a third of SRE nodes are inaccessible within 3 steps from any ERE node.</a:t>
            </a:r>
            <a:endParaRPr lang="en-US" dirty="0">
              <a:latin typeface="Helvetica" charset="0"/>
              <a:ea typeface="Helvetica" charset="0"/>
              <a:cs typeface="Helvetica" charset="0"/>
            </a:endParaRPr>
          </a:p>
          <a:p>
            <a:r>
              <a:rPr lang="en-US" dirty="0" smtClean="0">
                <a:latin typeface="Helvetica" charset="0"/>
                <a:ea typeface="Helvetica" charset="0"/>
                <a:cs typeface="Helvetica" charset="0"/>
              </a:rPr>
              <a:t>d. Most pairs of ERE-specific variants have entirely non-overlapping sets of accessible SRE-specific variants. </a:t>
            </a:r>
          </a:p>
          <a:p>
            <a:endParaRPr lang="en-US" dirty="0">
              <a:latin typeface="Helvetica" charset="0"/>
              <a:ea typeface="Helvetica" charset="0"/>
              <a:cs typeface="Helvetica" charset="0"/>
            </a:endParaRPr>
          </a:p>
          <a:p>
            <a:r>
              <a:rPr lang="en-US" b="1" dirty="0" smtClean="0">
                <a:latin typeface="Helvetica" charset="0"/>
                <a:ea typeface="Helvetica" charset="0"/>
                <a:cs typeface="Helvetica" charset="0"/>
              </a:rPr>
              <a:t>While SRE-specific variants are easily accessible, the specific variant depends on the starting genotype.</a:t>
            </a:r>
          </a:p>
        </p:txBody>
      </p:sp>
      <p:sp>
        <p:nvSpPr>
          <p:cNvPr id="14" name="Slide Number Placeholder 13"/>
          <p:cNvSpPr>
            <a:spLocks noGrp="1"/>
          </p:cNvSpPr>
          <p:nvPr>
            <p:ph type="sldNum" sz="quarter" idx="12"/>
          </p:nvPr>
        </p:nvSpPr>
        <p:spPr/>
        <p:txBody>
          <a:bodyPr/>
          <a:lstStyle/>
          <a:p>
            <a:fld id="{4D375685-7748-024C-A979-D1B1EC5977FC}" type="slidenum">
              <a:rPr lang="en-US" smtClean="0"/>
              <a:t>22</a:t>
            </a:fld>
            <a:endParaRPr lang="en-US"/>
          </a:p>
        </p:txBody>
      </p:sp>
    </p:spTree>
    <p:extLst>
      <p:ext uri="{BB962C8B-B14F-4D97-AF65-F5344CB8AC3E}">
        <p14:creationId xmlns:p14="http://schemas.microsoft.com/office/powerpoint/2010/main" val="495528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latin typeface="Helvetica Light" charset="0"/>
                <a:ea typeface="Helvetica Light" charset="0"/>
                <a:cs typeface="Helvetica Light" charset="0"/>
              </a:rPr>
              <a:t>How have the 11 permissive mutations influenced the evolutionary landscape?</a:t>
            </a:r>
            <a:endParaRPr lang="en-US" sz="3800" dirty="0">
              <a:latin typeface="Helvetica Light" charset="0"/>
              <a:ea typeface="Helvetica Light" charset="0"/>
              <a:cs typeface="Helvetica Light" charset="0"/>
            </a:endParaRPr>
          </a:p>
        </p:txBody>
      </p:sp>
      <p:grpSp>
        <p:nvGrpSpPr>
          <p:cNvPr id="5" name="Group 4"/>
          <p:cNvGrpSpPr/>
          <p:nvPr/>
        </p:nvGrpSpPr>
        <p:grpSpPr>
          <a:xfrm>
            <a:off x="5473508" y="2486216"/>
            <a:ext cx="6718491" cy="3393376"/>
            <a:chOff x="5076129" y="1690688"/>
            <a:chExt cx="6736595" cy="340252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31105"/>
            <a:stretch/>
          </p:blipFill>
          <p:spPr>
            <a:xfrm>
              <a:off x="5076129" y="1690688"/>
              <a:ext cx="6736595" cy="3402520"/>
            </a:xfrm>
            <a:prstGeom prst="rect">
              <a:avLst/>
            </a:prstGeom>
          </p:spPr>
        </p:pic>
        <p:sp>
          <p:nvSpPr>
            <p:cNvPr id="4" name="Rectangle 3"/>
            <p:cNvSpPr/>
            <p:nvPr/>
          </p:nvSpPr>
          <p:spPr>
            <a:xfrm>
              <a:off x="5076129" y="4626457"/>
              <a:ext cx="3087624" cy="4667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240972" y="3105771"/>
            <a:ext cx="5232536" cy="3416320"/>
          </a:xfrm>
          <a:prstGeom prst="rect">
            <a:avLst/>
          </a:prstGeom>
          <a:noFill/>
        </p:spPr>
        <p:txBody>
          <a:bodyPr wrap="square" rtlCol="0">
            <a:spAutoFit/>
          </a:bodyPr>
          <a:lstStyle/>
          <a:p>
            <a:r>
              <a:rPr lang="en-US" dirty="0" smtClean="0">
                <a:latin typeface="Helvetica" charset="0"/>
                <a:ea typeface="Helvetica" charset="0"/>
                <a:cs typeface="Helvetica" charset="0"/>
              </a:rPr>
              <a:t>Repeat of FACS-</a:t>
            </a:r>
            <a:r>
              <a:rPr lang="en-US" dirty="0" err="1" smtClean="0">
                <a:latin typeface="Helvetica" charset="0"/>
                <a:ea typeface="Helvetica" charset="0"/>
                <a:cs typeface="Helvetica" charset="0"/>
              </a:rPr>
              <a:t>seq</a:t>
            </a:r>
            <a:r>
              <a:rPr lang="en-US" dirty="0" smtClean="0">
                <a:latin typeface="Helvetica" charset="0"/>
                <a:ea typeface="Helvetica" charset="0"/>
                <a:cs typeface="Helvetica" charset="0"/>
              </a:rPr>
              <a:t> experiment – with a mutant library of AncSR1 proteins </a:t>
            </a:r>
            <a:r>
              <a:rPr lang="en-US" b="1" dirty="0" smtClean="0">
                <a:latin typeface="Helvetica" charset="0"/>
                <a:ea typeface="Helvetica" charset="0"/>
                <a:cs typeface="Helvetica" charset="0"/>
              </a:rPr>
              <a:t>without the 11 permissive mutations</a:t>
            </a:r>
            <a:r>
              <a:rPr lang="en-US" dirty="0" smtClean="0">
                <a:latin typeface="Helvetica" charset="0"/>
                <a:ea typeface="Helvetica" charset="0"/>
                <a:cs typeface="Helvetica" charset="0"/>
              </a:rPr>
              <a:t>.</a:t>
            </a:r>
          </a:p>
          <a:p>
            <a:endParaRPr lang="en-US" dirty="0" smtClean="0">
              <a:latin typeface="Helvetica" charset="0"/>
              <a:ea typeface="Helvetica" charset="0"/>
              <a:cs typeface="Helvetica" charset="0"/>
            </a:endParaRPr>
          </a:p>
          <a:p>
            <a:r>
              <a:rPr lang="en-US" dirty="0" smtClean="0">
                <a:latin typeface="Helvetica" charset="0"/>
                <a:ea typeface="Helvetica" charset="0"/>
                <a:cs typeface="Helvetica" charset="0"/>
              </a:rPr>
              <a:t>Far fewer functional variants.</a:t>
            </a:r>
          </a:p>
          <a:p>
            <a:endParaRPr lang="en-US" dirty="0">
              <a:latin typeface="Helvetica" charset="0"/>
              <a:ea typeface="Helvetica" charset="0"/>
              <a:cs typeface="Helvetica" charset="0"/>
            </a:endParaRPr>
          </a:p>
          <a:p>
            <a:r>
              <a:rPr lang="en-US" dirty="0" smtClean="0">
                <a:latin typeface="Helvetica" charset="0"/>
                <a:ea typeface="Helvetica" charset="0"/>
                <a:cs typeface="Helvetica" charset="0"/>
              </a:rPr>
              <a:t>Lower connectivity in the evolutionary network.</a:t>
            </a:r>
          </a:p>
          <a:p>
            <a:endParaRPr lang="en-US" dirty="0">
              <a:latin typeface="Helvetica" charset="0"/>
              <a:ea typeface="Helvetica" charset="0"/>
              <a:cs typeface="Helvetica" charset="0"/>
            </a:endParaRPr>
          </a:p>
          <a:p>
            <a:r>
              <a:rPr lang="en-US" dirty="0" smtClean="0">
                <a:latin typeface="Helvetica" charset="0"/>
                <a:ea typeface="Helvetica" charset="0"/>
                <a:cs typeface="Helvetica" charset="0"/>
              </a:rPr>
              <a:t>Many genotypes can’t be reached without passing through nonfunctional variants.</a:t>
            </a:r>
            <a:endParaRPr lang="en-US" dirty="0">
              <a:latin typeface="Helvetica" charset="0"/>
              <a:ea typeface="Helvetica" charset="0"/>
              <a:cs typeface="Helvetica" charset="0"/>
            </a:endParaRPr>
          </a:p>
          <a:p>
            <a:endParaRPr lang="en-US" dirty="0">
              <a:latin typeface="Helvetica" charset="0"/>
              <a:ea typeface="Helvetica" charset="0"/>
              <a:cs typeface="Helvetica" charset="0"/>
            </a:endParaRPr>
          </a:p>
          <a:p>
            <a:endParaRPr lang="en-US" dirty="0" smtClean="0">
              <a:latin typeface="Helvetica" charset="0"/>
              <a:ea typeface="Helvetica" charset="0"/>
              <a:cs typeface="Helvetica" charset="0"/>
            </a:endParaRPr>
          </a:p>
        </p:txBody>
      </p:sp>
      <p:sp>
        <p:nvSpPr>
          <p:cNvPr id="7" name="Slide Number Placeholder 6"/>
          <p:cNvSpPr>
            <a:spLocks noGrp="1"/>
          </p:cNvSpPr>
          <p:nvPr>
            <p:ph type="sldNum" sz="quarter" idx="12"/>
          </p:nvPr>
        </p:nvSpPr>
        <p:spPr/>
        <p:txBody>
          <a:bodyPr/>
          <a:lstStyle/>
          <a:p>
            <a:fld id="{4D375685-7748-024C-A979-D1B1EC5977FC}" type="slidenum">
              <a:rPr lang="en-US" smtClean="0"/>
              <a:t>23</a:t>
            </a:fld>
            <a:endParaRPr lang="en-US"/>
          </a:p>
        </p:txBody>
      </p:sp>
    </p:spTree>
    <p:extLst>
      <p:ext uri="{BB962C8B-B14F-4D97-AF65-F5344CB8AC3E}">
        <p14:creationId xmlns:p14="http://schemas.microsoft.com/office/powerpoint/2010/main" val="8952696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latin typeface="Helvetica Light" charset="0"/>
                <a:ea typeface="Helvetica Light" charset="0"/>
                <a:cs typeface="Helvetica Light" charset="0"/>
              </a:rPr>
              <a:t>How have the 11 permissive mutations influenced the evolutionary landscape?</a:t>
            </a:r>
            <a:endParaRPr lang="en-US" sz="3800" dirty="0">
              <a:latin typeface="Helvetica Light" charset="0"/>
              <a:ea typeface="Helvetica Light" charset="0"/>
              <a:cs typeface="Helvetica Light" charset="0"/>
            </a:endParaRPr>
          </a:p>
        </p:txBody>
      </p:sp>
      <p:sp>
        <p:nvSpPr>
          <p:cNvPr id="5" name="TextBox 4"/>
          <p:cNvSpPr txBox="1"/>
          <p:nvPr/>
        </p:nvSpPr>
        <p:spPr>
          <a:xfrm>
            <a:off x="222869" y="1979700"/>
            <a:ext cx="5232536" cy="3970318"/>
          </a:xfrm>
          <a:prstGeom prst="rect">
            <a:avLst/>
          </a:prstGeom>
          <a:noFill/>
        </p:spPr>
        <p:txBody>
          <a:bodyPr wrap="square" rtlCol="0">
            <a:spAutoFit/>
          </a:bodyPr>
          <a:lstStyle/>
          <a:p>
            <a:r>
              <a:rPr lang="en-US" dirty="0" smtClean="0">
                <a:latin typeface="Helvetica" charset="0"/>
                <a:ea typeface="Helvetica" charset="0"/>
                <a:cs typeface="Helvetica" charset="0"/>
              </a:rPr>
              <a:t>The historical (GSKV) variant requires the 11 permissive mutations. </a:t>
            </a:r>
          </a:p>
          <a:p>
            <a:endParaRPr lang="en-US" dirty="0">
              <a:latin typeface="Helvetica" charset="0"/>
              <a:ea typeface="Helvetica" charset="0"/>
              <a:cs typeface="Helvetica" charset="0"/>
            </a:endParaRPr>
          </a:p>
          <a:p>
            <a:r>
              <a:rPr lang="en-US" dirty="0" smtClean="0">
                <a:latin typeface="Helvetica" charset="0"/>
                <a:ea typeface="Helvetica" charset="0"/>
                <a:cs typeface="Helvetica" charset="0"/>
              </a:rPr>
              <a:t>&gt;25% of ERE-specific variants no longer have a path to an SRE-specific variant.</a:t>
            </a:r>
          </a:p>
          <a:p>
            <a:endParaRPr lang="en-US" dirty="0">
              <a:latin typeface="Helvetica" charset="0"/>
              <a:ea typeface="Helvetica" charset="0"/>
              <a:cs typeface="Helvetica" charset="0"/>
            </a:endParaRPr>
          </a:p>
          <a:p>
            <a:r>
              <a:rPr lang="en-US" dirty="0" smtClean="0">
                <a:latin typeface="Helvetica" charset="0"/>
                <a:ea typeface="Helvetica" charset="0"/>
                <a:cs typeface="Helvetica" charset="0"/>
              </a:rPr>
              <a:t>Average path to SRE-specificity is longer.</a:t>
            </a:r>
          </a:p>
          <a:p>
            <a:endParaRPr lang="en-US" dirty="0">
              <a:latin typeface="Helvetica" charset="0"/>
              <a:ea typeface="Helvetica" charset="0"/>
              <a:cs typeface="Helvetica" charset="0"/>
            </a:endParaRPr>
          </a:p>
          <a:p>
            <a:r>
              <a:rPr lang="en-US" dirty="0" smtClean="0">
                <a:latin typeface="Helvetica" charset="0"/>
                <a:ea typeface="Helvetica" charset="0"/>
                <a:cs typeface="Helvetica" charset="0"/>
              </a:rPr>
              <a:t>No longer any direct paths from ERE to SRE specificity </a:t>
            </a:r>
          </a:p>
          <a:p>
            <a:endParaRPr lang="en-US" dirty="0">
              <a:latin typeface="Helvetica" charset="0"/>
              <a:ea typeface="Helvetica" charset="0"/>
              <a:cs typeface="Helvetica" charset="0"/>
            </a:endParaRPr>
          </a:p>
          <a:p>
            <a:r>
              <a:rPr lang="en-US" b="1" dirty="0" smtClean="0">
                <a:latin typeface="Helvetica" charset="0"/>
                <a:ea typeface="Helvetica" charset="0"/>
                <a:cs typeface="Helvetica" charset="0"/>
              </a:rPr>
              <a:t>Historical permissive substitutions enhanced </a:t>
            </a:r>
            <a:r>
              <a:rPr lang="en-US" b="1" dirty="0" err="1" smtClean="0">
                <a:latin typeface="Helvetica" charset="0"/>
                <a:ea typeface="Helvetica" charset="0"/>
                <a:cs typeface="Helvetica" charset="0"/>
              </a:rPr>
              <a:t>evolvability</a:t>
            </a:r>
            <a:r>
              <a:rPr lang="en-US" b="1" dirty="0" smtClean="0">
                <a:latin typeface="Helvetica" charset="0"/>
                <a:ea typeface="Helvetica" charset="0"/>
                <a:cs typeface="Helvetica" charset="0"/>
              </a:rPr>
              <a:t> of SRE specificity.</a:t>
            </a:r>
            <a:endParaRPr lang="en-US" b="1" dirty="0">
              <a:latin typeface="Helvetica" charset="0"/>
              <a:ea typeface="Helvetica" charset="0"/>
              <a:cs typeface="Helvetica" charset="0"/>
            </a:endParaRPr>
          </a:p>
          <a:p>
            <a:endParaRPr lang="en-US" dirty="0" smtClean="0">
              <a:latin typeface="Helvetica" charset="0"/>
              <a:ea typeface="Helvetica" charset="0"/>
              <a:cs typeface="Helvetica" charset="0"/>
            </a:endParaRPr>
          </a:p>
        </p:txBody>
      </p:sp>
      <p:grpSp>
        <p:nvGrpSpPr>
          <p:cNvPr id="12" name="Group 11"/>
          <p:cNvGrpSpPr/>
          <p:nvPr/>
        </p:nvGrpSpPr>
        <p:grpSpPr>
          <a:xfrm>
            <a:off x="5455405" y="4471416"/>
            <a:ext cx="6736595" cy="1929384"/>
            <a:chOff x="5455405" y="4471416"/>
            <a:chExt cx="6736595" cy="1929384"/>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60934"/>
            <a:stretch/>
          </p:blipFill>
          <p:spPr>
            <a:xfrm>
              <a:off x="5455405" y="4471416"/>
              <a:ext cx="6736595" cy="1929384"/>
            </a:xfrm>
            <a:prstGeom prst="rect">
              <a:avLst/>
            </a:prstGeom>
          </p:spPr>
        </p:pic>
        <p:sp>
          <p:nvSpPr>
            <p:cNvPr id="11" name="Rectangle 10"/>
            <p:cNvSpPr/>
            <p:nvPr/>
          </p:nvSpPr>
          <p:spPr>
            <a:xfrm>
              <a:off x="9008049" y="4471416"/>
              <a:ext cx="3079326" cy="384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9597" t="22483" b="31105"/>
          <a:stretch/>
        </p:blipFill>
        <p:spPr>
          <a:xfrm>
            <a:off x="7314885" y="1979700"/>
            <a:ext cx="3386327" cy="2286000"/>
          </a:xfrm>
          <a:prstGeom prst="rect">
            <a:avLst/>
          </a:prstGeom>
        </p:spPr>
      </p:pic>
      <p:sp>
        <p:nvSpPr>
          <p:cNvPr id="4" name="Slide Number Placeholder 3"/>
          <p:cNvSpPr>
            <a:spLocks noGrp="1"/>
          </p:cNvSpPr>
          <p:nvPr>
            <p:ph type="sldNum" sz="quarter" idx="12"/>
          </p:nvPr>
        </p:nvSpPr>
        <p:spPr/>
        <p:txBody>
          <a:bodyPr/>
          <a:lstStyle/>
          <a:p>
            <a:fld id="{4D375685-7748-024C-A979-D1B1EC5977FC}" type="slidenum">
              <a:rPr lang="en-US" smtClean="0"/>
              <a:t>24</a:t>
            </a:fld>
            <a:endParaRPr lang="en-US"/>
          </a:p>
        </p:txBody>
      </p:sp>
    </p:spTree>
    <p:extLst>
      <p:ext uri="{BB962C8B-B14F-4D97-AF65-F5344CB8AC3E}">
        <p14:creationId xmlns:p14="http://schemas.microsoft.com/office/powerpoint/2010/main" val="11234557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latin typeface="Helvetica Light" charset="0"/>
                <a:ea typeface="Helvetica Light" charset="0"/>
                <a:cs typeface="Helvetica Light" charset="0"/>
              </a:rPr>
              <a:t>What mechanism underlies the improvement provided by the 11 permissive mutations?</a:t>
            </a:r>
            <a:endParaRPr lang="en-US" sz="3800" dirty="0">
              <a:latin typeface="Helvetica Light" charset="0"/>
              <a:ea typeface="Helvetica Light" charset="0"/>
              <a:cs typeface="Helvetica Light"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8719" y="2253729"/>
            <a:ext cx="6783281" cy="4200859"/>
          </a:xfrm>
          <a:prstGeom prst="rect">
            <a:avLst/>
          </a:prstGeom>
        </p:spPr>
      </p:pic>
      <p:sp>
        <p:nvSpPr>
          <p:cNvPr id="5" name="TextBox 4"/>
          <p:cNvSpPr txBox="1"/>
          <p:nvPr/>
        </p:nvSpPr>
        <p:spPr>
          <a:xfrm>
            <a:off x="222869" y="1979700"/>
            <a:ext cx="5232536" cy="4524315"/>
          </a:xfrm>
          <a:prstGeom prst="rect">
            <a:avLst/>
          </a:prstGeom>
          <a:noFill/>
        </p:spPr>
        <p:txBody>
          <a:bodyPr wrap="square" rtlCol="0">
            <a:spAutoFit/>
          </a:bodyPr>
          <a:lstStyle/>
          <a:p>
            <a:r>
              <a:rPr lang="en-US" dirty="0" smtClean="0">
                <a:latin typeface="Helvetica" charset="0"/>
                <a:ea typeface="Helvetica" charset="0"/>
                <a:cs typeface="Helvetica" charset="0"/>
              </a:rPr>
              <a:t>11p mutations don’t increase stability of AncSR1 (previous work).</a:t>
            </a:r>
          </a:p>
          <a:p>
            <a:endParaRPr lang="en-US" b="1" dirty="0">
              <a:latin typeface="Helvetica" charset="0"/>
              <a:ea typeface="Helvetica" charset="0"/>
              <a:cs typeface="Helvetica" charset="0"/>
            </a:endParaRPr>
          </a:p>
          <a:p>
            <a:r>
              <a:rPr lang="en-US" b="1" dirty="0" smtClean="0">
                <a:latin typeface="Helvetica" charset="0"/>
                <a:ea typeface="Helvetica" charset="0"/>
                <a:cs typeface="Helvetica" charset="0"/>
              </a:rPr>
              <a:t>Hypothesis: 11p mutations nonspecifically increase affinity for both ERE and SRE. </a:t>
            </a:r>
            <a:endParaRPr lang="en-US" dirty="0" smtClean="0">
              <a:latin typeface="Helvetica" charset="0"/>
              <a:ea typeface="Helvetica" charset="0"/>
              <a:cs typeface="Helvetica" charset="0"/>
            </a:endParaRPr>
          </a:p>
          <a:p>
            <a:endParaRPr lang="en-US" b="1" dirty="0">
              <a:latin typeface="Helvetica" charset="0"/>
              <a:ea typeface="Helvetica" charset="0"/>
              <a:cs typeface="Helvetica" charset="0"/>
            </a:endParaRPr>
          </a:p>
          <a:p>
            <a:pPr marL="342900" indent="-342900">
              <a:buAutoNum type="arabicPeriod"/>
            </a:pPr>
            <a:r>
              <a:rPr lang="en-US" dirty="0" smtClean="0">
                <a:latin typeface="Helvetica" charset="0"/>
                <a:ea typeface="Helvetica" charset="0"/>
                <a:cs typeface="Helvetica" charset="0"/>
              </a:rPr>
              <a:t>Binding affinity of variants that don’t need 11p should be higher than that of those that do.</a:t>
            </a:r>
          </a:p>
          <a:p>
            <a:pPr marL="342900" indent="-342900">
              <a:buAutoNum type="arabicPeriod"/>
            </a:pPr>
            <a:r>
              <a:rPr lang="en-US" dirty="0" smtClean="0">
                <a:latin typeface="Helvetica" charset="0"/>
                <a:ea typeface="Helvetica" charset="0"/>
                <a:cs typeface="Helvetica" charset="0"/>
              </a:rPr>
              <a:t>11p mutations shouldn’t impact the response element motif preference.</a:t>
            </a:r>
          </a:p>
          <a:p>
            <a:pPr marL="342900" indent="-342900">
              <a:buAutoNum type="arabicPeriod"/>
            </a:pPr>
            <a:r>
              <a:rPr lang="en-US" dirty="0" smtClean="0">
                <a:latin typeface="Helvetica" charset="0"/>
                <a:ea typeface="Helvetica" charset="0"/>
                <a:cs typeface="Helvetica" charset="0"/>
              </a:rPr>
              <a:t>11p mutations shouldn't change biochemical mechanisms of specificity determination.</a:t>
            </a:r>
          </a:p>
          <a:p>
            <a:pPr marL="342900" indent="-342900">
              <a:buAutoNum type="arabicPeriod"/>
            </a:pPr>
            <a:r>
              <a:rPr lang="en-US" dirty="0" smtClean="0">
                <a:latin typeface="Helvetica" charset="0"/>
                <a:ea typeface="Helvetica" charset="0"/>
                <a:cs typeface="Helvetica" charset="0"/>
              </a:rPr>
              <a:t>New variants enabled by 11p should be distributed across the sequence space.</a:t>
            </a:r>
            <a:endParaRPr lang="en-US" dirty="0">
              <a:latin typeface="Helvetica" charset="0"/>
              <a:ea typeface="Helvetica" charset="0"/>
              <a:cs typeface="Helvetica" charset="0"/>
            </a:endParaRPr>
          </a:p>
          <a:p>
            <a:endParaRPr lang="en-US" dirty="0" smtClean="0">
              <a:latin typeface="Helvetica" charset="0"/>
              <a:ea typeface="Helvetica" charset="0"/>
              <a:cs typeface="Helvetica" charset="0"/>
            </a:endParaRPr>
          </a:p>
          <a:p>
            <a:endParaRPr lang="en-US" dirty="0" smtClean="0">
              <a:latin typeface="Helvetica" charset="0"/>
              <a:ea typeface="Helvetica" charset="0"/>
              <a:cs typeface="Helvetica" charset="0"/>
            </a:endParaRPr>
          </a:p>
        </p:txBody>
      </p:sp>
      <p:sp>
        <p:nvSpPr>
          <p:cNvPr id="6" name="TextBox 5"/>
          <p:cNvSpPr txBox="1"/>
          <p:nvPr/>
        </p:nvSpPr>
        <p:spPr>
          <a:xfrm>
            <a:off x="5525560" y="6454588"/>
            <a:ext cx="6666440" cy="369332"/>
          </a:xfrm>
          <a:prstGeom prst="rect">
            <a:avLst/>
          </a:prstGeom>
          <a:noFill/>
        </p:spPr>
        <p:txBody>
          <a:bodyPr wrap="none" rtlCol="0">
            <a:spAutoFit/>
          </a:bodyPr>
          <a:lstStyle/>
          <a:p>
            <a:r>
              <a:rPr lang="en-US" dirty="0"/>
              <a:t>v</a:t>
            </a:r>
            <a:r>
              <a:rPr lang="en-US" dirty="0" smtClean="0"/>
              <a:t>, volume; h hydrophobicity; </a:t>
            </a:r>
            <a:r>
              <a:rPr lang="en-US" dirty="0" err="1" smtClean="0"/>
              <a:t>i</a:t>
            </a:r>
            <a:r>
              <a:rPr lang="en-US" dirty="0" smtClean="0"/>
              <a:t> isoelectric point; α, α-helix propensity  </a:t>
            </a:r>
            <a:endParaRPr lang="en-US" dirty="0"/>
          </a:p>
        </p:txBody>
      </p:sp>
      <p:sp>
        <p:nvSpPr>
          <p:cNvPr id="4" name="Slide Number Placeholder 3"/>
          <p:cNvSpPr>
            <a:spLocks noGrp="1"/>
          </p:cNvSpPr>
          <p:nvPr>
            <p:ph type="sldNum" sz="quarter" idx="12"/>
          </p:nvPr>
        </p:nvSpPr>
        <p:spPr/>
        <p:txBody>
          <a:bodyPr/>
          <a:lstStyle/>
          <a:p>
            <a:fld id="{4D375685-7748-024C-A979-D1B1EC5977FC}" type="slidenum">
              <a:rPr lang="en-US" smtClean="0"/>
              <a:t>25</a:t>
            </a:fld>
            <a:endParaRPr lang="en-US"/>
          </a:p>
        </p:txBody>
      </p:sp>
    </p:spTree>
    <p:extLst>
      <p:ext uri="{BB962C8B-B14F-4D97-AF65-F5344CB8AC3E}">
        <p14:creationId xmlns:p14="http://schemas.microsoft.com/office/powerpoint/2010/main" val="9484180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latin typeface="Helvetica Light" charset="0"/>
                <a:ea typeface="Helvetica Light" charset="0"/>
                <a:cs typeface="Helvetica Light" charset="0"/>
              </a:rPr>
              <a:t>Chance vs. determinism in evolution</a:t>
            </a:r>
            <a:endParaRPr lang="en-US" sz="3800" dirty="0">
              <a:latin typeface="Helvetica Light" charset="0"/>
              <a:ea typeface="Helvetica Light" charset="0"/>
              <a:cs typeface="Helvetica Light" charset="0"/>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latin typeface="Helvetica" charset="0"/>
                <a:ea typeface="Helvetica" charset="0"/>
                <a:cs typeface="Helvetica" charset="0"/>
              </a:rPr>
              <a:t>Two types of chance in evolution:</a:t>
            </a:r>
          </a:p>
          <a:p>
            <a:pPr marL="457200" lvl="1" indent="0">
              <a:buNone/>
            </a:pPr>
            <a:r>
              <a:rPr lang="en-US" dirty="0" smtClean="0">
                <a:latin typeface="Helvetica" charset="0"/>
                <a:ea typeface="Helvetica" charset="0"/>
                <a:cs typeface="Helvetica" charset="0"/>
              </a:rPr>
              <a:t>- Historical contingency</a:t>
            </a:r>
          </a:p>
          <a:p>
            <a:pPr marL="457200" lvl="1" indent="0">
              <a:buNone/>
            </a:pPr>
            <a:r>
              <a:rPr lang="en-US" dirty="0" smtClean="0">
                <a:latin typeface="Helvetica" charset="0"/>
                <a:ea typeface="Helvetica" charset="0"/>
                <a:cs typeface="Helvetica" charset="0"/>
              </a:rPr>
              <a:t>- Stochasticity</a:t>
            </a:r>
          </a:p>
          <a:p>
            <a:pPr marL="457200" lvl="1" indent="0">
              <a:buNone/>
            </a:pPr>
            <a:endParaRPr lang="en-US" dirty="0" smtClean="0">
              <a:latin typeface="Helvetica" charset="0"/>
              <a:ea typeface="Helvetica" charset="0"/>
              <a:cs typeface="Helvetica" charset="0"/>
            </a:endParaRPr>
          </a:p>
          <a:p>
            <a:pPr marL="0" indent="0">
              <a:buNone/>
            </a:pPr>
            <a:r>
              <a:rPr lang="en-US" dirty="0" smtClean="0">
                <a:latin typeface="Helvetica" charset="0"/>
                <a:ea typeface="Helvetica" charset="0"/>
                <a:cs typeface="Helvetica" charset="0"/>
              </a:rPr>
              <a:t>The ERE to SRE switch is contingent upon permissive mutations.</a:t>
            </a:r>
          </a:p>
          <a:p>
            <a:pPr marL="0" indent="0">
              <a:buNone/>
            </a:pPr>
            <a:endParaRPr lang="en-US" dirty="0" smtClean="0">
              <a:latin typeface="Helvetica" charset="0"/>
              <a:ea typeface="Helvetica" charset="0"/>
              <a:cs typeface="Helvetica" charset="0"/>
            </a:endParaRPr>
          </a:p>
          <a:p>
            <a:pPr marL="0" indent="0">
              <a:buNone/>
            </a:pPr>
            <a:r>
              <a:rPr lang="en-US" dirty="0" smtClean="0">
                <a:latin typeface="Helvetica" charset="0"/>
                <a:ea typeface="Helvetica" charset="0"/>
                <a:cs typeface="Helvetica" charset="0"/>
              </a:rPr>
              <a:t>After acquisition of permissive mutations the path to a derived function appears stochastic (but contingent upon starting sequence).</a:t>
            </a:r>
          </a:p>
          <a:p>
            <a:pPr marL="0" indent="0">
              <a:buNone/>
            </a:pPr>
            <a:endParaRPr lang="en-US" dirty="0">
              <a:latin typeface="Helvetica" charset="0"/>
              <a:ea typeface="Helvetica" charset="0"/>
              <a:cs typeface="Helvetica" charset="0"/>
            </a:endParaRPr>
          </a:p>
          <a:p>
            <a:pPr marL="0" indent="0">
              <a:buNone/>
            </a:pPr>
            <a:r>
              <a:rPr lang="en-US" b="1" dirty="0" smtClean="0">
                <a:latin typeface="Helvetica" charset="0"/>
                <a:ea typeface="Helvetica" charset="0"/>
                <a:cs typeface="Helvetica" charset="0"/>
              </a:rPr>
              <a:t>“History leaves no trace of the many roads it did not take, or of the possibility that evolution turned out as it did for no good reason at all.”</a:t>
            </a:r>
            <a:endParaRPr lang="en-US" b="1" dirty="0">
              <a:latin typeface="Helvetica" charset="0"/>
              <a:ea typeface="Helvetica" charset="0"/>
              <a:cs typeface="Helvetica" charset="0"/>
            </a:endParaRPr>
          </a:p>
        </p:txBody>
      </p:sp>
      <p:sp>
        <p:nvSpPr>
          <p:cNvPr id="4" name="Slide Number Placeholder 3"/>
          <p:cNvSpPr>
            <a:spLocks noGrp="1"/>
          </p:cNvSpPr>
          <p:nvPr>
            <p:ph type="sldNum" sz="quarter" idx="12"/>
          </p:nvPr>
        </p:nvSpPr>
        <p:spPr/>
        <p:txBody>
          <a:bodyPr/>
          <a:lstStyle/>
          <a:p>
            <a:fld id="{4D375685-7748-024C-A979-D1B1EC5977FC}" type="slidenum">
              <a:rPr lang="en-US" smtClean="0"/>
              <a:t>26</a:t>
            </a:fld>
            <a:endParaRPr lang="en-US"/>
          </a:p>
        </p:txBody>
      </p:sp>
    </p:spTree>
    <p:extLst>
      <p:ext uri="{BB962C8B-B14F-4D97-AF65-F5344CB8AC3E}">
        <p14:creationId xmlns:p14="http://schemas.microsoft.com/office/powerpoint/2010/main" val="13720879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35553" cy="1325563"/>
          </a:xfrm>
        </p:spPr>
        <p:txBody>
          <a:bodyPr/>
          <a:lstStyle/>
          <a:p>
            <a:r>
              <a:rPr lang="en-US" dirty="0" smtClean="0"/>
              <a:t>Phylogenetic tree for yeast MADS-box proteins</a:t>
            </a:r>
            <a:endParaRPr lang="en-US" dirty="0"/>
          </a:p>
        </p:txBody>
      </p:sp>
      <p:sp>
        <p:nvSpPr>
          <p:cNvPr id="3" name="Slide Number Placeholder 2"/>
          <p:cNvSpPr>
            <a:spLocks noGrp="1"/>
          </p:cNvSpPr>
          <p:nvPr>
            <p:ph type="sldNum" sz="quarter" idx="12"/>
          </p:nvPr>
        </p:nvSpPr>
        <p:spPr/>
        <p:txBody>
          <a:bodyPr/>
          <a:lstStyle/>
          <a:p>
            <a:fld id="{4D375685-7748-024C-A979-D1B1EC5977FC}" type="slidenum">
              <a:rPr lang="en-US" smtClean="0"/>
              <a:t>27</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5729" y="1722583"/>
            <a:ext cx="8402901" cy="4998892"/>
          </a:xfrm>
          <a:prstGeom prst="rect">
            <a:avLst/>
          </a:prstGeom>
        </p:spPr>
      </p:pic>
    </p:spTree>
    <p:extLst>
      <p:ext uri="{BB962C8B-B14F-4D97-AF65-F5344CB8AC3E}">
        <p14:creationId xmlns:p14="http://schemas.microsoft.com/office/powerpoint/2010/main" val="427598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63EB56B-60A7-6045-AE89-796A92A40ACE}" type="slidenum">
              <a:rPr lang="en-US" smtClean="0"/>
              <a:t>28</a:t>
            </a:fld>
            <a:endParaRPr lang="en-US"/>
          </a:p>
        </p:txBody>
      </p:sp>
      <p:sp>
        <p:nvSpPr>
          <p:cNvPr id="3" name="AutoShape 2" descr="http://ygob.ucd.ie/browser/img/YGOB_species.jpg"/>
          <p:cNvSpPr>
            <a:spLocks noChangeAspect="1" noChangeArrowheads="1"/>
          </p:cNvSpPr>
          <p:nvPr/>
        </p:nvSpPr>
        <p:spPr bwMode="auto">
          <a:xfrm>
            <a:off x="-1" y="-1"/>
            <a:ext cx="9386047" cy="93860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itle 1"/>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i="1" dirty="0" smtClean="0">
                <a:latin typeface="Helvetica Light" charset="0"/>
                <a:ea typeface="Helvetica Light" charset="0"/>
                <a:cs typeface="Helvetica Light" charset="0"/>
              </a:rPr>
              <a:t>S. </a:t>
            </a:r>
            <a:r>
              <a:rPr lang="en-US" sz="3600" i="1" dirty="0">
                <a:latin typeface="Helvetica Light" charset="0"/>
                <a:ea typeface="Helvetica Light" charset="0"/>
                <a:cs typeface="Helvetica Light" charset="0"/>
              </a:rPr>
              <a:t>c</a:t>
            </a:r>
            <a:r>
              <a:rPr lang="en-US" sz="3600" i="1" dirty="0" smtClean="0">
                <a:latin typeface="Helvetica Light" charset="0"/>
                <a:ea typeface="Helvetica Light" charset="0"/>
                <a:cs typeface="Helvetica Light" charset="0"/>
              </a:rPr>
              <a:t>erevisiae</a:t>
            </a:r>
            <a:r>
              <a:rPr lang="en-US" sz="3600" dirty="0" smtClean="0">
                <a:latin typeface="Helvetica Light" charset="0"/>
                <a:ea typeface="Helvetica Light" charset="0"/>
                <a:cs typeface="Helvetica Light" charset="0"/>
              </a:rPr>
              <a:t> is an ideal system to study duplication and divergence</a:t>
            </a:r>
            <a:endParaRPr lang="en-US" sz="3600" dirty="0">
              <a:latin typeface="Helvetica Light" charset="0"/>
              <a:ea typeface="Helvetica Light" charset="0"/>
              <a:cs typeface="Helvetica Light" charset="0"/>
            </a:endParaRPr>
          </a:p>
        </p:txBody>
      </p:sp>
      <p:sp>
        <p:nvSpPr>
          <p:cNvPr id="6" name="TextBox 5"/>
          <p:cNvSpPr txBox="1"/>
          <p:nvPr/>
        </p:nvSpPr>
        <p:spPr>
          <a:xfrm>
            <a:off x="317592" y="2592358"/>
            <a:ext cx="3917456" cy="2585323"/>
          </a:xfrm>
          <a:prstGeom prst="rect">
            <a:avLst/>
          </a:prstGeom>
          <a:noFill/>
        </p:spPr>
        <p:txBody>
          <a:bodyPr wrap="square" rtlCol="0">
            <a:spAutoFit/>
          </a:bodyPr>
          <a:lstStyle/>
          <a:p>
            <a:r>
              <a:rPr lang="en-US" dirty="0" smtClean="0"/>
              <a:t>547 </a:t>
            </a:r>
            <a:r>
              <a:rPr lang="en-US" dirty="0" err="1"/>
              <a:t>o</a:t>
            </a:r>
            <a:r>
              <a:rPr lang="en-US" dirty="0" err="1" smtClean="0"/>
              <a:t>hnologs</a:t>
            </a:r>
            <a:r>
              <a:rPr lang="en-US" dirty="0" smtClean="0"/>
              <a:t> in S. cerevisiae</a:t>
            </a:r>
          </a:p>
          <a:p>
            <a:endParaRPr lang="en-US" dirty="0"/>
          </a:p>
          <a:p>
            <a:r>
              <a:rPr lang="en-US" dirty="0" smtClean="0"/>
              <a:t>~20% of genes in S. cerevisiae member of an </a:t>
            </a:r>
            <a:r>
              <a:rPr lang="en-US" dirty="0" err="1" smtClean="0"/>
              <a:t>ohnolog</a:t>
            </a:r>
            <a:r>
              <a:rPr lang="en-US" dirty="0" smtClean="0"/>
              <a:t> pair</a:t>
            </a:r>
          </a:p>
          <a:p>
            <a:endParaRPr lang="en-US" dirty="0"/>
          </a:p>
          <a:p>
            <a:r>
              <a:rPr lang="en-US" dirty="0"/>
              <a:t>80 pairs </a:t>
            </a:r>
            <a:r>
              <a:rPr lang="en-US" dirty="0" smtClean="0"/>
              <a:t>with </a:t>
            </a:r>
            <a:r>
              <a:rPr lang="en-US" dirty="0"/>
              <a:t>accelerated evolution</a:t>
            </a:r>
            <a:endParaRPr lang="en-US" dirty="0" smtClean="0"/>
          </a:p>
          <a:p>
            <a:endParaRPr lang="en-US" dirty="0" smtClean="0"/>
          </a:p>
          <a:p>
            <a:r>
              <a:rPr lang="en-US" dirty="0" smtClean="0"/>
              <a:t>37 transcription factor </a:t>
            </a:r>
            <a:r>
              <a:rPr lang="en-US" dirty="0" err="1" smtClean="0"/>
              <a:t>ohnolog</a:t>
            </a:r>
            <a:r>
              <a:rPr lang="en-US" dirty="0" smtClean="0"/>
              <a:t> pairs with motif information</a:t>
            </a:r>
            <a:endParaRPr lang="en-US" dirty="0"/>
          </a:p>
        </p:txBody>
      </p:sp>
      <p:sp>
        <p:nvSpPr>
          <p:cNvPr id="7" name="Rectangle 6"/>
          <p:cNvSpPr/>
          <p:nvPr/>
        </p:nvSpPr>
        <p:spPr>
          <a:xfrm>
            <a:off x="9667153" y="6622412"/>
            <a:ext cx="1188146" cy="246221"/>
          </a:xfrm>
          <a:prstGeom prst="rect">
            <a:avLst/>
          </a:prstGeom>
        </p:spPr>
        <p:txBody>
          <a:bodyPr wrap="none">
            <a:spAutoFit/>
          </a:bodyPr>
          <a:lstStyle/>
          <a:p>
            <a:r>
              <a:rPr lang="en-US" sz="1000" dirty="0"/>
              <a:t>http://</a:t>
            </a:r>
            <a:r>
              <a:rPr lang="en-US" sz="1000" dirty="0" err="1"/>
              <a:t>ygob.ucd.ie</a:t>
            </a:r>
            <a:r>
              <a:rPr lang="en-US" sz="1000" dirty="0"/>
              <a: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174240" y="660246"/>
            <a:ext cx="5197786" cy="6726546"/>
          </a:xfrm>
          <a:prstGeom prst="rect">
            <a:avLst/>
          </a:prstGeom>
        </p:spPr>
      </p:pic>
    </p:spTree>
    <p:extLst>
      <p:ext uri="{BB962C8B-B14F-4D97-AF65-F5344CB8AC3E}">
        <p14:creationId xmlns:p14="http://schemas.microsoft.com/office/powerpoint/2010/main" val="5888395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Interaction of MADS box proteins with DNA and cofactors is well characterized.</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920" y="1926360"/>
            <a:ext cx="5063050" cy="428987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1404" y="2123825"/>
            <a:ext cx="6206836" cy="4571215"/>
          </a:xfrm>
          <a:prstGeom prst="rect">
            <a:avLst/>
          </a:prstGeom>
        </p:spPr>
      </p:pic>
      <p:sp>
        <p:nvSpPr>
          <p:cNvPr id="7" name="Rectangle 6"/>
          <p:cNvSpPr/>
          <p:nvPr/>
        </p:nvSpPr>
        <p:spPr>
          <a:xfrm>
            <a:off x="6638909" y="1699502"/>
            <a:ext cx="4091826" cy="369332"/>
          </a:xfrm>
          <a:prstGeom prst="rect">
            <a:avLst/>
          </a:prstGeom>
        </p:spPr>
        <p:txBody>
          <a:bodyPr wrap="none">
            <a:spAutoFit/>
          </a:bodyPr>
          <a:lstStyle/>
          <a:p>
            <a:r>
              <a:rPr lang="en-US" dirty="0"/>
              <a:t>Cofactors determine the activity of Mcm1</a:t>
            </a:r>
          </a:p>
        </p:txBody>
      </p:sp>
      <p:sp>
        <p:nvSpPr>
          <p:cNvPr id="8" name="Rectangle 7"/>
          <p:cNvSpPr/>
          <p:nvPr/>
        </p:nvSpPr>
        <p:spPr>
          <a:xfrm>
            <a:off x="-12192" y="6599587"/>
            <a:ext cx="2015295" cy="246221"/>
          </a:xfrm>
          <a:prstGeom prst="rect">
            <a:avLst/>
          </a:prstGeom>
        </p:spPr>
        <p:txBody>
          <a:bodyPr wrap="none">
            <a:spAutoFit/>
          </a:bodyPr>
          <a:lstStyle/>
          <a:p>
            <a:r>
              <a:rPr lang="en-US" sz="1000" dirty="0" err="1"/>
              <a:t>Messenguy</a:t>
            </a:r>
            <a:r>
              <a:rPr lang="en-US" sz="1000" dirty="0"/>
              <a:t> and Dubois Gene 2003 </a:t>
            </a:r>
          </a:p>
        </p:txBody>
      </p:sp>
      <p:sp>
        <p:nvSpPr>
          <p:cNvPr id="4" name="Slide Number Placeholder 3"/>
          <p:cNvSpPr>
            <a:spLocks noGrp="1"/>
          </p:cNvSpPr>
          <p:nvPr>
            <p:ph type="sldNum" sz="quarter" idx="12"/>
          </p:nvPr>
        </p:nvSpPr>
        <p:spPr/>
        <p:txBody>
          <a:bodyPr/>
          <a:lstStyle/>
          <a:p>
            <a:fld id="{4D375685-7748-024C-A979-D1B1EC5977FC}" type="slidenum">
              <a:rPr lang="en-US" smtClean="0"/>
              <a:t>29</a:t>
            </a:fld>
            <a:endParaRPr lang="en-US"/>
          </a:p>
        </p:txBody>
      </p:sp>
    </p:spTree>
    <p:extLst>
      <p:ext uri="{BB962C8B-B14F-4D97-AF65-F5344CB8AC3E}">
        <p14:creationId xmlns:p14="http://schemas.microsoft.com/office/powerpoint/2010/main" val="27625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6640" y="1176152"/>
            <a:ext cx="10228729" cy="2387600"/>
          </a:xfrm>
        </p:spPr>
        <p:txBody>
          <a:bodyPr>
            <a:normAutofit fontScale="90000"/>
          </a:bodyPr>
          <a:lstStyle/>
          <a:p>
            <a:r>
              <a:rPr lang="en-US" dirty="0">
                <a:latin typeface="Helvetica Light" charset="0"/>
                <a:ea typeface="Helvetica Light" charset="0"/>
                <a:cs typeface="Helvetica Light" charset="0"/>
              </a:rPr>
              <a:t>Following Gene Duplication, Paralog Interference Constrains Transcriptional Circuit </a:t>
            </a:r>
            <a:r>
              <a:rPr lang="en-US" dirty="0" smtClean="0">
                <a:latin typeface="Helvetica Light" charset="0"/>
                <a:ea typeface="Helvetica Light" charset="0"/>
                <a:cs typeface="Helvetica Light" charset="0"/>
              </a:rPr>
              <a:t>Evolution</a:t>
            </a:r>
            <a:endParaRPr lang="en-US" dirty="0">
              <a:latin typeface="Helvetica Light" charset="0"/>
              <a:ea typeface="Helvetica Light" charset="0"/>
              <a:cs typeface="Helvetica Light" charset="0"/>
            </a:endParaRPr>
          </a:p>
        </p:txBody>
      </p:sp>
      <p:sp>
        <p:nvSpPr>
          <p:cNvPr id="3" name="Subtitle 2"/>
          <p:cNvSpPr>
            <a:spLocks noGrp="1"/>
          </p:cNvSpPr>
          <p:nvPr>
            <p:ph type="subTitle" idx="1"/>
          </p:nvPr>
        </p:nvSpPr>
        <p:spPr>
          <a:xfrm>
            <a:off x="1093692" y="4340889"/>
            <a:ext cx="9874624" cy="1655762"/>
          </a:xfrm>
        </p:spPr>
        <p:txBody>
          <a:bodyPr>
            <a:normAutofit/>
          </a:bodyPr>
          <a:lstStyle/>
          <a:p>
            <a:r>
              <a:rPr lang="en-US" dirty="0">
                <a:latin typeface="Helvetica Light" charset="0"/>
                <a:ea typeface="Helvetica Light" charset="0"/>
                <a:cs typeface="Helvetica Light" charset="0"/>
              </a:rPr>
              <a:t>Christopher R. </a:t>
            </a:r>
            <a:r>
              <a:rPr lang="en-US" dirty="0" smtClean="0">
                <a:latin typeface="Helvetica Light" charset="0"/>
                <a:ea typeface="Helvetica Light" charset="0"/>
                <a:cs typeface="Helvetica Light" charset="0"/>
              </a:rPr>
              <a:t>Baker, </a:t>
            </a:r>
            <a:r>
              <a:rPr lang="en-US" dirty="0">
                <a:latin typeface="Helvetica Light" charset="0"/>
                <a:ea typeface="Helvetica Light" charset="0"/>
                <a:cs typeface="Helvetica Light" charset="0"/>
              </a:rPr>
              <a:t>Victor </a:t>
            </a:r>
            <a:r>
              <a:rPr lang="en-US" dirty="0" smtClean="0">
                <a:latin typeface="Helvetica Light" charset="0"/>
                <a:ea typeface="Helvetica Light" charset="0"/>
                <a:cs typeface="Helvetica Light" charset="0"/>
              </a:rPr>
              <a:t>Hanson-Smith, and </a:t>
            </a:r>
            <a:r>
              <a:rPr lang="en-US" dirty="0">
                <a:latin typeface="Helvetica Light" charset="0"/>
                <a:ea typeface="Helvetica Light" charset="0"/>
                <a:cs typeface="Helvetica Light" charset="0"/>
              </a:rPr>
              <a:t>Alexander D. Johnson</a:t>
            </a:r>
          </a:p>
        </p:txBody>
      </p:sp>
      <p:sp>
        <p:nvSpPr>
          <p:cNvPr id="4" name="Slide Number Placeholder 3"/>
          <p:cNvSpPr>
            <a:spLocks noGrp="1"/>
          </p:cNvSpPr>
          <p:nvPr>
            <p:ph type="sldNum" sz="quarter" idx="12"/>
          </p:nvPr>
        </p:nvSpPr>
        <p:spPr/>
        <p:txBody>
          <a:bodyPr/>
          <a:lstStyle/>
          <a:p>
            <a:fld id="{4D375685-7748-024C-A979-D1B1EC5977FC}" type="slidenum">
              <a:rPr lang="en-US" smtClean="0"/>
              <a:t>3</a:t>
            </a:fld>
            <a:endParaRPr lang="en-US"/>
          </a:p>
        </p:txBody>
      </p:sp>
    </p:spTree>
    <p:extLst>
      <p:ext uri="{BB962C8B-B14F-4D97-AF65-F5344CB8AC3E}">
        <p14:creationId xmlns:p14="http://schemas.microsoft.com/office/powerpoint/2010/main" val="20357475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of the key residues mediating Mcm1 and Arg80 activities are known.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943" y="2693085"/>
            <a:ext cx="4368600" cy="38523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5442" y="2693085"/>
            <a:ext cx="4273381" cy="3902010"/>
          </a:xfrm>
          <a:prstGeom prst="rect">
            <a:avLst/>
          </a:prstGeom>
        </p:spPr>
      </p:pic>
      <p:sp>
        <p:nvSpPr>
          <p:cNvPr id="3" name="Rectangle 2"/>
          <p:cNvSpPr/>
          <p:nvPr/>
        </p:nvSpPr>
        <p:spPr>
          <a:xfrm>
            <a:off x="6593529" y="1988208"/>
            <a:ext cx="4457205" cy="646331"/>
          </a:xfrm>
          <a:prstGeom prst="rect">
            <a:avLst/>
          </a:prstGeom>
        </p:spPr>
        <p:txBody>
          <a:bodyPr wrap="square">
            <a:spAutoFit/>
          </a:bodyPr>
          <a:lstStyle/>
          <a:p>
            <a:r>
              <a:rPr lang="en-US" dirty="0"/>
              <a:t>K</a:t>
            </a:r>
            <a:r>
              <a:rPr lang="en-US" dirty="0" smtClean="0"/>
              <a:t>ey </a:t>
            </a:r>
            <a:r>
              <a:rPr lang="en-US" dirty="0"/>
              <a:t>residues mediating Mcm1 interactions with various </a:t>
            </a:r>
            <a:r>
              <a:rPr lang="en-US" dirty="0" smtClean="0"/>
              <a:t>cofactors.</a:t>
            </a:r>
            <a:endParaRPr lang="en-US" dirty="0"/>
          </a:p>
        </p:txBody>
      </p:sp>
      <p:sp>
        <p:nvSpPr>
          <p:cNvPr id="6" name="Rectangle 5"/>
          <p:cNvSpPr/>
          <p:nvPr/>
        </p:nvSpPr>
        <p:spPr>
          <a:xfrm>
            <a:off x="387927" y="1988208"/>
            <a:ext cx="4457205" cy="646331"/>
          </a:xfrm>
          <a:prstGeom prst="rect">
            <a:avLst/>
          </a:prstGeom>
        </p:spPr>
        <p:txBody>
          <a:bodyPr wrap="square">
            <a:spAutoFit/>
          </a:bodyPr>
          <a:lstStyle/>
          <a:p>
            <a:r>
              <a:rPr lang="en-US" dirty="0" smtClean="0"/>
              <a:t>Key residues involved in Arg80 regulation of arginine biosynthesis.</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3529" y="6976806"/>
            <a:ext cx="4627935" cy="2464078"/>
          </a:xfrm>
          <a:prstGeom prst="rect">
            <a:avLst/>
          </a:prstGeom>
        </p:spPr>
      </p:pic>
      <p:sp>
        <p:nvSpPr>
          <p:cNvPr id="9" name="Rectangle 8"/>
          <p:cNvSpPr/>
          <p:nvPr/>
        </p:nvSpPr>
        <p:spPr>
          <a:xfrm>
            <a:off x="-12192" y="6599587"/>
            <a:ext cx="2015295" cy="246221"/>
          </a:xfrm>
          <a:prstGeom prst="rect">
            <a:avLst/>
          </a:prstGeom>
        </p:spPr>
        <p:txBody>
          <a:bodyPr wrap="none">
            <a:spAutoFit/>
          </a:bodyPr>
          <a:lstStyle/>
          <a:p>
            <a:r>
              <a:rPr lang="en-US" sz="1000" dirty="0" err="1"/>
              <a:t>Messenguy</a:t>
            </a:r>
            <a:r>
              <a:rPr lang="en-US" sz="1000" dirty="0"/>
              <a:t> and Dubois Gene 2003 </a:t>
            </a:r>
          </a:p>
        </p:txBody>
      </p:sp>
      <p:sp>
        <p:nvSpPr>
          <p:cNvPr id="8" name="Slide Number Placeholder 7"/>
          <p:cNvSpPr>
            <a:spLocks noGrp="1"/>
          </p:cNvSpPr>
          <p:nvPr>
            <p:ph type="sldNum" sz="quarter" idx="12"/>
          </p:nvPr>
        </p:nvSpPr>
        <p:spPr/>
        <p:txBody>
          <a:bodyPr/>
          <a:lstStyle/>
          <a:p>
            <a:fld id="{4D375685-7748-024C-A979-D1B1EC5977FC}" type="slidenum">
              <a:rPr lang="en-US" smtClean="0"/>
              <a:t>30</a:t>
            </a:fld>
            <a:endParaRPr lang="en-US"/>
          </a:p>
        </p:txBody>
      </p:sp>
    </p:spTree>
    <p:extLst>
      <p:ext uri="{BB962C8B-B14F-4D97-AF65-F5344CB8AC3E}">
        <p14:creationId xmlns:p14="http://schemas.microsoft.com/office/powerpoint/2010/main" val="453630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Determining mean fluorescence of a variant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982" y="1189419"/>
            <a:ext cx="10231404" cy="10533636"/>
          </a:xfrm>
          <a:prstGeom prst="rect">
            <a:avLst/>
          </a:prstGeom>
        </p:spPr>
      </p:pic>
      <p:sp>
        <p:nvSpPr>
          <p:cNvPr id="5" name="TextBox 4"/>
          <p:cNvSpPr txBox="1"/>
          <p:nvPr/>
        </p:nvSpPr>
        <p:spPr>
          <a:xfrm>
            <a:off x="330446" y="2939951"/>
            <a:ext cx="5232536" cy="2585323"/>
          </a:xfrm>
          <a:prstGeom prst="rect">
            <a:avLst/>
          </a:prstGeom>
          <a:noFill/>
        </p:spPr>
        <p:txBody>
          <a:bodyPr wrap="square" rtlCol="0">
            <a:spAutoFit/>
          </a:bodyPr>
          <a:lstStyle/>
          <a:p>
            <a:r>
              <a:rPr lang="en-US" dirty="0" smtClean="0">
                <a:latin typeface="Helvetica" charset="0"/>
                <a:ea typeface="Helvetica" charset="0"/>
                <a:cs typeface="Helvetica" charset="0"/>
              </a:rPr>
              <a:t>Determined the logistic distribution was the best fit for a series of isogenic cultures.</a:t>
            </a:r>
          </a:p>
          <a:p>
            <a:endParaRPr lang="en-US" dirty="0">
              <a:latin typeface="Helvetica" charset="0"/>
              <a:ea typeface="Helvetica" charset="0"/>
              <a:cs typeface="Helvetica" charset="0"/>
            </a:endParaRPr>
          </a:p>
          <a:p>
            <a:r>
              <a:rPr lang="en-US" dirty="0" smtClean="0">
                <a:latin typeface="Helvetica" charset="0"/>
                <a:ea typeface="Helvetica" charset="0"/>
                <a:cs typeface="Helvetica" charset="0"/>
              </a:rPr>
              <a:t>Used this to determine the maximum likelihood mean fluorescence for each variant given the distribution of counts across bins.</a:t>
            </a:r>
          </a:p>
          <a:p>
            <a:endParaRPr lang="en-US" dirty="0">
              <a:latin typeface="Helvetica" charset="0"/>
              <a:ea typeface="Helvetica" charset="0"/>
              <a:cs typeface="Helvetica" charset="0"/>
            </a:endParaRPr>
          </a:p>
          <a:p>
            <a:endParaRPr lang="en-US" dirty="0">
              <a:latin typeface="Helvetica" charset="0"/>
              <a:ea typeface="Helvetica" charset="0"/>
              <a:cs typeface="Helvetica" charset="0"/>
            </a:endParaRPr>
          </a:p>
          <a:p>
            <a:endParaRPr lang="en-US" dirty="0" smtClean="0">
              <a:latin typeface="Helvetica" charset="0"/>
              <a:ea typeface="Helvetica" charset="0"/>
              <a:cs typeface="Helvetica" charset="0"/>
            </a:endParaRPr>
          </a:p>
        </p:txBody>
      </p:sp>
      <p:sp>
        <p:nvSpPr>
          <p:cNvPr id="4" name="Slide Number Placeholder 3"/>
          <p:cNvSpPr>
            <a:spLocks noGrp="1"/>
          </p:cNvSpPr>
          <p:nvPr>
            <p:ph type="sldNum" sz="quarter" idx="12"/>
          </p:nvPr>
        </p:nvSpPr>
        <p:spPr/>
        <p:txBody>
          <a:bodyPr/>
          <a:lstStyle/>
          <a:p>
            <a:fld id="{4D375685-7748-024C-A979-D1B1EC5977FC}" type="slidenum">
              <a:rPr lang="en-US" smtClean="0"/>
              <a:t>31</a:t>
            </a:fld>
            <a:endParaRPr lang="en-US"/>
          </a:p>
        </p:txBody>
      </p:sp>
    </p:spTree>
    <p:extLst>
      <p:ext uri="{BB962C8B-B14F-4D97-AF65-F5344CB8AC3E}">
        <p14:creationId xmlns:p14="http://schemas.microsoft.com/office/powerpoint/2010/main" val="4108304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900" y="0"/>
            <a:ext cx="10465475" cy="6858000"/>
          </a:xfrm>
          <a:prstGeom prst="rect">
            <a:avLst/>
          </a:prstGeom>
        </p:spPr>
      </p:pic>
      <p:sp>
        <p:nvSpPr>
          <p:cNvPr id="4" name="Slide Number Placeholder 3"/>
          <p:cNvSpPr>
            <a:spLocks noGrp="1"/>
          </p:cNvSpPr>
          <p:nvPr>
            <p:ph type="sldNum" sz="quarter" idx="12"/>
          </p:nvPr>
        </p:nvSpPr>
        <p:spPr/>
        <p:txBody>
          <a:bodyPr/>
          <a:lstStyle/>
          <a:p>
            <a:fld id="{4D375685-7748-024C-A979-D1B1EC5977FC}" type="slidenum">
              <a:rPr lang="en-US" smtClean="0"/>
              <a:t>32</a:t>
            </a:fld>
            <a:endParaRPr lang="en-US"/>
          </a:p>
        </p:txBody>
      </p:sp>
    </p:spTree>
    <p:extLst>
      <p:ext uri="{BB962C8B-B14F-4D97-AF65-F5344CB8AC3E}">
        <p14:creationId xmlns:p14="http://schemas.microsoft.com/office/powerpoint/2010/main" val="13220471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12192000" cy="6535297"/>
          </a:xfrm>
          <a:prstGeom prst="rect">
            <a:avLst/>
          </a:prstGeom>
        </p:spPr>
      </p:pic>
      <p:sp>
        <p:nvSpPr>
          <p:cNvPr id="4" name="Slide Number Placeholder 3"/>
          <p:cNvSpPr>
            <a:spLocks noGrp="1"/>
          </p:cNvSpPr>
          <p:nvPr>
            <p:ph type="sldNum" sz="quarter" idx="12"/>
          </p:nvPr>
        </p:nvSpPr>
        <p:spPr/>
        <p:txBody>
          <a:bodyPr/>
          <a:lstStyle/>
          <a:p>
            <a:fld id="{4D375685-7748-024C-A979-D1B1EC5977FC}" type="slidenum">
              <a:rPr lang="en-US" smtClean="0"/>
              <a:t>33</a:t>
            </a:fld>
            <a:endParaRPr lang="en-US"/>
          </a:p>
        </p:txBody>
      </p:sp>
    </p:spTree>
    <p:extLst>
      <p:ext uri="{BB962C8B-B14F-4D97-AF65-F5344CB8AC3E}">
        <p14:creationId xmlns:p14="http://schemas.microsoft.com/office/powerpoint/2010/main" val="6468670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6089" y="0"/>
            <a:ext cx="6606893" cy="6858000"/>
          </a:xfrm>
          <a:prstGeom prst="rect">
            <a:avLst/>
          </a:prstGeom>
        </p:spPr>
      </p:pic>
      <p:sp>
        <p:nvSpPr>
          <p:cNvPr id="4" name="Slide Number Placeholder 3"/>
          <p:cNvSpPr>
            <a:spLocks noGrp="1"/>
          </p:cNvSpPr>
          <p:nvPr>
            <p:ph type="sldNum" sz="quarter" idx="12"/>
          </p:nvPr>
        </p:nvSpPr>
        <p:spPr/>
        <p:txBody>
          <a:bodyPr/>
          <a:lstStyle/>
          <a:p>
            <a:fld id="{4D375685-7748-024C-A979-D1B1EC5977FC}" type="slidenum">
              <a:rPr lang="en-US" smtClean="0"/>
              <a:t>34</a:t>
            </a:fld>
            <a:endParaRPr lang="en-US"/>
          </a:p>
        </p:txBody>
      </p:sp>
    </p:spTree>
    <p:extLst>
      <p:ext uri="{BB962C8B-B14F-4D97-AF65-F5344CB8AC3E}">
        <p14:creationId xmlns:p14="http://schemas.microsoft.com/office/powerpoint/2010/main" val="1842110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9400"/>
            <a:ext cx="12192000" cy="6286686"/>
          </a:xfrm>
          <a:prstGeom prst="rect">
            <a:avLst/>
          </a:prstGeom>
        </p:spPr>
      </p:pic>
      <p:sp>
        <p:nvSpPr>
          <p:cNvPr id="3" name="Slide Number Placeholder 2"/>
          <p:cNvSpPr>
            <a:spLocks noGrp="1"/>
          </p:cNvSpPr>
          <p:nvPr>
            <p:ph type="sldNum" sz="quarter" idx="12"/>
          </p:nvPr>
        </p:nvSpPr>
        <p:spPr/>
        <p:txBody>
          <a:bodyPr/>
          <a:lstStyle/>
          <a:p>
            <a:fld id="{4D375685-7748-024C-A979-D1B1EC5977FC}" type="slidenum">
              <a:rPr lang="en-US" smtClean="0"/>
              <a:t>35</a:t>
            </a:fld>
            <a:endParaRPr lang="en-US"/>
          </a:p>
        </p:txBody>
      </p:sp>
    </p:spTree>
    <p:extLst>
      <p:ext uri="{BB962C8B-B14F-4D97-AF65-F5344CB8AC3E}">
        <p14:creationId xmlns:p14="http://schemas.microsoft.com/office/powerpoint/2010/main" val="1253094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7617565" cy="6858000"/>
          </a:xfrm>
          <a:prstGeom prst="rect">
            <a:avLst/>
          </a:prstGeom>
        </p:spPr>
      </p:pic>
      <p:sp>
        <p:nvSpPr>
          <p:cNvPr id="4" name="Slide Number Placeholder 3"/>
          <p:cNvSpPr>
            <a:spLocks noGrp="1"/>
          </p:cNvSpPr>
          <p:nvPr>
            <p:ph type="sldNum" sz="quarter" idx="12"/>
          </p:nvPr>
        </p:nvSpPr>
        <p:spPr/>
        <p:txBody>
          <a:bodyPr/>
          <a:lstStyle/>
          <a:p>
            <a:fld id="{4D375685-7748-024C-A979-D1B1EC5977FC}" type="slidenum">
              <a:rPr lang="en-US" smtClean="0"/>
              <a:t>36</a:t>
            </a:fld>
            <a:endParaRPr lang="en-US"/>
          </a:p>
        </p:txBody>
      </p:sp>
    </p:spTree>
    <p:extLst>
      <p:ext uri="{BB962C8B-B14F-4D97-AF65-F5344CB8AC3E}">
        <p14:creationId xmlns:p14="http://schemas.microsoft.com/office/powerpoint/2010/main" val="18730074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7100" y="0"/>
            <a:ext cx="7775359" cy="6858000"/>
          </a:xfrm>
          <a:prstGeom prst="rect">
            <a:avLst/>
          </a:prstGeom>
        </p:spPr>
      </p:pic>
      <p:sp>
        <p:nvSpPr>
          <p:cNvPr id="4" name="Slide Number Placeholder 3"/>
          <p:cNvSpPr>
            <a:spLocks noGrp="1"/>
          </p:cNvSpPr>
          <p:nvPr>
            <p:ph type="sldNum" sz="quarter" idx="12"/>
          </p:nvPr>
        </p:nvSpPr>
        <p:spPr/>
        <p:txBody>
          <a:bodyPr/>
          <a:lstStyle/>
          <a:p>
            <a:fld id="{4D375685-7748-024C-A979-D1B1EC5977FC}" type="slidenum">
              <a:rPr lang="en-US" smtClean="0"/>
              <a:t>37</a:t>
            </a:fld>
            <a:endParaRPr lang="en-US"/>
          </a:p>
        </p:txBody>
      </p:sp>
    </p:spTree>
    <p:extLst>
      <p:ext uri="{BB962C8B-B14F-4D97-AF65-F5344CB8AC3E}">
        <p14:creationId xmlns:p14="http://schemas.microsoft.com/office/powerpoint/2010/main" val="1275656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7500"/>
            <a:ext cx="12192000" cy="6217536"/>
          </a:xfrm>
          <a:prstGeom prst="rect">
            <a:avLst/>
          </a:prstGeom>
        </p:spPr>
      </p:pic>
      <p:sp>
        <p:nvSpPr>
          <p:cNvPr id="4" name="Slide Number Placeholder 3"/>
          <p:cNvSpPr>
            <a:spLocks noGrp="1"/>
          </p:cNvSpPr>
          <p:nvPr>
            <p:ph type="sldNum" sz="quarter" idx="12"/>
          </p:nvPr>
        </p:nvSpPr>
        <p:spPr/>
        <p:txBody>
          <a:bodyPr/>
          <a:lstStyle/>
          <a:p>
            <a:fld id="{4D375685-7748-024C-A979-D1B1EC5977FC}" type="slidenum">
              <a:rPr lang="en-US" smtClean="0"/>
              <a:t>38</a:t>
            </a:fld>
            <a:endParaRPr lang="en-US"/>
          </a:p>
        </p:txBody>
      </p:sp>
    </p:spTree>
    <p:extLst>
      <p:ext uri="{BB962C8B-B14F-4D97-AF65-F5344CB8AC3E}">
        <p14:creationId xmlns:p14="http://schemas.microsoft.com/office/powerpoint/2010/main" val="10951303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0185" y="0"/>
            <a:ext cx="4473615" cy="6858000"/>
          </a:xfrm>
          <a:prstGeom prst="rect">
            <a:avLst/>
          </a:prstGeom>
        </p:spPr>
      </p:pic>
      <p:sp>
        <p:nvSpPr>
          <p:cNvPr id="4" name="Slide Number Placeholder 3"/>
          <p:cNvSpPr>
            <a:spLocks noGrp="1"/>
          </p:cNvSpPr>
          <p:nvPr>
            <p:ph type="sldNum" sz="quarter" idx="12"/>
          </p:nvPr>
        </p:nvSpPr>
        <p:spPr/>
        <p:txBody>
          <a:bodyPr/>
          <a:lstStyle/>
          <a:p>
            <a:fld id="{4D375685-7748-024C-A979-D1B1EC5977FC}" type="slidenum">
              <a:rPr lang="en-US" smtClean="0"/>
              <a:t>39</a:t>
            </a:fld>
            <a:endParaRPr lang="en-US"/>
          </a:p>
        </p:txBody>
      </p:sp>
    </p:spTree>
    <p:extLst>
      <p:ext uri="{BB962C8B-B14F-4D97-AF65-F5344CB8AC3E}">
        <p14:creationId xmlns:p14="http://schemas.microsoft.com/office/powerpoint/2010/main" val="2079805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MADS-box regulators: paralog interference</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59477"/>
            <a:ext cx="12100020" cy="3311770"/>
          </a:xfrm>
          <a:prstGeom prst="rect">
            <a:avLst/>
          </a:prstGeom>
        </p:spPr>
      </p:pic>
      <p:sp>
        <p:nvSpPr>
          <p:cNvPr id="13" name="TextBox 12"/>
          <p:cNvSpPr txBox="1"/>
          <p:nvPr/>
        </p:nvSpPr>
        <p:spPr>
          <a:xfrm>
            <a:off x="0" y="6611779"/>
            <a:ext cx="1483098" cy="246221"/>
          </a:xfrm>
          <a:prstGeom prst="rect">
            <a:avLst/>
          </a:prstGeom>
          <a:noFill/>
        </p:spPr>
        <p:txBody>
          <a:bodyPr wrap="none" rtlCol="0">
            <a:spAutoFit/>
          </a:bodyPr>
          <a:lstStyle/>
          <a:p>
            <a:r>
              <a:rPr lang="en-US" sz="1000" dirty="0" smtClean="0"/>
              <a:t>Baker et al. Science 2013</a:t>
            </a:r>
            <a:endParaRPr lang="en-US" sz="1000" dirty="0"/>
          </a:p>
        </p:txBody>
      </p:sp>
      <p:sp>
        <p:nvSpPr>
          <p:cNvPr id="2" name="Slide Number Placeholder 1"/>
          <p:cNvSpPr>
            <a:spLocks noGrp="1"/>
          </p:cNvSpPr>
          <p:nvPr>
            <p:ph type="sldNum" sz="quarter" idx="12"/>
          </p:nvPr>
        </p:nvSpPr>
        <p:spPr/>
        <p:txBody>
          <a:bodyPr/>
          <a:lstStyle/>
          <a:p>
            <a:fld id="{4D375685-7748-024C-A979-D1B1EC5977FC}" type="slidenum">
              <a:rPr lang="en-US" smtClean="0"/>
              <a:t>4</a:t>
            </a:fld>
            <a:endParaRPr lang="en-US"/>
          </a:p>
        </p:txBody>
      </p:sp>
    </p:spTree>
    <p:extLst>
      <p:ext uri="{BB962C8B-B14F-4D97-AF65-F5344CB8AC3E}">
        <p14:creationId xmlns:p14="http://schemas.microsoft.com/office/powerpoint/2010/main" val="1465352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024" y="378572"/>
            <a:ext cx="11156576" cy="1325563"/>
          </a:xfrm>
        </p:spPr>
        <p:txBody>
          <a:bodyPr/>
          <a:lstStyle/>
          <a:p>
            <a:r>
              <a:rPr lang="en-US" dirty="0" smtClean="0"/>
              <a:t>Mcm1 and Arg80 fulfill multiple regulatory roles.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7019" y="1704135"/>
            <a:ext cx="6644201" cy="4131484"/>
          </a:xfrm>
          <a:prstGeom prst="rect">
            <a:avLst/>
          </a:prstGeom>
        </p:spPr>
      </p:pic>
      <p:sp>
        <p:nvSpPr>
          <p:cNvPr id="3" name="Rectangle 2"/>
          <p:cNvSpPr/>
          <p:nvPr/>
        </p:nvSpPr>
        <p:spPr>
          <a:xfrm>
            <a:off x="104104" y="6581001"/>
            <a:ext cx="2382383" cy="276999"/>
          </a:xfrm>
          <a:prstGeom prst="rect">
            <a:avLst/>
          </a:prstGeom>
        </p:spPr>
        <p:txBody>
          <a:bodyPr wrap="none">
            <a:spAutoFit/>
          </a:bodyPr>
          <a:lstStyle/>
          <a:p>
            <a:r>
              <a:rPr lang="en-US" sz="1200" dirty="0" err="1"/>
              <a:t>Messenguy</a:t>
            </a:r>
            <a:r>
              <a:rPr lang="en-US" sz="1200" dirty="0"/>
              <a:t> and Dubois Gene 2003 </a:t>
            </a:r>
          </a:p>
        </p:txBody>
      </p:sp>
      <p:sp>
        <p:nvSpPr>
          <p:cNvPr id="6" name="Slide Number Placeholder 5"/>
          <p:cNvSpPr>
            <a:spLocks noGrp="1"/>
          </p:cNvSpPr>
          <p:nvPr>
            <p:ph type="sldNum" sz="quarter" idx="12"/>
          </p:nvPr>
        </p:nvSpPr>
        <p:spPr/>
        <p:txBody>
          <a:bodyPr/>
          <a:lstStyle/>
          <a:p>
            <a:fld id="{4D375685-7748-024C-A979-D1B1EC5977FC}" type="slidenum">
              <a:rPr lang="en-US" smtClean="0"/>
              <a:t>5</a:t>
            </a:fld>
            <a:endParaRPr lang="en-US"/>
          </a:p>
        </p:txBody>
      </p:sp>
    </p:spTree>
    <p:extLst>
      <p:ext uri="{BB962C8B-B14F-4D97-AF65-F5344CB8AC3E}">
        <p14:creationId xmlns:p14="http://schemas.microsoft.com/office/powerpoint/2010/main" val="1412554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1367" y="2848862"/>
            <a:ext cx="11613776" cy="1972798"/>
            <a:chOff x="0" y="2387600"/>
            <a:chExt cx="12192000" cy="2071019"/>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7600"/>
              <a:ext cx="12192000" cy="2071019"/>
            </a:xfrm>
            <a:prstGeom prst="rect">
              <a:avLst/>
            </a:prstGeom>
          </p:spPr>
        </p:pic>
        <p:sp>
          <p:nvSpPr>
            <p:cNvPr id="3" name="Rectangle 2"/>
            <p:cNvSpPr/>
            <p:nvPr/>
          </p:nvSpPr>
          <p:spPr>
            <a:xfrm>
              <a:off x="135924" y="4127157"/>
              <a:ext cx="222422" cy="33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p:cNvSpPr>
            <a:spLocks noGrp="1"/>
          </p:cNvSpPr>
          <p:nvPr>
            <p:ph type="title"/>
          </p:nvPr>
        </p:nvSpPr>
        <p:spPr/>
        <p:txBody>
          <a:bodyPr/>
          <a:lstStyle/>
          <a:p>
            <a:r>
              <a:rPr lang="en-US" dirty="0" smtClean="0"/>
              <a:t>Reconstruction of ancestral paralogs and pre-duplication ancestor.</a:t>
            </a:r>
            <a:endParaRPr lang="en-US" dirty="0"/>
          </a:p>
        </p:txBody>
      </p:sp>
      <p:sp>
        <p:nvSpPr>
          <p:cNvPr id="7" name="Slide Number Placeholder 6"/>
          <p:cNvSpPr>
            <a:spLocks noGrp="1"/>
          </p:cNvSpPr>
          <p:nvPr>
            <p:ph type="sldNum" sz="quarter" idx="12"/>
          </p:nvPr>
        </p:nvSpPr>
        <p:spPr/>
        <p:txBody>
          <a:bodyPr/>
          <a:lstStyle/>
          <a:p>
            <a:fld id="{4D375685-7748-024C-A979-D1B1EC5977FC}" type="slidenum">
              <a:rPr lang="en-US" smtClean="0"/>
              <a:t>6</a:t>
            </a:fld>
            <a:endParaRPr lang="en-US"/>
          </a:p>
        </p:txBody>
      </p:sp>
    </p:spTree>
    <p:extLst>
      <p:ext uri="{BB962C8B-B14F-4D97-AF65-F5344CB8AC3E}">
        <p14:creationId xmlns:p14="http://schemas.microsoft.com/office/powerpoint/2010/main" val="7628853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Ancestral pre-duplication MADS protein is able to rescue loss of Mcm1 and Arg80</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4636"/>
          <a:stretch/>
        </p:blipFill>
        <p:spPr>
          <a:xfrm>
            <a:off x="4903327" y="2112227"/>
            <a:ext cx="7007171" cy="4244123"/>
          </a:xfrm>
          <a:prstGeom prst="rect">
            <a:avLst/>
          </a:prstGeom>
        </p:spPr>
      </p:pic>
      <p:sp>
        <p:nvSpPr>
          <p:cNvPr id="5" name="Slide Number Placeholder 4"/>
          <p:cNvSpPr>
            <a:spLocks noGrp="1"/>
          </p:cNvSpPr>
          <p:nvPr>
            <p:ph type="sldNum" sz="quarter" idx="12"/>
          </p:nvPr>
        </p:nvSpPr>
        <p:spPr/>
        <p:txBody>
          <a:bodyPr/>
          <a:lstStyle/>
          <a:p>
            <a:fld id="{4D375685-7748-024C-A979-D1B1EC5977FC}" type="slidenum">
              <a:rPr lang="en-US" smtClean="0"/>
              <a:t>7</a:t>
            </a:fld>
            <a:endParaRPr lang="en-US"/>
          </a:p>
        </p:txBody>
      </p:sp>
      <p:sp>
        <p:nvSpPr>
          <p:cNvPr id="6" name="TextBox 5"/>
          <p:cNvSpPr txBox="1"/>
          <p:nvPr/>
        </p:nvSpPr>
        <p:spPr>
          <a:xfrm>
            <a:off x="336177" y="2998694"/>
            <a:ext cx="4343400" cy="1569660"/>
          </a:xfrm>
          <a:prstGeom prst="rect">
            <a:avLst/>
          </a:prstGeom>
          <a:noFill/>
        </p:spPr>
        <p:txBody>
          <a:bodyPr wrap="square" rtlCol="0">
            <a:spAutoFit/>
          </a:bodyPr>
          <a:lstStyle/>
          <a:p>
            <a:r>
              <a:rPr lang="en-US" sz="2400" dirty="0" smtClean="0"/>
              <a:t>Mcm1 is an essential gene</a:t>
            </a:r>
          </a:p>
          <a:p>
            <a:endParaRPr lang="en-US" sz="2400" dirty="0"/>
          </a:p>
          <a:p>
            <a:r>
              <a:rPr lang="en-US" sz="2400" dirty="0" smtClean="0"/>
              <a:t>Arg80 deletion results in defects in arginine metabolism</a:t>
            </a:r>
            <a:endParaRPr lang="en-US" sz="2400" dirty="0"/>
          </a:p>
        </p:txBody>
      </p:sp>
    </p:spTree>
    <p:extLst>
      <p:ext uri="{BB962C8B-B14F-4D97-AF65-F5344CB8AC3E}">
        <p14:creationId xmlns:p14="http://schemas.microsoft.com/office/powerpoint/2010/main" val="10621835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Ancestral pre-duplication MADS protein is able to rescue loss of Mcm1 and Arg80</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56317"/>
          <a:stretch/>
        </p:blipFill>
        <p:spPr>
          <a:xfrm>
            <a:off x="838200" y="1875037"/>
            <a:ext cx="4860329" cy="2322713"/>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3132"/>
          <a:stretch/>
        </p:blipFill>
        <p:spPr>
          <a:xfrm>
            <a:off x="6139602" y="1857948"/>
            <a:ext cx="4941995" cy="4639661"/>
          </a:xfrm>
          <a:prstGeom prst="rect">
            <a:avLst/>
          </a:prstGeom>
        </p:spPr>
      </p:pic>
      <p:sp>
        <p:nvSpPr>
          <p:cNvPr id="5" name="Slide Number Placeholder 4"/>
          <p:cNvSpPr>
            <a:spLocks noGrp="1"/>
          </p:cNvSpPr>
          <p:nvPr>
            <p:ph type="sldNum" sz="quarter" idx="12"/>
          </p:nvPr>
        </p:nvSpPr>
        <p:spPr/>
        <p:txBody>
          <a:bodyPr/>
          <a:lstStyle/>
          <a:p>
            <a:fld id="{4D375685-7748-024C-A979-D1B1EC5977FC}" type="slidenum">
              <a:rPr lang="en-US" smtClean="0"/>
              <a:t>8</a:t>
            </a:fld>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65753"/>
          <a:stretch/>
        </p:blipFill>
        <p:spPr>
          <a:xfrm>
            <a:off x="838201" y="4197750"/>
            <a:ext cx="4869123" cy="2341162"/>
          </a:xfrm>
          <a:prstGeom prst="rect">
            <a:avLst/>
          </a:prstGeom>
        </p:spPr>
      </p:pic>
    </p:spTree>
    <p:extLst>
      <p:ext uri="{BB962C8B-B14F-4D97-AF65-F5344CB8AC3E}">
        <p14:creationId xmlns:p14="http://schemas.microsoft.com/office/powerpoint/2010/main" val="11488097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Modelling mutations between AncMcm1 and AncArg80</a:t>
            </a:r>
            <a:endParaRPr lang="en-US" dirty="0"/>
          </a:p>
        </p:txBody>
      </p:sp>
      <p:sp>
        <p:nvSpPr>
          <p:cNvPr id="3" name="Slide Number Placeholder 2"/>
          <p:cNvSpPr>
            <a:spLocks noGrp="1"/>
          </p:cNvSpPr>
          <p:nvPr>
            <p:ph type="sldNum" sz="quarter" idx="12"/>
          </p:nvPr>
        </p:nvSpPr>
        <p:spPr/>
        <p:txBody>
          <a:bodyPr/>
          <a:lstStyle/>
          <a:p>
            <a:fld id="{4D375685-7748-024C-A979-D1B1EC5977FC}" type="slidenum">
              <a:rPr lang="en-US" smtClean="0"/>
              <a:t>9</a:t>
            </a:fld>
            <a:endParaRPr lang="en-US"/>
          </a:p>
        </p:txBody>
      </p:sp>
      <p:grpSp>
        <p:nvGrpSpPr>
          <p:cNvPr id="8" name="Group 7"/>
          <p:cNvGrpSpPr/>
          <p:nvPr/>
        </p:nvGrpSpPr>
        <p:grpSpPr>
          <a:xfrm>
            <a:off x="5607424" y="1223327"/>
            <a:ext cx="5540187" cy="5315585"/>
            <a:chOff x="5321300" y="409575"/>
            <a:chExt cx="6578600" cy="63119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1300" y="409575"/>
              <a:ext cx="6578600" cy="6311900"/>
            </a:xfrm>
            <a:prstGeom prst="rect">
              <a:avLst/>
            </a:prstGeom>
          </p:spPr>
        </p:pic>
        <p:sp>
          <p:nvSpPr>
            <p:cNvPr id="6" name="Rectangle 5"/>
            <p:cNvSpPr/>
            <p:nvPr/>
          </p:nvSpPr>
          <p:spPr>
            <a:xfrm>
              <a:off x="5472953" y="6212541"/>
              <a:ext cx="309282" cy="3263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951693" y="3788429"/>
              <a:ext cx="3948207" cy="27504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477833" y="2770094"/>
            <a:ext cx="5020423" cy="2031325"/>
          </a:xfrm>
          <a:prstGeom prst="rect">
            <a:avLst/>
          </a:prstGeom>
          <a:noFill/>
        </p:spPr>
        <p:txBody>
          <a:bodyPr wrap="square" rtlCol="0">
            <a:spAutoFit/>
          </a:bodyPr>
          <a:lstStyle/>
          <a:p>
            <a:r>
              <a:rPr lang="en-US" dirty="0" smtClean="0"/>
              <a:t>Surface of </a:t>
            </a:r>
            <a:r>
              <a:rPr lang="en-US" dirty="0"/>
              <a:t>AncMcm1 is modeled in grey </a:t>
            </a:r>
            <a:endParaRPr lang="en-US" dirty="0" smtClean="0"/>
          </a:p>
          <a:p>
            <a:r>
              <a:rPr lang="en-US" dirty="0"/>
              <a:t>S</a:t>
            </a:r>
            <a:r>
              <a:rPr lang="en-US" dirty="0" smtClean="0"/>
              <a:t>urface AncArg80 </a:t>
            </a:r>
            <a:r>
              <a:rPr lang="en-US" dirty="0"/>
              <a:t>is modeled in pink. </a:t>
            </a:r>
            <a:endParaRPr lang="en-US" dirty="0" smtClean="0"/>
          </a:p>
          <a:p>
            <a:endParaRPr lang="en-US" dirty="0"/>
          </a:p>
          <a:p>
            <a:r>
              <a:rPr lang="en-US" dirty="0" smtClean="0"/>
              <a:t>Residues </a:t>
            </a:r>
            <a:r>
              <a:rPr lang="en-US" dirty="0"/>
              <a:t>that mutated between AncMcm1 and </a:t>
            </a:r>
          </a:p>
          <a:p>
            <a:r>
              <a:rPr lang="en-US" dirty="0"/>
              <a:t>AncArg80 (relative to </a:t>
            </a:r>
            <a:r>
              <a:rPr lang="en-US" dirty="0" err="1"/>
              <a:t>AncMADS</a:t>
            </a:r>
            <a:r>
              <a:rPr lang="en-US" dirty="0"/>
              <a:t>) are labeled red and blue, respectively. </a:t>
            </a:r>
          </a:p>
          <a:p>
            <a:endParaRPr lang="en-US" dirty="0"/>
          </a:p>
        </p:txBody>
      </p:sp>
    </p:spTree>
    <p:extLst>
      <p:ext uri="{BB962C8B-B14F-4D97-AF65-F5344CB8AC3E}">
        <p14:creationId xmlns:p14="http://schemas.microsoft.com/office/powerpoint/2010/main" val="133733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1487</TotalTime>
  <Words>2191</Words>
  <Application>Microsoft Macintosh PowerPoint</Application>
  <PresentationFormat>Widescreen</PresentationFormat>
  <Paragraphs>290</Paragraphs>
  <Slides>39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Calibri</vt:lpstr>
      <vt:lpstr>Calibri Light</vt:lpstr>
      <vt:lpstr>Helvetica</vt:lpstr>
      <vt:lpstr>Helvetica Light</vt:lpstr>
      <vt:lpstr>Arial</vt:lpstr>
      <vt:lpstr>Office Theme</vt:lpstr>
      <vt:lpstr>Using ancient protein reconstruction to study protein evolutionary trajectories</vt:lpstr>
      <vt:lpstr>Background: Ancestral protein reconstruction</vt:lpstr>
      <vt:lpstr>Following Gene Duplication, Paralog Interference Constrains Transcriptional Circuit Evolution</vt:lpstr>
      <vt:lpstr>MADS-box regulators: paralog interference</vt:lpstr>
      <vt:lpstr>Mcm1 and Arg80 fulfill multiple regulatory roles.</vt:lpstr>
      <vt:lpstr>Reconstruction of ancestral paralogs and pre-duplication ancestor.</vt:lpstr>
      <vt:lpstr>Ancestral pre-duplication MADS protein is able to rescue loss of Mcm1 and Arg80</vt:lpstr>
      <vt:lpstr>Ancestral pre-duplication MADS protein is able to rescue loss of Mcm1 and Arg80</vt:lpstr>
      <vt:lpstr>Modelling mutations between AncMcm1 and AncArg80</vt:lpstr>
      <vt:lpstr>Reconstruction of ancestral paralogs and pre-duplication ancestor.</vt:lpstr>
      <vt:lpstr>Mutations in AncArg80 reduce DNA binding affinity</vt:lpstr>
      <vt:lpstr>DNA binding affinity changes are responsible for a reduction of paralog interference.</vt:lpstr>
      <vt:lpstr>MADS-box regulators: paralog interference</vt:lpstr>
      <vt:lpstr>Alternative evolutionary histories in the sequence space of an ancient protein </vt:lpstr>
      <vt:lpstr>Key approaches and questions</vt:lpstr>
      <vt:lpstr>General workflow for ancestral protein recreation and testing.</vt:lpstr>
      <vt:lpstr>Background: Steroid response elements</vt:lpstr>
      <vt:lpstr>Experimental workflow</vt:lpstr>
      <vt:lpstr>Investigating variants that switch activity from ERE to SRE</vt:lpstr>
      <vt:lpstr>Visualizing the relationships between functional variants</vt:lpstr>
      <vt:lpstr>How likely is the historical sequence given the network of functional variants?</vt:lpstr>
      <vt:lpstr>Is the SRE-specific genotype obtained contingent upon the starting ERE-specific genotype?</vt:lpstr>
      <vt:lpstr>How have the 11 permissive mutations influenced the evolutionary landscape?</vt:lpstr>
      <vt:lpstr>How have the 11 permissive mutations influenced the evolutionary landscape?</vt:lpstr>
      <vt:lpstr>What mechanism underlies the improvement provided by the 11 permissive mutations?</vt:lpstr>
      <vt:lpstr>Chance vs. determinism in evolution</vt:lpstr>
      <vt:lpstr>Phylogenetic tree for yeast MADS-box proteins</vt:lpstr>
      <vt:lpstr>PowerPoint Presentation</vt:lpstr>
      <vt:lpstr>Interaction of MADS box proteins with DNA and cofactors is well characterized.</vt:lpstr>
      <vt:lpstr>Many of the key residues mediating Mcm1 and Arg80 activities are known.</vt:lpstr>
      <vt:lpstr>Determining mean fluorescence of a variant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Alternative evolutionary histories in the sequence space of an ancient protein </dc:title>
  <dc:creator>Muir, Paul</dc:creator>
  <cp:lastModifiedBy>Muir, Paul</cp:lastModifiedBy>
  <cp:revision>60</cp:revision>
  <dcterms:created xsi:type="dcterms:W3CDTF">2017-12-04T18:47:00Z</dcterms:created>
  <dcterms:modified xsi:type="dcterms:W3CDTF">2018-05-29T15:50:12Z</dcterms:modified>
</cp:coreProperties>
</file>