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26.xml"/>
  <Override ContentType="application/vnd.openxmlformats-officedocument.presentationml.slideMaster+xml" PartName="/ppt/slideMasters/slideMaster13.xml"/>
  <Override ContentType="application/vnd.openxmlformats-officedocument.presentationml.slideMaster+xml" PartName="/ppt/slideMasters/slideMaster21.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5.xml"/>
  <Override ContentType="application/vnd.openxmlformats-officedocument.presentationml.slideMaster+xml" PartName="/ppt/slideMasters/slideMaster19.xml"/>
  <Override ContentType="application/vnd.openxmlformats-officedocument.presentationml.slideMaster+xml" PartName="/ppt/slideMasters/slideMaster12.xml"/>
  <Override ContentType="application/vnd.openxmlformats-officedocument.presentationml.slideMaster+xml" PartName="/ppt/slideMasters/slideMaster28.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20.xml"/>
  <Override ContentType="application/vnd.openxmlformats-officedocument.presentationml.slideMaster+xml" PartName="/ppt/slideMasters/slideMaster2.xml"/>
  <Override ContentType="application/vnd.openxmlformats-officedocument.presentationml.slideMaster+xml" PartName="/ppt/slideMasters/slideMaster24.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23.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27.xml"/>
  <Override ContentType="application/vnd.openxmlformats-officedocument.presentationml.slideMaster+xml" PartName="/ppt/slideMasters/slideMaster22.xml"/>
  <Override ContentType="application/vnd.openxmlformats-officedocument.presentationml.slideMaster+xml" PartName="/ppt/slideMasters/slideMaster6.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0.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24.xml"/>
  <Override ContentType="application/vnd.openxmlformats-officedocument.theme+xml" PartName="/ppt/theme/theme5.xml"/>
  <Override ContentType="application/vnd.openxmlformats-officedocument.theme+xml" PartName="/ppt/theme/theme26.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23.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27.xml"/>
  <Override ContentType="application/vnd.openxmlformats-officedocument.theme+xml" PartName="/ppt/theme/theme14.xml"/>
  <Override ContentType="application/vnd.openxmlformats-officedocument.theme+xml" PartName="/ppt/theme/theme19.xml"/>
  <Override ContentType="application/vnd.openxmlformats-officedocument.theme+xml" PartName="/ppt/theme/theme22.xml"/>
  <Override ContentType="application/vnd.openxmlformats-officedocument.theme+xml" PartName="/ppt/theme/theme3.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28.xml"/>
  <Override ContentType="application/vnd.openxmlformats-officedocument.theme+xml" PartName="/ppt/theme/theme21.xml"/>
  <Override ContentType="application/vnd.openxmlformats-officedocument.theme+xml" PartName="/ppt/theme/theme2.xml"/>
  <Override ContentType="application/vnd.openxmlformats-officedocument.theme+xml" PartName="/ppt/theme/theme29.xml"/>
  <Override ContentType="application/vnd.openxmlformats-officedocument.theme+xml" PartName="/ppt/theme/theme16.xml"/>
  <Override ContentType="application/vnd.openxmlformats-officedocument.theme+xml" PartName="/ppt/theme/theme25.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11" r:id="rId6"/>
    <p:sldMasterId id="2147483812" r:id="rId7"/>
    <p:sldMasterId id="2147483813" r:id="rId8"/>
    <p:sldMasterId id="2147483814" r:id="rId9"/>
    <p:sldMasterId id="2147483815" r:id="rId10"/>
    <p:sldMasterId id="2147483816" r:id="rId11"/>
    <p:sldMasterId id="2147483817" r:id="rId12"/>
    <p:sldMasterId id="2147483818" r:id="rId13"/>
    <p:sldMasterId id="2147483819" r:id="rId14"/>
    <p:sldMasterId id="2147483820" r:id="rId15"/>
    <p:sldMasterId id="2147483821" r:id="rId16"/>
    <p:sldMasterId id="2147483822" r:id="rId17"/>
    <p:sldMasterId id="2147483823" r:id="rId18"/>
    <p:sldMasterId id="2147483824" r:id="rId19"/>
    <p:sldMasterId id="2147483825" r:id="rId20"/>
    <p:sldMasterId id="2147483826" r:id="rId21"/>
    <p:sldMasterId id="2147483827" r:id="rId22"/>
    <p:sldMasterId id="2147483828" r:id="rId23"/>
    <p:sldMasterId id="2147483829" r:id="rId24"/>
    <p:sldMasterId id="2147483830" r:id="rId25"/>
    <p:sldMasterId id="2147483831" r:id="rId26"/>
    <p:sldMasterId id="2147483832" r:id="rId27"/>
    <p:sldMasterId id="2147483833" r:id="rId28"/>
    <p:sldMasterId id="2147483834" r:id="rId29"/>
    <p:sldMasterId id="2147483835" r:id="rId30"/>
    <p:sldMasterId id="2147483836" r:id="rId31"/>
    <p:sldMasterId id="2147483837" r:id="rId32"/>
    <p:sldMasterId id="2147483838" r:id="rId33"/>
  </p:sldMasterIdLst>
  <p:notesMasterIdLst>
    <p:notesMasterId r:id="rId34"/>
  </p:notesMasterIdLst>
  <p:sldIdLst>
    <p:sldId id="256" r:id="rId35"/>
    <p:sldId id="257" r:id="rId36"/>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274"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 id="300" r:id="rId79"/>
    <p:sldId id="301"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 id="315" r:id="rId94"/>
    <p:sldId id="316" r:id="rId95"/>
    <p:sldId id="317" r:id="rId96"/>
    <p:sldId id="318" r:id="rId97"/>
    <p:sldId id="319" r:id="rId98"/>
    <p:sldId id="320" r:id="rId99"/>
    <p:sldId id="321" r:id="rId100"/>
    <p:sldId id="322" r:id="rId101"/>
    <p:sldId id="323" r:id="rId102"/>
    <p:sldId id="324" r:id="rId103"/>
    <p:sldId id="325" r:id="rId104"/>
    <p:sldId id="326" r:id="rId105"/>
    <p:sldId id="327" r:id="rId106"/>
    <p:sldId id="328" r:id="rId107"/>
    <p:sldId id="329" r:id="rId108"/>
    <p:sldId id="330" r:id="rId109"/>
    <p:sldId id="331" r:id="rId110"/>
    <p:sldId id="332" r:id="rId111"/>
    <p:sldId id="333" r:id="rId112"/>
    <p:sldId id="334" r:id="rId113"/>
    <p:sldId id="335" r:id="rId114"/>
    <p:sldId id="336" r:id="rId115"/>
    <p:sldId id="337" r:id="rId116"/>
    <p:sldId id="338" r:id="rId117"/>
    <p:sldId id="339" r:id="rId118"/>
    <p:sldId id="340" r:id="rId119"/>
    <p:sldId id="341" r:id="rId120"/>
    <p:sldId id="342" r:id="rId121"/>
    <p:sldId id="343" r:id="rId122"/>
    <p:sldId id="344" r:id="rId123"/>
    <p:sldId id="345" r:id="rId124"/>
    <p:sldId id="346" r:id="rId125"/>
    <p:sldId id="347" r:id="rId126"/>
    <p:sldId id="348" r:id="rId127"/>
    <p:sldId id="349" r:id="rId128"/>
    <p:sldId id="350" r:id="rId129"/>
    <p:sldId id="351" r:id="rId130"/>
    <p:sldId id="352" r:id="rId131"/>
    <p:sldId id="353" r:id="rId132"/>
    <p:sldId id="354" r:id="rId133"/>
    <p:sldId id="355" r:id="rId134"/>
    <p:sldId id="356" r:id="rId135"/>
    <p:sldId id="357" r:id="rId136"/>
    <p:sldId id="358" r:id="rId137"/>
    <p:sldId id="359" r:id="rId138"/>
    <p:sldId id="360" r:id="rId139"/>
    <p:sldId id="361" r:id="rId140"/>
    <p:sldId id="362" r:id="rId141"/>
    <p:sldId id="363" r:id="rId142"/>
    <p:sldId id="364" r:id="rId143"/>
    <p:sldId id="365" r:id="rId144"/>
    <p:sldId id="366" r:id="rId145"/>
    <p:sldId id="367" r:id="rId146"/>
    <p:sldId id="368" r:id="rId147"/>
    <p:sldId id="369" r:id="rId148"/>
    <p:sldId id="370" r:id="rId149"/>
    <p:sldId id="371" r:id="rId150"/>
    <p:sldId id="372" r:id="rId151"/>
    <p:sldId id="373" r:id="rId152"/>
    <p:sldId id="374" r:id="rId153"/>
    <p:sldId id="375" r:id="rId154"/>
    <p:sldId id="376" r:id="rId155"/>
    <p:sldId id="377" r:id="rId156"/>
    <p:sldId id="378" r:id="rId157"/>
    <p:sldId id="379" r:id="rId158"/>
    <p:sldId id="380" r:id="rId159"/>
    <p:sldId id="381" r:id="rId160"/>
    <p:sldId id="382" r:id="rId161"/>
    <p:sldId id="383" r:id="rId162"/>
    <p:sldId id="384" r:id="rId163"/>
    <p:sldId id="385" r:id="rId164"/>
    <p:sldId id="386" r:id="rId165"/>
    <p:sldId id="387" r:id="rId166"/>
    <p:sldId id="388" r:id="rId167"/>
    <p:sldId id="389" r:id="rId168"/>
    <p:sldId id="390" r:id="rId169"/>
    <p:sldId id="391" r:id="rId170"/>
    <p:sldId id="392" r:id="rId171"/>
    <p:sldId id="393" r:id="rId172"/>
    <p:sldId id="394" r:id="rId173"/>
  </p:sldIdLst>
  <p:sldSz cy="6858000" cx="9144000"/>
  <p:notesSz cx="6858000" cy="9144000"/>
  <p:embeddedFontLst>
    <p:embeddedFont>
      <p:font typeface="Helvetica Neue"/>
      <p:regular r:id="rId174"/>
      <p:bold r:id="rId175"/>
      <p:italic r:id="rId176"/>
      <p:boldItalic r:id="rId177"/>
    </p:embeddedFont>
    <p:embeddedFont>
      <p:font typeface="Century Gothic"/>
      <p:regular r:id="rId178"/>
      <p:bold r:id="rId179"/>
      <p:italic r:id="rId180"/>
      <p:boldItalic r:id="rId181"/>
    </p:embeddedFont>
    <p:embeddedFont>
      <p:font typeface="Questrial"/>
      <p:regular r:id="rId1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8" name="Mark Gerste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9DCA694-1945-4868-ACCF-88483507BE2A}">
  <a:tblStyle styleId="{99DCA694-1945-4868-ACCF-88483507BE2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9C4C536-8FCD-428C-8915-04CB2E3BB2E8}"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6.xml"/><Relationship Id="rId42" Type="http://schemas.openxmlformats.org/officeDocument/2006/relationships/slide" Target="slides/slide8.xml"/><Relationship Id="rId41" Type="http://schemas.openxmlformats.org/officeDocument/2006/relationships/slide" Target="slides/slide7.xml"/><Relationship Id="rId44" Type="http://schemas.openxmlformats.org/officeDocument/2006/relationships/slide" Target="slides/slide10.xml"/><Relationship Id="rId43" Type="http://schemas.openxmlformats.org/officeDocument/2006/relationships/slide" Target="slides/slide9.xml"/><Relationship Id="rId46" Type="http://schemas.openxmlformats.org/officeDocument/2006/relationships/slide" Target="slides/slide12.xml"/><Relationship Id="rId45" Type="http://schemas.openxmlformats.org/officeDocument/2006/relationships/slide" Target="slides/slide11.xml"/><Relationship Id="rId107" Type="http://schemas.openxmlformats.org/officeDocument/2006/relationships/slide" Target="slides/slide73.xml"/><Relationship Id="rId106" Type="http://schemas.openxmlformats.org/officeDocument/2006/relationships/slide" Target="slides/slide72.xml"/><Relationship Id="rId105" Type="http://schemas.openxmlformats.org/officeDocument/2006/relationships/slide" Target="slides/slide71.xml"/><Relationship Id="rId104" Type="http://schemas.openxmlformats.org/officeDocument/2006/relationships/slide" Target="slides/slide70.xml"/><Relationship Id="rId109" Type="http://schemas.openxmlformats.org/officeDocument/2006/relationships/slide" Target="slides/slide75.xml"/><Relationship Id="rId108" Type="http://schemas.openxmlformats.org/officeDocument/2006/relationships/slide" Target="slides/slide74.xml"/><Relationship Id="rId48" Type="http://schemas.openxmlformats.org/officeDocument/2006/relationships/slide" Target="slides/slide14.xml"/><Relationship Id="rId47" Type="http://schemas.openxmlformats.org/officeDocument/2006/relationships/slide" Target="slides/slide13.xml"/><Relationship Id="rId49" Type="http://schemas.openxmlformats.org/officeDocument/2006/relationships/slide" Target="slides/slide15.xml"/><Relationship Id="rId103" Type="http://schemas.openxmlformats.org/officeDocument/2006/relationships/slide" Target="slides/slide69.xml"/><Relationship Id="rId102" Type="http://schemas.openxmlformats.org/officeDocument/2006/relationships/slide" Target="slides/slide68.xml"/><Relationship Id="rId101" Type="http://schemas.openxmlformats.org/officeDocument/2006/relationships/slide" Target="slides/slide67.xml"/><Relationship Id="rId100" Type="http://schemas.openxmlformats.org/officeDocument/2006/relationships/slide" Target="slides/slide66.xml"/><Relationship Id="rId31" Type="http://schemas.openxmlformats.org/officeDocument/2006/relationships/slideMaster" Target="slideMasters/slideMaster26.xml"/><Relationship Id="rId30" Type="http://schemas.openxmlformats.org/officeDocument/2006/relationships/slideMaster" Target="slideMasters/slideMaster25.xml"/><Relationship Id="rId33" Type="http://schemas.openxmlformats.org/officeDocument/2006/relationships/slideMaster" Target="slideMasters/slideMaster28.xml"/><Relationship Id="rId32" Type="http://schemas.openxmlformats.org/officeDocument/2006/relationships/slideMaster" Target="slideMasters/slideMaster27.xml"/><Relationship Id="rId182" Type="http://schemas.openxmlformats.org/officeDocument/2006/relationships/font" Target="fonts/Questrial-regular.fntdata"/><Relationship Id="rId35" Type="http://schemas.openxmlformats.org/officeDocument/2006/relationships/slide" Target="slides/slide1.xml"/><Relationship Id="rId181" Type="http://schemas.openxmlformats.org/officeDocument/2006/relationships/font" Target="fonts/CenturyGothic-boldItalic.fntdata"/><Relationship Id="rId34" Type="http://schemas.openxmlformats.org/officeDocument/2006/relationships/notesMaster" Target="notesMasters/notesMaster1.xml"/><Relationship Id="rId180" Type="http://schemas.openxmlformats.org/officeDocument/2006/relationships/font" Target="fonts/CenturyGothic-italic.fntdata"/><Relationship Id="rId37" Type="http://schemas.openxmlformats.org/officeDocument/2006/relationships/slide" Target="slides/slide3.xml"/><Relationship Id="rId176" Type="http://schemas.openxmlformats.org/officeDocument/2006/relationships/font" Target="fonts/HelveticaNeue-italic.fntdata"/><Relationship Id="rId36" Type="http://schemas.openxmlformats.org/officeDocument/2006/relationships/slide" Target="slides/slide2.xml"/><Relationship Id="rId175" Type="http://schemas.openxmlformats.org/officeDocument/2006/relationships/font" Target="fonts/HelveticaNeue-bold.fntdata"/><Relationship Id="rId39" Type="http://schemas.openxmlformats.org/officeDocument/2006/relationships/slide" Target="slides/slide5.xml"/><Relationship Id="rId174" Type="http://schemas.openxmlformats.org/officeDocument/2006/relationships/font" Target="fonts/HelveticaNeue-regular.fntdata"/><Relationship Id="rId38" Type="http://schemas.openxmlformats.org/officeDocument/2006/relationships/slide" Target="slides/slide4.xml"/><Relationship Id="rId173" Type="http://schemas.openxmlformats.org/officeDocument/2006/relationships/slide" Target="slides/slide139.xml"/><Relationship Id="rId179" Type="http://schemas.openxmlformats.org/officeDocument/2006/relationships/font" Target="fonts/CenturyGothic-bold.fntdata"/><Relationship Id="rId178" Type="http://schemas.openxmlformats.org/officeDocument/2006/relationships/font" Target="fonts/CenturyGothic-regular.fntdata"/><Relationship Id="rId177" Type="http://schemas.openxmlformats.org/officeDocument/2006/relationships/font" Target="fonts/HelveticaNeue-boldItalic.fntdata"/><Relationship Id="rId20" Type="http://schemas.openxmlformats.org/officeDocument/2006/relationships/slideMaster" Target="slideMasters/slideMaster15.xml"/><Relationship Id="rId22" Type="http://schemas.openxmlformats.org/officeDocument/2006/relationships/slideMaster" Target="slideMasters/slideMaster17.xml"/><Relationship Id="rId21" Type="http://schemas.openxmlformats.org/officeDocument/2006/relationships/slideMaster" Target="slideMasters/slideMaster16.xml"/><Relationship Id="rId24" Type="http://schemas.openxmlformats.org/officeDocument/2006/relationships/slideMaster" Target="slideMasters/slideMaster19.xml"/><Relationship Id="rId23" Type="http://schemas.openxmlformats.org/officeDocument/2006/relationships/slideMaster" Target="slideMasters/slideMaster18.xml"/><Relationship Id="rId129" Type="http://schemas.openxmlformats.org/officeDocument/2006/relationships/slide" Target="slides/slide95.xml"/><Relationship Id="rId128" Type="http://schemas.openxmlformats.org/officeDocument/2006/relationships/slide" Target="slides/slide94.xml"/><Relationship Id="rId127" Type="http://schemas.openxmlformats.org/officeDocument/2006/relationships/slide" Target="slides/slide93.xml"/><Relationship Id="rId126" Type="http://schemas.openxmlformats.org/officeDocument/2006/relationships/slide" Target="slides/slide92.xml"/><Relationship Id="rId26" Type="http://schemas.openxmlformats.org/officeDocument/2006/relationships/slideMaster" Target="slideMasters/slideMaster21.xml"/><Relationship Id="rId121" Type="http://schemas.openxmlformats.org/officeDocument/2006/relationships/slide" Target="slides/slide87.xml"/><Relationship Id="rId25" Type="http://schemas.openxmlformats.org/officeDocument/2006/relationships/slideMaster" Target="slideMasters/slideMaster20.xml"/><Relationship Id="rId120" Type="http://schemas.openxmlformats.org/officeDocument/2006/relationships/slide" Target="slides/slide86.xml"/><Relationship Id="rId28" Type="http://schemas.openxmlformats.org/officeDocument/2006/relationships/slideMaster" Target="slideMasters/slideMaster23.xml"/><Relationship Id="rId27" Type="http://schemas.openxmlformats.org/officeDocument/2006/relationships/slideMaster" Target="slideMasters/slideMaster22.xml"/><Relationship Id="rId125" Type="http://schemas.openxmlformats.org/officeDocument/2006/relationships/slide" Target="slides/slide91.xml"/><Relationship Id="rId29" Type="http://schemas.openxmlformats.org/officeDocument/2006/relationships/slideMaster" Target="slideMasters/slideMaster24.xml"/><Relationship Id="rId124" Type="http://schemas.openxmlformats.org/officeDocument/2006/relationships/slide" Target="slides/slide90.xml"/><Relationship Id="rId123" Type="http://schemas.openxmlformats.org/officeDocument/2006/relationships/slide" Target="slides/slide89.xml"/><Relationship Id="rId122" Type="http://schemas.openxmlformats.org/officeDocument/2006/relationships/slide" Target="slides/slide88.xml"/><Relationship Id="rId95" Type="http://schemas.openxmlformats.org/officeDocument/2006/relationships/slide" Target="slides/slide61.xml"/><Relationship Id="rId94" Type="http://schemas.openxmlformats.org/officeDocument/2006/relationships/slide" Target="slides/slide60.xml"/><Relationship Id="rId97" Type="http://schemas.openxmlformats.org/officeDocument/2006/relationships/slide" Target="slides/slide63.xml"/><Relationship Id="rId96" Type="http://schemas.openxmlformats.org/officeDocument/2006/relationships/slide" Target="slides/slide62.xml"/><Relationship Id="rId11" Type="http://schemas.openxmlformats.org/officeDocument/2006/relationships/slideMaster" Target="slideMasters/slideMaster6.xml"/><Relationship Id="rId99" Type="http://schemas.openxmlformats.org/officeDocument/2006/relationships/slide" Target="slides/slide65.xml"/><Relationship Id="rId10" Type="http://schemas.openxmlformats.org/officeDocument/2006/relationships/slideMaster" Target="slideMasters/slideMaster5.xml"/><Relationship Id="rId98" Type="http://schemas.openxmlformats.org/officeDocument/2006/relationships/slide" Target="slides/slide64.xml"/><Relationship Id="rId13" Type="http://schemas.openxmlformats.org/officeDocument/2006/relationships/slideMaster" Target="slideMasters/slideMaster8.xml"/><Relationship Id="rId12" Type="http://schemas.openxmlformats.org/officeDocument/2006/relationships/slideMaster" Target="slideMasters/slideMaster7.xml"/><Relationship Id="rId91" Type="http://schemas.openxmlformats.org/officeDocument/2006/relationships/slide" Target="slides/slide57.xml"/><Relationship Id="rId90" Type="http://schemas.openxmlformats.org/officeDocument/2006/relationships/slide" Target="slides/slide56.xml"/><Relationship Id="rId93" Type="http://schemas.openxmlformats.org/officeDocument/2006/relationships/slide" Target="slides/slide59.xml"/><Relationship Id="rId92" Type="http://schemas.openxmlformats.org/officeDocument/2006/relationships/slide" Target="slides/slide58.xml"/><Relationship Id="rId118" Type="http://schemas.openxmlformats.org/officeDocument/2006/relationships/slide" Target="slides/slide84.xml"/><Relationship Id="rId117" Type="http://schemas.openxmlformats.org/officeDocument/2006/relationships/slide" Target="slides/slide83.xml"/><Relationship Id="rId116" Type="http://schemas.openxmlformats.org/officeDocument/2006/relationships/slide" Target="slides/slide82.xml"/><Relationship Id="rId115" Type="http://schemas.openxmlformats.org/officeDocument/2006/relationships/slide" Target="slides/slide81.xml"/><Relationship Id="rId119" Type="http://schemas.openxmlformats.org/officeDocument/2006/relationships/slide" Target="slides/slide85.xml"/><Relationship Id="rId15" Type="http://schemas.openxmlformats.org/officeDocument/2006/relationships/slideMaster" Target="slideMasters/slideMaster10.xml"/><Relationship Id="rId110" Type="http://schemas.openxmlformats.org/officeDocument/2006/relationships/slide" Target="slides/slide76.xml"/><Relationship Id="rId14" Type="http://schemas.openxmlformats.org/officeDocument/2006/relationships/slideMaster" Target="slideMasters/slideMaster9.xml"/><Relationship Id="rId17" Type="http://schemas.openxmlformats.org/officeDocument/2006/relationships/slideMaster" Target="slideMasters/slideMaster12.xml"/><Relationship Id="rId16" Type="http://schemas.openxmlformats.org/officeDocument/2006/relationships/slideMaster" Target="slideMasters/slideMaster11.xml"/><Relationship Id="rId19" Type="http://schemas.openxmlformats.org/officeDocument/2006/relationships/slideMaster" Target="slideMasters/slideMaster14.xml"/><Relationship Id="rId114" Type="http://schemas.openxmlformats.org/officeDocument/2006/relationships/slide" Target="slides/slide80.xml"/><Relationship Id="rId18" Type="http://schemas.openxmlformats.org/officeDocument/2006/relationships/slideMaster" Target="slideMasters/slideMaster13.xml"/><Relationship Id="rId113" Type="http://schemas.openxmlformats.org/officeDocument/2006/relationships/slide" Target="slides/slide79.xml"/><Relationship Id="rId112" Type="http://schemas.openxmlformats.org/officeDocument/2006/relationships/slide" Target="slides/slide78.xml"/><Relationship Id="rId111" Type="http://schemas.openxmlformats.org/officeDocument/2006/relationships/slide" Target="slides/slide77.xml"/><Relationship Id="rId84" Type="http://schemas.openxmlformats.org/officeDocument/2006/relationships/slide" Target="slides/slide50.xml"/><Relationship Id="rId83" Type="http://schemas.openxmlformats.org/officeDocument/2006/relationships/slide" Target="slides/slide49.xml"/><Relationship Id="rId86" Type="http://schemas.openxmlformats.org/officeDocument/2006/relationships/slide" Target="slides/slide52.xml"/><Relationship Id="rId85" Type="http://schemas.openxmlformats.org/officeDocument/2006/relationships/slide" Target="slides/slide51.xml"/><Relationship Id="rId88" Type="http://schemas.openxmlformats.org/officeDocument/2006/relationships/slide" Target="slides/slide54.xml"/><Relationship Id="rId150" Type="http://schemas.openxmlformats.org/officeDocument/2006/relationships/slide" Target="slides/slide116.xml"/><Relationship Id="rId87" Type="http://schemas.openxmlformats.org/officeDocument/2006/relationships/slide" Target="slides/slide53.xml"/><Relationship Id="rId89" Type="http://schemas.openxmlformats.org/officeDocument/2006/relationships/slide" Target="slides/slide55.xml"/><Relationship Id="rId80" Type="http://schemas.openxmlformats.org/officeDocument/2006/relationships/slide" Target="slides/slide46.xml"/><Relationship Id="rId82" Type="http://schemas.openxmlformats.org/officeDocument/2006/relationships/slide" Target="slides/slide48.xml"/><Relationship Id="rId81" Type="http://schemas.openxmlformats.org/officeDocument/2006/relationships/slide" Target="slides/slide47.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15.xml"/><Relationship Id="rId4" Type="http://schemas.openxmlformats.org/officeDocument/2006/relationships/tableStyles" Target="tableStyles.xml"/><Relationship Id="rId148" Type="http://schemas.openxmlformats.org/officeDocument/2006/relationships/slide" Target="slides/slide114.xml"/><Relationship Id="rId9" Type="http://schemas.openxmlformats.org/officeDocument/2006/relationships/slideMaster" Target="slideMasters/slideMaster4.xml"/><Relationship Id="rId143" Type="http://schemas.openxmlformats.org/officeDocument/2006/relationships/slide" Target="slides/slide109.xml"/><Relationship Id="rId142" Type="http://schemas.openxmlformats.org/officeDocument/2006/relationships/slide" Target="slides/slide108.xml"/><Relationship Id="rId141" Type="http://schemas.openxmlformats.org/officeDocument/2006/relationships/slide" Target="slides/slide107.xml"/><Relationship Id="rId140" Type="http://schemas.openxmlformats.org/officeDocument/2006/relationships/slide" Target="slides/slide106.xml"/><Relationship Id="rId5" Type="http://schemas.openxmlformats.org/officeDocument/2006/relationships/commentAuthors" Target="commentAuthors.xml"/><Relationship Id="rId147" Type="http://schemas.openxmlformats.org/officeDocument/2006/relationships/slide" Target="slides/slide113.xml"/><Relationship Id="rId6" Type="http://schemas.openxmlformats.org/officeDocument/2006/relationships/slideMaster" Target="slideMasters/slideMaster1.xml"/><Relationship Id="rId146" Type="http://schemas.openxmlformats.org/officeDocument/2006/relationships/slide" Target="slides/slide112.xml"/><Relationship Id="rId7" Type="http://schemas.openxmlformats.org/officeDocument/2006/relationships/slideMaster" Target="slideMasters/slideMaster2.xml"/><Relationship Id="rId145" Type="http://schemas.openxmlformats.org/officeDocument/2006/relationships/slide" Target="slides/slide111.xml"/><Relationship Id="rId8" Type="http://schemas.openxmlformats.org/officeDocument/2006/relationships/slideMaster" Target="slideMasters/slideMaster3.xml"/><Relationship Id="rId144" Type="http://schemas.openxmlformats.org/officeDocument/2006/relationships/slide" Target="slides/slide110.xml"/><Relationship Id="rId73" Type="http://schemas.openxmlformats.org/officeDocument/2006/relationships/slide" Target="slides/slide39.xml"/><Relationship Id="rId72" Type="http://schemas.openxmlformats.org/officeDocument/2006/relationships/slide" Target="slides/slide38.xml"/><Relationship Id="rId75" Type="http://schemas.openxmlformats.org/officeDocument/2006/relationships/slide" Target="slides/slide41.xml"/><Relationship Id="rId74" Type="http://schemas.openxmlformats.org/officeDocument/2006/relationships/slide" Target="slides/slide40.xml"/><Relationship Id="rId77" Type="http://schemas.openxmlformats.org/officeDocument/2006/relationships/slide" Target="slides/slide43.xml"/><Relationship Id="rId76" Type="http://schemas.openxmlformats.org/officeDocument/2006/relationships/slide" Target="slides/slide42.xml"/><Relationship Id="rId79" Type="http://schemas.openxmlformats.org/officeDocument/2006/relationships/slide" Target="slides/slide45.xml"/><Relationship Id="rId78" Type="http://schemas.openxmlformats.org/officeDocument/2006/relationships/slide" Target="slides/slide44.xml"/><Relationship Id="rId71" Type="http://schemas.openxmlformats.org/officeDocument/2006/relationships/slide" Target="slides/slide37.xml"/><Relationship Id="rId70" Type="http://schemas.openxmlformats.org/officeDocument/2006/relationships/slide" Target="slides/slide36.xml"/><Relationship Id="rId139" Type="http://schemas.openxmlformats.org/officeDocument/2006/relationships/slide" Target="slides/slide105.xml"/><Relationship Id="rId138" Type="http://schemas.openxmlformats.org/officeDocument/2006/relationships/slide" Target="slides/slide104.xml"/><Relationship Id="rId137" Type="http://schemas.openxmlformats.org/officeDocument/2006/relationships/slide" Target="slides/slide103.xml"/><Relationship Id="rId132" Type="http://schemas.openxmlformats.org/officeDocument/2006/relationships/slide" Target="slides/slide98.xml"/><Relationship Id="rId131" Type="http://schemas.openxmlformats.org/officeDocument/2006/relationships/slide" Target="slides/slide97.xml"/><Relationship Id="rId130" Type="http://schemas.openxmlformats.org/officeDocument/2006/relationships/slide" Target="slides/slide96.xml"/><Relationship Id="rId136" Type="http://schemas.openxmlformats.org/officeDocument/2006/relationships/slide" Target="slides/slide102.xml"/><Relationship Id="rId135" Type="http://schemas.openxmlformats.org/officeDocument/2006/relationships/slide" Target="slides/slide101.xml"/><Relationship Id="rId134" Type="http://schemas.openxmlformats.org/officeDocument/2006/relationships/slide" Target="slides/slide100.xml"/><Relationship Id="rId133" Type="http://schemas.openxmlformats.org/officeDocument/2006/relationships/slide" Target="slides/slide99.xml"/><Relationship Id="rId62" Type="http://schemas.openxmlformats.org/officeDocument/2006/relationships/slide" Target="slides/slide28.xml"/><Relationship Id="rId61" Type="http://schemas.openxmlformats.org/officeDocument/2006/relationships/slide" Target="slides/slide27.xml"/><Relationship Id="rId64" Type="http://schemas.openxmlformats.org/officeDocument/2006/relationships/slide" Target="slides/slide30.xml"/><Relationship Id="rId63" Type="http://schemas.openxmlformats.org/officeDocument/2006/relationships/slide" Target="slides/slide29.xml"/><Relationship Id="rId66" Type="http://schemas.openxmlformats.org/officeDocument/2006/relationships/slide" Target="slides/slide32.xml"/><Relationship Id="rId172" Type="http://schemas.openxmlformats.org/officeDocument/2006/relationships/slide" Target="slides/slide138.xml"/><Relationship Id="rId65" Type="http://schemas.openxmlformats.org/officeDocument/2006/relationships/slide" Target="slides/slide31.xml"/><Relationship Id="rId171" Type="http://schemas.openxmlformats.org/officeDocument/2006/relationships/slide" Target="slides/slide137.xml"/><Relationship Id="rId68" Type="http://schemas.openxmlformats.org/officeDocument/2006/relationships/slide" Target="slides/slide34.xml"/><Relationship Id="rId170" Type="http://schemas.openxmlformats.org/officeDocument/2006/relationships/slide" Target="slides/slide136.xml"/><Relationship Id="rId67" Type="http://schemas.openxmlformats.org/officeDocument/2006/relationships/slide" Target="slides/slide33.xml"/><Relationship Id="rId60" Type="http://schemas.openxmlformats.org/officeDocument/2006/relationships/slide" Target="slides/slide26.xml"/><Relationship Id="rId165" Type="http://schemas.openxmlformats.org/officeDocument/2006/relationships/slide" Target="slides/slide131.xml"/><Relationship Id="rId69" Type="http://schemas.openxmlformats.org/officeDocument/2006/relationships/slide" Target="slides/slide35.xml"/><Relationship Id="rId164" Type="http://schemas.openxmlformats.org/officeDocument/2006/relationships/slide" Target="slides/slide130.xml"/><Relationship Id="rId163" Type="http://schemas.openxmlformats.org/officeDocument/2006/relationships/slide" Target="slides/slide129.xml"/><Relationship Id="rId162" Type="http://schemas.openxmlformats.org/officeDocument/2006/relationships/slide" Target="slides/slide128.xml"/><Relationship Id="rId169" Type="http://schemas.openxmlformats.org/officeDocument/2006/relationships/slide" Target="slides/slide135.xml"/><Relationship Id="rId168" Type="http://schemas.openxmlformats.org/officeDocument/2006/relationships/slide" Target="slides/slide134.xml"/><Relationship Id="rId167" Type="http://schemas.openxmlformats.org/officeDocument/2006/relationships/slide" Target="slides/slide133.xml"/><Relationship Id="rId166" Type="http://schemas.openxmlformats.org/officeDocument/2006/relationships/slide" Target="slides/slide132.xml"/><Relationship Id="rId51" Type="http://schemas.openxmlformats.org/officeDocument/2006/relationships/slide" Target="slides/slide17.xml"/><Relationship Id="rId50" Type="http://schemas.openxmlformats.org/officeDocument/2006/relationships/slide" Target="slides/slide16.xml"/><Relationship Id="rId53" Type="http://schemas.openxmlformats.org/officeDocument/2006/relationships/slide" Target="slides/slide19.xml"/><Relationship Id="rId52" Type="http://schemas.openxmlformats.org/officeDocument/2006/relationships/slide" Target="slides/slide18.xml"/><Relationship Id="rId55" Type="http://schemas.openxmlformats.org/officeDocument/2006/relationships/slide" Target="slides/slide21.xml"/><Relationship Id="rId161" Type="http://schemas.openxmlformats.org/officeDocument/2006/relationships/slide" Target="slides/slide127.xml"/><Relationship Id="rId54" Type="http://schemas.openxmlformats.org/officeDocument/2006/relationships/slide" Target="slides/slide20.xml"/><Relationship Id="rId160" Type="http://schemas.openxmlformats.org/officeDocument/2006/relationships/slide" Target="slides/slide126.xml"/><Relationship Id="rId57" Type="http://schemas.openxmlformats.org/officeDocument/2006/relationships/slide" Target="slides/slide23.xml"/><Relationship Id="rId56" Type="http://schemas.openxmlformats.org/officeDocument/2006/relationships/slide" Target="slides/slide22.xml"/><Relationship Id="rId159" Type="http://schemas.openxmlformats.org/officeDocument/2006/relationships/slide" Target="slides/slide125.xml"/><Relationship Id="rId59" Type="http://schemas.openxmlformats.org/officeDocument/2006/relationships/slide" Target="slides/slide25.xml"/><Relationship Id="rId154" Type="http://schemas.openxmlformats.org/officeDocument/2006/relationships/slide" Target="slides/slide120.xml"/><Relationship Id="rId58" Type="http://schemas.openxmlformats.org/officeDocument/2006/relationships/slide" Target="slides/slide24.xml"/><Relationship Id="rId153" Type="http://schemas.openxmlformats.org/officeDocument/2006/relationships/slide" Target="slides/slide119.xml"/><Relationship Id="rId152" Type="http://schemas.openxmlformats.org/officeDocument/2006/relationships/slide" Target="slides/slide118.xml"/><Relationship Id="rId151" Type="http://schemas.openxmlformats.org/officeDocument/2006/relationships/slide" Target="slides/slide117.xml"/><Relationship Id="rId158" Type="http://schemas.openxmlformats.org/officeDocument/2006/relationships/slide" Target="slides/slide124.xml"/><Relationship Id="rId157" Type="http://schemas.openxmlformats.org/officeDocument/2006/relationships/slide" Target="slides/slide123.xml"/><Relationship Id="rId156" Type="http://schemas.openxmlformats.org/officeDocument/2006/relationships/slide" Target="slides/slide122.xml"/><Relationship Id="rId155" Type="http://schemas.openxmlformats.org/officeDocument/2006/relationships/slide" Target="slides/slide12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5-01T13:32:14.705">
    <p:pos x="6000" y="0"/>
    <p:text>FN to condense the greens into 3 slides</p:text>
  </p:cm>
  <p:cm authorId="0" idx="2" dt="2018-05-01T13:18:52.267">
    <p:pos x="432" y="638"/>
    <p:text>2 refs</p:text>
  </p:cm>
  <p:cm authorId="0" idx="3" dt="2018-05-01T13:19:53.440">
    <p:pos x="432" y="738"/>
    <p:text>add ref</p:text>
  </p:cm>
  <p:cm authorId="0" idx="4" dt="2018-05-01T13:19:53.440">
    <p:pos x="432" y="838"/>
    <p:text>breakseq &amp; breakseq2</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 dt="2018-05-01T13:33:27.718">
    <p:pos x="6000" y="0"/>
    <p:text>XK - condense all of the yellows to 3 slides (or 2 slides)</p:text>
  </p:cm>
  <p:cm authorId="0" idx="6" dt="2018-05-01T13:23:01.869">
    <p:pos x="432" y="638"/>
    <p:text>breakseq 1 &amp; 2</p:text>
  </p:cm>
  <p:cm authorId="0" idx="7" dt="2018-05-01T13:23:21.589">
    <p:pos x="432" y="738"/>
    <p:text>funseq, breakseq2</p:text>
  </p:cm>
  <p:cm authorId="0" idx="8" dt="2018-05-01T13:22:47.963">
    <p:pos x="432" y="838"/>
    <p:text>chaisson, sudment, khurana et al Science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9pPr>
          </a:lstStyle>
          <a:p/>
        </p:txBody>
      </p:sp>
      <p:sp>
        <p:nvSpPr>
          <p:cNvPr id="4" name="Shape 4"/>
          <p:cNvSpPr txBox="1"/>
          <p:nvPr>
            <p:ph idx="10" type="dt"/>
          </p:nvPr>
        </p:nvSpPr>
        <p:spPr>
          <a:xfrm>
            <a:off x="3884612" y="0"/>
            <a:ext cx="2971800" cy="457200"/>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Shape 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Shape 7"/>
          <p:cNvSpPr txBox="1"/>
          <p:nvPr>
            <p:ph idx="11" type="ftr"/>
          </p:nvPr>
        </p:nvSpPr>
        <p:spPr>
          <a:xfrm>
            <a:off x="0" y="8685212"/>
            <a:ext cx="2971800" cy="4572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rgbClr val="000000"/>
                </a:solidFill>
                <a:latin typeface="Calibri"/>
                <a:ea typeface="Calibri"/>
                <a:cs typeface="Calibri"/>
                <a:sym typeface="Calibri"/>
              </a:defRPr>
            </a:lvl9pPr>
          </a:lstStyle>
          <a:p/>
        </p:txBody>
      </p:sp>
      <p:sp>
        <p:nvSpPr>
          <p:cNvPr id="8" name="Shape 8"/>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Shape 9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906" name="Shape 9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07" name="Shape 907"/>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7" name="Shape 1107"/>
        <p:cNvGrpSpPr/>
        <p:nvPr/>
      </p:nvGrpSpPr>
      <p:grpSpPr>
        <a:xfrm>
          <a:off x="0" y="0"/>
          <a:ext cx="0" cy="0"/>
          <a:chOff x="0" y="0"/>
          <a:chExt cx="0" cy="0"/>
        </a:xfrm>
      </p:grpSpPr>
      <p:sp>
        <p:nvSpPr>
          <p:cNvPr id="1108" name="Shape 110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09" name="Shape 11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9" name="Shape 2869"/>
        <p:cNvGrpSpPr/>
        <p:nvPr/>
      </p:nvGrpSpPr>
      <p:grpSpPr>
        <a:xfrm>
          <a:off x="0" y="0"/>
          <a:ext cx="0" cy="0"/>
          <a:chOff x="0" y="0"/>
          <a:chExt cx="0" cy="0"/>
        </a:xfrm>
      </p:grpSpPr>
      <p:sp>
        <p:nvSpPr>
          <p:cNvPr id="2870" name="Shape 28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71" name="Shape 28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5" name="Shape 2875"/>
        <p:cNvGrpSpPr/>
        <p:nvPr/>
      </p:nvGrpSpPr>
      <p:grpSpPr>
        <a:xfrm>
          <a:off x="0" y="0"/>
          <a:ext cx="0" cy="0"/>
          <a:chOff x="0" y="0"/>
          <a:chExt cx="0" cy="0"/>
        </a:xfrm>
      </p:grpSpPr>
      <p:sp>
        <p:nvSpPr>
          <p:cNvPr id="2876" name="Shape 287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77" name="Shape 28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3" name="Shape 2883"/>
        <p:cNvGrpSpPr/>
        <p:nvPr/>
      </p:nvGrpSpPr>
      <p:grpSpPr>
        <a:xfrm>
          <a:off x="0" y="0"/>
          <a:ext cx="0" cy="0"/>
          <a:chOff x="0" y="0"/>
          <a:chExt cx="0" cy="0"/>
        </a:xfrm>
      </p:grpSpPr>
      <p:sp>
        <p:nvSpPr>
          <p:cNvPr id="2884" name="Shape 288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5" name="Shape 28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1" name="Shape 2891"/>
        <p:cNvGrpSpPr/>
        <p:nvPr/>
      </p:nvGrpSpPr>
      <p:grpSpPr>
        <a:xfrm>
          <a:off x="0" y="0"/>
          <a:ext cx="0" cy="0"/>
          <a:chOff x="0" y="0"/>
          <a:chExt cx="0" cy="0"/>
        </a:xfrm>
      </p:grpSpPr>
      <p:sp>
        <p:nvSpPr>
          <p:cNvPr id="2892" name="Shape 289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3" name="Shape 28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9" name="Shape 2899"/>
        <p:cNvGrpSpPr/>
        <p:nvPr/>
      </p:nvGrpSpPr>
      <p:grpSpPr>
        <a:xfrm>
          <a:off x="0" y="0"/>
          <a:ext cx="0" cy="0"/>
          <a:chOff x="0" y="0"/>
          <a:chExt cx="0" cy="0"/>
        </a:xfrm>
      </p:grpSpPr>
      <p:sp>
        <p:nvSpPr>
          <p:cNvPr id="2900" name="Shape 290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01" name="Shape 290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6" name="Shape 2906"/>
        <p:cNvGrpSpPr/>
        <p:nvPr/>
      </p:nvGrpSpPr>
      <p:grpSpPr>
        <a:xfrm>
          <a:off x="0" y="0"/>
          <a:ext cx="0" cy="0"/>
          <a:chOff x="0" y="0"/>
          <a:chExt cx="0" cy="0"/>
        </a:xfrm>
      </p:grpSpPr>
      <p:sp>
        <p:nvSpPr>
          <p:cNvPr id="2907" name="Shape 290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08" name="Shape 29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5" name="Shape 2915"/>
        <p:cNvGrpSpPr/>
        <p:nvPr/>
      </p:nvGrpSpPr>
      <p:grpSpPr>
        <a:xfrm>
          <a:off x="0" y="0"/>
          <a:ext cx="0" cy="0"/>
          <a:chOff x="0" y="0"/>
          <a:chExt cx="0" cy="0"/>
        </a:xfrm>
      </p:grpSpPr>
      <p:sp>
        <p:nvSpPr>
          <p:cNvPr id="2916" name="Shape 291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17" name="Shape 29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6" name="Shape 2926"/>
        <p:cNvGrpSpPr/>
        <p:nvPr/>
      </p:nvGrpSpPr>
      <p:grpSpPr>
        <a:xfrm>
          <a:off x="0" y="0"/>
          <a:ext cx="0" cy="0"/>
          <a:chOff x="0" y="0"/>
          <a:chExt cx="0" cy="0"/>
        </a:xfrm>
      </p:grpSpPr>
      <p:sp>
        <p:nvSpPr>
          <p:cNvPr id="2927" name="Shape 292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28" name="Shape 29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3" name="Shape 2933"/>
        <p:cNvGrpSpPr/>
        <p:nvPr/>
      </p:nvGrpSpPr>
      <p:grpSpPr>
        <a:xfrm>
          <a:off x="0" y="0"/>
          <a:ext cx="0" cy="0"/>
          <a:chOff x="0" y="0"/>
          <a:chExt cx="0" cy="0"/>
        </a:xfrm>
      </p:grpSpPr>
      <p:sp>
        <p:nvSpPr>
          <p:cNvPr id="2934" name="Shape 293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35" name="Shape 29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0" name="Shape 2940"/>
        <p:cNvGrpSpPr/>
        <p:nvPr/>
      </p:nvGrpSpPr>
      <p:grpSpPr>
        <a:xfrm>
          <a:off x="0" y="0"/>
          <a:ext cx="0" cy="0"/>
          <a:chOff x="0" y="0"/>
          <a:chExt cx="0" cy="0"/>
        </a:xfrm>
      </p:grpSpPr>
      <p:sp>
        <p:nvSpPr>
          <p:cNvPr id="2941" name="Shape 294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42" name="Shape 29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Shape 1116"/>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117" name="Shape 1117"/>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2" name="Shape 2982"/>
        <p:cNvGrpSpPr/>
        <p:nvPr/>
      </p:nvGrpSpPr>
      <p:grpSpPr>
        <a:xfrm>
          <a:off x="0" y="0"/>
          <a:ext cx="0" cy="0"/>
          <a:chOff x="0" y="0"/>
          <a:chExt cx="0" cy="0"/>
        </a:xfrm>
      </p:grpSpPr>
      <p:sp>
        <p:nvSpPr>
          <p:cNvPr id="2983" name="Shape 298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84" name="Shape 29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9" name="Shape 2989"/>
        <p:cNvGrpSpPr/>
        <p:nvPr/>
      </p:nvGrpSpPr>
      <p:grpSpPr>
        <a:xfrm>
          <a:off x="0" y="0"/>
          <a:ext cx="0" cy="0"/>
          <a:chOff x="0" y="0"/>
          <a:chExt cx="0" cy="0"/>
        </a:xfrm>
      </p:grpSpPr>
      <p:sp>
        <p:nvSpPr>
          <p:cNvPr id="2990" name="Shape 299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91" name="Shape 29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6" name="Shape 2996"/>
        <p:cNvGrpSpPr/>
        <p:nvPr/>
      </p:nvGrpSpPr>
      <p:grpSpPr>
        <a:xfrm>
          <a:off x="0" y="0"/>
          <a:ext cx="0" cy="0"/>
          <a:chOff x="0" y="0"/>
          <a:chExt cx="0" cy="0"/>
        </a:xfrm>
      </p:grpSpPr>
      <p:sp>
        <p:nvSpPr>
          <p:cNvPr id="2997" name="Shape 299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98" name="Shape 29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2" name="Shape 3042"/>
        <p:cNvGrpSpPr/>
        <p:nvPr/>
      </p:nvGrpSpPr>
      <p:grpSpPr>
        <a:xfrm>
          <a:off x="0" y="0"/>
          <a:ext cx="0" cy="0"/>
          <a:chOff x="0" y="0"/>
          <a:chExt cx="0" cy="0"/>
        </a:xfrm>
      </p:grpSpPr>
      <p:sp>
        <p:nvSpPr>
          <p:cNvPr id="3043" name="Shape 304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44" name="Shape 30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5" name="Shape 3105"/>
        <p:cNvGrpSpPr/>
        <p:nvPr/>
      </p:nvGrpSpPr>
      <p:grpSpPr>
        <a:xfrm>
          <a:off x="0" y="0"/>
          <a:ext cx="0" cy="0"/>
          <a:chOff x="0" y="0"/>
          <a:chExt cx="0" cy="0"/>
        </a:xfrm>
      </p:grpSpPr>
      <p:sp>
        <p:nvSpPr>
          <p:cNvPr id="3106" name="Shape 310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07" name="Shape 31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1" name="Shape 3121"/>
        <p:cNvGrpSpPr/>
        <p:nvPr/>
      </p:nvGrpSpPr>
      <p:grpSpPr>
        <a:xfrm>
          <a:off x="0" y="0"/>
          <a:ext cx="0" cy="0"/>
          <a:chOff x="0" y="0"/>
          <a:chExt cx="0" cy="0"/>
        </a:xfrm>
      </p:grpSpPr>
      <p:sp>
        <p:nvSpPr>
          <p:cNvPr id="3122" name="Shape 312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23" name="Shape 312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9" name="Shape 3159"/>
        <p:cNvGrpSpPr/>
        <p:nvPr/>
      </p:nvGrpSpPr>
      <p:grpSpPr>
        <a:xfrm>
          <a:off x="0" y="0"/>
          <a:ext cx="0" cy="0"/>
          <a:chOff x="0" y="0"/>
          <a:chExt cx="0" cy="0"/>
        </a:xfrm>
      </p:grpSpPr>
      <p:sp>
        <p:nvSpPr>
          <p:cNvPr id="3160" name="Shape 316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61" name="Shape 31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8" name="Shape 3168"/>
        <p:cNvGrpSpPr/>
        <p:nvPr/>
      </p:nvGrpSpPr>
      <p:grpSpPr>
        <a:xfrm>
          <a:off x="0" y="0"/>
          <a:ext cx="0" cy="0"/>
          <a:chOff x="0" y="0"/>
          <a:chExt cx="0" cy="0"/>
        </a:xfrm>
      </p:grpSpPr>
      <p:sp>
        <p:nvSpPr>
          <p:cNvPr id="3169" name="Shape 316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70" name="Shape 31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4" name="Shape 3174"/>
        <p:cNvGrpSpPr/>
        <p:nvPr/>
      </p:nvGrpSpPr>
      <p:grpSpPr>
        <a:xfrm>
          <a:off x="0" y="0"/>
          <a:ext cx="0" cy="0"/>
          <a:chOff x="0" y="0"/>
          <a:chExt cx="0" cy="0"/>
        </a:xfrm>
      </p:grpSpPr>
      <p:sp>
        <p:nvSpPr>
          <p:cNvPr id="3175" name="Shape 31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76" name="Shape 31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77" name="Shape 3177"/>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1" name="Shape 3181"/>
        <p:cNvGrpSpPr/>
        <p:nvPr/>
      </p:nvGrpSpPr>
      <p:grpSpPr>
        <a:xfrm>
          <a:off x="0" y="0"/>
          <a:ext cx="0" cy="0"/>
          <a:chOff x="0" y="0"/>
          <a:chExt cx="0" cy="0"/>
        </a:xfrm>
      </p:grpSpPr>
      <p:sp>
        <p:nvSpPr>
          <p:cNvPr id="3182" name="Shape 31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83" name="Shape 3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84" name="Shape 3184"/>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8" name="Shape 1138"/>
        <p:cNvGrpSpPr/>
        <p:nvPr/>
      </p:nvGrpSpPr>
      <p:grpSpPr>
        <a:xfrm>
          <a:off x="0" y="0"/>
          <a:ext cx="0" cy="0"/>
          <a:chOff x="0" y="0"/>
          <a:chExt cx="0" cy="0"/>
        </a:xfrm>
      </p:grpSpPr>
      <p:sp>
        <p:nvSpPr>
          <p:cNvPr id="1139" name="Shape 1139"/>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140" name="Shape 1140"/>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8" name="Shape 3188"/>
        <p:cNvGrpSpPr/>
        <p:nvPr/>
      </p:nvGrpSpPr>
      <p:grpSpPr>
        <a:xfrm>
          <a:off x="0" y="0"/>
          <a:ext cx="0" cy="0"/>
          <a:chOff x="0" y="0"/>
          <a:chExt cx="0" cy="0"/>
        </a:xfrm>
      </p:grpSpPr>
      <p:sp>
        <p:nvSpPr>
          <p:cNvPr id="3189" name="Shape 31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90" name="Shape 31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91" name="Shape 3191"/>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5" name="Shape 3195"/>
        <p:cNvGrpSpPr/>
        <p:nvPr/>
      </p:nvGrpSpPr>
      <p:grpSpPr>
        <a:xfrm>
          <a:off x="0" y="0"/>
          <a:ext cx="0" cy="0"/>
          <a:chOff x="0" y="0"/>
          <a:chExt cx="0" cy="0"/>
        </a:xfrm>
      </p:grpSpPr>
      <p:sp>
        <p:nvSpPr>
          <p:cNvPr id="3196" name="Shape 31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97" name="Shape 31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98" name="Shape 3198"/>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2" name="Shape 3202"/>
        <p:cNvGrpSpPr/>
        <p:nvPr/>
      </p:nvGrpSpPr>
      <p:grpSpPr>
        <a:xfrm>
          <a:off x="0" y="0"/>
          <a:ext cx="0" cy="0"/>
          <a:chOff x="0" y="0"/>
          <a:chExt cx="0" cy="0"/>
        </a:xfrm>
      </p:grpSpPr>
      <p:sp>
        <p:nvSpPr>
          <p:cNvPr id="3203" name="Shape 32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04" name="Shape 32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05" name="Shape 3205"/>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9" name="Shape 3209"/>
        <p:cNvGrpSpPr/>
        <p:nvPr/>
      </p:nvGrpSpPr>
      <p:grpSpPr>
        <a:xfrm>
          <a:off x="0" y="0"/>
          <a:ext cx="0" cy="0"/>
          <a:chOff x="0" y="0"/>
          <a:chExt cx="0" cy="0"/>
        </a:xfrm>
      </p:grpSpPr>
      <p:sp>
        <p:nvSpPr>
          <p:cNvPr id="3210" name="Shape 32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11" name="Shape 32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12" name="Shape 3212"/>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6" name="Shape 3216"/>
        <p:cNvGrpSpPr/>
        <p:nvPr/>
      </p:nvGrpSpPr>
      <p:grpSpPr>
        <a:xfrm>
          <a:off x="0" y="0"/>
          <a:ext cx="0" cy="0"/>
          <a:chOff x="0" y="0"/>
          <a:chExt cx="0" cy="0"/>
        </a:xfrm>
      </p:grpSpPr>
      <p:sp>
        <p:nvSpPr>
          <p:cNvPr id="3217" name="Shape 32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18" name="Shape 32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19" name="Shape 3219"/>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3" name="Shape 3223"/>
        <p:cNvGrpSpPr/>
        <p:nvPr/>
      </p:nvGrpSpPr>
      <p:grpSpPr>
        <a:xfrm>
          <a:off x="0" y="0"/>
          <a:ext cx="0" cy="0"/>
          <a:chOff x="0" y="0"/>
          <a:chExt cx="0" cy="0"/>
        </a:xfrm>
      </p:grpSpPr>
      <p:sp>
        <p:nvSpPr>
          <p:cNvPr id="3224" name="Shape 322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25" name="Shape 32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26" name="Shape 3226"/>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0" name="Shape 3230"/>
        <p:cNvGrpSpPr/>
        <p:nvPr/>
      </p:nvGrpSpPr>
      <p:grpSpPr>
        <a:xfrm>
          <a:off x="0" y="0"/>
          <a:ext cx="0" cy="0"/>
          <a:chOff x="0" y="0"/>
          <a:chExt cx="0" cy="0"/>
        </a:xfrm>
      </p:grpSpPr>
      <p:sp>
        <p:nvSpPr>
          <p:cNvPr id="3231" name="Shape 32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32" name="Shape 32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33" name="Shape 3233"/>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7" name="Shape 3237"/>
        <p:cNvGrpSpPr/>
        <p:nvPr/>
      </p:nvGrpSpPr>
      <p:grpSpPr>
        <a:xfrm>
          <a:off x="0" y="0"/>
          <a:ext cx="0" cy="0"/>
          <a:chOff x="0" y="0"/>
          <a:chExt cx="0" cy="0"/>
        </a:xfrm>
      </p:grpSpPr>
      <p:sp>
        <p:nvSpPr>
          <p:cNvPr id="3238" name="Shape 3238"/>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39" name="Shape 323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3" name="Shape 3243"/>
        <p:cNvGrpSpPr/>
        <p:nvPr/>
      </p:nvGrpSpPr>
      <p:grpSpPr>
        <a:xfrm>
          <a:off x="0" y="0"/>
          <a:ext cx="0" cy="0"/>
          <a:chOff x="0" y="0"/>
          <a:chExt cx="0" cy="0"/>
        </a:xfrm>
      </p:grpSpPr>
      <p:sp>
        <p:nvSpPr>
          <p:cNvPr id="3244" name="Shape 3244"/>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45" name="Shape 324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9" name="Shape 3249"/>
        <p:cNvGrpSpPr/>
        <p:nvPr/>
      </p:nvGrpSpPr>
      <p:grpSpPr>
        <a:xfrm>
          <a:off x="0" y="0"/>
          <a:ext cx="0" cy="0"/>
          <a:chOff x="0" y="0"/>
          <a:chExt cx="0" cy="0"/>
        </a:xfrm>
      </p:grpSpPr>
      <p:sp>
        <p:nvSpPr>
          <p:cNvPr id="3250" name="Shape 325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51" name="Shape 325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Shape 117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77" name="Shape 1177"/>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178" name="Shape 1178"/>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1" name="Shape 3261"/>
        <p:cNvGrpSpPr/>
        <p:nvPr/>
      </p:nvGrpSpPr>
      <p:grpSpPr>
        <a:xfrm>
          <a:off x="0" y="0"/>
          <a:ext cx="0" cy="0"/>
          <a:chOff x="0" y="0"/>
          <a:chExt cx="0" cy="0"/>
        </a:xfrm>
      </p:grpSpPr>
      <p:sp>
        <p:nvSpPr>
          <p:cNvPr id="3262" name="Shape 326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63" name="Shape 326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9" name="Shape 3299"/>
        <p:cNvGrpSpPr/>
        <p:nvPr/>
      </p:nvGrpSpPr>
      <p:grpSpPr>
        <a:xfrm>
          <a:off x="0" y="0"/>
          <a:ext cx="0" cy="0"/>
          <a:chOff x="0" y="0"/>
          <a:chExt cx="0" cy="0"/>
        </a:xfrm>
      </p:grpSpPr>
      <p:sp>
        <p:nvSpPr>
          <p:cNvPr id="3300" name="Shape 330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01" name="Shape 330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5" name="Shape 3305"/>
        <p:cNvGrpSpPr/>
        <p:nvPr/>
      </p:nvGrpSpPr>
      <p:grpSpPr>
        <a:xfrm>
          <a:off x="0" y="0"/>
          <a:ext cx="0" cy="0"/>
          <a:chOff x="0" y="0"/>
          <a:chExt cx="0" cy="0"/>
        </a:xfrm>
      </p:grpSpPr>
      <p:sp>
        <p:nvSpPr>
          <p:cNvPr id="3306" name="Shape 3306"/>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07" name="Shape 330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0" name="Shape 3320"/>
        <p:cNvGrpSpPr/>
        <p:nvPr/>
      </p:nvGrpSpPr>
      <p:grpSpPr>
        <a:xfrm>
          <a:off x="0" y="0"/>
          <a:ext cx="0" cy="0"/>
          <a:chOff x="0" y="0"/>
          <a:chExt cx="0" cy="0"/>
        </a:xfrm>
      </p:grpSpPr>
      <p:sp>
        <p:nvSpPr>
          <p:cNvPr id="3321" name="Shape 3321"/>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22" name="Shape 332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5" name="Shape 3335"/>
        <p:cNvGrpSpPr/>
        <p:nvPr/>
      </p:nvGrpSpPr>
      <p:grpSpPr>
        <a:xfrm>
          <a:off x="0" y="0"/>
          <a:ext cx="0" cy="0"/>
          <a:chOff x="0" y="0"/>
          <a:chExt cx="0" cy="0"/>
        </a:xfrm>
      </p:grpSpPr>
      <p:sp>
        <p:nvSpPr>
          <p:cNvPr id="3336" name="Shape 333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7" name="Shape 333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38" name="Shape 333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5" name="Shape 3345"/>
        <p:cNvGrpSpPr/>
        <p:nvPr/>
      </p:nvGrpSpPr>
      <p:grpSpPr>
        <a:xfrm>
          <a:off x="0" y="0"/>
          <a:ext cx="0" cy="0"/>
          <a:chOff x="0" y="0"/>
          <a:chExt cx="0" cy="0"/>
        </a:xfrm>
      </p:grpSpPr>
      <p:sp>
        <p:nvSpPr>
          <p:cNvPr id="3346" name="Shape 334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7" name="Shape 334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Restricted model: No conservation and cancer gene annotation features in the model.</a:t>
            </a:r>
            <a:endParaRPr b="0" i="0" sz="1200" u="none" cap="none" strike="noStrike">
              <a:solidFill>
                <a:schemeClr val="dk1"/>
              </a:solidFill>
              <a:latin typeface="Calibri"/>
              <a:ea typeface="Calibri"/>
              <a:cs typeface="Calibri"/>
              <a:sym typeface="Calibri"/>
            </a:endParaRPr>
          </a:p>
        </p:txBody>
      </p:sp>
      <p:sp>
        <p:nvSpPr>
          <p:cNvPr id="3348" name="Shape 334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1" name="Shape 3361"/>
        <p:cNvGrpSpPr/>
        <p:nvPr/>
      </p:nvGrpSpPr>
      <p:grpSpPr>
        <a:xfrm>
          <a:off x="0" y="0"/>
          <a:ext cx="0" cy="0"/>
          <a:chOff x="0" y="0"/>
          <a:chExt cx="0" cy="0"/>
        </a:xfrm>
      </p:grpSpPr>
      <p:sp>
        <p:nvSpPr>
          <p:cNvPr id="3362" name="Shape 336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63" name="Shape 336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0" name="Shape 3370"/>
        <p:cNvGrpSpPr/>
        <p:nvPr/>
      </p:nvGrpSpPr>
      <p:grpSpPr>
        <a:xfrm>
          <a:off x="0" y="0"/>
          <a:ext cx="0" cy="0"/>
          <a:chOff x="0" y="0"/>
          <a:chExt cx="0" cy="0"/>
        </a:xfrm>
      </p:grpSpPr>
      <p:sp>
        <p:nvSpPr>
          <p:cNvPr id="3371" name="Shape 3371"/>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72" name="Shape 337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9" name="Shape 3379"/>
        <p:cNvGrpSpPr/>
        <p:nvPr/>
      </p:nvGrpSpPr>
      <p:grpSpPr>
        <a:xfrm>
          <a:off x="0" y="0"/>
          <a:ext cx="0" cy="0"/>
          <a:chOff x="0" y="0"/>
          <a:chExt cx="0" cy="0"/>
        </a:xfrm>
      </p:grpSpPr>
      <p:sp>
        <p:nvSpPr>
          <p:cNvPr id="3380" name="Shape 3380"/>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81" name="Shape 338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8" name="Shape 3388"/>
        <p:cNvGrpSpPr/>
        <p:nvPr/>
      </p:nvGrpSpPr>
      <p:grpSpPr>
        <a:xfrm>
          <a:off x="0" y="0"/>
          <a:ext cx="0" cy="0"/>
          <a:chOff x="0" y="0"/>
          <a:chExt cx="0" cy="0"/>
        </a:xfrm>
      </p:grpSpPr>
      <p:sp>
        <p:nvSpPr>
          <p:cNvPr id="3389" name="Shape 338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0" name="Shape 3390"/>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Table shows the confusion matrix of the random forest classification model. Each row shows the classification of the 3 classes of 1000 SVs used in training.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0 644 356       0.356</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2 350 650       0.350</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91" name="Shape 3391"/>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Shape 11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184" name="Shape 11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85" name="Shape 1185"/>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7" name="Shape 1217"/>
        <p:cNvGrpSpPr/>
        <p:nvPr/>
      </p:nvGrpSpPr>
      <p:grpSpPr>
        <a:xfrm>
          <a:off x="0" y="0"/>
          <a:ext cx="0" cy="0"/>
          <a:chOff x="0" y="0"/>
          <a:chExt cx="0" cy="0"/>
        </a:xfrm>
      </p:grpSpPr>
      <p:sp>
        <p:nvSpPr>
          <p:cNvPr id="1218" name="Shape 12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19" name="Shape 1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20" name="Shape 1220"/>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5" name="Shape 1225"/>
        <p:cNvGrpSpPr/>
        <p:nvPr/>
      </p:nvGrpSpPr>
      <p:grpSpPr>
        <a:xfrm>
          <a:off x="0" y="0"/>
          <a:ext cx="0" cy="0"/>
          <a:chOff x="0" y="0"/>
          <a:chExt cx="0" cy="0"/>
        </a:xfrm>
      </p:grpSpPr>
      <p:sp>
        <p:nvSpPr>
          <p:cNvPr id="1226" name="Shape 122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227" name="Shape 12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2" name="Shape 1232"/>
        <p:cNvGrpSpPr/>
        <p:nvPr/>
      </p:nvGrpSpPr>
      <p:grpSpPr>
        <a:xfrm>
          <a:off x="0" y="0"/>
          <a:ext cx="0" cy="0"/>
          <a:chOff x="0" y="0"/>
          <a:chExt cx="0" cy="0"/>
        </a:xfrm>
      </p:grpSpPr>
      <p:sp>
        <p:nvSpPr>
          <p:cNvPr id="1233" name="Shape 12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34" name="Shape 1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35" name="Shape 1235"/>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Shape 12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42" name="Shape 12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43" name="Shape 1243"/>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Shape 12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48" name="Shape 1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49" name="Shape 1249"/>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Shape 9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913" name="Shape 9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14" name="Shape 914"/>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5" name="Shape 1255"/>
        <p:cNvGrpSpPr/>
        <p:nvPr/>
      </p:nvGrpSpPr>
      <p:grpSpPr>
        <a:xfrm>
          <a:off x="0" y="0"/>
          <a:ext cx="0" cy="0"/>
          <a:chOff x="0" y="0"/>
          <a:chExt cx="0" cy="0"/>
        </a:xfrm>
      </p:grpSpPr>
      <p:sp>
        <p:nvSpPr>
          <p:cNvPr id="1256" name="Shape 125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57" name="Shape 12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58" name="Shape 1258"/>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Shape 12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65" name="Shape 12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66" name="Shape 1266"/>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9" name="Shape 1269"/>
        <p:cNvGrpSpPr/>
        <p:nvPr/>
      </p:nvGrpSpPr>
      <p:grpSpPr>
        <a:xfrm>
          <a:off x="0" y="0"/>
          <a:ext cx="0" cy="0"/>
          <a:chOff x="0" y="0"/>
          <a:chExt cx="0" cy="0"/>
        </a:xfrm>
      </p:grpSpPr>
      <p:sp>
        <p:nvSpPr>
          <p:cNvPr id="1270" name="Shape 12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71" name="Shape 12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72" name="Shape 1272"/>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5" name="Shape 1275"/>
        <p:cNvGrpSpPr/>
        <p:nvPr/>
      </p:nvGrpSpPr>
      <p:grpSpPr>
        <a:xfrm>
          <a:off x="0" y="0"/>
          <a:ext cx="0" cy="0"/>
          <a:chOff x="0" y="0"/>
          <a:chExt cx="0" cy="0"/>
        </a:xfrm>
      </p:grpSpPr>
      <p:sp>
        <p:nvSpPr>
          <p:cNvPr id="1276" name="Shape 12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277" name="Shape 12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78" name="Shape 1278"/>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Shape 128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3" name="Shape 12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7" name="Shape 1287"/>
        <p:cNvGrpSpPr/>
        <p:nvPr/>
      </p:nvGrpSpPr>
      <p:grpSpPr>
        <a:xfrm>
          <a:off x="0" y="0"/>
          <a:ext cx="0" cy="0"/>
          <a:chOff x="0" y="0"/>
          <a:chExt cx="0" cy="0"/>
        </a:xfrm>
      </p:grpSpPr>
      <p:sp>
        <p:nvSpPr>
          <p:cNvPr id="1288" name="Shape 128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9" name="Shape 12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Shape 131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5" name="Shape 13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9" name="Shape 1379"/>
        <p:cNvGrpSpPr/>
        <p:nvPr/>
      </p:nvGrpSpPr>
      <p:grpSpPr>
        <a:xfrm>
          <a:off x="0" y="0"/>
          <a:ext cx="0" cy="0"/>
          <a:chOff x="0" y="0"/>
          <a:chExt cx="0" cy="0"/>
        </a:xfrm>
      </p:grpSpPr>
      <p:sp>
        <p:nvSpPr>
          <p:cNvPr id="1380" name="Shape 138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81" name="Shape 13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Shape 139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1" name="Shape 13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3" name="Shape 1413"/>
        <p:cNvGrpSpPr/>
        <p:nvPr/>
      </p:nvGrpSpPr>
      <p:grpSpPr>
        <a:xfrm>
          <a:off x="0" y="0"/>
          <a:ext cx="0" cy="0"/>
          <a:chOff x="0" y="0"/>
          <a:chExt cx="0" cy="0"/>
        </a:xfrm>
      </p:grpSpPr>
      <p:sp>
        <p:nvSpPr>
          <p:cNvPr id="1414" name="Shape 141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5" name="Shape 14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8" name="Shape 918"/>
        <p:cNvGrpSpPr/>
        <p:nvPr/>
      </p:nvGrpSpPr>
      <p:grpSpPr>
        <a:xfrm>
          <a:off x="0" y="0"/>
          <a:ext cx="0" cy="0"/>
          <a:chOff x="0" y="0"/>
          <a:chExt cx="0" cy="0"/>
        </a:xfrm>
      </p:grpSpPr>
      <p:sp>
        <p:nvSpPr>
          <p:cNvPr id="919" name="Shape 91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0" name="Shape 920"/>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921" name="Shape 921"/>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0" name="Shape 1420"/>
        <p:cNvGrpSpPr/>
        <p:nvPr/>
      </p:nvGrpSpPr>
      <p:grpSpPr>
        <a:xfrm>
          <a:off x="0" y="0"/>
          <a:ext cx="0" cy="0"/>
          <a:chOff x="0" y="0"/>
          <a:chExt cx="0" cy="0"/>
        </a:xfrm>
      </p:grpSpPr>
      <p:sp>
        <p:nvSpPr>
          <p:cNvPr id="1421" name="Shape 142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2" name="Shape 14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7" name="Shape 1427"/>
        <p:cNvGrpSpPr/>
        <p:nvPr/>
      </p:nvGrpSpPr>
      <p:grpSpPr>
        <a:xfrm>
          <a:off x="0" y="0"/>
          <a:ext cx="0" cy="0"/>
          <a:chOff x="0" y="0"/>
          <a:chExt cx="0" cy="0"/>
        </a:xfrm>
      </p:grpSpPr>
      <p:sp>
        <p:nvSpPr>
          <p:cNvPr id="1428" name="Shape 14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9" name="Shape 14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7" name="Shape 1437"/>
        <p:cNvGrpSpPr/>
        <p:nvPr/>
      </p:nvGrpSpPr>
      <p:grpSpPr>
        <a:xfrm>
          <a:off x="0" y="0"/>
          <a:ext cx="0" cy="0"/>
          <a:chOff x="0" y="0"/>
          <a:chExt cx="0" cy="0"/>
        </a:xfrm>
      </p:grpSpPr>
      <p:sp>
        <p:nvSpPr>
          <p:cNvPr id="1438" name="Shape 143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9" name="Shape 14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5" name="Shape 1455"/>
        <p:cNvGrpSpPr/>
        <p:nvPr/>
      </p:nvGrpSpPr>
      <p:grpSpPr>
        <a:xfrm>
          <a:off x="0" y="0"/>
          <a:ext cx="0" cy="0"/>
          <a:chOff x="0" y="0"/>
          <a:chExt cx="0" cy="0"/>
        </a:xfrm>
      </p:grpSpPr>
      <p:sp>
        <p:nvSpPr>
          <p:cNvPr id="1456" name="Shape 145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7" name="Shape 14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Shape 14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63" name="Shape 14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2" name="Shape 1472"/>
        <p:cNvGrpSpPr/>
        <p:nvPr/>
      </p:nvGrpSpPr>
      <p:grpSpPr>
        <a:xfrm>
          <a:off x="0" y="0"/>
          <a:ext cx="0" cy="0"/>
          <a:chOff x="0" y="0"/>
          <a:chExt cx="0" cy="0"/>
        </a:xfrm>
      </p:grpSpPr>
      <p:sp>
        <p:nvSpPr>
          <p:cNvPr id="1473" name="Shape 14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474" name="Shape 14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475" name="Shape 1475"/>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1" name="Shape 1481"/>
        <p:cNvGrpSpPr/>
        <p:nvPr/>
      </p:nvGrpSpPr>
      <p:grpSpPr>
        <a:xfrm>
          <a:off x="0" y="0"/>
          <a:ext cx="0" cy="0"/>
          <a:chOff x="0" y="0"/>
          <a:chExt cx="0" cy="0"/>
        </a:xfrm>
      </p:grpSpPr>
      <p:sp>
        <p:nvSpPr>
          <p:cNvPr id="1482" name="Shape 148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83" name="Shape 14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Shape 1491"/>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492" name="Shape 1492"/>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7" name="Shape 1497"/>
        <p:cNvGrpSpPr/>
        <p:nvPr/>
      </p:nvGrpSpPr>
      <p:grpSpPr>
        <a:xfrm>
          <a:off x="0" y="0"/>
          <a:ext cx="0" cy="0"/>
          <a:chOff x="0" y="0"/>
          <a:chExt cx="0" cy="0"/>
        </a:xfrm>
      </p:grpSpPr>
      <p:sp>
        <p:nvSpPr>
          <p:cNvPr id="1498" name="Shape 1498"/>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499" name="Shape 1499"/>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3" name="Shape 1513"/>
        <p:cNvGrpSpPr/>
        <p:nvPr/>
      </p:nvGrpSpPr>
      <p:grpSpPr>
        <a:xfrm>
          <a:off x="0" y="0"/>
          <a:ext cx="0" cy="0"/>
          <a:chOff x="0" y="0"/>
          <a:chExt cx="0" cy="0"/>
        </a:xfrm>
      </p:grpSpPr>
      <p:sp>
        <p:nvSpPr>
          <p:cNvPr id="1514" name="Shape 1514"/>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a:noFill/>
          <a:ln>
            <a:noFill/>
          </a:ln>
        </p:spPr>
      </p:sp>
      <p:sp>
        <p:nvSpPr>
          <p:cNvPr id="1515" name="Shape 1515"/>
          <p:cNvSpPr txBox="1"/>
          <p:nvPr>
            <p:ph idx="1" type="body"/>
          </p:nvPr>
        </p:nvSpPr>
        <p:spPr>
          <a:xfrm>
            <a:off x="915293" y="4345214"/>
            <a:ext cx="5025925" cy="4112381"/>
          </a:xfrm>
          <a:prstGeom prst="rect">
            <a:avLst/>
          </a:prstGeom>
          <a:noFill/>
          <a:ln>
            <a:noFill/>
          </a:ln>
        </p:spPr>
        <p:txBody>
          <a:bodyPr anchorCtr="0" anchor="t" bIns="48550" lIns="97150" spcFirstLastPara="1" rIns="97150" wrap="square" tIns="48550">
            <a:noAutofit/>
          </a:bodyPr>
          <a:lstStyle/>
          <a:p>
            <a:pPr indent="0" lvl="0" marL="0" marR="0" rtl="0" algn="l">
              <a:spcBef>
                <a:spcPts val="0"/>
              </a:spcBef>
              <a:spcAft>
                <a:spcPts val="0"/>
              </a:spcAft>
              <a:buNone/>
            </a:pPr>
            <a:r>
              <a:rPr b="0" i="0" lang="en-US" sz="1100" u="none" cap="none" strike="noStrike">
                <a:solidFill>
                  <a:schemeClr val="dk1"/>
                </a:solidFill>
                <a:latin typeface="Arial"/>
                <a:ea typeface="Arial"/>
                <a:cs typeface="Arial"/>
                <a:sym typeface="Arial"/>
              </a:rPr>
              <a:t>So how did they arise? There are couple proposed mechanisms. </a:t>
            </a:r>
            <a:endParaRPr sz="1300"/>
          </a:p>
          <a:p>
            <a:pPr indent="0" lvl="0" marL="0" marR="0" rtl="0" algn="l">
              <a:spcBef>
                <a:spcPts val="300"/>
              </a:spcBef>
              <a:spcAft>
                <a:spcPts val="0"/>
              </a:spcAft>
              <a:buNone/>
            </a:pPr>
            <a:r>
              <a:rPr b="0" i="0" lang="en-US" sz="1100" u="none" cap="none" strike="noStrike">
                <a:solidFill>
                  <a:schemeClr val="dk1"/>
                </a:solidFill>
                <a:latin typeface="Arial"/>
                <a:ea typeface="Arial"/>
                <a:cs typeface="Arial"/>
                <a:sym typeface="Arial"/>
              </a:rPr>
              <a:t>NAHR is one of the major mechanisms which involves non-allelic homologous recombination between highly identical sequences.</a:t>
            </a:r>
            <a:endParaRPr sz="1300"/>
          </a:p>
        </p:txBody>
      </p:sp>
      <p:sp>
        <p:nvSpPr>
          <p:cNvPr id="1516" name="Shape 1516"/>
          <p:cNvSpPr txBox="1"/>
          <p:nvPr>
            <p:ph idx="12" type="sldNum"/>
          </p:nvPr>
        </p:nvSpPr>
        <p:spPr>
          <a:xfrm>
            <a:off x="3887391" y="8687405"/>
            <a:ext cx="2970610" cy="456595"/>
          </a:xfrm>
          <a:prstGeom prst="rect">
            <a:avLst/>
          </a:prstGeom>
          <a:noFill/>
          <a:ln>
            <a:noFill/>
          </a:ln>
        </p:spPr>
        <p:txBody>
          <a:bodyPr anchorCtr="0" anchor="b" bIns="48550" lIns="97150" spcFirstLastPara="1" rIns="97150" wrap="square" tIns="48550">
            <a:noAutofit/>
          </a:bodyPr>
          <a:lstStyle/>
          <a:p>
            <a:pPr indent="0" lvl="0" marL="0" marR="0" rtl="0" algn="r">
              <a:spcBef>
                <a:spcPts val="0"/>
              </a:spcBef>
              <a:spcAft>
                <a:spcPts val="0"/>
              </a:spcAft>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Shape 92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7" name="Shape 9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0" name="Shape 1530"/>
        <p:cNvGrpSpPr/>
        <p:nvPr/>
      </p:nvGrpSpPr>
      <p:grpSpPr>
        <a:xfrm>
          <a:off x="0" y="0"/>
          <a:ext cx="0" cy="0"/>
          <a:chOff x="0" y="0"/>
          <a:chExt cx="0" cy="0"/>
        </a:xfrm>
      </p:grpSpPr>
      <p:sp>
        <p:nvSpPr>
          <p:cNvPr id="1531" name="Shape 1531"/>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532" name="Shape 1532"/>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7" name="Shape 1547"/>
        <p:cNvGrpSpPr/>
        <p:nvPr/>
      </p:nvGrpSpPr>
      <p:grpSpPr>
        <a:xfrm>
          <a:off x="0" y="0"/>
          <a:ext cx="0" cy="0"/>
          <a:chOff x="0" y="0"/>
          <a:chExt cx="0" cy="0"/>
        </a:xfrm>
      </p:grpSpPr>
      <p:sp>
        <p:nvSpPr>
          <p:cNvPr id="1548" name="Shape 1548"/>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549" name="Shape 1549"/>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Shape 1557"/>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558" name="Shape 1558"/>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2" name="Shape 1572"/>
        <p:cNvGrpSpPr/>
        <p:nvPr/>
      </p:nvGrpSpPr>
      <p:grpSpPr>
        <a:xfrm>
          <a:off x="0" y="0"/>
          <a:ext cx="0" cy="0"/>
          <a:chOff x="0" y="0"/>
          <a:chExt cx="0" cy="0"/>
        </a:xfrm>
      </p:grpSpPr>
      <p:sp>
        <p:nvSpPr>
          <p:cNvPr id="1573" name="Shape 1573"/>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a:noFill/>
          <a:ln>
            <a:noFill/>
          </a:ln>
        </p:spPr>
      </p:sp>
      <p:sp>
        <p:nvSpPr>
          <p:cNvPr id="1574" name="Shape 1574"/>
          <p:cNvSpPr txBox="1"/>
          <p:nvPr>
            <p:ph idx="1" type="body"/>
          </p:nvPr>
        </p:nvSpPr>
        <p:spPr>
          <a:xfrm>
            <a:off x="915293" y="4345214"/>
            <a:ext cx="5025925" cy="4112381"/>
          </a:xfrm>
          <a:prstGeom prst="rect">
            <a:avLst/>
          </a:prstGeom>
          <a:noFill/>
          <a:ln>
            <a:noFill/>
          </a:ln>
        </p:spPr>
        <p:txBody>
          <a:bodyPr anchorCtr="0" anchor="t" bIns="48550" lIns="97150" spcFirstLastPara="1" rIns="97150" wrap="square" tIns="48550">
            <a:noAutofit/>
          </a:bodyPr>
          <a:lstStyle/>
          <a:p>
            <a:pPr indent="0" lvl="0" marL="0" marR="0" rtl="0" algn="l">
              <a:spcBef>
                <a:spcPts val="0"/>
              </a:spcBef>
              <a:spcAft>
                <a:spcPts val="0"/>
              </a:spcAft>
              <a:buNone/>
            </a:pPr>
            <a:r>
              <a:rPr b="0" i="0" lang="en-US" sz="1100" u="none" cap="none" strike="noStrike">
                <a:solidFill>
                  <a:schemeClr val="dk1"/>
                </a:solidFill>
                <a:latin typeface="Arial"/>
                <a:ea typeface="Arial"/>
                <a:cs typeface="Arial"/>
                <a:sym typeface="Arial"/>
              </a:rPr>
              <a:t>2839 unique Phase 1 events were b/c Phase 3 did assembly of only large events</a:t>
            </a:r>
            <a:endParaRPr sz="1300"/>
          </a:p>
        </p:txBody>
      </p:sp>
      <p:sp>
        <p:nvSpPr>
          <p:cNvPr id="1575" name="Shape 1575"/>
          <p:cNvSpPr txBox="1"/>
          <p:nvPr>
            <p:ph idx="12" type="sldNum"/>
          </p:nvPr>
        </p:nvSpPr>
        <p:spPr>
          <a:xfrm>
            <a:off x="3887391" y="8687405"/>
            <a:ext cx="2970610" cy="456595"/>
          </a:xfrm>
          <a:prstGeom prst="rect">
            <a:avLst/>
          </a:prstGeom>
          <a:noFill/>
          <a:ln>
            <a:noFill/>
          </a:ln>
        </p:spPr>
        <p:txBody>
          <a:bodyPr anchorCtr="0" anchor="b" bIns="48550" lIns="97150" spcFirstLastPara="1" rIns="97150" wrap="square" tIns="48550">
            <a:noAutofit/>
          </a:bodyPr>
          <a:lstStyle/>
          <a:p>
            <a:pPr indent="0" lvl="0" marL="0" marR="0" rtl="0" algn="r">
              <a:spcBef>
                <a:spcPts val="0"/>
              </a:spcBef>
              <a:spcAft>
                <a:spcPts val="0"/>
              </a:spcAft>
              <a:buNone/>
            </a:pPr>
            <a:fld id="{00000000-1234-1234-1234-123412341234}" type="slidenum">
              <a:rPr b="0" lang="en-US" sz="1300" u="none">
                <a:solidFill>
                  <a:srgbClr val="000000"/>
                </a:solidFill>
                <a:latin typeface="Calibri"/>
                <a:ea typeface="Calibri"/>
                <a:cs typeface="Calibri"/>
                <a:sym typeface="Calibri"/>
              </a:rPr>
              <a:t>‹#›</a:t>
            </a:fld>
            <a:endParaRPr b="0" sz="1300" u="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4" name="Shape 1604"/>
        <p:cNvGrpSpPr/>
        <p:nvPr/>
      </p:nvGrpSpPr>
      <p:grpSpPr>
        <a:xfrm>
          <a:off x="0" y="0"/>
          <a:ext cx="0" cy="0"/>
          <a:chOff x="0" y="0"/>
          <a:chExt cx="0" cy="0"/>
        </a:xfrm>
      </p:grpSpPr>
      <p:sp>
        <p:nvSpPr>
          <p:cNvPr id="1605" name="Shape 1605"/>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a:noFill/>
          <a:ln>
            <a:noFill/>
          </a:ln>
        </p:spPr>
      </p:sp>
      <p:sp>
        <p:nvSpPr>
          <p:cNvPr id="1606" name="Shape 1606"/>
          <p:cNvSpPr txBox="1"/>
          <p:nvPr>
            <p:ph idx="1" type="body"/>
          </p:nvPr>
        </p:nvSpPr>
        <p:spPr>
          <a:xfrm>
            <a:off x="915293" y="4345214"/>
            <a:ext cx="5025925" cy="4112381"/>
          </a:xfrm>
          <a:prstGeom prst="rect">
            <a:avLst/>
          </a:prstGeom>
          <a:noFill/>
          <a:ln>
            <a:noFill/>
          </a:ln>
        </p:spPr>
        <p:txBody>
          <a:bodyPr anchorCtr="0" anchor="t" bIns="48550" lIns="97150" spcFirstLastPara="1" rIns="97150" wrap="square" tIns="48550">
            <a:no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SNP density at NAHR bkpts is driven by excessive C&gt;T</a:t>
            </a:r>
            <a:endParaRPr sz="1300"/>
          </a:p>
          <a:p>
            <a:pPr indent="0" lvl="1" marL="431800" marR="0" rtl="0" algn="l">
              <a:spcBef>
                <a:spcPts val="600"/>
              </a:spcBef>
              <a:spcAft>
                <a:spcPts val="0"/>
              </a:spcAft>
              <a:buNone/>
            </a:pPr>
            <a:r>
              <a:rPr b="0" i="0" lang="en-US" sz="2000" u="none" cap="none" strike="noStrike">
                <a:solidFill>
                  <a:schemeClr val="dk1"/>
                </a:solidFill>
                <a:latin typeface="Arial"/>
                <a:ea typeface="Arial"/>
                <a:cs typeface="Arial"/>
                <a:sym typeface="Arial"/>
              </a:rPr>
              <a:t>A consequence of high CpG%</a:t>
            </a:r>
            <a:endParaRPr sz="1300"/>
          </a:p>
          <a:p>
            <a:pPr indent="0" lvl="0" marL="0" marR="0" rtl="0" algn="l">
              <a:spcBef>
                <a:spcPts val="30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607" name="Shape 1607"/>
          <p:cNvSpPr txBox="1"/>
          <p:nvPr>
            <p:ph idx="12" type="sldNum"/>
          </p:nvPr>
        </p:nvSpPr>
        <p:spPr>
          <a:xfrm>
            <a:off x="3887391" y="8687405"/>
            <a:ext cx="2970610" cy="456595"/>
          </a:xfrm>
          <a:prstGeom prst="rect">
            <a:avLst/>
          </a:prstGeom>
          <a:noFill/>
          <a:ln>
            <a:noFill/>
          </a:ln>
        </p:spPr>
        <p:txBody>
          <a:bodyPr anchorCtr="0" anchor="b" bIns="48550" lIns="97150" spcFirstLastPara="1" rIns="97150" wrap="square" tIns="48550">
            <a:noAutofit/>
          </a:bodyPr>
          <a:lstStyle/>
          <a:p>
            <a:pPr indent="0" lvl="0" marL="0" marR="0" rtl="0" algn="r">
              <a:spcBef>
                <a:spcPts val="0"/>
              </a:spcBef>
              <a:spcAft>
                <a:spcPts val="0"/>
              </a:spcAft>
              <a:buNone/>
            </a:pPr>
            <a:fld id="{00000000-1234-1234-1234-123412341234}" type="slidenum">
              <a:rPr b="0" lang="en-US" sz="1300">
                <a:solidFill>
                  <a:srgbClr val="000000"/>
                </a:solidFill>
                <a:latin typeface="Calibri"/>
                <a:ea typeface="Calibri"/>
                <a:cs typeface="Calibri"/>
                <a:sym typeface="Calibri"/>
              </a:rPr>
              <a:t>‹#›</a:t>
            </a:fld>
            <a:endParaRPr b="0" sz="130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6" name="Shape 1626"/>
        <p:cNvGrpSpPr/>
        <p:nvPr/>
      </p:nvGrpSpPr>
      <p:grpSpPr>
        <a:xfrm>
          <a:off x="0" y="0"/>
          <a:ext cx="0" cy="0"/>
          <a:chOff x="0" y="0"/>
          <a:chExt cx="0" cy="0"/>
        </a:xfrm>
      </p:grpSpPr>
      <p:sp>
        <p:nvSpPr>
          <p:cNvPr id="1627" name="Shape 1627"/>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a:noFill/>
          <a:ln>
            <a:noFill/>
          </a:ln>
        </p:spPr>
      </p:sp>
      <p:sp>
        <p:nvSpPr>
          <p:cNvPr id="1628" name="Shape 1628"/>
          <p:cNvSpPr txBox="1"/>
          <p:nvPr>
            <p:ph idx="1" type="body"/>
          </p:nvPr>
        </p:nvSpPr>
        <p:spPr>
          <a:xfrm>
            <a:off x="915293" y="4345214"/>
            <a:ext cx="5025925" cy="4112381"/>
          </a:xfrm>
          <a:prstGeom prst="rect">
            <a:avLst/>
          </a:prstGeom>
          <a:noFill/>
          <a:ln>
            <a:noFill/>
          </a:ln>
        </p:spPr>
        <p:txBody>
          <a:bodyPr anchorCtr="0" anchor="t" bIns="48550" lIns="97150" spcFirstLastPara="1" rIns="97150" wrap="square" tIns="48550">
            <a:no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SNP density at NAHR bkpts is driven by excessive C&gt;T</a:t>
            </a:r>
            <a:endParaRPr sz="1300"/>
          </a:p>
          <a:p>
            <a:pPr indent="0" lvl="1" marL="431800" marR="0" rtl="0" algn="l">
              <a:spcBef>
                <a:spcPts val="600"/>
              </a:spcBef>
              <a:spcAft>
                <a:spcPts val="0"/>
              </a:spcAft>
              <a:buNone/>
            </a:pPr>
            <a:r>
              <a:rPr b="0" i="0" lang="en-US" sz="2000" u="none" cap="none" strike="noStrike">
                <a:solidFill>
                  <a:schemeClr val="dk1"/>
                </a:solidFill>
                <a:latin typeface="Arial"/>
                <a:ea typeface="Arial"/>
                <a:cs typeface="Arial"/>
                <a:sym typeface="Arial"/>
              </a:rPr>
              <a:t>A consequence of high CpG%</a:t>
            </a:r>
            <a:endParaRPr sz="1300"/>
          </a:p>
          <a:p>
            <a:pPr indent="0" lvl="0" marL="0" marR="0" rtl="0" algn="l">
              <a:spcBef>
                <a:spcPts val="30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629" name="Shape 1629"/>
          <p:cNvSpPr txBox="1"/>
          <p:nvPr>
            <p:ph idx="12" type="sldNum"/>
          </p:nvPr>
        </p:nvSpPr>
        <p:spPr>
          <a:xfrm>
            <a:off x="3887391" y="8687405"/>
            <a:ext cx="2970610" cy="456595"/>
          </a:xfrm>
          <a:prstGeom prst="rect">
            <a:avLst/>
          </a:prstGeom>
          <a:noFill/>
          <a:ln>
            <a:noFill/>
          </a:ln>
        </p:spPr>
        <p:txBody>
          <a:bodyPr anchorCtr="0" anchor="b" bIns="48550" lIns="97150" spcFirstLastPara="1" rIns="97150" wrap="square" tIns="48550">
            <a:noAutofit/>
          </a:bodyPr>
          <a:lstStyle/>
          <a:p>
            <a:pPr indent="0" lvl="0" marL="0" marR="0" rtl="0" algn="r">
              <a:spcBef>
                <a:spcPts val="0"/>
              </a:spcBef>
              <a:spcAft>
                <a:spcPts val="0"/>
              </a:spcAft>
              <a:buNone/>
            </a:pPr>
            <a:fld id="{00000000-1234-1234-1234-123412341234}" type="slidenum">
              <a:rPr b="0" lang="en-US" sz="1300">
                <a:solidFill>
                  <a:srgbClr val="000000"/>
                </a:solidFill>
                <a:latin typeface="Calibri"/>
                <a:ea typeface="Calibri"/>
                <a:cs typeface="Calibri"/>
                <a:sym typeface="Calibri"/>
              </a:rPr>
              <a:t>‹#›</a:t>
            </a:fld>
            <a:endParaRPr b="0" sz="1300">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7" name="Shape 1657"/>
        <p:cNvGrpSpPr/>
        <p:nvPr/>
      </p:nvGrpSpPr>
      <p:grpSpPr>
        <a:xfrm>
          <a:off x="0" y="0"/>
          <a:ext cx="0" cy="0"/>
          <a:chOff x="0" y="0"/>
          <a:chExt cx="0" cy="0"/>
        </a:xfrm>
      </p:grpSpPr>
      <p:sp>
        <p:nvSpPr>
          <p:cNvPr id="1658" name="Shape 1658"/>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a:noFill/>
          <a:ln>
            <a:noFill/>
          </a:ln>
        </p:spPr>
      </p:sp>
      <p:sp>
        <p:nvSpPr>
          <p:cNvPr id="1659" name="Shape 1659"/>
          <p:cNvSpPr txBox="1"/>
          <p:nvPr>
            <p:ph idx="1" type="body"/>
          </p:nvPr>
        </p:nvSpPr>
        <p:spPr>
          <a:xfrm>
            <a:off x="915293" y="4345214"/>
            <a:ext cx="5025925" cy="4112381"/>
          </a:xfrm>
          <a:prstGeom prst="rect">
            <a:avLst/>
          </a:prstGeom>
          <a:noFill/>
          <a:ln>
            <a:noFill/>
          </a:ln>
        </p:spPr>
        <p:txBody>
          <a:bodyPr anchorCtr="0" anchor="t" bIns="48550" lIns="97150" spcFirstLastPara="1" rIns="97150" wrap="square" tIns="48550">
            <a:no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SNP density at NAHR bkpts is driven by excessive C&gt;T</a:t>
            </a:r>
            <a:endParaRPr sz="1300"/>
          </a:p>
          <a:p>
            <a:pPr indent="0" lvl="1" marL="431800" marR="0" rtl="0" algn="l">
              <a:spcBef>
                <a:spcPts val="600"/>
              </a:spcBef>
              <a:spcAft>
                <a:spcPts val="0"/>
              </a:spcAft>
              <a:buNone/>
            </a:pPr>
            <a:r>
              <a:rPr b="0" i="0" lang="en-US" sz="2000" u="none" cap="none" strike="noStrike">
                <a:solidFill>
                  <a:schemeClr val="dk1"/>
                </a:solidFill>
                <a:latin typeface="Arial"/>
                <a:ea typeface="Arial"/>
                <a:cs typeface="Arial"/>
                <a:sym typeface="Arial"/>
              </a:rPr>
              <a:t>A consequence of high CpG%</a:t>
            </a:r>
            <a:endParaRPr sz="1300"/>
          </a:p>
          <a:p>
            <a:pPr indent="0" lvl="0" marL="0" marR="0" rtl="0" algn="l">
              <a:spcBef>
                <a:spcPts val="30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660" name="Shape 1660"/>
          <p:cNvSpPr txBox="1"/>
          <p:nvPr>
            <p:ph idx="12" type="sldNum"/>
          </p:nvPr>
        </p:nvSpPr>
        <p:spPr>
          <a:xfrm>
            <a:off x="3887391" y="8687405"/>
            <a:ext cx="2970610" cy="456595"/>
          </a:xfrm>
          <a:prstGeom prst="rect">
            <a:avLst/>
          </a:prstGeom>
          <a:noFill/>
          <a:ln>
            <a:noFill/>
          </a:ln>
        </p:spPr>
        <p:txBody>
          <a:bodyPr anchorCtr="0" anchor="b" bIns="48550" lIns="97150" spcFirstLastPara="1" rIns="97150" wrap="square" tIns="48550">
            <a:noAutofit/>
          </a:bodyPr>
          <a:lstStyle/>
          <a:p>
            <a:pPr indent="0" lvl="0" marL="0" marR="0" rtl="0" algn="r">
              <a:spcBef>
                <a:spcPts val="0"/>
              </a:spcBef>
              <a:spcAft>
                <a:spcPts val="0"/>
              </a:spcAft>
              <a:buNone/>
            </a:pPr>
            <a:fld id="{00000000-1234-1234-1234-123412341234}" type="slidenum">
              <a:rPr b="0" lang="en-US" sz="1300">
                <a:solidFill>
                  <a:srgbClr val="000000"/>
                </a:solidFill>
                <a:latin typeface="Calibri"/>
                <a:ea typeface="Calibri"/>
                <a:cs typeface="Calibri"/>
                <a:sym typeface="Calibri"/>
              </a:rPr>
              <a:t>‹#›</a:t>
            </a:fld>
            <a:endParaRPr b="0" sz="1300">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4" name="Shape 1694"/>
        <p:cNvGrpSpPr/>
        <p:nvPr/>
      </p:nvGrpSpPr>
      <p:grpSpPr>
        <a:xfrm>
          <a:off x="0" y="0"/>
          <a:ext cx="0" cy="0"/>
          <a:chOff x="0" y="0"/>
          <a:chExt cx="0" cy="0"/>
        </a:xfrm>
      </p:grpSpPr>
      <p:sp>
        <p:nvSpPr>
          <p:cNvPr id="1695" name="Shape 1695"/>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696" name="Shape 1696"/>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2" name="Shape 1702"/>
        <p:cNvGrpSpPr/>
        <p:nvPr/>
      </p:nvGrpSpPr>
      <p:grpSpPr>
        <a:xfrm>
          <a:off x="0" y="0"/>
          <a:ext cx="0" cy="0"/>
          <a:chOff x="0" y="0"/>
          <a:chExt cx="0" cy="0"/>
        </a:xfrm>
      </p:grpSpPr>
      <p:sp>
        <p:nvSpPr>
          <p:cNvPr id="1703" name="Shape 1703"/>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704" name="Shape 1704"/>
          <p:cNvSpPr/>
          <p:nvPr>
            <p:ph idx="2" type="sldImg"/>
          </p:nvPr>
        </p:nvSpPr>
        <p:spPr>
          <a:xfrm>
            <a:off x="1181695" y="686405"/>
            <a:ext cx="4499075"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Shape 1713"/>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714" name="Shape 1714"/>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Shape 93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5" name="Shape 9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8" name="Shape 1718"/>
        <p:cNvGrpSpPr/>
        <p:nvPr/>
      </p:nvGrpSpPr>
      <p:grpSpPr>
        <a:xfrm>
          <a:off x="0" y="0"/>
          <a:ext cx="0" cy="0"/>
          <a:chOff x="0" y="0"/>
          <a:chExt cx="0" cy="0"/>
        </a:xfrm>
      </p:grpSpPr>
      <p:sp>
        <p:nvSpPr>
          <p:cNvPr id="1719" name="Shape 1719"/>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720" name="Shape 1720"/>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3" name="Shape 1733"/>
        <p:cNvGrpSpPr/>
        <p:nvPr/>
      </p:nvGrpSpPr>
      <p:grpSpPr>
        <a:xfrm>
          <a:off x="0" y="0"/>
          <a:ext cx="0" cy="0"/>
          <a:chOff x="0" y="0"/>
          <a:chExt cx="0" cy="0"/>
        </a:xfrm>
      </p:grpSpPr>
      <p:sp>
        <p:nvSpPr>
          <p:cNvPr id="1734" name="Shape 1734"/>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735" name="Shape 1735"/>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1" name="Shape 1831"/>
        <p:cNvGrpSpPr/>
        <p:nvPr/>
      </p:nvGrpSpPr>
      <p:grpSpPr>
        <a:xfrm>
          <a:off x="0" y="0"/>
          <a:ext cx="0" cy="0"/>
          <a:chOff x="0" y="0"/>
          <a:chExt cx="0" cy="0"/>
        </a:xfrm>
      </p:grpSpPr>
      <p:sp>
        <p:nvSpPr>
          <p:cNvPr id="1832" name="Shape 1832"/>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833" name="Shape 1833"/>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8" name="Shape 1838"/>
        <p:cNvGrpSpPr/>
        <p:nvPr/>
      </p:nvGrpSpPr>
      <p:grpSpPr>
        <a:xfrm>
          <a:off x="0" y="0"/>
          <a:ext cx="0" cy="0"/>
          <a:chOff x="0" y="0"/>
          <a:chExt cx="0" cy="0"/>
        </a:xfrm>
      </p:grpSpPr>
      <p:sp>
        <p:nvSpPr>
          <p:cNvPr id="1839" name="Shape 1839"/>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840" name="Shape 1840"/>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4" name="Shape 1844"/>
        <p:cNvGrpSpPr/>
        <p:nvPr/>
      </p:nvGrpSpPr>
      <p:grpSpPr>
        <a:xfrm>
          <a:off x="0" y="0"/>
          <a:ext cx="0" cy="0"/>
          <a:chOff x="0" y="0"/>
          <a:chExt cx="0" cy="0"/>
        </a:xfrm>
      </p:grpSpPr>
      <p:sp>
        <p:nvSpPr>
          <p:cNvPr id="1845" name="Shape 1845"/>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846" name="Shape 1846"/>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1" name="Shape 1951"/>
        <p:cNvGrpSpPr/>
        <p:nvPr/>
      </p:nvGrpSpPr>
      <p:grpSpPr>
        <a:xfrm>
          <a:off x="0" y="0"/>
          <a:ext cx="0" cy="0"/>
          <a:chOff x="0" y="0"/>
          <a:chExt cx="0" cy="0"/>
        </a:xfrm>
      </p:grpSpPr>
      <p:sp>
        <p:nvSpPr>
          <p:cNvPr id="1952" name="Shape 1952"/>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953" name="Shape 1953"/>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0" name="Shape 1960"/>
        <p:cNvGrpSpPr/>
        <p:nvPr/>
      </p:nvGrpSpPr>
      <p:grpSpPr>
        <a:xfrm>
          <a:off x="0" y="0"/>
          <a:ext cx="0" cy="0"/>
          <a:chOff x="0" y="0"/>
          <a:chExt cx="0" cy="0"/>
        </a:xfrm>
      </p:grpSpPr>
      <p:sp>
        <p:nvSpPr>
          <p:cNvPr id="1961" name="Shape 1961"/>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1962" name="Shape 1962"/>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1" name="Shape 2091"/>
        <p:cNvGrpSpPr/>
        <p:nvPr/>
      </p:nvGrpSpPr>
      <p:grpSpPr>
        <a:xfrm>
          <a:off x="0" y="0"/>
          <a:ext cx="0" cy="0"/>
          <a:chOff x="0" y="0"/>
          <a:chExt cx="0" cy="0"/>
        </a:xfrm>
      </p:grpSpPr>
      <p:sp>
        <p:nvSpPr>
          <p:cNvPr id="2092" name="Shape 2092"/>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093" name="Shape 2093"/>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9" name="Shape 2099"/>
        <p:cNvGrpSpPr/>
        <p:nvPr/>
      </p:nvGrpSpPr>
      <p:grpSpPr>
        <a:xfrm>
          <a:off x="0" y="0"/>
          <a:ext cx="0" cy="0"/>
          <a:chOff x="0" y="0"/>
          <a:chExt cx="0" cy="0"/>
        </a:xfrm>
      </p:grpSpPr>
      <p:sp>
        <p:nvSpPr>
          <p:cNvPr id="2100" name="Shape 2100"/>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01" name="Shape 2101"/>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5" name="Shape 2105"/>
        <p:cNvGrpSpPr/>
        <p:nvPr/>
      </p:nvGrpSpPr>
      <p:grpSpPr>
        <a:xfrm>
          <a:off x="0" y="0"/>
          <a:ext cx="0" cy="0"/>
          <a:chOff x="0" y="0"/>
          <a:chExt cx="0" cy="0"/>
        </a:xfrm>
      </p:grpSpPr>
      <p:sp>
        <p:nvSpPr>
          <p:cNvPr id="2106" name="Shape 2106"/>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07" name="Shape 2107"/>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Shape 94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3" name="Shape 9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4" name="Shape 2114"/>
        <p:cNvGrpSpPr/>
        <p:nvPr/>
      </p:nvGrpSpPr>
      <p:grpSpPr>
        <a:xfrm>
          <a:off x="0" y="0"/>
          <a:ext cx="0" cy="0"/>
          <a:chOff x="0" y="0"/>
          <a:chExt cx="0" cy="0"/>
        </a:xfrm>
      </p:grpSpPr>
      <p:sp>
        <p:nvSpPr>
          <p:cNvPr id="2115" name="Shape 2115"/>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16" name="Shape 2116"/>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7" name="Shape 2127"/>
        <p:cNvGrpSpPr/>
        <p:nvPr/>
      </p:nvGrpSpPr>
      <p:grpSpPr>
        <a:xfrm>
          <a:off x="0" y="0"/>
          <a:ext cx="0" cy="0"/>
          <a:chOff x="0" y="0"/>
          <a:chExt cx="0" cy="0"/>
        </a:xfrm>
      </p:grpSpPr>
      <p:sp>
        <p:nvSpPr>
          <p:cNvPr id="2128" name="Shape 2128"/>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29" name="Shape 2129"/>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5" name="Shape 2135"/>
        <p:cNvGrpSpPr/>
        <p:nvPr/>
      </p:nvGrpSpPr>
      <p:grpSpPr>
        <a:xfrm>
          <a:off x="0" y="0"/>
          <a:ext cx="0" cy="0"/>
          <a:chOff x="0" y="0"/>
          <a:chExt cx="0" cy="0"/>
        </a:xfrm>
      </p:grpSpPr>
      <p:sp>
        <p:nvSpPr>
          <p:cNvPr id="2136" name="Shape 2136"/>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37" name="Shape 2137"/>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5" name="Shape 2145"/>
        <p:cNvGrpSpPr/>
        <p:nvPr/>
      </p:nvGrpSpPr>
      <p:grpSpPr>
        <a:xfrm>
          <a:off x="0" y="0"/>
          <a:ext cx="0" cy="0"/>
          <a:chOff x="0" y="0"/>
          <a:chExt cx="0" cy="0"/>
        </a:xfrm>
      </p:grpSpPr>
      <p:sp>
        <p:nvSpPr>
          <p:cNvPr id="2146" name="Shape 2146"/>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47" name="Shape 2147"/>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7" name="Shape 2157"/>
        <p:cNvGrpSpPr/>
        <p:nvPr/>
      </p:nvGrpSpPr>
      <p:grpSpPr>
        <a:xfrm>
          <a:off x="0" y="0"/>
          <a:ext cx="0" cy="0"/>
          <a:chOff x="0" y="0"/>
          <a:chExt cx="0" cy="0"/>
        </a:xfrm>
      </p:grpSpPr>
      <p:sp>
        <p:nvSpPr>
          <p:cNvPr id="2158" name="Shape 2158"/>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59" name="Shape 2159"/>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7" name="Shape 2167"/>
        <p:cNvGrpSpPr/>
        <p:nvPr/>
      </p:nvGrpSpPr>
      <p:grpSpPr>
        <a:xfrm>
          <a:off x="0" y="0"/>
          <a:ext cx="0" cy="0"/>
          <a:chOff x="0" y="0"/>
          <a:chExt cx="0" cy="0"/>
        </a:xfrm>
      </p:grpSpPr>
      <p:sp>
        <p:nvSpPr>
          <p:cNvPr id="2168" name="Shape 2168"/>
          <p:cNvSpPr txBox="1"/>
          <p:nvPr>
            <p:ph idx="1" type="body"/>
          </p:nvPr>
        </p:nvSpPr>
        <p:spPr>
          <a:xfrm>
            <a:off x="915293" y="4345214"/>
            <a:ext cx="5025925" cy="4112381"/>
          </a:xfrm>
          <a:prstGeom prst="rect">
            <a:avLst/>
          </a:prstGeom>
          <a:noFill/>
          <a:ln>
            <a:noFill/>
          </a:ln>
        </p:spPr>
        <p:txBody>
          <a:bodyPr anchorCtr="0" anchor="ctr" bIns="86175" lIns="86175" spcFirstLastPara="1" rIns="86175" wrap="square" tIns="86175">
            <a:noAutofit/>
          </a:bodyPr>
          <a:lstStyle/>
          <a:p>
            <a:pPr indent="0" lvl="0" marL="0">
              <a:spcBef>
                <a:spcPts val="0"/>
              </a:spcBef>
              <a:spcAft>
                <a:spcPts val="0"/>
              </a:spcAft>
              <a:buNone/>
            </a:pPr>
            <a:r>
              <a:t/>
            </a:r>
            <a:endParaRPr/>
          </a:p>
        </p:txBody>
      </p:sp>
      <p:sp>
        <p:nvSpPr>
          <p:cNvPr id="2169" name="Shape 2169"/>
          <p:cNvSpPr/>
          <p:nvPr>
            <p:ph idx="2" type="sldImg"/>
          </p:nvPr>
        </p:nvSpPr>
        <p:spPr>
          <a:xfrm>
            <a:off x="1181695" y="686405"/>
            <a:ext cx="4499074" cy="3427488"/>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0" name="Shape 2180"/>
        <p:cNvGrpSpPr/>
        <p:nvPr/>
      </p:nvGrpSpPr>
      <p:grpSpPr>
        <a:xfrm>
          <a:off x="0" y="0"/>
          <a:ext cx="0" cy="0"/>
          <a:chOff x="0" y="0"/>
          <a:chExt cx="0" cy="0"/>
        </a:xfrm>
      </p:grpSpPr>
      <p:sp>
        <p:nvSpPr>
          <p:cNvPr id="2181" name="Shape 21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182" name="Shape 21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83" name="Shape 2183"/>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9" name="Shape 2189"/>
        <p:cNvGrpSpPr/>
        <p:nvPr/>
      </p:nvGrpSpPr>
      <p:grpSpPr>
        <a:xfrm>
          <a:off x="0" y="0"/>
          <a:ext cx="0" cy="0"/>
          <a:chOff x="0" y="0"/>
          <a:chExt cx="0" cy="0"/>
        </a:xfrm>
      </p:grpSpPr>
      <p:sp>
        <p:nvSpPr>
          <p:cNvPr id="2190" name="Shape 219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1" name="Shape 21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5" name="Shape 2195"/>
        <p:cNvGrpSpPr/>
        <p:nvPr/>
      </p:nvGrpSpPr>
      <p:grpSpPr>
        <a:xfrm>
          <a:off x="0" y="0"/>
          <a:ext cx="0" cy="0"/>
          <a:chOff x="0" y="0"/>
          <a:chExt cx="0" cy="0"/>
        </a:xfrm>
      </p:grpSpPr>
      <p:sp>
        <p:nvSpPr>
          <p:cNvPr id="2196" name="Shape 219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7" name="Shape 21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2" name="Shape 2202"/>
        <p:cNvGrpSpPr/>
        <p:nvPr/>
      </p:nvGrpSpPr>
      <p:grpSpPr>
        <a:xfrm>
          <a:off x="0" y="0"/>
          <a:ext cx="0" cy="0"/>
          <a:chOff x="0" y="0"/>
          <a:chExt cx="0" cy="0"/>
        </a:xfrm>
      </p:grpSpPr>
      <p:sp>
        <p:nvSpPr>
          <p:cNvPr id="2203" name="Shape 220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04" name="Shape 22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Shape 95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53" name="Shape 95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7" name="Shape 2237"/>
        <p:cNvGrpSpPr/>
        <p:nvPr/>
      </p:nvGrpSpPr>
      <p:grpSpPr>
        <a:xfrm>
          <a:off x="0" y="0"/>
          <a:ext cx="0" cy="0"/>
          <a:chOff x="0" y="0"/>
          <a:chExt cx="0" cy="0"/>
        </a:xfrm>
      </p:grpSpPr>
      <p:sp>
        <p:nvSpPr>
          <p:cNvPr id="2238" name="Shape 223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39" name="Shape 22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4" name="Shape 2244"/>
        <p:cNvGrpSpPr/>
        <p:nvPr/>
      </p:nvGrpSpPr>
      <p:grpSpPr>
        <a:xfrm>
          <a:off x="0" y="0"/>
          <a:ext cx="0" cy="0"/>
          <a:chOff x="0" y="0"/>
          <a:chExt cx="0" cy="0"/>
        </a:xfrm>
      </p:grpSpPr>
      <p:sp>
        <p:nvSpPr>
          <p:cNvPr id="2245" name="Shape 224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46" name="Shape 22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0" name="Shape 2250"/>
        <p:cNvGrpSpPr/>
        <p:nvPr/>
      </p:nvGrpSpPr>
      <p:grpSpPr>
        <a:xfrm>
          <a:off x="0" y="0"/>
          <a:ext cx="0" cy="0"/>
          <a:chOff x="0" y="0"/>
          <a:chExt cx="0" cy="0"/>
        </a:xfrm>
      </p:grpSpPr>
      <p:sp>
        <p:nvSpPr>
          <p:cNvPr id="2251" name="Shape 225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2" name="Shape 22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7" name="Shape 2257"/>
        <p:cNvGrpSpPr/>
        <p:nvPr/>
      </p:nvGrpSpPr>
      <p:grpSpPr>
        <a:xfrm>
          <a:off x="0" y="0"/>
          <a:ext cx="0" cy="0"/>
          <a:chOff x="0" y="0"/>
          <a:chExt cx="0" cy="0"/>
        </a:xfrm>
      </p:grpSpPr>
      <p:sp>
        <p:nvSpPr>
          <p:cNvPr id="2258" name="Shape 225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59" name="Shape 22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4" name="Shape 2264"/>
        <p:cNvGrpSpPr/>
        <p:nvPr/>
      </p:nvGrpSpPr>
      <p:grpSpPr>
        <a:xfrm>
          <a:off x="0" y="0"/>
          <a:ext cx="0" cy="0"/>
          <a:chOff x="0" y="0"/>
          <a:chExt cx="0" cy="0"/>
        </a:xfrm>
      </p:grpSpPr>
      <p:sp>
        <p:nvSpPr>
          <p:cNvPr id="2265" name="Shape 226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66" name="Shape 226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2" name="Shape 2302"/>
        <p:cNvGrpSpPr/>
        <p:nvPr/>
      </p:nvGrpSpPr>
      <p:grpSpPr>
        <a:xfrm>
          <a:off x="0" y="0"/>
          <a:ext cx="0" cy="0"/>
          <a:chOff x="0" y="0"/>
          <a:chExt cx="0" cy="0"/>
        </a:xfrm>
      </p:grpSpPr>
      <p:sp>
        <p:nvSpPr>
          <p:cNvPr id="2303" name="Shape 230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04" name="Shape 23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1" name="Shape 2311"/>
        <p:cNvGrpSpPr/>
        <p:nvPr/>
      </p:nvGrpSpPr>
      <p:grpSpPr>
        <a:xfrm>
          <a:off x="0" y="0"/>
          <a:ext cx="0" cy="0"/>
          <a:chOff x="0" y="0"/>
          <a:chExt cx="0" cy="0"/>
        </a:xfrm>
      </p:grpSpPr>
      <p:sp>
        <p:nvSpPr>
          <p:cNvPr id="2312" name="Shape 231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13" name="Shape 23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8" name="Shape 2318"/>
        <p:cNvGrpSpPr/>
        <p:nvPr/>
      </p:nvGrpSpPr>
      <p:grpSpPr>
        <a:xfrm>
          <a:off x="0" y="0"/>
          <a:ext cx="0" cy="0"/>
          <a:chOff x="0" y="0"/>
          <a:chExt cx="0" cy="0"/>
        </a:xfrm>
      </p:grpSpPr>
      <p:sp>
        <p:nvSpPr>
          <p:cNvPr id="2319" name="Shape 23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0" name="Shape 23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9" name="Shape 2329"/>
        <p:cNvGrpSpPr/>
        <p:nvPr/>
      </p:nvGrpSpPr>
      <p:grpSpPr>
        <a:xfrm>
          <a:off x="0" y="0"/>
          <a:ext cx="0" cy="0"/>
          <a:chOff x="0" y="0"/>
          <a:chExt cx="0" cy="0"/>
        </a:xfrm>
      </p:grpSpPr>
      <p:sp>
        <p:nvSpPr>
          <p:cNvPr id="2330" name="Shape 233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31" name="Shape 23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8" name="Shape 2338"/>
        <p:cNvGrpSpPr/>
        <p:nvPr/>
      </p:nvGrpSpPr>
      <p:grpSpPr>
        <a:xfrm>
          <a:off x="0" y="0"/>
          <a:ext cx="0" cy="0"/>
          <a:chOff x="0" y="0"/>
          <a:chExt cx="0" cy="0"/>
        </a:xfrm>
      </p:grpSpPr>
      <p:sp>
        <p:nvSpPr>
          <p:cNvPr id="2339" name="Shape 23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0" name="Shape 23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Shape 109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93" name="Shape 1093"/>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94" name="Shape 1094"/>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5" name="Shape 2345"/>
        <p:cNvGrpSpPr/>
        <p:nvPr/>
      </p:nvGrpSpPr>
      <p:grpSpPr>
        <a:xfrm>
          <a:off x="0" y="0"/>
          <a:ext cx="0" cy="0"/>
          <a:chOff x="0" y="0"/>
          <a:chExt cx="0" cy="0"/>
        </a:xfrm>
      </p:grpSpPr>
      <p:sp>
        <p:nvSpPr>
          <p:cNvPr id="2346" name="Shape 234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7" name="Shape 23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3" name="Shape 2353"/>
        <p:cNvGrpSpPr/>
        <p:nvPr/>
      </p:nvGrpSpPr>
      <p:grpSpPr>
        <a:xfrm>
          <a:off x="0" y="0"/>
          <a:ext cx="0" cy="0"/>
          <a:chOff x="0" y="0"/>
          <a:chExt cx="0" cy="0"/>
        </a:xfrm>
      </p:grpSpPr>
      <p:sp>
        <p:nvSpPr>
          <p:cNvPr id="2354" name="Shape 235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5" name="Shape 235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2" name="Shape 2392"/>
        <p:cNvGrpSpPr/>
        <p:nvPr/>
      </p:nvGrpSpPr>
      <p:grpSpPr>
        <a:xfrm>
          <a:off x="0" y="0"/>
          <a:ext cx="0" cy="0"/>
          <a:chOff x="0" y="0"/>
          <a:chExt cx="0" cy="0"/>
        </a:xfrm>
      </p:grpSpPr>
      <p:sp>
        <p:nvSpPr>
          <p:cNvPr id="2393" name="Shape 239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94" name="Shape 23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1" name="Shape 2431"/>
        <p:cNvGrpSpPr/>
        <p:nvPr/>
      </p:nvGrpSpPr>
      <p:grpSpPr>
        <a:xfrm>
          <a:off x="0" y="0"/>
          <a:ext cx="0" cy="0"/>
          <a:chOff x="0" y="0"/>
          <a:chExt cx="0" cy="0"/>
        </a:xfrm>
      </p:grpSpPr>
      <p:sp>
        <p:nvSpPr>
          <p:cNvPr id="2432" name="Shape 243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33" name="Shape 24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8" name="Shape 2438"/>
        <p:cNvGrpSpPr/>
        <p:nvPr/>
      </p:nvGrpSpPr>
      <p:grpSpPr>
        <a:xfrm>
          <a:off x="0" y="0"/>
          <a:ext cx="0" cy="0"/>
          <a:chOff x="0" y="0"/>
          <a:chExt cx="0" cy="0"/>
        </a:xfrm>
      </p:grpSpPr>
      <p:sp>
        <p:nvSpPr>
          <p:cNvPr id="2439" name="Shape 24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40" name="Shape 24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7" name="Shape 2457"/>
        <p:cNvGrpSpPr/>
        <p:nvPr/>
      </p:nvGrpSpPr>
      <p:grpSpPr>
        <a:xfrm>
          <a:off x="0" y="0"/>
          <a:ext cx="0" cy="0"/>
          <a:chOff x="0" y="0"/>
          <a:chExt cx="0" cy="0"/>
        </a:xfrm>
      </p:grpSpPr>
      <p:sp>
        <p:nvSpPr>
          <p:cNvPr id="2458" name="Shape 245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59" name="Shape 24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2" name="Shape 2472"/>
        <p:cNvGrpSpPr/>
        <p:nvPr/>
      </p:nvGrpSpPr>
      <p:grpSpPr>
        <a:xfrm>
          <a:off x="0" y="0"/>
          <a:ext cx="0" cy="0"/>
          <a:chOff x="0" y="0"/>
          <a:chExt cx="0" cy="0"/>
        </a:xfrm>
      </p:grpSpPr>
      <p:sp>
        <p:nvSpPr>
          <p:cNvPr id="2473" name="Shape 247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4" name="Shape 24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0" name="Shape 2480"/>
        <p:cNvGrpSpPr/>
        <p:nvPr/>
      </p:nvGrpSpPr>
      <p:grpSpPr>
        <a:xfrm>
          <a:off x="0" y="0"/>
          <a:ext cx="0" cy="0"/>
          <a:chOff x="0" y="0"/>
          <a:chExt cx="0" cy="0"/>
        </a:xfrm>
      </p:grpSpPr>
      <p:sp>
        <p:nvSpPr>
          <p:cNvPr id="2481" name="Shape 248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82" name="Shape 24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8" name="Shape 2488"/>
        <p:cNvGrpSpPr/>
        <p:nvPr/>
      </p:nvGrpSpPr>
      <p:grpSpPr>
        <a:xfrm>
          <a:off x="0" y="0"/>
          <a:ext cx="0" cy="0"/>
          <a:chOff x="0" y="0"/>
          <a:chExt cx="0" cy="0"/>
        </a:xfrm>
      </p:grpSpPr>
      <p:sp>
        <p:nvSpPr>
          <p:cNvPr id="2489" name="Shape 248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90" name="Shape 24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4" name="Shape 2494"/>
        <p:cNvGrpSpPr/>
        <p:nvPr/>
      </p:nvGrpSpPr>
      <p:grpSpPr>
        <a:xfrm>
          <a:off x="0" y="0"/>
          <a:ext cx="0" cy="0"/>
          <a:chOff x="0" y="0"/>
          <a:chExt cx="0" cy="0"/>
        </a:xfrm>
      </p:grpSpPr>
      <p:sp>
        <p:nvSpPr>
          <p:cNvPr id="2495" name="Shape 249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96" name="Shape 24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8" name="Shape 1098"/>
        <p:cNvGrpSpPr/>
        <p:nvPr/>
      </p:nvGrpSpPr>
      <p:grpSpPr>
        <a:xfrm>
          <a:off x="0" y="0"/>
          <a:ext cx="0" cy="0"/>
          <a:chOff x="0" y="0"/>
          <a:chExt cx="0" cy="0"/>
        </a:xfrm>
      </p:grpSpPr>
      <p:sp>
        <p:nvSpPr>
          <p:cNvPr id="1099" name="Shape 10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100" name="Shape 11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01" name="Shape 1101"/>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3" name="Shape 2523"/>
        <p:cNvGrpSpPr/>
        <p:nvPr/>
      </p:nvGrpSpPr>
      <p:grpSpPr>
        <a:xfrm>
          <a:off x="0" y="0"/>
          <a:ext cx="0" cy="0"/>
          <a:chOff x="0" y="0"/>
          <a:chExt cx="0" cy="0"/>
        </a:xfrm>
      </p:grpSpPr>
      <p:sp>
        <p:nvSpPr>
          <p:cNvPr id="2524" name="Shape 252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5" name="Shape 25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3" name="Shape 2533"/>
        <p:cNvGrpSpPr/>
        <p:nvPr/>
      </p:nvGrpSpPr>
      <p:grpSpPr>
        <a:xfrm>
          <a:off x="0" y="0"/>
          <a:ext cx="0" cy="0"/>
          <a:chOff x="0" y="0"/>
          <a:chExt cx="0" cy="0"/>
        </a:xfrm>
      </p:grpSpPr>
      <p:sp>
        <p:nvSpPr>
          <p:cNvPr id="2534" name="Shape 253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35" name="Shape 25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7" name="Shape 2577"/>
        <p:cNvGrpSpPr/>
        <p:nvPr/>
      </p:nvGrpSpPr>
      <p:grpSpPr>
        <a:xfrm>
          <a:off x="0" y="0"/>
          <a:ext cx="0" cy="0"/>
          <a:chOff x="0" y="0"/>
          <a:chExt cx="0" cy="0"/>
        </a:xfrm>
      </p:grpSpPr>
      <p:sp>
        <p:nvSpPr>
          <p:cNvPr id="2578" name="Shape 257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9" name="Shape 25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6" name="Shape 2586"/>
        <p:cNvGrpSpPr/>
        <p:nvPr/>
      </p:nvGrpSpPr>
      <p:grpSpPr>
        <a:xfrm>
          <a:off x="0" y="0"/>
          <a:ext cx="0" cy="0"/>
          <a:chOff x="0" y="0"/>
          <a:chExt cx="0" cy="0"/>
        </a:xfrm>
      </p:grpSpPr>
      <p:sp>
        <p:nvSpPr>
          <p:cNvPr id="2587" name="Shape 25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8" name="Shape 25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6" name="Shape 2596"/>
        <p:cNvGrpSpPr/>
        <p:nvPr/>
      </p:nvGrpSpPr>
      <p:grpSpPr>
        <a:xfrm>
          <a:off x="0" y="0"/>
          <a:ext cx="0" cy="0"/>
          <a:chOff x="0" y="0"/>
          <a:chExt cx="0" cy="0"/>
        </a:xfrm>
      </p:grpSpPr>
      <p:sp>
        <p:nvSpPr>
          <p:cNvPr id="2597" name="Shape 25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598" name="Shape 25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99" name="Shape 2599"/>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5" name="Shape 2605"/>
        <p:cNvGrpSpPr/>
        <p:nvPr/>
      </p:nvGrpSpPr>
      <p:grpSpPr>
        <a:xfrm>
          <a:off x="0" y="0"/>
          <a:ext cx="0" cy="0"/>
          <a:chOff x="0" y="0"/>
          <a:chExt cx="0" cy="0"/>
        </a:xfrm>
      </p:grpSpPr>
      <p:sp>
        <p:nvSpPr>
          <p:cNvPr id="2606" name="Shape 260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7" name="Shape 26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0" name="Shape 2620"/>
        <p:cNvGrpSpPr/>
        <p:nvPr/>
      </p:nvGrpSpPr>
      <p:grpSpPr>
        <a:xfrm>
          <a:off x="0" y="0"/>
          <a:ext cx="0" cy="0"/>
          <a:chOff x="0" y="0"/>
          <a:chExt cx="0" cy="0"/>
        </a:xfrm>
      </p:grpSpPr>
      <p:sp>
        <p:nvSpPr>
          <p:cNvPr id="2621" name="Shape 262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2" name="Shape 26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7" name="Shape 2627"/>
        <p:cNvGrpSpPr/>
        <p:nvPr/>
      </p:nvGrpSpPr>
      <p:grpSpPr>
        <a:xfrm>
          <a:off x="0" y="0"/>
          <a:ext cx="0" cy="0"/>
          <a:chOff x="0" y="0"/>
          <a:chExt cx="0" cy="0"/>
        </a:xfrm>
      </p:grpSpPr>
      <p:sp>
        <p:nvSpPr>
          <p:cNvPr id="2628" name="Shape 26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9" name="Shape 26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4" name="Shape 2744"/>
        <p:cNvGrpSpPr/>
        <p:nvPr/>
      </p:nvGrpSpPr>
      <p:grpSpPr>
        <a:xfrm>
          <a:off x="0" y="0"/>
          <a:ext cx="0" cy="0"/>
          <a:chOff x="0" y="0"/>
          <a:chExt cx="0" cy="0"/>
        </a:xfrm>
      </p:grpSpPr>
      <p:sp>
        <p:nvSpPr>
          <p:cNvPr id="2745" name="Shape 274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46" name="Shape 27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0" name="Shape 2860"/>
        <p:cNvGrpSpPr/>
        <p:nvPr/>
      </p:nvGrpSpPr>
      <p:grpSpPr>
        <a:xfrm>
          <a:off x="0" y="0"/>
          <a:ext cx="0" cy="0"/>
          <a:chOff x="0" y="0"/>
          <a:chExt cx="0" cy="0"/>
        </a:xfrm>
      </p:grpSpPr>
      <p:sp>
        <p:nvSpPr>
          <p:cNvPr id="2861" name="Shape 286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62" name="Shape 28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8" name="Shape 108"/>
        <p:cNvGrpSpPr/>
        <p:nvPr/>
      </p:nvGrpSpPr>
      <p:grpSpPr>
        <a:xfrm>
          <a:off x="0" y="0"/>
          <a:ext cx="0" cy="0"/>
          <a:chOff x="0" y="0"/>
          <a:chExt cx="0" cy="0"/>
        </a:xfrm>
      </p:grpSpPr>
      <p:sp>
        <p:nvSpPr>
          <p:cNvPr id="109" name="Shape 109"/>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10" name="Shape 110"/>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11" name="Shape 111"/>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65" name="Shape 565"/>
        <p:cNvGrpSpPr/>
        <p:nvPr/>
      </p:nvGrpSpPr>
      <p:grpSpPr>
        <a:xfrm>
          <a:off x="0" y="0"/>
          <a:ext cx="0" cy="0"/>
          <a:chOff x="0" y="0"/>
          <a:chExt cx="0" cy="0"/>
        </a:xfrm>
      </p:grpSpPr>
      <p:sp>
        <p:nvSpPr>
          <p:cNvPr id="566" name="Shape 566"/>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67" name="Shape 56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68" name="Shape 568"/>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69" name="Shape 569"/>
        <p:cNvGrpSpPr/>
        <p:nvPr/>
      </p:nvGrpSpPr>
      <p:grpSpPr>
        <a:xfrm>
          <a:off x="0" y="0"/>
          <a:ext cx="0" cy="0"/>
          <a:chOff x="0" y="0"/>
          <a:chExt cx="0" cy="0"/>
        </a:xfrm>
      </p:grpSpPr>
      <p:sp>
        <p:nvSpPr>
          <p:cNvPr id="570" name="Shape 57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71" name="Shape 571"/>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72" name="Shape 572"/>
        <p:cNvGrpSpPr/>
        <p:nvPr/>
      </p:nvGrpSpPr>
      <p:grpSpPr>
        <a:xfrm>
          <a:off x="0" y="0"/>
          <a:ext cx="0" cy="0"/>
          <a:chOff x="0" y="0"/>
          <a:chExt cx="0" cy="0"/>
        </a:xfrm>
      </p:grpSpPr>
      <p:sp>
        <p:nvSpPr>
          <p:cNvPr id="573" name="Shape 573"/>
          <p:cNvSpPr txBox="1"/>
          <p:nvPr>
            <p:ph type="title"/>
          </p:nvPr>
        </p:nvSpPr>
        <p:spPr>
          <a:xfrm rot="5400000">
            <a:off x="4481550" y="2643169"/>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74" name="Shape 574"/>
          <p:cNvSpPr txBox="1"/>
          <p:nvPr>
            <p:ph idx="1" type="body"/>
          </p:nvPr>
        </p:nvSpPr>
        <p:spPr>
          <a:xfrm rot="5400000">
            <a:off x="519151" y="776269"/>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575" name="Shape 575"/>
        <p:cNvGrpSpPr/>
        <p:nvPr/>
      </p:nvGrpSpPr>
      <p:grpSpPr>
        <a:xfrm>
          <a:off x="0" y="0"/>
          <a:ext cx="0" cy="0"/>
          <a:chOff x="0" y="0"/>
          <a:chExt cx="0" cy="0"/>
        </a:xfrm>
      </p:grpSpPr>
      <p:sp>
        <p:nvSpPr>
          <p:cNvPr id="576" name="Shape 57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77" name="Shape 577"/>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8" name="Shape 578"/>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579" name="Shape 579"/>
        <p:cNvGrpSpPr/>
        <p:nvPr/>
      </p:nvGrpSpPr>
      <p:grpSpPr>
        <a:xfrm>
          <a:off x="0" y="0"/>
          <a:ext cx="0" cy="0"/>
          <a:chOff x="0" y="0"/>
          <a:chExt cx="0" cy="0"/>
        </a:xfrm>
      </p:grpSpPr>
      <p:sp>
        <p:nvSpPr>
          <p:cNvPr id="580" name="Shape 580"/>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81" name="Shape 581"/>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2" name="Shape 582"/>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87" name="Shape 587"/>
        <p:cNvGrpSpPr/>
        <p:nvPr/>
      </p:nvGrpSpPr>
      <p:grpSpPr>
        <a:xfrm>
          <a:off x="0" y="0"/>
          <a:ext cx="0" cy="0"/>
          <a:chOff x="0" y="0"/>
          <a:chExt cx="0" cy="0"/>
        </a:xfrm>
      </p:grpSpPr>
      <p:sp>
        <p:nvSpPr>
          <p:cNvPr id="588" name="Shape 588"/>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89" name="Shape 589"/>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90" name="Shape 590"/>
        <p:cNvGrpSpPr/>
        <p:nvPr/>
      </p:nvGrpSpPr>
      <p:grpSpPr>
        <a:xfrm>
          <a:off x="0" y="0"/>
          <a:ext cx="0" cy="0"/>
          <a:chOff x="0" y="0"/>
          <a:chExt cx="0" cy="0"/>
        </a:xfrm>
      </p:grpSpPr>
      <p:sp>
        <p:nvSpPr>
          <p:cNvPr id="591" name="Shape 591"/>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92" name="Shape 592"/>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93" name="Shape 593"/>
        <p:cNvGrpSpPr/>
        <p:nvPr/>
      </p:nvGrpSpPr>
      <p:grpSpPr>
        <a:xfrm>
          <a:off x="0" y="0"/>
          <a:ext cx="0" cy="0"/>
          <a:chOff x="0" y="0"/>
          <a:chExt cx="0" cy="0"/>
        </a:xfrm>
      </p:grpSpPr>
      <p:sp>
        <p:nvSpPr>
          <p:cNvPr id="594" name="Shape 594"/>
          <p:cNvSpPr txBox="1"/>
          <p:nvPr>
            <p:ph type="title"/>
          </p:nvPr>
        </p:nvSpPr>
        <p:spPr>
          <a:xfrm>
            <a:off x="722313" y="4406913"/>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95" name="Shape 595"/>
          <p:cNvSpPr txBox="1"/>
          <p:nvPr>
            <p:ph idx="1" type="body"/>
          </p:nvPr>
        </p:nvSpPr>
        <p:spPr>
          <a:xfrm>
            <a:off x="722313" y="2906718"/>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96" name="Shape 596"/>
        <p:cNvGrpSpPr/>
        <p:nvPr/>
      </p:nvGrpSpPr>
      <p:grpSpPr>
        <a:xfrm>
          <a:off x="0" y="0"/>
          <a:ext cx="0" cy="0"/>
          <a:chOff x="0" y="0"/>
          <a:chExt cx="0" cy="0"/>
        </a:xfrm>
      </p:grpSpPr>
      <p:sp>
        <p:nvSpPr>
          <p:cNvPr id="597" name="Shape 597"/>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98" name="Shape 598"/>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9" name="Shape 599"/>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00" name="Shape 600"/>
        <p:cNvGrpSpPr/>
        <p:nvPr/>
      </p:nvGrpSpPr>
      <p:grpSpPr>
        <a:xfrm>
          <a:off x="0" y="0"/>
          <a:ext cx="0" cy="0"/>
          <a:chOff x="0" y="0"/>
          <a:chExt cx="0" cy="0"/>
        </a:xfrm>
      </p:grpSpPr>
      <p:sp>
        <p:nvSpPr>
          <p:cNvPr id="601" name="Shape 60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02" name="Shape 602"/>
          <p:cNvSpPr txBox="1"/>
          <p:nvPr>
            <p:ph idx="1" type="body"/>
          </p:nvPr>
        </p:nvSpPr>
        <p:spPr>
          <a:xfrm>
            <a:off x="457200" y="1535114"/>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03" name="Shape 603"/>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604" name="Shape 604"/>
          <p:cNvSpPr txBox="1"/>
          <p:nvPr>
            <p:ph idx="3" type="body"/>
          </p:nvPr>
        </p:nvSpPr>
        <p:spPr>
          <a:xfrm>
            <a:off x="4645026" y="1535114"/>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05" name="Shape 605"/>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8" name="Shape 118"/>
        <p:cNvGrpSpPr/>
        <p:nvPr/>
      </p:nvGrpSpPr>
      <p:grpSpPr>
        <a:xfrm>
          <a:off x="0" y="0"/>
          <a:ext cx="0" cy="0"/>
          <a:chOff x="0" y="0"/>
          <a:chExt cx="0" cy="0"/>
        </a:xfrm>
      </p:grpSpPr>
      <p:sp>
        <p:nvSpPr>
          <p:cNvPr id="119" name="Shape 11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0" name="Shape 120"/>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1" name="Shape 121"/>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2" name="Shape 122"/>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3" name="Shape 123"/>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4" name="Shape 124"/>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25" name="Shape 125"/>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26" name="Shape 126"/>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06" name="Shape 606"/>
        <p:cNvGrpSpPr/>
        <p:nvPr/>
      </p:nvGrpSpPr>
      <p:grpSpPr>
        <a:xfrm>
          <a:off x="0" y="0"/>
          <a:ext cx="0" cy="0"/>
          <a:chOff x="0" y="0"/>
          <a:chExt cx="0" cy="0"/>
        </a:xfrm>
      </p:grpSpPr>
      <p:sp>
        <p:nvSpPr>
          <p:cNvPr id="607" name="Shape 607"/>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8" name="Shape 608"/>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09" name="Shape 609"/>
        <p:cNvGrpSpPr/>
        <p:nvPr/>
      </p:nvGrpSpPr>
      <p:grpSpPr>
        <a:xfrm>
          <a:off x="0" y="0"/>
          <a:ext cx="0" cy="0"/>
          <a:chOff x="0" y="0"/>
          <a:chExt cx="0" cy="0"/>
        </a:xfrm>
      </p:grpSpPr>
      <p:sp>
        <p:nvSpPr>
          <p:cNvPr id="610" name="Shape 610"/>
          <p:cNvSpPr txBox="1"/>
          <p:nvPr>
            <p:ph type="title"/>
          </p:nvPr>
        </p:nvSpPr>
        <p:spPr>
          <a:xfrm>
            <a:off x="457202"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11" name="Shape 611"/>
          <p:cNvSpPr txBox="1"/>
          <p:nvPr>
            <p:ph idx="1" type="body"/>
          </p:nvPr>
        </p:nvSpPr>
        <p:spPr>
          <a:xfrm>
            <a:off x="3575054" y="273063"/>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12" name="Shape 612"/>
          <p:cNvSpPr txBox="1"/>
          <p:nvPr>
            <p:ph idx="2" type="body"/>
          </p:nvPr>
        </p:nvSpPr>
        <p:spPr>
          <a:xfrm>
            <a:off x="457202" y="1435104"/>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3" name="Shape 613"/>
        <p:cNvGrpSpPr/>
        <p:nvPr/>
      </p:nvGrpSpPr>
      <p:grpSpPr>
        <a:xfrm>
          <a:off x="0" y="0"/>
          <a:ext cx="0" cy="0"/>
          <a:chOff x="0" y="0"/>
          <a:chExt cx="0" cy="0"/>
        </a:xfrm>
      </p:grpSpPr>
      <p:sp>
        <p:nvSpPr>
          <p:cNvPr id="614" name="Shape 614"/>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15" name="Shape 615"/>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16" name="Shape 616"/>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17" name="Shape 617"/>
        <p:cNvGrpSpPr/>
        <p:nvPr/>
      </p:nvGrpSpPr>
      <p:grpSpPr>
        <a:xfrm>
          <a:off x="0" y="0"/>
          <a:ext cx="0" cy="0"/>
          <a:chOff x="0" y="0"/>
          <a:chExt cx="0" cy="0"/>
        </a:xfrm>
      </p:grpSpPr>
      <p:sp>
        <p:nvSpPr>
          <p:cNvPr id="618" name="Shape 618"/>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19" name="Shape 619"/>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20" name="Shape 620"/>
        <p:cNvGrpSpPr/>
        <p:nvPr/>
      </p:nvGrpSpPr>
      <p:grpSpPr>
        <a:xfrm>
          <a:off x="0" y="0"/>
          <a:ext cx="0" cy="0"/>
          <a:chOff x="0" y="0"/>
          <a:chExt cx="0" cy="0"/>
        </a:xfrm>
      </p:grpSpPr>
      <p:sp>
        <p:nvSpPr>
          <p:cNvPr id="621" name="Shape 621"/>
          <p:cNvSpPr txBox="1"/>
          <p:nvPr>
            <p:ph type="title"/>
          </p:nvPr>
        </p:nvSpPr>
        <p:spPr>
          <a:xfrm rot="5400000">
            <a:off x="4481550" y="2643163"/>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22" name="Shape 622"/>
          <p:cNvSpPr txBox="1"/>
          <p:nvPr>
            <p:ph idx="1" type="body"/>
          </p:nvPr>
        </p:nvSpPr>
        <p:spPr>
          <a:xfrm rot="5400000">
            <a:off x="519151" y="776263"/>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623" name="Shape 623"/>
        <p:cNvGrpSpPr/>
        <p:nvPr/>
      </p:nvGrpSpPr>
      <p:grpSpPr>
        <a:xfrm>
          <a:off x="0" y="0"/>
          <a:ext cx="0" cy="0"/>
          <a:chOff x="0" y="0"/>
          <a:chExt cx="0" cy="0"/>
        </a:xfrm>
      </p:grpSpPr>
      <p:sp>
        <p:nvSpPr>
          <p:cNvPr id="624" name="Shape 62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25" name="Shape 625"/>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26" name="Shape 626"/>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627" name="Shape 627"/>
        <p:cNvGrpSpPr/>
        <p:nvPr/>
      </p:nvGrpSpPr>
      <p:grpSpPr>
        <a:xfrm>
          <a:off x="0" y="0"/>
          <a:ext cx="0" cy="0"/>
          <a:chOff x="0" y="0"/>
          <a:chExt cx="0" cy="0"/>
        </a:xfrm>
      </p:grpSpPr>
      <p:sp>
        <p:nvSpPr>
          <p:cNvPr id="628" name="Shape 628"/>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29" name="Shape 629"/>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30" name="Shape 630"/>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35" name="Shape 635"/>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36" name="Shape 636"/>
        <p:cNvGrpSpPr/>
        <p:nvPr/>
      </p:nvGrpSpPr>
      <p:grpSpPr>
        <a:xfrm>
          <a:off x="0" y="0"/>
          <a:ext cx="0" cy="0"/>
          <a:chOff x="0" y="0"/>
          <a:chExt cx="0" cy="0"/>
        </a:xfrm>
      </p:grpSpPr>
      <p:sp>
        <p:nvSpPr>
          <p:cNvPr id="637" name="Shape 637"/>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38" name="Shape 638"/>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0" name="Shape 130"/>
        <p:cNvGrpSpPr/>
        <p:nvPr/>
      </p:nvGrpSpPr>
      <p:grpSpPr>
        <a:xfrm>
          <a:off x="0" y="0"/>
          <a:ext cx="0" cy="0"/>
          <a:chOff x="0" y="0"/>
          <a:chExt cx="0" cy="0"/>
        </a:xfrm>
      </p:grpSpPr>
      <p:sp>
        <p:nvSpPr>
          <p:cNvPr id="131" name="Shape 13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32" name="Shape 132"/>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39" name="Shape 639"/>
        <p:cNvGrpSpPr/>
        <p:nvPr/>
      </p:nvGrpSpPr>
      <p:grpSpPr>
        <a:xfrm>
          <a:off x="0" y="0"/>
          <a:ext cx="0" cy="0"/>
          <a:chOff x="0" y="0"/>
          <a:chExt cx="0" cy="0"/>
        </a:xfrm>
      </p:grpSpPr>
      <p:sp>
        <p:nvSpPr>
          <p:cNvPr id="640" name="Shape 640"/>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41" name="Shape 641"/>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42" name="Shape 642"/>
        <p:cNvGrpSpPr/>
        <p:nvPr/>
      </p:nvGrpSpPr>
      <p:grpSpPr>
        <a:xfrm>
          <a:off x="0" y="0"/>
          <a:ext cx="0" cy="0"/>
          <a:chOff x="0" y="0"/>
          <a:chExt cx="0" cy="0"/>
        </a:xfrm>
      </p:grpSpPr>
      <p:sp>
        <p:nvSpPr>
          <p:cNvPr id="643" name="Shape 643"/>
          <p:cNvSpPr txBox="1"/>
          <p:nvPr>
            <p:ph type="title"/>
          </p:nvPr>
        </p:nvSpPr>
        <p:spPr>
          <a:xfrm>
            <a:off x="722313" y="4406913"/>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44" name="Shape 644"/>
          <p:cNvSpPr txBox="1"/>
          <p:nvPr>
            <p:ph idx="1" type="body"/>
          </p:nvPr>
        </p:nvSpPr>
        <p:spPr>
          <a:xfrm>
            <a:off x="722313" y="2906718"/>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45" name="Shape 645"/>
        <p:cNvGrpSpPr/>
        <p:nvPr/>
      </p:nvGrpSpPr>
      <p:grpSpPr>
        <a:xfrm>
          <a:off x="0" y="0"/>
          <a:ext cx="0" cy="0"/>
          <a:chOff x="0" y="0"/>
          <a:chExt cx="0" cy="0"/>
        </a:xfrm>
      </p:grpSpPr>
      <p:sp>
        <p:nvSpPr>
          <p:cNvPr id="646" name="Shape 64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47" name="Shape 647"/>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8" name="Shape 648"/>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49" name="Shape 649"/>
        <p:cNvGrpSpPr/>
        <p:nvPr/>
      </p:nvGrpSpPr>
      <p:grpSpPr>
        <a:xfrm>
          <a:off x="0" y="0"/>
          <a:ext cx="0" cy="0"/>
          <a:chOff x="0" y="0"/>
          <a:chExt cx="0" cy="0"/>
        </a:xfrm>
      </p:grpSpPr>
      <p:sp>
        <p:nvSpPr>
          <p:cNvPr id="650" name="Shape 65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51" name="Shape 651"/>
          <p:cNvSpPr txBox="1"/>
          <p:nvPr>
            <p:ph idx="1" type="body"/>
          </p:nvPr>
        </p:nvSpPr>
        <p:spPr>
          <a:xfrm>
            <a:off x="457200" y="1535114"/>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52" name="Shape 652"/>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653" name="Shape 653"/>
          <p:cNvSpPr txBox="1"/>
          <p:nvPr>
            <p:ph idx="3" type="body"/>
          </p:nvPr>
        </p:nvSpPr>
        <p:spPr>
          <a:xfrm>
            <a:off x="4645026" y="1535114"/>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54" name="Shape 654"/>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55" name="Shape 655"/>
        <p:cNvGrpSpPr/>
        <p:nvPr/>
      </p:nvGrpSpPr>
      <p:grpSpPr>
        <a:xfrm>
          <a:off x="0" y="0"/>
          <a:ext cx="0" cy="0"/>
          <a:chOff x="0" y="0"/>
          <a:chExt cx="0" cy="0"/>
        </a:xfrm>
      </p:grpSpPr>
      <p:sp>
        <p:nvSpPr>
          <p:cNvPr id="656" name="Shape 65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57" name="Shape 657"/>
        <p:cNvGrpSpPr/>
        <p:nvPr/>
      </p:nvGrpSpPr>
      <p:grpSpPr>
        <a:xfrm>
          <a:off x="0" y="0"/>
          <a:ext cx="0" cy="0"/>
          <a:chOff x="0" y="0"/>
          <a:chExt cx="0" cy="0"/>
        </a:xfrm>
      </p:grpSpPr>
      <p:sp>
        <p:nvSpPr>
          <p:cNvPr id="658" name="Shape 658"/>
          <p:cNvSpPr txBox="1"/>
          <p:nvPr>
            <p:ph type="title"/>
          </p:nvPr>
        </p:nvSpPr>
        <p:spPr>
          <a:xfrm>
            <a:off x="457202"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59" name="Shape 659"/>
          <p:cNvSpPr txBox="1"/>
          <p:nvPr>
            <p:ph idx="1" type="body"/>
          </p:nvPr>
        </p:nvSpPr>
        <p:spPr>
          <a:xfrm>
            <a:off x="3575054" y="273063"/>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60" name="Shape 660"/>
          <p:cNvSpPr txBox="1"/>
          <p:nvPr>
            <p:ph idx="2" type="body"/>
          </p:nvPr>
        </p:nvSpPr>
        <p:spPr>
          <a:xfrm>
            <a:off x="457202" y="1435104"/>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61" name="Shape 661"/>
        <p:cNvGrpSpPr/>
        <p:nvPr/>
      </p:nvGrpSpPr>
      <p:grpSpPr>
        <a:xfrm>
          <a:off x="0" y="0"/>
          <a:ext cx="0" cy="0"/>
          <a:chOff x="0" y="0"/>
          <a:chExt cx="0" cy="0"/>
        </a:xfrm>
      </p:grpSpPr>
      <p:sp>
        <p:nvSpPr>
          <p:cNvPr id="662" name="Shape 662"/>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63" name="Shape 663"/>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64" name="Shape 664"/>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65" name="Shape 665"/>
        <p:cNvGrpSpPr/>
        <p:nvPr/>
      </p:nvGrpSpPr>
      <p:grpSpPr>
        <a:xfrm>
          <a:off x="0" y="0"/>
          <a:ext cx="0" cy="0"/>
          <a:chOff x="0" y="0"/>
          <a:chExt cx="0" cy="0"/>
        </a:xfrm>
      </p:grpSpPr>
      <p:sp>
        <p:nvSpPr>
          <p:cNvPr id="666" name="Shape 66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67" name="Shape 667"/>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68" name="Shape 668"/>
        <p:cNvGrpSpPr/>
        <p:nvPr/>
      </p:nvGrpSpPr>
      <p:grpSpPr>
        <a:xfrm>
          <a:off x="0" y="0"/>
          <a:ext cx="0" cy="0"/>
          <a:chOff x="0" y="0"/>
          <a:chExt cx="0" cy="0"/>
        </a:xfrm>
      </p:grpSpPr>
      <p:sp>
        <p:nvSpPr>
          <p:cNvPr id="669" name="Shape 669"/>
          <p:cNvSpPr txBox="1"/>
          <p:nvPr>
            <p:ph type="title"/>
          </p:nvPr>
        </p:nvSpPr>
        <p:spPr>
          <a:xfrm rot="5400000">
            <a:off x="4481550" y="2643163"/>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70" name="Shape 670"/>
          <p:cNvSpPr txBox="1"/>
          <p:nvPr>
            <p:ph idx="1" type="body"/>
          </p:nvPr>
        </p:nvSpPr>
        <p:spPr>
          <a:xfrm rot="5400000">
            <a:off x="519151" y="776263"/>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671" name="Shape 671"/>
        <p:cNvGrpSpPr/>
        <p:nvPr/>
      </p:nvGrpSpPr>
      <p:grpSpPr>
        <a:xfrm>
          <a:off x="0" y="0"/>
          <a:ext cx="0" cy="0"/>
          <a:chOff x="0" y="0"/>
          <a:chExt cx="0" cy="0"/>
        </a:xfrm>
      </p:grpSpPr>
      <p:sp>
        <p:nvSpPr>
          <p:cNvPr id="672" name="Shape 67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73" name="Shape 673"/>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4" name="Shape 674"/>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7" name="Shape 137"/>
        <p:cNvGrpSpPr/>
        <p:nvPr/>
      </p:nvGrpSpPr>
      <p:grpSpPr>
        <a:xfrm>
          <a:off x="0" y="0"/>
          <a:ext cx="0" cy="0"/>
          <a:chOff x="0" y="0"/>
          <a:chExt cx="0" cy="0"/>
        </a:xfrm>
      </p:grpSpPr>
      <p:sp>
        <p:nvSpPr>
          <p:cNvPr id="138" name="Shape 138"/>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39" name="Shape 139"/>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675" name="Shape 675"/>
        <p:cNvGrpSpPr/>
        <p:nvPr/>
      </p:nvGrpSpPr>
      <p:grpSpPr>
        <a:xfrm>
          <a:off x="0" y="0"/>
          <a:ext cx="0" cy="0"/>
          <a:chOff x="0" y="0"/>
          <a:chExt cx="0" cy="0"/>
        </a:xfrm>
      </p:grpSpPr>
      <p:sp>
        <p:nvSpPr>
          <p:cNvPr id="676" name="Shape 676"/>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77" name="Shape 677"/>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8" name="Shape 678"/>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85" name="Shape 685"/>
        <p:cNvGrpSpPr/>
        <p:nvPr/>
      </p:nvGrpSpPr>
      <p:grpSpPr>
        <a:xfrm>
          <a:off x="0" y="0"/>
          <a:ext cx="0" cy="0"/>
          <a:chOff x="0" y="0"/>
          <a:chExt cx="0" cy="0"/>
        </a:xfrm>
      </p:grpSpPr>
      <p:sp>
        <p:nvSpPr>
          <p:cNvPr id="686" name="Shape 68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687" name="Shape 687"/>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8" name="Shape 68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i="0" sz="12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89" name="Shape 68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90" name="Shape 690"/>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i="0" sz="1200" u="none" cap="none" strike="noStrike">
                <a:solidFill>
                  <a:srgbClr val="898989"/>
                </a:solidFill>
                <a:latin typeface="Arial"/>
                <a:ea typeface="Arial"/>
                <a:cs typeface="Arial"/>
                <a:sym typeface="Arial"/>
              </a:defRPr>
            </a:lvl1pPr>
            <a:lvl2pPr indent="0" lvl="1" marL="0" marR="0" rtl="0" algn="r">
              <a:spcBef>
                <a:spcPts val="0"/>
              </a:spcBef>
              <a:spcAft>
                <a:spcPts val="0"/>
              </a:spcAft>
              <a:buNone/>
              <a:defRPr b="1" i="0" sz="1200" u="none" cap="none" strike="noStrike">
                <a:solidFill>
                  <a:srgbClr val="898989"/>
                </a:solidFill>
                <a:latin typeface="Arial"/>
                <a:ea typeface="Arial"/>
                <a:cs typeface="Arial"/>
                <a:sym typeface="Arial"/>
              </a:defRPr>
            </a:lvl2pPr>
            <a:lvl3pPr indent="0" lvl="2" marL="0" marR="0" rtl="0" algn="r">
              <a:spcBef>
                <a:spcPts val="0"/>
              </a:spcBef>
              <a:spcAft>
                <a:spcPts val="0"/>
              </a:spcAft>
              <a:buNone/>
              <a:defRPr b="1" i="0" sz="1200" u="none" cap="none" strike="noStrike">
                <a:solidFill>
                  <a:srgbClr val="898989"/>
                </a:solidFill>
                <a:latin typeface="Arial"/>
                <a:ea typeface="Arial"/>
                <a:cs typeface="Arial"/>
                <a:sym typeface="Arial"/>
              </a:defRPr>
            </a:lvl3pPr>
            <a:lvl4pPr indent="0" lvl="3" marL="0" marR="0" rtl="0" algn="r">
              <a:spcBef>
                <a:spcPts val="0"/>
              </a:spcBef>
              <a:spcAft>
                <a:spcPts val="0"/>
              </a:spcAft>
              <a:buNone/>
              <a:defRPr b="1" i="0" sz="1200" u="none" cap="none" strike="noStrike">
                <a:solidFill>
                  <a:srgbClr val="898989"/>
                </a:solidFill>
                <a:latin typeface="Arial"/>
                <a:ea typeface="Arial"/>
                <a:cs typeface="Arial"/>
                <a:sym typeface="Arial"/>
              </a:defRPr>
            </a:lvl4pPr>
            <a:lvl5pPr indent="0" lvl="4" marL="0" marR="0" rtl="0" algn="r">
              <a:spcBef>
                <a:spcPts val="0"/>
              </a:spcBef>
              <a:spcAft>
                <a:spcPts val="0"/>
              </a:spcAft>
              <a:buNone/>
              <a:defRPr b="1" i="0" sz="1200" u="none" cap="none" strike="noStrike">
                <a:solidFill>
                  <a:srgbClr val="898989"/>
                </a:solidFill>
                <a:latin typeface="Arial"/>
                <a:ea typeface="Arial"/>
                <a:cs typeface="Arial"/>
                <a:sym typeface="Arial"/>
              </a:defRPr>
            </a:lvl5pPr>
            <a:lvl6pPr indent="0" lvl="5" marL="0" marR="0" rtl="0" algn="r">
              <a:spcBef>
                <a:spcPts val="0"/>
              </a:spcBef>
              <a:spcAft>
                <a:spcPts val="0"/>
              </a:spcAft>
              <a:buNone/>
              <a:defRPr b="1" i="0" sz="1200" u="none" cap="none" strike="noStrike">
                <a:solidFill>
                  <a:srgbClr val="898989"/>
                </a:solidFill>
                <a:latin typeface="Arial"/>
                <a:ea typeface="Arial"/>
                <a:cs typeface="Arial"/>
                <a:sym typeface="Arial"/>
              </a:defRPr>
            </a:lvl6pPr>
            <a:lvl7pPr indent="0" lvl="6" marL="0" marR="0" rtl="0" algn="r">
              <a:spcBef>
                <a:spcPts val="0"/>
              </a:spcBef>
              <a:spcAft>
                <a:spcPts val="0"/>
              </a:spcAft>
              <a:buNone/>
              <a:defRPr b="1" i="0" sz="1200" u="none" cap="none" strike="noStrike">
                <a:solidFill>
                  <a:srgbClr val="898989"/>
                </a:solidFill>
                <a:latin typeface="Arial"/>
                <a:ea typeface="Arial"/>
                <a:cs typeface="Arial"/>
                <a:sym typeface="Arial"/>
              </a:defRPr>
            </a:lvl7pPr>
            <a:lvl8pPr indent="0" lvl="7" marL="0" marR="0" rtl="0" algn="r">
              <a:spcBef>
                <a:spcPts val="0"/>
              </a:spcBef>
              <a:spcAft>
                <a:spcPts val="0"/>
              </a:spcAft>
              <a:buNone/>
              <a:defRPr b="1" i="0" sz="1200" u="none" cap="none" strike="noStrike">
                <a:solidFill>
                  <a:srgbClr val="898989"/>
                </a:solidFill>
                <a:latin typeface="Arial"/>
                <a:ea typeface="Arial"/>
                <a:cs typeface="Arial"/>
                <a:sym typeface="Arial"/>
              </a:defRPr>
            </a:lvl8pPr>
            <a:lvl9pPr indent="0" lvl="8" marL="0" marR="0" rtl="0" algn="r">
              <a:spcBef>
                <a:spcPts val="0"/>
              </a:spcBef>
              <a:spcAft>
                <a:spcPts val="0"/>
              </a:spcAft>
              <a:buNone/>
              <a:defRPr b="1" i="0" sz="1200" u="none" cap="none" strike="noStrik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91" name="Shape 691"/>
        <p:cNvGrpSpPr/>
        <p:nvPr/>
      </p:nvGrpSpPr>
      <p:grpSpPr>
        <a:xfrm>
          <a:off x="0" y="0"/>
          <a:ext cx="0" cy="0"/>
          <a:chOff x="0" y="0"/>
          <a:chExt cx="0" cy="0"/>
        </a:xfrm>
      </p:grpSpPr>
      <p:sp>
        <p:nvSpPr>
          <p:cNvPr id="692" name="Shape 692"/>
          <p:cNvSpPr txBox="1"/>
          <p:nvPr>
            <p:ph type="ctrTitle"/>
          </p:nvPr>
        </p:nvSpPr>
        <p:spPr>
          <a:xfrm>
            <a:off x="685800" y="2130428"/>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693" name="Shape 693"/>
          <p:cNvSpPr txBox="1"/>
          <p:nvPr>
            <p:ph idx="1" type="subTitle"/>
          </p:nvPr>
        </p:nvSpPr>
        <p:spPr>
          <a:xfrm>
            <a:off x="1371600" y="3886202"/>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94" name="Shape 69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95" name="Shape 69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96" name="Shape 696"/>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97" name="Shape 697"/>
        <p:cNvGrpSpPr/>
        <p:nvPr/>
      </p:nvGrpSpPr>
      <p:grpSpPr>
        <a:xfrm>
          <a:off x="0" y="0"/>
          <a:ext cx="0" cy="0"/>
          <a:chOff x="0" y="0"/>
          <a:chExt cx="0" cy="0"/>
        </a:xfrm>
      </p:grpSpPr>
      <p:sp>
        <p:nvSpPr>
          <p:cNvPr id="698" name="Shape 698"/>
          <p:cNvSpPr txBox="1"/>
          <p:nvPr>
            <p:ph type="title"/>
          </p:nvPr>
        </p:nvSpPr>
        <p:spPr>
          <a:xfrm>
            <a:off x="722313" y="4406912"/>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699" name="Shape 699"/>
          <p:cNvSpPr txBox="1"/>
          <p:nvPr>
            <p:ph idx="1" type="body"/>
          </p:nvPr>
        </p:nvSpPr>
        <p:spPr>
          <a:xfrm>
            <a:off x="722313" y="2906718"/>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00" name="Shape 70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01" name="Shape 70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02" name="Shape 702"/>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03" name="Shape 703"/>
        <p:cNvGrpSpPr/>
        <p:nvPr/>
      </p:nvGrpSpPr>
      <p:grpSpPr>
        <a:xfrm>
          <a:off x="0" y="0"/>
          <a:ext cx="0" cy="0"/>
          <a:chOff x="0" y="0"/>
          <a:chExt cx="0" cy="0"/>
        </a:xfrm>
      </p:grpSpPr>
      <p:sp>
        <p:nvSpPr>
          <p:cNvPr id="704" name="Shape 70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05" name="Shape 705"/>
          <p:cNvSpPr txBox="1"/>
          <p:nvPr>
            <p:ph idx="1" type="body"/>
          </p:nvPr>
        </p:nvSpPr>
        <p:spPr>
          <a:xfrm>
            <a:off x="457200" y="1600203"/>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6" name="Shape 706"/>
          <p:cNvSpPr txBox="1"/>
          <p:nvPr>
            <p:ph idx="2" type="body"/>
          </p:nvPr>
        </p:nvSpPr>
        <p:spPr>
          <a:xfrm>
            <a:off x="4648200" y="1600203"/>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7" name="Shape 70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08" name="Shape 70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09" name="Shape 709"/>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10" name="Shape 710"/>
        <p:cNvGrpSpPr/>
        <p:nvPr/>
      </p:nvGrpSpPr>
      <p:grpSpPr>
        <a:xfrm>
          <a:off x="0" y="0"/>
          <a:ext cx="0" cy="0"/>
          <a:chOff x="0" y="0"/>
          <a:chExt cx="0" cy="0"/>
        </a:xfrm>
      </p:grpSpPr>
      <p:sp>
        <p:nvSpPr>
          <p:cNvPr id="711" name="Shape 71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12" name="Shape 712"/>
          <p:cNvSpPr txBox="1"/>
          <p:nvPr>
            <p:ph idx="1" type="body"/>
          </p:nvPr>
        </p:nvSpPr>
        <p:spPr>
          <a:xfrm>
            <a:off x="457200" y="1535114"/>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13" name="Shape 713"/>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14" name="Shape 714"/>
          <p:cNvSpPr txBox="1"/>
          <p:nvPr>
            <p:ph idx="3" type="body"/>
          </p:nvPr>
        </p:nvSpPr>
        <p:spPr>
          <a:xfrm>
            <a:off x="4645025" y="1535114"/>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15" name="Shape 715"/>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16" name="Shape 7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17" name="Shape 7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18" name="Shape 718"/>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9" name="Shape 719"/>
        <p:cNvGrpSpPr/>
        <p:nvPr/>
      </p:nvGrpSpPr>
      <p:grpSpPr>
        <a:xfrm>
          <a:off x="0" y="0"/>
          <a:ext cx="0" cy="0"/>
          <a:chOff x="0" y="0"/>
          <a:chExt cx="0" cy="0"/>
        </a:xfrm>
      </p:grpSpPr>
      <p:sp>
        <p:nvSpPr>
          <p:cNvPr id="720" name="Shape 72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21" name="Shape 7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22" name="Shape 7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23" name="Shape 723"/>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4" name="Shape 724"/>
        <p:cNvGrpSpPr/>
        <p:nvPr/>
      </p:nvGrpSpPr>
      <p:grpSpPr>
        <a:xfrm>
          <a:off x="0" y="0"/>
          <a:ext cx="0" cy="0"/>
          <a:chOff x="0" y="0"/>
          <a:chExt cx="0" cy="0"/>
        </a:xfrm>
      </p:grpSpPr>
      <p:sp>
        <p:nvSpPr>
          <p:cNvPr id="725" name="Shape 72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26" name="Shape 72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27" name="Shape 727"/>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28" name="Shape 728"/>
        <p:cNvGrpSpPr/>
        <p:nvPr/>
      </p:nvGrpSpPr>
      <p:grpSpPr>
        <a:xfrm>
          <a:off x="0" y="0"/>
          <a:ext cx="0" cy="0"/>
          <a:chOff x="0" y="0"/>
          <a:chExt cx="0" cy="0"/>
        </a:xfrm>
      </p:grpSpPr>
      <p:sp>
        <p:nvSpPr>
          <p:cNvPr id="729" name="Shape 729"/>
          <p:cNvSpPr txBox="1"/>
          <p:nvPr>
            <p:ph type="title"/>
          </p:nvPr>
        </p:nvSpPr>
        <p:spPr>
          <a:xfrm>
            <a:off x="457202"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30" name="Shape 730"/>
          <p:cNvSpPr txBox="1"/>
          <p:nvPr>
            <p:ph idx="1" type="body"/>
          </p:nvPr>
        </p:nvSpPr>
        <p:spPr>
          <a:xfrm>
            <a:off x="3575054" y="273062"/>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1" name="Shape 731"/>
          <p:cNvSpPr txBox="1"/>
          <p:nvPr>
            <p:ph idx="2" type="body"/>
          </p:nvPr>
        </p:nvSpPr>
        <p:spPr>
          <a:xfrm>
            <a:off x="457202" y="1435104"/>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32" name="Shape 73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33" name="Shape 73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34" name="Shape 734"/>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35" name="Shape 735"/>
        <p:cNvGrpSpPr/>
        <p:nvPr/>
      </p:nvGrpSpPr>
      <p:grpSpPr>
        <a:xfrm>
          <a:off x="0" y="0"/>
          <a:ext cx="0" cy="0"/>
          <a:chOff x="0" y="0"/>
          <a:chExt cx="0" cy="0"/>
        </a:xfrm>
      </p:grpSpPr>
      <p:sp>
        <p:nvSpPr>
          <p:cNvPr id="736" name="Shape 736"/>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37" name="Shape 73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38" name="Shape 738"/>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39" name="Shape 73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40" name="Shape 74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41" name="Shape 741"/>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140" name="Shape 140"/>
        <p:cNvGrpSpPr/>
        <p:nvPr/>
      </p:nvGrpSpPr>
      <p:grpSpPr>
        <a:xfrm>
          <a:off x="0" y="0"/>
          <a:ext cx="0" cy="0"/>
          <a:chOff x="0" y="0"/>
          <a:chExt cx="0" cy="0"/>
        </a:xfrm>
      </p:grpSpPr>
      <p:sp>
        <p:nvSpPr>
          <p:cNvPr id="141" name="Shape 141"/>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42" name="Shape 142"/>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 name="Shape 143"/>
          <p:cNvSpPr/>
          <p:nvPr>
            <p:ph idx="2" type="clipArt"/>
          </p:nvPr>
        </p:nvSpPr>
        <p:spPr>
          <a:xfrm>
            <a:off x="4648200"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42" name="Shape 742"/>
        <p:cNvGrpSpPr/>
        <p:nvPr/>
      </p:nvGrpSpPr>
      <p:grpSpPr>
        <a:xfrm>
          <a:off x="0" y="0"/>
          <a:ext cx="0" cy="0"/>
          <a:chOff x="0" y="0"/>
          <a:chExt cx="0" cy="0"/>
        </a:xfrm>
      </p:grpSpPr>
      <p:sp>
        <p:nvSpPr>
          <p:cNvPr id="743" name="Shape 74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44" name="Shape 744"/>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5" name="Shape 74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46" name="Shape 74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47" name="Shape 747"/>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8" name="Shape 748"/>
        <p:cNvGrpSpPr/>
        <p:nvPr/>
      </p:nvGrpSpPr>
      <p:grpSpPr>
        <a:xfrm>
          <a:off x="0" y="0"/>
          <a:ext cx="0" cy="0"/>
          <a:chOff x="0" y="0"/>
          <a:chExt cx="0" cy="0"/>
        </a:xfrm>
      </p:grpSpPr>
      <p:sp>
        <p:nvSpPr>
          <p:cNvPr id="749" name="Shape 749"/>
          <p:cNvSpPr txBox="1"/>
          <p:nvPr>
            <p:ph type="title"/>
          </p:nvPr>
        </p:nvSpPr>
        <p:spPr>
          <a:xfrm rot="5400000">
            <a:off x="4732351" y="2171700"/>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750" name="Shape 750"/>
          <p:cNvSpPr txBox="1"/>
          <p:nvPr>
            <p:ph idx="1" type="body"/>
          </p:nvPr>
        </p:nvSpPr>
        <p:spPr>
          <a:xfrm rot="5400000">
            <a:off x="541350" y="190500"/>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1" name="Shape 75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52" name="Shape 75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53" name="Shape 753"/>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sz="1200">
                <a:solidFill>
                  <a:srgbClr val="898989"/>
                </a:solidFill>
                <a:latin typeface="Arial"/>
                <a:ea typeface="Arial"/>
                <a:cs typeface="Arial"/>
                <a:sym typeface="Arial"/>
              </a:defRPr>
            </a:lvl1pPr>
            <a:lvl2pPr indent="0" lvl="1" marL="0" marR="0" rtl="0" algn="r">
              <a:spcBef>
                <a:spcPts val="0"/>
              </a:spcBef>
              <a:spcAft>
                <a:spcPts val="0"/>
              </a:spcAft>
              <a:buNone/>
              <a:defRPr b="1" sz="1200">
                <a:solidFill>
                  <a:srgbClr val="898989"/>
                </a:solidFill>
                <a:latin typeface="Arial"/>
                <a:ea typeface="Arial"/>
                <a:cs typeface="Arial"/>
                <a:sym typeface="Arial"/>
              </a:defRPr>
            </a:lvl2pPr>
            <a:lvl3pPr indent="0" lvl="2" marL="0" marR="0" rtl="0" algn="r">
              <a:spcBef>
                <a:spcPts val="0"/>
              </a:spcBef>
              <a:spcAft>
                <a:spcPts val="0"/>
              </a:spcAft>
              <a:buNone/>
              <a:defRPr b="1" sz="1200">
                <a:solidFill>
                  <a:srgbClr val="898989"/>
                </a:solidFill>
                <a:latin typeface="Arial"/>
                <a:ea typeface="Arial"/>
                <a:cs typeface="Arial"/>
                <a:sym typeface="Arial"/>
              </a:defRPr>
            </a:lvl3pPr>
            <a:lvl4pPr indent="0" lvl="3" marL="0" marR="0" rtl="0" algn="r">
              <a:spcBef>
                <a:spcPts val="0"/>
              </a:spcBef>
              <a:spcAft>
                <a:spcPts val="0"/>
              </a:spcAft>
              <a:buNone/>
              <a:defRPr b="1" sz="1200">
                <a:solidFill>
                  <a:srgbClr val="898989"/>
                </a:solidFill>
                <a:latin typeface="Arial"/>
                <a:ea typeface="Arial"/>
                <a:cs typeface="Arial"/>
                <a:sym typeface="Arial"/>
              </a:defRPr>
            </a:lvl4pPr>
            <a:lvl5pPr indent="0" lvl="4" marL="0" marR="0" rtl="0" algn="r">
              <a:spcBef>
                <a:spcPts val="0"/>
              </a:spcBef>
              <a:spcAft>
                <a:spcPts val="0"/>
              </a:spcAft>
              <a:buNone/>
              <a:defRPr b="1" sz="1200">
                <a:solidFill>
                  <a:srgbClr val="898989"/>
                </a:solidFill>
                <a:latin typeface="Arial"/>
                <a:ea typeface="Arial"/>
                <a:cs typeface="Arial"/>
                <a:sym typeface="Arial"/>
              </a:defRPr>
            </a:lvl5pPr>
            <a:lvl6pPr indent="0" lvl="5" marL="0" marR="0" rtl="0" algn="r">
              <a:spcBef>
                <a:spcPts val="0"/>
              </a:spcBef>
              <a:spcAft>
                <a:spcPts val="0"/>
              </a:spcAft>
              <a:buNone/>
              <a:defRPr b="1" sz="1200">
                <a:solidFill>
                  <a:srgbClr val="898989"/>
                </a:solidFill>
                <a:latin typeface="Arial"/>
                <a:ea typeface="Arial"/>
                <a:cs typeface="Arial"/>
                <a:sym typeface="Arial"/>
              </a:defRPr>
            </a:lvl6pPr>
            <a:lvl7pPr indent="0" lvl="6" marL="0" marR="0" rtl="0" algn="r">
              <a:spcBef>
                <a:spcPts val="0"/>
              </a:spcBef>
              <a:spcAft>
                <a:spcPts val="0"/>
              </a:spcAft>
              <a:buNone/>
              <a:defRPr b="1" sz="1200">
                <a:solidFill>
                  <a:srgbClr val="898989"/>
                </a:solidFill>
                <a:latin typeface="Arial"/>
                <a:ea typeface="Arial"/>
                <a:cs typeface="Arial"/>
                <a:sym typeface="Arial"/>
              </a:defRPr>
            </a:lvl7pPr>
            <a:lvl8pPr indent="0" lvl="7" marL="0" marR="0" rtl="0" algn="r">
              <a:spcBef>
                <a:spcPts val="0"/>
              </a:spcBef>
              <a:spcAft>
                <a:spcPts val="0"/>
              </a:spcAft>
              <a:buNone/>
              <a:defRPr b="1" sz="1200">
                <a:solidFill>
                  <a:srgbClr val="898989"/>
                </a:solidFill>
                <a:latin typeface="Arial"/>
                <a:ea typeface="Arial"/>
                <a:cs typeface="Arial"/>
                <a:sym typeface="Arial"/>
              </a:defRPr>
            </a:lvl8pPr>
            <a:lvl9pPr indent="0" lvl="8" marL="0" marR="0" rtl="0" algn="r">
              <a:spcBef>
                <a:spcPts val="0"/>
              </a:spcBef>
              <a:spcAft>
                <a:spcPts val="0"/>
              </a:spcAft>
              <a:buNone/>
              <a:defRPr b="1" sz="1200">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760" name="Shape 760"/>
        <p:cNvGrpSpPr/>
        <p:nvPr/>
      </p:nvGrpSpPr>
      <p:grpSpPr>
        <a:xfrm>
          <a:off x="0" y="0"/>
          <a:ext cx="0" cy="0"/>
          <a:chOff x="0" y="0"/>
          <a:chExt cx="0" cy="0"/>
        </a:xfrm>
      </p:grpSpPr>
      <p:sp>
        <p:nvSpPr>
          <p:cNvPr id="761" name="Shape 76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62" name="Shape 76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3" name="Shape 76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i="0" sz="1200" u="none" cap="none" strike="noStrike">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64" name="Shape 76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65" name="Shape 76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66" name="Shape 766"/>
        <p:cNvGrpSpPr/>
        <p:nvPr/>
      </p:nvGrpSpPr>
      <p:grpSpPr>
        <a:xfrm>
          <a:off x="0" y="0"/>
          <a:ext cx="0" cy="0"/>
          <a:chOff x="0" y="0"/>
          <a:chExt cx="0" cy="0"/>
        </a:xfrm>
      </p:grpSpPr>
      <p:sp>
        <p:nvSpPr>
          <p:cNvPr id="767" name="Shape 76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68" name="Shape 768"/>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Helvetica Neue"/>
                <a:ea typeface="Helvetica Neue"/>
                <a:cs typeface="Helvetica Neue"/>
                <a:sym typeface="Helvetica Neue"/>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Helvetica Neue"/>
                <a:ea typeface="Helvetica Neue"/>
                <a:cs typeface="Helvetica Neue"/>
                <a:sym typeface="Helvetica Neue"/>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Helvetica Neue"/>
                <a:ea typeface="Helvetica Neue"/>
                <a:cs typeface="Helvetica Neue"/>
                <a:sym typeface="Helvetica Neue"/>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9" name="Shape 76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70" name="Shape 77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71" name="Shape 7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72" name="Shape 772"/>
        <p:cNvGrpSpPr/>
        <p:nvPr/>
      </p:nvGrpSpPr>
      <p:grpSpPr>
        <a:xfrm>
          <a:off x="0" y="0"/>
          <a:ext cx="0" cy="0"/>
          <a:chOff x="0" y="0"/>
          <a:chExt cx="0" cy="0"/>
        </a:xfrm>
      </p:grpSpPr>
      <p:sp>
        <p:nvSpPr>
          <p:cNvPr id="773" name="Shape 773"/>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74" name="Shape 774"/>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Helvetica Neue"/>
                <a:ea typeface="Helvetica Neue"/>
                <a:cs typeface="Helvetica Neue"/>
                <a:sym typeface="Helvetica Neue"/>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Helvetica Neue"/>
                <a:ea typeface="Helvetica Neue"/>
                <a:cs typeface="Helvetica Neue"/>
                <a:sym typeface="Helvetica Neue"/>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Helvetica Neue"/>
                <a:ea typeface="Helvetica Neue"/>
                <a:cs typeface="Helvetica Neue"/>
                <a:sym typeface="Helvetica Neue"/>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Helvetica Neue"/>
                <a:ea typeface="Helvetica Neue"/>
                <a:cs typeface="Helvetica Neue"/>
                <a:sym typeface="Helvetica Neue"/>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Helvetica Neue"/>
                <a:ea typeface="Helvetica Neue"/>
                <a:cs typeface="Helvetica Neue"/>
                <a:sym typeface="Helvetica Neue"/>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75" name="Shape 77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76" name="Shape 77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77" name="Shape 7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78" name="Shape 778"/>
        <p:cNvGrpSpPr/>
        <p:nvPr/>
      </p:nvGrpSpPr>
      <p:grpSpPr>
        <a:xfrm>
          <a:off x="0" y="0"/>
          <a:ext cx="0" cy="0"/>
          <a:chOff x="0" y="0"/>
          <a:chExt cx="0" cy="0"/>
        </a:xfrm>
      </p:grpSpPr>
      <p:sp>
        <p:nvSpPr>
          <p:cNvPr id="779" name="Shape 77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80" name="Shape 780"/>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Shape 781"/>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2" name="Shape 78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83" name="Shape 78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84" name="Shape 7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85" name="Shape 785"/>
        <p:cNvGrpSpPr/>
        <p:nvPr/>
      </p:nvGrpSpPr>
      <p:grpSpPr>
        <a:xfrm>
          <a:off x="0" y="0"/>
          <a:ext cx="0" cy="0"/>
          <a:chOff x="0" y="0"/>
          <a:chExt cx="0" cy="0"/>
        </a:xfrm>
      </p:grpSpPr>
      <p:sp>
        <p:nvSpPr>
          <p:cNvPr id="786" name="Shape 78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87" name="Shape 787"/>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88" name="Shape 788"/>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89" name="Shape 78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Helvetica Neue"/>
                <a:ea typeface="Helvetica Neue"/>
                <a:cs typeface="Helvetica Neue"/>
                <a:sym typeface="Helvetica Neue"/>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Helvetica Neue"/>
                <a:ea typeface="Helvetica Neue"/>
                <a:cs typeface="Helvetica Neue"/>
                <a:sym typeface="Helvetica Neue"/>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Helvetica Neue"/>
                <a:ea typeface="Helvetica Neue"/>
                <a:cs typeface="Helvetica Neue"/>
                <a:sym typeface="Helvetica Neue"/>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Helvetica Neue"/>
                <a:ea typeface="Helvetica Neue"/>
                <a:cs typeface="Helvetica Neue"/>
                <a:sym typeface="Helvetica Neue"/>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90" name="Shape 790"/>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91" name="Shape 79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92" name="Shape 79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93" name="Shape 7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94" name="Shape 794"/>
        <p:cNvGrpSpPr/>
        <p:nvPr/>
      </p:nvGrpSpPr>
      <p:grpSpPr>
        <a:xfrm>
          <a:off x="0" y="0"/>
          <a:ext cx="0" cy="0"/>
          <a:chOff x="0" y="0"/>
          <a:chExt cx="0" cy="0"/>
        </a:xfrm>
      </p:grpSpPr>
      <p:sp>
        <p:nvSpPr>
          <p:cNvPr id="795" name="Shape 79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96" name="Shape 79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97" name="Shape 79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98" name="Shape 7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9" name="Shape 799"/>
        <p:cNvGrpSpPr/>
        <p:nvPr/>
      </p:nvGrpSpPr>
      <p:grpSpPr>
        <a:xfrm>
          <a:off x="0" y="0"/>
          <a:ext cx="0" cy="0"/>
          <a:chOff x="0" y="0"/>
          <a:chExt cx="0" cy="0"/>
        </a:xfrm>
      </p:grpSpPr>
      <p:sp>
        <p:nvSpPr>
          <p:cNvPr id="800" name="Shape 80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01" name="Shape 80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02" name="Shape 8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03" name="Shape 803"/>
        <p:cNvGrpSpPr/>
        <p:nvPr/>
      </p:nvGrpSpPr>
      <p:grpSpPr>
        <a:xfrm>
          <a:off x="0" y="0"/>
          <a:ext cx="0" cy="0"/>
          <a:chOff x="0" y="0"/>
          <a:chExt cx="0" cy="0"/>
        </a:xfrm>
      </p:grpSpPr>
      <p:sp>
        <p:nvSpPr>
          <p:cNvPr id="804" name="Shape 804"/>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805" name="Shape 805"/>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6" name="Shape 806"/>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807" name="Shape 80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08" name="Shape 80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09" name="Shape 80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44" name="Shape 144"/>
        <p:cNvGrpSpPr/>
        <p:nvPr/>
      </p:nvGrpSpPr>
      <p:grpSpPr>
        <a:xfrm>
          <a:off x="0" y="0"/>
          <a:ext cx="0" cy="0"/>
          <a:chOff x="0" y="0"/>
          <a:chExt cx="0" cy="0"/>
        </a:xfrm>
      </p:grpSpPr>
      <p:sp>
        <p:nvSpPr>
          <p:cNvPr id="145" name="Shape 145"/>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46" name="Shape 146"/>
          <p:cNvSpPr txBox="1"/>
          <p:nvPr>
            <p:ph idx="1" type="body"/>
          </p:nvPr>
        </p:nvSpPr>
        <p:spPr>
          <a:xfrm>
            <a:off x="685800" y="1981200"/>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7" name="Shape 147"/>
          <p:cNvSpPr txBox="1"/>
          <p:nvPr>
            <p:ph idx="2" type="body"/>
          </p:nvPr>
        </p:nvSpPr>
        <p:spPr>
          <a:xfrm>
            <a:off x="4648200" y="1981200"/>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10" name="Shape 810"/>
        <p:cNvGrpSpPr/>
        <p:nvPr/>
      </p:nvGrpSpPr>
      <p:grpSpPr>
        <a:xfrm>
          <a:off x="0" y="0"/>
          <a:ext cx="0" cy="0"/>
          <a:chOff x="0" y="0"/>
          <a:chExt cx="0" cy="0"/>
        </a:xfrm>
      </p:grpSpPr>
      <p:sp>
        <p:nvSpPr>
          <p:cNvPr id="811" name="Shape 811"/>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812" name="Shape 81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Helvetica Neue"/>
                <a:ea typeface="Helvetica Neue"/>
                <a:cs typeface="Helvetica Neue"/>
                <a:sym typeface="Helvetica Neue"/>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Helvetica Neue"/>
                <a:ea typeface="Helvetica Neue"/>
                <a:cs typeface="Helvetica Neue"/>
                <a:sym typeface="Helvetica Neue"/>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13" name="Shape 813"/>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Helvetica Neue"/>
                <a:ea typeface="Helvetica Neue"/>
                <a:cs typeface="Helvetica Neue"/>
                <a:sym typeface="Helvetica Neue"/>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814" name="Shape 8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15" name="Shape 8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16" name="Shape 8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17" name="Shape 817"/>
        <p:cNvGrpSpPr/>
        <p:nvPr/>
      </p:nvGrpSpPr>
      <p:grpSpPr>
        <a:xfrm>
          <a:off x="0" y="0"/>
          <a:ext cx="0" cy="0"/>
          <a:chOff x="0" y="0"/>
          <a:chExt cx="0" cy="0"/>
        </a:xfrm>
      </p:grpSpPr>
      <p:sp>
        <p:nvSpPr>
          <p:cNvPr id="818" name="Shape 8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819" name="Shape 819"/>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0" name="Shape 8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21" name="Shape 8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22" name="Shape 8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23" name="Shape 823"/>
        <p:cNvGrpSpPr/>
        <p:nvPr/>
      </p:nvGrpSpPr>
      <p:grpSpPr>
        <a:xfrm>
          <a:off x="0" y="0"/>
          <a:ext cx="0" cy="0"/>
          <a:chOff x="0" y="0"/>
          <a:chExt cx="0" cy="0"/>
        </a:xfrm>
      </p:grpSpPr>
      <p:sp>
        <p:nvSpPr>
          <p:cNvPr id="824" name="Shape 824"/>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825" name="Shape 825"/>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6" name="Shape 82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sz="1200">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27" name="Shape 82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sz="1200">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828" name="Shape 8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rgbClr val="898989"/>
                </a:solidFill>
                <a:latin typeface="Calibri"/>
                <a:ea typeface="Calibri"/>
                <a:cs typeface="Calibri"/>
                <a:sym typeface="Calibri"/>
              </a:defRPr>
            </a:lvl1pPr>
            <a:lvl2pPr indent="0" lvl="1" marL="0" marR="0" rtl="0" algn="r">
              <a:spcBef>
                <a:spcPts val="0"/>
              </a:spcBef>
              <a:spcAft>
                <a:spcPts val="0"/>
              </a:spcAft>
              <a:buNone/>
              <a:defRPr b="1" sz="1200">
                <a:solidFill>
                  <a:srgbClr val="898989"/>
                </a:solidFill>
                <a:latin typeface="Calibri"/>
                <a:ea typeface="Calibri"/>
                <a:cs typeface="Calibri"/>
                <a:sym typeface="Calibri"/>
              </a:defRPr>
            </a:lvl2pPr>
            <a:lvl3pPr indent="0" lvl="2" marL="0" marR="0" rtl="0" algn="r">
              <a:spcBef>
                <a:spcPts val="0"/>
              </a:spcBef>
              <a:spcAft>
                <a:spcPts val="0"/>
              </a:spcAft>
              <a:buNone/>
              <a:defRPr b="1" sz="1200">
                <a:solidFill>
                  <a:srgbClr val="898989"/>
                </a:solidFill>
                <a:latin typeface="Calibri"/>
                <a:ea typeface="Calibri"/>
                <a:cs typeface="Calibri"/>
                <a:sym typeface="Calibri"/>
              </a:defRPr>
            </a:lvl3pPr>
            <a:lvl4pPr indent="0" lvl="3" marL="0" marR="0" rtl="0" algn="r">
              <a:spcBef>
                <a:spcPts val="0"/>
              </a:spcBef>
              <a:spcAft>
                <a:spcPts val="0"/>
              </a:spcAft>
              <a:buNone/>
              <a:defRPr b="1" sz="1200">
                <a:solidFill>
                  <a:srgbClr val="898989"/>
                </a:solidFill>
                <a:latin typeface="Calibri"/>
                <a:ea typeface="Calibri"/>
                <a:cs typeface="Calibri"/>
                <a:sym typeface="Calibri"/>
              </a:defRPr>
            </a:lvl4pPr>
            <a:lvl5pPr indent="0" lvl="4" marL="0" marR="0" rtl="0" algn="r">
              <a:spcBef>
                <a:spcPts val="0"/>
              </a:spcBef>
              <a:spcAft>
                <a:spcPts val="0"/>
              </a:spcAft>
              <a:buNone/>
              <a:defRPr b="1" sz="1200">
                <a:solidFill>
                  <a:srgbClr val="898989"/>
                </a:solidFill>
                <a:latin typeface="Calibri"/>
                <a:ea typeface="Calibri"/>
                <a:cs typeface="Calibri"/>
                <a:sym typeface="Calibri"/>
              </a:defRPr>
            </a:lvl5pPr>
            <a:lvl6pPr indent="0" lvl="5" marL="0" marR="0" rtl="0" algn="r">
              <a:spcBef>
                <a:spcPts val="0"/>
              </a:spcBef>
              <a:spcAft>
                <a:spcPts val="0"/>
              </a:spcAft>
              <a:buNone/>
              <a:defRPr b="1" sz="1200">
                <a:solidFill>
                  <a:srgbClr val="898989"/>
                </a:solidFill>
                <a:latin typeface="Calibri"/>
                <a:ea typeface="Calibri"/>
                <a:cs typeface="Calibri"/>
                <a:sym typeface="Calibri"/>
              </a:defRPr>
            </a:lvl6pPr>
            <a:lvl7pPr indent="0" lvl="6" marL="0" marR="0" rtl="0" algn="r">
              <a:spcBef>
                <a:spcPts val="0"/>
              </a:spcBef>
              <a:spcAft>
                <a:spcPts val="0"/>
              </a:spcAft>
              <a:buNone/>
              <a:defRPr b="1" sz="1200">
                <a:solidFill>
                  <a:srgbClr val="898989"/>
                </a:solidFill>
                <a:latin typeface="Calibri"/>
                <a:ea typeface="Calibri"/>
                <a:cs typeface="Calibri"/>
                <a:sym typeface="Calibri"/>
              </a:defRPr>
            </a:lvl7pPr>
            <a:lvl8pPr indent="0" lvl="7" marL="0" marR="0" rtl="0" algn="r">
              <a:spcBef>
                <a:spcPts val="0"/>
              </a:spcBef>
              <a:spcAft>
                <a:spcPts val="0"/>
              </a:spcAft>
              <a:buNone/>
              <a:defRPr b="1" sz="1200">
                <a:solidFill>
                  <a:srgbClr val="898989"/>
                </a:solidFill>
                <a:latin typeface="Calibri"/>
                <a:ea typeface="Calibri"/>
                <a:cs typeface="Calibri"/>
                <a:sym typeface="Calibri"/>
              </a:defRPr>
            </a:lvl8pPr>
            <a:lvl9pPr indent="0" lvl="8" marL="0" marR="0" rtl="0" algn="r">
              <a:spcBef>
                <a:spcPts val="0"/>
              </a:spcBef>
              <a:spcAft>
                <a:spcPts val="0"/>
              </a:spcAft>
              <a:buNone/>
              <a:defRPr b="1" sz="1200">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35" name="Shape 835"/>
        <p:cNvGrpSpPr/>
        <p:nvPr/>
      </p:nvGrpSpPr>
      <p:grpSpPr>
        <a:xfrm>
          <a:off x="0" y="0"/>
          <a:ext cx="0" cy="0"/>
          <a:chOff x="0" y="0"/>
          <a:chExt cx="0" cy="0"/>
        </a:xfrm>
      </p:grpSpPr>
      <p:sp>
        <p:nvSpPr>
          <p:cNvPr id="836" name="Shape 836"/>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7" name="Shape 837"/>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838" name="Shape 838"/>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9" name="Shape 839"/>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0" name="Shape 84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841" name="Shape 841"/>
        <p:cNvGrpSpPr/>
        <p:nvPr/>
      </p:nvGrpSpPr>
      <p:grpSpPr>
        <a:xfrm>
          <a:off x="0" y="0"/>
          <a:ext cx="0" cy="0"/>
          <a:chOff x="0" y="0"/>
          <a:chExt cx="0" cy="0"/>
        </a:xfrm>
      </p:grpSpPr>
      <p:sp>
        <p:nvSpPr>
          <p:cNvPr id="842" name="Shape 842"/>
          <p:cNvSpPr txBox="1"/>
          <p:nvPr>
            <p:ph type="title"/>
          </p:nvPr>
        </p:nvSpPr>
        <p:spPr>
          <a:xfrm>
            <a:off x="628650"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3" name="Shape 843"/>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4" name="Shape 844"/>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5" name="Shape 845"/>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6" name="Shape 84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47" name="Shape 847"/>
        <p:cNvGrpSpPr/>
        <p:nvPr/>
      </p:nvGrpSpPr>
      <p:grpSpPr>
        <a:xfrm>
          <a:off x="0" y="0"/>
          <a:ext cx="0" cy="0"/>
          <a:chOff x="0" y="0"/>
          <a:chExt cx="0" cy="0"/>
        </a:xfrm>
      </p:grpSpPr>
      <p:sp>
        <p:nvSpPr>
          <p:cNvPr id="848" name="Shape 848"/>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9" name="Shape 849"/>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50" name="Shape 850"/>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1" name="Shape 851"/>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2" name="Shape 85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53" name="Shape 853"/>
        <p:cNvGrpSpPr/>
        <p:nvPr/>
      </p:nvGrpSpPr>
      <p:grpSpPr>
        <a:xfrm>
          <a:off x="0" y="0"/>
          <a:ext cx="0" cy="0"/>
          <a:chOff x="0" y="0"/>
          <a:chExt cx="0" cy="0"/>
        </a:xfrm>
      </p:grpSpPr>
      <p:sp>
        <p:nvSpPr>
          <p:cNvPr id="854" name="Shape 854"/>
          <p:cNvSpPr txBox="1"/>
          <p:nvPr>
            <p:ph type="title"/>
          </p:nvPr>
        </p:nvSpPr>
        <p:spPr>
          <a:xfrm>
            <a:off x="628650"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55" name="Shape 855"/>
          <p:cNvSpPr txBox="1"/>
          <p:nvPr>
            <p:ph idx="1" type="body"/>
          </p:nvPr>
        </p:nvSpPr>
        <p:spPr>
          <a:xfrm>
            <a:off x="628650" y="1825625"/>
            <a:ext cx="38862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6" name="Shape 856"/>
          <p:cNvSpPr txBox="1"/>
          <p:nvPr>
            <p:ph idx="2" type="body"/>
          </p:nvPr>
        </p:nvSpPr>
        <p:spPr>
          <a:xfrm>
            <a:off x="4629150" y="1825625"/>
            <a:ext cx="38862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7" name="Shape 857"/>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8" name="Shape 858"/>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9" name="Shape 85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60" name="Shape 860"/>
        <p:cNvGrpSpPr/>
        <p:nvPr/>
      </p:nvGrpSpPr>
      <p:grpSpPr>
        <a:xfrm>
          <a:off x="0" y="0"/>
          <a:ext cx="0" cy="0"/>
          <a:chOff x="0" y="0"/>
          <a:chExt cx="0" cy="0"/>
        </a:xfrm>
      </p:grpSpPr>
      <p:sp>
        <p:nvSpPr>
          <p:cNvPr id="861" name="Shape 861"/>
          <p:cNvSpPr txBox="1"/>
          <p:nvPr>
            <p:ph type="title"/>
          </p:nvPr>
        </p:nvSpPr>
        <p:spPr>
          <a:xfrm>
            <a:off x="629841"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62" name="Shape 862"/>
          <p:cNvSpPr txBox="1"/>
          <p:nvPr>
            <p:ph idx="1" type="body"/>
          </p:nvPr>
        </p:nvSpPr>
        <p:spPr>
          <a:xfrm>
            <a:off x="629841" y="1681163"/>
            <a:ext cx="3868200" cy="8238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3" name="Shape 863"/>
          <p:cNvSpPr txBox="1"/>
          <p:nvPr>
            <p:ph idx="2" type="body"/>
          </p:nvPr>
        </p:nvSpPr>
        <p:spPr>
          <a:xfrm>
            <a:off x="629841" y="2505075"/>
            <a:ext cx="3868200" cy="3684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4" name="Shape 864"/>
          <p:cNvSpPr txBox="1"/>
          <p:nvPr>
            <p:ph idx="3" type="body"/>
          </p:nvPr>
        </p:nvSpPr>
        <p:spPr>
          <a:xfrm>
            <a:off x="4629150" y="1681163"/>
            <a:ext cx="3887400" cy="8238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65" name="Shape 865"/>
          <p:cNvSpPr txBox="1"/>
          <p:nvPr>
            <p:ph idx="4" type="body"/>
          </p:nvPr>
        </p:nvSpPr>
        <p:spPr>
          <a:xfrm>
            <a:off x="4629150" y="2505075"/>
            <a:ext cx="3887400" cy="3684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6" name="Shape 866"/>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7" name="Shape 867"/>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8" name="Shape 86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69" name="Shape 869"/>
        <p:cNvGrpSpPr/>
        <p:nvPr/>
      </p:nvGrpSpPr>
      <p:grpSpPr>
        <a:xfrm>
          <a:off x="0" y="0"/>
          <a:ext cx="0" cy="0"/>
          <a:chOff x="0" y="0"/>
          <a:chExt cx="0" cy="0"/>
        </a:xfrm>
      </p:grpSpPr>
      <p:sp>
        <p:nvSpPr>
          <p:cNvPr id="870" name="Shape 870"/>
          <p:cNvSpPr txBox="1"/>
          <p:nvPr>
            <p:ph type="title"/>
          </p:nvPr>
        </p:nvSpPr>
        <p:spPr>
          <a:xfrm>
            <a:off x="628650"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71" name="Shape 871"/>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2" name="Shape 872"/>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3" name="Shape 87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74" name="Shape 874"/>
        <p:cNvGrpSpPr/>
        <p:nvPr/>
      </p:nvGrpSpPr>
      <p:grpSpPr>
        <a:xfrm>
          <a:off x="0" y="0"/>
          <a:ext cx="0" cy="0"/>
          <a:chOff x="0" y="0"/>
          <a:chExt cx="0" cy="0"/>
        </a:xfrm>
      </p:grpSpPr>
      <p:sp>
        <p:nvSpPr>
          <p:cNvPr id="875" name="Shape 875"/>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6" name="Shape 876"/>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7" name="Shape 87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8" name="Shape 148"/>
        <p:cNvGrpSpPr/>
        <p:nvPr/>
      </p:nvGrpSpPr>
      <p:grpSpPr>
        <a:xfrm>
          <a:off x="0" y="0"/>
          <a:ext cx="0" cy="0"/>
          <a:chOff x="0" y="0"/>
          <a:chExt cx="0" cy="0"/>
        </a:xfrm>
      </p:grpSpPr>
      <p:sp>
        <p:nvSpPr>
          <p:cNvPr id="149" name="Shape 149"/>
          <p:cNvSpPr txBox="1"/>
          <p:nvPr>
            <p:ph type="title"/>
          </p:nvPr>
        </p:nvSpPr>
        <p:spPr>
          <a:xfrm rot="5400000">
            <a:off x="4481550" y="2643150"/>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50" name="Shape 150"/>
          <p:cNvSpPr txBox="1"/>
          <p:nvPr>
            <p:ph idx="1" type="body"/>
          </p:nvPr>
        </p:nvSpPr>
        <p:spPr>
          <a:xfrm rot="5400000">
            <a:off x="519150" y="776250"/>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78" name="Shape 878"/>
        <p:cNvGrpSpPr/>
        <p:nvPr/>
      </p:nvGrpSpPr>
      <p:grpSpPr>
        <a:xfrm>
          <a:off x="0" y="0"/>
          <a:ext cx="0" cy="0"/>
          <a:chOff x="0" y="0"/>
          <a:chExt cx="0" cy="0"/>
        </a:xfrm>
      </p:grpSpPr>
      <p:sp>
        <p:nvSpPr>
          <p:cNvPr id="879" name="Shape 879"/>
          <p:cNvSpPr txBox="1"/>
          <p:nvPr>
            <p:ph type="title"/>
          </p:nvPr>
        </p:nvSpPr>
        <p:spPr>
          <a:xfrm>
            <a:off x="629841" y="457200"/>
            <a:ext cx="2949300"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0" name="Shape 880"/>
          <p:cNvSpPr txBox="1"/>
          <p:nvPr>
            <p:ph idx="1" type="body"/>
          </p:nvPr>
        </p:nvSpPr>
        <p:spPr>
          <a:xfrm>
            <a:off x="3887391" y="987425"/>
            <a:ext cx="4629000" cy="4873500"/>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1" name="Shape 881"/>
          <p:cNvSpPr txBox="1"/>
          <p:nvPr>
            <p:ph idx="2" type="body"/>
          </p:nvPr>
        </p:nvSpPr>
        <p:spPr>
          <a:xfrm>
            <a:off x="629841" y="2057400"/>
            <a:ext cx="29493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882" name="Shape 882"/>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3" name="Shape 883"/>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4" name="Shape 88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85" name="Shape 885"/>
        <p:cNvGrpSpPr/>
        <p:nvPr/>
      </p:nvGrpSpPr>
      <p:grpSpPr>
        <a:xfrm>
          <a:off x="0" y="0"/>
          <a:ext cx="0" cy="0"/>
          <a:chOff x="0" y="0"/>
          <a:chExt cx="0" cy="0"/>
        </a:xfrm>
      </p:grpSpPr>
      <p:sp>
        <p:nvSpPr>
          <p:cNvPr id="886" name="Shape 886"/>
          <p:cNvSpPr txBox="1"/>
          <p:nvPr>
            <p:ph type="title"/>
          </p:nvPr>
        </p:nvSpPr>
        <p:spPr>
          <a:xfrm>
            <a:off x="629841" y="457200"/>
            <a:ext cx="2949300"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7" name="Shape 887"/>
          <p:cNvSpPr/>
          <p:nvPr>
            <p:ph idx="2" type="pic"/>
          </p:nvPr>
        </p:nvSpPr>
        <p:spPr>
          <a:xfrm>
            <a:off x="3887391" y="987425"/>
            <a:ext cx="4629000" cy="4873500"/>
          </a:xfrm>
          <a:prstGeom prst="rect">
            <a:avLst/>
          </a:prstGeom>
          <a:noFill/>
          <a:ln>
            <a:noFill/>
          </a:ln>
        </p:spPr>
        <p:txBody>
          <a:bodyPr anchorCtr="0" anchor="t" bIns="91425" lIns="91425" spcFirstLastPara="1" rIns="91425" wrap="square" tIns="91425"/>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88" name="Shape 888"/>
          <p:cNvSpPr txBox="1"/>
          <p:nvPr>
            <p:ph idx="1" type="body"/>
          </p:nvPr>
        </p:nvSpPr>
        <p:spPr>
          <a:xfrm>
            <a:off x="629841" y="2057400"/>
            <a:ext cx="29493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889" name="Shape 889"/>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0" name="Shape 890"/>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1" name="Shape 89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92" name="Shape 892"/>
        <p:cNvGrpSpPr/>
        <p:nvPr/>
      </p:nvGrpSpPr>
      <p:grpSpPr>
        <a:xfrm>
          <a:off x="0" y="0"/>
          <a:ext cx="0" cy="0"/>
          <a:chOff x="0" y="0"/>
          <a:chExt cx="0" cy="0"/>
        </a:xfrm>
      </p:grpSpPr>
      <p:sp>
        <p:nvSpPr>
          <p:cNvPr id="893" name="Shape 893"/>
          <p:cNvSpPr txBox="1"/>
          <p:nvPr>
            <p:ph type="title"/>
          </p:nvPr>
        </p:nvSpPr>
        <p:spPr>
          <a:xfrm>
            <a:off x="628650"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94" name="Shape 894"/>
          <p:cNvSpPr txBox="1"/>
          <p:nvPr>
            <p:ph idx="1" type="body"/>
          </p:nvPr>
        </p:nvSpPr>
        <p:spPr>
          <a:xfrm rot="5400000">
            <a:off x="2396400" y="57875"/>
            <a:ext cx="4351200" cy="78867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5" name="Shape 895"/>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6" name="Shape 896"/>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7" name="Shape 89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98" name="Shape 898"/>
        <p:cNvGrpSpPr/>
        <p:nvPr/>
      </p:nvGrpSpPr>
      <p:grpSpPr>
        <a:xfrm>
          <a:off x="0" y="0"/>
          <a:ext cx="0" cy="0"/>
          <a:chOff x="0" y="0"/>
          <a:chExt cx="0" cy="0"/>
        </a:xfrm>
      </p:grpSpPr>
      <p:sp>
        <p:nvSpPr>
          <p:cNvPr id="899" name="Shape 899"/>
          <p:cNvSpPr txBox="1"/>
          <p:nvPr>
            <p:ph type="title"/>
          </p:nvPr>
        </p:nvSpPr>
        <p:spPr>
          <a:xfrm rot="5400000">
            <a:off x="4623600" y="2285275"/>
            <a:ext cx="5811900" cy="19716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00" name="Shape 900"/>
          <p:cNvSpPr txBox="1"/>
          <p:nvPr>
            <p:ph idx="1" type="body"/>
          </p:nvPr>
        </p:nvSpPr>
        <p:spPr>
          <a:xfrm rot="5400000">
            <a:off x="623025" y="370675"/>
            <a:ext cx="5811900" cy="58008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1" name="Shape 901"/>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2" name="Shape 902"/>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3" name="Shape 90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1" name="Shape 151"/>
        <p:cNvGrpSpPr/>
        <p:nvPr/>
      </p:nvGrpSpPr>
      <p:grpSpPr>
        <a:xfrm>
          <a:off x="0" y="0"/>
          <a:ext cx="0" cy="0"/>
          <a:chOff x="0" y="0"/>
          <a:chExt cx="0" cy="0"/>
        </a:xfrm>
      </p:grpSpPr>
      <p:sp>
        <p:nvSpPr>
          <p:cNvPr id="152" name="Shape 15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53" name="Shape 153"/>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54" name="Shape 154"/>
        <p:cNvGrpSpPr/>
        <p:nvPr/>
      </p:nvGrpSpPr>
      <p:grpSpPr>
        <a:xfrm>
          <a:off x="0" y="0"/>
          <a:ext cx="0" cy="0"/>
          <a:chOff x="0" y="0"/>
          <a:chExt cx="0" cy="0"/>
        </a:xfrm>
      </p:grpSpPr>
      <p:sp>
        <p:nvSpPr>
          <p:cNvPr id="155" name="Shape 155"/>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56" name="Shape 156"/>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7" name="Shape 157"/>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8" name="Shape 158"/>
        <p:cNvGrpSpPr/>
        <p:nvPr/>
      </p:nvGrpSpPr>
      <p:grpSpPr>
        <a:xfrm>
          <a:off x="0" y="0"/>
          <a:ext cx="0" cy="0"/>
          <a:chOff x="0" y="0"/>
          <a:chExt cx="0" cy="0"/>
        </a:xfrm>
      </p:grpSpPr>
      <p:sp>
        <p:nvSpPr>
          <p:cNvPr id="159" name="Shape 159"/>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60" name="Shape 160"/>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sz="3200">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1" name="Shape 16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4" name="Shape 14"/>
        <p:cNvGrpSpPr/>
        <p:nvPr/>
      </p:nvGrpSpPr>
      <p:grpSpPr>
        <a:xfrm>
          <a:off x="0" y="0"/>
          <a:ext cx="0" cy="0"/>
          <a:chOff x="0" y="0"/>
          <a:chExt cx="0" cy="0"/>
        </a:xfrm>
      </p:grpSpPr>
      <p:sp>
        <p:nvSpPr>
          <p:cNvPr id="15" name="Shape 15"/>
          <p:cNvSpPr txBox="1"/>
          <p:nvPr>
            <p:ph type="title"/>
          </p:nvPr>
        </p:nvSpPr>
        <p:spPr>
          <a:xfrm>
            <a:off x="685800" y="609600"/>
            <a:ext cx="7772400" cy="11432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22228B"/>
              </a:buClr>
              <a:buSzPts val="2400"/>
              <a:buFont typeface="Arial"/>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Clr>
                <a:srgbClr val="22228B"/>
              </a:buClr>
              <a:buSzPts val="2400"/>
              <a:buFont typeface="Arial"/>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Clr>
                <a:srgbClr val="22228B"/>
              </a:buClr>
              <a:buSzPts val="2400"/>
              <a:buFont typeface="Arial"/>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Clr>
                <a:srgbClr val="22228B"/>
              </a:buClr>
              <a:buSzPts val="2400"/>
              <a:buFont typeface="Arial"/>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Clr>
                <a:srgbClr val="22228B"/>
              </a:buClr>
              <a:buSzPts val="2400"/>
              <a:buFont typeface="Arial"/>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Clr>
                <a:srgbClr val="000099"/>
              </a:buClr>
              <a:buSzPts val="3600"/>
              <a:buFont typeface="Arial"/>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Clr>
                <a:srgbClr val="000099"/>
              </a:buClr>
              <a:buSzPts val="3600"/>
              <a:buFont typeface="Arial"/>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Clr>
                <a:srgbClr val="000099"/>
              </a:buClr>
              <a:buSzPts val="3600"/>
              <a:buFont typeface="Arial"/>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Clr>
                <a:srgbClr val="000099"/>
              </a:buClr>
              <a:buSzPts val="3600"/>
              <a:buFont typeface="Arial"/>
              <a:buNone/>
              <a:defRPr b="1" i="0" sz="3600" u="sng" cap="none" strike="noStrike">
                <a:solidFill>
                  <a:srgbClr val="000099"/>
                </a:solidFill>
                <a:latin typeface="Arial"/>
                <a:ea typeface="Arial"/>
                <a:cs typeface="Arial"/>
                <a:sym typeface="Arial"/>
              </a:defRPr>
            </a:lvl9pPr>
          </a:lstStyle>
          <a:p/>
        </p:txBody>
      </p:sp>
      <p:sp>
        <p:nvSpPr>
          <p:cNvPr id="16" name="Shape 16"/>
          <p:cNvSpPr txBox="1"/>
          <p:nvPr>
            <p:ph idx="1" type="body"/>
          </p:nvPr>
        </p:nvSpPr>
        <p:spPr>
          <a:xfrm>
            <a:off x="685800" y="1981200"/>
            <a:ext cx="7772400" cy="4638800"/>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2" name="Shape 16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3" name="Shape 163"/>
        <p:cNvGrpSpPr/>
        <p:nvPr/>
      </p:nvGrpSpPr>
      <p:grpSpPr>
        <a:xfrm>
          <a:off x="0" y="0"/>
          <a:ext cx="0" cy="0"/>
          <a:chOff x="0" y="0"/>
          <a:chExt cx="0" cy="0"/>
        </a:xfrm>
      </p:grpSpPr>
      <p:sp>
        <p:nvSpPr>
          <p:cNvPr id="164" name="Shape 16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65" name="Shape 165"/>
        <p:cNvGrpSpPr/>
        <p:nvPr/>
      </p:nvGrpSpPr>
      <p:grpSpPr>
        <a:xfrm>
          <a:off x="0" y="0"/>
          <a:ext cx="0" cy="0"/>
          <a:chOff x="0" y="0"/>
          <a:chExt cx="0" cy="0"/>
        </a:xfrm>
      </p:grpSpPr>
      <p:sp>
        <p:nvSpPr>
          <p:cNvPr id="166" name="Shape 16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67" name="Shape 167"/>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sz="2400">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68" name="Shape 168"/>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69" name="Shape 16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sz="2400">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70" name="Shape 170"/>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71" name="Shape 171"/>
        <p:cNvGrpSpPr/>
        <p:nvPr/>
      </p:nvGrpSpPr>
      <p:grpSpPr>
        <a:xfrm>
          <a:off x="0" y="0"/>
          <a:ext cx="0" cy="0"/>
          <a:chOff x="0" y="0"/>
          <a:chExt cx="0" cy="0"/>
        </a:xfrm>
      </p:grpSpPr>
      <p:sp>
        <p:nvSpPr>
          <p:cNvPr id="172" name="Shape 17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73" name="Shape 173"/>
          <p:cNvSpPr txBox="1"/>
          <p:nvPr>
            <p:ph idx="1" type="body"/>
          </p:nvPr>
        </p:nvSpPr>
        <p:spPr>
          <a:xfrm>
            <a:off x="685800" y="1981200"/>
            <a:ext cx="3810000" cy="46386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 name="Shape 174"/>
          <p:cNvSpPr txBox="1"/>
          <p:nvPr>
            <p:ph idx="2" type="body"/>
          </p:nvPr>
        </p:nvSpPr>
        <p:spPr>
          <a:xfrm>
            <a:off x="4648200" y="1981200"/>
            <a:ext cx="3810000" cy="46386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5" name="Shape 175"/>
        <p:cNvGrpSpPr/>
        <p:nvPr/>
      </p:nvGrpSpPr>
      <p:grpSpPr>
        <a:xfrm>
          <a:off x="0" y="0"/>
          <a:ext cx="0" cy="0"/>
          <a:chOff x="0" y="0"/>
          <a:chExt cx="0" cy="0"/>
        </a:xfrm>
      </p:grpSpPr>
      <p:sp>
        <p:nvSpPr>
          <p:cNvPr id="176" name="Shape 176"/>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77" name="Shape 177"/>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sz="2000">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8" name="Shape 178"/>
        <p:cNvGrpSpPr/>
        <p:nvPr/>
      </p:nvGrpSpPr>
      <p:grpSpPr>
        <a:xfrm>
          <a:off x="0" y="0"/>
          <a:ext cx="0" cy="0"/>
          <a:chOff x="0" y="0"/>
          <a:chExt cx="0" cy="0"/>
        </a:xfrm>
      </p:grpSpPr>
      <p:sp>
        <p:nvSpPr>
          <p:cNvPr id="179" name="Shape 179"/>
          <p:cNvSpPr txBox="1"/>
          <p:nvPr>
            <p:ph type="ctrTitle"/>
          </p:nvPr>
        </p:nvSpPr>
        <p:spPr>
          <a:xfrm>
            <a:off x="685800" y="1447800"/>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80" name="Shape 180"/>
          <p:cNvSpPr txBox="1"/>
          <p:nvPr>
            <p:ph idx="1" type="subTitle"/>
          </p:nvPr>
        </p:nvSpPr>
        <p:spPr>
          <a:xfrm>
            <a:off x="1371600" y="3505200"/>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sz="4400">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85" name="Shape 185"/>
        <p:cNvGrpSpPr/>
        <p:nvPr/>
      </p:nvGrpSpPr>
      <p:grpSpPr>
        <a:xfrm>
          <a:off x="0" y="0"/>
          <a:ext cx="0" cy="0"/>
          <a:chOff x="0" y="0"/>
          <a:chExt cx="0" cy="0"/>
        </a:xfrm>
      </p:grpSpPr>
      <p:sp>
        <p:nvSpPr>
          <p:cNvPr id="186" name="Shape 18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87" name="Shape 187"/>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8" name="Shape 188"/>
        <p:cNvGrpSpPr/>
        <p:nvPr/>
      </p:nvGrpSpPr>
      <p:grpSpPr>
        <a:xfrm>
          <a:off x="0" y="0"/>
          <a:ext cx="0" cy="0"/>
          <a:chOff x="0" y="0"/>
          <a:chExt cx="0" cy="0"/>
        </a:xfrm>
      </p:grpSpPr>
      <p:sp>
        <p:nvSpPr>
          <p:cNvPr id="189" name="Shape 189"/>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190" name="Shape 190"/>
        <p:cNvGrpSpPr/>
        <p:nvPr/>
      </p:nvGrpSpPr>
      <p:grpSpPr>
        <a:xfrm>
          <a:off x="0" y="0"/>
          <a:ext cx="0" cy="0"/>
          <a:chOff x="0" y="0"/>
          <a:chExt cx="0" cy="0"/>
        </a:xfrm>
      </p:grpSpPr>
      <p:sp>
        <p:nvSpPr>
          <p:cNvPr id="191" name="Shape 191"/>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92" name="Shape 192"/>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3" name="Shape 193"/>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94" name="Shape 194"/>
        <p:cNvGrpSpPr/>
        <p:nvPr/>
      </p:nvGrpSpPr>
      <p:grpSpPr>
        <a:xfrm>
          <a:off x="0" y="0"/>
          <a:ext cx="0" cy="0"/>
          <a:chOff x="0" y="0"/>
          <a:chExt cx="0" cy="0"/>
        </a:xfrm>
      </p:grpSpPr>
      <p:sp>
        <p:nvSpPr>
          <p:cNvPr id="195" name="Shape 195"/>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96" name="Shape 196"/>
          <p:cNvSpPr txBox="1"/>
          <p:nvPr>
            <p:ph idx="1" type="body"/>
          </p:nvPr>
        </p:nvSpPr>
        <p:spPr>
          <a:xfrm>
            <a:off x="685800" y="1981201"/>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7" name="Shape 197"/>
          <p:cNvSpPr txBox="1"/>
          <p:nvPr>
            <p:ph idx="2" type="body"/>
          </p:nvPr>
        </p:nvSpPr>
        <p:spPr>
          <a:xfrm>
            <a:off x="4648201" y="1981201"/>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 name="Shape 23"/>
        <p:cNvGrpSpPr/>
        <p:nvPr/>
      </p:nvGrpSpPr>
      <p:grpSpPr>
        <a:xfrm>
          <a:off x="0" y="0"/>
          <a:ext cx="0" cy="0"/>
          <a:chOff x="0" y="0"/>
          <a:chExt cx="0" cy="0"/>
        </a:xfrm>
      </p:grpSpPr>
      <p:sp>
        <p:nvSpPr>
          <p:cNvPr id="24" name="Shape 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5" name="Shape 2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26" name="Shape 2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27" name="Shape 27"/>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8" name="Shape 198"/>
        <p:cNvGrpSpPr/>
        <p:nvPr/>
      </p:nvGrpSpPr>
      <p:grpSpPr>
        <a:xfrm>
          <a:off x="0" y="0"/>
          <a:ext cx="0" cy="0"/>
          <a:chOff x="0" y="0"/>
          <a:chExt cx="0" cy="0"/>
        </a:xfrm>
      </p:grpSpPr>
      <p:sp>
        <p:nvSpPr>
          <p:cNvPr id="199" name="Shape 199"/>
          <p:cNvSpPr txBox="1"/>
          <p:nvPr>
            <p:ph type="title"/>
          </p:nvPr>
        </p:nvSpPr>
        <p:spPr>
          <a:xfrm rot="5400000">
            <a:off x="4481550" y="2643151"/>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00" name="Shape 200"/>
          <p:cNvSpPr txBox="1"/>
          <p:nvPr>
            <p:ph idx="1" type="body"/>
          </p:nvPr>
        </p:nvSpPr>
        <p:spPr>
          <a:xfrm rot="5400000">
            <a:off x="519151" y="776251"/>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01" name="Shape 201"/>
        <p:cNvGrpSpPr/>
        <p:nvPr/>
      </p:nvGrpSpPr>
      <p:grpSpPr>
        <a:xfrm>
          <a:off x="0" y="0"/>
          <a:ext cx="0" cy="0"/>
          <a:chOff x="0" y="0"/>
          <a:chExt cx="0" cy="0"/>
        </a:xfrm>
      </p:grpSpPr>
      <p:sp>
        <p:nvSpPr>
          <p:cNvPr id="202" name="Shape 20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03" name="Shape 203"/>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4" name="Shape 204"/>
        <p:cNvGrpSpPr/>
        <p:nvPr/>
      </p:nvGrpSpPr>
      <p:grpSpPr>
        <a:xfrm>
          <a:off x="0" y="0"/>
          <a:ext cx="0" cy="0"/>
          <a:chOff x="0" y="0"/>
          <a:chExt cx="0" cy="0"/>
        </a:xfrm>
      </p:grpSpPr>
      <p:sp>
        <p:nvSpPr>
          <p:cNvPr id="205" name="Shape 205"/>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06" name="Shape 206"/>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7" name="Shape 207"/>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08" name="Shape 208"/>
        <p:cNvGrpSpPr/>
        <p:nvPr/>
      </p:nvGrpSpPr>
      <p:grpSpPr>
        <a:xfrm>
          <a:off x="0" y="0"/>
          <a:ext cx="0" cy="0"/>
          <a:chOff x="0" y="0"/>
          <a:chExt cx="0" cy="0"/>
        </a:xfrm>
      </p:grpSpPr>
      <p:sp>
        <p:nvSpPr>
          <p:cNvPr id="209" name="Shape 209"/>
          <p:cNvSpPr txBox="1"/>
          <p:nvPr>
            <p:ph type="title"/>
          </p:nvPr>
        </p:nvSpPr>
        <p:spPr>
          <a:xfrm>
            <a:off x="457201"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10" name="Shape 210"/>
          <p:cNvSpPr txBox="1"/>
          <p:nvPr>
            <p:ph idx="1" type="body"/>
          </p:nvPr>
        </p:nvSpPr>
        <p:spPr>
          <a:xfrm>
            <a:off x="3575050" y="273051"/>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1" name="Shape 211"/>
          <p:cNvSpPr txBox="1"/>
          <p:nvPr>
            <p:ph idx="2" type="body"/>
          </p:nvPr>
        </p:nvSpPr>
        <p:spPr>
          <a:xfrm>
            <a:off x="457201"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2" name="Shape 21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13" name="Shape 213"/>
        <p:cNvGrpSpPr/>
        <p:nvPr/>
      </p:nvGrpSpPr>
      <p:grpSpPr>
        <a:xfrm>
          <a:off x="0" y="0"/>
          <a:ext cx="0" cy="0"/>
          <a:chOff x="0" y="0"/>
          <a:chExt cx="0" cy="0"/>
        </a:xfrm>
      </p:grpSpPr>
      <p:sp>
        <p:nvSpPr>
          <p:cNvPr id="214" name="Shape 21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15" name="Shape 215"/>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16" name="Shape 216"/>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217" name="Shape 217"/>
          <p:cNvSpPr txBox="1"/>
          <p:nvPr>
            <p:ph idx="3" type="body"/>
          </p:nvPr>
        </p:nvSpPr>
        <p:spPr>
          <a:xfrm>
            <a:off x="4645026"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18" name="Shape 218"/>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9" name="Shape 219"/>
        <p:cNvGrpSpPr/>
        <p:nvPr/>
      </p:nvGrpSpPr>
      <p:grpSpPr>
        <a:xfrm>
          <a:off x="0" y="0"/>
          <a:ext cx="0" cy="0"/>
          <a:chOff x="0" y="0"/>
          <a:chExt cx="0" cy="0"/>
        </a:xfrm>
      </p:grpSpPr>
      <p:sp>
        <p:nvSpPr>
          <p:cNvPr id="220" name="Shape 22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21" name="Shape 221"/>
          <p:cNvSpPr txBox="1"/>
          <p:nvPr>
            <p:ph idx="1" type="body"/>
          </p:nvPr>
        </p:nvSpPr>
        <p:spPr>
          <a:xfrm>
            <a:off x="685800" y="1981201"/>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2" name="Shape 222"/>
          <p:cNvSpPr txBox="1"/>
          <p:nvPr>
            <p:ph idx="2" type="body"/>
          </p:nvPr>
        </p:nvSpPr>
        <p:spPr>
          <a:xfrm>
            <a:off x="4648201" y="1981201"/>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23" name="Shape 223"/>
        <p:cNvGrpSpPr/>
        <p:nvPr/>
      </p:nvGrpSpPr>
      <p:grpSpPr>
        <a:xfrm>
          <a:off x="0" y="0"/>
          <a:ext cx="0" cy="0"/>
          <a:chOff x="0" y="0"/>
          <a:chExt cx="0" cy="0"/>
        </a:xfrm>
      </p:grpSpPr>
      <p:sp>
        <p:nvSpPr>
          <p:cNvPr id="224" name="Shape 224"/>
          <p:cNvSpPr txBox="1"/>
          <p:nvPr>
            <p:ph type="title"/>
          </p:nvPr>
        </p:nvSpPr>
        <p:spPr>
          <a:xfrm>
            <a:off x="722313" y="4406901"/>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25" name="Shape 225"/>
          <p:cNvSpPr txBox="1"/>
          <p:nvPr>
            <p:ph idx="1" type="body"/>
          </p:nvPr>
        </p:nvSpPr>
        <p:spPr>
          <a:xfrm>
            <a:off x="722313" y="2906714"/>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6" name="Shape 226"/>
        <p:cNvGrpSpPr/>
        <p:nvPr/>
      </p:nvGrpSpPr>
      <p:grpSpPr>
        <a:xfrm>
          <a:off x="0" y="0"/>
          <a:ext cx="0" cy="0"/>
          <a:chOff x="0" y="0"/>
          <a:chExt cx="0" cy="0"/>
        </a:xfrm>
      </p:grpSpPr>
      <p:sp>
        <p:nvSpPr>
          <p:cNvPr id="227" name="Shape 227"/>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28" name="Shape 228"/>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3" name="Shape 233"/>
        <p:cNvGrpSpPr/>
        <p:nvPr/>
      </p:nvGrpSpPr>
      <p:grpSpPr>
        <a:xfrm>
          <a:off x="0" y="0"/>
          <a:ext cx="0" cy="0"/>
          <a:chOff x="0" y="0"/>
          <a:chExt cx="0" cy="0"/>
        </a:xfrm>
      </p:grpSpPr>
      <p:sp>
        <p:nvSpPr>
          <p:cNvPr id="234" name="Shape 23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Shape 3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7" name="Shape 37"/>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8" name="Shape 38"/>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9" name="Shape 39"/>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35" name="Shape 235"/>
        <p:cNvGrpSpPr/>
        <p:nvPr/>
      </p:nvGrpSpPr>
      <p:grpSpPr>
        <a:xfrm>
          <a:off x="0" y="0"/>
          <a:ext cx="0" cy="0"/>
          <a:chOff x="0" y="0"/>
          <a:chExt cx="0" cy="0"/>
        </a:xfrm>
      </p:grpSpPr>
      <p:sp>
        <p:nvSpPr>
          <p:cNvPr id="236" name="Shape 23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37" name="Shape 237"/>
          <p:cNvSpPr txBox="1"/>
          <p:nvPr>
            <p:ph idx="1" type="body"/>
          </p:nvPr>
        </p:nvSpPr>
        <p:spPr>
          <a:xfrm>
            <a:off x="685800" y="1981201"/>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8" name="Shape 238"/>
          <p:cNvSpPr txBox="1"/>
          <p:nvPr>
            <p:ph idx="2" type="body"/>
          </p:nvPr>
        </p:nvSpPr>
        <p:spPr>
          <a:xfrm>
            <a:off x="4648201" y="1981201"/>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39" name="Shape 239"/>
        <p:cNvGrpSpPr/>
        <p:nvPr/>
      </p:nvGrpSpPr>
      <p:grpSpPr>
        <a:xfrm>
          <a:off x="0" y="0"/>
          <a:ext cx="0" cy="0"/>
          <a:chOff x="0" y="0"/>
          <a:chExt cx="0" cy="0"/>
        </a:xfrm>
      </p:grpSpPr>
      <p:sp>
        <p:nvSpPr>
          <p:cNvPr id="240" name="Shape 240"/>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41" name="Shape 241"/>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sz="4400">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242" name="Shape 242"/>
        <p:cNvGrpSpPr/>
        <p:nvPr/>
      </p:nvGrpSpPr>
      <p:grpSpPr>
        <a:xfrm>
          <a:off x="0" y="0"/>
          <a:ext cx="0" cy="0"/>
          <a:chOff x="0" y="0"/>
          <a:chExt cx="0" cy="0"/>
        </a:xfrm>
      </p:grpSpPr>
      <p:sp>
        <p:nvSpPr>
          <p:cNvPr id="243" name="Shape 243"/>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44" name="Shape 244"/>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5" name="Shape 245"/>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246" name="Shape 246"/>
        <p:cNvGrpSpPr/>
        <p:nvPr/>
      </p:nvGrpSpPr>
      <p:grpSpPr>
        <a:xfrm>
          <a:off x="0" y="0"/>
          <a:ext cx="0" cy="0"/>
          <a:chOff x="0" y="0"/>
          <a:chExt cx="0" cy="0"/>
        </a:xfrm>
      </p:grpSpPr>
      <p:sp>
        <p:nvSpPr>
          <p:cNvPr id="247" name="Shape 247"/>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48" name="Shape 248"/>
          <p:cNvSpPr txBox="1"/>
          <p:nvPr>
            <p:ph idx="1" type="body"/>
          </p:nvPr>
        </p:nvSpPr>
        <p:spPr>
          <a:xfrm>
            <a:off x="685800" y="1981201"/>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9" name="Shape 249"/>
          <p:cNvSpPr txBox="1"/>
          <p:nvPr>
            <p:ph idx="2" type="body"/>
          </p:nvPr>
        </p:nvSpPr>
        <p:spPr>
          <a:xfrm>
            <a:off x="4648201" y="1981201"/>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50" name="Shape 250"/>
        <p:cNvGrpSpPr/>
        <p:nvPr/>
      </p:nvGrpSpPr>
      <p:grpSpPr>
        <a:xfrm>
          <a:off x="0" y="0"/>
          <a:ext cx="0" cy="0"/>
          <a:chOff x="0" y="0"/>
          <a:chExt cx="0" cy="0"/>
        </a:xfrm>
      </p:grpSpPr>
      <p:sp>
        <p:nvSpPr>
          <p:cNvPr id="251" name="Shape 251"/>
          <p:cNvSpPr txBox="1"/>
          <p:nvPr>
            <p:ph type="title"/>
          </p:nvPr>
        </p:nvSpPr>
        <p:spPr>
          <a:xfrm rot="5400000">
            <a:off x="4481550" y="2643151"/>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52" name="Shape 252"/>
          <p:cNvSpPr txBox="1"/>
          <p:nvPr>
            <p:ph idx="1" type="body"/>
          </p:nvPr>
        </p:nvSpPr>
        <p:spPr>
          <a:xfrm rot="5400000">
            <a:off x="519151" y="776251"/>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53" name="Shape 253"/>
        <p:cNvGrpSpPr/>
        <p:nvPr/>
      </p:nvGrpSpPr>
      <p:grpSpPr>
        <a:xfrm>
          <a:off x="0" y="0"/>
          <a:ext cx="0" cy="0"/>
          <a:chOff x="0" y="0"/>
          <a:chExt cx="0" cy="0"/>
        </a:xfrm>
      </p:grpSpPr>
      <p:sp>
        <p:nvSpPr>
          <p:cNvPr id="254" name="Shape 25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55" name="Shape 255"/>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56" name="Shape 256"/>
        <p:cNvGrpSpPr/>
        <p:nvPr/>
      </p:nvGrpSpPr>
      <p:grpSpPr>
        <a:xfrm>
          <a:off x="0" y="0"/>
          <a:ext cx="0" cy="0"/>
          <a:chOff x="0" y="0"/>
          <a:chExt cx="0" cy="0"/>
        </a:xfrm>
      </p:grpSpPr>
      <p:sp>
        <p:nvSpPr>
          <p:cNvPr id="257" name="Shape 257"/>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58" name="Shape 258"/>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59" name="Shape 259"/>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60" name="Shape 260"/>
        <p:cNvGrpSpPr/>
        <p:nvPr/>
      </p:nvGrpSpPr>
      <p:grpSpPr>
        <a:xfrm>
          <a:off x="0" y="0"/>
          <a:ext cx="0" cy="0"/>
          <a:chOff x="0" y="0"/>
          <a:chExt cx="0" cy="0"/>
        </a:xfrm>
      </p:grpSpPr>
      <p:sp>
        <p:nvSpPr>
          <p:cNvPr id="261" name="Shape 261"/>
          <p:cNvSpPr txBox="1"/>
          <p:nvPr>
            <p:ph type="title"/>
          </p:nvPr>
        </p:nvSpPr>
        <p:spPr>
          <a:xfrm>
            <a:off x="457201"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62" name="Shape 262"/>
          <p:cNvSpPr txBox="1"/>
          <p:nvPr>
            <p:ph idx="1" type="body"/>
          </p:nvPr>
        </p:nvSpPr>
        <p:spPr>
          <a:xfrm>
            <a:off x="3575050" y="273051"/>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sz="3200">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3" name="Shape 263"/>
          <p:cNvSpPr txBox="1"/>
          <p:nvPr>
            <p:ph idx="2" type="body"/>
          </p:nvPr>
        </p:nvSpPr>
        <p:spPr>
          <a:xfrm>
            <a:off x="457201"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64" name="Shape 264"/>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65" name="Shape 265"/>
        <p:cNvGrpSpPr/>
        <p:nvPr/>
      </p:nvGrpSpPr>
      <p:grpSpPr>
        <a:xfrm>
          <a:off x="0" y="0"/>
          <a:ext cx="0" cy="0"/>
          <a:chOff x="0" y="0"/>
          <a:chExt cx="0" cy="0"/>
        </a:xfrm>
      </p:grpSpPr>
      <p:sp>
        <p:nvSpPr>
          <p:cNvPr id="266" name="Shape 26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67" name="Shape 267"/>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sz="2400">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68" name="Shape 268"/>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269" name="Shape 269"/>
          <p:cNvSpPr txBox="1"/>
          <p:nvPr>
            <p:ph idx="3" type="body"/>
          </p:nvPr>
        </p:nvSpPr>
        <p:spPr>
          <a:xfrm>
            <a:off x="4645026"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sz="2400">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70" name="Shape 270"/>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6" name="Shape 46"/>
        <p:cNvGrpSpPr/>
        <p:nvPr/>
      </p:nvGrpSpPr>
      <p:grpSpPr>
        <a:xfrm>
          <a:off x="0" y="0"/>
          <a:ext cx="0" cy="0"/>
          <a:chOff x="0" y="0"/>
          <a:chExt cx="0" cy="0"/>
        </a:xfrm>
      </p:grpSpPr>
      <p:sp>
        <p:nvSpPr>
          <p:cNvPr id="47" name="Shape 4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8" name="Shape 48"/>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49" name="Shape 49"/>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0" name="Shape 50"/>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1" name="Shape 51"/>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1" name="Shape 271"/>
        <p:cNvGrpSpPr/>
        <p:nvPr/>
      </p:nvGrpSpPr>
      <p:grpSpPr>
        <a:xfrm>
          <a:off x="0" y="0"/>
          <a:ext cx="0" cy="0"/>
          <a:chOff x="0" y="0"/>
          <a:chExt cx="0" cy="0"/>
        </a:xfrm>
      </p:grpSpPr>
      <p:sp>
        <p:nvSpPr>
          <p:cNvPr id="272" name="Shape 272"/>
          <p:cNvSpPr txBox="1"/>
          <p:nvPr>
            <p:ph type="title"/>
          </p:nvPr>
        </p:nvSpPr>
        <p:spPr>
          <a:xfrm>
            <a:off x="722313" y="4406901"/>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73" name="Shape 273"/>
          <p:cNvSpPr txBox="1"/>
          <p:nvPr>
            <p:ph idx="1" type="body"/>
          </p:nvPr>
        </p:nvSpPr>
        <p:spPr>
          <a:xfrm>
            <a:off x="722313" y="2906714"/>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sz="2000">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4" name="Shape 274"/>
        <p:cNvGrpSpPr/>
        <p:nvPr/>
      </p:nvGrpSpPr>
      <p:grpSpPr>
        <a:xfrm>
          <a:off x="0" y="0"/>
          <a:ext cx="0" cy="0"/>
          <a:chOff x="0" y="0"/>
          <a:chExt cx="0" cy="0"/>
        </a:xfrm>
      </p:grpSpPr>
      <p:sp>
        <p:nvSpPr>
          <p:cNvPr id="275" name="Shape 275"/>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76" name="Shape 276"/>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sz="2400">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3" name="Shape 283"/>
        <p:cNvGrpSpPr/>
        <p:nvPr/>
      </p:nvGrpSpPr>
      <p:grpSpPr>
        <a:xfrm>
          <a:off x="0" y="0"/>
          <a:ext cx="0" cy="0"/>
          <a:chOff x="0" y="0"/>
          <a:chExt cx="0" cy="0"/>
        </a:xfrm>
      </p:grpSpPr>
      <p:sp>
        <p:nvSpPr>
          <p:cNvPr id="284" name="Shape 28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285" name="Shape 28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6" name="Shape 28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87" name="Shape 28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88" name="Shape 2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89" name="Shape 289"/>
        <p:cNvGrpSpPr/>
        <p:nvPr/>
      </p:nvGrpSpPr>
      <p:grpSpPr>
        <a:xfrm>
          <a:off x="0" y="0"/>
          <a:ext cx="0" cy="0"/>
          <a:chOff x="0" y="0"/>
          <a:chExt cx="0" cy="0"/>
        </a:xfrm>
      </p:grpSpPr>
      <p:sp>
        <p:nvSpPr>
          <p:cNvPr id="290" name="Shape 290"/>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291" name="Shape 291"/>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2" name="Shape 29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93" name="Shape 29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94" name="Shape 2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5" name="Shape 295"/>
        <p:cNvGrpSpPr/>
        <p:nvPr/>
      </p:nvGrpSpPr>
      <p:grpSpPr>
        <a:xfrm>
          <a:off x="0" y="0"/>
          <a:ext cx="0" cy="0"/>
          <a:chOff x="0" y="0"/>
          <a:chExt cx="0" cy="0"/>
        </a:xfrm>
      </p:grpSpPr>
      <p:sp>
        <p:nvSpPr>
          <p:cNvPr id="296" name="Shape 29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297" name="Shape 29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8" name="Shape 29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99" name="Shape 29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00" name="Shape 3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01" name="Shape 301"/>
        <p:cNvGrpSpPr/>
        <p:nvPr/>
      </p:nvGrpSpPr>
      <p:grpSpPr>
        <a:xfrm>
          <a:off x="0" y="0"/>
          <a:ext cx="0" cy="0"/>
          <a:chOff x="0" y="0"/>
          <a:chExt cx="0" cy="0"/>
        </a:xfrm>
      </p:grpSpPr>
      <p:sp>
        <p:nvSpPr>
          <p:cNvPr id="302" name="Shape 30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03" name="Shape 303"/>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4" name="Shape 304"/>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05" name="Shape 30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06" name="Shape 30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07" name="Shape 30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08" name="Shape 308"/>
        <p:cNvGrpSpPr/>
        <p:nvPr/>
      </p:nvGrpSpPr>
      <p:grpSpPr>
        <a:xfrm>
          <a:off x="0" y="0"/>
          <a:ext cx="0" cy="0"/>
          <a:chOff x="0" y="0"/>
          <a:chExt cx="0" cy="0"/>
        </a:xfrm>
      </p:grpSpPr>
      <p:sp>
        <p:nvSpPr>
          <p:cNvPr id="309" name="Shape 309"/>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10" name="Shape 310"/>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Shape 31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12" name="Shape 31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13" name="Shape 3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14" name="Shape 3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5" name="Shape 315"/>
        <p:cNvGrpSpPr/>
        <p:nvPr/>
      </p:nvGrpSpPr>
      <p:grpSpPr>
        <a:xfrm>
          <a:off x="0" y="0"/>
          <a:ext cx="0" cy="0"/>
          <a:chOff x="0" y="0"/>
          <a:chExt cx="0" cy="0"/>
        </a:xfrm>
      </p:grpSpPr>
      <p:sp>
        <p:nvSpPr>
          <p:cNvPr id="316" name="Shape 3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17" name="Shape 3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18" name="Shape 3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9" name="Shape 319"/>
        <p:cNvGrpSpPr/>
        <p:nvPr/>
      </p:nvGrpSpPr>
      <p:grpSpPr>
        <a:xfrm>
          <a:off x="0" y="0"/>
          <a:ext cx="0" cy="0"/>
          <a:chOff x="0" y="0"/>
          <a:chExt cx="0" cy="0"/>
        </a:xfrm>
      </p:grpSpPr>
      <p:sp>
        <p:nvSpPr>
          <p:cNvPr id="320" name="Shape 3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21" name="Shape 3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22" name="Shape 3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23" name="Shape 3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24" name="Shape 324"/>
        <p:cNvGrpSpPr/>
        <p:nvPr/>
      </p:nvGrpSpPr>
      <p:grpSpPr>
        <a:xfrm>
          <a:off x="0" y="0"/>
          <a:ext cx="0" cy="0"/>
          <a:chOff x="0" y="0"/>
          <a:chExt cx="0" cy="0"/>
        </a:xfrm>
      </p:grpSpPr>
      <p:sp>
        <p:nvSpPr>
          <p:cNvPr id="325" name="Shape 32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26" name="Shape 326"/>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7" name="Shape 327"/>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28" name="Shape 328"/>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29" name="Shape 32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30" name="Shape 33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31" name="Shape 33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32" name="Shape 3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8" name="Shape 58"/>
        <p:cNvGrpSpPr/>
        <p:nvPr/>
      </p:nvGrpSpPr>
      <p:grpSpPr>
        <a:xfrm>
          <a:off x="0" y="0"/>
          <a:ext cx="0" cy="0"/>
          <a:chOff x="0" y="0"/>
          <a:chExt cx="0" cy="0"/>
        </a:xfrm>
      </p:grpSpPr>
      <p:sp>
        <p:nvSpPr>
          <p:cNvPr id="59" name="Shape 5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0" name="Shape 6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Shape 61"/>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2" name="Shape 62"/>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3" name="Shape 63"/>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3" name="Shape 333"/>
        <p:cNvGrpSpPr/>
        <p:nvPr/>
      </p:nvGrpSpPr>
      <p:grpSpPr>
        <a:xfrm>
          <a:off x="0" y="0"/>
          <a:ext cx="0" cy="0"/>
          <a:chOff x="0" y="0"/>
          <a:chExt cx="0" cy="0"/>
        </a:xfrm>
      </p:grpSpPr>
      <p:sp>
        <p:nvSpPr>
          <p:cNvPr id="334" name="Shape 33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35" name="Shape 335"/>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Shape 336"/>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Shape 33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38" name="Shape 33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39" name="Shape 3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0" name="Shape 340"/>
        <p:cNvGrpSpPr/>
        <p:nvPr/>
      </p:nvGrpSpPr>
      <p:grpSpPr>
        <a:xfrm>
          <a:off x="0" y="0"/>
          <a:ext cx="0" cy="0"/>
          <a:chOff x="0" y="0"/>
          <a:chExt cx="0" cy="0"/>
        </a:xfrm>
      </p:grpSpPr>
      <p:sp>
        <p:nvSpPr>
          <p:cNvPr id="341" name="Shape 341"/>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42" name="Shape 342"/>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43" name="Shape 34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44" name="Shape 34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45" name="Shape 3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6" name="Shape 346"/>
        <p:cNvGrpSpPr/>
        <p:nvPr/>
      </p:nvGrpSpPr>
      <p:grpSpPr>
        <a:xfrm>
          <a:off x="0" y="0"/>
          <a:ext cx="0" cy="0"/>
          <a:chOff x="0" y="0"/>
          <a:chExt cx="0" cy="0"/>
        </a:xfrm>
      </p:grpSpPr>
      <p:sp>
        <p:nvSpPr>
          <p:cNvPr id="347" name="Shape 34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348" name="Shape 348"/>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49" name="Shape 34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50" name="Shape 35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51" name="Shape 3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58" name="Shape 358"/>
        <p:cNvGrpSpPr/>
        <p:nvPr/>
      </p:nvGrpSpPr>
      <p:grpSpPr>
        <a:xfrm>
          <a:off x="0" y="0"/>
          <a:ext cx="0" cy="0"/>
          <a:chOff x="0" y="0"/>
          <a:chExt cx="0" cy="0"/>
        </a:xfrm>
      </p:grpSpPr>
      <p:sp>
        <p:nvSpPr>
          <p:cNvPr id="359" name="Shape 359"/>
          <p:cNvSpPr txBox="1"/>
          <p:nvPr>
            <p:ph type="title"/>
          </p:nvPr>
        </p:nvSpPr>
        <p:spPr>
          <a:xfrm>
            <a:off x="457203"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19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0" name="Shape 360"/>
          <p:cNvSpPr txBox="1"/>
          <p:nvPr>
            <p:ph idx="1" type="body"/>
          </p:nvPr>
        </p:nvSpPr>
        <p:spPr>
          <a:xfrm>
            <a:off x="3575050" y="273053"/>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7350" lvl="2" marL="13716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61" name="Shape 361"/>
          <p:cNvSpPr txBox="1"/>
          <p:nvPr>
            <p:ph idx="2" type="body"/>
          </p:nvPr>
        </p:nvSpPr>
        <p:spPr>
          <a:xfrm>
            <a:off x="457203" y="1435103"/>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2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62" name="Shape 36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63" name="Shape 36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64" name="Shape 3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1" name="Shape 371"/>
        <p:cNvGrpSpPr/>
        <p:nvPr/>
      </p:nvGrpSpPr>
      <p:grpSpPr>
        <a:xfrm>
          <a:off x="0" y="0"/>
          <a:ext cx="0" cy="0"/>
          <a:chOff x="0" y="0"/>
          <a:chExt cx="0" cy="0"/>
        </a:xfrm>
      </p:grpSpPr>
      <p:sp>
        <p:nvSpPr>
          <p:cNvPr id="372" name="Shape 37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73" name="Shape 37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74" name="Shape 3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79" name="Shape 379"/>
        <p:cNvGrpSpPr/>
        <p:nvPr/>
      </p:nvGrpSpPr>
      <p:grpSpPr>
        <a:xfrm>
          <a:off x="0" y="0"/>
          <a:ext cx="0" cy="0"/>
          <a:chOff x="0" y="0"/>
          <a:chExt cx="0" cy="0"/>
        </a:xfrm>
      </p:grpSpPr>
      <p:sp>
        <p:nvSpPr>
          <p:cNvPr id="380" name="Shape 38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81" name="Shape 381"/>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lip Art" type="txAndClipArt">
  <p:cSld name="TEXT_AND_CLIPART">
    <p:spTree>
      <p:nvGrpSpPr>
        <p:cNvPr id="382" name="Shape 382"/>
        <p:cNvGrpSpPr/>
        <p:nvPr/>
      </p:nvGrpSpPr>
      <p:grpSpPr>
        <a:xfrm>
          <a:off x="0" y="0"/>
          <a:ext cx="0" cy="0"/>
          <a:chOff x="0" y="0"/>
          <a:chExt cx="0" cy="0"/>
        </a:xfrm>
      </p:grpSpPr>
      <p:sp>
        <p:nvSpPr>
          <p:cNvPr id="383" name="Shape 383"/>
          <p:cNvSpPr txBox="1"/>
          <p:nvPr>
            <p:ph type="title"/>
          </p:nvPr>
        </p:nvSpPr>
        <p:spPr>
          <a:xfrm>
            <a:off x="685800" y="3810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84" name="Shape 384"/>
          <p:cNvSpPr txBox="1"/>
          <p:nvPr>
            <p:ph idx="1" type="body"/>
          </p:nvPr>
        </p:nvSpPr>
        <p:spPr>
          <a:xfrm>
            <a:off x="685800" y="1752600"/>
            <a:ext cx="3810000" cy="4343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5" name="Shape 385"/>
          <p:cNvSpPr/>
          <p:nvPr>
            <p:ph idx="2" type="clipArt"/>
          </p:nvPr>
        </p:nvSpPr>
        <p:spPr>
          <a:xfrm>
            <a:off x="4648201" y="1752600"/>
            <a:ext cx="3810000" cy="4343400"/>
          </a:xfrm>
          <a:prstGeom prst="rect">
            <a:avLst/>
          </a:prstGeom>
          <a:noFill/>
          <a:ln>
            <a:noFill/>
          </a:ln>
        </p:spPr>
        <p:txBody>
          <a:bodyPr anchorCtr="0" anchor="t" bIns="91425" lIns="91425" spcFirstLastPara="1" rIns="91425" wrap="square" tIns="91425"/>
          <a:lstStyle>
            <a:lvl1pPr lvl="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lvl="2"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386" name="Shape 386"/>
        <p:cNvGrpSpPr/>
        <p:nvPr/>
      </p:nvGrpSpPr>
      <p:grpSpPr>
        <a:xfrm>
          <a:off x="0" y="0"/>
          <a:ext cx="0" cy="0"/>
          <a:chOff x="0" y="0"/>
          <a:chExt cx="0" cy="0"/>
        </a:xfrm>
      </p:grpSpPr>
      <p:sp>
        <p:nvSpPr>
          <p:cNvPr id="387" name="Shape 387"/>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88" name="Shape 388"/>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9" name="Shape 389"/>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90" name="Shape 390"/>
        <p:cNvGrpSpPr/>
        <p:nvPr/>
      </p:nvGrpSpPr>
      <p:grpSpPr>
        <a:xfrm>
          <a:off x="0" y="0"/>
          <a:ext cx="0" cy="0"/>
          <a:chOff x="0" y="0"/>
          <a:chExt cx="0" cy="0"/>
        </a:xfrm>
      </p:grpSpPr>
      <p:sp>
        <p:nvSpPr>
          <p:cNvPr id="391" name="Shape 391"/>
          <p:cNvSpPr txBox="1"/>
          <p:nvPr>
            <p:ph type="title"/>
          </p:nvPr>
        </p:nvSpPr>
        <p:spPr>
          <a:xfrm rot="5400000">
            <a:off x="4481550" y="2643157"/>
            <a:ext cx="6010200" cy="1943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92" name="Shape 392"/>
          <p:cNvSpPr txBox="1"/>
          <p:nvPr>
            <p:ph idx="1" type="body"/>
          </p:nvPr>
        </p:nvSpPr>
        <p:spPr>
          <a:xfrm rot="5400000">
            <a:off x="519151" y="776257"/>
            <a:ext cx="6010200" cy="5676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93" name="Shape 393"/>
        <p:cNvGrpSpPr/>
        <p:nvPr/>
      </p:nvGrpSpPr>
      <p:grpSpPr>
        <a:xfrm>
          <a:off x="0" y="0"/>
          <a:ext cx="0" cy="0"/>
          <a:chOff x="0" y="0"/>
          <a:chExt cx="0" cy="0"/>
        </a:xfrm>
      </p:grpSpPr>
      <p:sp>
        <p:nvSpPr>
          <p:cNvPr id="394" name="Shape 39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95" name="Shape 395"/>
          <p:cNvSpPr txBox="1"/>
          <p:nvPr>
            <p:ph idx="1" type="body"/>
          </p:nvPr>
        </p:nvSpPr>
        <p:spPr>
          <a:xfrm rot="5400000">
            <a:off x="2252700" y="414300"/>
            <a:ext cx="4638600" cy="77724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0" name="Shape 70"/>
        <p:cNvGrpSpPr/>
        <p:nvPr/>
      </p:nvGrpSpPr>
      <p:grpSpPr>
        <a:xfrm>
          <a:off x="0" y="0"/>
          <a:ext cx="0" cy="0"/>
          <a:chOff x="0" y="0"/>
          <a:chExt cx="0" cy="0"/>
        </a:xfrm>
      </p:grpSpPr>
      <p:sp>
        <p:nvSpPr>
          <p:cNvPr id="71" name="Shape 7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2" name="Shape 7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Shape 74"/>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5" name="Shape 75"/>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6" name="Shape 76"/>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96" name="Shape 396"/>
        <p:cNvGrpSpPr/>
        <p:nvPr/>
      </p:nvGrpSpPr>
      <p:grpSpPr>
        <a:xfrm>
          <a:off x="0" y="0"/>
          <a:ext cx="0" cy="0"/>
          <a:chOff x="0" y="0"/>
          <a:chExt cx="0" cy="0"/>
        </a:xfrm>
      </p:grpSpPr>
      <p:sp>
        <p:nvSpPr>
          <p:cNvPr id="397" name="Shape 397"/>
          <p:cNvSpPr txBox="1"/>
          <p:nvPr>
            <p:ph type="title"/>
          </p:nvPr>
        </p:nvSpPr>
        <p:spPr>
          <a:xfrm>
            <a:off x="1792288" y="4800601"/>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98" name="Shape 398"/>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Merriweather Sans"/>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99" name="Shape 399"/>
          <p:cNvSpPr txBox="1"/>
          <p:nvPr>
            <p:ph idx="1" type="body"/>
          </p:nvPr>
        </p:nvSpPr>
        <p:spPr>
          <a:xfrm>
            <a:off x="1792288" y="5367339"/>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00" name="Shape 400"/>
        <p:cNvGrpSpPr/>
        <p:nvPr/>
      </p:nvGrpSpPr>
      <p:grpSpPr>
        <a:xfrm>
          <a:off x="0" y="0"/>
          <a:ext cx="0" cy="0"/>
          <a:chOff x="0" y="0"/>
          <a:chExt cx="0" cy="0"/>
        </a:xfrm>
      </p:grpSpPr>
      <p:sp>
        <p:nvSpPr>
          <p:cNvPr id="401" name="Shape 401"/>
          <p:cNvSpPr txBox="1"/>
          <p:nvPr>
            <p:ph type="title"/>
          </p:nvPr>
        </p:nvSpPr>
        <p:spPr>
          <a:xfrm>
            <a:off x="457202"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402" name="Shape 402"/>
          <p:cNvSpPr txBox="1"/>
          <p:nvPr>
            <p:ph idx="1" type="body"/>
          </p:nvPr>
        </p:nvSpPr>
        <p:spPr>
          <a:xfrm>
            <a:off x="3575054" y="273057"/>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3" name="Shape 403"/>
          <p:cNvSpPr txBox="1"/>
          <p:nvPr>
            <p:ph idx="2" type="body"/>
          </p:nvPr>
        </p:nvSpPr>
        <p:spPr>
          <a:xfrm>
            <a:off x="457202" y="1435104"/>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04" name="Shape 404"/>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5" name="Shape 405"/>
        <p:cNvGrpSpPr/>
        <p:nvPr/>
      </p:nvGrpSpPr>
      <p:grpSpPr>
        <a:xfrm>
          <a:off x="0" y="0"/>
          <a:ext cx="0" cy="0"/>
          <a:chOff x="0" y="0"/>
          <a:chExt cx="0" cy="0"/>
        </a:xfrm>
      </p:grpSpPr>
      <p:sp>
        <p:nvSpPr>
          <p:cNvPr id="406" name="Shape 40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7" name="Shape 407"/>
        <p:cNvGrpSpPr/>
        <p:nvPr/>
      </p:nvGrpSpPr>
      <p:grpSpPr>
        <a:xfrm>
          <a:off x="0" y="0"/>
          <a:ext cx="0" cy="0"/>
          <a:chOff x="0" y="0"/>
          <a:chExt cx="0" cy="0"/>
        </a:xfrm>
      </p:grpSpPr>
      <p:sp>
        <p:nvSpPr>
          <p:cNvPr id="408" name="Shape 40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409" name="Shape 409"/>
          <p:cNvSpPr txBox="1"/>
          <p:nvPr>
            <p:ph idx="1" type="body"/>
          </p:nvPr>
        </p:nvSpPr>
        <p:spPr>
          <a:xfrm>
            <a:off x="457200" y="1535114"/>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10" name="Shape 410"/>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11" name="Shape 411"/>
          <p:cNvSpPr txBox="1"/>
          <p:nvPr>
            <p:ph idx="3" type="body"/>
          </p:nvPr>
        </p:nvSpPr>
        <p:spPr>
          <a:xfrm>
            <a:off x="4645026" y="1535114"/>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12" name="Shape 412"/>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3" name="Shape 413"/>
        <p:cNvGrpSpPr/>
        <p:nvPr/>
      </p:nvGrpSpPr>
      <p:grpSpPr>
        <a:xfrm>
          <a:off x="0" y="0"/>
          <a:ext cx="0" cy="0"/>
          <a:chOff x="0" y="0"/>
          <a:chExt cx="0" cy="0"/>
        </a:xfrm>
      </p:grpSpPr>
      <p:sp>
        <p:nvSpPr>
          <p:cNvPr id="414" name="Shape 41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415" name="Shape 415"/>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6" name="Shape 416"/>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7" name="Shape 417"/>
        <p:cNvGrpSpPr/>
        <p:nvPr/>
      </p:nvGrpSpPr>
      <p:grpSpPr>
        <a:xfrm>
          <a:off x="0" y="0"/>
          <a:ext cx="0" cy="0"/>
          <a:chOff x="0" y="0"/>
          <a:chExt cx="0" cy="0"/>
        </a:xfrm>
      </p:grpSpPr>
      <p:sp>
        <p:nvSpPr>
          <p:cNvPr id="418" name="Shape 418"/>
          <p:cNvSpPr txBox="1"/>
          <p:nvPr>
            <p:ph type="title"/>
          </p:nvPr>
        </p:nvSpPr>
        <p:spPr>
          <a:xfrm>
            <a:off x="722313" y="4406907"/>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419" name="Shape 419"/>
          <p:cNvSpPr txBox="1"/>
          <p:nvPr>
            <p:ph idx="1" type="body"/>
          </p:nvPr>
        </p:nvSpPr>
        <p:spPr>
          <a:xfrm>
            <a:off x="722313" y="2906718"/>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0" name="Shape 420"/>
        <p:cNvGrpSpPr/>
        <p:nvPr/>
      </p:nvGrpSpPr>
      <p:grpSpPr>
        <a:xfrm>
          <a:off x="0" y="0"/>
          <a:ext cx="0" cy="0"/>
          <a:chOff x="0" y="0"/>
          <a:chExt cx="0" cy="0"/>
        </a:xfrm>
      </p:grpSpPr>
      <p:sp>
        <p:nvSpPr>
          <p:cNvPr id="421" name="Shape 421"/>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422" name="Shape 422"/>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29" name="Shape 429"/>
        <p:cNvGrpSpPr/>
        <p:nvPr/>
      </p:nvGrpSpPr>
      <p:grpSpPr>
        <a:xfrm>
          <a:off x="0" y="0"/>
          <a:ext cx="0" cy="0"/>
          <a:chOff x="0" y="0"/>
          <a:chExt cx="0" cy="0"/>
        </a:xfrm>
      </p:grpSpPr>
      <p:sp>
        <p:nvSpPr>
          <p:cNvPr id="430" name="Shape 43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31" name="Shape 431"/>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2" name="Shape 432"/>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3" name="Shape 433"/>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4" name="Shape 434"/>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5" name="Shape 43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6" name="Shape 43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7" name="Shape 4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8" name="Shape 438"/>
        <p:cNvGrpSpPr/>
        <p:nvPr/>
      </p:nvGrpSpPr>
      <p:grpSpPr>
        <a:xfrm>
          <a:off x="0" y="0"/>
          <a:ext cx="0" cy="0"/>
          <a:chOff x="0" y="0"/>
          <a:chExt cx="0" cy="0"/>
        </a:xfrm>
      </p:grpSpPr>
      <p:sp>
        <p:nvSpPr>
          <p:cNvPr id="439" name="Shape 43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40" name="Shape 44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1" name="Shape 4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2" name="Shape 4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3" name="Shape 83"/>
        <p:cNvGrpSpPr/>
        <p:nvPr/>
      </p:nvGrpSpPr>
      <p:grpSpPr>
        <a:xfrm>
          <a:off x="0" y="0"/>
          <a:ext cx="0" cy="0"/>
          <a:chOff x="0" y="0"/>
          <a:chExt cx="0" cy="0"/>
        </a:xfrm>
      </p:grpSpPr>
      <p:sp>
        <p:nvSpPr>
          <p:cNvPr id="84" name="Shape 84"/>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5" name="Shape 85"/>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86" name="Shape 86"/>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7" name="Shape 87"/>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8" name="Shape 88"/>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43" name="Shape 443"/>
        <p:cNvGrpSpPr/>
        <p:nvPr/>
      </p:nvGrpSpPr>
      <p:grpSpPr>
        <a:xfrm>
          <a:off x="0" y="0"/>
          <a:ext cx="0" cy="0"/>
          <a:chOff x="0" y="0"/>
          <a:chExt cx="0" cy="0"/>
        </a:xfrm>
      </p:grpSpPr>
      <p:sp>
        <p:nvSpPr>
          <p:cNvPr id="444" name="Shape 44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45" name="Shape 445"/>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Shape 446"/>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7" name="Shape 44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8" name="Shape 44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9" name="Shape 4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50" name="Shape 450"/>
        <p:cNvGrpSpPr/>
        <p:nvPr/>
      </p:nvGrpSpPr>
      <p:grpSpPr>
        <a:xfrm>
          <a:off x="0" y="0"/>
          <a:ext cx="0" cy="0"/>
          <a:chOff x="0" y="0"/>
          <a:chExt cx="0" cy="0"/>
        </a:xfrm>
      </p:grpSpPr>
      <p:sp>
        <p:nvSpPr>
          <p:cNvPr id="451" name="Shape 45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52" name="Shape 45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3" name="Shape 45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4" name="Shape 45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5" name="Shape 4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56" name="Shape 456"/>
        <p:cNvGrpSpPr/>
        <p:nvPr/>
      </p:nvGrpSpPr>
      <p:grpSpPr>
        <a:xfrm>
          <a:off x="0" y="0"/>
          <a:ext cx="0" cy="0"/>
          <a:chOff x="0" y="0"/>
          <a:chExt cx="0" cy="0"/>
        </a:xfrm>
      </p:grpSpPr>
      <p:sp>
        <p:nvSpPr>
          <p:cNvPr id="457" name="Shape 457"/>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58" name="Shape 458"/>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9" name="Shape 45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0" name="Shape 46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1" name="Shape 46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62" name="Shape 462"/>
        <p:cNvGrpSpPr/>
        <p:nvPr/>
      </p:nvGrpSpPr>
      <p:grpSpPr>
        <a:xfrm>
          <a:off x="0" y="0"/>
          <a:ext cx="0" cy="0"/>
          <a:chOff x="0" y="0"/>
          <a:chExt cx="0" cy="0"/>
        </a:xfrm>
      </p:grpSpPr>
      <p:sp>
        <p:nvSpPr>
          <p:cNvPr id="463" name="Shape 46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64" name="Shape 464"/>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5" name="Shape 46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6" name="Shape 46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7" name="Shape 4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68" name="Shape 468"/>
        <p:cNvGrpSpPr/>
        <p:nvPr/>
      </p:nvGrpSpPr>
      <p:grpSpPr>
        <a:xfrm>
          <a:off x="0" y="0"/>
          <a:ext cx="0" cy="0"/>
          <a:chOff x="0" y="0"/>
          <a:chExt cx="0" cy="0"/>
        </a:xfrm>
      </p:grpSpPr>
      <p:sp>
        <p:nvSpPr>
          <p:cNvPr id="469" name="Shape 469"/>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70" name="Shape 47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Shape 471"/>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72" name="Shape 47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3" name="Shape 47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4" name="Shape 4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75" name="Shape 475"/>
        <p:cNvGrpSpPr/>
        <p:nvPr/>
      </p:nvGrpSpPr>
      <p:grpSpPr>
        <a:xfrm>
          <a:off x="0" y="0"/>
          <a:ext cx="0" cy="0"/>
          <a:chOff x="0" y="0"/>
          <a:chExt cx="0" cy="0"/>
        </a:xfrm>
      </p:grpSpPr>
      <p:sp>
        <p:nvSpPr>
          <p:cNvPr id="476" name="Shape 476"/>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77" name="Shape 477"/>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8" name="Shape 478"/>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79" name="Shape 47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0" name="Shape 48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1" name="Shape 4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2" name="Shape 482"/>
        <p:cNvGrpSpPr/>
        <p:nvPr/>
      </p:nvGrpSpPr>
      <p:grpSpPr>
        <a:xfrm>
          <a:off x="0" y="0"/>
          <a:ext cx="0" cy="0"/>
          <a:chOff x="0" y="0"/>
          <a:chExt cx="0" cy="0"/>
        </a:xfrm>
      </p:grpSpPr>
      <p:sp>
        <p:nvSpPr>
          <p:cNvPr id="483" name="Shape 48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4" name="Shape 48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5" name="Shape 4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86" name="Shape 486"/>
        <p:cNvGrpSpPr/>
        <p:nvPr/>
      </p:nvGrpSpPr>
      <p:grpSpPr>
        <a:xfrm>
          <a:off x="0" y="0"/>
          <a:ext cx="0" cy="0"/>
          <a:chOff x="0" y="0"/>
          <a:chExt cx="0" cy="0"/>
        </a:xfrm>
      </p:grpSpPr>
      <p:sp>
        <p:nvSpPr>
          <p:cNvPr id="487" name="Shape 487"/>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88" name="Shape 488"/>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89" name="Shape 48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0" name="Shape 49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1" name="Shape 4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92" name="Shape 492"/>
        <p:cNvGrpSpPr/>
        <p:nvPr/>
      </p:nvGrpSpPr>
      <p:grpSpPr>
        <a:xfrm>
          <a:off x="0" y="0"/>
          <a:ext cx="0" cy="0"/>
          <a:chOff x="0" y="0"/>
          <a:chExt cx="0" cy="0"/>
        </a:xfrm>
      </p:grpSpPr>
      <p:sp>
        <p:nvSpPr>
          <p:cNvPr id="493" name="Shape 493"/>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94" name="Shape 49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495" name="Shape 49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6" name="Shape 49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7" name="Shape 4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4" name="Shape 504"/>
        <p:cNvGrpSpPr/>
        <p:nvPr/>
      </p:nvGrpSpPr>
      <p:grpSpPr>
        <a:xfrm>
          <a:off x="0" y="0"/>
          <a:ext cx="0" cy="0"/>
          <a:chOff x="0" y="0"/>
          <a:chExt cx="0" cy="0"/>
        </a:xfrm>
      </p:grpSpPr>
      <p:sp>
        <p:nvSpPr>
          <p:cNvPr id="505" name="Shape 50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06" name="Shape 50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7" name="Shape 50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8" name="Shape 50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9" name="Shape 50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95" name="Shape 95"/>
        <p:cNvGrpSpPr/>
        <p:nvPr/>
      </p:nvGrpSpPr>
      <p:grpSpPr>
        <a:xfrm>
          <a:off x="0" y="0"/>
          <a:ext cx="0" cy="0"/>
          <a:chOff x="0" y="0"/>
          <a:chExt cx="0" cy="0"/>
        </a:xfrm>
      </p:grpSpPr>
      <p:sp>
        <p:nvSpPr>
          <p:cNvPr id="96" name="Shape 96"/>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7" name="Shape 9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8" name="Shape 98"/>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99" name="Shape 99"/>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00" name="Shape 100"/>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01" name="Shape 101"/>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16" name="Shape 516"/>
        <p:cNvGrpSpPr/>
        <p:nvPr/>
      </p:nvGrpSpPr>
      <p:grpSpPr>
        <a:xfrm>
          <a:off x="0" y="0"/>
          <a:ext cx="0" cy="0"/>
          <a:chOff x="0" y="0"/>
          <a:chExt cx="0" cy="0"/>
        </a:xfrm>
      </p:grpSpPr>
      <p:sp>
        <p:nvSpPr>
          <p:cNvPr id="517" name="Shape 5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8" name="Shape 51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9" name="Shape 5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0" name="Shape 5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1" name="Shape 5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28" name="Shape 528"/>
        <p:cNvGrpSpPr/>
        <p:nvPr/>
      </p:nvGrpSpPr>
      <p:grpSpPr>
        <a:xfrm>
          <a:off x="0" y="0"/>
          <a:ext cx="0" cy="0"/>
          <a:chOff x="0" y="0"/>
          <a:chExt cx="0" cy="0"/>
        </a:xfrm>
      </p:grpSpPr>
      <p:sp>
        <p:nvSpPr>
          <p:cNvPr id="529" name="Shape 52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30" name="Shape 530"/>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1" name="Shape 531"/>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2" name="Shape 53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3" name="Shape 53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4" name="Shape 5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39" name="Shape 539"/>
        <p:cNvGrpSpPr/>
        <p:nvPr/>
      </p:nvGrpSpPr>
      <p:grpSpPr>
        <a:xfrm>
          <a:off x="0" y="0"/>
          <a:ext cx="0" cy="0"/>
          <a:chOff x="0" y="0"/>
          <a:chExt cx="0" cy="0"/>
        </a:xfrm>
      </p:grpSpPr>
      <p:sp>
        <p:nvSpPr>
          <p:cNvPr id="540" name="Shape 54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41" name="Shape 541"/>
          <p:cNvSpPr txBox="1"/>
          <p:nvPr>
            <p:ph idx="1" type="body"/>
          </p:nvPr>
        </p:nvSpPr>
        <p:spPr>
          <a:xfrm>
            <a:off x="685800"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2" name="Shape 542"/>
          <p:cNvSpPr txBox="1"/>
          <p:nvPr>
            <p:ph idx="2" type="body"/>
          </p:nvPr>
        </p:nvSpPr>
        <p:spPr>
          <a:xfrm>
            <a:off x="4648201" y="1981203"/>
            <a:ext cx="3810000" cy="4638600"/>
          </a:xfrm>
          <a:prstGeom prst="rect">
            <a:avLst/>
          </a:prstGeom>
          <a:noFill/>
          <a:ln>
            <a:noFill/>
          </a:ln>
        </p:spPr>
        <p:txBody>
          <a:bodyPr anchorCtr="0" anchor="t" bIns="91425" lIns="91425" spcFirstLastPara="1" rIns="91425" wrap="square" tIns="91425"/>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Merriweather Sans"/>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Merriweather Sans"/>
              <a:buChar char="*"/>
              <a:defRPr b="0" i="0" sz="14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43" name="Shape 543"/>
        <p:cNvGrpSpPr/>
        <p:nvPr/>
      </p:nvGrpSpPr>
      <p:grpSpPr>
        <a:xfrm>
          <a:off x="0" y="0"/>
          <a:ext cx="0" cy="0"/>
          <a:chOff x="0" y="0"/>
          <a:chExt cx="0" cy="0"/>
        </a:xfrm>
      </p:grpSpPr>
      <p:sp>
        <p:nvSpPr>
          <p:cNvPr id="544" name="Shape 54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45" name="Shape 545"/>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6" name="Shape 546"/>
        <p:cNvGrpSpPr/>
        <p:nvPr/>
      </p:nvGrpSpPr>
      <p:grpSpPr>
        <a:xfrm>
          <a:off x="0" y="0"/>
          <a:ext cx="0" cy="0"/>
          <a:chOff x="0" y="0"/>
          <a:chExt cx="0" cy="0"/>
        </a:xfrm>
      </p:grpSpPr>
      <p:sp>
        <p:nvSpPr>
          <p:cNvPr id="547" name="Shape 547"/>
          <p:cNvSpPr txBox="1"/>
          <p:nvPr>
            <p:ph type="ctrTitle"/>
          </p:nvPr>
        </p:nvSpPr>
        <p:spPr>
          <a:xfrm>
            <a:off x="685800" y="1447801"/>
            <a:ext cx="7772400" cy="1470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4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48" name="Shape 548"/>
          <p:cNvSpPr txBox="1"/>
          <p:nvPr>
            <p:ph idx="1" type="subTitle"/>
          </p:nvPr>
        </p:nvSpPr>
        <p:spPr>
          <a:xfrm>
            <a:off x="1371600" y="3505201"/>
            <a:ext cx="6400800" cy="1752600"/>
          </a:xfrm>
          <a:prstGeom prst="rect">
            <a:avLst/>
          </a:prstGeom>
          <a:noFill/>
          <a:ln>
            <a:noFill/>
          </a:ln>
        </p:spPr>
        <p:txBody>
          <a:bodyPr anchorCtr="0" anchor="t" bIns="91425" lIns="91425" spcFirstLastPara="1" rIns="91425" wrap="square" tIns="91425"/>
          <a:lstStyle>
            <a:lvl1pPr lvl="0" marR="0" rtl="0" algn="ctr">
              <a:spcBef>
                <a:spcPts val="88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ctr">
              <a:spcBef>
                <a:spcPts val="480"/>
              </a:spcBef>
              <a:spcAft>
                <a:spcPts val="0"/>
              </a:spcAft>
              <a:buClr>
                <a:schemeClr val="dk1"/>
              </a:buClr>
              <a:buSzPts val="2400"/>
              <a:buFont typeface="Merriweather Sans"/>
              <a:buNone/>
              <a:defRPr b="0" i="0" sz="2400" u="none" cap="none" strike="noStrike">
                <a:solidFill>
                  <a:schemeClr val="dk1"/>
                </a:solidFill>
                <a:latin typeface="Arial"/>
                <a:ea typeface="Arial"/>
                <a:cs typeface="Arial"/>
                <a:sym typeface="Arial"/>
              </a:defRPr>
            </a:lvl2pPr>
            <a:lvl3pPr lvl="2"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Merriweather Sans"/>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49" name="Shape 549"/>
        <p:cNvGrpSpPr/>
        <p:nvPr/>
      </p:nvGrpSpPr>
      <p:grpSpPr>
        <a:xfrm>
          <a:off x="0" y="0"/>
          <a:ext cx="0" cy="0"/>
          <a:chOff x="0" y="0"/>
          <a:chExt cx="0" cy="0"/>
        </a:xfrm>
      </p:grpSpPr>
      <p:sp>
        <p:nvSpPr>
          <p:cNvPr id="550" name="Shape 550"/>
          <p:cNvSpPr txBox="1"/>
          <p:nvPr>
            <p:ph type="title"/>
          </p:nvPr>
        </p:nvSpPr>
        <p:spPr>
          <a:xfrm>
            <a:off x="722313" y="4406919"/>
            <a:ext cx="7772400" cy="1362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51" name="Shape 551"/>
          <p:cNvSpPr txBox="1"/>
          <p:nvPr>
            <p:ph idx="1" type="body"/>
          </p:nvPr>
        </p:nvSpPr>
        <p:spPr>
          <a:xfrm>
            <a:off x="722313" y="2906718"/>
            <a:ext cx="7772400" cy="1500300"/>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Merriweather Sans"/>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Merriweather Sans"/>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52" name="Shape 552"/>
        <p:cNvGrpSpPr/>
        <p:nvPr/>
      </p:nvGrpSpPr>
      <p:grpSpPr>
        <a:xfrm>
          <a:off x="0" y="0"/>
          <a:ext cx="0" cy="0"/>
          <a:chOff x="0" y="0"/>
          <a:chExt cx="0" cy="0"/>
        </a:xfrm>
      </p:grpSpPr>
      <p:sp>
        <p:nvSpPr>
          <p:cNvPr id="553" name="Shape 55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54" name="Shape 554"/>
          <p:cNvSpPr txBox="1"/>
          <p:nvPr>
            <p:ph idx="1" type="body"/>
          </p:nvPr>
        </p:nvSpPr>
        <p:spPr>
          <a:xfrm>
            <a:off x="457200" y="1535114"/>
            <a:ext cx="40401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555" name="Shape 555"/>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556" name="Shape 556"/>
          <p:cNvSpPr txBox="1"/>
          <p:nvPr>
            <p:ph idx="3" type="body"/>
          </p:nvPr>
        </p:nvSpPr>
        <p:spPr>
          <a:xfrm>
            <a:off x="4645026" y="1535114"/>
            <a:ext cx="4041900" cy="6399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Merriweather Sans"/>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Merriweather Sans"/>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557" name="Shape 557"/>
          <p:cNvSpPr txBox="1"/>
          <p:nvPr>
            <p:ph idx="4" type="body"/>
          </p:nvPr>
        </p:nvSpPr>
        <p:spPr>
          <a:xfrm>
            <a:off x="4645026" y="2174875"/>
            <a:ext cx="4041900" cy="39513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58" name="Shape 558"/>
        <p:cNvGrpSpPr/>
        <p:nvPr/>
      </p:nvGrpSpPr>
      <p:grpSpPr>
        <a:xfrm>
          <a:off x="0" y="0"/>
          <a:ext cx="0" cy="0"/>
          <a:chOff x="0" y="0"/>
          <a:chExt cx="0" cy="0"/>
        </a:xfrm>
      </p:grpSpPr>
      <p:sp>
        <p:nvSpPr>
          <p:cNvPr id="559" name="Shape 559"/>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0" name="Shape 560"/>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1" name="Shape 561"/>
        <p:cNvGrpSpPr/>
        <p:nvPr/>
      </p:nvGrpSpPr>
      <p:grpSpPr>
        <a:xfrm>
          <a:off x="0" y="0"/>
          <a:ext cx="0" cy="0"/>
          <a:chOff x="0" y="0"/>
          <a:chExt cx="0" cy="0"/>
        </a:xfrm>
      </p:grpSpPr>
      <p:sp>
        <p:nvSpPr>
          <p:cNvPr id="562" name="Shape 562"/>
          <p:cNvSpPr txBox="1"/>
          <p:nvPr>
            <p:ph type="title"/>
          </p:nvPr>
        </p:nvSpPr>
        <p:spPr>
          <a:xfrm>
            <a:off x="457202" y="273051"/>
            <a:ext cx="3008400" cy="11619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63" name="Shape 563"/>
          <p:cNvSpPr txBox="1"/>
          <p:nvPr>
            <p:ph idx="1" type="body"/>
          </p:nvPr>
        </p:nvSpPr>
        <p:spPr>
          <a:xfrm>
            <a:off x="3575054" y="273069"/>
            <a:ext cx="5111700" cy="58530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Merriweather San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64" name="Shape 564"/>
          <p:cNvSpPr txBox="1"/>
          <p:nvPr>
            <p:ph idx="2" type="body"/>
          </p:nvPr>
        </p:nvSpPr>
        <p:spPr>
          <a:xfrm>
            <a:off x="457202" y="1435104"/>
            <a:ext cx="3008400" cy="4691100"/>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Merriweather Sans"/>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Merriweather Sans"/>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9.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27.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15.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23.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1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theme" Target="../theme/theme14.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theme" Target="../theme/theme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2.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88.xml"/><Relationship Id="rId10" Type="http://schemas.openxmlformats.org/officeDocument/2006/relationships/slideLayout" Target="../slideLayouts/slideLayout87.xml"/><Relationship Id="rId12" Type="http://schemas.openxmlformats.org/officeDocument/2006/relationships/theme" Target="../theme/theme1.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10.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theme" Target="../theme/theme16.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theme" Target="../theme/theme25.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theme" Target="../theme/theme1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8.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21.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28.xml"/><Relationship Id="rId10" Type="http://schemas.openxmlformats.org/officeDocument/2006/relationships/slideLayout" Target="../slideLayouts/slideLayout127.xml"/><Relationship Id="rId13" Type="http://schemas.openxmlformats.org/officeDocument/2006/relationships/slideLayout" Target="../slideLayouts/slideLayout130.xml"/><Relationship Id="rId12" Type="http://schemas.openxmlformats.org/officeDocument/2006/relationships/slideLayout" Target="../slideLayouts/slideLayout129.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24.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2" Type="http://schemas.openxmlformats.org/officeDocument/2006/relationships/theme" Target="../theme/theme8.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2" Type="http://schemas.openxmlformats.org/officeDocument/2006/relationships/theme" Target="../theme/theme5.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163.xml"/><Relationship Id="rId10" Type="http://schemas.openxmlformats.org/officeDocument/2006/relationships/slideLayout" Target="../slideLayouts/slideLayout162.xml"/><Relationship Id="rId12" Type="http://schemas.openxmlformats.org/officeDocument/2006/relationships/theme" Target="../theme/theme6.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1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7.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1" name="Shape 11"/>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Shape 12"/>
          <p:cNvSpPr txBox="1"/>
          <p:nvPr/>
        </p:nvSpPr>
        <p:spPr>
          <a:xfrm rot="-5400000">
            <a:off x="7411112" y="5253824"/>
            <a:ext cx="3078300" cy="263400"/>
          </a:xfrm>
          <a:prstGeom prst="rect">
            <a:avLst/>
          </a:prstGeom>
          <a:noFill/>
          <a:ln>
            <a:noFill/>
          </a:ln>
        </p:spPr>
        <p:txBody>
          <a:bodyPr anchorCtr="0" anchor="t" bIns="45950" lIns="91925" spcFirstLastPara="1" rIns="91925" wrap="square" tIns="45950">
            <a:noAutofit/>
          </a:bodyPr>
          <a:lstStyle/>
          <a:p>
            <a:pPr indent="0" lvl="0" marL="0" marR="0" rtl="0" algn="l">
              <a:lnSpc>
                <a:spcPct val="100000"/>
              </a:lnSpc>
              <a:spcBef>
                <a:spcPts val="0"/>
              </a:spcBef>
              <a:spcAft>
                <a:spcPts val="0"/>
              </a:spcAft>
              <a:buClr>
                <a:srgbClr val="000000"/>
              </a:buClr>
              <a:buSzPts val="1600"/>
              <a:buFont typeface="Courier New"/>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2" name="Shape 112"/>
        <p:cNvGrpSpPr/>
        <p:nvPr/>
      </p:nvGrpSpPr>
      <p:grpSpPr>
        <a:xfrm>
          <a:off x="0" y="0"/>
          <a:ext cx="0" cy="0"/>
          <a:chOff x="0" y="0"/>
          <a:chExt cx="0" cy="0"/>
        </a:xfrm>
      </p:grpSpPr>
      <p:sp>
        <p:nvSpPr>
          <p:cNvPr id="113" name="Shape 1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4" name="Shape 1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5" name="Shape 115"/>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16" name="Shape 116"/>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17" name="Shape 117"/>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8"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7" name="Shape 127"/>
        <p:cNvGrpSpPr/>
        <p:nvPr/>
      </p:nvGrpSpPr>
      <p:grpSpPr>
        <a:xfrm>
          <a:off x="0" y="0"/>
          <a:ext cx="0" cy="0"/>
          <a:chOff x="0" y="0"/>
          <a:chExt cx="0" cy="0"/>
        </a:xfrm>
      </p:grpSpPr>
      <p:sp>
        <p:nvSpPr>
          <p:cNvPr id="128" name="Shape 12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9" name="Shape 12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3" name="Shape 133"/>
        <p:cNvGrpSpPr/>
        <p:nvPr/>
      </p:nvGrpSpPr>
      <p:grpSpPr>
        <a:xfrm>
          <a:off x="0" y="0"/>
          <a:ext cx="0" cy="0"/>
          <a:chOff x="0" y="0"/>
          <a:chExt cx="0" cy="0"/>
        </a:xfrm>
      </p:grpSpPr>
      <p:sp>
        <p:nvSpPr>
          <p:cNvPr id="134" name="Shape 13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32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35" name="Shape 135"/>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6" name="Shape 136"/>
          <p:cNvSpPr txBox="1"/>
          <p:nvPr/>
        </p:nvSpPr>
        <p:spPr>
          <a:xfrm rot="-5400000">
            <a:off x="7411112" y="5253824"/>
            <a:ext cx="3078300" cy="263400"/>
          </a:xfrm>
          <a:prstGeom prst="rect">
            <a:avLst/>
          </a:prstGeom>
          <a:noFill/>
          <a:ln>
            <a:noFill/>
          </a:ln>
        </p:spPr>
        <p:txBody>
          <a:bodyPr anchorCtr="0" anchor="t" bIns="46025" lIns="92050" spcFirstLastPara="1" rIns="92050" wrap="square" tIns="46025">
            <a:noAutofit/>
          </a:bodyPr>
          <a:lstStyle/>
          <a:p>
            <a:pPr indent="0" lvl="0" marL="0" marR="0" rtl="0" algn="l">
              <a:lnSpc>
                <a:spcPct val="100000"/>
              </a:lnSpc>
              <a:spcBef>
                <a:spcPts val="0"/>
              </a:spcBef>
              <a:spcAft>
                <a:spcPts val="0"/>
              </a:spcAft>
              <a:buClr>
                <a:srgbClr val="000000"/>
              </a:buClr>
              <a:buSzPts val="1600"/>
              <a:buFont typeface="Courier New"/>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1" name="Shape 181"/>
        <p:cNvGrpSpPr/>
        <p:nvPr/>
      </p:nvGrpSpPr>
      <p:grpSpPr>
        <a:xfrm>
          <a:off x="0" y="0"/>
          <a:ext cx="0" cy="0"/>
          <a:chOff x="0" y="0"/>
          <a:chExt cx="0" cy="0"/>
        </a:xfrm>
      </p:grpSpPr>
      <p:sp>
        <p:nvSpPr>
          <p:cNvPr id="182" name="Shape 18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183" name="Shape 183"/>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4" name="Shape 184"/>
          <p:cNvSpPr txBox="1"/>
          <p:nvPr/>
        </p:nvSpPr>
        <p:spPr>
          <a:xfrm rot="-5400000">
            <a:off x="7411112" y="5253824"/>
            <a:ext cx="3078300" cy="263400"/>
          </a:xfrm>
          <a:prstGeom prst="rect">
            <a:avLst/>
          </a:prstGeom>
          <a:noFill/>
          <a:ln>
            <a:noFill/>
          </a:ln>
        </p:spPr>
        <p:txBody>
          <a:bodyPr anchorCtr="0" anchor="t" bIns="46025" lIns="92050" spcFirstLastPara="1" rIns="92050" wrap="square" tIns="46025">
            <a:noAutofit/>
          </a:bodyPr>
          <a:lstStyle/>
          <a:p>
            <a:pPr indent="0" lvl="0" marL="0" marR="0" rtl="0" algn="l">
              <a:lnSpc>
                <a:spcPct val="100000"/>
              </a:lnSpc>
              <a:spcBef>
                <a:spcPts val="0"/>
              </a:spcBef>
              <a:spcAft>
                <a:spcPts val="0"/>
              </a:spcAft>
              <a:buClr>
                <a:srgbClr val="000000"/>
              </a:buClr>
              <a:buSzPts val="1600"/>
              <a:buFont typeface="Courier New"/>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9" name="Shape 229"/>
        <p:cNvGrpSpPr/>
        <p:nvPr/>
      </p:nvGrpSpPr>
      <p:grpSpPr>
        <a:xfrm>
          <a:off x="0" y="0"/>
          <a:ext cx="0" cy="0"/>
          <a:chOff x="0" y="0"/>
          <a:chExt cx="0" cy="0"/>
        </a:xfrm>
      </p:grpSpPr>
      <p:sp>
        <p:nvSpPr>
          <p:cNvPr id="230" name="Shape 230"/>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231" name="Shape 231"/>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2" name="Shape 232"/>
          <p:cNvSpPr txBox="1"/>
          <p:nvPr/>
        </p:nvSpPr>
        <p:spPr>
          <a:xfrm rot="-5400000">
            <a:off x="7411112" y="5253824"/>
            <a:ext cx="3078300" cy="263400"/>
          </a:xfrm>
          <a:prstGeom prst="rect">
            <a:avLst/>
          </a:prstGeom>
          <a:noFill/>
          <a:ln>
            <a:noFill/>
          </a:ln>
        </p:spPr>
        <p:txBody>
          <a:bodyPr anchorCtr="0" anchor="t" bIns="46025" lIns="92050" spcFirstLastPara="1" rIns="92050" wrap="square" tIns="46025">
            <a:noAutofit/>
          </a:bodyPr>
          <a:lstStyle/>
          <a:p>
            <a:pPr indent="0" lvl="0" marL="0" marR="0" rtl="0" algn="l">
              <a:lnSpc>
                <a:spcPct val="100000"/>
              </a:lnSpc>
              <a:spcBef>
                <a:spcPts val="0"/>
              </a:spcBef>
              <a:spcAft>
                <a:spcPts val="0"/>
              </a:spcAft>
              <a:buClr>
                <a:srgbClr val="000000"/>
              </a:buClr>
              <a:buSzPts val="1600"/>
              <a:buFont typeface="Courier New"/>
              <a:buNone/>
            </a:pPr>
            <a:fld id="{00000000-1234-1234-1234-123412341234}" type="slidenum">
              <a:rPr b="1" i="1" lang="en-US" sz="1600" u="none">
                <a:solidFill>
                  <a:srgbClr val="000000"/>
                </a:solidFill>
                <a:latin typeface="Courier New"/>
                <a:ea typeface="Courier New"/>
                <a:cs typeface="Courier New"/>
                <a:sym typeface="Courier New"/>
              </a:rPr>
              <a:t>‹#›</a:t>
            </a:fld>
            <a:r>
              <a:rPr b="1" i="0" lang="en-US" sz="1800" u="none">
                <a:solidFill>
                  <a:srgbClr val="808080"/>
                </a:solidFill>
                <a:latin typeface="Arial"/>
                <a:ea typeface="Arial"/>
                <a:cs typeface="Arial"/>
                <a:sym typeface="Arial"/>
              </a:rPr>
              <a:t> - </a:t>
            </a:r>
            <a:r>
              <a:rPr b="1" i="0" lang="en-US" sz="1000" u="none">
                <a:solidFill>
                  <a:srgbClr val="969696"/>
                </a:solidFill>
                <a:latin typeface="Arial"/>
                <a:ea typeface="Arial"/>
                <a:cs typeface="Arial"/>
                <a:sym typeface="Arial"/>
              </a:rPr>
              <a:t>Lectures.GersteinLab.org</a:t>
            </a:r>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7" name="Shape 277"/>
        <p:cNvGrpSpPr/>
        <p:nvPr/>
      </p:nvGrpSpPr>
      <p:grpSpPr>
        <a:xfrm>
          <a:off x="0" y="0"/>
          <a:ext cx="0" cy="0"/>
          <a:chOff x="0" y="0"/>
          <a:chExt cx="0" cy="0"/>
        </a:xfrm>
      </p:grpSpPr>
      <p:sp>
        <p:nvSpPr>
          <p:cNvPr id="278" name="Shape 27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279" name="Shape 27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0" name="Shape 28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81" name="Shape 28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282" name="Shape 2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2" name="Shape 352"/>
        <p:cNvGrpSpPr/>
        <p:nvPr/>
      </p:nvGrpSpPr>
      <p:grpSpPr>
        <a:xfrm>
          <a:off x="0" y="0"/>
          <a:ext cx="0" cy="0"/>
          <a:chOff x="0" y="0"/>
          <a:chExt cx="0" cy="0"/>
        </a:xfrm>
      </p:grpSpPr>
      <p:sp>
        <p:nvSpPr>
          <p:cNvPr id="353" name="Shape 35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54" name="Shape 35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7350" lvl="2" marL="13716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55" name="Shape 35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56" name="Shape 35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57" name="Shape 3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0"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65" name="Shape 365"/>
        <p:cNvGrpSpPr/>
        <p:nvPr/>
      </p:nvGrpSpPr>
      <p:grpSpPr>
        <a:xfrm>
          <a:off x="0" y="0"/>
          <a:ext cx="0" cy="0"/>
          <a:chOff x="0" y="0"/>
          <a:chExt cx="0" cy="0"/>
        </a:xfrm>
      </p:grpSpPr>
      <p:sp>
        <p:nvSpPr>
          <p:cNvPr id="366" name="Shape 36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7" name="Shape 367"/>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7350" lvl="2" marL="13716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68" name="Shape 36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69" name="Shape 36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370" name="Shape 3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1"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75" name="Shape 375"/>
        <p:cNvGrpSpPr/>
        <p:nvPr/>
      </p:nvGrpSpPr>
      <p:grpSpPr>
        <a:xfrm>
          <a:off x="0" y="0"/>
          <a:ext cx="0" cy="0"/>
          <a:chOff x="0" y="0"/>
          <a:chExt cx="0" cy="0"/>
        </a:xfrm>
      </p:grpSpPr>
      <p:sp>
        <p:nvSpPr>
          <p:cNvPr id="376" name="Shape 37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377" name="Shape 377"/>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8" name="Shape 378"/>
          <p:cNvSpPr txBox="1"/>
          <p:nvPr/>
        </p:nvSpPr>
        <p:spPr>
          <a:xfrm rot="-5400000">
            <a:off x="7411112" y="5253824"/>
            <a:ext cx="3078300" cy="263400"/>
          </a:xfrm>
          <a:prstGeom prst="rect">
            <a:avLst/>
          </a:prstGeom>
          <a:noFill/>
          <a:ln>
            <a:noFill/>
          </a:ln>
        </p:spPr>
        <p:txBody>
          <a:bodyPr anchorCtr="0" anchor="t" bIns="46000" lIns="92000" spcFirstLastPara="1" rIns="92000" wrap="square" tIns="46000">
            <a:noAutofit/>
          </a:bodyPr>
          <a:lstStyle/>
          <a:p>
            <a:pPr indent="0" lvl="0" marL="0" marR="0" rtl="0" algn="l">
              <a:lnSpc>
                <a:spcPct val="100000"/>
              </a:lnSpc>
              <a:spcBef>
                <a:spcPts val="0"/>
              </a:spcBef>
              <a:spcAft>
                <a:spcPts val="0"/>
              </a:spcAft>
              <a:buClr>
                <a:srgbClr val="000000"/>
              </a:buClr>
              <a:buSzPts val="1600"/>
              <a:buFont typeface="Courier New"/>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3" name="Shape 423"/>
        <p:cNvGrpSpPr/>
        <p:nvPr/>
      </p:nvGrpSpPr>
      <p:grpSpPr>
        <a:xfrm>
          <a:off x="0" y="0"/>
          <a:ext cx="0" cy="0"/>
          <a:chOff x="0" y="0"/>
          <a:chExt cx="0" cy="0"/>
        </a:xfrm>
      </p:grpSpPr>
      <p:sp>
        <p:nvSpPr>
          <p:cNvPr id="424" name="Shape 4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1pPr>
            <a:lvl2pPr lvl="1"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2pPr>
            <a:lvl3pPr lvl="2"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3pPr>
            <a:lvl4pPr lvl="3"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4pPr>
            <a:lvl5pPr lvl="4"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5pPr>
            <a:lvl6pPr lvl="5"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6pPr>
            <a:lvl7pPr lvl="6"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7pPr>
            <a:lvl8pPr lvl="7"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8pPr>
            <a:lvl9pPr lvl="8" marR="0" rtl="0" algn="ctr">
              <a:spcBef>
                <a:spcPts val="0"/>
              </a:spcBef>
              <a:spcAft>
                <a:spcPts val="0"/>
              </a:spcAft>
              <a:buSzPts val="1400"/>
              <a:buNone/>
              <a:defRPr b="0" i="0" sz="3600" u="none" cap="none" strike="noStrike">
                <a:solidFill>
                  <a:srgbClr val="000090"/>
                </a:solidFill>
                <a:latin typeface="Arial"/>
                <a:ea typeface="Arial"/>
                <a:cs typeface="Arial"/>
                <a:sym typeface="Arial"/>
              </a:defRPr>
            </a:lvl9pPr>
          </a:lstStyle>
          <a:p/>
        </p:txBody>
      </p:sp>
      <p:sp>
        <p:nvSpPr>
          <p:cNvPr id="425" name="Shape 42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6" name="Shape 42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7" name="Shape 42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8" name="Shape 4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 name="Shape 17"/>
        <p:cNvGrpSpPr/>
        <p:nvPr/>
      </p:nvGrpSpPr>
      <p:grpSpPr>
        <a:xfrm>
          <a:off x="0" y="0"/>
          <a:ext cx="0" cy="0"/>
          <a:chOff x="0" y="0"/>
          <a:chExt cx="0" cy="0"/>
        </a:xfrm>
      </p:grpSpPr>
      <p:sp>
        <p:nvSpPr>
          <p:cNvPr id="18" name="Shape 1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 name="Shape 1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7350" lvl="2" marL="1371600" marR="0" rtl="0" algn="l">
              <a:spcBef>
                <a:spcPts val="5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3pPr>
            <a:lvl4pPr indent="-349250" lvl="3" marL="1828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spcBef>
                <a:spcPts val="38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0" name="Shape 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21" name="Shape 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22" name="Shape 22"/>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1"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0"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98" name="Shape 498"/>
        <p:cNvGrpSpPr/>
        <p:nvPr/>
      </p:nvGrpSpPr>
      <p:grpSpPr>
        <a:xfrm>
          <a:off x="0" y="0"/>
          <a:ext cx="0" cy="0"/>
          <a:chOff x="0" y="0"/>
          <a:chExt cx="0" cy="0"/>
        </a:xfrm>
      </p:grpSpPr>
      <p:sp>
        <p:nvSpPr>
          <p:cNvPr id="499" name="Shape 49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00" name="Shape 50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1" name="Shape 50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2" name="Shape 50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3" name="Shape 5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6"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10" name="Shape 510"/>
        <p:cNvGrpSpPr/>
        <p:nvPr/>
      </p:nvGrpSpPr>
      <p:grpSpPr>
        <a:xfrm>
          <a:off x="0" y="0"/>
          <a:ext cx="0" cy="0"/>
          <a:chOff x="0" y="0"/>
          <a:chExt cx="0" cy="0"/>
        </a:xfrm>
      </p:grpSpPr>
      <p:sp>
        <p:nvSpPr>
          <p:cNvPr id="511" name="Shape 5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2" name="Shape 51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3" name="Shape 5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4" name="Shape 5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5" name="Shape 5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7"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2" name="Shape 522"/>
        <p:cNvGrpSpPr/>
        <p:nvPr/>
      </p:nvGrpSpPr>
      <p:grpSpPr>
        <a:xfrm>
          <a:off x="0" y="0"/>
          <a:ext cx="0" cy="0"/>
          <a:chOff x="0" y="0"/>
          <a:chExt cx="0" cy="0"/>
        </a:xfrm>
      </p:grpSpPr>
      <p:sp>
        <p:nvSpPr>
          <p:cNvPr id="523" name="Shape 52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24" name="Shape 5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5" name="Shape 52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6" name="Shape 52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7" name="Shape 5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8"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5" name="Shape 535"/>
        <p:cNvGrpSpPr/>
        <p:nvPr/>
      </p:nvGrpSpPr>
      <p:grpSpPr>
        <a:xfrm>
          <a:off x="0" y="0"/>
          <a:ext cx="0" cy="0"/>
          <a:chOff x="0" y="0"/>
          <a:chExt cx="0" cy="0"/>
        </a:xfrm>
      </p:grpSpPr>
      <p:sp>
        <p:nvSpPr>
          <p:cNvPr id="536" name="Shape 536"/>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37" name="Shape 537"/>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8" name="Shape 538"/>
          <p:cNvSpPr/>
          <p:nvPr/>
        </p:nvSpPr>
        <p:spPr>
          <a:xfrm rot="-5400000">
            <a:off x="7411113" y="5253824"/>
            <a:ext cx="3078300" cy="263400"/>
          </a:xfrm>
          <a:prstGeom prst="rect">
            <a:avLst/>
          </a:prstGeom>
          <a:noFill/>
          <a:ln>
            <a:noFill/>
          </a:ln>
        </p:spPr>
        <p:txBody>
          <a:bodyPr anchorCtr="0" anchor="t" bIns="45925" lIns="91875" spcFirstLastPara="1" rIns="91875" wrap="square" tIns="45925">
            <a:noAutofit/>
          </a:bodyPr>
          <a:lstStyle/>
          <a:p>
            <a:pPr indent="0" lvl="0" marL="0" marR="0" rtl="0" algn="l">
              <a:spcBef>
                <a:spcPts val="0"/>
              </a:spcBef>
              <a:spcAft>
                <a:spcPts val="0"/>
              </a:spcAft>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b="0" i="0" sz="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83" name="Shape 583"/>
        <p:cNvGrpSpPr/>
        <p:nvPr/>
      </p:nvGrpSpPr>
      <p:grpSpPr>
        <a:xfrm>
          <a:off x="0" y="0"/>
          <a:ext cx="0" cy="0"/>
          <a:chOff x="0" y="0"/>
          <a:chExt cx="0" cy="0"/>
        </a:xfrm>
      </p:grpSpPr>
      <p:sp>
        <p:nvSpPr>
          <p:cNvPr id="584" name="Shape 584"/>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585" name="Shape 585"/>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6" name="Shape 586"/>
          <p:cNvSpPr/>
          <p:nvPr/>
        </p:nvSpPr>
        <p:spPr>
          <a:xfrm rot="-5400000">
            <a:off x="7411113" y="5253824"/>
            <a:ext cx="3078300" cy="263400"/>
          </a:xfrm>
          <a:prstGeom prst="rect">
            <a:avLst/>
          </a:prstGeom>
          <a:noFill/>
          <a:ln>
            <a:noFill/>
          </a:ln>
        </p:spPr>
        <p:txBody>
          <a:bodyPr anchorCtr="0" anchor="t" bIns="45975" lIns="91925" spcFirstLastPara="1" rIns="91925" wrap="square" tIns="45975">
            <a:noAutofit/>
          </a:bodyPr>
          <a:lstStyle/>
          <a:p>
            <a:pPr indent="0" lvl="0" marL="0" marR="0" rtl="0" algn="l">
              <a:spcBef>
                <a:spcPts val="0"/>
              </a:spcBef>
              <a:spcAft>
                <a:spcPts val="0"/>
              </a:spcAft>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b="0" i="0" sz="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31" name="Shape 631"/>
        <p:cNvGrpSpPr/>
        <p:nvPr/>
      </p:nvGrpSpPr>
      <p:grpSpPr>
        <a:xfrm>
          <a:off x="0" y="0"/>
          <a:ext cx="0" cy="0"/>
          <a:chOff x="0" y="0"/>
          <a:chExt cx="0" cy="0"/>
        </a:xfrm>
      </p:grpSpPr>
      <p:sp>
        <p:nvSpPr>
          <p:cNvPr id="632" name="Shape 632"/>
          <p:cNvSpPr txBox="1"/>
          <p:nvPr>
            <p:ph type="title"/>
          </p:nvPr>
        </p:nvSpPr>
        <p:spPr>
          <a:xfrm>
            <a:off x="685800" y="609600"/>
            <a:ext cx="77724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1pPr>
            <a:lvl2pPr lvl="1"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2pPr>
            <a:lvl3pPr lvl="2"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3pPr>
            <a:lvl4pPr lvl="3"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4pPr>
            <a:lvl5pPr lvl="4" marR="0" rtl="0" algn="ctr">
              <a:spcBef>
                <a:spcPts val="0"/>
              </a:spcBef>
              <a:spcAft>
                <a:spcPts val="0"/>
              </a:spcAft>
              <a:buSzPts val="1400"/>
              <a:buNone/>
              <a:defRPr b="1" i="0" sz="2400" u="none" cap="none" strike="noStrike">
                <a:solidFill>
                  <a:srgbClr val="22228B"/>
                </a:solidFill>
                <a:latin typeface="Arial"/>
                <a:ea typeface="Arial"/>
                <a:cs typeface="Arial"/>
                <a:sym typeface="Arial"/>
              </a:defRPr>
            </a:lvl5pPr>
            <a:lvl6pPr lvl="5"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3600" u="sng" cap="none" strike="noStrike">
                <a:solidFill>
                  <a:srgbClr val="000099"/>
                </a:solidFill>
                <a:latin typeface="Arial"/>
                <a:ea typeface="Arial"/>
                <a:cs typeface="Arial"/>
                <a:sym typeface="Arial"/>
              </a:defRPr>
            </a:lvl9pPr>
          </a:lstStyle>
          <a:p/>
        </p:txBody>
      </p:sp>
      <p:sp>
        <p:nvSpPr>
          <p:cNvPr id="633" name="Shape 633"/>
          <p:cNvSpPr txBox="1"/>
          <p:nvPr>
            <p:ph idx="1" type="body"/>
          </p:nvPr>
        </p:nvSpPr>
        <p:spPr>
          <a:xfrm>
            <a:off x="685800" y="1981200"/>
            <a:ext cx="7772400" cy="46386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Merriweather Sans"/>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Merriweather Sans"/>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34" name="Shape 634"/>
          <p:cNvSpPr/>
          <p:nvPr/>
        </p:nvSpPr>
        <p:spPr>
          <a:xfrm rot="-5400000">
            <a:off x="7411113" y="5253824"/>
            <a:ext cx="3078300" cy="263400"/>
          </a:xfrm>
          <a:prstGeom prst="rect">
            <a:avLst/>
          </a:prstGeom>
          <a:noFill/>
          <a:ln>
            <a:noFill/>
          </a:ln>
        </p:spPr>
        <p:txBody>
          <a:bodyPr anchorCtr="0" anchor="t" bIns="45975" lIns="91925" spcFirstLastPara="1" rIns="91925" wrap="square" tIns="45975">
            <a:noAutofit/>
          </a:bodyPr>
          <a:lstStyle/>
          <a:p>
            <a:pPr indent="0" lvl="0" marL="0" marR="0" rtl="0" algn="l">
              <a:spcBef>
                <a:spcPts val="0"/>
              </a:spcBef>
              <a:spcAft>
                <a:spcPts val="0"/>
              </a:spcAft>
              <a:buNone/>
            </a:pPr>
            <a:fld id="{00000000-1234-1234-1234-123412341234}" type="slidenum">
              <a:rPr b="1" i="1" lang="en-US" sz="1600" u="none" cap="none" strike="noStrike">
                <a:solidFill>
                  <a:srgbClr val="000000"/>
                </a:solidFill>
                <a:latin typeface="Courier New"/>
                <a:ea typeface="Courier New"/>
                <a:cs typeface="Courier New"/>
                <a:sym typeface="Courier New"/>
              </a:rPr>
              <a:t>‹#›</a:t>
            </a:fld>
            <a:r>
              <a:rPr b="1" i="0" lang="en-US" sz="1800" u="none" cap="none" strike="noStrike">
                <a:solidFill>
                  <a:srgbClr val="808080"/>
                </a:solidFill>
                <a:latin typeface="Arial"/>
                <a:ea typeface="Arial"/>
                <a:cs typeface="Arial"/>
                <a:sym typeface="Arial"/>
              </a:rPr>
              <a:t> - </a:t>
            </a:r>
            <a:r>
              <a:rPr b="1" i="0" lang="en-US" sz="1000" u="none" cap="none" strike="noStrike">
                <a:solidFill>
                  <a:srgbClr val="969696"/>
                </a:solidFill>
                <a:latin typeface="Arial"/>
                <a:ea typeface="Arial"/>
                <a:cs typeface="Arial"/>
                <a:sym typeface="Arial"/>
              </a:rPr>
              <a:t>Lectures.GersteinLab.org</a:t>
            </a:r>
            <a:endParaRPr b="0" i="0" sz="3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79" name="Shape 679"/>
        <p:cNvGrpSpPr/>
        <p:nvPr/>
      </p:nvGrpSpPr>
      <p:grpSpPr>
        <a:xfrm>
          <a:off x="0" y="0"/>
          <a:ext cx="0" cy="0"/>
          <a:chOff x="0" y="0"/>
          <a:chExt cx="0" cy="0"/>
        </a:xfrm>
      </p:grpSpPr>
      <p:sp>
        <p:nvSpPr>
          <p:cNvPr id="680" name="Shape 68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681" name="Shape 68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2" name="Shape 68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1" i="0" sz="1200" u="none" cap="none" strike="noStrike">
                <a:solidFill>
                  <a:srgbClr val="898989"/>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83" name="Shape 68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1"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684" name="Shape 684"/>
          <p:cNvSpPr txBox="1"/>
          <p:nvPr>
            <p:ph idx="12" type="sldNum"/>
          </p:nvPr>
        </p:nvSpPr>
        <p:spPr>
          <a:xfrm>
            <a:off x="6553200" y="6356350"/>
            <a:ext cx="2133600" cy="365100"/>
          </a:xfrm>
          <a:prstGeom prst="rect">
            <a:avLst/>
          </a:prstGeom>
          <a:noFill/>
          <a:ln>
            <a:noFill/>
          </a:ln>
        </p:spPr>
        <p:txBody>
          <a:bodyPr anchorCtr="0" anchor="ctr" bIns="45650" lIns="91300" spcFirstLastPara="1" rIns="91300" wrap="square" tIns="45650">
            <a:noAutofit/>
          </a:bodyPr>
          <a:lstStyle>
            <a:lvl1pPr indent="0" lvl="0" marL="0" marR="0" rtl="0" algn="r">
              <a:spcBef>
                <a:spcPts val="0"/>
              </a:spcBef>
              <a:spcAft>
                <a:spcPts val="0"/>
              </a:spcAft>
              <a:buNone/>
              <a:defRPr b="1" i="0" sz="1200" u="none" cap="none" strike="noStrike">
                <a:solidFill>
                  <a:srgbClr val="898989"/>
                </a:solidFill>
                <a:latin typeface="Arial"/>
                <a:ea typeface="Arial"/>
                <a:cs typeface="Arial"/>
                <a:sym typeface="Arial"/>
              </a:defRPr>
            </a:lvl1pPr>
            <a:lvl2pPr indent="0" lvl="1" marL="0" marR="0" rtl="0" algn="r">
              <a:spcBef>
                <a:spcPts val="0"/>
              </a:spcBef>
              <a:spcAft>
                <a:spcPts val="0"/>
              </a:spcAft>
              <a:buNone/>
              <a:defRPr b="1" i="0" sz="1200" u="none" cap="none" strike="noStrike">
                <a:solidFill>
                  <a:srgbClr val="898989"/>
                </a:solidFill>
                <a:latin typeface="Arial"/>
                <a:ea typeface="Arial"/>
                <a:cs typeface="Arial"/>
                <a:sym typeface="Arial"/>
              </a:defRPr>
            </a:lvl2pPr>
            <a:lvl3pPr indent="0" lvl="2" marL="0" marR="0" rtl="0" algn="r">
              <a:spcBef>
                <a:spcPts val="0"/>
              </a:spcBef>
              <a:spcAft>
                <a:spcPts val="0"/>
              </a:spcAft>
              <a:buNone/>
              <a:defRPr b="1" i="0" sz="1200" u="none" cap="none" strike="noStrike">
                <a:solidFill>
                  <a:srgbClr val="898989"/>
                </a:solidFill>
                <a:latin typeface="Arial"/>
                <a:ea typeface="Arial"/>
                <a:cs typeface="Arial"/>
                <a:sym typeface="Arial"/>
              </a:defRPr>
            </a:lvl3pPr>
            <a:lvl4pPr indent="0" lvl="3" marL="0" marR="0" rtl="0" algn="r">
              <a:spcBef>
                <a:spcPts val="0"/>
              </a:spcBef>
              <a:spcAft>
                <a:spcPts val="0"/>
              </a:spcAft>
              <a:buNone/>
              <a:defRPr b="1" i="0" sz="1200" u="none" cap="none" strike="noStrike">
                <a:solidFill>
                  <a:srgbClr val="898989"/>
                </a:solidFill>
                <a:latin typeface="Arial"/>
                <a:ea typeface="Arial"/>
                <a:cs typeface="Arial"/>
                <a:sym typeface="Arial"/>
              </a:defRPr>
            </a:lvl4pPr>
            <a:lvl5pPr indent="0" lvl="4" marL="0" marR="0" rtl="0" algn="r">
              <a:spcBef>
                <a:spcPts val="0"/>
              </a:spcBef>
              <a:spcAft>
                <a:spcPts val="0"/>
              </a:spcAft>
              <a:buNone/>
              <a:defRPr b="1" i="0" sz="1200" u="none" cap="none" strike="noStrike">
                <a:solidFill>
                  <a:srgbClr val="898989"/>
                </a:solidFill>
                <a:latin typeface="Arial"/>
                <a:ea typeface="Arial"/>
                <a:cs typeface="Arial"/>
                <a:sym typeface="Arial"/>
              </a:defRPr>
            </a:lvl5pPr>
            <a:lvl6pPr indent="0" lvl="5" marL="0" marR="0" rtl="0" algn="r">
              <a:spcBef>
                <a:spcPts val="0"/>
              </a:spcBef>
              <a:spcAft>
                <a:spcPts val="0"/>
              </a:spcAft>
              <a:buNone/>
              <a:defRPr b="1" i="0" sz="1200" u="none" cap="none" strike="noStrike">
                <a:solidFill>
                  <a:srgbClr val="898989"/>
                </a:solidFill>
                <a:latin typeface="Arial"/>
                <a:ea typeface="Arial"/>
                <a:cs typeface="Arial"/>
                <a:sym typeface="Arial"/>
              </a:defRPr>
            </a:lvl6pPr>
            <a:lvl7pPr indent="0" lvl="6" marL="0" marR="0" rtl="0" algn="r">
              <a:spcBef>
                <a:spcPts val="0"/>
              </a:spcBef>
              <a:spcAft>
                <a:spcPts val="0"/>
              </a:spcAft>
              <a:buNone/>
              <a:defRPr b="1" i="0" sz="1200" u="none" cap="none" strike="noStrike">
                <a:solidFill>
                  <a:srgbClr val="898989"/>
                </a:solidFill>
                <a:latin typeface="Arial"/>
                <a:ea typeface="Arial"/>
                <a:cs typeface="Arial"/>
                <a:sym typeface="Arial"/>
              </a:defRPr>
            </a:lvl7pPr>
            <a:lvl8pPr indent="0" lvl="7" marL="0" marR="0" rtl="0" algn="r">
              <a:spcBef>
                <a:spcPts val="0"/>
              </a:spcBef>
              <a:spcAft>
                <a:spcPts val="0"/>
              </a:spcAft>
              <a:buNone/>
              <a:defRPr b="1" i="0" sz="1200" u="none" cap="none" strike="noStrike">
                <a:solidFill>
                  <a:srgbClr val="898989"/>
                </a:solidFill>
                <a:latin typeface="Arial"/>
                <a:ea typeface="Arial"/>
                <a:cs typeface="Arial"/>
                <a:sym typeface="Arial"/>
              </a:defRPr>
            </a:lvl8pPr>
            <a:lvl9pPr indent="0" lvl="8" marL="0" marR="0" rtl="0" algn="r">
              <a:spcBef>
                <a:spcPts val="0"/>
              </a:spcBef>
              <a:spcAft>
                <a:spcPts val="0"/>
              </a:spcAft>
              <a:buNone/>
              <a:defRPr b="1" i="0" sz="1200" u="none" cap="none" strike="noStrik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54" name="Shape 754"/>
        <p:cNvGrpSpPr/>
        <p:nvPr/>
      </p:nvGrpSpPr>
      <p:grpSpPr>
        <a:xfrm>
          <a:off x="0" y="0"/>
          <a:ext cx="0" cy="0"/>
          <a:chOff x="0" y="0"/>
          <a:chExt cx="0" cy="0"/>
        </a:xfrm>
      </p:grpSpPr>
      <p:sp>
        <p:nvSpPr>
          <p:cNvPr id="755" name="Shape 75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2pPr>
            <a:lvl3pPr lvl="2"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3pPr>
            <a:lvl4pPr lvl="3"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4pPr>
            <a:lvl5pPr lvl="4"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5pPr>
            <a:lvl6pPr lvl="5"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6pPr>
            <a:lvl7pPr lvl="6"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7pPr>
            <a:lvl8pPr lvl="7"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8pPr>
            <a:lvl9pPr lvl="8" marR="0" rtl="0" algn="ctr">
              <a:spcBef>
                <a:spcPts val="0"/>
              </a:spcBef>
              <a:spcAft>
                <a:spcPts val="0"/>
              </a:spcAft>
              <a:buSzPts val="1400"/>
              <a:buNone/>
              <a:defRPr b="0" i="0" sz="4400" u="none" cap="none" strike="noStrike">
                <a:solidFill>
                  <a:schemeClr val="dk1"/>
                </a:solidFill>
                <a:latin typeface="Helvetica Neue"/>
                <a:ea typeface="Helvetica Neue"/>
                <a:cs typeface="Helvetica Neue"/>
                <a:sym typeface="Helvetica Neue"/>
              </a:defRPr>
            </a:lvl9pPr>
          </a:lstStyle>
          <a:p/>
        </p:txBody>
      </p:sp>
      <p:sp>
        <p:nvSpPr>
          <p:cNvPr id="756" name="Shape 75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7" name="Shape 75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58" name="Shape 75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1" i="0" sz="1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0" sz="1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0" sz="1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0" sz="1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200" u="none" cap="none" strike="noStrike">
                <a:solidFill>
                  <a:schemeClr val="dk1"/>
                </a:solidFill>
                <a:latin typeface="Arial"/>
                <a:ea typeface="Arial"/>
                <a:cs typeface="Arial"/>
                <a:sym typeface="Arial"/>
              </a:defRPr>
            </a:lvl9pPr>
          </a:lstStyle>
          <a:p/>
        </p:txBody>
      </p:sp>
      <p:sp>
        <p:nvSpPr>
          <p:cNvPr id="759" name="Shape 75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29" name="Shape 829"/>
        <p:cNvGrpSpPr/>
        <p:nvPr/>
      </p:nvGrpSpPr>
      <p:grpSpPr>
        <a:xfrm>
          <a:off x="0" y="0"/>
          <a:ext cx="0" cy="0"/>
          <a:chOff x="0" y="0"/>
          <a:chExt cx="0" cy="0"/>
        </a:xfrm>
      </p:grpSpPr>
      <p:sp>
        <p:nvSpPr>
          <p:cNvPr id="830" name="Shape 830"/>
          <p:cNvSpPr txBox="1"/>
          <p:nvPr>
            <p:ph type="title"/>
          </p:nvPr>
        </p:nvSpPr>
        <p:spPr>
          <a:xfrm>
            <a:off x="628650" y="365125"/>
            <a:ext cx="78867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1" name="Shape 831"/>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2" name="Shape 832"/>
          <p:cNvSpPr txBox="1"/>
          <p:nvPr>
            <p:ph idx="10" type="dt"/>
          </p:nvPr>
        </p:nvSpPr>
        <p:spPr>
          <a:xfrm>
            <a:off x="628650" y="6356350"/>
            <a:ext cx="2057400" cy="3651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3" name="Shape 833"/>
          <p:cNvSpPr txBox="1"/>
          <p:nvPr>
            <p:ph idx="11" type="ftr"/>
          </p:nvPr>
        </p:nvSpPr>
        <p:spPr>
          <a:xfrm>
            <a:off x="3028950" y="6356350"/>
            <a:ext cx="3086100" cy="3651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4" name="Shape 83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 name="Shape 28"/>
        <p:cNvGrpSpPr/>
        <p:nvPr/>
      </p:nvGrpSpPr>
      <p:grpSpPr>
        <a:xfrm>
          <a:off x="0" y="0"/>
          <a:ext cx="0" cy="0"/>
          <a:chOff x="0" y="0"/>
          <a:chExt cx="0" cy="0"/>
        </a:xfrm>
      </p:grpSpPr>
      <p:cxnSp>
        <p:nvCxnSpPr>
          <p:cNvPr id="29" name="Shape 29"/>
          <p:cNvCxnSpPr/>
          <p:nvPr/>
        </p:nvCxnSpPr>
        <p:spPr>
          <a:xfrm>
            <a:off x="428625" y="1214437"/>
            <a:ext cx="8286600" cy="0"/>
          </a:xfrm>
          <a:prstGeom prst="straightConnector1">
            <a:avLst/>
          </a:prstGeom>
          <a:noFill/>
          <a:ln cap="flat" cmpd="thickThin" w="63500">
            <a:solidFill>
              <a:srgbClr val="F2F2F2"/>
            </a:solidFill>
            <a:prstDash val="solid"/>
            <a:miter lim="800000"/>
            <a:headEnd len="med" w="med" type="none"/>
            <a:tailEnd len="med" w="med" type="none"/>
          </a:ln>
        </p:spPr>
      </p:cxnSp>
      <p:sp>
        <p:nvSpPr>
          <p:cNvPr id="30" name="Shape 3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1" name="Shape 3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 name="Shape 32"/>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3" name="Shape 33"/>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34" name="Shape 34"/>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1"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0" name="Shape 40"/>
        <p:cNvGrpSpPr/>
        <p:nvPr/>
      </p:nvGrpSpPr>
      <p:grpSpPr>
        <a:xfrm>
          <a:off x="0" y="0"/>
          <a:ext cx="0" cy="0"/>
          <a:chOff x="0" y="0"/>
          <a:chExt cx="0" cy="0"/>
        </a:xfrm>
      </p:grpSpPr>
      <p:sp>
        <p:nvSpPr>
          <p:cNvPr id="41" name="Shape 4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2" name="Shape 4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Shape 43"/>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4" name="Shape 44"/>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45" name="Shape 45"/>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2"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 name="Shape 52"/>
        <p:cNvGrpSpPr/>
        <p:nvPr/>
      </p:nvGrpSpPr>
      <p:grpSpPr>
        <a:xfrm>
          <a:off x="0" y="0"/>
          <a:ext cx="0" cy="0"/>
          <a:chOff x="0" y="0"/>
          <a:chExt cx="0" cy="0"/>
        </a:xfrm>
      </p:grpSpPr>
      <p:sp>
        <p:nvSpPr>
          <p:cNvPr id="53" name="Shape 5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4" name="Shape 5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Shape 55"/>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3"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4" name="Shape 64"/>
        <p:cNvGrpSpPr/>
        <p:nvPr/>
      </p:nvGrpSpPr>
      <p:grpSpPr>
        <a:xfrm>
          <a:off x="0" y="0"/>
          <a:ext cx="0" cy="0"/>
          <a:chOff x="0" y="0"/>
          <a:chExt cx="0" cy="0"/>
        </a:xfrm>
      </p:grpSpPr>
      <p:sp>
        <p:nvSpPr>
          <p:cNvPr id="65" name="Shape 6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6" name="Shape 6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Shape 67"/>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8" name="Shape 68"/>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69" name="Shape 69"/>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7" name="Shape 77"/>
        <p:cNvGrpSpPr/>
        <p:nvPr/>
      </p:nvGrpSpPr>
      <p:grpSpPr>
        <a:xfrm>
          <a:off x="0" y="0"/>
          <a:ext cx="0" cy="0"/>
          <a:chOff x="0" y="0"/>
          <a:chExt cx="0" cy="0"/>
        </a:xfrm>
      </p:grpSpPr>
      <p:sp>
        <p:nvSpPr>
          <p:cNvPr id="78" name="Shape 7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9" name="Shape 7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 name="Shape 80"/>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1" name="Shape 81"/>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82" name="Shape 82"/>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9" name="Shape 89"/>
        <p:cNvGrpSpPr/>
        <p:nvPr/>
      </p:nvGrpSpPr>
      <p:grpSpPr>
        <a:xfrm>
          <a:off x="0" y="0"/>
          <a:ext cx="0" cy="0"/>
          <a:chOff x="0" y="0"/>
          <a:chExt cx="0" cy="0"/>
        </a:xfrm>
      </p:grpSpPr>
      <p:sp>
        <p:nvSpPr>
          <p:cNvPr id="90" name="Shape 9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1" name="Shape 9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 name="Shape 92"/>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93" name="Shape 93"/>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94" name="Shape 94"/>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6"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2" name="Shape 102"/>
        <p:cNvGrpSpPr/>
        <p:nvPr/>
      </p:nvGrpSpPr>
      <p:grpSpPr>
        <a:xfrm>
          <a:off x="0" y="0"/>
          <a:ext cx="0" cy="0"/>
          <a:chOff x="0" y="0"/>
          <a:chExt cx="0" cy="0"/>
        </a:xfrm>
      </p:grpSpPr>
      <p:sp>
        <p:nvSpPr>
          <p:cNvPr id="103" name="Shape 10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4" name="Shape 10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Shape 105"/>
          <p:cNvSpPr txBox="1"/>
          <p:nvPr>
            <p:ph idx="10" type="dt"/>
          </p:nvPr>
        </p:nvSpPr>
        <p:spPr>
          <a:xfrm>
            <a:off x="457200" y="6356350"/>
            <a:ext cx="9366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1" i="0" sz="1200" u="non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06" name="Shape 106"/>
          <p:cNvSpPr txBox="1"/>
          <p:nvPr>
            <p:ph idx="11" type="ftr"/>
          </p:nvPr>
        </p:nvSpPr>
        <p:spPr>
          <a:xfrm>
            <a:off x="1500187" y="6356350"/>
            <a:ext cx="61437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24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107" name="Shape 107"/>
          <p:cNvSpPr txBox="1"/>
          <p:nvPr>
            <p:ph idx="12" type="sldNum"/>
          </p:nvPr>
        </p:nvSpPr>
        <p:spPr>
          <a:xfrm>
            <a:off x="7759700" y="6356350"/>
            <a:ext cx="935100" cy="365100"/>
          </a:xfrm>
          <a:prstGeom prst="rect">
            <a:avLst/>
          </a:prstGeom>
          <a:noFill/>
          <a:ln>
            <a:noFill/>
          </a:ln>
        </p:spPr>
        <p:txBody>
          <a:bodyPr anchorCtr="0" anchor="ctr" bIns="45650" lIns="91300" spcFirstLastPara="1" rIns="91300" wrap="square" tIns="45650">
            <a:noAutofit/>
          </a:bodyPr>
          <a:lstStyle>
            <a:lvl1pPr indent="0" lvl="0"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1" i="0" sz="1200" u="none">
                <a:solidFill>
                  <a:srgbClr val="898989"/>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b="0"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7"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1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image" Target="../media/image11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 Id="rId3" Type="http://schemas.openxmlformats.org/officeDocument/2006/relationships/image" Target="../media/image1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112.png"/><Relationship Id="rId4" Type="http://schemas.openxmlformats.org/officeDocument/2006/relationships/image" Target="../media/image11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image" Target="../media/image1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12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image" Target="../media/image14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11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98.png"/><Relationship Id="rId4" Type="http://schemas.openxmlformats.org/officeDocument/2006/relationships/image" Target="../media/image117.png"/><Relationship Id="rId5" Type="http://schemas.openxmlformats.org/officeDocument/2006/relationships/image" Target="../media/image11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101.jpg"/><Relationship Id="rId4" Type="http://schemas.openxmlformats.org/officeDocument/2006/relationships/image" Target="../media/image104.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20.png"/><Relationship Id="rId6" Type="http://schemas.openxmlformats.org/officeDocument/2006/relationships/image" Target="../media/image122.png"/><Relationship Id="rId7" Type="http://schemas.openxmlformats.org/officeDocument/2006/relationships/image" Target="../media/image13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5.png"/><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12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12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13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 Id="rId3" Type="http://schemas.openxmlformats.org/officeDocument/2006/relationships/image" Target="../media/image12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13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13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0.xml"/><Relationship Id="rId3" Type="http://schemas.openxmlformats.org/officeDocument/2006/relationships/image" Target="../media/image1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2.xml"/><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35.png"/><Relationship Id="rId6" Type="http://schemas.openxmlformats.org/officeDocument/2006/relationships/image" Target="../media/image137.png"/><Relationship Id="rId7" Type="http://schemas.openxmlformats.org/officeDocument/2006/relationships/image" Target="../media/image13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3.xml"/><Relationship Id="rId3" Type="http://schemas.openxmlformats.org/officeDocument/2006/relationships/image" Target="../media/image142.png"/><Relationship Id="rId4" Type="http://schemas.openxmlformats.org/officeDocument/2006/relationships/image" Target="../media/image141.png"/><Relationship Id="rId5" Type="http://schemas.openxmlformats.org/officeDocument/2006/relationships/image" Target="../media/image145.png"/><Relationship Id="rId6" Type="http://schemas.openxmlformats.org/officeDocument/2006/relationships/image" Target="../media/image143.png"/><Relationship Id="rId7" Type="http://schemas.openxmlformats.org/officeDocument/2006/relationships/image" Target="../media/image14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4.xml"/><Relationship Id="rId3" Type="http://schemas.openxmlformats.org/officeDocument/2006/relationships/image" Target="../media/image144.png"/><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5.xml"/><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2.png"/><Relationship Id="rId6" Type="http://schemas.openxmlformats.org/officeDocument/2006/relationships/image" Target="../media/image151.png"/><Relationship Id="rId7" Type="http://schemas.openxmlformats.org/officeDocument/2006/relationships/image" Target="../media/image15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6.xml"/><Relationship Id="rId3" Type="http://schemas.openxmlformats.org/officeDocument/2006/relationships/image" Target="../media/image148.png"/><Relationship Id="rId4" Type="http://schemas.openxmlformats.org/officeDocument/2006/relationships/image" Target="../media/image15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7.xml"/><Relationship Id="rId3" Type="http://schemas.openxmlformats.org/officeDocument/2006/relationships/image" Target="../media/image154.png"/><Relationship Id="rId4" Type="http://schemas.openxmlformats.org/officeDocument/2006/relationships/image" Target="../media/image15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8.xml"/><Relationship Id="rId3" Type="http://schemas.openxmlformats.org/officeDocument/2006/relationships/image" Target="../media/image158.png"/><Relationship Id="rId4" Type="http://schemas.openxmlformats.org/officeDocument/2006/relationships/image" Target="../media/image15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image" Target="../media/image21.jpg"/><Relationship Id="rId5"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3.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6.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48.xml"/><Relationship Id="rId3" Type="http://schemas.openxmlformats.org/officeDocument/2006/relationships/image" Target="../media/image58.png"/><Relationship Id="rId4" Type="http://schemas.openxmlformats.org/officeDocument/2006/relationships/image" Target="../media/image54.png"/><Relationship Id="rId5"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4.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 Id="rId3"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9.xml"/><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0.xml"/><Relationship Id="rId3" Type="http://schemas.openxmlformats.org/officeDocument/2006/relationships/image" Target="../media/image75.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1.xml"/><Relationship Id="rId3" Type="http://schemas.openxmlformats.org/officeDocument/2006/relationships/image" Target="../media/image70.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3.xml"/><Relationship Id="rId3"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4.xml"/><Relationship Id="rId3"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5.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 Id="rId3"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93.png"/><Relationship Id="rId4" Type="http://schemas.openxmlformats.org/officeDocument/2006/relationships/image" Target="../media/image88.png"/><Relationship Id="rId5" Type="http://schemas.openxmlformats.org/officeDocument/2006/relationships/image" Target="../media/image90.png"/><Relationship Id="rId6"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image" Target="../media/image11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94.png"/><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00.pn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0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09.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0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104.jpg"/><Relationship Id="rId4" Type="http://schemas.openxmlformats.org/officeDocument/2006/relationships/image" Target="../media/image101.jpg"/><Relationship Id="rId5" Type="http://schemas.openxmlformats.org/officeDocument/2006/relationships/image" Target="../media/image103.png"/><Relationship Id="rId6" Type="http://schemas.openxmlformats.org/officeDocument/2006/relationships/image" Target="../media/image159.jpg"/><Relationship Id="rId7" Type="http://schemas.openxmlformats.org/officeDocument/2006/relationships/image" Target="../media/image10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107.jpg"/><Relationship Id="rId4" Type="http://schemas.openxmlformats.org/officeDocument/2006/relationships/image" Target="../media/image105.jpg"/><Relationship Id="rId5" Type="http://schemas.openxmlformats.org/officeDocument/2006/relationships/image" Target="../media/image104.jpg"/><Relationship Id="rId6" Type="http://schemas.openxmlformats.org/officeDocument/2006/relationships/image" Target="../media/image101.jpg"/><Relationship Id="rId7" Type="http://schemas.openxmlformats.org/officeDocument/2006/relationships/image" Target="../media/image10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Shape 909"/>
          <p:cNvSpPr txBox="1"/>
          <p:nvPr>
            <p:ph type="title"/>
          </p:nvPr>
        </p:nvSpPr>
        <p:spPr>
          <a:xfrm>
            <a:off x="537200" y="3101037"/>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Gerstein Lab slides</a:t>
            </a:r>
            <a:endParaRPr/>
          </a:p>
        </p:txBody>
      </p:sp>
      <p:sp>
        <p:nvSpPr>
          <p:cNvPr id="910" name="Shape 910"/>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110" name="Shape 1110"/>
        <p:cNvGrpSpPr/>
        <p:nvPr/>
      </p:nvGrpSpPr>
      <p:grpSpPr>
        <a:xfrm>
          <a:off x="0" y="0"/>
          <a:ext cx="0" cy="0"/>
          <a:chOff x="0" y="0"/>
          <a:chExt cx="0" cy="0"/>
        </a:xfrm>
      </p:grpSpPr>
      <p:sp>
        <p:nvSpPr>
          <p:cNvPr id="1111" name="Shape 1111"/>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Mechanism Classification</a:t>
            </a:r>
            <a:endParaRPr/>
          </a:p>
        </p:txBody>
      </p:sp>
      <p:pic>
        <p:nvPicPr>
          <p:cNvPr id="1112" name="Shape 1112"/>
          <p:cNvPicPr preferRelativeResize="0"/>
          <p:nvPr>
            <p:ph idx="1" type="body"/>
          </p:nvPr>
        </p:nvPicPr>
        <p:blipFill rotWithShape="1">
          <a:blip r:embed="rId3">
            <a:alphaModFix/>
          </a:blip>
          <a:srcRect b="0" l="0" r="0" t="0"/>
          <a:stretch/>
        </p:blipFill>
        <p:spPr>
          <a:xfrm>
            <a:off x="482600" y="1600200"/>
            <a:ext cx="3987800" cy="4525962"/>
          </a:xfrm>
          <a:prstGeom prst="rect">
            <a:avLst/>
          </a:prstGeom>
          <a:noFill/>
          <a:ln>
            <a:noFill/>
          </a:ln>
        </p:spPr>
      </p:pic>
      <p:pic>
        <p:nvPicPr>
          <p:cNvPr id="1113" name="Shape 1113"/>
          <p:cNvPicPr preferRelativeResize="0"/>
          <p:nvPr>
            <p:ph idx="2" type="body"/>
          </p:nvPr>
        </p:nvPicPr>
        <p:blipFill rotWithShape="1">
          <a:blip r:embed="rId4">
            <a:alphaModFix/>
          </a:blip>
          <a:srcRect b="0" l="0" r="0" t="0"/>
          <a:stretch/>
        </p:blipFill>
        <p:spPr>
          <a:xfrm>
            <a:off x="4648200" y="1752600"/>
            <a:ext cx="4038600" cy="4221162"/>
          </a:xfrm>
          <a:prstGeom prst="rect">
            <a:avLst/>
          </a:prstGeom>
          <a:noFill/>
          <a:ln>
            <a:noFill/>
          </a:ln>
        </p:spPr>
      </p:pic>
      <p:sp>
        <p:nvSpPr>
          <p:cNvPr id="1114" name="Shape 1114"/>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2" name="Shape 2872"/>
        <p:cNvGrpSpPr/>
        <p:nvPr/>
      </p:nvGrpSpPr>
      <p:grpSpPr>
        <a:xfrm>
          <a:off x="0" y="0"/>
          <a:ext cx="0" cy="0"/>
          <a:chOff x="0" y="0"/>
          <a:chExt cx="0" cy="0"/>
        </a:xfrm>
      </p:grpSpPr>
      <p:sp>
        <p:nvSpPr>
          <p:cNvPr id="2873" name="Shape 2873"/>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Local Reassembly of </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Structural Variants</a:t>
            </a:r>
            <a:endParaRPr/>
          </a:p>
        </p:txBody>
      </p:sp>
      <p:sp>
        <p:nvSpPr>
          <p:cNvPr id="2874" name="Shape 2874"/>
          <p:cNvSpPr txBox="1"/>
          <p:nvPr>
            <p:ph idx="1" type="body"/>
          </p:nvPr>
        </p:nvSpPr>
        <p:spPr>
          <a:xfrm>
            <a:off x="457200" y="1600200"/>
            <a:ext cx="8229600" cy="4525962"/>
          </a:xfrm>
          <a:prstGeom prst="rect">
            <a:avLst/>
          </a:prstGeom>
          <a:noFill/>
          <a:ln>
            <a:noFill/>
          </a:ln>
        </p:spPr>
        <p:txBody>
          <a:bodyPr anchorCtr="0" anchor="t" bIns="45650" lIns="91300" spcFirstLastPara="1" rIns="91300" wrap="square" tIns="45650">
            <a:noAutofit/>
          </a:bodyPr>
          <a:lstStyle/>
          <a:p>
            <a:pPr indent="-341312" lvl="0" marL="341312"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Idea</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Works for long reads </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Not proven to be possible for short reads </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Maybe small amount of long reads could be used to bootstrap re-assembly process</a:t>
            </a:r>
            <a:endParaRPr/>
          </a:p>
          <a:p>
            <a:pPr indent="-341312" lvl="0" marL="341312"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Simulations</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Expensive to test; very computational expensive to simulate</a:t>
            </a:r>
            <a:endParaRPr/>
          </a:p>
          <a:p>
            <a:pPr indent="-227012" lvl="2" marL="1141412" marR="0" rtl="0" algn="l">
              <a:lnSpc>
                <a:spcPct val="100000"/>
              </a:lnSpc>
              <a:spcBef>
                <a:spcPts val="22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Each round of whole-genome assembly takes &gt;100 CPU hrs; thus, simulation exploring 1K possibilities takes 100K CPU hr </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Developed tool box for simulating reconstruction process with different combinations of long, medium &amp; short reads (and arrays) </a:t>
            </a:r>
            <a:endParaRPr/>
          </a:p>
          <a:p>
            <a:pPr indent="-284162" lvl="1" marL="741362"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Find optimal low-cost combination with given parameters</a:t>
            </a:r>
            <a:endParaRPr/>
          </a:p>
          <a:p>
            <a:pPr indent="-214313" lvl="0" marL="341313"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8" name="Shape 2878"/>
        <p:cNvGrpSpPr/>
        <p:nvPr/>
      </p:nvGrpSpPr>
      <p:grpSpPr>
        <a:xfrm>
          <a:off x="0" y="0"/>
          <a:ext cx="0" cy="0"/>
          <a:chOff x="0" y="0"/>
          <a:chExt cx="0" cy="0"/>
        </a:xfrm>
      </p:grpSpPr>
      <p:sp>
        <p:nvSpPr>
          <p:cNvPr id="2879" name="Shape 2879"/>
          <p:cNvSpPr txBox="1"/>
          <p:nvPr/>
        </p:nvSpPr>
        <p:spPr>
          <a:xfrm>
            <a:off x="457200"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Optimal integration of sequencing technologies:</a:t>
            </a:r>
            <a:br>
              <a:rPr b="1" i="0" lang="en-US" sz="2800" u="none">
                <a:solidFill>
                  <a:srgbClr val="000000"/>
                </a:solidFill>
                <a:latin typeface="Arial"/>
                <a:ea typeface="Arial"/>
                <a:cs typeface="Arial"/>
                <a:sym typeface="Arial"/>
              </a:rPr>
            </a:br>
            <a:r>
              <a:rPr b="1" i="1" lang="en-US" sz="2400" u="none">
                <a:solidFill>
                  <a:srgbClr val="000000"/>
                </a:solidFill>
                <a:latin typeface="Arial"/>
                <a:ea typeface="Arial"/>
                <a:cs typeface="Arial"/>
                <a:sym typeface="Arial"/>
              </a:rPr>
              <a:t>Reconstruction of large novel insertions</a:t>
            </a:r>
            <a:endParaRPr/>
          </a:p>
        </p:txBody>
      </p:sp>
      <p:sp>
        <p:nvSpPr>
          <p:cNvPr id="2880" name="Shape 2880"/>
          <p:cNvSpPr txBox="1"/>
          <p:nvPr/>
        </p:nvSpPr>
        <p:spPr>
          <a:xfrm>
            <a:off x="5867400" y="6584950"/>
            <a:ext cx="31242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Du et al. (2009), PLoS Comp Biol, in press</a:t>
            </a:r>
            <a:endParaRPr/>
          </a:p>
        </p:txBody>
      </p:sp>
      <p:sp>
        <p:nvSpPr>
          <p:cNvPr id="2881" name="Shape 2881"/>
          <p:cNvSpPr txBox="1"/>
          <p:nvPr/>
        </p:nvSpPr>
        <p:spPr>
          <a:xfrm>
            <a:off x="533400" y="1377950"/>
            <a:ext cx="8001000" cy="75565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Given a fixed budget, what are the sequencing coverage A, B and C that can achieve the maximum reconstruction rate (on average/worst-case)?</a:t>
            </a:r>
            <a:endParaRPr/>
          </a:p>
        </p:txBody>
      </p:sp>
      <p:pic>
        <p:nvPicPr>
          <p:cNvPr descr="Fig7" id="2882" name="Shape 2882"/>
          <p:cNvPicPr preferRelativeResize="0"/>
          <p:nvPr/>
        </p:nvPicPr>
        <p:blipFill rotWithShape="1">
          <a:blip r:embed="rId3">
            <a:alphaModFix/>
          </a:blip>
          <a:srcRect b="61099" l="0" r="0" t="0"/>
          <a:stretch/>
        </p:blipFill>
        <p:spPr>
          <a:xfrm>
            <a:off x="381000" y="1981200"/>
            <a:ext cx="8235950" cy="427196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6" name="Shape 2886"/>
        <p:cNvGrpSpPr/>
        <p:nvPr/>
      </p:nvGrpSpPr>
      <p:grpSpPr>
        <a:xfrm>
          <a:off x="0" y="0"/>
          <a:ext cx="0" cy="0"/>
          <a:chOff x="0" y="0"/>
          <a:chExt cx="0" cy="0"/>
        </a:xfrm>
      </p:grpSpPr>
      <p:sp>
        <p:nvSpPr>
          <p:cNvPr id="2887" name="Shape 2887"/>
          <p:cNvSpPr txBox="1"/>
          <p:nvPr/>
        </p:nvSpPr>
        <p:spPr>
          <a:xfrm>
            <a:off x="457200"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Optimal integration of sequencing technologies:</a:t>
            </a:r>
            <a:br>
              <a:rPr b="1" i="0" lang="en-US" sz="2800" u="none">
                <a:solidFill>
                  <a:srgbClr val="000000"/>
                </a:solidFill>
                <a:latin typeface="Arial"/>
                <a:ea typeface="Arial"/>
                <a:cs typeface="Arial"/>
                <a:sym typeface="Arial"/>
              </a:rPr>
            </a:br>
            <a:r>
              <a:rPr b="1" i="1" lang="en-US" sz="2400" u="none">
                <a:solidFill>
                  <a:srgbClr val="000000"/>
                </a:solidFill>
                <a:latin typeface="Arial"/>
                <a:ea typeface="Arial"/>
                <a:cs typeface="Arial"/>
                <a:sym typeface="Arial"/>
              </a:rPr>
              <a:t>Efficient Simulation</a:t>
            </a:r>
            <a:endParaRPr/>
          </a:p>
        </p:txBody>
      </p:sp>
      <p:sp>
        <p:nvSpPr>
          <p:cNvPr id="2888" name="Shape 2888"/>
          <p:cNvSpPr txBox="1"/>
          <p:nvPr/>
        </p:nvSpPr>
        <p:spPr>
          <a:xfrm>
            <a:off x="533400" y="1377950"/>
            <a:ext cx="8001000" cy="75565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Focus on the insertion region only</a:t>
            </a:r>
            <a:endParaRPr/>
          </a:p>
        </p:txBody>
      </p:sp>
      <p:pic>
        <p:nvPicPr>
          <p:cNvPr descr="Fig7" id="2889" name="Shape 2889"/>
          <p:cNvPicPr preferRelativeResize="0"/>
          <p:nvPr/>
        </p:nvPicPr>
        <p:blipFill rotWithShape="1">
          <a:blip r:embed="rId3">
            <a:alphaModFix/>
          </a:blip>
          <a:srcRect b="44900" l="0" r="0" t="38299"/>
          <a:stretch/>
        </p:blipFill>
        <p:spPr>
          <a:xfrm>
            <a:off x="381000" y="2438400"/>
            <a:ext cx="8226425" cy="1843087"/>
          </a:xfrm>
          <a:prstGeom prst="rect">
            <a:avLst/>
          </a:prstGeom>
          <a:noFill/>
          <a:ln>
            <a:noFill/>
          </a:ln>
        </p:spPr>
      </p:pic>
      <p:sp>
        <p:nvSpPr>
          <p:cNvPr id="2890" name="Shape 2890"/>
          <p:cNvSpPr txBox="1"/>
          <p:nvPr/>
        </p:nvSpPr>
        <p:spPr>
          <a:xfrm>
            <a:off x="5867400" y="6584950"/>
            <a:ext cx="31242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Du et al. (2009), PLoS Comp Biol, in press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4" name="Shape 2894"/>
        <p:cNvGrpSpPr/>
        <p:nvPr/>
      </p:nvGrpSpPr>
      <p:grpSpPr>
        <a:xfrm>
          <a:off x="0" y="0"/>
          <a:ext cx="0" cy="0"/>
          <a:chOff x="0" y="0"/>
          <a:chExt cx="0" cy="0"/>
        </a:xfrm>
      </p:grpSpPr>
      <p:sp>
        <p:nvSpPr>
          <p:cNvPr id="2895" name="Shape 2895"/>
          <p:cNvSpPr txBox="1"/>
          <p:nvPr/>
        </p:nvSpPr>
        <p:spPr>
          <a:xfrm>
            <a:off x="457200"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Optimal integration of sequencing technologies:</a:t>
            </a:r>
            <a:br>
              <a:rPr b="1" i="0" lang="en-US" sz="2800" u="none">
                <a:solidFill>
                  <a:srgbClr val="000000"/>
                </a:solidFill>
                <a:latin typeface="Arial"/>
                <a:ea typeface="Arial"/>
                <a:cs typeface="Arial"/>
                <a:sym typeface="Arial"/>
              </a:rPr>
            </a:br>
            <a:r>
              <a:rPr b="1" i="1" lang="en-US" sz="2400" u="none">
                <a:solidFill>
                  <a:srgbClr val="000000"/>
                </a:solidFill>
                <a:latin typeface="Arial"/>
                <a:ea typeface="Arial"/>
                <a:cs typeface="Arial"/>
                <a:sym typeface="Arial"/>
              </a:rPr>
              <a:t>Efficient Simulation using Mappability Maps</a:t>
            </a:r>
            <a:endParaRPr/>
          </a:p>
        </p:txBody>
      </p:sp>
      <p:sp>
        <p:nvSpPr>
          <p:cNvPr id="2896" name="Shape 2896"/>
          <p:cNvSpPr txBox="1"/>
          <p:nvPr/>
        </p:nvSpPr>
        <p:spPr>
          <a:xfrm>
            <a:off x="4683125" y="5300662"/>
            <a:ext cx="1136650" cy="3429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descr="Fig7" id="2897" name="Shape 2897"/>
          <p:cNvPicPr preferRelativeResize="0"/>
          <p:nvPr/>
        </p:nvPicPr>
        <p:blipFill rotWithShape="1">
          <a:blip r:embed="rId3">
            <a:alphaModFix/>
          </a:blip>
          <a:srcRect b="0" l="0" r="0" t="39199"/>
          <a:stretch/>
        </p:blipFill>
        <p:spPr>
          <a:xfrm>
            <a:off x="762000" y="1300162"/>
            <a:ext cx="6856412" cy="5557837"/>
          </a:xfrm>
          <a:prstGeom prst="rect">
            <a:avLst/>
          </a:prstGeom>
          <a:noFill/>
          <a:ln>
            <a:noFill/>
          </a:ln>
        </p:spPr>
      </p:pic>
      <p:sp>
        <p:nvSpPr>
          <p:cNvPr id="2898" name="Shape 2898"/>
          <p:cNvSpPr txBox="1"/>
          <p:nvPr/>
        </p:nvSpPr>
        <p:spPr>
          <a:xfrm>
            <a:off x="5867400" y="6584950"/>
            <a:ext cx="31242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Du et al. (2009), PLoS Comp Biol, in press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2" name="Shape 2902"/>
        <p:cNvGrpSpPr/>
        <p:nvPr/>
      </p:nvGrpSpPr>
      <p:grpSpPr>
        <a:xfrm>
          <a:off x="0" y="0"/>
          <a:ext cx="0" cy="0"/>
          <a:chOff x="0" y="0"/>
          <a:chExt cx="0" cy="0"/>
        </a:xfrm>
      </p:grpSpPr>
      <p:pic>
        <p:nvPicPr>
          <p:cNvPr id="2903" name="Shape 2903"/>
          <p:cNvPicPr preferRelativeResize="0"/>
          <p:nvPr/>
        </p:nvPicPr>
        <p:blipFill rotWithShape="1">
          <a:blip r:embed="rId3">
            <a:alphaModFix/>
          </a:blip>
          <a:srcRect b="0" l="0" r="55304" t="0"/>
          <a:stretch/>
        </p:blipFill>
        <p:spPr>
          <a:xfrm>
            <a:off x="1368425" y="3378200"/>
            <a:ext cx="4876800" cy="3644900"/>
          </a:xfrm>
          <a:prstGeom prst="rect">
            <a:avLst/>
          </a:prstGeom>
          <a:noFill/>
          <a:ln>
            <a:noFill/>
          </a:ln>
        </p:spPr>
      </p:pic>
      <p:pic>
        <p:nvPicPr>
          <p:cNvPr id="2904" name="Shape 2904"/>
          <p:cNvPicPr preferRelativeResize="0"/>
          <p:nvPr/>
        </p:nvPicPr>
        <p:blipFill rotWithShape="1">
          <a:blip r:embed="rId4">
            <a:alphaModFix/>
          </a:blip>
          <a:srcRect b="17231" l="0" r="0" t="0"/>
          <a:stretch/>
        </p:blipFill>
        <p:spPr>
          <a:xfrm>
            <a:off x="1382712" y="1693862"/>
            <a:ext cx="8172450" cy="1465262"/>
          </a:xfrm>
          <a:prstGeom prst="rect">
            <a:avLst/>
          </a:prstGeom>
          <a:noFill/>
          <a:ln>
            <a:noFill/>
          </a:ln>
        </p:spPr>
      </p:pic>
      <p:sp>
        <p:nvSpPr>
          <p:cNvPr id="2905" name="Shape 2905"/>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Tremendous Speedup</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9" name="Shape 2909"/>
        <p:cNvGrpSpPr/>
        <p:nvPr/>
      </p:nvGrpSpPr>
      <p:grpSpPr>
        <a:xfrm>
          <a:off x="0" y="0"/>
          <a:ext cx="0" cy="0"/>
          <a:chOff x="0" y="0"/>
          <a:chExt cx="0" cy="0"/>
        </a:xfrm>
      </p:grpSpPr>
      <p:sp>
        <p:nvSpPr>
          <p:cNvPr id="2910" name="Shape 2910"/>
          <p:cNvSpPr txBox="1"/>
          <p:nvPr>
            <p:ph idx="4294967295" type="title"/>
          </p:nvPr>
        </p:nvSpPr>
        <p:spPr>
          <a:xfrm>
            <a:off x="614362"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Optimal integration of sequencing technologies: </a:t>
            </a:r>
            <a:r>
              <a:rPr b="0" i="1" lang="en-US" sz="2400" u="none" cap="none" strike="noStrike">
                <a:solidFill>
                  <a:schemeClr val="dk1"/>
                </a:solidFill>
                <a:latin typeface="Calibri"/>
                <a:ea typeface="Calibri"/>
                <a:cs typeface="Calibri"/>
                <a:sym typeface="Calibri"/>
              </a:rPr>
              <a:t>Simulation shows power of PEs</a:t>
            </a:r>
            <a:endParaRPr/>
          </a:p>
        </p:txBody>
      </p:sp>
      <p:sp>
        <p:nvSpPr>
          <p:cNvPr id="2911" name="Shape 2911"/>
          <p:cNvSpPr txBox="1"/>
          <p:nvPr/>
        </p:nvSpPr>
        <p:spPr>
          <a:xfrm>
            <a:off x="5078412" y="6584950"/>
            <a:ext cx="36576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Source: Du et al. (2009), PLOS Comp Biol, in press</a:t>
            </a:r>
            <a:endParaRPr/>
          </a:p>
        </p:txBody>
      </p:sp>
      <p:sp>
        <p:nvSpPr>
          <p:cNvPr id="2912" name="Shape 2912"/>
          <p:cNvSpPr txBox="1"/>
          <p:nvPr/>
        </p:nvSpPr>
        <p:spPr>
          <a:xfrm>
            <a:off x="533400" y="1447800"/>
            <a:ext cx="7696200" cy="3810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1600"/>
              <a:buFont typeface="Arial"/>
              <a:buNone/>
            </a:pPr>
            <a:r>
              <a:rPr b="1" i="0" lang="en-US" sz="1600" u="none">
                <a:solidFill>
                  <a:schemeClr val="dk2"/>
                </a:solidFill>
                <a:latin typeface="Arial"/>
                <a:ea typeface="Arial"/>
                <a:cs typeface="Arial"/>
                <a:sym typeface="Arial"/>
              </a:rPr>
              <a:t>Simulation results w/ shotgun &amp; paired-end reads on the same ~10Kb insertion</a:t>
            </a:r>
            <a:endParaRPr/>
          </a:p>
        </p:txBody>
      </p:sp>
      <p:pic>
        <p:nvPicPr>
          <p:cNvPr descr="Figure4" id="2913" name="Shape 2913"/>
          <p:cNvPicPr preferRelativeResize="0"/>
          <p:nvPr/>
        </p:nvPicPr>
        <p:blipFill rotWithShape="1">
          <a:blip r:embed="rId3">
            <a:alphaModFix/>
          </a:blip>
          <a:srcRect b="66700" l="5599" r="52023" t="2499"/>
          <a:stretch/>
        </p:blipFill>
        <p:spPr>
          <a:xfrm>
            <a:off x="560387" y="2362200"/>
            <a:ext cx="4365625" cy="4230687"/>
          </a:xfrm>
          <a:prstGeom prst="rect">
            <a:avLst/>
          </a:prstGeom>
          <a:noFill/>
          <a:ln>
            <a:noFill/>
          </a:ln>
        </p:spPr>
      </p:pic>
      <p:sp>
        <p:nvSpPr>
          <p:cNvPr id="2914" name="Shape 2914"/>
          <p:cNvSpPr/>
          <p:nvPr/>
        </p:nvSpPr>
        <p:spPr>
          <a:xfrm>
            <a:off x="4800600" y="2057400"/>
            <a:ext cx="2286000" cy="381000"/>
          </a:xfrm>
          <a:custGeom>
            <a:pathLst>
              <a:path extrusionOk="0" h="120000" w="120000">
                <a:moveTo>
                  <a:pt x="0" y="0"/>
                </a:moveTo>
                <a:lnTo>
                  <a:pt x="120000" y="0"/>
                </a:lnTo>
                <a:lnTo>
                  <a:pt x="120000" y="120000"/>
                </a:lnTo>
                <a:lnTo>
                  <a:pt x="0" y="120000"/>
                </a:lnTo>
                <a:close/>
              </a:path>
              <a:path extrusionOk="0" fill="none" h="120000" w="120000">
                <a:moveTo>
                  <a:pt x="87865" y="0"/>
                </a:moveTo>
                <a:close/>
                <a:lnTo>
                  <a:pt x="87865" y="120000"/>
                </a:lnTo>
              </a:path>
              <a:path extrusionOk="0" fill="none" h="120000" w="120000">
                <a:moveTo>
                  <a:pt x="87865" y="-37882"/>
                </a:moveTo>
                <a:lnTo>
                  <a:pt x="7776" y="-864"/>
                </a:lnTo>
              </a:path>
            </a:pathLst>
          </a:custGeom>
          <a:solidFill>
            <a:schemeClr val="accent1"/>
          </a:solidFill>
          <a:ln cap="flat" cmpd="sng" w="25400">
            <a:solidFill>
              <a:srgbClr val="3366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Optimal combination</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8" name="Shape 2918"/>
        <p:cNvGrpSpPr/>
        <p:nvPr/>
      </p:nvGrpSpPr>
      <p:grpSpPr>
        <a:xfrm>
          <a:off x="0" y="0"/>
          <a:ext cx="0" cy="0"/>
          <a:chOff x="0" y="0"/>
          <a:chExt cx="0" cy="0"/>
        </a:xfrm>
      </p:grpSpPr>
      <p:pic>
        <p:nvPicPr>
          <p:cNvPr descr="Figure3" id="2919" name="Shape 2919"/>
          <p:cNvPicPr preferRelativeResize="0"/>
          <p:nvPr/>
        </p:nvPicPr>
        <p:blipFill rotWithShape="1">
          <a:blip r:embed="rId3">
            <a:alphaModFix/>
          </a:blip>
          <a:srcRect b="12500" l="0" r="0" t="10000"/>
          <a:stretch/>
        </p:blipFill>
        <p:spPr>
          <a:xfrm>
            <a:off x="1066800" y="1190625"/>
            <a:ext cx="5484812" cy="5667375"/>
          </a:xfrm>
          <a:prstGeom prst="rect">
            <a:avLst/>
          </a:prstGeom>
          <a:noFill/>
          <a:ln>
            <a:noFill/>
          </a:ln>
        </p:spPr>
      </p:pic>
      <p:sp>
        <p:nvSpPr>
          <p:cNvPr id="2920" name="Shape 2920"/>
          <p:cNvSpPr txBox="1"/>
          <p:nvPr>
            <p:ph idx="4294967295" type="title"/>
          </p:nvPr>
        </p:nvSpPr>
        <p:spPr>
          <a:xfrm>
            <a:off x="912812"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Optimal integration of sequencing technologies: </a:t>
            </a:r>
            <a:r>
              <a:rPr b="0" i="1" lang="en-US" sz="2000" u="none" cap="none" strike="noStrike">
                <a:solidFill>
                  <a:schemeClr val="dk1"/>
                </a:solidFill>
                <a:latin typeface="Calibri"/>
                <a:ea typeface="Calibri"/>
                <a:cs typeface="Calibri"/>
                <a:sym typeface="Calibri"/>
              </a:rPr>
              <a:t>Simulation shows combination </a:t>
            </a:r>
            <a:r>
              <a:rPr b="0" i="1" lang="en-US" sz="1800" u="none" cap="none" strike="noStrike">
                <a:solidFill>
                  <a:schemeClr val="dk1"/>
                </a:solidFill>
                <a:latin typeface="Calibri"/>
                <a:ea typeface="Calibri"/>
                <a:cs typeface="Calibri"/>
                <a:sym typeface="Calibri"/>
              </a:rPr>
              <a:t>better</a:t>
            </a:r>
            <a:r>
              <a:rPr b="0" i="1" lang="en-US" sz="2000" u="none" cap="none" strike="noStrike">
                <a:solidFill>
                  <a:schemeClr val="dk1"/>
                </a:solidFill>
                <a:latin typeface="Calibri"/>
                <a:ea typeface="Calibri"/>
                <a:cs typeface="Calibri"/>
                <a:sym typeface="Calibri"/>
              </a:rPr>
              <a:t> than single technology</a:t>
            </a:r>
            <a:endParaRPr/>
          </a:p>
        </p:txBody>
      </p:sp>
      <p:sp>
        <p:nvSpPr>
          <p:cNvPr id="2921" name="Shape 2921"/>
          <p:cNvSpPr txBox="1"/>
          <p:nvPr/>
        </p:nvSpPr>
        <p:spPr>
          <a:xfrm>
            <a:off x="5695950" y="6584950"/>
            <a:ext cx="36576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Du et al. (2009), PLOS Comp Biol, in press</a:t>
            </a:r>
            <a:endParaRPr/>
          </a:p>
        </p:txBody>
      </p:sp>
      <p:sp>
        <p:nvSpPr>
          <p:cNvPr id="2922" name="Shape 2922"/>
          <p:cNvSpPr txBox="1"/>
          <p:nvPr/>
        </p:nvSpPr>
        <p:spPr>
          <a:xfrm>
            <a:off x="1295400" y="5334000"/>
            <a:ext cx="2438400" cy="12192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1600"/>
              <a:buFont typeface="Arial"/>
              <a:buNone/>
            </a:pPr>
            <a:r>
              <a:rPr b="1" i="0" lang="en-US" sz="1600" u="none">
                <a:solidFill>
                  <a:schemeClr val="dk2"/>
                </a:solidFill>
                <a:latin typeface="Arial"/>
                <a:ea typeface="Arial"/>
                <a:cs typeface="Arial"/>
                <a:sym typeface="Arial"/>
              </a:rPr>
              <a:t>Simulation results w/ shotgun long, medium and short read sequencing on a ~10Kb novel insertion using a fixed total budget</a:t>
            </a:r>
            <a:endParaRPr/>
          </a:p>
        </p:txBody>
      </p:sp>
      <p:sp>
        <p:nvSpPr>
          <p:cNvPr id="2923" name="Shape 2923"/>
          <p:cNvSpPr/>
          <p:nvPr/>
        </p:nvSpPr>
        <p:spPr>
          <a:xfrm>
            <a:off x="6049962" y="3597275"/>
            <a:ext cx="2514600" cy="685800"/>
          </a:xfrm>
          <a:custGeom>
            <a:pathLst>
              <a:path extrusionOk="0" h="120000" w="120000">
                <a:moveTo>
                  <a:pt x="0" y="0"/>
                </a:moveTo>
                <a:lnTo>
                  <a:pt x="120000" y="0"/>
                </a:lnTo>
                <a:lnTo>
                  <a:pt x="120000" y="120000"/>
                </a:lnTo>
                <a:lnTo>
                  <a:pt x="0" y="120000"/>
                </a:lnTo>
                <a:close/>
              </a:path>
              <a:path extrusionOk="0" fill="none" h="120000" w="120000">
                <a:moveTo>
                  <a:pt x="15240" y="0"/>
                </a:moveTo>
                <a:close/>
                <a:lnTo>
                  <a:pt x="15240" y="120000"/>
                </a:lnTo>
              </a:path>
              <a:path extrusionOk="0" fill="none" h="120000" w="120000">
                <a:moveTo>
                  <a:pt x="15240" y="-9131"/>
                </a:moveTo>
                <a:lnTo>
                  <a:pt x="4320" y="-786"/>
                </a:lnTo>
              </a:path>
            </a:pathLst>
          </a:custGeom>
          <a:solidFill>
            <a:schemeClr val="accent1"/>
          </a:solidFill>
          <a:ln cap="flat" cmpd="sng" w="25400">
            <a:solidFill>
              <a:srgbClr val="3366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Optimal combination of different technologies</a:t>
            </a:r>
            <a:endParaRPr/>
          </a:p>
        </p:txBody>
      </p:sp>
      <p:cxnSp>
        <p:nvCxnSpPr>
          <p:cNvPr id="2924" name="Shape 2924"/>
          <p:cNvCxnSpPr/>
          <p:nvPr/>
        </p:nvCxnSpPr>
        <p:spPr>
          <a:xfrm rot="10800000">
            <a:off x="5181600" y="2971800"/>
            <a:ext cx="0" cy="3200400"/>
          </a:xfrm>
          <a:prstGeom prst="straightConnector1">
            <a:avLst/>
          </a:prstGeom>
          <a:noFill/>
          <a:ln cap="flat" cmpd="sng" w="25400">
            <a:solidFill>
              <a:srgbClr val="3366FF"/>
            </a:solidFill>
            <a:prstDash val="solid"/>
            <a:miter lim="800000"/>
            <a:headEnd len="med" w="med" type="triangle"/>
            <a:tailEnd len="med" w="med" type="triangle"/>
          </a:ln>
        </p:spPr>
      </p:cxnSp>
      <p:sp>
        <p:nvSpPr>
          <p:cNvPr id="2925" name="Shape 2925"/>
          <p:cNvSpPr txBox="1"/>
          <p:nvPr/>
        </p:nvSpPr>
        <p:spPr>
          <a:xfrm>
            <a:off x="7010400" y="4419600"/>
            <a:ext cx="1524000" cy="10668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1400"/>
              <a:buFont typeface="Arial"/>
              <a:buNone/>
            </a:pPr>
            <a:r>
              <a:rPr b="1" i="1" lang="en-US" sz="1400" u="none">
                <a:solidFill>
                  <a:schemeClr val="dk2"/>
                </a:solidFill>
                <a:latin typeface="Arial"/>
                <a:ea typeface="Arial"/>
                <a:cs typeface="Arial"/>
                <a:sym typeface="Arial"/>
              </a:rPr>
              <a:t>Result dependent on specific parameter setting of different sequencing technologies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929" name="Shape 2929"/>
        <p:cNvGrpSpPr/>
        <p:nvPr/>
      </p:nvGrpSpPr>
      <p:grpSpPr>
        <a:xfrm>
          <a:off x="0" y="0"/>
          <a:ext cx="0" cy="0"/>
          <a:chOff x="0" y="0"/>
          <a:chExt cx="0" cy="0"/>
        </a:xfrm>
      </p:grpSpPr>
      <p:pic>
        <p:nvPicPr>
          <p:cNvPr descr="split_read-concept_Page_11" id="2930" name="Shape 2930"/>
          <p:cNvPicPr preferRelativeResize="0"/>
          <p:nvPr/>
        </p:nvPicPr>
        <p:blipFill rotWithShape="1">
          <a:blip r:embed="rId3">
            <a:alphaModFix/>
          </a:blip>
          <a:srcRect b="5882" l="9091" r="9816" t="17646"/>
          <a:stretch/>
        </p:blipFill>
        <p:spPr>
          <a:xfrm>
            <a:off x="457200" y="1209675"/>
            <a:ext cx="7751762" cy="5648325"/>
          </a:xfrm>
          <a:prstGeom prst="rect">
            <a:avLst/>
          </a:prstGeom>
          <a:noFill/>
          <a:ln>
            <a:noFill/>
          </a:ln>
        </p:spPr>
      </p:pic>
      <p:sp>
        <p:nvSpPr>
          <p:cNvPr id="2931" name="Shape 2931"/>
          <p:cNvSpPr txBox="1"/>
          <p:nvPr>
            <p:ph idx="4294967295" type="title"/>
          </p:nvPr>
        </p:nvSpPr>
        <p:spPr>
          <a:xfrm>
            <a:off x="912812" y="311150"/>
            <a:ext cx="8231187" cy="107156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Split-read analysis for SV detection:</a:t>
            </a:r>
            <a:br>
              <a:rPr b="0" i="0" lang="en-US" sz="2800" u="none" cap="none" strike="noStrike">
                <a:solidFill>
                  <a:schemeClr val="dk1"/>
                </a:solidFill>
                <a:latin typeface="Calibri"/>
                <a:ea typeface="Calibri"/>
                <a:cs typeface="Calibri"/>
                <a:sym typeface="Calibri"/>
              </a:rPr>
            </a:br>
            <a:r>
              <a:rPr b="0" i="1" lang="en-US" sz="2400" u="none" cap="none" strike="noStrike">
                <a:solidFill>
                  <a:schemeClr val="dk1"/>
                </a:solidFill>
                <a:latin typeface="Calibri"/>
                <a:ea typeface="Calibri"/>
                <a:cs typeface="Calibri"/>
                <a:sym typeface="Calibri"/>
              </a:rPr>
              <a:t>examples</a:t>
            </a:r>
            <a:endParaRPr/>
          </a:p>
        </p:txBody>
      </p:sp>
      <p:sp>
        <p:nvSpPr>
          <p:cNvPr id="2932" name="Shape 2932"/>
          <p:cNvSpPr txBox="1"/>
          <p:nvPr/>
        </p:nvSpPr>
        <p:spPr>
          <a:xfrm>
            <a:off x="7162800" y="6584950"/>
            <a:ext cx="1981200" cy="2730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Source: Zhang et al. (2009)</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6" name="Shape 2936"/>
        <p:cNvGrpSpPr/>
        <p:nvPr/>
      </p:nvGrpSpPr>
      <p:grpSpPr>
        <a:xfrm>
          <a:off x="0" y="0"/>
          <a:ext cx="0" cy="0"/>
          <a:chOff x="0" y="0"/>
          <a:chExt cx="0" cy="0"/>
        </a:xfrm>
      </p:grpSpPr>
      <p:sp>
        <p:nvSpPr>
          <p:cNvPr id="2937" name="Shape 2937"/>
          <p:cNvSpPr txBox="1"/>
          <p:nvPr/>
        </p:nvSpPr>
        <p:spPr>
          <a:xfrm>
            <a:off x="457200" y="6356350"/>
            <a:ext cx="936625" cy="365125"/>
          </a:xfrm>
          <a:prstGeom prst="rect">
            <a:avLst/>
          </a:prstGeom>
          <a:no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Clr>
                <a:srgbClr val="898989"/>
              </a:buClr>
              <a:buSzPts val="1200"/>
              <a:buFont typeface="Arial"/>
              <a:buNone/>
            </a:pPr>
            <a:r>
              <a:rPr b="1" i="0" lang="en-US" sz="1200" u="none">
                <a:solidFill>
                  <a:srgbClr val="898989"/>
                </a:solidFill>
                <a:latin typeface="Arial"/>
                <a:ea typeface="Arial"/>
                <a:cs typeface="Arial"/>
                <a:sym typeface="Arial"/>
              </a:rPr>
              <a:t>*</a:t>
            </a:r>
            <a:endParaRPr/>
          </a:p>
        </p:txBody>
      </p:sp>
      <p:sp>
        <p:nvSpPr>
          <p:cNvPr id="2938" name="Shape 2938"/>
          <p:cNvSpPr txBox="1"/>
          <p:nvPr/>
        </p:nvSpPr>
        <p:spPr>
          <a:xfrm>
            <a:off x="1500187" y="6356350"/>
            <a:ext cx="6143625" cy="365125"/>
          </a:xfrm>
          <a:prstGeom prst="rect">
            <a:avLst/>
          </a:prstGeom>
          <a:no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39" name="Shape 2939"/>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3" name="Shape 2943"/>
        <p:cNvGrpSpPr/>
        <p:nvPr/>
      </p:nvGrpSpPr>
      <p:grpSpPr>
        <a:xfrm>
          <a:off x="0" y="0"/>
          <a:ext cx="0" cy="0"/>
          <a:chOff x="0" y="0"/>
          <a:chExt cx="0" cy="0"/>
        </a:xfrm>
      </p:grpSpPr>
      <p:sp>
        <p:nvSpPr>
          <p:cNvPr id="2944" name="Shape 2944"/>
          <p:cNvSpPr txBox="1"/>
          <p:nvPr/>
        </p:nvSpPr>
        <p:spPr>
          <a:xfrm>
            <a:off x="285750" y="3571875"/>
            <a:ext cx="8572500" cy="250031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945" name="Shape 2945"/>
          <p:cNvCxnSpPr/>
          <p:nvPr/>
        </p:nvCxnSpPr>
        <p:spPr>
          <a:xfrm>
            <a:off x="1792287" y="5467350"/>
            <a:ext cx="6929437" cy="0"/>
          </a:xfrm>
          <a:prstGeom prst="straightConnector1">
            <a:avLst/>
          </a:prstGeom>
          <a:noFill/>
          <a:ln cap="flat" cmpd="sng" w="28575">
            <a:solidFill>
              <a:schemeClr val="accent1"/>
            </a:solidFill>
            <a:prstDash val="solid"/>
            <a:miter lim="800000"/>
            <a:headEnd len="med" w="med" type="none"/>
            <a:tailEnd len="med" w="med" type="none"/>
          </a:ln>
        </p:spPr>
      </p:cxnSp>
      <p:sp>
        <p:nvSpPr>
          <p:cNvPr id="2946" name="Shape 2946"/>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Split-read Analysis</a:t>
            </a:r>
            <a:endParaRPr/>
          </a:p>
        </p:txBody>
      </p:sp>
      <p:cxnSp>
        <p:nvCxnSpPr>
          <p:cNvPr id="2947" name="Shape 2947"/>
          <p:cNvCxnSpPr/>
          <p:nvPr/>
        </p:nvCxnSpPr>
        <p:spPr>
          <a:xfrm>
            <a:off x="1785937" y="4229100"/>
            <a:ext cx="6929437" cy="0"/>
          </a:xfrm>
          <a:prstGeom prst="straightConnector1">
            <a:avLst/>
          </a:prstGeom>
          <a:noFill/>
          <a:ln cap="flat" cmpd="sng" w="28575">
            <a:solidFill>
              <a:schemeClr val="accent2"/>
            </a:solidFill>
            <a:prstDash val="solid"/>
            <a:miter lim="800000"/>
            <a:headEnd len="med" w="med" type="none"/>
            <a:tailEnd len="med" w="med" type="none"/>
          </a:ln>
        </p:spPr>
      </p:cxnSp>
      <p:cxnSp>
        <p:nvCxnSpPr>
          <p:cNvPr id="2948" name="Shape 2948"/>
          <p:cNvCxnSpPr/>
          <p:nvPr/>
        </p:nvCxnSpPr>
        <p:spPr>
          <a:xfrm>
            <a:off x="1785937" y="1898650"/>
            <a:ext cx="6929437" cy="0"/>
          </a:xfrm>
          <a:prstGeom prst="straightConnector1">
            <a:avLst/>
          </a:prstGeom>
          <a:noFill/>
          <a:ln cap="flat" cmpd="sng" w="28575">
            <a:solidFill>
              <a:schemeClr val="accent2"/>
            </a:solidFill>
            <a:prstDash val="solid"/>
            <a:miter lim="800000"/>
            <a:headEnd len="med" w="med" type="none"/>
            <a:tailEnd len="med" w="med" type="none"/>
          </a:ln>
        </p:spPr>
      </p:cxnSp>
      <p:sp>
        <p:nvSpPr>
          <p:cNvPr id="2949" name="Shape 2949"/>
          <p:cNvSpPr txBox="1"/>
          <p:nvPr/>
        </p:nvSpPr>
        <p:spPr>
          <a:xfrm>
            <a:off x="3657600" y="413385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0" name="Shape 2950"/>
          <p:cNvSpPr txBox="1"/>
          <p:nvPr/>
        </p:nvSpPr>
        <p:spPr>
          <a:xfrm>
            <a:off x="5334000" y="413385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1" name="Shape 2951"/>
          <p:cNvSpPr txBox="1"/>
          <p:nvPr/>
        </p:nvSpPr>
        <p:spPr>
          <a:xfrm>
            <a:off x="2819400" y="184308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2" name="Shape 2952"/>
          <p:cNvSpPr txBox="1"/>
          <p:nvPr/>
        </p:nvSpPr>
        <p:spPr>
          <a:xfrm>
            <a:off x="3657600" y="2538412"/>
            <a:ext cx="3348037" cy="152400"/>
          </a:xfrm>
          <a:prstGeom prst="rect">
            <a:avLst/>
          </a:prstGeom>
          <a:solidFill>
            <a:srgbClr val="95B3D7"/>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3" name="Shape 2953"/>
          <p:cNvSpPr txBox="1"/>
          <p:nvPr/>
        </p:nvSpPr>
        <p:spPr>
          <a:xfrm>
            <a:off x="6172200" y="184308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54" name="Shape 2954"/>
          <p:cNvSpPr txBox="1"/>
          <p:nvPr/>
        </p:nvSpPr>
        <p:spPr>
          <a:xfrm>
            <a:off x="4495800" y="1843087"/>
            <a:ext cx="1676400" cy="152400"/>
          </a:xfrm>
          <a:prstGeom prst="rect">
            <a:avLst/>
          </a:prstGeom>
          <a:gradFill>
            <a:gsLst>
              <a:gs pos="0">
                <a:srgbClr val="CE3B37"/>
              </a:gs>
              <a:gs pos="19999">
                <a:srgbClr val="CB3D3A"/>
              </a:gs>
              <a:gs pos="100000">
                <a:srgbClr val="9B2D2A"/>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a:solidFill>
                  <a:srgbClr val="FFFFFF"/>
                </a:solidFill>
                <a:latin typeface="Calibri"/>
                <a:ea typeface="Calibri"/>
                <a:cs typeface="Calibri"/>
                <a:sym typeface="Calibri"/>
              </a:rPr>
              <a:t>Deletion</a:t>
            </a:r>
            <a:endParaRPr/>
          </a:p>
        </p:txBody>
      </p:sp>
      <p:cxnSp>
        <p:nvCxnSpPr>
          <p:cNvPr id="2955" name="Shape 2955"/>
          <p:cNvCxnSpPr/>
          <p:nvPr/>
        </p:nvCxnSpPr>
        <p:spPr>
          <a:xfrm>
            <a:off x="4495800" y="19954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956" name="Shape 2956"/>
          <p:cNvCxnSpPr/>
          <p:nvPr/>
        </p:nvCxnSpPr>
        <p:spPr>
          <a:xfrm flipH="1">
            <a:off x="5334000" y="19954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sp>
        <p:nvSpPr>
          <p:cNvPr id="2957" name="Shape 2957"/>
          <p:cNvSpPr txBox="1"/>
          <p:nvPr/>
        </p:nvSpPr>
        <p:spPr>
          <a:xfrm>
            <a:off x="457200" y="1755775"/>
            <a:ext cx="820737"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Reference</a:t>
            </a:r>
            <a:endParaRPr/>
          </a:p>
        </p:txBody>
      </p:sp>
      <p:sp>
        <p:nvSpPr>
          <p:cNvPr id="2958" name="Shape 2958"/>
          <p:cNvSpPr txBox="1"/>
          <p:nvPr/>
        </p:nvSpPr>
        <p:spPr>
          <a:xfrm>
            <a:off x="3003550" y="2487612"/>
            <a:ext cx="496887"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Read</a:t>
            </a:r>
            <a:endParaRPr/>
          </a:p>
        </p:txBody>
      </p:sp>
      <p:cxnSp>
        <p:nvCxnSpPr>
          <p:cNvPr id="2959" name="Shape 2959"/>
          <p:cNvCxnSpPr/>
          <p:nvPr/>
        </p:nvCxnSpPr>
        <p:spPr>
          <a:xfrm>
            <a:off x="5334000" y="4281487"/>
            <a:ext cx="838200" cy="542925"/>
          </a:xfrm>
          <a:prstGeom prst="straightConnector1">
            <a:avLst/>
          </a:prstGeom>
          <a:noFill/>
          <a:ln cap="flat" cmpd="sng" w="38100">
            <a:solidFill>
              <a:srgbClr val="9BBB59"/>
            </a:solidFill>
            <a:prstDash val="solid"/>
            <a:miter lim="800000"/>
            <a:headEnd len="med" w="med" type="none"/>
            <a:tailEnd len="med" w="med" type="none"/>
          </a:ln>
          <a:effectLst>
            <a:outerShdw blurRad="63500" dir="5400000" dist="23000">
              <a:srgbClr val="808080">
                <a:alpha val="34901"/>
              </a:srgbClr>
            </a:outerShdw>
          </a:effectLst>
        </p:spPr>
      </p:cxnSp>
      <p:cxnSp>
        <p:nvCxnSpPr>
          <p:cNvPr id="2960" name="Shape 2960"/>
          <p:cNvCxnSpPr/>
          <p:nvPr/>
        </p:nvCxnSpPr>
        <p:spPr>
          <a:xfrm flipH="1">
            <a:off x="4495800" y="4281487"/>
            <a:ext cx="838200" cy="542925"/>
          </a:xfrm>
          <a:prstGeom prst="straightConnector1">
            <a:avLst/>
          </a:prstGeom>
          <a:noFill/>
          <a:ln cap="flat" cmpd="sng" w="38100">
            <a:solidFill>
              <a:srgbClr val="9BBB59"/>
            </a:solidFill>
            <a:prstDash val="solid"/>
            <a:miter lim="800000"/>
            <a:headEnd len="med" w="med" type="none"/>
            <a:tailEnd len="med" w="med" type="none"/>
          </a:ln>
          <a:effectLst>
            <a:outerShdw blurRad="63500" dir="5400000" dist="23000">
              <a:srgbClr val="808080">
                <a:alpha val="34901"/>
              </a:srgbClr>
            </a:outerShdw>
          </a:effectLst>
        </p:spPr>
      </p:cxnSp>
      <p:sp>
        <p:nvSpPr>
          <p:cNvPr id="2961" name="Shape 2961"/>
          <p:cNvSpPr txBox="1"/>
          <p:nvPr/>
        </p:nvSpPr>
        <p:spPr>
          <a:xfrm>
            <a:off x="457200" y="4098925"/>
            <a:ext cx="820737"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Reference</a:t>
            </a:r>
            <a:endParaRPr/>
          </a:p>
        </p:txBody>
      </p:sp>
      <p:sp>
        <p:nvSpPr>
          <p:cNvPr id="2962" name="Shape 2962"/>
          <p:cNvSpPr txBox="1"/>
          <p:nvPr/>
        </p:nvSpPr>
        <p:spPr>
          <a:xfrm>
            <a:off x="2217737" y="4784725"/>
            <a:ext cx="496887"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Read</a:t>
            </a:r>
            <a:endParaRPr/>
          </a:p>
        </p:txBody>
      </p:sp>
      <p:cxnSp>
        <p:nvCxnSpPr>
          <p:cNvPr id="2963" name="Shape 2963"/>
          <p:cNvCxnSpPr/>
          <p:nvPr/>
        </p:nvCxnSpPr>
        <p:spPr>
          <a:xfrm rot="5400000">
            <a:off x="4133056" y="1967706"/>
            <a:ext cx="719137" cy="0"/>
          </a:xfrm>
          <a:prstGeom prst="straightConnector1">
            <a:avLst/>
          </a:prstGeom>
          <a:noFill/>
          <a:ln cap="flat" cmpd="sng" w="9525">
            <a:solidFill>
              <a:srgbClr val="4A7EBB"/>
            </a:solidFill>
            <a:prstDash val="solid"/>
            <a:miter lim="800000"/>
            <a:headEnd len="med" w="med" type="none"/>
            <a:tailEnd len="med" w="med" type="none"/>
          </a:ln>
        </p:spPr>
      </p:cxnSp>
      <p:cxnSp>
        <p:nvCxnSpPr>
          <p:cNvPr id="2964" name="Shape 2964"/>
          <p:cNvCxnSpPr/>
          <p:nvPr/>
        </p:nvCxnSpPr>
        <p:spPr>
          <a:xfrm rot="5400000">
            <a:off x="5815806" y="1967706"/>
            <a:ext cx="719137" cy="0"/>
          </a:xfrm>
          <a:prstGeom prst="straightConnector1">
            <a:avLst/>
          </a:prstGeom>
          <a:noFill/>
          <a:ln cap="flat" cmpd="sng" w="9525">
            <a:solidFill>
              <a:srgbClr val="4A7EBB"/>
            </a:solidFill>
            <a:prstDash val="solid"/>
            <a:miter lim="800000"/>
            <a:headEnd len="med" w="med" type="none"/>
            <a:tailEnd len="med" w="med" type="none"/>
          </a:ln>
        </p:spPr>
      </p:cxnSp>
      <p:cxnSp>
        <p:nvCxnSpPr>
          <p:cNvPr id="2965" name="Shape 2965"/>
          <p:cNvCxnSpPr/>
          <p:nvPr/>
        </p:nvCxnSpPr>
        <p:spPr>
          <a:xfrm rot="5400000">
            <a:off x="4970462" y="4211637"/>
            <a:ext cx="720725" cy="0"/>
          </a:xfrm>
          <a:prstGeom prst="straightConnector1">
            <a:avLst/>
          </a:prstGeom>
          <a:noFill/>
          <a:ln cap="flat" cmpd="sng" w="9525">
            <a:solidFill>
              <a:srgbClr val="4A7EBB"/>
            </a:solidFill>
            <a:prstDash val="solid"/>
            <a:miter lim="800000"/>
            <a:headEnd len="med" w="med" type="none"/>
            <a:tailEnd len="med" w="med" type="none"/>
          </a:ln>
        </p:spPr>
      </p:cxnSp>
      <p:sp>
        <p:nvSpPr>
          <p:cNvPr id="2966" name="Shape 2966"/>
          <p:cNvSpPr txBox="1"/>
          <p:nvPr/>
        </p:nvSpPr>
        <p:spPr>
          <a:xfrm>
            <a:off x="4889500" y="3603625"/>
            <a:ext cx="8667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a:solidFill>
                  <a:srgbClr val="000000"/>
                </a:solidFill>
                <a:latin typeface="Calibri"/>
                <a:ea typeface="Calibri"/>
                <a:cs typeface="Calibri"/>
                <a:sym typeface="Calibri"/>
              </a:rPr>
              <a:t>Breakpoint</a:t>
            </a:r>
            <a:endParaRPr/>
          </a:p>
        </p:txBody>
      </p:sp>
      <p:sp>
        <p:nvSpPr>
          <p:cNvPr id="2967" name="Shape 2967"/>
          <p:cNvSpPr txBox="1"/>
          <p:nvPr/>
        </p:nvSpPr>
        <p:spPr>
          <a:xfrm>
            <a:off x="4071937" y="1336675"/>
            <a:ext cx="8667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a:solidFill>
                  <a:srgbClr val="000000"/>
                </a:solidFill>
                <a:latin typeface="Calibri"/>
                <a:ea typeface="Calibri"/>
                <a:cs typeface="Calibri"/>
                <a:sym typeface="Calibri"/>
              </a:rPr>
              <a:t>Breakpoint</a:t>
            </a:r>
            <a:endParaRPr/>
          </a:p>
        </p:txBody>
      </p:sp>
      <p:sp>
        <p:nvSpPr>
          <p:cNvPr id="2968" name="Shape 2968"/>
          <p:cNvSpPr txBox="1"/>
          <p:nvPr/>
        </p:nvSpPr>
        <p:spPr>
          <a:xfrm>
            <a:off x="5762625" y="1336675"/>
            <a:ext cx="8667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a:solidFill>
                  <a:srgbClr val="000000"/>
                </a:solidFill>
                <a:latin typeface="Calibri"/>
                <a:ea typeface="Calibri"/>
                <a:cs typeface="Calibri"/>
                <a:sym typeface="Calibri"/>
              </a:rPr>
              <a:t>Breakpoint</a:t>
            </a:r>
            <a:endParaRPr/>
          </a:p>
        </p:txBody>
      </p:sp>
      <p:sp>
        <p:nvSpPr>
          <p:cNvPr id="2969" name="Shape 2969"/>
          <p:cNvSpPr txBox="1"/>
          <p:nvPr/>
        </p:nvSpPr>
        <p:spPr>
          <a:xfrm>
            <a:off x="4495800" y="5383212"/>
            <a:ext cx="1676400" cy="1524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a:solidFill>
                  <a:srgbClr val="FFFFFF"/>
                </a:solidFill>
                <a:latin typeface="Calibri"/>
                <a:ea typeface="Calibri"/>
                <a:cs typeface="Calibri"/>
                <a:sym typeface="Calibri"/>
              </a:rPr>
              <a:t>Insertion</a:t>
            </a:r>
            <a:endParaRPr/>
          </a:p>
        </p:txBody>
      </p:sp>
      <p:sp>
        <p:nvSpPr>
          <p:cNvPr id="2970" name="Shape 2970"/>
          <p:cNvSpPr txBox="1"/>
          <p:nvPr/>
        </p:nvSpPr>
        <p:spPr>
          <a:xfrm>
            <a:off x="2819400" y="538003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71" name="Shape 2971"/>
          <p:cNvSpPr txBox="1"/>
          <p:nvPr/>
        </p:nvSpPr>
        <p:spPr>
          <a:xfrm>
            <a:off x="6172200" y="538003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72" name="Shape 2972"/>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cxnSp>
        <p:nvCxnSpPr>
          <p:cNvPr id="2973" name="Shape 2973"/>
          <p:cNvCxnSpPr/>
          <p:nvPr/>
        </p:nvCxnSpPr>
        <p:spPr>
          <a:xfrm>
            <a:off x="1785937" y="3143250"/>
            <a:ext cx="6929437" cy="0"/>
          </a:xfrm>
          <a:prstGeom prst="straightConnector1">
            <a:avLst/>
          </a:prstGeom>
          <a:noFill/>
          <a:ln cap="flat" cmpd="sng" w="28575">
            <a:solidFill>
              <a:schemeClr val="accent1"/>
            </a:solidFill>
            <a:prstDash val="solid"/>
            <a:miter lim="800000"/>
            <a:headEnd len="med" w="med" type="none"/>
            <a:tailEnd len="med" w="med" type="none"/>
          </a:ln>
        </p:spPr>
      </p:cxnSp>
      <p:sp>
        <p:nvSpPr>
          <p:cNvPr id="2974" name="Shape 2974"/>
          <p:cNvSpPr txBox="1"/>
          <p:nvPr/>
        </p:nvSpPr>
        <p:spPr>
          <a:xfrm>
            <a:off x="3652837" y="3062287"/>
            <a:ext cx="3348037"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975" name="Shape 2975"/>
          <p:cNvSpPr txBox="1"/>
          <p:nvPr/>
        </p:nvSpPr>
        <p:spPr>
          <a:xfrm>
            <a:off x="458787" y="2997200"/>
            <a:ext cx="1143000"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Target Genome</a:t>
            </a:r>
            <a:endParaRPr/>
          </a:p>
        </p:txBody>
      </p:sp>
      <p:sp>
        <p:nvSpPr>
          <p:cNvPr id="2976" name="Shape 2976"/>
          <p:cNvSpPr txBox="1"/>
          <p:nvPr/>
        </p:nvSpPr>
        <p:spPr>
          <a:xfrm>
            <a:off x="463550" y="5321300"/>
            <a:ext cx="1143000"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Target Genome</a:t>
            </a:r>
            <a:endParaRPr/>
          </a:p>
        </p:txBody>
      </p:sp>
      <p:sp>
        <p:nvSpPr>
          <p:cNvPr id="2977" name="Shape 2977"/>
          <p:cNvSpPr txBox="1"/>
          <p:nvPr/>
        </p:nvSpPr>
        <p:spPr>
          <a:xfrm>
            <a:off x="2824162" y="4857750"/>
            <a:ext cx="5021262" cy="152400"/>
          </a:xfrm>
          <a:prstGeom prst="rect">
            <a:avLst/>
          </a:prstGeom>
          <a:solidFill>
            <a:srgbClr val="95B3D7"/>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978" name="Shape 2978"/>
          <p:cNvCxnSpPr/>
          <p:nvPr/>
        </p:nvCxnSpPr>
        <p:spPr>
          <a:xfrm rot="5400000">
            <a:off x="4833937" y="2927350"/>
            <a:ext cx="1003300" cy="0"/>
          </a:xfrm>
          <a:prstGeom prst="straightConnector1">
            <a:avLst/>
          </a:prstGeom>
          <a:noFill/>
          <a:ln cap="flat" cmpd="sng" w="9525">
            <a:solidFill>
              <a:srgbClr val="4A7EBB"/>
            </a:solidFill>
            <a:prstDash val="solid"/>
            <a:miter lim="800000"/>
            <a:headEnd len="med" w="med" type="none"/>
            <a:tailEnd len="med" w="med" type="none"/>
          </a:ln>
        </p:spPr>
      </p:cxnSp>
      <p:cxnSp>
        <p:nvCxnSpPr>
          <p:cNvPr id="2979" name="Shape 2979"/>
          <p:cNvCxnSpPr/>
          <p:nvPr/>
        </p:nvCxnSpPr>
        <p:spPr>
          <a:xfrm rot="5400000">
            <a:off x="3985418" y="5218906"/>
            <a:ext cx="1008062" cy="0"/>
          </a:xfrm>
          <a:prstGeom prst="straightConnector1">
            <a:avLst/>
          </a:prstGeom>
          <a:noFill/>
          <a:ln cap="flat" cmpd="sng" w="9525">
            <a:solidFill>
              <a:srgbClr val="4A7EBB"/>
            </a:solidFill>
            <a:prstDash val="solid"/>
            <a:miter lim="800000"/>
            <a:headEnd len="med" w="med" type="none"/>
            <a:tailEnd len="med" w="med" type="none"/>
          </a:ln>
        </p:spPr>
      </p:cxnSp>
      <p:cxnSp>
        <p:nvCxnSpPr>
          <p:cNvPr id="2980" name="Shape 2980"/>
          <p:cNvCxnSpPr/>
          <p:nvPr/>
        </p:nvCxnSpPr>
        <p:spPr>
          <a:xfrm rot="5400000">
            <a:off x="5668168" y="5218906"/>
            <a:ext cx="1008062" cy="0"/>
          </a:xfrm>
          <a:prstGeom prst="straightConnector1">
            <a:avLst/>
          </a:prstGeom>
          <a:noFill/>
          <a:ln cap="flat" cmpd="sng" w="9525">
            <a:solidFill>
              <a:srgbClr val="4A7EBB"/>
            </a:solidFill>
            <a:prstDash val="solid"/>
            <a:miter lim="800000"/>
            <a:headEnd len="med" w="med" type="none"/>
            <a:tailEnd len="med" w="med" type="none"/>
          </a:ln>
        </p:spPr>
      </p:cxnSp>
      <p:sp>
        <p:nvSpPr>
          <p:cNvPr id="2981" name="Shape 2981"/>
          <p:cNvSpPr txBox="1"/>
          <p:nvPr/>
        </p:nvSpPr>
        <p:spPr>
          <a:xfrm>
            <a:off x="285750" y="6300787"/>
            <a:ext cx="2759075"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200"/>
              <a:buFont typeface="Arial"/>
              <a:buNone/>
            </a:pPr>
            <a:r>
              <a:rPr b="1" i="0" lang="en-US" sz="1200" u="none">
                <a:solidFill>
                  <a:srgbClr val="7F7F7F"/>
                </a:solidFill>
                <a:latin typeface="Arial"/>
                <a:ea typeface="Arial"/>
                <a:cs typeface="Arial"/>
                <a:sym typeface="Arial"/>
              </a:rPr>
              <a:t>[ Zhang et al. BMC Genomics (’11) ]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118" name="Shape 1118"/>
        <p:cNvGrpSpPr/>
        <p:nvPr/>
      </p:nvGrpSpPr>
      <p:grpSpPr>
        <a:xfrm>
          <a:off x="0" y="0"/>
          <a:ext cx="0" cy="0"/>
          <a:chOff x="0" y="0"/>
          <a:chExt cx="0" cy="0"/>
        </a:xfrm>
      </p:grpSpPr>
      <p:sp>
        <p:nvSpPr>
          <p:cNvPr id="1119" name="Shape 11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NAHR breakpoint are associated with open chromatin</a:t>
            </a:r>
            <a:endParaRPr b="0" i="0" sz="3959" u="none" cap="none" strike="noStrike">
              <a:solidFill>
                <a:schemeClr val="dk1"/>
              </a:solidFill>
              <a:latin typeface="Helvetica Neue"/>
              <a:ea typeface="Helvetica Neue"/>
              <a:cs typeface="Helvetica Neue"/>
              <a:sym typeface="Helvetica Neue"/>
            </a:endParaRPr>
          </a:p>
        </p:txBody>
      </p:sp>
      <p:sp>
        <p:nvSpPr>
          <p:cNvPr id="1120" name="Shape 11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Supported by Hi-C and </a:t>
            </a:r>
            <a:endParaRPr/>
          </a:p>
          <a:p>
            <a:pPr indent="0" lvl="0" marL="0" marR="0" rtl="0" algn="l">
              <a:spcBef>
                <a:spcPts val="480"/>
              </a:spcBef>
              <a:spcAft>
                <a:spcPts val="0"/>
              </a:spcAft>
              <a:buClr>
                <a:schemeClr val="dk1"/>
              </a:buClr>
              <a:buSzPts val="2400"/>
              <a:buFont typeface="Arial"/>
              <a:buNone/>
            </a:pPr>
            <a:r>
              <a:rPr b="0" i="0" lang="en-US" sz="2400" u="none" cap="none" strike="noStrike">
                <a:solidFill>
                  <a:schemeClr val="dk1"/>
                </a:solidFill>
                <a:latin typeface="Helvetica Neue"/>
                <a:ea typeface="Helvetica Neue"/>
                <a:cs typeface="Helvetica Neue"/>
                <a:sym typeface="Helvetica Neue"/>
              </a:rPr>
              <a:t>Histone modification</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Hypothesis: Some NAHR </a:t>
            </a:r>
            <a:endParaRPr/>
          </a:p>
          <a:p>
            <a:pPr indent="0" lvl="0" marL="0" marR="0" rtl="0" algn="l">
              <a:spcBef>
                <a:spcPts val="480"/>
              </a:spcBef>
              <a:spcAft>
                <a:spcPts val="0"/>
              </a:spcAft>
              <a:buClr>
                <a:schemeClr val="dk1"/>
              </a:buClr>
              <a:buSzPts val="2400"/>
              <a:buFont typeface="Arial"/>
              <a:buNone/>
            </a:pPr>
            <a:r>
              <a:rPr b="0" i="0" lang="en-US" sz="2400" u="none" cap="none" strike="noStrike">
                <a:solidFill>
                  <a:schemeClr val="dk1"/>
                </a:solidFill>
                <a:latin typeface="Helvetica Neue"/>
                <a:ea typeface="Helvetica Neue"/>
                <a:cs typeface="Helvetica Neue"/>
                <a:sym typeface="Helvetica Neue"/>
              </a:rPr>
              <a:t>deletions occur w/o cell </a:t>
            </a:r>
            <a:endParaRPr b="0" i="0" sz="2400" u="none" cap="none" strike="noStrike">
              <a:solidFill>
                <a:schemeClr val="dk1"/>
              </a:solidFill>
              <a:latin typeface="Helvetica Neue"/>
              <a:ea typeface="Helvetica Neue"/>
              <a:cs typeface="Helvetica Neue"/>
              <a:sym typeface="Helvetica Neue"/>
            </a:endParaRPr>
          </a:p>
          <a:p>
            <a:pPr indent="0" lvl="0" marL="0" marR="0" rtl="0" algn="l">
              <a:spcBef>
                <a:spcPts val="480"/>
              </a:spcBef>
              <a:spcAft>
                <a:spcPts val="0"/>
              </a:spcAft>
              <a:buClr>
                <a:schemeClr val="dk1"/>
              </a:buClr>
              <a:buSzPts val="2400"/>
              <a:buFont typeface="Arial"/>
              <a:buNone/>
            </a:pPr>
            <a:r>
              <a:rPr b="0" i="0" lang="en-US" sz="2400" u="none" cap="none" strike="noStrike">
                <a:solidFill>
                  <a:schemeClr val="dk1"/>
                </a:solidFill>
                <a:latin typeface="Helvetica Neue"/>
                <a:ea typeface="Helvetica Neue"/>
                <a:cs typeface="Helvetica Neue"/>
                <a:sym typeface="Helvetica Neue"/>
              </a:rPr>
              <a:t>Replication </a:t>
            </a:r>
            <a:endParaRPr/>
          </a:p>
          <a:p>
            <a:pPr indent="0" lvl="0" marL="0" marR="0" rtl="0" algn="l">
              <a:spcBef>
                <a:spcPts val="480"/>
              </a:spcBef>
              <a:spcAft>
                <a:spcPts val="0"/>
              </a:spcAft>
              <a:buClr>
                <a:schemeClr val="dk1"/>
              </a:buClr>
              <a:buSzPts val="2400"/>
              <a:buFont typeface="Arial"/>
              <a:buNone/>
            </a:pPr>
            <a:r>
              <a:rPr b="0" i="0" lang="en-US" sz="2400" u="none" cap="none" strike="noStrike">
                <a:solidFill>
                  <a:schemeClr val="dk1"/>
                </a:solidFill>
                <a:latin typeface="Helvetica Neue"/>
                <a:ea typeface="Helvetica Neue"/>
                <a:cs typeface="Helvetica Neue"/>
                <a:sym typeface="Helvetica Neue"/>
              </a:rPr>
              <a:t>* H1 &amp; GM12878 cells</a:t>
            </a:r>
            <a:endParaRPr/>
          </a:p>
        </p:txBody>
      </p:sp>
      <p:grpSp>
        <p:nvGrpSpPr>
          <p:cNvPr id="1121" name="Shape 1121"/>
          <p:cNvGrpSpPr/>
          <p:nvPr/>
        </p:nvGrpSpPr>
        <p:grpSpPr>
          <a:xfrm>
            <a:off x="3530600" y="4014788"/>
            <a:ext cx="6143626" cy="2597149"/>
            <a:chOff x="3352029" y="3701206"/>
            <a:chExt cx="6143548" cy="2596702"/>
          </a:xfrm>
        </p:grpSpPr>
        <p:grpSp>
          <p:nvGrpSpPr>
            <p:cNvPr id="1122" name="Shape 1122"/>
            <p:cNvGrpSpPr/>
            <p:nvPr/>
          </p:nvGrpSpPr>
          <p:grpSpPr>
            <a:xfrm>
              <a:off x="3588565" y="5804280"/>
              <a:ext cx="5907012" cy="493628"/>
              <a:chOff x="12859038" y="21651213"/>
              <a:chExt cx="10598758" cy="497079"/>
            </a:xfrm>
          </p:grpSpPr>
          <p:sp>
            <p:nvSpPr>
              <p:cNvPr id="1123" name="Shape 1123"/>
              <p:cNvSpPr txBox="1"/>
              <p:nvPr/>
            </p:nvSpPr>
            <p:spPr>
              <a:xfrm>
                <a:off x="12859038" y="21651213"/>
                <a:ext cx="9655951" cy="27810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      0                  ±0.5                 ±1                 ±1.5               ±2               ±2.5</a:t>
                </a:r>
                <a:endParaRPr/>
              </a:p>
            </p:txBody>
          </p:sp>
          <p:sp>
            <p:nvSpPr>
              <p:cNvPr id="1124" name="Shape 1124"/>
              <p:cNvSpPr txBox="1"/>
              <p:nvPr/>
            </p:nvSpPr>
            <p:spPr>
              <a:xfrm>
                <a:off x="16034963" y="21870183"/>
                <a:ext cx="7422834" cy="2781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Distance from breakpoints, Mbps</a:t>
                </a:r>
                <a:endParaRPr/>
              </a:p>
            </p:txBody>
          </p:sp>
        </p:grpSp>
        <p:grpSp>
          <p:nvGrpSpPr>
            <p:cNvPr id="1125" name="Shape 1125"/>
            <p:cNvGrpSpPr/>
            <p:nvPr/>
          </p:nvGrpSpPr>
          <p:grpSpPr>
            <a:xfrm>
              <a:off x="3352029" y="3701206"/>
              <a:ext cx="5515054" cy="2190376"/>
              <a:chOff x="594502" y="3701206"/>
              <a:chExt cx="5515054" cy="2190376"/>
            </a:xfrm>
          </p:grpSpPr>
          <p:pic>
            <p:nvPicPr>
              <p:cNvPr descr="hm.pdf" id="1126" name="Shape 1126"/>
              <p:cNvPicPr preferRelativeResize="0"/>
              <p:nvPr/>
            </p:nvPicPr>
            <p:blipFill rotWithShape="1">
              <a:blip r:embed="rId3">
                <a:alphaModFix/>
              </a:blip>
              <a:srcRect b="0" l="0" r="0" t="0"/>
              <a:stretch/>
            </p:blipFill>
            <p:spPr>
              <a:xfrm>
                <a:off x="594502" y="3701206"/>
                <a:ext cx="5515054" cy="2190376"/>
              </a:xfrm>
              <a:prstGeom prst="rect">
                <a:avLst/>
              </a:prstGeom>
              <a:noFill/>
              <a:ln>
                <a:noFill/>
              </a:ln>
            </p:spPr>
          </p:pic>
          <p:pic>
            <p:nvPicPr>
              <p:cNvPr id="1127" name="Shape 1127"/>
              <p:cNvPicPr preferRelativeResize="0"/>
              <p:nvPr/>
            </p:nvPicPr>
            <p:blipFill rotWithShape="1">
              <a:blip r:embed="rId4">
                <a:alphaModFix/>
              </a:blip>
              <a:srcRect b="0" l="0" r="0" t="0"/>
              <a:stretch/>
            </p:blipFill>
            <p:spPr>
              <a:xfrm>
                <a:off x="4970466" y="4344006"/>
                <a:ext cx="970419" cy="695929"/>
              </a:xfrm>
              <a:prstGeom prst="rect">
                <a:avLst/>
              </a:prstGeom>
              <a:noFill/>
              <a:ln>
                <a:noFill/>
              </a:ln>
            </p:spPr>
          </p:pic>
          <p:pic>
            <p:nvPicPr>
              <p:cNvPr descr="hm_legend_new.png" id="1128" name="Shape 1128"/>
              <p:cNvPicPr preferRelativeResize="0"/>
              <p:nvPr/>
            </p:nvPicPr>
            <p:blipFill rotWithShape="1">
              <a:blip r:embed="rId5">
                <a:alphaModFix/>
              </a:blip>
              <a:srcRect b="0" l="0" r="0" t="0"/>
              <a:stretch/>
            </p:blipFill>
            <p:spPr>
              <a:xfrm>
                <a:off x="3874341" y="3900820"/>
                <a:ext cx="2066544" cy="548640"/>
              </a:xfrm>
              <a:prstGeom prst="rect">
                <a:avLst/>
              </a:prstGeom>
              <a:noFill/>
              <a:ln>
                <a:noFill/>
              </a:ln>
            </p:spPr>
          </p:pic>
        </p:grpSp>
      </p:grpSp>
      <p:sp>
        <p:nvSpPr>
          <p:cNvPr id="1129" name="Shape 1129"/>
          <p:cNvSpPr txBox="1"/>
          <p:nvPr/>
        </p:nvSpPr>
        <p:spPr>
          <a:xfrm>
            <a:off x="6211888" y="1423988"/>
            <a:ext cx="703262" cy="739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FF00FF"/>
                </a:solidFill>
                <a:latin typeface="Helvetica Neue"/>
                <a:ea typeface="Helvetica Neue"/>
                <a:cs typeface="Helvetica Neue"/>
                <a:sym typeface="Helvetica Neue"/>
              </a:rPr>
              <a:t>TEI</a:t>
            </a:r>
            <a:endParaRPr/>
          </a:p>
          <a:p>
            <a:pPr indent="0" lvl="0" marL="0" marR="0" rtl="0" algn="l">
              <a:spcBef>
                <a:spcPts val="0"/>
              </a:spcBef>
              <a:spcAft>
                <a:spcPts val="0"/>
              </a:spcAft>
              <a:buNone/>
            </a:pPr>
            <a:r>
              <a:rPr b="1" lang="en-US" sz="1400">
                <a:solidFill>
                  <a:srgbClr val="00FF00"/>
                </a:solidFill>
                <a:latin typeface="Helvetica Neue"/>
                <a:ea typeface="Helvetica Neue"/>
                <a:cs typeface="Helvetica Neue"/>
                <a:sym typeface="Helvetica Neue"/>
              </a:rPr>
              <a:t>NAHR</a:t>
            </a:r>
            <a:endParaRPr/>
          </a:p>
          <a:p>
            <a:pPr indent="0" lvl="0" marL="0" marR="0" rtl="0" algn="l">
              <a:spcBef>
                <a:spcPts val="0"/>
              </a:spcBef>
              <a:spcAft>
                <a:spcPts val="0"/>
              </a:spcAft>
              <a:buNone/>
            </a:pPr>
            <a:r>
              <a:rPr b="1" lang="en-US" sz="1400">
                <a:solidFill>
                  <a:srgbClr val="0000FF"/>
                </a:solidFill>
                <a:latin typeface="Helvetica Neue"/>
                <a:ea typeface="Helvetica Neue"/>
                <a:cs typeface="Helvetica Neue"/>
                <a:sym typeface="Helvetica Neue"/>
              </a:rPr>
              <a:t>NH</a:t>
            </a:r>
            <a:endParaRPr/>
          </a:p>
        </p:txBody>
      </p:sp>
      <p:cxnSp>
        <p:nvCxnSpPr>
          <p:cNvPr id="1130" name="Shape 1130"/>
          <p:cNvCxnSpPr/>
          <p:nvPr/>
        </p:nvCxnSpPr>
        <p:spPr>
          <a:xfrm rot="10800000">
            <a:off x="5168900" y="3910013"/>
            <a:ext cx="912813" cy="0"/>
          </a:xfrm>
          <a:prstGeom prst="straightConnector1">
            <a:avLst/>
          </a:prstGeom>
          <a:noFill/>
          <a:ln cap="flat" cmpd="sng" w="25400">
            <a:solidFill>
              <a:schemeClr val="dk1"/>
            </a:solidFill>
            <a:prstDash val="solid"/>
            <a:round/>
            <a:headEnd len="sm" w="sm" type="none"/>
            <a:tailEnd len="med" w="med" type="stealth"/>
          </a:ln>
        </p:spPr>
      </p:cxnSp>
      <p:sp>
        <p:nvSpPr>
          <p:cNvPr id="1131" name="Shape 1131"/>
          <p:cNvSpPr txBox="1"/>
          <p:nvPr/>
        </p:nvSpPr>
        <p:spPr>
          <a:xfrm>
            <a:off x="1584325" y="5378450"/>
            <a:ext cx="184150"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rgbClr val="000000"/>
              </a:solidFill>
              <a:latin typeface="Calibri"/>
              <a:ea typeface="Calibri"/>
              <a:cs typeface="Calibri"/>
              <a:sym typeface="Calibri"/>
            </a:endParaRPr>
          </a:p>
        </p:txBody>
      </p:sp>
      <p:grpSp>
        <p:nvGrpSpPr>
          <p:cNvPr id="1132" name="Shape 1132"/>
          <p:cNvGrpSpPr/>
          <p:nvPr/>
        </p:nvGrpSpPr>
        <p:grpSpPr>
          <a:xfrm>
            <a:off x="4557713" y="1600200"/>
            <a:ext cx="4364037" cy="2359025"/>
            <a:chOff x="4512236" y="1600200"/>
            <a:chExt cx="4365467" cy="2359390"/>
          </a:xfrm>
        </p:grpSpPr>
        <p:pic>
          <p:nvPicPr>
            <p:cNvPr descr="hic.pdf" id="1133" name="Shape 1133"/>
            <p:cNvPicPr preferRelativeResize="0"/>
            <p:nvPr/>
          </p:nvPicPr>
          <p:blipFill rotWithShape="1">
            <a:blip r:embed="rId6">
              <a:alphaModFix/>
            </a:blip>
            <a:srcRect b="26900" l="9991" r="23273" t="23969"/>
            <a:stretch/>
          </p:blipFill>
          <p:spPr>
            <a:xfrm>
              <a:off x="4512236" y="1600200"/>
              <a:ext cx="4365467" cy="2359390"/>
            </a:xfrm>
            <a:prstGeom prst="rect">
              <a:avLst/>
            </a:prstGeom>
            <a:noFill/>
            <a:ln>
              <a:noFill/>
            </a:ln>
          </p:spPr>
        </p:pic>
        <p:cxnSp>
          <p:nvCxnSpPr>
            <p:cNvPr id="1134" name="Shape 1134"/>
            <p:cNvCxnSpPr/>
            <p:nvPr/>
          </p:nvCxnSpPr>
          <p:spPr>
            <a:xfrm>
              <a:off x="7626343" y="3910370"/>
              <a:ext cx="914700" cy="0"/>
            </a:xfrm>
            <a:prstGeom prst="straightConnector1">
              <a:avLst/>
            </a:prstGeom>
            <a:noFill/>
            <a:ln cap="flat" cmpd="sng" w="25400">
              <a:solidFill>
                <a:schemeClr val="dk1"/>
              </a:solidFill>
              <a:prstDash val="solid"/>
              <a:round/>
              <a:headEnd len="sm" w="sm" type="none"/>
              <a:tailEnd len="med" w="med" type="stealth"/>
            </a:ln>
          </p:spPr>
        </p:cxnSp>
        <p:sp>
          <p:nvSpPr>
            <p:cNvPr id="1135" name="Shape 1135"/>
            <p:cNvSpPr txBox="1"/>
            <p:nvPr/>
          </p:nvSpPr>
          <p:spPr>
            <a:xfrm>
              <a:off x="7739093" y="3540425"/>
              <a:ext cx="695553" cy="3699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800">
                  <a:solidFill>
                    <a:srgbClr val="000000"/>
                  </a:solidFill>
                  <a:latin typeface="Calibri"/>
                  <a:ea typeface="Calibri"/>
                  <a:cs typeface="Calibri"/>
                  <a:sym typeface="Calibri"/>
                </a:rPr>
                <a:t>Open</a:t>
              </a:r>
              <a:endParaRPr/>
            </a:p>
          </p:txBody>
        </p:sp>
        <p:sp>
          <p:nvSpPr>
            <p:cNvPr id="1136" name="Shape 1136"/>
            <p:cNvSpPr txBox="1"/>
            <p:nvPr/>
          </p:nvSpPr>
          <p:spPr>
            <a:xfrm>
              <a:off x="5272897" y="3540425"/>
              <a:ext cx="808303" cy="3699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800">
                  <a:solidFill>
                    <a:srgbClr val="000000"/>
                  </a:solidFill>
                  <a:latin typeface="Calibri"/>
                  <a:ea typeface="Calibri"/>
                  <a:cs typeface="Calibri"/>
                  <a:sym typeface="Calibri"/>
                </a:rPr>
                <a:t>Closed</a:t>
              </a:r>
              <a:endParaRPr/>
            </a:p>
          </p:txBody>
        </p:sp>
      </p:grpSp>
      <p:sp>
        <p:nvSpPr>
          <p:cNvPr id="1137" name="Shape 1137"/>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5" name="Shape 2985"/>
        <p:cNvGrpSpPr/>
        <p:nvPr/>
      </p:nvGrpSpPr>
      <p:grpSpPr>
        <a:xfrm>
          <a:off x="0" y="0"/>
          <a:ext cx="0" cy="0"/>
          <a:chOff x="0" y="0"/>
          <a:chExt cx="0" cy="0"/>
        </a:xfrm>
      </p:grpSpPr>
      <p:pic>
        <p:nvPicPr>
          <p:cNvPr descr="1471-2164-12-375-6.PDF" id="2986" name="Shape 2986"/>
          <p:cNvPicPr preferRelativeResize="0"/>
          <p:nvPr>
            <p:ph idx="1" type="body"/>
          </p:nvPr>
        </p:nvPicPr>
        <p:blipFill rotWithShape="1">
          <a:blip r:embed="rId3">
            <a:alphaModFix/>
          </a:blip>
          <a:srcRect b="19511" l="0" r="0" t="2355"/>
          <a:stretch/>
        </p:blipFill>
        <p:spPr>
          <a:xfrm>
            <a:off x="-347662" y="-12700"/>
            <a:ext cx="9347200" cy="6831012"/>
          </a:xfrm>
          <a:prstGeom prst="rect">
            <a:avLst/>
          </a:prstGeom>
          <a:noFill/>
          <a:ln>
            <a:noFill/>
          </a:ln>
        </p:spPr>
      </p:pic>
      <p:sp>
        <p:nvSpPr>
          <p:cNvPr id="2987" name="Shape 2987"/>
          <p:cNvSpPr txBox="1"/>
          <p:nvPr>
            <p:ph type="title"/>
          </p:nvPr>
        </p:nvSpPr>
        <p:spPr>
          <a:xfrm>
            <a:off x="4781550" y="1792287"/>
            <a:ext cx="2987675" cy="117475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Deletions are the Easiest to Identify</a:t>
            </a:r>
            <a:endParaRPr/>
          </a:p>
        </p:txBody>
      </p:sp>
      <p:sp>
        <p:nvSpPr>
          <p:cNvPr id="2988" name="Shape 2988"/>
          <p:cNvSpPr txBox="1"/>
          <p:nvPr/>
        </p:nvSpPr>
        <p:spPr>
          <a:xfrm rot="-5400000">
            <a:off x="7617618" y="5339556"/>
            <a:ext cx="2538412"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4BD97"/>
              </a:buClr>
              <a:buSzPts val="1200"/>
              <a:buFont typeface="Arial"/>
              <a:buNone/>
            </a:pPr>
            <a:r>
              <a:rPr b="0" i="0" lang="en-US" sz="1200" u="none">
                <a:solidFill>
                  <a:srgbClr val="C4BD97"/>
                </a:solidFill>
                <a:latin typeface="Arial"/>
                <a:ea typeface="Arial"/>
                <a:cs typeface="Arial"/>
                <a:sym typeface="Arial"/>
              </a:rPr>
              <a:t>[Zhang et al. ('11)</a:t>
            </a:r>
            <a:r>
              <a:rPr b="0" i="1" lang="en-US" sz="1200" u="none">
                <a:solidFill>
                  <a:srgbClr val="C4BD97"/>
                </a:solidFill>
                <a:latin typeface="Arial"/>
                <a:ea typeface="Arial"/>
                <a:cs typeface="Arial"/>
                <a:sym typeface="Arial"/>
              </a:rPr>
              <a:t> BMC Genomics</a:t>
            </a:r>
            <a:r>
              <a:rPr b="0" i="0" lang="en-US" sz="1200" u="none">
                <a:solidFill>
                  <a:srgbClr val="C4BD97"/>
                </a:solidFill>
                <a:latin typeface="Arial"/>
                <a:ea typeface="Arial"/>
                <a:cs typeface="Arial"/>
                <a:sym typeface="Arial"/>
              </a:rPr>
              <a:t>]</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2" name="Shape 2992"/>
        <p:cNvGrpSpPr/>
        <p:nvPr/>
      </p:nvGrpSpPr>
      <p:grpSpPr>
        <a:xfrm>
          <a:off x="0" y="0"/>
          <a:ext cx="0" cy="0"/>
          <a:chOff x="0" y="0"/>
          <a:chExt cx="0" cy="0"/>
        </a:xfrm>
      </p:grpSpPr>
      <p:sp>
        <p:nvSpPr>
          <p:cNvPr id="2993" name="Shape 2993"/>
          <p:cNvSpPr txBox="1"/>
          <p:nvPr>
            <p:ph type="title"/>
          </p:nvPr>
        </p:nvSpPr>
        <p:spPr>
          <a:xfrm>
            <a:off x="685800" y="388937"/>
            <a:ext cx="77724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Using Simulation to Parameterize SRiC: </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Coverage &amp; Read Length</a:t>
            </a:r>
            <a:endParaRPr/>
          </a:p>
        </p:txBody>
      </p:sp>
      <p:pic>
        <p:nvPicPr>
          <p:cNvPr descr="1471-2164-12-375-3.PDF" id="2994" name="Shape 2994"/>
          <p:cNvPicPr preferRelativeResize="0"/>
          <p:nvPr>
            <p:ph idx="1" type="body"/>
          </p:nvPr>
        </p:nvPicPr>
        <p:blipFill rotWithShape="1">
          <a:blip r:embed="rId3">
            <a:alphaModFix/>
          </a:blip>
          <a:srcRect b="348" l="0" r="0" t="348"/>
          <a:stretch/>
        </p:blipFill>
        <p:spPr>
          <a:xfrm>
            <a:off x="0" y="1443037"/>
            <a:ext cx="8894762" cy="5308600"/>
          </a:xfrm>
          <a:prstGeom prst="rect">
            <a:avLst/>
          </a:prstGeom>
          <a:noFill/>
          <a:ln>
            <a:noFill/>
          </a:ln>
        </p:spPr>
      </p:pic>
      <p:sp>
        <p:nvSpPr>
          <p:cNvPr id="2995" name="Shape 2995"/>
          <p:cNvSpPr txBox="1"/>
          <p:nvPr/>
        </p:nvSpPr>
        <p:spPr>
          <a:xfrm>
            <a:off x="6119812" y="6580187"/>
            <a:ext cx="2538412"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06060"/>
              </a:buClr>
              <a:buSzPts val="1200"/>
              <a:buFont typeface="Arial"/>
              <a:buNone/>
            </a:pPr>
            <a:r>
              <a:rPr b="0" i="0" lang="en-US" sz="1200" u="none">
                <a:solidFill>
                  <a:srgbClr val="606060"/>
                </a:solidFill>
                <a:latin typeface="Arial"/>
                <a:ea typeface="Arial"/>
                <a:cs typeface="Arial"/>
                <a:sym typeface="Arial"/>
              </a:rPr>
              <a:t>[Zhang et al. ('11)</a:t>
            </a:r>
            <a:r>
              <a:rPr b="0" i="1" lang="en-US" sz="1200" u="none">
                <a:solidFill>
                  <a:srgbClr val="606060"/>
                </a:solidFill>
                <a:latin typeface="Arial"/>
                <a:ea typeface="Arial"/>
                <a:cs typeface="Arial"/>
                <a:sym typeface="Arial"/>
              </a:rPr>
              <a:t> BMC Genomics</a:t>
            </a:r>
            <a:r>
              <a:rPr b="0" i="0" lang="en-US" sz="1200" u="none">
                <a:solidFill>
                  <a:srgbClr val="606060"/>
                </a:solidFill>
                <a:latin typeface="Arial"/>
                <a:ea typeface="Arial"/>
                <a:cs typeface="Arial"/>
                <a:sym typeface="Arial"/>
              </a:rPr>
              <a:t>]</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9" name="Shape 2999"/>
        <p:cNvGrpSpPr/>
        <p:nvPr/>
      </p:nvGrpSpPr>
      <p:grpSpPr>
        <a:xfrm>
          <a:off x="0" y="0"/>
          <a:ext cx="0" cy="0"/>
          <a:chOff x="0" y="0"/>
          <a:chExt cx="0" cy="0"/>
        </a:xfrm>
      </p:grpSpPr>
      <p:grpSp>
        <p:nvGrpSpPr>
          <p:cNvPr id="3000" name="Shape 3000"/>
          <p:cNvGrpSpPr/>
          <p:nvPr/>
        </p:nvGrpSpPr>
        <p:grpSpPr>
          <a:xfrm>
            <a:off x="411162" y="3733800"/>
            <a:ext cx="8424862" cy="2514600"/>
            <a:chOff x="0" y="0"/>
            <a:chExt cx="2147483646" cy="2147483647"/>
          </a:xfrm>
        </p:grpSpPr>
        <p:pic>
          <p:nvPicPr>
            <p:cNvPr id="3001" name="Shape 3001"/>
            <p:cNvPicPr preferRelativeResize="0"/>
            <p:nvPr/>
          </p:nvPicPr>
          <p:blipFill rotWithShape="1">
            <a:blip r:embed="rId3">
              <a:alphaModFix/>
            </a:blip>
            <a:srcRect b="0" l="0" r="0" t="10093"/>
            <a:stretch/>
          </p:blipFill>
          <p:spPr>
            <a:xfrm>
              <a:off x="0" y="0"/>
              <a:ext cx="2147483646" cy="2147483647"/>
            </a:xfrm>
            <a:prstGeom prst="rect">
              <a:avLst/>
            </a:prstGeom>
            <a:noFill/>
            <a:ln>
              <a:noFill/>
            </a:ln>
          </p:spPr>
        </p:pic>
        <p:sp>
          <p:nvSpPr>
            <p:cNvPr id="3002" name="Shape 3002"/>
            <p:cNvSpPr txBox="1"/>
            <p:nvPr/>
          </p:nvSpPr>
          <p:spPr>
            <a:xfrm>
              <a:off x="4451039" y="405365142"/>
              <a:ext cx="327767443" cy="4934874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a:solidFill>
                    <a:srgbClr val="000000"/>
                  </a:solidFill>
                  <a:latin typeface="Arial"/>
                  <a:ea typeface="Arial"/>
                  <a:cs typeface="Arial"/>
                  <a:sym typeface="Arial"/>
                </a:rPr>
                <a:t>Alternative Junctions of an Insertion</a:t>
              </a:r>
              <a:endParaRPr/>
            </a:p>
          </p:txBody>
        </p:sp>
        <p:sp>
          <p:nvSpPr>
            <p:cNvPr id="3003" name="Shape 3003"/>
            <p:cNvSpPr txBox="1"/>
            <p:nvPr/>
          </p:nvSpPr>
          <p:spPr>
            <a:xfrm>
              <a:off x="1133427812" y="744298885"/>
              <a:ext cx="273139649" cy="4934874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a:solidFill>
                    <a:srgbClr val="000000"/>
                  </a:solidFill>
                  <a:latin typeface="Arial"/>
                  <a:ea typeface="Arial"/>
                  <a:cs typeface="Arial"/>
                  <a:sym typeface="Arial"/>
                </a:rPr>
                <a:t>Alternative Junction of a Deletion</a:t>
              </a:r>
              <a:endParaRPr/>
            </a:p>
          </p:txBody>
        </p:sp>
      </p:grpSp>
      <p:sp>
        <p:nvSpPr>
          <p:cNvPr id="3004" name="Shape 3004"/>
          <p:cNvSpPr txBox="1"/>
          <p:nvPr>
            <p:ph type="title"/>
          </p:nvPr>
        </p:nvSpPr>
        <p:spPr>
          <a:xfrm>
            <a:off x="457200" y="1984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Using BreakSeq with a </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Breakpoint Library</a:t>
            </a:r>
            <a:endParaRPr/>
          </a:p>
        </p:txBody>
      </p:sp>
      <p:grpSp>
        <p:nvGrpSpPr>
          <p:cNvPr id="3005" name="Shape 3005"/>
          <p:cNvGrpSpPr/>
          <p:nvPr/>
        </p:nvGrpSpPr>
        <p:grpSpPr>
          <a:xfrm>
            <a:off x="152400" y="1428750"/>
            <a:ext cx="8839200" cy="2071687"/>
            <a:chOff x="0" y="0"/>
            <a:chExt cx="2147483646" cy="2147483647"/>
          </a:xfrm>
        </p:grpSpPr>
        <p:sp>
          <p:nvSpPr>
            <p:cNvPr id="3006" name="Shape 3006"/>
            <p:cNvSpPr txBox="1"/>
            <p:nvPr/>
          </p:nvSpPr>
          <p:spPr>
            <a:xfrm>
              <a:off x="0" y="0"/>
              <a:ext cx="2147483646" cy="2147483647"/>
            </a:xfrm>
            <a:prstGeom prst="rect">
              <a:avLst/>
            </a:prstGeom>
            <a:gradFill>
              <a:gsLst>
                <a:gs pos="0">
                  <a:srgbClr val="3366FF">
                    <a:alpha val="12941"/>
                  </a:srgbClr>
                </a:gs>
                <a:gs pos="100000">
                  <a:srgbClr val="3366FF">
                    <a:alpha val="22745"/>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07" name="Shape 3007"/>
            <p:cNvCxnSpPr/>
            <p:nvPr/>
          </p:nvCxnSpPr>
          <p:spPr>
            <a:xfrm flipH="1" rot="10800000">
              <a:off x="462819720" y="1316902778"/>
              <a:ext cx="396096683" cy="1645051"/>
            </a:xfrm>
            <a:prstGeom prst="straightConnector1">
              <a:avLst/>
            </a:prstGeom>
            <a:noFill/>
            <a:ln cap="flat" cmpd="sng" w="9525">
              <a:solidFill>
                <a:srgbClr val="818180"/>
              </a:solidFill>
              <a:prstDash val="solid"/>
              <a:miter lim="800000"/>
              <a:headEnd len="med" w="med" type="none"/>
              <a:tailEnd len="med" w="med" type="none"/>
            </a:ln>
          </p:spPr>
        </p:cxnSp>
        <p:cxnSp>
          <p:nvCxnSpPr>
            <p:cNvPr id="3008" name="Shape 3008"/>
            <p:cNvCxnSpPr/>
            <p:nvPr/>
          </p:nvCxnSpPr>
          <p:spPr>
            <a:xfrm rot="10800000">
              <a:off x="784479451" y="1316902778"/>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09" name="Shape 3009"/>
            <p:cNvCxnSpPr/>
            <p:nvPr/>
          </p:nvCxnSpPr>
          <p:spPr>
            <a:xfrm rot="10800000">
              <a:off x="487503440" y="1316902778"/>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10" name="Shape 3010"/>
            <p:cNvCxnSpPr/>
            <p:nvPr/>
          </p:nvCxnSpPr>
          <p:spPr>
            <a:xfrm rot="10800000">
              <a:off x="784479451" y="1316902778"/>
              <a:ext cx="49367437" cy="1645051"/>
            </a:xfrm>
            <a:prstGeom prst="straightConnector1">
              <a:avLst/>
            </a:prstGeom>
            <a:noFill/>
            <a:ln cap="flat" cmpd="sng" w="38100">
              <a:solidFill>
                <a:srgbClr val="12AD4B"/>
              </a:solidFill>
              <a:prstDash val="solid"/>
              <a:miter lim="800000"/>
              <a:headEnd len="med" w="med" type="none"/>
              <a:tailEnd len="med" w="med" type="none"/>
            </a:ln>
          </p:spPr>
        </p:cxnSp>
        <p:cxnSp>
          <p:nvCxnSpPr>
            <p:cNvPr id="3011" name="Shape 3011"/>
            <p:cNvCxnSpPr/>
            <p:nvPr/>
          </p:nvCxnSpPr>
          <p:spPr>
            <a:xfrm rot="10800000">
              <a:off x="487503440" y="1316902778"/>
              <a:ext cx="49367437" cy="1645051"/>
            </a:xfrm>
            <a:prstGeom prst="straightConnector1">
              <a:avLst/>
            </a:prstGeom>
            <a:noFill/>
            <a:ln cap="flat" cmpd="sng" w="38100">
              <a:solidFill>
                <a:srgbClr val="12AD4B"/>
              </a:solidFill>
              <a:prstDash val="solid"/>
              <a:miter lim="800000"/>
              <a:headEnd len="med" w="med" type="none"/>
              <a:tailEnd len="med" w="med" type="none"/>
            </a:ln>
          </p:spPr>
        </p:cxnSp>
        <p:pic>
          <p:nvPicPr>
            <p:cNvPr id="3012" name="Shape 3012"/>
            <p:cNvPicPr preferRelativeResize="0"/>
            <p:nvPr/>
          </p:nvPicPr>
          <p:blipFill rotWithShape="1">
            <a:blip r:embed="rId4">
              <a:alphaModFix/>
            </a:blip>
            <a:srcRect b="0" l="29843" r="0" t="-7237"/>
            <a:stretch/>
          </p:blipFill>
          <p:spPr>
            <a:xfrm rot="10800000">
              <a:off x="831147209" y="1242851739"/>
              <a:ext cx="22755182" cy="149747364"/>
            </a:xfrm>
            <a:prstGeom prst="rect">
              <a:avLst/>
            </a:prstGeom>
            <a:noFill/>
            <a:ln>
              <a:noFill/>
            </a:ln>
          </p:spPr>
        </p:pic>
        <p:pic>
          <p:nvPicPr>
            <p:cNvPr id="3013" name="Shape 3013"/>
            <p:cNvPicPr preferRelativeResize="0"/>
            <p:nvPr/>
          </p:nvPicPr>
          <p:blipFill rotWithShape="1">
            <a:blip r:embed="rId5">
              <a:alphaModFix/>
            </a:blip>
            <a:srcRect b="0" l="0" r="33895" t="-2400"/>
            <a:stretch/>
          </p:blipFill>
          <p:spPr>
            <a:xfrm rot="10800000">
              <a:off x="466291016" y="1239560600"/>
              <a:ext cx="22755182" cy="153038504"/>
            </a:xfrm>
            <a:prstGeom prst="rect">
              <a:avLst/>
            </a:prstGeom>
            <a:noFill/>
            <a:ln>
              <a:noFill/>
            </a:ln>
          </p:spPr>
        </p:pic>
        <p:cxnSp>
          <p:nvCxnSpPr>
            <p:cNvPr id="3014" name="Shape 3014"/>
            <p:cNvCxnSpPr/>
            <p:nvPr/>
          </p:nvCxnSpPr>
          <p:spPr>
            <a:xfrm flipH="1" rot="10800000">
              <a:off x="492517193" y="1513939973"/>
              <a:ext cx="396096683" cy="1645051"/>
            </a:xfrm>
            <a:prstGeom prst="straightConnector1">
              <a:avLst/>
            </a:prstGeom>
            <a:noFill/>
            <a:ln cap="flat" cmpd="sng" w="9525">
              <a:solidFill>
                <a:srgbClr val="818180"/>
              </a:solidFill>
              <a:prstDash val="solid"/>
              <a:miter lim="800000"/>
              <a:headEnd len="med" w="med" type="none"/>
              <a:tailEnd len="med" w="med" type="none"/>
            </a:ln>
          </p:spPr>
        </p:cxnSp>
        <p:cxnSp>
          <p:nvCxnSpPr>
            <p:cNvPr id="3015" name="Shape 3015"/>
            <p:cNvCxnSpPr/>
            <p:nvPr/>
          </p:nvCxnSpPr>
          <p:spPr>
            <a:xfrm rot="10800000">
              <a:off x="814176924" y="1513939973"/>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16" name="Shape 3016"/>
            <p:cNvCxnSpPr/>
            <p:nvPr/>
          </p:nvCxnSpPr>
          <p:spPr>
            <a:xfrm rot="10800000">
              <a:off x="517200913" y="1513939973"/>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17" name="Shape 3017"/>
            <p:cNvCxnSpPr/>
            <p:nvPr/>
          </p:nvCxnSpPr>
          <p:spPr>
            <a:xfrm rot="10800000">
              <a:off x="814176924" y="1513939973"/>
              <a:ext cx="49367437" cy="1645051"/>
            </a:xfrm>
            <a:prstGeom prst="straightConnector1">
              <a:avLst/>
            </a:prstGeom>
            <a:noFill/>
            <a:ln cap="flat" cmpd="sng" w="38100">
              <a:solidFill>
                <a:srgbClr val="12AD4B"/>
              </a:solidFill>
              <a:prstDash val="solid"/>
              <a:miter lim="800000"/>
              <a:headEnd len="med" w="med" type="none"/>
              <a:tailEnd len="med" w="med" type="none"/>
            </a:ln>
          </p:spPr>
        </p:cxnSp>
        <p:cxnSp>
          <p:nvCxnSpPr>
            <p:cNvPr id="3018" name="Shape 3018"/>
            <p:cNvCxnSpPr/>
            <p:nvPr/>
          </p:nvCxnSpPr>
          <p:spPr>
            <a:xfrm rot="10800000">
              <a:off x="517200913" y="1513939973"/>
              <a:ext cx="49367437" cy="1645051"/>
            </a:xfrm>
            <a:prstGeom prst="straightConnector1">
              <a:avLst/>
            </a:prstGeom>
            <a:noFill/>
            <a:ln cap="flat" cmpd="sng" w="38100">
              <a:solidFill>
                <a:srgbClr val="12AD4B"/>
              </a:solidFill>
              <a:prstDash val="solid"/>
              <a:miter lim="800000"/>
              <a:headEnd len="med" w="med" type="none"/>
              <a:tailEnd len="med" w="med" type="none"/>
            </a:ln>
          </p:spPr>
        </p:cxnSp>
        <p:pic>
          <p:nvPicPr>
            <p:cNvPr id="3019" name="Shape 3019"/>
            <p:cNvPicPr preferRelativeResize="0"/>
            <p:nvPr/>
          </p:nvPicPr>
          <p:blipFill rotWithShape="1">
            <a:blip r:embed="rId4">
              <a:alphaModFix/>
            </a:blip>
            <a:srcRect b="0" l="29843" r="0" t="-7237"/>
            <a:stretch/>
          </p:blipFill>
          <p:spPr>
            <a:xfrm rot="10800000">
              <a:off x="860844682" y="1439888935"/>
              <a:ext cx="22755182" cy="149747364"/>
            </a:xfrm>
            <a:prstGeom prst="rect">
              <a:avLst/>
            </a:prstGeom>
            <a:noFill/>
            <a:ln>
              <a:noFill/>
            </a:ln>
          </p:spPr>
        </p:pic>
        <p:pic>
          <p:nvPicPr>
            <p:cNvPr id="3020" name="Shape 3020"/>
            <p:cNvPicPr preferRelativeResize="0"/>
            <p:nvPr/>
          </p:nvPicPr>
          <p:blipFill rotWithShape="1">
            <a:blip r:embed="rId5">
              <a:alphaModFix/>
            </a:blip>
            <a:srcRect b="0" l="0" r="33895" t="-2400"/>
            <a:stretch/>
          </p:blipFill>
          <p:spPr>
            <a:xfrm rot="10800000">
              <a:off x="495988489" y="1436597795"/>
              <a:ext cx="22755182" cy="153038504"/>
            </a:xfrm>
            <a:prstGeom prst="rect">
              <a:avLst/>
            </a:prstGeom>
            <a:noFill/>
            <a:ln>
              <a:noFill/>
            </a:ln>
          </p:spPr>
        </p:pic>
        <p:sp>
          <p:nvSpPr>
            <p:cNvPr id="3021" name="Shape 3021"/>
            <p:cNvSpPr txBox="1"/>
            <p:nvPr/>
          </p:nvSpPr>
          <p:spPr>
            <a:xfrm>
              <a:off x="74051157" y="0"/>
              <a:ext cx="2058398146" cy="2871335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22" name="Shape 3022"/>
            <p:cNvCxnSpPr/>
            <p:nvPr/>
          </p:nvCxnSpPr>
          <p:spPr>
            <a:xfrm flipH="1" rot="10800000">
              <a:off x="462819720" y="1671914808"/>
              <a:ext cx="396096683" cy="1645051"/>
            </a:xfrm>
            <a:prstGeom prst="straightConnector1">
              <a:avLst/>
            </a:prstGeom>
            <a:noFill/>
            <a:ln cap="flat" cmpd="sng" w="9525">
              <a:solidFill>
                <a:srgbClr val="818180"/>
              </a:solidFill>
              <a:prstDash val="solid"/>
              <a:miter lim="800000"/>
              <a:headEnd len="med" w="med" type="none"/>
              <a:tailEnd len="med" w="med" type="none"/>
            </a:ln>
          </p:spPr>
        </p:cxnSp>
        <p:cxnSp>
          <p:nvCxnSpPr>
            <p:cNvPr id="3023" name="Shape 3023"/>
            <p:cNvCxnSpPr/>
            <p:nvPr/>
          </p:nvCxnSpPr>
          <p:spPr>
            <a:xfrm rot="10800000">
              <a:off x="784479451" y="1671914808"/>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24" name="Shape 3024"/>
            <p:cNvCxnSpPr/>
            <p:nvPr/>
          </p:nvCxnSpPr>
          <p:spPr>
            <a:xfrm rot="10800000">
              <a:off x="487503440" y="1671914808"/>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25" name="Shape 3025"/>
            <p:cNvCxnSpPr/>
            <p:nvPr/>
          </p:nvCxnSpPr>
          <p:spPr>
            <a:xfrm rot="10800000">
              <a:off x="784479451" y="1671914808"/>
              <a:ext cx="49367437" cy="1645051"/>
            </a:xfrm>
            <a:prstGeom prst="straightConnector1">
              <a:avLst/>
            </a:prstGeom>
            <a:noFill/>
            <a:ln cap="flat" cmpd="sng" w="38100">
              <a:solidFill>
                <a:srgbClr val="12AD4B"/>
              </a:solidFill>
              <a:prstDash val="solid"/>
              <a:miter lim="800000"/>
              <a:headEnd len="med" w="med" type="none"/>
              <a:tailEnd len="med" w="med" type="none"/>
            </a:ln>
          </p:spPr>
        </p:cxnSp>
        <p:cxnSp>
          <p:nvCxnSpPr>
            <p:cNvPr id="3026" name="Shape 3026"/>
            <p:cNvCxnSpPr/>
            <p:nvPr/>
          </p:nvCxnSpPr>
          <p:spPr>
            <a:xfrm rot="10800000">
              <a:off x="487503440" y="1671914808"/>
              <a:ext cx="49367437" cy="1645051"/>
            </a:xfrm>
            <a:prstGeom prst="straightConnector1">
              <a:avLst/>
            </a:prstGeom>
            <a:noFill/>
            <a:ln cap="flat" cmpd="sng" w="38100">
              <a:solidFill>
                <a:srgbClr val="12AD4B"/>
              </a:solidFill>
              <a:prstDash val="solid"/>
              <a:miter lim="800000"/>
              <a:headEnd len="med" w="med" type="none"/>
              <a:tailEnd len="med" w="med" type="none"/>
            </a:ln>
          </p:spPr>
        </p:cxnSp>
        <p:pic>
          <p:nvPicPr>
            <p:cNvPr id="3027" name="Shape 3027"/>
            <p:cNvPicPr preferRelativeResize="0"/>
            <p:nvPr/>
          </p:nvPicPr>
          <p:blipFill rotWithShape="1">
            <a:blip r:embed="rId4">
              <a:alphaModFix/>
            </a:blip>
            <a:srcRect b="0" l="29843" r="0" t="-7237"/>
            <a:stretch/>
          </p:blipFill>
          <p:spPr>
            <a:xfrm rot="10800000">
              <a:off x="831147209" y="1597863769"/>
              <a:ext cx="22755182" cy="149747364"/>
            </a:xfrm>
            <a:prstGeom prst="rect">
              <a:avLst/>
            </a:prstGeom>
            <a:noFill/>
            <a:ln>
              <a:noFill/>
            </a:ln>
          </p:spPr>
        </p:pic>
        <p:pic>
          <p:nvPicPr>
            <p:cNvPr id="3028" name="Shape 3028"/>
            <p:cNvPicPr preferRelativeResize="0"/>
            <p:nvPr/>
          </p:nvPicPr>
          <p:blipFill rotWithShape="1">
            <a:blip r:embed="rId5">
              <a:alphaModFix/>
            </a:blip>
            <a:srcRect b="0" l="0" r="33895" t="-2400"/>
            <a:stretch/>
          </p:blipFill>
          <p:spPr>
            <a:xfrm rot="10800000">
              <a:off x="466291016" y="1594572630"/>
              <a:ext cx="22755182" cy="153038504"/>
            </a:xfrm>
            <a:prstGeom prst="rect">
              <a:avLst/>
            </a:prstGeom>
            <a:noFill/>
            <a:ln>
              <a:noFill/>
            </a:ln>
          </p:spPr>
        </p:pic>
        <p:cxnSp>
          <p:nvCxnSpPr>
            <p:cNvPr id="3029" name="Shape 3029"/>
            <p:cNvCxnSpPr/>
            <p:nvPr/>
          </p:nvCxnSpPr>
          <p:spPr>
            <a:xfrm flipH="1" rot="10800000">
              <a:off x="425794172" y="1829889120"/>
              <a:ext cx="396096683" cy="1645051"/>
            </a:xfrm>
            <a:prstGeom prst="straightConnector1">
              <a:avLst/>
            </a:prstGeom>
            <a:noFill/>
            <a:ln cap="flat" cmpd="sng" w="9525">
              <a:solidFill>
                <a:srgbClr val="818180"/>
              </a:solidFill>
              <a:prstDash val="solid"/>
              <a:miter lim="800000"/>
              <a:headEnd len="med" w="med" type="none"/>
              <a:tailEnd len="med" w="med" type="none"/>
            </a:ln>
          </p:spPr>
        </p:cxnSp>
        <p:cxnSp>
          <p:nvCxnSpPr>
            <p:cNvPr id="3030" name="Shape 3030"/>
            <p:cNvCxnSpPr/>
            <p:nvPr/>
          </p:nvCxnSpPr>
          <p:spPr>
            <a:xfrm rot="10800000">
              <a:off x="747453903" y="1829889120"/>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31" name="Shape 3031"/>
            <p:cNvCxnSpPr/>
            <p:nvPr/>
          </p:nvCxnSpPr>
          <p:spPr>
            <a:xfrm rot="10800000">
              <a:off x="450477892" y="1829889120"/>
              <a:ext cx="49367437" cy="1645051"/>
            </a:xfrm>
            <a:prstGeom prst="straightConnector1">
              <a:avLst/>
            </a:prstGeom>
            <a:noFill/>
            <a:ln cap="flat" cmpd="sng" w="9525">
              <a:solidFill>
                <a:srgbClr val="010101"/>
              </a:solidFill>
              <a:prstDash val="solid"/>
              <a:miter lim="800000"/>
              <a:headEnd len="med" w="med" type="none"/>
              <a:tailEnd len="med" w="med" type="none"/>
            </a:ln>
          </p:spPr>
        </p:cxnSp>
        <p:cxnSp>
          <p:nvCxnSpPr>
            <p:cNvPr id="3032" name="Shape 3032"/>
            <p:cNvCxnSpPr/>
            <p:nvPr/>
          </p:nvCxnSpPr>
          <p:spPr>
            <a:xfrm rot="10800000">
              <a:off x="747453903" y="1829889120"/>
              <a:ext cx="49367437" cy="1645051"/>
            </a:xfrm>
            <a:prstGeom prst="straightConnector1">
              <a:avLst/>
            </a:prstGeom>
            <a:noFill/>
            <a:ln cap="flat" cmpd="sng" w="38100">
              <a:solidFill>
                <a:srgbClr val="12AD4B"/>
              </a:solidFill>
              <a:prstDash val="solid"/>
              <a:miter lim="800000"/>
              <a:headEnd len="med" w="med" type="none"/>
              <a:tailEnd len="med" w="med" type="none"/>
            </a:ln>
          </p:spPr>
        </p:cxnSp>
        <p:cxnSp>
          <p:nvCxnSpPr>
            <p:cNvPr id="3033" name="Shape 3033"/>
            <p:cNvCxnSpPr/>
            <p:nvPr/>
          </p:nvCxnSpPr>
          <p:spPr>
            <a:xfrm rot="10800000">
              <a:off x="450477892" y="1829889120"/>
              <a:ext cx="49367437" cy="1645051"/>
            </a:xfrm>
            <a:prstGeom prst="straightConnector1">
              <a:avLst/>
            </a:prstGeom>
            <a:noFill/>
            <a:ln cap="flat" cmpd="sng" w="38100">
              <a:solidFill>
                <a:srgbClr val="12AD4B"/>
              </a:solidFill>
              <a:prstDash val="solid"/>
              <a:miter lim="800000"/>
              <a:headEnd len="med" w="med" type="none"/>
              <a:tailEnd len="med" w="med" type="none"/>
            </a:ln>
          </p:spPr>
        </p:cxnSp>
        <p:pic>
          <p:nvPicPr>
            <p:cNvPr id="3034" name="Shape 3034"/>
            <p:cNvPicPr preferRelativeResize="0"/>
            <p:nvPr/>
          </p:nvPicPr>
          <p:blipFill rotWithShape="1">
            <a:blip r:embed="rId4">
              <a:alphaModFix/>
            </a:blip>
            <a:srcRect b="0" l="29843" r="0" t="-7237"/>
            <a:stretch/>
          </p:blipFill>
          <p:spPr>
            <a:xfrm rot="10800000">
              <a:off x="794121661" y="1755838081"/>
              <a:ext cx="22755182" cy="149747364"/>
            </a:xfrm>
            <a:prstGeom prst="rect">
              <a:avLst/>
            </a:prstGeom>
            <a:noFill/>
            <a:ln>
              <a:noFill/>
            </a:ln>
          </p:spPr>
        </p:pic>
        <p:pic>
          <p:nvPicPr>
            <p:cNvPr id="3035" name="Shape 3035"/>
            <p:cNvPicPr preferRelativeResize="0"/>
            <p:nvPr/>
          </p:nvPicPr>
          <p:blipFill rotWithShape="1">
            <a:blip r:embed="rId5">
              <a:alphaModFix/>
            </a:blip>
            <a:srcRect b="0" l="0" r="33895" t="-2400"/>
            <a:stretch/>
          </p:blipFill>
          <p:spPr>
            <a:xfrm rot="10800000">
              <a:off x="429265437" y="1752546942"/>
              <a:ext cx="22755182" cy="153038504"/>
            </a:xfrm>
            <a:prstGeom prst="rect">
              <a:avLst/>
            </a:prstGeom>
            <a:noFill/>
            <a:ln>
              <a:noFill/>
            </a:ln>
          </p:spPr>
        </p:pic>
        <p:sp>
          <p:nvSpPr>
            <p:cNvPr id="3036" name="Shape 3036"/>
            <p:cNvSpPr/>
            <p:nvPr/>
          </p:nvSpPr>
          <p:spPr>
            <a:xfrm>
              <a:off x="1295895260" y="883677851"/>
              <a:ext cx="647947619" cy="1105830129"/>
            </a:xfrm>
            <a:prstGeom prst="can">
              <a:avLst>
                <a:gd fmla="val 7971" name="adj"/>
              </a:avLst>
            </a:prstGeom>
            <a:solidFill>
              <a:srgbClr val="FCD5B5"/>
            </a:solidFill>
            <a:ln cap="flat" cmpd="sng" w="9525">
              <a:solidFill>
                <a:schemeClr val="lt1"/>
              </a:solidFill>
              <a:prstDash val="solid"/>
              <a:miter lim="800000"/>
              <a:headEnd len="sm" w="sm" type="none"/>
              <a:tailEnd len="sm" w="sm" type="none"/>
            </a:ln>
          </p:spPr>
          <p:txBody>
            <a:bodyPr anchorCtr="0" anchor="ctr" bIns="0" lIns="91425" spcFirstLastPara="1" rIns="91425" wrap="square" tIns="180000">
              <a:noAutofit/>
            </a:bodyPr>
            <a:lstStyle/>
            <a:p>
              <a:pPr indent="0" lvl="0" marL="0" marR="0" rtl="0" algn="ctr">
                <a:lnSpc>
                  <a:spcPct val="100000"/>
                </a:lnSpc>
                <a:spcBef>
                  <a:spcPts val="0"/>
                </a:spcBef>
                <a:spcAft>
                  <a:spcPts val="0"/>
                </a:spcAft>
                <a:buClr>
                  <a:srgbClr val="000000"/>
                </a:buClr>
                <a:buSzPts val="1500"/>
                <a:buFont typeface="Calibri"/>
                <a:buNone/>
              </a:pPr>
              <a:r>
                <a:rPr b="0" i="0" lang="en-US" sz="1500" u="none">
                  <a:solidFill>
                    <a:srgbClr val="000000"/>
                  </a:solidFill>
                  <a:latin typeface="Calibri"/>
                  <a:ea typeface="Calibri"/>
                  <a:cs typeface="Calibri"/>
                  <a:sym typeface="Calibri"/>
                </a:rPr>
                <a:t> Library of SV </a:t>
              </a:r>
              <a:br>
                <a:rPr b="0" i="0" lang="en-US" sz="1500" u="none">
                  <a:solidFill>
                    <a:srgbClr val="000000"/>
                  </a:solidFill>
                  <a:latin typeface="Calibri"/>
                  <a:ea typeface="Calibri"/>
                  <a:cs typeface="Calibri"/>
                  <a:sym typeface="Calibri"/>
                </a:rPr>
              </a:br>
              <a:r>
                <a:rPr b="0" i="0" lang="en-US" sz="1500" u="none">
                  <a:solidFill>
                    <a:srgbClr val="000000"/>
                  </a:solidFill>
                  <a:latin typeface="Calibri"/>
                  <a:ea typeface="Calibri"/>
                  <a:cs typeface="Calibri"/>
                  <a:sym typeface="Calibri"/>
                </a:rPr>
                <a:t>  breakpoint junctions</a:t>
              </a:r>
              <a:endParaRPr/>
            </a:p>
          </p:txBody>
        </p:sp>
        <p:cxnSp>
          <p:nvCxnSpPr>
            <p:cNvPr id="3037" name="Shape 3037"/>
            <p:cNvCxnSpPr/>
            <p:nvPr/>
          </p:nvCxnSpPr>
          <p:spPr>
            <a:xfrm>
              <a:off x="925639472" y="1594572180"/>
              <a:ext cx="333230206" cy="1646088"/>
            </a:xfrm>
            <a:prstGeom prst="straightConnector1">
              <a:avLst/>
            </a:prstGeom>
            <a:noFill/>
            <a:ln cap="flat" cmpd="sng" w="9525">
              <a:solidFill>
                <a:schemeClr val="dk1"/>
              </a:solidFill>
              <a:prstDash val="solid"/>
              <a:miter lim="800000"/>
              <a:headEnd len="med" w="med" type="none"/>
              <a:tailEnd len="med" w="med" type="stealth"/>
            </a:ln>
          </p:spPr>
        </p:cxnSp>
        <p:sp>
          <p:nvSpPr>
            <p:cNvPr id="3038" name="Shape 3038"/>
            <p:cNvSpPr txBox="1"/>
            <p:nvPr/>
          </p:nvSpPr>
          <p:spPr>
            <a:xfrm>
              <a:off x="944152276" y="1278623034"/>
              <a:ext cx="280384211" cy="6061667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Map reads </a:t>
              </a:r>
              <a:endParaRPr/>
            </a:p>
            <a:p>
              <a:pPr indent="0" lvl="0" marL="0" marR="0" rtl="0" algn="l">
                <a:lnSpc>
                  <a:spcPct val="100000"/>
                </a:lnSpc>
                <a:spcBef>
                  <a:spcPts val="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    onto</a:t>
              </a:r>
              <a:endParaRPr/>
            </a:p>
          </p:txBody>
        </p:sp>
      </p:grpSp>
      <p:sp>
        <p:nvSpPr>
          <p:cNvPr id="3039" name="Shape 3039"/>
          <p:cNvSpPr/>
          <p:nvPr/>
        </p:nvSpPr>
        <p:spPr>
          <a:xfrm>
            <a:off x="3786187" y="3857625"/>
            <a:ext cx="2143125" cy="642937"/>
          </a:xfrm>
          <a:prstGeom prst="ellipse">
            <a:avLst/>
          </a:prstGeom>
          <a:gradFill>
            <a:gsLst>
              <a:gs pos="0">
                <a:srgbClr val="FFE5E5"/>
              </a:gs>
              <a:gs pos="64999">
                <a:srgbClr val="FFBEBD"/>
              </a:gs>
              <a:gs pos="100000">
                <a:srgbClr val="FFA2A1"/>
              </a:gs>
            </a:gsLst>
            <a:lin ang="5400000" scaled="0"/>
          </a:gradFill>
          <a:ln cap="flat" cmpd="sng" w="9525">
            <a:solidFill>
              <a:srgbClr val="BE4B48"/>
            </a:solidFill>
            <a:prstDash val="solid"/>
            <a:miter lim="800000"/>
            <a:headEnd len="sm" w="sm" type="none"/>
            <a:tailEnd len="sm" w="sm" type="none"/>
          </a:ln>
          <a:effectLst>
            <a:outerShdw blurRad="63500" dir="5400000" dist="20000">
              <a:srgbClr val="80808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a:solidFill>
                  <a:srgbClr val="000000"/>
                </a:solidFill>
                <a:latin typeface="Calibri"/>
                <a:ea typeface="Calibri"/>
                <a:cs typeface="Calibri"/>
                <a:sym typeface="Calibri"/>
              </a:rPr>
              <a:t>Junctions can be put on a chip</a:t>
            </a:r>
            <a:endParaRPr/>
          </a:p>
        </p:txBody>
      </p:sp>
      <p:sp>
        <p:nvSpPr>
          <p:cNvPr id="3040" name="Shape 3040"/>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sp>
        <p:nvSpPr>
          <p:cNvPr id="3041" name="Shape 3041"/>
          <p:cNvSpPr txBox="1"/>
          <p:nvPr/>
        </p:nvSpPr>
        <p:spPr>
          <a:xfrm>
            <a:off x="150812" y="6408737"/>
            <a:ext cx="27416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('10) </a:t>
            </a:r>
            <a:r>
              <a:rPr b="1" i="1" lang="en-US" sz="1400" u="none">
                <a:solidFill>
                  <a:srgbClr val="595959"/>
                </a:solidFill>
                <a:latin typeface="Arial"/>
                <a:ea typeface="Arial"/>
                <a:cs typeface="Arial"/>
                <a:sym typeface="Arial"/>
              </a:rPr>
              <a:t>Nat. Biotech.</a:t>
            </a:r>
            <a:r>
              <a:rPr b="1" i="0" lang="en-US" sz="1400" u="none">
                <a:solidFill>
                  <a:srgbClr val="595959"/>
                </a:solidFill>
                <a:latin typeface="Arial"/>
                <a:ea typeface="Arial"/>
                <a:cs typeface="Arial"/>
                <a:sym typeface="Arial"/>
              </a:rPr>
              <a:t>]</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5" name="Shape 3045"/>
        <p:cNvGrpSpPr/>
        <p:nvPr/>
      </p:nvGrpSpPr>
      <p:grpSpPr>
        <a:xfrm>
          <a:off x="0" y="0"/>
          <a:ext cx="0" cy="0"/>
          <a:chOff x="0" y="0"/>
          <a:chExt cx="0" cy="0"/>
        </a:xfrm>
      </p:grpSpPr>
      <p:grpSp>
        <p:nvGrpSpPr>
          <p:cNvPr id="3046" name="Shape 3046"/>
          <p:cNvGrpSpPr/>
          <p:nvPr/>
        </p:nvGrpSpPr>
        <p:grpSpPr>
          <a:xfrm>
            <a:off x="6792912" y="4270375"/>
            <a:ext cx="174625" cy="1085850"/>
            <a:chOff x="0" y="0"/>
            <a:chExt cx="343644863" cy="2147483647"/>
          </a:xfrm>
        </p:grpSpPr>
        <p:cxnSp>
          <p:nvCxnSpPr>
            <p:cNvPr id="3047" name="Shape 3047"/>
            <p:cNvCxnSpPr/>
            <p:nvPr/>
          </p:nvCxnSpPr>
          <p:spPr>
            <a:xfrm rot="5400000">
              <a:off x="-901919453" y="1073741823"/>
              <a:ext cx="2147483647" cy="0"/>
            </a:xfrm>
            <a:prstGeom prst="straightConnector1">
              <a:avLst/>
            </a:prstGeom>
            <a:noFill/>
            <a:ln cap="flat" cmpd="sng" w="15875">
              <a:solidFill>
                <a:srgbClr val="A6A6A6"/>
              </a:solidFill>
              <a:prstDash val="solid"/>
              <a:miter lim="800000"/>
              <a:headEnd len="med" w="med" type="none"/>
              <a:tailEnd len="med" w="med" type="stealth"/>
            </a:ln>
          </p:spPr>
        </p:cxnSp>
        <p:grpSp>
          <p:nvGrpSpPr>
            <p:cNvPr id="3048" name="Shape 3048"/>
            <p:cNvGrpSpPr/>
            <p:nvPr/>
          </p:nvGrpSpPr>
          <p:grpSpPr>
            <a:xfrm>
              <a:off x="0" y="769201297"/>
              <a:ext cx="343644863" cy="505474785"/>
              <a:chOff x="0" y="0"/>
              <a:chExt cx="2147483647" cy="2147483647"/>
            </a:xfrm>
          </p:grpSpPr>
          <p:sp>
            <p:nvSpPr>
              <p:cNvPr id="3049" name="Shape 3049"/>
              <p:cNvSpPr txBox="1"/>
              <p:nvPr/>
            </p:nvSpPr>
            <p:spPr>
              <a:xfrm>
                <a:off x="390452917" y="0"/>
                <a:ext cx="1405624280" cy="21208064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50" name="Shape 3050"/>
              <p:cNvSpPr/>
              <p:nvPr/>
            </p:nvSpPr>
            <p:spPr>
              <a:xfrm>
                <a:off x="0" y="266767390"/>
                <a:ext cx="2147483647" cy="1467226404"/>
              </a:xfrm>
              <a:custGeom>
                <a:pathLst>
                  <a:path extrusionOk="0" h="349202" w="347472">
                    <a:moveTo>
                      <a:pt x="54488" y="112692"/>
                    </a:moveTo>
                    <a:lnTo>
                      <a:pt x="112420" y="55047"/>
                    </a:lnTo>
                    <a:lnTo>
                      <a:pt x="173736" y="116668"/>
                    </a:lnTo>
                    <a:lnTo>
                      <a:pt x="235052" y="55047"/>
                    </a:lnTo>
                    <a:lnTo>
                      <a:pt x="292984" y="112692"/>
                    </a:lnTo>
                    <a:lnTo>
                      <a:pt x="231382" y="174601"/>
                    </a:lnTo>
                    <a:lnTo>
                      <a:pt x="292984" y="236510"/>
                    </a:lnTo>
                    <a:lnTo>
                      <a:pt x="235052" y="294155"/>
                    </a:lnTo>
                    <a:lnTo>
                      <a:pt x="173736" y="232534"/>
                    </a:lnTo>
                    <a:lnTo>
                      <a:pt x="112420" y="294155"/>
                    </a:lnTo>
                    <a:lnTo>
                      <a:pt x="54488" y="236510"/>
                    </a:lnTo>
                    <a:lnTo>
                      <a:pt x="116090" y="174601"/>
                    </a:lnTo>
                    <a:lnTo>
                      <a:pt x="54488" y="112692"/>
                    </a:lnTo>
                    <a:close/>
                  </a:path>
                </a:pathLst>
              </a:custGeom>
              <a:solidFill>
                <a:srgbClr val="BFBFB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51" name="Shape 3051"/>
              <p:cNvCxnSpPr/>
              <p:nvPr/>
            </p:nvCxnSpPr>
            <p:spPr>
              <a:xfrm>
                <a:off x="390452917" y="2134147593"/>
                <a:ext cx="1308006359" cy="13336053"/>
              </a:xfrm>
              <a:prstGeom prst="straightConnector1">
                <a:avLst/>
              </a:prstGeom>
              <a:noFill/>
              <a:ln cap="flat" cmpd="sng" w="15875">
                <a:solidFill>
                  <a:srgbClr val="A6A6A6"/>
                </a:solidFill>
                <a:prstDash val="solid"/>
                <a:miter lim="800000"/>
                <a:headEnd len="med" w="med" type="none"/>
                <a:tailEnd len="med" w="med" type="none"/>
              </a:ln>
            </p:spPr>
          </p:cxnSp>
          <p:cxnSp>
            <p:nvCxnSpPr>
              <p:cNvPr id="3052" name="Shape 3052"/>
              <p:cNvCxnSpPr/>
              <p:nvPr/>
            </p:nvCxnSpPr>
            <p:spPr>
              <a:xfrm>
                <a:off x="390452917" y="0"/>
                <a:ext cx="1308006359" cy="13336053"/>
              </a:xfrm>
              <a:prstGeom prst="straightConnector1">
                <a:avLst/>
              </a:prstGeom>
              <a:noFill/>
              <a:ln cap="flat" cmpd="sng" w="15875">
                <a:solidFill>
                  <a:srgbClr val="A6A6A6"/>
                </a:solidFill>
                <a:prstDash val="solid"/>
                <a:miter lim="800000"/>
                <a:headEnd len="med" w="med" type="none"/>
                <a:tailEnd len="med" w="med" type="none"/>
              </a:ln>
            </p:spPr>
          </p:cxnSp>
        </p:grpSp>
      </p:grpSp>
      <p:cxnSp>
        <p:nvCxnSpPr>
          <p:cNvPr id="3053" name="Shape 3053"/>
          <p:cNvCxnSpPr/>
          <p:nvPr/>
        </p:nvCxnSpPr>
        <p:spPr>
          <a:xfrm>
            <a:off x="214312" y="5511800"/>
            <a:ext cx="8786812" cy="0"/>
          </a:xfrm>
          <a:prstGeom prst="straightConnector1">
            <a:avLst/>
          </a:prstGeom>
          <a:noFill/>
          <a:ln cap="flat" cmpd="sng" w="19050">
            <a:solidFill>
              <a:srgbClr val="4A7EBB"/>
            </a:solidFill>
            <a:prstDash val="solid"/>
            <a:miter lim="800000"/>
            <a:headEnd len="med" w="med" type="none"/>
            <a:tailEnd len="med" w="med" type="none"/>
          </a:ln>
        </p:spPr>
      </p:cxnSp>
      <p:cxnSp>
        <p:nvCxnSpPr>
          <p:cNvPr id="3054" name="Shape 3054"/>
          <p:cNvCxnSpPr/>
          <p:nvPr/>
        </p:nvCxnSpPr>
        <p:spPr>
          <a:xfrm>
            <a:off x="214312" y="3000375"/>
            <a:ext cx="8786812" cy="0"/>
          </a:xfrm>
          <a:prstGeom prst="straightConnector1">
            <a:avLst/>
          </a:prstGeom>
          <a:noFill/>
          <a:ln cap="flat" cmpd="sng" w="19050">
            <a:solidFill>
              <a:schemeClr val="accent2"/>
            </a:solidFill>
            <a:prstDash val="solid"/>
            <a:miter lim="800000"/>
            <a:headEnd len="med" w="med" type="none"/>
            <a:tailEnd len="med" w="med" type="none"/>
          </a:ln>
        </p:spPr>
      </p:cxnSp>
      <p:sp>
        <p:nvSpPr>
          <p:cNvPr id="3055" name="Shape 3055"/>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Ancestral State Analysis</a:t>
            </a:r>
            <a:endParaRPr/>
          </a:p>
        </p:txBody>
      </p:sp>
      <p:sp>
        <p:nvSpPr>
          <p:cNvPr id="3056" name="Shape 3056"/>
          <p:cNvSpPr txBox="1"/>
          <p:nvPr/>
        </p:nvSpPr>
        <p:spPr>
          <a:xfrm>
            <a:off x="677862" y="4081462"/>
            <a:ext cx="971550" cy="287337"/>
          </a:xfrm>
          <a:prstGeom prst="rect">
            <a:avLst/>
          </a:prstGeom>
          <a:gradFill>
            <a:gsLst>
              <a:gs pos="0">
                <a:srgbClr val="E77D7D"/>
              </a:gs>
              <a:gs pos="50000">
                <a:srgbClr val="FFFFFF"/>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A</a:t>
            </a:r>
            <a:endParaRPr/>
          </a:p>
        </p:txBody>
      </p:sp>
      <p:sp>
        <p:nvSpPr>
          <p:cNvPr id="3057" name="Shape 3057"/>
          <p:cNvSpPr txBox="1"/>
          <p:nvPr/>
        </p:nvSpPr>
        <p:spPr>
          <a:xfrm flipH="1">
            <a:off x="2919412" y="4081462"/>
            <a:ext cx="971550" cy="287337"/>
          </a:xfrm>
          <a:prstGeom prst="rect">
            <a:avLst/>
          </a:prstGeom>
          <a:gradFill>
            <a:gsLst>
              <a:gs pos="0">
                <a:srgbClr val="E77D7D"/>
              </a:gs>
              <a:gs pos="50000">
                <a:srgbClr val="FFFFFF"/>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B</a:t>
            </a:r>
            <a:endParaRPr/>
          </a:p>
        </p:txBody>
      </p:sp>
      <p:sp>
        <p:nvSpPr>
          <p:cNvPr id="3058" name="Shape 3058"/>
          <p:cNvSpPr txBox="1"/>
          <p:nvPr/>
        </p:nvSpPr>
        <p:spPr>
          <a:xfrm>
            <a:off x="5041900" y="5356225"/>
            <a:ext cx="3816350" cy="287337"/>
          </a:xfrm>
          <a:prstGeom prst="rect">
            <a:avLst/>
          </a:prstGeom>
          <a:gradFill>
            <a:gsLst>
              <a:gs pos="0">
                <a:srgbClr val="4F81BD"/>
              </a:gs>
              <a:gs pos="32001">
                <a:srgbClr val="F2F2F2"/>
              </a:gs>
              <a:gs pos="50000">
                <a:srgbClr val="C0504D"/>
              </a:gs>
              <a:gs pos="67000">
                <a:srgbClr val="F2F2F2"/>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Syntenic </a:t>
            </a:r>
            <a:r>
              <a:rPr b="0" i="0" lang="en-US" sz="2400" u="none">
                <a:solidFill>
                  <a:srgbClr val="000000"/>
                </a:solidFill>
                <a:latin typeface="Arial"/>
                <a:ea typeface="Arial"/>
                <a:cs typeface="Arial"/>
                <a:sym typeface="Arial"/>
              </a:rPr>
              <a:t>Primate</a:t>
            </a:r>
            <a:r>
              <a:rPr b="0" i="0" lang="en-US" sz="2400" u="none">
                <a:solidFill>
                  <a:srgbClr val="404040"/>
                </a:solidFill>
                <a:latin typeface="Arial"/>
                <a:ea typeface="Arial"/>
                <a:cs typeface="Arial"/>
                <a:sym typeface="Arial"/>
              </a:rPr>
              <a:t> Region inferring </a:t>
            </a:r>
            <a:r>
              <a:rPr b="0" i="0" lang="en-US" sz="2400" u="none">
                <a:solidFill>
                  <a:srgbClr val="000000"/>
                </a:solidFill>
                <a:latin typeface="Arial"/>
                <a:ea typeface="Arial"/>
                <a:cs typeface="Arial"/>
                <a:sym typeface="Arial"/>
              </a:rPr>
              <a:t>Deletion</a:t>
            </a:r>
            <a:r>
              <a:rPr b="0" i="0" lang="en-US" sz="2400" u="none">
                <a:solidFill>
                  <a:srgbClr val="404040"/>
                </a:solidFill>
                <a:latin typeface="Arial"/>
                <a:ea typeface="Arial"/>
                <a:cs typeface="Arial"/>
                <a:sym typeface="Arial"/>
              </a:rPr>
              <a:t> State</a:t>
            </a:r>
            <a:endParaRPr/>
          </a:p>
        </p:txBody>
      </p:sp>
      <p:sp>
        <p:nvSpPr>
          <p:cNvPr id="3059" name="Shape 3059"/>
          <p:cNvSpPr txBox="1"/>
          <p:nvPr/>
        </p:nvSpPr>
        <p:spPr>
          <a:xfrm>
            <a:off x="357187" y="5356225"/>
            <a:ext cx="3816350" cy="287337"/>
          </a:xfrm>
          <a:prstGeom prst="rect">
            <a:avLst/>
          </a:prstGeom>
          <a:gradFill>
            <a:gsLst>
              <a:gs pos="0">
                <a:schemeClr val="accent1"/>
              </a:gs>
              <a:gs pos="50000">
                <a:srgbClr val="F2F2F2"/>
              </a:gs>
              <a:gs pos="100000">
                <a:schemeClr val="accent1"/>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Syntenic </a:t>
            </a:r>
            <a:r>
              <a:rPr b="0" i="0" lang="en-US" sz="2400" u="none">
                <a:solidFill>
                  <a:srgbClr val="000000"/>
                </a:solidFill>
                <a:latin typeface="Arial"/>
                <a:ea typeface="Arial"/>
                <a:cs typeface="Arial"/>
                <a:sym typeface="Arial"/>
              </a:rPr>
              <a:t>Primate</a:t>
            </a:r>
            <a:r>
              <a:rPr b="0" i="0" lang="en-US" sz="2400" u="none">
                <a:solidFill>
                  <a:srgbClr val="404040"/>
                </a:solidFill>
                <a:latin typeface="Arial"/>
                <a:ea typeface="Arial"/>
                <a:cs typeface="Arial"/>
                <a:sym typeface="Arial"/>
              </a:rPr>
              <a:t> Region inferring </a:t>
            </a:r>
            <a:r>
              <a:rPr b="0" i="0" lang="en-US" sz="2400" u="none">
                <a:solidFill>
                  <a:srgbClr val="000000"/>
                </a:solidFill>
                <a:latin typeface="Arial"/>
                <a:ea typeface="Arial"/>
                <a:cs typeface="Arial"/>
                <a:sym typeface="Arial"/>
              </a:rPr>
              <a:t>Insertion</a:t>
            </a:r>
            <a:r>
              <a:rPr b="0" i="0" lang="en-US" sz="2400" u="none">
                <a:solidFill>
                  <a:srgbClr val="404040"/>
                </a:solidFill>
                <a:latin typeface="Arial"/>
                <a:ea typeface="Arial"/>
                <a:cs typeface="Arial"/>
                <a:sym typeface="Arial"/>
              </a:rPr>
              <a:t> State</a:t>
            </a:r>
            <a:endParaRPr/>
          </a:p>
        </p:txBody>
      </p:sp>
      <p:sp>
        <p:nvSpPr>
          <p:cNvPr id="3060" name="Shape 3060"/>
          <p:cNvSpPr txBox="1"/>
          <p:nvPr/>
        </p:nvSpPr>
        <p:spPr>
          <a:xfrm>
            <a:off x="6429375" y="4089400"/>
            <a:ext cx="973137" cy="288925"/>
          </a:xfrm>
          <a:prstGeom prst="rect">
            <a:avLst/>
          </a:prstGeom>
          <a:gradFill>
            <a:gsLst>
              <a:gs pos="0">
                <a:srgbClr val="4F81BD">
                  <a:alpha val="69803"/>
                </a:srgbClr>
              </a:gs>
              <a:gs pos="50000">
                <a:srgbClr val="F2F2F2"/>
              </a:gs>
              <a:gs pos="100000">
                <a:srgbClr val="4F81BD">
                  <a:alpha val="69803"/>
                </a:srgbClr>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C</a:t>
            </a:r>
            <a:endParaRPr/>
          </a:p>
        </p:txBody>
      </p:sp>
      <p:cxnSp>
        <p:nvCxnSpPr>
          <p:cNvPr id="3061" name="Shape 3061"/>
          <p:cNvCxnSpPr/>
          <p:nvPr/>
        </p:nvCxnSpPr>
        <p:spPr>
          <a:xfrm rot="-5400000">
            <a:off x="973137" y="3354387"/>
            <a:ext cx="917575" cy="536575"/>
          </a:xfrm>
          <a:prstGeom prst="straightConnector1">
            <a:avLst/>
          </a:prstGeom>
          <a:noFill/>
          <a:ln cap="flat" cmpd="sng" w="15875">
            <a:solidFill>
              <a:schemeClr val="accent1"/>
            </a:solidFill>
            <a:prstDash val="solid"/>
            <a:miter lim="800000"/>
            <a:headEnd len="med" w="med" type="none"/>
            <a:tailEnd len="med" w="med" type="stealth"/>
          </a:ln>
        </p:spPr>
      </p:cxnSp>
      <p:cxnSp>
        <p:nvCxnSpPr>
          <p:cNvPr id="3062" name="Shape 3062"/>
          <p:cNvCxnSpPr/>
          <p:nvPr/>
        </p:nvCxnSpPr>
        <p:spPr>
          <a:xfrm flipH="1" rot="5400000">
            <a:off x="2703512" y="3379787"/>
            <a:ext cx="917575" cy="485775"/>
          </a:xfrm>
          <a:prstGeom prst="straightConnector1">
            <a:avLst/>
          </a:prstGeom>
          <a:noFill/>
          <a:ln cap="flat" cmpd="sng" w="15875">
            <a:solidFill>
              <a:schemeClr val="accent1"/>
            </a:solidFill>
            <a:prstDash val="solid"/>
            <a:miter lim="800000"/>
            <a:headEnd len="med" w="med" type="none"/>
            <a:tailEnd len="med" w="med" type="stealth"/>
          </a:ln>
        </p:spPr>
      </p:cxnSp>
      <p:sp>
        <p:nvSpPr>
          <p:cNvPr id="3063" name="Shape 3063"/>
          <p:cNvSpPr txBox="1"/>
          <p:nvPr/>
        </p:nvSpPr>
        <p:spPr>
          <a:xfrm>
            <a:off x="5041900" y="2854325"/>
            <a:ext cx="3816350" cy="288925"/>
          </a:xfrm>
          <a:prstGeom prst="rect">
            <a:avLst/>
          </a:prstGeom>
          <a:gradFill>
            <a:gsLst>
              <a:gs pos="0">
                <a:schemeClr val="accent1"/>
              </a:gs>
              <a:gs pos="50000">
                <a:srgbClr val="F2F2F2"/>
              </a:gs>
              <a:gs pos="100000">
                <a:schemeClr val="accent1"/>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1100"/>
              <a:buFont typeface="Arial"/>
              <a:buNone/>
            </a:pPr>
            <a:r>
              <a:rPr b="0" i="0" lang="en-US" sz="1100" u="none">
                <a:solidFill>
                  <a:srgbClr val="404040"/>
                </a:solidFill>
                <a:latin typeface="Arial"/>
                <a:ea typeface="Arial"/>
                <a:cs typeface="Arial"/>
                <a:sym typeface="Arial"/>
              </a:rPr>
              <a:t>Region in </a:t>
            </a:r>
            <a:r>
              <a:rPr b="0" i="0" lang="en-US" sz="1100" u="none">
                <a:solidFill>
                  <a:srgbClr val="000000"/>
                </a:solidFill>
                <a:latin typeface="Arial"/>
                <a:ea typeface="Arial"/>
                <a:cs typeface="Arial"/>
                <a:sym typeface="Arial"/>
              </a:rPr>
              <a:t>Reference</a:t>
            </a:r>
            <a:r>
              <a:rPr b="0" i="0" lang="en-US" sz="1100" u="none">
                <a:solidFill>
                  <a:srgbClr val="404040"/>
                </a:solidFill>
                <a:latin typeface="Arial"/>
                <a:ea typeface="Arial"/>
                <a:cs typeface="Arial"/>
                <a:sym typeface="Arial"/>
              </a:rPr>
              <a:t> Genome inferring </a:t>
            </a:r>
            <a:r>
              <a:rPr b="0" i="0" lang="en-US" sz="1100" u="none">
                <a:solidFill>
                  <a:srgbClr val="000000"/>
                </a:solidFill>
                <a:latin typeface="Arial"/>
                <a:ea typeface="Arial"/>
                <a:cs typeface="Arial"/>
                <a:sym typeface="Arial"/>
              </a:rPr>
              <a:t>Insertion</a:t>
            </a:r>
            <a:r>
              <a:rPr b="0" i="0" lang="en-US" sz="1100" u="none">
                <a:solidFill>
                  <a:srgbClr val="404040"/>
                </a:solidFill>
                <a:latin typeface="Arial"/>
                <a:ea typeface="Arial"/>
                <a:cs typeface="Arial"/>
                <a:sym typeface="Arial"/>
              </a:rPr>
              <a:t> State</a:t>
            </a:r>
            <a:endParaRPr/>
          </a:p>
        </p:txBody>
      </p:sp>
      <p:cxnSp>
        <p:nvCxnSpPr>
          <p:cNvPr id="3064" name="Shape 3064"/>
          <p:cNvCxnSpPr/>
          <p:nvPr/>
        </p:nvCxnSpPr>
        <p:spPr>
          <a:xfrm rot="-5400000">
            <a:off x="6418262" y="3627437"/>
            <a:ext cx="927100" cy="0"/>
          </a:xfrm>
          <a:prstGeom prst="straightConnector1">
            <a:avLst/>
          </a:prstGeom>
          <a:noFill/>
          <a:ln cap="flat" cmpd="sng" w="15875">
            <a:solidFill>
              <a:schemeClr val="accent1"/>
            </a:solidFill>
            <a:prstDash val="solid"/>
            <a:miter lim="800000"/>
            <a:headEnd len="med" w="med" type="none"/>
            <a:tailEnd len="med" w="med" type="stealth"/>
          </a:ln>
        </p:spPr>
      </p:cxnSp>
      <p:cxnSp>
        <p:nvCxnSpPr>
          <p:cNvPr id="3065" name="Shape 3065"/>
          <p:cNvCxnSpPr/>
          <p:nvPr/>
        </p:nvCxnSpPr>
        <p:spPr>
          <a:xfrm rot="5400000">
            <a:off x="1771650" y="4862512"/>
            <a:ext cx="987425" cy="0"/>
          </a:xfrm>
          <a:prstGeom prst="straightConnector1">
            <a:avLst/>
          </a:prstGeom>
          <a:noFill/>
          <a:ln cap="flat" cmpd="sng" w="15875">
            <a:solidFill>
              <a:schemeClr val="accent1"/>
            </a:solidFill>
            <a:prstDash val="solid"/>
            <a:miter lim="800000"/>
            <a:headEnd len="med" w="med" type="none"/>
            <a:tailEnd len="med" w="med" type="stealth"/>
          </a:ln>
        </p:spPr>
      </p:cxnSp>
      <p:grpSp>
        <p:nvGrpSpPr>
          <p:cNvPr id="3066" name="Shape 3066"/>
          <p:cNvGrpSpPr/>
          <p:nvPr/>
        </p:nvGrpSpPr>
        <p:grpSpPr>
          <a:xfrm>
            <a:off x="1778000" y="3770312"/>
            <a:ext cx="973137" cy="598487"/>
            <a:chOff x="0" y="0"/>
            <a:chExt cx="2147483647" cy="1428985983"/>
          </a:xfrm>
        </p:grpSpPr>
        <p:sp>
          <p:nvSpPr>
            <p:cNvPr id="3067" name="Shape 3067"/>
            <p:cNvSpPr txBox="1"/>
            <p:nvPr/>
          </p:nvSpPr>
          <p:spPr>
            <a:xfrm>
              <a:off x="0" y="742920724"/>
              <a:ext cx="2147483647" cy="686065259"/>
            </a:xfrm>
            <a:prstGeom prst="rect">
              <a:avLst/>
            </a:prstGeom>
            <a:gradFill>
              <a:gsLst>
                <a:gs pos="0">
                  <a:srgbClr val="4F81BD">
                    <a:alpha val="69803"/>
                  </a:srgbClr>
                </a:gs>
                <a:gs pos="50000">
                  <a:srgbClr val="F2F2F2"/>
                </a:gs>
                <a:gs pos="100000">
                  <a:srgbClr val="4F81BD">
                    <a:alpha val="69803"/>
                  </a:srgbClr>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C</a:t>
              </a:r>
              <a:endParaRPr/>
            </a:p>
          </p:txBody>
        </p:sp>
        <p:sp>
          <p:nvSpPr>
            <p:cNvPr id="3068" name="Shape 3068"/>
            <p:cNvSpPr/>
            <p:nvPr/>
          </p:nvSpPr>
          <p:spPr>
            <a:xfrm flipH="1" rot="-5400000">
              <a:off x="963176412" y="-516551588"/>
              <a:ext cx="168584105" cy="2147483647"/>
            </a:xfrm>
            <a:prstGeom prst="leftBrace">
              <a:avLst>
                <a:gd fmla="val 152" name="adj1"/>
                <a:gd fmla="val 50000" name="adj2"/>
              </a:avLst>
            </a:prstGeom>
            <a:noFill/>
            <a:ln cap="flat" cmpd="sng" w="15875">
              <a:solidFill>
                <a:srgbClr val="4F81BD"/>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69" name="Shape 3069"/>
            <p:cNvSpPr txBox="1"/>
            <p:nvPr/>
          </p:nvSpPr>
          <p:spPr>
            <a:xfrm>
              <a:off x="350322716" y="0"/>
              <a:ext cx="1425816495" cy="549609501"/>
            </a:xfrm>
            <a:prstGeom prst="rect">
              <a:avLst/>
            </a:prstGeom>
            <a:no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rgbClr val="404040"/>
                </a:buClr>
                <a:buSzPts val="1200"/>
                <a:buFont typeface="Helvetica Neue"/>
                <a:buNone/>
              </a:pPr>
              <a:r>
                <a:rPr b="1" i="0" lang="en-US" sz="1200" u="none">
                  <a:solidFill>
                    <a:srgbClr val="404040"/>
                  </a:solidFill>
                  <a:latin typeface="Helvetica Neue"/>
                  <a:ea typeface="Helvetica Neue"/>
                  <a:cs typeface="Helvetica Neue"/>
                  <a:sym typeface="Helvetica Neue"/>
                </a:rPr>
                <a:t>1000 bp</a:t>
              </a:r>
              <a:endParaRPr/>
            </a:p>
          </p:txBody>
        </p:sp>
      </p:grpSp>
      <p:grpSp>
        <p:nvGrpSpPr>
          <p:cNvPr id="3070" name="Shape 3070"/>
          <p:cNvGrpSpPr/>
          <p:nvPr/>
        </p:nvGrpSpPr>
        <p:grpSpPr>
          <a:xfrm>
            <a:off x="1163637" y="4368800"/>
            <a:ext cx="2241550" cy="928687"/>
            <a:chOff x="0" y="0"/>
            <a:chExt cx="2147483647" cy="2147483647"/>
          </a:xfrm>
        </p:grpSpPr>
        <p:cxnSp>
          <p:nvCxnSpPr>
            <p:cNvPr id="3071" name="Shape 3071"/>
            <p:cNvCxnSpPr/>
            <p:nvPr/>
          </p:nvCxnSpPr>
          <p:spPr>
            <a:xfrm flipH="1" rot="-5400000">
              <a:off x="-44267294" y="106808144"/>
              <a:ext cx="890037849" cy="1933867357"/>
            </a:xfrm>
            <a:prstGeom prst="straightConnector1">
              <a:avLst/>
            </a:prstGeom>
            <a:noFill/>
            <a:ln cap="flat" cmpd="sng" w="15875">
              <a:solidFill>
                <a:srgbClr val="A6A6A6"/>
              </a:solidFill>
              <a:prstDash val="solid"/>
              <a:miter lim="800000"/>
              <a:headEnd len="med" w="med" type="none"/>
              <a:tailEnd len="med" w="med" type="stealth"/>
            </a:ln>
          </p:spPr>
        </p:cxnSp>
        <p:cxnSp>
          <p:nvCxnSpPr>
            <p:cNvPr id="3072" name="Shape 3072"/>
            <p:cNvCxnSpPr/>
            <p:nvPr/>
          </p:nvCxnSpPr>
          <p:spPr>
            <a:xfrm rot="5400000">
              <a:off x="1269013860" y="27911429"/>
              <a:ext cx="890037849" cy="2091660789"/>
            </a:xfrm>
            <a:prstGeom prst="straightConnector1">
              <a:avLst/>
            </a:prstGeom>
            <a:noFill/>
            <a:ln cap="flat" cmpd="sng" w="15875">
              <a:solidFill>
                <a:srgbClr val="A6A6A6"/>
              </a:solidFill>
              <a:prstDash val="solid"/>
              <a:miter lim="800000"/>
              <a:headEnd len="med" w="med" type="none"/>
              <a:tailEnd len="med" w="med" type="stealth"/>
            </a:ln>
          </p:spPr>
        </p:cxnSp>
        <p:grpSp>
          <p:nvGrpSpPr>
            <p:cNvPr id="3073" name="Shape 3073"/>
            <p:cNvGrpSpPr/>
            <p:nvPr/>
          </p:nvGrpSpPr>
          <p:grpSpPr>
            <a:xfrm rot="-2760000">
              <a:off x="285636307" y="680333355"/>
              <a:ext cx="170399809" cy="576136650"/>
              <a:chOff x="0" y="0"/>
              <a:chExt cx="2147483647" cy="2147483647"/>
            </a:xfrm>
          </p:grpSpPr>
          <p:sp>
            <p:nvSpPr>
              <p:cNvPr id="3074" name="Shape 3074"/>
              <p:cNvSpPr txBox="1"/>
              <p:nvPr/>
            </p:nvSpPr>
            <p:spPr>
              <a:xfrm>
                <a:off x="422012409" y="31794206"/>
                <a:ext cx="1438051099" cy="20927199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75" name="Shape 3075"/>
              <p:cNvSpPr/>
              <p:nvPr/>
            </p:nvSpPr>
            <p:spPr>
              <a:xfrm>
                <a:off x="0" y="333039969"/>
                <a:ext cx="2147483647" cy="1449862000"/>
              </a:xfrm>
              <a:custGeom>
                <a:pathLst>
                  <a:path extrusionOk="0" h="336431" w="355602">
                    <a:moveTo>
                      <a:pt x="58216" y="109542"/>
                    </a:moveTo>
                    <a:lnTo>
                      <a:pt x="112597" y="52062"/>
                    </a:lnTo>
                    <a:lnTo>
                      <a:pt x="177801" y="113750"/>
                    </a:lnTo>
                    <a:lnTo>
                      <a:pt x="243005" y="52062"/>
                    </a:lnTo>
                    <a:lnTo>
                      <a:pt x="297386" y="109542"/>
                    </a:lnTo>
                    <a:lnTo>
                      <a:pt x="235370" y="168216"/>
                    </a:lnTo>
                    <a:lnTo>
                      <a:pt x="297386" y="226889"/>
                    </a:lnTo>
                    <a:lnTo>
                      <a:pt x="243005" y="284369"/>
                    </a:lnTo>
                    <a:lnTo>
                      <a:pt x="177801" y="222681"/>
                    </a:lnTo>
                    <a:lnTo>
                      <a:pt x="112597" y="284369"/>
                    </a:lnTo>
                    <a:lnTo>
                      <a:pt x="58216" y="226889"/>
                    </a:lnTo>
                    <a:lnTo>
                      <a:pt x="120232" y="168216"/>
                    </a:lnTo>
                    <a:lnTo>
                      <a:pt x="58216" y="109542"/>
                    </a:lnTo>
                    <a:close/>
                  </a:path>
                </a:pathLst>
              </a:custGeom>
              <a:solidFill>
                <a:srgbClr val="BFBFB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76" name="Shape 3076"/>
              <p:cNvCxnSpPr/>
              <p:nvPr/>
            </p:nvCxnSpPr>
            <p:spPr>
              <a:xfrm>
                <a:off x="476042804" y="2147483647"/>
                <a:ext cx="1399703324" cy="0"/>
              </a:xfrm>
              <a:prstGeom prst="straightConnector1">
                <a:avLst/>
              </a:prstGeom>
              <a:noFill/>
              <a:ln cap="flat" cmpd="sng" w="15875">
                <a:solidFill>
                  <a:srgbClr val="A6A6A6"/>
                </a:solidFill>
                <a:prstDash val="solid"/>
                <a:miter lim="800000"/>
                <a:headEnd len="med" w="med" type="none"/>
                <a:tailEnd len="med" w="med" type="none"/>
              </a:ln>
            </p:spPr>
          </p:cxnSp>
          <p:cxnSp>
            <p:nvCxnSpPr>
              <p:cNvPr id="3077" name="Shape 3077"/>
              <p:cNvCxnSpPr/>
              <p:nvPr/>
            </p:nvCxnSpPr>
            <p:spPr>
              <a:xfrm>
                <a:off x="474346175" y="0"/>
                <a:ext cx="1399691311" cy="0"/>
              </a:xfrm>
              <a:prstGeom prst="straightConnector1">
                <a:avLst/>
              </a:prstGeom>
              <a:noFill/>
              <a:ln cap="flat" cmpd="sng" w="15875">
                <a:solidFill>
                  <a:srgbClr val="A6A6A6"/>
                </a:solidFill>
                <a:prstDash val="solid"/>
                <a:miter lim="800000"/>
                <a:headEnd len="med" w="med" type="none"/>
                <a:tailEnd len="med" w="med" type="none"/>
              </a:ln>
            </p:spPr>
          </p:cxnSp>
        </p:grpSp>
        <p:grpSp>
          <p:nvGrpSpPr>
            <p:cNvPr id="3078" name="Shape 3078"/>
            <p:cNvGrpSpPr/>
            <p:nvPr/>
          </p:nvGrpSpPr>
          <p:grpSpPr>
            <a:xfrm rot="2760000">
              <a:off x="1658328241" y="668042394"/>
              <a:ext cx="182571155" cy="623409638"/>
              <a:chOff x="0" y="0"/>
              <a:chExt cx="2147483647" cy="2147483647"/>
            </a:xfrm>
          </p:grpSpPr>
          <p:sp>
            <p:nvSpPr>
              <p:cNvPr id="3079" name="Shape 3079"/>
              <p:cNvSpPr txBox="1"/>
              <p:nvPr/>
            </p:nvSpPr>
            <p:spPr>
              <a:xfrm>
                <a:off x="559994684" y="120860735"/>
                <a:ext cx="1288489020" cy="200988505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80" name="Shape 3080"/>
              <p:cNvSpPr/>
              <p:nvPr/>
            </p:nvSpPr>
            <p:spPr>
              <a:xfrm>
                <a:off x="0" y="227015791"/>
                <a:ext cx="2147483647" cy="1478964992"/>
              </a:xfrm>
              <a:custGeom>
                <a:pathLst>
                  <a:path extrusionOk="0" h="371343" w="381002">
                    <a:moveTo>
                      <a:pt x="61027" y="120460"/>
                    </a:moveTo>
                    <a:lnTo>
                      <a:pt x="121988" y="57914"/>
                    </a:lnTo>
                    <a:lnTo>
                      <a:pt x="190501" y="124691"/>
                    </a:lnTo>
                    <a:lnTo>
                      <a:pt x="259014" y="57914"/>
                    </a:lnTo>
                    <a:lnTo>
                      <a:pt x="319975" y="120460"/>
                    </a:lnTo>
                    <a:lnTo>
                      <a:pt x="253068" y="185672"/>
                    </a:lnTo>
                    <a:lnTo>
                      <a:pt x="319975" y="250883"/>
                    </a:lnTo>
                    <a:lnTo>
                      <a:pt x="259014" y="313429"/>
                    </a:lnTo>
                    <a:lnTo>
                      <a:pt x="190501" y="246652"/>
                    </a:lnTo>
                    <a:lnTo>
                      <a:pt x="121988" y="313429"/>
                    </a:lnTo>
                    <a:lnTo>
                      <a:pt x="61027" y="250883"/>
                    </a:lnTo>
                    <a:lnTo>
                      <a:pt x="127934" y="185672"/>
                    </a:lnTo>
                    <a:lnTo>
                      <a:pt x="61027" y="120460"/>
                    </a:lnTo>
                    <a:close/>
                  </a:path>
                </a:pathLst>
              </a:custGeom>
              <a:solidFill>
                <a:srgbClr val="BFBFB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081" name="Shape 3081"/>
              <p:cNvCxnSpPr/>
              <p:nvPr/>
            </p:nvCxnSpPr>
            <p:spPr>
              <a:xfrm>
                <a:off x="547560852" y="2134846393"/>
                <a:ext cx="1199005400" cy="12637253"/>
              </a:xfrm>
              <a:prstGeom prst="straightConnector1">
                <a:avLst/>
              </a:prstGeom>
              <a:noFill/>
              <a:ln cap="flat" cmpd="sng" w="15875">
                <a:solidFill>
                  <a:srgbClr val="A6A6A6"/>
                </a:solidFill>
                <a:prstDash val="solid"/>
                <a:miter lim="800000"/>
                <a:headEnd len="med" w="med" type="none"/>
                <a:tailEnd len="med" w="med" type="none"/>
              </a:ln>
            </p:spPr>
          </p:cxnSp>
          <p:cxnSp>
            <p:nvCxnSpPr>
              <p:cNvPr id="3082" name="Shape 3082"/>
              <p:cNvCxnSpPr/>
              <p:nvPr/>
            </p:nvCxnSpPr>
            <p:spPr>
              <a:xfrm>
                <a:off x="352523653" y="0"/>
                <a:ext cx="1306379047" cy="12637253"/>
              </a:xfrm>
              <a:prstGeom prst="straightConnector1">
                <a:avLst/>
              </a:prstGeom>
              <a:noFill/>
              <a:ln cap="flat" cmpd="sng" w="15875">
                <a:solidFill>
                  <a:srgbClr val="A6A6A6"/>
                </a:solidFill>
                <a:prstDash val="solid"/>
                <a:miter lim="800000"/>
                <a:headEnd len="med" w="med" type="none"/>
                <a:tailEnd len="med" w="med" type="none"/>
              </a:ln>
            </p:spPr>
          </p:cxnSp>
        </p:grpSp>
      </p:grpSp>
      <p:grpSp>
        <p:nvGrpSpPr>
          <p:cNvPr id="3083" name="Shape 3083"/>
          <p:cNvGrpSpPr/>
          <p:nvPr/>
        </p:nvGrpSpPr>
        <p:grpSpPr>
          <a:xfrm>
            <a:off x="5800725" y="4378324"/>
            <a:ext cx="2241550" cy="966788"/>
            <a:chOff x="0" y="0"/>
            <a:chExt cx="2147483647" cy="2147483647"/>
          </a:xfrm>
        </p:grpSpPr>
        <p:cxnSp>
          <p:nvCxnSpPr>
            <p:cNvPr id="3084" name="Shape 3084"/>
            <p:cNvCxnSpPr/>
            <p:nvPr/>
          </p:nvCxnSpPr>
          <p:spPr>
            <a:xfrm flipH="1" rot="-5400000">
              <a:off x="-198837651" y="460656910"/>
              <a:ext cx="926941992" cy="1226172064"/>
            </a:xfrm>
            <a:prstGeom prst="straightConnector1">
              <a:avLst/>
            </a:prstGeom>
            <a:noFill/>
            <a:ln cap="flat" cmpd="sng" w="15875">
              <a:solidFill>
                <a:schemeClr val="accent1"/>
              </a:solidFill>
              <a:prstDash val="solid"/>
              <a:miter lim="800000"/>
              <a:headEnd len="med" w="med" type="none"/>
              <a:tailEnd len="med" w="med" type="stealth"/>
            </a:ln>
          </p:spPr>
        </p:cxnSp>
        <p:cxnSp>
          <p:nvCxnSpPr>
            <p:cNvPr id="3085" name="Shape 3085"/>
            <p:cNvCxnSpPr/>
            <p:nvPr/>
          </p:nvCxnSpPr>
          <p:spPr>
            <a:xfrm rot="5400000">
              <a:off x="1385920077" y="383138419"/>
              <a:ext cx="926941992" cy="1381204570"/>
            </a:xfrm>
            <a:prstGeom prst="straightConnector1">
              <a:avLst/>
            </a:prstGeom>
            <a:noFill/>
            <a:ln cap="flat" cmpd="sng" w="15875">
              <a:solidFill>
                <a:schemeClr val="accent1"/>
              </a:solidFill>
              <a:prstDash val="solid"/>
              <a:miter lim="800000"/>
              <a:headEnd len="med" w="med" type="none"/>
              <a:tailEnd len="med" w="med" type="stealth"/>
            </a:ln>
          </p:spPr>
        </p:cxnSp>
      </p:grpSp>
      <p:grpSp>
        <p:nvGrpSpPr>
          <p:cNvPr id="3086" name="Shape 3086"/>
          <p:cNvGrpSpPr/>
          <p:nvPr/>
        </p:nvGrpSpPr>
        <p:grpSpPr>
          <a:xfrm>
            <a:off x="5314950" y="3781425"/>
            <a:ext cx="3213100" cy="596900"/>
            <a:chOff x="0" y="0"/>
            <a:chExt cx="2147483647" cy="1420505487"/>
          </a:xfrm>
        </p:grpSpPr>
        <p:sp>
          <p:nvSpPr>
            <p:cNvPr id="3087" name="Shape 3087"/>
            <p:cNvSpPr txBox="1"/>
            <p:nvPr/>
          </p:nvSpPr>
          <p:spPr>
            <a:xfrm>
              <a:off x="0" y="732920795"/>
              <a:ext cx="649337794" cy="687584692"/>
            </a:xfrm>
            <a:prstGeom prst="rect">
              <a:avLst/>
            </a:prstGeom>
            <a:gradFill>
              <a:gsLst>
                <a:gs pos="0">
                  <a:srgbClr val="E77D7D"/>
                </a:gs>
                <a:gs pos="50000">
                  <a:srgbClr val="FFFFFF"/>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A</a:t>
              </a:r>
              <a:endParaRPr/>
            </a:p>
          </p:txBody>
        </p:sp>
        <p:sp>
          <p:nvSpPr>
            <p:cNvPr id="3088" name="Shape 3088"/>
            <p:cNvSpPr txBox="1"/>
            <p:nvPr/>
          </p:nvSpPr>
          <p:spPr>
            <a:xfrm flipH="1">
              <a:off x="1498145852" y="732920795"/>
              <a:ext cx="649337794" cy="687584692"/>
            </a:xfrm>
            <a:prstGeom prst="rect">
              <a:avLst/>
            </a:prstGeom>
            <a:gradFill>
              <a:gsLst>
                <a:gs pos="0">
                  <a:srgbClr val="E77D7D"/>
                </a:gs>
                <a:gs pos="50000">
                  <a:srgbClr val="FFFFFF"/>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2400"/>
                <a:buFont typeface="Arial"/>
                <a:buNone/>
              </a:pPr>
              <a:r>
                <a:rPr b="0" i="0" lang="en-US" sz="2400" u="none">
                  <a:solidFill>
                    <a:srgbClr val="404040"/>
                  </a:solidFill>
                  <a:latin typeface="Arial"/>
                  <a:ea typeface="Arial"/>
                  <a:cs typeface="Arial"/>
                  <a:sym typeface="Arial"/>
                </a:rPr>
                <a:t>Junction B</a:t>
              </a:r>
              <a:endParaRPr/>
            </a:p>
          </p:txBody>
        </p:sp>
        <p:sp>
          <p:nvSpPr>
            <p:cNvPr id="3089" name="Shape 3089"/>
            <p:cNvSpPr/>
            <p:nvPr/>
          </p:nvSpPr>
          <p:spPr>
            <a:xfrm flipH="1" rot="-5400000">
              <a:off x="304529855" y="-525939065"/>
              <a:ext cx="50890462" cy="2147483647"/>
            </a:xfrm>
            <a:prstGeom prst="leftBrace">
              <a:avLst>
                <a:gd fmla="val 152" name="adj1"/>
                <a:gd fmla="val 50000" name="adj2"/>
              </a:avLst>
            </a:prstGeom>
            <a:noFill/>
            <a:ln cap="flat" cmpd="sng" w="15875">
              <a:solidFill>
                <a:schemeClr val="accent1"/>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90" name="Shape 3090"/>
            <p:cNvSpPr txBox="1"/>
            <p:nvPr/>
          </p:nvSpPr>
          <p:spPr>
            <a:xfrm>
              <a:off x="145358787" y="0"/>
              <a:ext cx="430769847" cy="551578808"/>
            </a:xfrm>
            <a:prstGeom prst="rect">
              <a:avLst/>
            </a:prstGeom>
            <a:no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rgbClr val="404040"/>
                </a:buClr>
                <a:buSzPts val="1200"/>
                <a:buFont typeface="Helvetica Neue"/>
                <a:buNone/>
              </a:pPr>
              <a:r>
                <a:rPr b="1" i="0" lang="en-US" sz="1200" u="none">
                  <a:solidFill>
                    <a:srgbClr val="404040"/>
                  </a:solidFill>
                  <a:latin typeface="Helvetica Neue"/>
                  <a:ea typeface="Helvetica Neue"/>
                  <a:cs typeface="Helvetica Neue"/>
                  <a:sym typeface="Helvetica Neue"/>
                </a:rPr>
                <a:t>1000 bp</a:t>
              </a:r>
              <a:endParaRPr/>
            </a:p>
          </p:txBody>
        </p:sp>
        <p:sp>
          <p:nvSpPr>
            <p:cNvPr id="3091" name="Shape 3091"/>
            <p:cNvSpPr/>
            <p:nvPr/>
          </p:nvSpPr>
          <p:spPr>
            <a:xfrm flipH="1" rot="-5400000">
              <a:off x="1807449958" y="-524049079"/>
              <a:ext cx="50890462" cy="2143703676"/>
            </a:xfrm>
            <a:prstGeom prst="leftBrace">
              <a:avLst>
                <a:gd fmla="val 152" name="adj1"/>
                <a:gd fmla="val 50000" name="adj2"/>
              </a:avLst>
            </a:prstGeom>
            <a:noFill/>
            <a:ln cap="flat" cmpd="sng" w="15875">
              <a:solidFill>
                <a:schemeClr val="accent1"/>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092" name="Shape 3092"/>
            <p:cNvSpPr txBox="1"/>
            <p:nvPr/>
          </p:nvSpPr>
          <p:spPr>
            <a:xfrm>
              <a:off x="1647748898" y="0"/>
              <a:ext cx="431830630" cy="551578808"/>
            </a:xfrm>
            <a:prstGeom prst="rect">
              <a:avLst/>
            </a:prstGeom>
            <a:no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rgbClr val="404040"/>
                </a:buClr>
                <a:buSzPts val="1200"/>
                <a:buFont typeface="Helvetica Neue"/>
                <a:buNone/>
              </a:pPr>
              <a:r>
                <a:rPr b="1" i="0" lang="en-US" sz="1200" u="none">
                  <a:solidFill>
                    <a:srgbClr val="404040"/>
                  </a:solidFill>
                  <a:latin typeface="Helvetica Neue"/>
                  <a:ea typeface="Helvetica Neue"/>
                  <a:cs typeface="Helvetica Neue"/>
                  <a:sym typeface="Helvetica Neue"/>
                </a:rPr>
                <a:t>1000 bp</a:t>
              </a:r>
              <a:endParaRPr/>
            </a:p>
          </p:txBody>
        </p:sp>
      </p:grpSp>
      <p:grpSp>
        <p:nvGrpSpPr>
          <p:cNvPr id="3093" name="Shape 3093"/>
          <p:cNvGrpSpPr/>
          <p:nvPr/>
        </p:nvGrpSpPr>
        <p:grpSpPr>
          <a:xfrm>
            <a:off x="571500" y="1714500"/>
            <a:ext cx="3357562" cy="714375"/>
            <a:chOff x="0" y="0"/>
            <a:chExt cx="2147483647" cy="2147483646"/>
          </a:xfrm>
        </p:grpSpPr>
        <p:sp>
          <p:nvSpPr>
            <p:cNvPr id="3094" name="Shape 3094"/>
            <p:cNvSpPr txBox="1"/>
            <p:nvPr/>
          </p:nvSpPr>
          <p:spPr>
            <a:xfrm>
              <a:off x="137073438" y="214751047"/>
              <a:ext cx="1809368799" cy="1436426409"/>
            </a:xfrm>
            <a:prstGeom prst="rect">
              <a:avLst/>
            </a:prstGeom>
            <a:no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Inferring</a:t>
              </a:r>
              <a:r>
                <a:rPr b="1" i="0" lang="en-US" sz="1400" u="none">
                  <a:solidFill>
                    <a:srgbClr val="FF0000"/>
                  </a:solidFill>
                  <a:latin typeface="Arial"/>
                  <a:ea typeface="Arial"/>
                  <a:cs typeface="Arial"/>
                  <a:sym typeface="Arial"/>
                </a:rPr>
                <a:t> Insertion</a:t>
              </a:r>
              <a:r>
                <a:rPr b="1" i="0" lang="en-US" sz="1400" u="none">
                  <a:solidFill>
                    <a:srgbClr val="262626"/>
                  </a:solidFill>
                  <a:latin typeface="Arial"/>
                  <a:ea typeface="Arial"/>
                  <a:cs typeface="Arial"/>
                  <a:sym typeface="Arial"/>
                </a:rPr>
                <a:t> according to </a:t>
              </a:r>
              <a:r>
                <a:rPr b="1" i="0" lang="en-US" sz="1400" u="none">
                  <a:solidFill>
                    <a:srgbClr val="FF0000"/>
                  </a:solidFill>
                  <a:latin typeface="Arial"/>
                  <a:ea typeface="Arial"/>
                  <a:cs typeface="Arial"/>
                  <a:sym typeface="Arial"/>
                </a:rPr>
                <a:t>Ancestral State</a:t>
              </a:r>
              <a:endParaRPr/>
            </a:p>
          </p:txBody>
        </p:sp>
        <p:sp>
          <p:nvSpPr>
            <p:cNvPr id="3095" name="Shape 3095"/>
            <p:cNvSpPr/>
            <p:nvPr/>
          </p:nvSpPr>
          <p:spPr>
            <a:xfrm>
              <a:off x="0" y="0"/>
              <a:ext cx="2147483647" cy="2147483646"/>
            </a:xfrm>
            <a:prstGeom prst="roundRect">
              <a:avLst>
                <a:gd fmla="val 543" name="adj"/>
              </a:avLst>
            </a:prstGeom>
            <a:noFill/>
            <a:ln cap="flat" cmpd="sng" w="9525">
              <a:solidFill>
                <a:schemeClr val="dk1"/>
              </a:solidFill>
              <a:prstDash val="solid"/>
              <a:miter lim="800000"/>
              <a:headEnd len="sm" w="sm" type="none"/>
              <a:tailEnd len="sm" w="sm" type="none"/>
            </a:ln>
          </p:spPr>
          <p:txBody>
            <a:bodyPr anchorCtr="0" anchor="ctr" bIns="46625" lIns="93275" spcFirstLastPara="1" rIns="93275" wrap="square" tIns="46625">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nvGrpSpPr>
          <p:cNvPr id="3096" name="Shape 3096"/>
          <p:cNvGrpSpPr/>
          <p:nvPr/>
        </p:nvGrpSpPr>
        <p:grpSpPr>
          <a:xfrm>
            <a:off x="5214937" y="1714500"/>
            <a:ext cx="3357562" cy="714375"/>
            <a:chOff x="0" y="0"/>
            <a:chExt cx="2147483647" cy="2147483646"/>
          </a:xfrm>
        </p:grpSpPr>
        <p:sp>
          <p:nvSpPr>
            <p:cNvPr id="3097" name="Shape 3097"/>
            <p:cNvSpPr txBox="1"/>
            <p:nvPr/>
          </p:nvSpPr>
          <p:spPr>
            <a:xfrm>
              <a:off x="137073438" y="214751047"/>
              <a:ext cx="1809369389" cy="1436426409"/>
            </a:xfrm>
            <a:prstGeom prst="rect">
              <a:avLst/>
            </a:prstGeom>
            <a:no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Inferring</a:t>
              </a:r>
              <a:r>
                <a:rPr b="1" i="0" lang="en-US" sz="1400" u="none">
                  <a:solidFill>
                    <a:srgbClr val="FF0000"/>
                  </a:solidFill>
                  <a:latin typeface="Arial"/>
                  <a:ea typeface="Arial"/>
                  <a:cs typeface="Arial"/>
                  <a:sym typeface="Arial"/>
                </a:rPr>
                <a:t> Deletion </a:t>
              </a:r>
              <a:r>
                <a:rPr b="1" i="0" lang="en-US" sz="1400" u="none">
                  <a:solidFill>
                    <a:srgbClr val="262626"/>
                  </a:solidFill>
                  <a:latin typeface="Arial"/>
                  <a:ea typeface="Arial"/>
                  <a:cs typeface="Arial"/>
                  <a:sym typeface="Arial"/>
                </a:rPr>
                <a:t>according to </a:t>
              </a:r>
              <a:r>
                <a:rPr b="1" i="0" lang="en-US" sz="1400" u="none">
                  <a:solidFill>
                    <a:srgbClr val="FF0000"/>
                  </a:solidFill>
                  <a:latin typeface="Arial"/>
                  <a:ea typeface="Arial"/>
                  <a:cs typeface="Arial"/>
                  <a:sym typeface="Arial"/>
                </a:rPr>
                <a:t>Ancestral State</a:t>
              </a:r>
              <a:endParaRPr/>
            </a:p>
          </p:txBody>
        </p:sp>
        <p:sp>
          <p:nvSpPr>
            <p:cNvPr id="3098" name="Shape 3098"/>
            <p:cNvSpPr/>
            <p:nvPr/>
          </p:nvSpPr>
          <p:spPr>
            <a:xfrm>
              <a:off x="0" y="0"/>
              <a:ext cx="2147483647" cy="2147483646"/>
            </a:xfrm>
            <a:prstGeom prst="roundRect">
              <a:avLst>
                <a:gd fmla="val 543" name="adj"/>
              </a:avLst>
            </a:prstGeom>
            <a:noFill/>
            <a:ln cap="flat" cmpd="sng" w="9525">
              <a:solidFill>
                <a:schemeClr val="dk1"/>
              </a:solidFill>
              <a:prstDash val="solid"/>
              <a:miter lim="800000"/>
              <a:headEnd len="sm" w="sm" type="none"/>
              <a:tailEnd len="sm" w="sm" type="none"/>
            </a:ln>
          </p:spPr>
          <p:txBody>
            <a:bodyPr anchorCtr="0" anchor="ctr" bIns="46625" lIns="93275" spcFirstLastPara="1" rIns="93275" wrap="square" tIns="46625">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3099" name="Shape 3099"/>
          <p:cNvSpPr txBox="1"/>
          <p:nvPr/>
        </p:nvSpPr>
        <p:spPr>
          <a:xfrm>
            <a:off x="357187" y="2854325"/>
            <a:ext cx="3816350" cy="288925"/>
          </a:xfrm>
          <a:prstGeom prst="rect">
            <a:avLst/>
          </a:prstGeom>
          <a:gradFill>
            <a:gsLst>
              <a:gs pos="0">
                <a:srgbClr val="4F81BD"/>
              </a:gs>
              <a:gs pos="32001">
                <a:srgbClr val="F2F2F2"/>
              </a:gs>
              <a:gs pos="50000">
                <a:srgbClr val="C0504D"/>
              </a:gs>
              <a:gs pos="67000">
                <a:srgbClr val="F2F2F2"/>
              </a:gs>
              <a:gs pos="100000">
                <a:srgbClr val="4F81BD"/>
              </a:gs>
            </a:gsLst>
            <a:lin ang="10800000" scaled="0"/>
          </a:gradFill>
          <a:ln cap="flat" cmpd="sng" w="9525">
            <a:solidFill>
              <a:srgbClr val="A6A6A6"/>
            </a:solidFill>
            <a:prstDash val="solid"/>
            <a:miter lim="800000"/>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404040"/>
              </a:buClr>
              <a:buSzPts val="1100"/>
              <a:buFont typeface="Arial"/>
              <a:buNone/>
            </a:pPr>
            <a:r>
              <a:rPr b="0" i="0" lang="en-US" sz="1100" u="none">
                <a:solidFill>
                  <a:srgbClr val="404040"/>
                </a:solidFill>
                <a:latin typeface="Arial"/>
                <a:ea typeface="Arial"/>
                <a:cs typeface="Arial"/>
                <a:sym typeface="Arial"/>
              </a:rPr>
              <a:t>Region in </a:t>
            </a:r>
            <a:r>
              <a:rPr b="0" i="0" lang="en-US" sz="1100" u="none">
                <a:solidFill>
                  <a:srgbClr val="000000"/>
                </a:solidFill>
                <a:latin typeface="Arial"/>
                <a:ea typeface="Arial"/>
                <a:cs typeface="Arial"/>
                <a:sym typeface="Arial"/>
              </a:rPr>
              <a:t>Reference</a:t>
            </a:r>
            <a:r>
              <a:rPr b="0" i="0" lang="en-US" sz="1100" u="none">
                <a:solidFill>
                  <a:srgbClr val="404040"/>
                </a:solidFill>
                <a:latin typeface="Arial"/>
                <a:ea typeface="Arial"/>
                <a:cs typeface="Arial"/>
                <a:sym typeface="Arial"/>
              </a:rPr>
              <a:t> Genome inferring </a:t>
            </a:r>
            <a:r>
              <a:rPr b="0" i="0" lang="en-US" sz="1100" u="none">
                <a:solidFill>
                  <a:srgbClr val="000000"/>
                </a:solidFill>
                <a:latin typeface="Arial"/>
                <a:ea typeface="Arial"/>
                <a:cs typeface="Arial"/>
                <a:sym typeface="Arial"/>
              </a:rPr>
              <a:t>Deletion</a:t>
            </a:r>
            <a:r>
              <a:rPr b="0" i="0" lang="en-US" sz="1100" u="none">
                <a:solidFill>
                  <a:srgbClr val="404040"/>
                </a:solidFill>
                <a:latin typeface="Arial"/>
                <a:ea typeface="Arial"/>
                <a:cs typeface="Arial"/>
                <a:sym typeface="Arial"/>
              </a:rPr>
              <a:t> State</a:t>
            </a:r>
            <a:endParaRPr/>
          </a:p>
        </p:txBody>
      </p:sp>
      <p:sp>
        <p:nvSpPr>
          <p:cNvPr id="3100" name="Shape 3100"/>
          <p:cNvSpPr/>
          <p:nvPr/>
        </p:nvSpPr>
        <p:spPr>
          <a:xfrm>
            <a:off x="4214812" y="3786187"/>
            <a:ext cx="785812" cy="928687"/>
          </a:xfrm>
          <a:prstGeom prst="can">
            <a:avLst>
              <a:gd fmla="val 4569" name="adj"/>
            </a:avLst>
          </a:prstGeom>
          <a:gradFill>
            <a:gsLst>
              <a:gs pos="0">
                <a:srgbClr val="F5FFE6"/>
              </a:gs>
              <a:gs pos="64999">
                <a:srgbClr val="E4FDC2"/>
              </a:gs>
              <a:gs pos="100000">
                <a:srgbClr val="DAFDA7"/>
              </a:gs>
            </a:gsLst>
            <a:lin ang="5400000" scaled="0"/>
          </a:gradFill>
          <a:ln cap="flat" cmpd="sng" w="9525">
            <a:solidFill>
              <a:srgbClr val="98B954"/>
            </a:solidFill>
            <a:prstDash val="solid"/>
            <a:miter lim="800000"/>
            <a:headEnd len="sm" w="sm" type="none"/>
            <a:tailEnd len="sm" w="sm" type="none"/>
          </a:ln>
          <a:effectLst>
            <a:outerShdw blurRad="63500" dir="5400000" dist="20000">
              <a:srgbClr val="80808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en-US" sz="2400" u="none">
                <a:solidFill>
                  <a:srgbClr val="000000"/>
                </a:solidFill>
                <a:latin typeface="Calibri"/>
                <a:ea typeface="Calibri"/>
                <a:cs typeface="Calibri"/>
                <a:sym typeface="Calibri"/>
              </a:rPr>
              <a:t>SV Junction Library</a:t>
            </a:r>
            <a:endParaRPr/>
          </a:p>
        </p:txBody>
      </p:sp>
      <p:pic>
        <p:nvPicPr>
          <p:cNvPr descr="11-chimp1-225.jpg" id="3101" name="Shape 3101"/>
          <p:cNvPicPr preferRelativeResize="0"/>
          <p:nvPr/>
        </p:nvPicPr>
        <p:blipFill rotWithShape="1">
          <a:blip r:embed="rId3">
            <a:alphaModFix/>
          </a:blip>
          <a:srcRect b="0" l="0" r="0" t="0"/>
          <a:stretch/>
        </p:blipFill>
        <p:spPr>
          <a:xfrm>
            <a:off x="4395787" y="5214937"/>
            <a:ext cx="484187" cy="603250"/>
          </a:xfrm>
          <a:prstGeom prst="rect">
            <a:avLst/>
          </a:prstGeom>
          <a:noFill/>
          <a:ln>
            <a:noFill/>
          </a:ln>
        </p:spPr>
      </p:pic>
      <p:pic>
        <p:nvPicPr>
          <p:cNvPr descr="nature01403-f6.2.jpg" id="3102" name="Shape 3102"/>
          <p:cNvPicPr preferRelativeResize="0"/>
          <p:nvPr/>
        </p:nvPicPr>
        <p:blipFill rotWithShape="1">
          <a:blip r:embed="rId4">
            <a:alphaModFix/>
          </a:blip>
          <a:srcRect b="6404" l="0" r="0" t="0"/>
          <a:stretch/>
        </p:blipFill>
        <p:spPr>
          <a:xfrm>
            <a:off x="4376737" y="2682875"/>
            <a:ext cx="481012" cy="603250"/>
          </a:xfrm>
          <a:prstGeom prst="rect">
            <a:avLst/>
          </a:prstGeom>
          <a:noFill/>
          <a:ln>
            <a:noFill/>
          </a:ln>
        </p:spPr>
      </p:pic>
      <p:sp>
        <p:nvSpPr>
          <p:cNvPr id="3103" name="Shape 3103"/>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sp>
        <p:nvSpPr>
          <p:cNvPr id="3104" name="Shape 3104"/>
          <p:cNvSpPr txBox="1"/>
          <p:nvPr/>
        </p:nvSpPr>
        <p:spPr>
          <a:xfrm>
            <a:off x="150812" y="6408737"/>
            <a:ext cx="27416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('10) </a:t>
            </a:r>
            <a:r>
              <a:rPr b="1" i="1" lang="en-US" sz="1400" u="none">
                <a:solidFill>
                  <a:srgbClr val="595959"/>
                </a:solidFill>
                <a:latin typeface="Arial"/>
                <a:ea typeface="Arial"/>
                <a:cs typeface="Arial"/>
                <a:sym typeface="Arial"/>
              </a:rPr>
              <a:t>Nat. Biotech.</a:t>
            </a:r>
            <a:r>
              <a:rPr b="1" i="0" lang="en-US" sz="1400" u="none">
                <a:solidFill>
                  <a:srgbClr val="595959"/>
                </a:solidFill>
                <a:latin typeface="Arial"/>
                <a:ea typeface="Arial"/>
                <a:cs typeface="Arial"/>
                <a:sym typeface="Arial"/>
              </a:rPr>
              <a:t>]</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8" name="Shape 3108"/>
        <p:cNvGrpSpPr/>
        <p:nvPr/>
      </p:nvGrpSpPr>
      <p:grpSpPr>
        <a:xfrm>
          <a:off x="0" y="0"/>
          <a:ext cx="0" cy="0"/>
          <a:chOff x="0" y="0"/>
          <a:chExt cx="0" cy="0"/>
        </a:xfrm>
      </p:grpSpPr>
      <p:sp>
        <p:nvSpPr>
          <p:cNvPr id="3109" name="Shape 3109"/>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Formation Mechanism</a:t>
            </a:r>
            <a:endParaRPr/>
          </a:p>
        </p:txBody>
      </p:sp>
      <p:pic>
        <p:nvPicPr>
          <p:cNvPr descr="In the non-coding regions of the genome, sequences of DNA are frequently repeated giving rise to so-called VNTRs - variable number tandem repeats. These can be used to produce the genetic fingerprint." id="3110" name="Shape 3110"/>
          <p:cNvPicPr preferRelativeResize="0"/>
          <p:nvPr/>
        </p:nvPicPr>
        <p:blipFill rotWithShape="1">
          <a:blip r:embed="rId3">
            <a:alphaModFix/>
          </a:blip>
          <a:srcRect b="0" l="0" r="24800" t="0"/>
          <a:stretch/>
        </p:blipFill>
        <p:spPr>
          <a:xfrm>
            <a:off x="5360987" y="5202237"/>
            <a:ext cx="2601912" cy="1384300"/>
          </a:xfrm>
          <a:prstGeom prst="rect">
            <a:avLst/>
          </a:prstGeom>
          <a:noFill/>
          <a:ln>
            <a:noFill/>
          </a:ln>
        </p:spPr>
      </p:pic>
      <p:grpSp>
        <p:nvGrpSpPr>
          <p:cNvPr id="3111" name="Shape 3111"/>
          <p:cNvGrpSpPr/>
          <p:nvPr/>
        </p:nvGrpSpPr>
        <p:grpSpPr>
          <a:xfrm>
            <a:off x="355600" y="1992312"/>
            <a:ext cx="2141537" cy="1474787"/>
            <a:chOff x="747712" y="2098675"/>
            <a:chExt cx="1905000" cy="1257300"/>
          </a:xfrm>
        </p:grpSpPr>
        <p:pic>
          <p:nvPicPr>
            <p:cNvPr id="3112" name="Shape 3112"/>
            <p:cNvPicPr preferRelativeResize="0"/>
            <p:nvPr/>
          </p:nvPicPr>
          <p:blipFill rotWithShape="1">
            <a:blip r:embed="rId4">
              <a:alphaModFix/>
            </a:blip>
            <a:srcRect b="0" l="0" r="0" t="0"/>
            <a:stretch/>
          </p:blipFill>
          <p:spPr>
            <a:xfrm>
              <a:off x="823912" y="2098675"/>
              <a:ext cx="1828800" cy="428625"/>
            </a:xfrm>
            <a:prstGeom prst="rect">
              <a:avLst/>
            </a:prstGeom>
            <a:noFill/>
            <a:ln>
              <a:noFill/>
            </a:ln>
          </p:spPr>
        </p:pic>
        <p:pic>
          <p:nvPicPr>
            <p:cNvPr id="3113" name="Shape 3113"/>
            <p:cNvPicPr preferRelativeResize="0"/>
            <p:nvPr/>
          </p:nvPicPr>
          <p:blipFill rotWithShape="1">
            <a:blip r:embed="rId5">
              <a:alphaModFix/>
            </a:blip>
            <a:srcRect b="0" l="0" r="0" t="0"/>
            <a:stretch/>
          </p:blipFill>
          <p:spPr>
            <a:xfrm>
              <a:off x="747712" y="3165475"/>
              <a:ext cx="1752600" cy="190500"/>
            </a:xfrm>
            <a:prstGeom prst="rect">
              <a:avLst/>
            </a:prstGeom>
            <a:noFill/>
            <a:ln>
              <a:noFill/>
            </a:ln>
          </p:spPr>
        </p:pic>
        <p:cxnSp>
          <p:nvCxnSpPr>
            <p:cNvPr id="3114" name="Shape 3114"/>
            <p:cNvCxnSpPr/>
            <p:nvPr/>
          </p:nvCxnSpPr>
          <p:spPr>
            <a:xfrm>
              <a:off x="1662112" y="2555875"/>
              <a:ext cx="0" cy="304800"/>
            </a:xfrm>
            <a:prstGeom prst="straightConnector1">
              <a:avLst/>
            </a:prstGeom>
            <a:noFill/>
            <a:ln cap="flat" cmpd="sng" w="9525">
              <a:solidFill>
                <a:schemeClr val="dk1"/>
              </a:solidFill>
              <a:prstDash val="solid"/>
              <a:miter lim="800000"/>
              <a:headEnd len="med" w="med" type="none"/>
              <a:tailEnd len="med" w="med" type="triangle"/>
            </a:ln>
          </p:spPr>
        </p:cxnSp>
      </p:grpSp>
      <p:sp>
        <p:nvSpPr>
          <p:cNvPr id="3115" name="Shape 3115"/>
          <p:cNvSpPr txBox="1"/>
          <p:nvPr/>
        </p:nvSpPr>
        <p:spPr>
          <a:xfrm>
            <a:off x="2454275" y="1873250"/>
            <a:ext cx="2176462" cy="1706562"/>
          </a:xfrm>
          <a:prstGeom prst="rect">
            <a:avLst/>
          </a:prstGeom>
          <a:noFill/>
          <a:ln>
            <a:noFill/>
          </a:ln>
        </p:spPr>
        <p:txBody>
          <a:bodyPr anchorCtr="0" anchor="t" bIns="46625" lIns="93275" spcFirstLastPara="1" rIns="93275" wrap="square" tIns="466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NAHR </a:t>
            </a:r>
            <a:br>
              <a:rPr b="1" i="0" lang="en-US" sz="1800" u="none">
                <a:solidFill>
                  <a:srgbClr val="000000"/>
                </a:solidFill>
                <a:latin typeface="Arial"/>
                <a:ea typeface="Arial"/>
                <a:cs typeface="Arial"/>
                <a:sym typeface="Arial"/>
              </a:rPr>
            </a:br>
            <a:r>
              <a:rPr b="0" i="0" lang="en-US" sz="1400" u="none">
                <a:solidFill>
                  <a:srgbClr val="000000"/>
                </a:solidFill>
                <a:latin typeface="Arial"/>
                <a:ea typeface="Arial"/>
                <a:cs typeface="Arial"/>
                <a:sym typeface="Arial"/>
              </a:rPr>
              <a:t>(Non-allelic homologous recombination)</a:t>
            </a:r>
            <a:endParaRPr/>
          </a:p>
          <a:p>
            <a:pPr indent="0" lvl="0" marL="0" marR="0" rtl="0" algn="l">
              <a:lnSpc>
                <a:spcPct val="100000"/>
              </a:lnSpc>
              <a:spcBef>
                <a:spcPts val="70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Flanking repeat</a:t>
            </a:r>
            <a:br>
              <a:rPr b="0" i="0" lang="en-US" sz="1400" u="none">
                <a:solidFill>
                  <a:srgbClr val="000000"/>
                </a:solidFill>
                <a:latin typeface="Arial"/>
                <a:ea typeface="Arial"/>
                <a:cs typeface="Arial"/>
                <a:sym typeface="Arial"/>
              </a:rPr>
            </a:br>
            <a:r>
              <a:rPr b="0" i="0" lang="en-US" sz="1400" u="none">
                <a:solidFill>
                  <a:srgbClr val="000000"/>
                </a:solidFill>
                <a:latin typeface="Arial"/>
                <a:ea typeface="Arial"/>
                <a:cs typeface="Arial"/>
                <a:sym typeface="Arial"/>
              </a:rPr>
              <a:t>(e.g. Alu, LINE…)</a:t>
            </a:r>
            <a:endParaRPr/>
          </a:p>
          <a:p>
            <a:pPr indent="0" lvl="0" marL="0" marR="0" rtl="0" algn="l">
              <a:lnSpc>
                <a:spcPct val="100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3116" name="Shape 3116"/>
          <p:cNvPicPr preferRelativeResize="0"/>
          <p:nvPr/>
        </p:nvPicPr>
        <p:blipFill rotWithShape="1">
          <a:blip r:embed="rId6">
            <a:alphaModFix/>
          </a:blip>
          <a:srcRect b="0" l="0" r="0" t="0"/>
          <a:stretch/>
        </p:blipFill>
        <p:spPr>
          <a:xfrm>
            <a:off x="5338762" y="1879600"/>
            <a:ext cx="1700212" cy="1571625"/>
          </a:xfrm>
          <a:prstGeom prst="rect">
            <a:avLst/>
          </a:prstGeom>
          <a:noFill/>
          <a:ln>
            <a:noFill/>
          </a:ln>
        </p:spPr>
      </p:pic>
      <p:sp>
        <p:nvSpPr>
          <p:cNvPr id="3117" name="Shape 3117"/>
          <p:cNvSpPr txBox="1"/>
          <p:nvPr/>
        </p:nvSpPr>
        <p:spPr>
          <a:xfrm>
            <a:off x="7097712" y="1838325"/>
            <a:ext cx="1974850" cy="1555750"/>
          </a:xfrm>
          <a:prstGeom prst="rect">
            <a:avLst/>
          </a:prstGeom>
          <a:noFill/>
          <a:ln>
            <a:noFill/>
          </a:ln>
        </p:spPr>
        <p:txBody>
          <a:bodyPr anchorCtr="0" anchor="t" bIns="46625" lIns="93275" spcFirstLastPara="1" rIns="93275" wrap="square" tIns="466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NHEJ </a:t>
            </a:r>
            <a:br>
              <a:rPr b="1" i="0" lang="en-US" sz="1800" u="none">
                <a:solidFill>
                  <a:srgbClr val="000000"/>
                </a:solidFill>
                <a:latin typeface="Arial"/>
                <a:ea typeface="Arial"/>
                <a:cs typeface="Arial"/>
                <a:sym typeface="Arial"/>
              </a:rPr>
            </a:br>
            <a:r>
              <a:rPr b="0" i="0" lang="en-US" sz="1400" u="none">
                <a:solidFill>
                  <a:srgbClr val="000000"/>
                </a:solidFill>
                <a:latin typeface="Arial"/>
                <a:ea typeface="Arial"/>
                <a:cs typeface="Arial"/>
                <a:sym typeface="Arial"/>
              </a:rPr>
              <a:t>(Non-homologous-end-joining)</a:t>
            </a:r>
            <a:endParaRPr/>
          </a:p>
          <a:p>
            <a:pPr indent="0" lvl="0" marL="0" marR="0" rtl="0" algn="l">
              <a:lnSpc>
                <a:spcPct val="100000"/>
              </a:lnSpc>
              <a:spcBef>
                <a:spcPts val="70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No (flanking) repeats. </a:t>
            </a:r>
            <a:br>
              <a:rPr b="0" i="0" lang="en-US" sz="1400" u="none">
                <a:solidFill>
                  <a:srgbClr val="000000"/>
                </a:solidFill>
                <a:latin typeface="Arial"/>
                <a:ea typeface="Arial"/>
                <a:cs typeface="Arial"/>
                <a:sym typeface="Arial"/>
              </a:rPr>
            </a:br>
            <a:r>
              <a:rPr b="0" i="0" lang="en-US" sz="1400" u="none">
                <a:solidFill>
                  <a:srgbClr val="000000"/>
                </a:solidFill>
                <a:latin typeface="Arial"/>
                <a:ea typeface="Arial"/>
                <a:cs typeface="Arial"/>
                <a:sym typeface="Arial"/>
              </a:rPr>
              <a:t>In some cases &lt;4bp microhomologies</a:t>
            </a:r>
            <a:endParaRPr/>
          </a:p>
        </p:txBody>
      </p:sp>
      <p:pic>
        <p:nvPicPr>
          <p:cNvPr id="3118" name="Shape 3118"/>
          <p:cNvPicPr preferRelativeResize="0"/>
          <p:nvPr/>
        </p:nvPicPr>
        <p:blipFill rotWithShape="1">
          <a:blip r:embed="rId7">
            <a:alphaModFix/>
          </a:blip>
          <a:srcRect b="0" l="-1867" r="-3559" t="0"/>
          <a:stretch/>
        </p:blipFill>
        <p:spPr>
          <a:xfrm>
            <a:off x="336550" y="3824287"/>
            <a:ext cx="2970212" cy="2695575"/>
          </a:xfrm>
          <a:prstGeom prst="rect">
            <a:avLst/>
          </a:prstGeom>
          <a:noFill/>
          <a:ln>
            <a:noFill/>
          </a:ln>
        </p:spPr>
      </p:pic>
      <p:sp>
        <p:nvSpPr>
          <p:cNvPr id="3119" name="Shape 3119"/>
          <p:cNvSpPr txBox="1"/>
          <p:nvPr/>
        </p:nvSpPr>
        <p:spPr>
          <a:xfrm>
            <a:off x="3325812" y="3811587"/>
            <a:ext cx="1936750" cy="1125537"/>
          </a:xfrm>
          <a:prstGeom prst="rect">
            <a:avLst/>
          </a:prstGeom>
          <a:noFill/>
          <a:ln>
            <a:noFill/>
          </a:ln>
        </p:spPr>
        <p:txBody>
          <a:bodyPr anchorCtr="0" anchor="t" bIns="46625" lIns="93275" spcFirstLastPara="1" rIns="93275" wrap="square" tIns="466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TEI</a:t>
            </a:r>
            <a:endParaRPr/>
          </a:p>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(Transposable element insertion)</a:t>
            </a:r>
            <a:endParaRPr/>
          </a:p>
          <a:p>
            <a:pPr indent="0" lvl="0" marL="0" marR="0" rtl="0" algn="l">
              <a:lnSpc>
                <a:spcPct val="100000"/>
              </a:lnSpc>
              <a:spcBef>
                <a:spcPts val="70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L1, SVA, Alus</a:t>
            </a:r>
            <a:endParaRPr/>
          </a:p>
        </p:txBody>
      </p:sp>
      <p:sp>
        <p:nvSpPr>
          <p:cNvPr id="3120" name="Shape 3120"/>
          <p:cNvSpPr txBox="1"/>
          <p:nvPr/>
        </p:nvSpPr>
        <p:spPr>
          <a:xfrm>
            <a:off x="5273675" y="3789362"/>
            <a:ext cx="2460625" cy="1341437"/>
          </a:xfrm>
          <a:prstGeom prst="rect">
            <a:avLst/>
          </a:prstGeom>
          <a:noFill/>
          <a:ln>
            <a:noFill/>
          </a:ln>
        </p:spPr>
        <p:txBody>
          <a:bodyPr anchorCtr="0" anchor="t" bIns="46625" lIns="93275" spcFirstLastPara="1" rIns="93275" wrap="square" tIns="466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VNTR </a:t>
            </a:r>
            <a:endParaRPr/>
          </a:p>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(Variable Number Tandem Repeats)</a:t>
            </a:r>
            <a:endParaRPr/>
          </a:p>
          <a:p>
            <a:pPr indent="0" lvl="0" marL="0" marR="0" rtl="0" algn="l">
              <a:lnSpc>
                <a:spcPct val="100000"/>
              </a:lnSpc>
              <a:spcBef>
                <a:spcPts val="70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Number of repeats varies between different people</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4" name="Shape 3124"/>
        <p:cNvGrpSpPr/>
        <p:nvPr/>
      </p:nvGrpSpPr>
      <p:grpSpPr>
        <a:xfrm>
          <a:off x="0" y="0"/>
          <a:ext cx="0" cy="0"/>
          <a:chOff x="0" y="0"/>
          <a:chExt cx="0" cy="0"/>
        </a:xfrm>
      </p:grpSpPr>
      <p:sp>
        <p:nvSpPr>
          <p:cNvPr id="3125" name="Shape 3125"/>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SV Mechanism Classification</a:t>
            </a:r>
            <a:endParaRPr/>
          </a:p>
        </p:txBody>
      </p:sp>
      <p:sp>
        <p:nvSpPr>
          <p:cNvPr id="3126" name="Shape 3126"/>
          <p:cNvSpPr txBox="1"/>
          <p:nvPr/>
        </p:nvSpPr>
        <p:spPr>
          <a:xfrm>
            <a:off x="2819400" y="216217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27" name="Shape 3127"/>
          <p:cNvSpPr txBox="1"/>
          <p:nvPr/>
        </p:nvSpPr>
        <p:spPr>
          <a:xfrm>
            <a:off x="6172200" y="216217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28" name="Shape 3128"/>
          <p:cNvSpPr txBox="1"/>
          <p:nvPr/>
        </p:nvSpPr>
        <p:spPr>
          <a:xfrm>
            <a:off x="4495800" y="2162175"/>
            <a:ext cx="1676400" cy="152400"/>
          </a:xfrm>
          <a:prstGeom prst="rect">
            <a:avLst/>
          </a:prstGeom>
          <a:gradFill>
            <a:gsLst>
              <a:gs pos="0">
                <a:srgbClr val="DCFFA0"/>
              </a:gs>
              <a:gs pos="100000">
                <a:srgbClr val="A0CA4A"/>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1" i="0" lang="en-US" sz="1200" u="none">
                <a:solidFill>
                  <a:srgbClr val="FFFFFF"/>
                </a:solidFill>
                <a:latin typeface="Calibri"/>
                <a:ea typeface="Calibri"/>
                <a:cs typeface="Calibri"/>
                <a:sym typeface="Calibri"/>
              </a:rPr>
              <a:t>Deletion</a:t>
            </a:r>
            <a:endParaRPr/>
          </a:p>
        </p:txBody>
      </p:sp>
      <p:sp>
        <p:nvSpPr>
          <p:cNvPr id="3129" name="Shape 3129"/>
          <p:cNvSpPr txBox="1"/>
          <p:nvPr/>
        </p:nvSpPr>
        <p:spPr>
          <a:xfrm>
            <a:off x="457200" y="2074862"/>
            <a:ext cx="677862"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ourier New"/>
              <a:buNone/>
            </a:pPr>
            <a:r>
              <a:rPr b="1" i="0" lang="en-US" sz="1600" u="none">
                <a:solidFill>
                  <a:srgbClr val="000000"/>
                </a:solidFill>
                <a:latin typeface="Courier New"/>
                <a:ea typeface="Courier New"/>
                <a:cs typeface="Courier New"/>
                <a:sym typeface="Courier New"/>
              </a:rPr>
              <a:t>NAHR</a:t>
            </a:r>
            <a:endParaRPr/>
          </a:p>
        </p:txBody>
      </p:sp>
      <p:cxnSp>
        <p:nvCxnSpPr>
          <p:cNvPr id="3130" name="Shape 3130"/>
          <p:cNvCxnSpPr/>
          <p:nvPr/>
        </p:nvCxnSpPr>
        <p:spPr>
          <a:xfrm rot="5400000">
            <a:off x="3418681" y="2399506"/>
            <a:ext cx="1295400" cy="1587"/>
          </a:xfrm>
          <a:prstGeom prst="straightConnector1">
            <a:avLst/>
          </a:prstGeom>
          <a:noFill/>
          <a:ln cap="flat" cmpd="sng" w="9525">
            <a:solidFill>
              <a:srgbClr val="4A7EBB"/>
            </a:solidFill>
            <a:prstDash val="solid"/>
            <a:miter lim="800000"/>
            <a:headEnd len="med" w="med" type="none"/>
            <a:tailEnd len="med" w="med" type="none"/>
          </a:ln>
        </p:spPr>
      </p:cxnSp>
      <p:sp>
        <p:nvSpPr>
          <p:cNvPr id="3131" name="Shape 3131"/>
          <p:cNvSpPr/>
          <p:nvPr/>
        </p:nvSpPr>
        <p:spPr>
          <a:xfrm rot="1980000">
            <a:off x="4381500" y="1662112"/>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32" name="Shape 3132"/>
          <p:cNvSpPr/>
          <p:nvPr/>
        </p:nvSpPr>
        <p:spPr>
          <a:xfrm rot="1980000">
            <a:off x="6057900" y="1662112"/>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133" name="Shape 3133"/>
          <p:cNvCxnSpPr/>
          <p:nvPr/>
        </p:nvCxnSpPr>
        <p:spPr>
          <a:xfrm rot="5400000">
            <a:off x="4256881" y="2399506"/>
            <a:ext cx="129540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3134" name="Shape 3134"/>
          <p:cNvCxnSpPr/>
          <p:nvPr/>
        </p:nvCxnSpPr>
        <p:spPr>
          <a:xfrm rot="5400000">
            <a:off x="5103018" y="2399506"/>
            <a:ext cx="129540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3135" name="Shape 3135"/>
          <p:cNvCxnSpPr/>
          <p:nvPr/>
        </p:nvCxnSpPr>
        <p:spPr>
          <a:xfrm rot="5400000">
            <a:off x="5941218" y="2399506"/>
            <a:ext cx="1295400" cy="1587"/>
          </a:xfrm>
          <a:prstGeom prst="straightConnector1">
            <a:avLst/>
          </a:prstGeom>
          <a:noFill/>
          <a:ln cap="flat" cmpd="sng" w="9525">
            <a:solidFill>
              <a:srgbClr val="4A7EBB"/>
            </a:solidFill>
            <a:prstDash val="solid"/>
            <a:miter lim="800000"/>
            <a:headEnd len="med" w="med" type="none"/>
            <a:tailEnd len="med" w="med" type="none"/>
          </a:ln>
        </p:spPr>
      </p:cxnSp>
      <p:sp>
        <p:nvSpPr>
          <p:cNvPr id="3136" name="Shape 3136"/>
          <p:cNvSpPr txBox="1"/>
          <p:nvPr/>
        </p:nvSpPr>
        <p:spPr>
          <a:xfrm>
            <a:off x="3810000" y="3411537"/>
            <a:ext cx="3130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urier New"/>
              <a:buNone/>
            </a:pPr>
            <a:r>
              <a:rPr b="1" i="0" lang="en-US" sz="1200" u="none">
                <a:solidFill>
                  <a:srgbClr val="000000"/>
                </a:solidFill>
                <a:latin typeface="Courier New"/>
                <a:ea typeface="Courier New"/>
                <a:cs typeface="Courier New"/>
                <a:sym typeface="Courier New"/>
              </a:rPr>
              <a:t>Highly similar with minor offset</a:t>
            </a:r>
            <a:endParaRPr/>
          </a:p>
        </p:txBody>
      </p:sp>
      <p:sp>
        <p:nvSpPr>
          <p:cNvPr id="3137" name="Shape 3137"/>
          <p:cNvSpPr/>
          <p:nvPr/>
        </p:nvSpPr>
        <p:spPr>
          <a:xfrm rot="-5400000">
            <a:off x="5251450" y="2481262"/>
            <a:ext cx="228600" cy="1609725"/>
          </a:xfrm>
          <a:prstGeom prst="leftBrace">
            <a:avLst>
              <a:gd fmla="val 256" name="adj1"/>
              <a:gd fmla="val 50000" name="adj2"/>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38" name="Shape 3138"/>
          <p:cNvSpPr txBox="1"/>
          <p:nvPr/>
        </p:nvSpPr>
        <p:spPr>
          <a:xfrm>
            <a:off x="4065587" y="2895600"/>
            <a:ext cx="30162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39" name="Shape 3139"/>
          <p:cNvSpPr txBox="1"/>
          <p:nvPr/>
        </p:nvSpPr>
        <p:spPr>
          <a:xfrm>
            <a:off x="4629150" y="2895600"/>
            <a:ext cx="271462"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0" name="Shape 3140"/>
          <p:cNvSpPr txBox="1"/>
          <p:nvPr/>
        </p:nvSpPr>
        <p:spPr>
          <a:xfrm>
            <a:off x="4367212" y="2895600"/>
            <a:ext cx="261937"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1" name="Shape 3141"/>
          <p:cNvSpPr txBox="1"/>
          <p:nvPr/>
        </p:nvSpPr>
        <p:spPr>
          <a:xfrm>
            <a:off x="5749925" y="2895600"/>
            <a:ext cx="30162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2" name="Shape 3142"/>
          <p:cNvSpPr txBox="1"/>
          <p:nvPr/>
        </p:nvSpPr>
        <p:spPr>
          <a:xfrm>
            <a:off x="6313487" y="2895600"/>
            <a:ext cx="26987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3" name="Shape 3143"/>
          <p:cNvSpPr txBox="1"/>
          <p:nvPr/>
        </p:nvSpPr>
        <p:spPr>
          <a:xfrm>
            <a:off x="6051550" y="2895600"/>
            <a:ext cx="261937"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4" name="Shape 3144"/>
          <p:cNvSpPr txBox="1"/>
          <p:nvPr/>
        </p:nvSpPr>
        <p:spPr>
          <a:xfrm>
            <a:off x="2819400" y="434022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5" name="Shape 3145"/>
          <p:cNvSpPr txBox="1"/>
          <p:nvPr/>
        </p:nvSpPr>
        <p:spPr>
          <a:xfrm>
            <a:off x="6172200" y="434022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46" name="Shape 3146"/>
          <p:cNvSpPr txBox="1"/>
          <p:nvPr/>
        </p:nvSpPr>
        <p:spPr>
          <a:xfrm>
            <a:off x="4495800" y="4340225"/>
            <a:ext cx="1676400" cy="152400"/>
          </a:xfrm>
          <a:prstGeom prst="rect">
            <a:avLst/>
          </a:prstGeom>
          <a:gradFill>
            <a:gsLst>
              <a:gs pos="0">
                <a:srgbClr val="DCFFA0"/>
              </a:gs>
              <a:gs pos="100000">
                <a:srgbClr val="A0CA4A"/>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1" i="0" lang="en-US" sz="1200" u="none">
                <a:solidFill>
                  <a:srgbClr val="FFFFFF"/>
                </a:solidFill>
                <a:latin typeface="Calibri"/>
                <a:ea typeface="Calibri"/>
                <a:cs typeface="Calibri"/>
                <a:sym typeface="Calibri"/>
              </a:rPr>
              <a:t>Deletion</a:t>
            </a:r>
            <a:endParaRPr/>
          </a:p>
        </p:txBody>
      </p:sp>
      <p:sp>
        <p:nvSpPr>
          <p:cNvPr id="3147" name="Shape 3147"/>
          <p:cNvSpPr txBox="1"/>
          <p:nvPr/>
        </p:nvSpPr>
        <p:spPr>
          <a:xfrm>
            <a:off x="457200" y="4876800"/>
            <a:ext cx="1665287"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ourier New"/>
              <a:buNone/>
            </a:pPr>
            <a:r>
              <a:rPr b="1" i="0" lang="en-US" sz="1600" u="none">
                <a:solidFill>
                  <a:srgbClr val="000000"/>
                </a:solidFill>
                <a:latin typeface="Courier New"/>
                <a:ea typeface="Courier New"/>
                <a:cs typeface="Courier New"/>
                <a:sym typeface="Courier New"/>
              </a:rPr>
              <a:t>Single RETRO</a:t>
            </a:r>
            <a:endParaRPr/>
          </a:p>
        </p:txBody>
      </p:sp>
      <p:cxnSp>
        <p:nvCxnSpPr>
          <p:cNvPr id="3148" name="Shape 3148"/>
          <p:cNvCxnSpPr/>
          <p:nvPr/>
        </p:nvCxnSpPr>
        <p:spPr>
          <a:xfrm rot="5400000">
            <a:off x="2947193" y="5052218"/>
            <a:ext cx="2241550" cy="1587"/>
          </a:xfrm>
          <a:prstGeom prst="straightConnector1">
            <a:avLst/>
          </a:prstGeom>
          <a:noFill/>
          <a:ln cap="flat" cmpd="sng" w="9525">
            <a:solidFill>
              <a:srgbClr val="4A7EBB"/>
            </a:solidFill>
            <a:prstDash val="solid"/>
            <a:miter lim="800000"/>
            <a:headEnd len="med" w="med" type="none"/>
            <a:tailEnd len="med" w="med" type="none"/>
          </a:ln>
        </p:spPr>
      </p:cxnSp>
      <p:sp>
        <p:nvSpPr>
          <p:cNvPr id="3149" name="Shape 3149"/>
          <p:cNvSpPr/>
          <p:nvPr/>
        </p:nvSpPr>
        <p:spPr>
          <a:xfrm rot="1980000">
            <a:off x="4381500" y="3841750"/>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3150" name="Shape 3150"/>
          <p:cNvSpPr/>
          <p:nvPr/>
        </p:nvSpPr>
        <p:spPr>
          <a:xfrm rot="1980000">
            <a:off x="6057900" y="3841750"/>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3151" name="Shape 3151"/>
          <p:cNvCxnSpPr/>
          <p:nvPr/>
        </p:nvCxnSpPr>
        <p:spPr>
          <a:xfrm rot="5400000">
            <a:off x="3785393" y="5052218"/>
            <a:ext cx="224155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3152" name="Shape 3152"/>
          <p:cNvCxnSpPr/>
          <p:nvPr/>
        </p:nvCxnSpPr>
        <p:spPr>
          <a:xfrm rot="5400000">
            <a:off x="4629150" y="5053012"/>
            <a:ext cx="2243137" cy="1587"/>
          </a:xfrm>
          <a:prstGeom prst="straightConnector1">
            <a:avLst/>
          </a:prstGeom>
          <a:noFill/>
          <a:ln cap="flat" cmpd="sng" w="9525">
            <a:solidFill>
              <a:srgbClr val="4A7EBB"/>
            </a:solidFill>
            <a:prstDash val="solid"/>
            <a:miter lim="800000"/>
            <a:headEnd len="med" w="med" type="none"/>
            <a:tailEnd len="med" w="med" type="none"/>
          </a:ln>
        </p:spPr>
      </p:cxnSp>
      <p:cxnSp>
        <p:nvCxnSpPr>
          <p:cNvPr id="3153" name="Shape 3153"/>
          <p:cNvCxnSpPr/>
          <p:nvPr/>
        </p:nvCxnSpPr>
        <p:spPr>
          <a:xfrm rot="5400000">
            <a:off x="5464968" y="5050631"/>
            <a:ext cx="2243137" cy="6350"/>
          </a:xfrm>
          <a:prstGeom prst="straightConnector1">
            <a:avLst/>
          </a:prstGeom>
          <a:noFill/>
          <a:ln cap="flat" cmpd="sng" w="9525">
            <a:solidFill>
              <a:srgbClr val="4A7EBB"/>
            </a:solidFill>
            <a:prstDash val="solid"/>
            <a:miter lim="800000"/>
            <a:headEnd len="med" w="med" type="none"/>
            <a:tailEnd len="med" w="med" type="none"/>
          </a:ln>
        </p:spPr>
      </p:cxnSp>
      <p:sp>
        <p:nvSpPr>
          <p:cNvPr id="3154" name="Shape 3154"/>
          <p:cNvSpPr txBox="1"/>
          <p:nvPr/>
        </p:nvSpPr>
        <p:spPr>
          <a:xfrm>
            <a:off x="4289425" y="4953000"/>
            <a:ext cx="1762125" cy="152400"/>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1" i="0" lang="en-US" sz="1200" u="none">
                <a:solidFill>
                  <a:srgbClr val="FFFFFF"/>
                </a:solidFill>
                <a:latin typeface="Calibri"/>
                <a:ea typeface="Calibri"/>
                <a:cs typeface="Calibri"/>
                <a:sym typeface="Calibri"/>
              </a:rPr>
              <a:t>Repeat Element</a:t>
            </a:r>
            <a:endParaRPr/>
          </a:p>
        </p:txBody>
      </p:sp>
      <p:sp>
        <p:nvSpPr>
          <p:cNvPr id="3155" name="Shape 3155"/>
          <p:cNvSpPr txBox="1"/>
          <p:nvPr/>
        </p:nvSpPr>
        <p:spPr>
          <a:xfrm>
            <a:off x="4210050" y="5486400"/>
            <a:ext cx="1276350" cy="152400"/>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1" i="0" lang="en-US" sz="1200" u="none">
                <a:solidFill>
                  <a:srgbClr val="FFFFFF"/>
                </a:solidFill>
                <a:latin typeface="Calibri"/>
                <a:ea typeface="Calibri"/>
                <a:cs typeface="Calibri"/>
                <a:sym typeface="Calibri"/>
              </a:rPr>
              <a:t>RE1</a:t>
            </a:r>
            <a:endParaRPr/>
          </a:p>
        </p:txBody>
      </p:sp>
      <p:sp>
        <p:nvSpPr>
          <p:cNvPr id="3156" name="Shape 3156"/>
          <p:cNvSpPr txBox="1"/>
          <p:nvPr/>
        </p:nvSpPr>
        <p:spPr>
          <a:xfrm>
            <a:off x="5638800" y="5486400"/>
            <a:ext cx="838200" cy="138112"/>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1" i="0" lang="en-US" sz="1200" u="none">
                <a:solidFill>
                  <a:srgbClr val="FFFFFF"/>
                </a:solidFill>
                <a:latin typeface="Calibri"/>
                <a:ea typeface="Calibri"/>
                <a:cs typeface="Calibri"/>
                <a:sym typeface="Calibri"/>
              </a:rPr>
              <a:t>RE2</a:t>
            </a:r>
            <a:endParaRPr/>
          </a:p>
        </p:txBody>
      </p:sp>
      <p:sp>
        <p:nvSpPr>
          <p:cNvPr id="3157" name="Shape 3157"/>
          <p:cNvSpPr txBox="1"/>
          <p:nvPr/>
        </p:nvSpPr>
        <p:spPr>
          <a:xfrm>
            <a:off x="457200" y="5348287"/>
            <a:ext cx="1912937"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ourier New"/>
              <a:buNone/>
            </a:pPr>
            <a:r>
              <a:rPr b="1" i="0" lang="en-US" sz="1600" u="none">
                <a:solidFill>
                  <a:srgbClr val="000000"/>
                </a:solidFill>
                <a:latin typeface="Courier New"/>
                <a:ea typeface="Courier New"/>
                <a:cs typeface="Courier New"/>
                <a:sym typeface="Courier New"/>
              </a:rPr>
              <a:t>Multiple RETRO</a:t>
            </a:r>
            <a:endParaRPr/>
          </a:p>
        </p:txBody>
      </p:sp>
      <p:sp>
        <p:nvSpPr>
          <p:cNvPr id="3158" name="Shape 3158"/>
          <p:cNvSpPr txBox="1"/>
          <p:nvPr/>
        </p:nvSpPr>
        <p:spPr>
          <a:xfrm>
            <a:off x="150812" y="6408737"/>
            <a:ext cx="27416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('10) </a:t>
            </a:r>
            <a:r>
              <a:rPr b="1" i="1" lang="en-US" sz="1400" u="none">
                <a:solidFill>
                  <a:srgbClr val="595959"/>
                </a:solidFill>
                <a:latin typeface="Arial"/>
                <a:ea typeface="Arial"/>
                <a:cs typeface="Arial"/>
                <a:sym typeface="Arial"/>
              </a:rPr>
              <a:t>Nat. Biotech.</a:t>
            </a:r>
            <a:r>
              <a:rPr b="1" i="0" lang="en-US" sz="1400" u="none">
                <a:solidFill>
                  <a:srgbClr val="595959"/>
                </a:solidFill>
                <a:latin typeface="Arial"/>
                <a:ea typeface="Arial"/>
                <a:cs typeface="Arial"/>
                <a:sym typeface="Arial"/>
              </a:rPr>
              <a:t>]</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2" name="Shape 3162"/>
        <p:cNvGrpSpPr/>
        <p:nvPr/>
      </p:nvGrpSpPr>
      <p:grpSpPr>
        <a:xfrm>
          <a:off x="0" y="0"/>
          <a:ext cx="0" cy="0"/>
          <a:chOff x="0" y="0"/>
          <a:chExt cx="0" cy="0"/>
        </a:xfrm>
      </p:grpSpPr>
      <p:pic>
        <p:nvPicPr>
          <p:cNvPr id="3163" name="Shape 3163"/>
          <p:cNvPicPr preferRelativeResize="0"/>
          <p:nvPr>
            <p:ph idx="1" type="body"/>
          </p:nvPr>
        </p:nvPicPr>
        <p:blipFill rotWithShape="1">
          <a:blip r:embed="rId3">
            <a:alphaModFix/>
          </a:blip>
          <a:srcRect b="26443" l="0" r="0" t="0"/>
          <a:stretch/>
        </p:blipFill>
        <p:spPr>
          <a:xfrm>
            <a:off x="4572000" y="1428750"/>
            <a:ext cx="4038600" cy="3105150"/>
          </a:xfrm>
          <a:prstGeom prst="rect">
            <a:avLst/>
          </a:prstGeom>
          <a:noFill/>
          <a:ln>
            <a:noFill/>
          </a:ln>
        </p:spPr>
      </p:pic>
      <p:sp>
        <p:nvSpPr>
          <p:cNvPr id="3164" name="Shape 3164"/>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SV Mechanism Classification</a:t>
            </a:r>
            <a:endParaRPr/>
          </a:p>
        </p:txBody>
      </p:sp>
      <p:pic>
        <p:nvPicPr>
          <p:cNvPr id="3165" name="Shape 3165"/>
          <p:cNvPicPr preferRelativeResize="0"/>
          <p:nvPr>
            <p:ph idx="2" type="body"/>
          </p:nvPr>
        </p:nvPicPr>
        <p:blipFill rotWithShape="1">
          <a:blip r:embed="rId4">
            <a:alphaModFix/>
          </a:blip>
          <a:srcRect b="0" l="0" r="0" t="4104"/>
          <a:stretch/>
        </p:blipFill>
        <p:spPr>
          <a:xfrm>
            <a:off x="142875" y="1428750"/>
            <a:ext cx="3987800" cy="4340225"/>
          </a:xfrm>
          <a:prstGeom prst="rect">
            <a:avLst/>
          </a:prstGeom>
          <a:noFill/>
          <a:ln>
            <a:noFill/>
          </a:ln>
        </p:spPr>
      </p:pic>
      <p:cxnSp>
        <p:nvCxnSpPr>
          <p:cNvPr id="3166" name="Shape 3166"/>
          <p:cNvCxnSpPr/>
          <p:nvPr/>
        </p:nvCxnSpPr>
        <p:spPr>
          <a:xfrm flipH="1" rot="10800000">
            <a:off x="1285875" y="1466737"/>
            <a:ext cx="4519500" cy="4319700"/>
          </a:xfrm>
          <a:prstGeom prst="bentConnector4">
            <a:avLst>
              <a:gd fmla="val 13960" name="adj1"/>
              <a:gd fmla="val 22742" name="adj2"/>
            </a:avLst>
          </a:prstGeom>
          <a:noFill/>
          <a:ln cap="flat" cmpd="sng" w="9525">
            <a:solidFill>
              <a:srgbClr val="4A7EBB"/>
            </a:solidFill>
            <a:prstDash val="solid"/>
            <a:miter lim="800000"/>
            <a:headEnd len="med" w="med" type="none"/>
            <a:tailEnd len="med" w="med" type="stealth"/>
          </a:ln>
        </p:spPr>
      </p:cxnSp>
      <p:sp>
        <p:nvSpPr>
          <p:cNvPr id="3167" name="Shape 3167"/>
          <p:cNvSpPr txBox="1"/>
          <p:nvPr/>
        </p:nvSpPr>
        <p:spPr>
          <a:xfrm>
            <a:off x="150812" y="6408737"/>
            <a:ext cx="27416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('10) </a:t>
            </a:r>
            <a:r>
              <a:rPr b="1" i="1" lang="en-US" sz="1400" u="none">
                <a:solidFill>
                  <a:srgbClr val="595959"/>
                </a:solidFill>
                <a:latin typeface="Arial"/>
                <a:ea typeface="Arial"/>
                <a:cs typeface="Arial"/>
                <a:sym typeface="Arial"/>
              </a:rPr>
              <a:t>Nat. Biotech.</a:t>
            </a:r>
            <a:r>
              <a:rPr b="1" i="0" lang="en-US" sz="1400" u="none">
                <a:solidFill>
                  <a:srgbClr val="595959"/>
                </a:solidFill>
                <a:latin typeface="Arial"/>
                <a:ea typeface="Arial"/>
                <a:cs typeface="Arial"/>
                <a:sym typeface="Arial"/>
              </a:rPr>
              <a:t>]</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1" name="Shape 3171"/>
        <p:cNvGrpSpPr/>
        <p:nvPr/>
      </p:nvGrpSpPr>
      <p:grpSpPr>
        <a:xfrm>
          <a:off x="0" y="0"/>
          <a:ext cx="0" cy="0"/>
          <a:chOff x="0" y="0"/>
          <a:chExt cx="0" cy="0"/>
        </a:xfrm>
      </p:grpSpPr>
      <p:sp>
        <p:nvSpPr>
          <p:cNvPr id="3172" name="Shape 3172"/>
          <p:cNvSpPr txBox="1"/>
          <p:nvPr>
            <p:ph type="title"/>
          </p:nvPr>
        </p:nvSpPr>
        <p:spPr>
          <a:xfrm>
            <a:off x="693737" y="204787"/>
            <a:ext cx="77724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A6A6A6"/>
              </a:buClr>
              <a:buSzPts val="2400"/>
              <a:buFont typeface="Calibri"/>
              <a:buNone/>
            </a:pPr>
            <a:r>
              <a:rPr b="0" i="0" lang="en-US" sz="2400" u="none" cap="none" strike="noStrike">
                <a:solidFill>
                  <a:srgbClr val="A6A6A6"/>
                </a:solidFill>
                <a:latin typeface="Calibri"/>
                <a:ea typeface="Calibri"/>
                <a:cs typeface="Calibri"/>
                <a:sym typeface="Calibri"/>
              </a:rPr>
              <a:t>Trying to Annotate the Genome </a:t>
            </a:r>
            <a:br>
              <a:rPr b="0" i="0" lang="en-US" sz="2400" u="none" cap="none" strike="noStrike">
                <a:solidFill>
                  <a:srgbClr val="A6A6A6"/>
                </a:solidFill>
                <a:latin typeface="Calibri"/>
                <a:ea typeface="Calibri"/>
                <a:cs typeface="Calibri"/>
                <a:sym typeface="Calibri"/>
              </a:rPr>
            </a:br>
            <a:r>
              <a:rPr b="0" i="0" lang="en-US" sz="2400" u="none" cap="none" strike="noStrike">
                <a:solidFill>
                  <a:srgbClr val="A6A6A6"/>
                </a:solidFill>
                <a:latin typeface="Calibri"/>
                <a:ea typeface="Calibri"/>
                <a:cs typeface="Calibri"/>
                <a:sym typeface="Calibri"/>
              </a:rPr>
              <a:t>Comparatively &amp; Functionally, </a:t>
            </a:r>
            <a:br>
              <a:rPr b="0" i="0" lang="en-US" sz="2400" u="none" cap="none" strike="noStrike">
                <a:solidFill>
                  <a:srgbClr val="A6A6A6"/>
                </a:solidFill>
                <a:latin typeface="Calibri"/>
                <a:ea typeface="Calibri"/>
                <a:cs typeface="Calibri"/>
                <a:sym typeface="Calibri"/>
              </a:rPr>
            </a:br>
            <a:r>
              <a:rPr b="0" i="0" lang="en-US" sz="2400" u="none" cap="none" strike="noStrike">
                <a:solidFill>
                  <a:srgbClr val="A6A6A6"/>
                </a:solidFill>
                <a:latin typeface="Calibri"/>
                <a:ea typeface="Calibri"/>
                <a:cs typeface="Calibri"/>
                <a:sym typeface="Calibri"/>
              </a:rPr>
              <a:t>in terms of Variable Blocks &amp; Networks</a:t>
            </a:r>
            <a:endParaRPr/>
          </a:p>
        </p:txBody>
      </p:sp>
      <p:sp>
        <p:nvSpPr>
          <p:cNvPr id="3173" name="Shape 3173"/>
          <p:cNvSpPr txBox="1"/>
          <p:nvPr>
            <p:ph idx="1" type="body"/>
          </p:nvPr>
        </p:nvSpPr>
        <p:spPr>
          <a:xfrm>
            <a:off x="685800" y="1568450"/>
            <a:ext cx="7813675" cy="5194300"/>
          </a:xfrm>
          <a:prstGeom prst="rect">
            <a:avLst/>
          </a:prstGeom>
          <a:noFill/>
          <a:ln>
            <a:noFill/>
          </a:ln>
        </p:spPr>
        <p:txBody>
          <a:bodyPr anchorCtr="0" anchor="t" bIns="45650" lIns="91300" spcFirstLastPara="1" rIns="91300" wrap="square" tIns="45650">
            <a:noAutofit/>
          </a:bodyPr>
          <a:lstStyle/>
          <a:p>
            <a:pPr indent="-341312" lvl="0" marL="341312" marR="0" rtl="0" algn="l">
              <a:lnSpc>
                <a:spcPct val="100000"/>
              </a:lnSpc>
              <a:spcBef>
                <a:spcPts val="0"/>
              </a:spcBef>
              <a:spcAft>
                <a:spcPts val="0"/>
              </a:spcAft>
              <a:buClr>
                <a:srgbClr val="A6A6A6"/>
              </a:buClr>
              <a:buSzPts val="3200"/>
              <a:buFont typeface="Arial"/>
              <a:buChar char="•"/>
            </a:pPr>
            <a:r>
              <a:rPr b="0" i="0" lang="en-US" sz="3200" u="none">
                <a:solidFill>
                  <a:srgbClr val="A6A6A6"/>
                </a:solidFill>
                <a:latin typeface="Calibri"/>
                <a:ea typeface="Calibri"/>
                <a:cs typeface="Calibri"/>
                <a:sym typeface="Calibri"/>
              </a:rPr>
              <a:t>Annotation via Large-scale Identification of </a:t>
            </a:r>
            <a:br>
              <a:rPr b="0" i="0" lang="en-US" sz="3200" u="none">
                <a:solidFill>
                  <a:srgbClr val="A6A6A6"/>
                </a:solidFill>
                <a:latin typeface="Calibri"/>
                <a:ea typeface="Calibri"/>
                <a:cs typeface="Calibri"/>
                <a:sym typeface="Calibri"/>
              </a:rPr>
            </a:br>
            <a:r>
              <a:rPr b="0" i="0" lang="en-US" sz="3200" u="none">
                <a:solidFill>
                  <a:srgbClr val="A6A6A6"/>
                </a:solidFill>
                <a:latin typeface="Calibri"/>
                <a:ea typeface="Calibri"/>
                <a:cs typeface="Calibri"/>
                <a:sym typeface="Calibri"/>
              </a:rPr>
              <a:t>Variable </a:t>
            </a:r>
            <a:r>
              <a:rPr b="1" i="0" lang="en-US" sz="3200" u="none">
                <a:solidFill>
                  <a:srgbClr val="A6A6A6"/>
                </a:solidFill>
                <a:latin typeface="Calibri"/>
                <a:ea typeface="Calibri"/>
                <a:cs typeface="Calibri"/>
                <a:sym typeface="Calibri"/>
              </a:rPr>
              <a:t>Blocks</a:t>
            </a:r>
            <a:r>
              <a:rPr b="0" i="0" lang="en-US" sz="3200" u="none">
                <a:solidFill>
                  <a:srgbClr val="A6A6A6"/>
                </a:solidFill>
                <a:latin typeface="Calibri"/>
                <a:ea typeface="Calibri"/>
                <a:cs typeface="Calibri"/>
                <a:sym typeface="Calibri"/>
              </a:rPr>
              <a:t> in the Population</a:t>
            </a:r>
            <a:endParaRPr/>
          </a:p>
          <a:p>
            <a:pPr indent="-284162" lvl="1" marL="741362" marR="0" rtl="0" algn="l">
              <a:lnSpc>
                <a:spcPct val="100000"/>
              </a:lnSpc>
              <a:spcBef>
                <a:spcPts val="560"/>
              </a:spcBef>
              <a:spcAft>
                <a:spcPts val="0"/>
              </a:spcAft>
              <a:buClr>
                <a:srgbClr val="A6A6A6"/>
              </a:buClr>
              <a:buSzPts val="2800"/>
              <a:buFont typeface="Arial"/>
              <a:buChar char="•"/>
            </a:pPr>
            <a:r>
              <a:rPr b="0" i="0" lang="en-US" sz="2800" u="none" cap="none" strike="noStrike">
                <a:solidFill>
                  <a:srgbClr val="A6A6A6"/>
                </a:solidFill>
                <a:latin typeface="Calibri"/>
                <a:ea typeface="Calibri"/>
                <a:cs typeface="Calibri"/>
                <a:sym typeface="Calibri"/>
              </a:rPr>
              <a:t>Methods</a:t>
            </a:r>
            <a:endParaRPr/>
          </a:p>
          <a:p>
            <a:pPr indent="-227012" lvl="2" marL="1141412" marR="0" rtl="0" algn="l">
              <a:lnSpc>
                <a:spcPct val="100000"/>
              </a:lnSpc>
              <a:spcBef>
                <a:spcPts val="480"/>
              </a:spcBef>
              <a:spcAft>
                <a:spcPts val="0"/>
              </a:spcAft>
              <a:buClr>
                <a:srgbClr val="A6A6A6"/>
              </a:buClr>
              <a:buSzPts val="2400"/>
              <a:buFont typeface="Arial"/>
              <a:buChar char="•"/>
            </a:pPr>
            <a:r>
              <a:rPr b="1" i="0" lang="en-US" sz="2400" u="none" cap="none" strike="noStrike">
                <a:solidFill>
                  <a:srgbClr val="A6A6A6"/>
                </a:solidFill>
                <a:latin typeface="Calibri"/>
                <a:ea typeface="Calibri"/>
                <a:cs typeface="Calibri"/>
                <a:sym typeface="Calibri"/>
              </a:rPr>
              <a:t>Read-depth</a:t>
            </a:r>
            <a:r>
              <a:rPr b="0" i="0" lang="en-US" sz="2400" u="none" cap="none" strike="noStrike">
                <a:solidFill>
                  <a:srgbClr val="A6A6A6"/>
                </a:solidFill>
                <a:latin typeface="Calibri"/>
                <a:ea typeface="Calibri"/>
                <a:cs typeface="Calibri"/>
                <a:sym typeface="Calibri"/>
              </a:rPr>
              <a:t>: MSB+CNVnator</a:t>
            </a:r>
            <a:endParaRPr/>
          </a:p>
          <a:p>
            <a:pPr indent="-227012" lvl="2" marL="1141412" marR="0" rtl="0" algn="l">
              <a:lnSpc>
                <a:spcPct val="100000"/>
              </a:lnSpc>
              <a:spcBef>
                <a:spcPts val="480"/>
              </a:spcBef>
              <a:spcAft>
                <a:spcPts val="0"/>
              </a:spcAft>
              <a:buClr>
                <a:srgbClr val="A6A6A6"/>
              </a:buClr>
              <a:buSzPts val="2400"/>
              <a:buFont typeface="Arial"/>
              <a:buChar char="•"/>
            </a:pPr>
            <a:r>
              <a:rPr b="1" i="0" lang="en-US" sz="2400" u="none" cap="none" strike="noStrike">
                <a:solidFill>
                  <a:srgbClr val="A6A6A6"/>
                </a:solidFill>
                <a:latin typeface="Calibri"/>
                <a:ea typeface="Calibri"/>
                <a:cs typeface="Calibri"/>
                <a:sym typeface="Calibri"/>
              </a:rPr>
              <a:t>Breakpoints</a:t>
            </a:r>
            <a:r>
              <a:rPr b="0" i="0" lang="en-US" sz="2400" u="none" cap="none" strike="noStrike">
                <a:solidFill>
                  <a:srgbClr val="A6A6A6"/>
                </a:solidFill>
                <a:latin typeface="Calibri"/>
                <a:ea typeface="Calibri"/>
                <a:cs typeface="Calibri"/>
                <a:sym typeface="Calibri"/>
              </a:rPr>
              <a:t> &amp; Split Read: SRiC, AGE &amp; BreakSeq</a:t>
            </a:r>
            <a:endParaRPr/>
          </a:p>
          <a:p>
            <a:pPr indent="-284162" lvl="1" marL="741362" marR="0" rtl="0" algn="l">
              <a:lnSpc>
                <a:spcPct val="100000"/>
              </a:lnSpc>
              <a:spcBef>
                <a:spcPts val="560"/>
              </a:spcBef>
              <a:spcAft>
                <a:spcPts val="0"/>
              </a:spcAft>
              <a:buClr>
                <a:srgbClr val="FFFF00"/>
              </a:buClr>
              <a:buSzPts val="2800"/>
              <a:buFont typeface="Arial"/>
              <a:buChar char="•"/>
            </a:pPr>
            <a:r>
              <a:rPr b="1" i="0" lang="en-US" sz="2800" u="none" cap="none" strike="noStrike">
                <a:solidFill>
                  <a:srgbClr val="FFFF00"/>
                </a:solidFill>
                <a:latin typeface="Calibri"/>
                <a:ea typeface="Calibri"/>
                <a:cs typeface="Calibri"/>
                <a:sym typeface="Calibri"/>
              </a:rPr>
              <a:t>Applications</a:t>
            </a:r>
            <a:r>
              <a:rPr b="0" i="0" lang="en-US" sz="2800" u="none" cap="none" strike="noStrike">
                <a:solidFill>
                  <a:srgbClr val="FFFF00"/>
                </a:solidFill>
                <a:latin typeface="Calibri"/>
                <a:ea typeface="Calibri"/>
                <a:cs typeface="Calibri"/>
                <a:sym typeface="Calibri"/>
              </a:rPr>
              <a:t> </a:t>
            </a:r>
            <a:r>
              <a:rPr b="0" i="0" lang="en-US" sz="2800" u="none" cap="none" strike="noStrike">
                <a:solidFill>
                  <a:srgbClr val="A6A6A6"/>
                </a:solidFill>
                <a:latin typeface="Calibri"/>
                <a:ea typeface="Calibri"/>
                <a:cs typeface="Calibri"/>
                <a:sym typeface="Calibri"/>
              </a:rPr>
              <a:t>: 1000G &amp; Somatic Variation</a:t>
            </a:r>
            <a:endParaRPr/>
          </a:p>
          <a:p>
            <a:pPr indent="-341312" lvl="0" marL="341312" marR="0" rtl="0" algn="l">
              <a:lnSpc>
                <a:spcPct val="100000"/>
              </a:lnSpc>
              <a:spcBef>
                <a:spcPts val="640"/>
              </a:spcBef>
              <a:spcAft>
                <a:spcPts val="0"/>
              </a:spcAft>
              <a:buClr>
                <a:srgbClr val="A6A6A6"/>
              </a:buClr>
              <a:buSzPts val="3200"/>
              <a:buFont typeface="Arial"/>
              <a:buChar char="•"/>
            </a:pPr>
            <a:r>
              <a:rPr b="0" i="0" lang="en-US" sz="3200" u="none">
                <a:solidFill>
                  <a:srgbClr val="A6A6A6"/>
                </a:solidFill>
                <a:latin typeface="Calibri"/>
                <a:ea typeface="Calibri"/>
                <a:cs typeface="Calibri"/>
                <a:sym typeface="Calibri"/>
              </a:rPr>
              <a:t>A </a:t>
            </a:r>
            <a:r>
              <a:rPr b="1" i="0" lang="en-US" sz="3200" u="none">
                <a:solidFill>
                  <a:srgbClr val="A6A6A6"/>
                </a:solidFill>
                <a:latin typeface="Calibri"/>
                <a:ea typeface="Calibri"/>
                <a:cs typeface="Calibri"/>
                <a:sym typeface="Calibri"/>
              </a:rPr>
              <a:t>Networks</a:t>
            </a:r>
            <a:r>
              <a:rPr b="0" i="0" lang="en-US" sz="3200" u="none">
                <a:solidFill>
                  <a:srgbClr val="A6A6A6"/>
                </a:solidFill>
                <a:latin typeface="Calibri"/>
                <a:ea typeface="Calibri"/>
                <a:cs typeface="Calibri"/>
                <a:sym typeface="Calibri"/>
              </a:rPr>
              <a:t> View on Large-scale Organization of Genomic Elements</a:t>
            </a:r>
            <a:endParaRPr/>
          </a:p>
          <a:p>
            <a:pPr indent="-284162" lvl="1" marL="741362" marR="0" rtl="0" algn="l">
              <a:lnSpc>
                <a:spcPct val="100000"/>
              </a:lnSpc>
              <a:spcBef>
                <a:spcPts val="400"/>
              </a:spcBef>
              <a:spcAft>
                <a:spcPts val="0"/>
              </a:spcAft>
              <a:buClr>
                <a:srgbClr val="A6A6A6"/>
              </a:buClr>
              <a:buSzPts val="2000"/>
              <a:buFont typeface="Arial"/>
              <a:buChar char="–"/>
            </a:pPr>
            <a:r>
              <a:rPr b="0" i="0" lang="en-US" sz="2000" u="none" cap="none" strike="noStrike">
                <a:solidFill>
                  <a:srgbClr val="A6A6A6"/>
                </a:solidFill>
                <a:latin typeface="Calibri"/>
                <a:ea typeface="Calibri"/>
                <a:cs typeface="Calibri"/>
                <a:sym typeface="Calibri"/>
              </a:rPr>
              <a:t>Understanding the human regulatory network </a:t>
            </a:r>
            <a:br>
              <a:rPr b="0" i="0" lang="en-US" sz="2000" u="none" cap="none" strike="noStrike">
                <a:solidFill>
                  <a:srgbClr val="A6A6A6"/>
                </a:solidFill>
                <a:latin typeface="Calibri"/>
                <a:ea typeface="Calibri"/>
                <a:cs typeface="Calibri"/>
                <a:sym typeface="Calibri"/>
              </a:rPr>
            </a:br>
            <a:r>
              <a:rPr b="0" i="0" lang="en-US" sz="2000" u="none" cap="none" strike="noStrike">
                <a:solidFill>
                  <a:srgbClr val="A6A6A6"/>
                </a:solidFill>
                <a:latin typeface="Calibri"/>
                <a:ea typeface="Calibri"/>
                <a:cs typeface="Calibri"/>
                <a:sym typeface="Calibri"/>
              </a:rPr>
              <a:t>as a </a:t>
            </a:r>
            <a:r>
              <a:rPr b="1" i="0" lang="en-US" sz="2000" u="none" cap="none" strike="noStrike">
                <a:solidFill>
                  <a:srgbClr val="A6A6A6"/>
                </a:solidFill>
                <a:latin typeface="Calibri"/>
                <a:ea typeface="Calibri"/>
                <a:cs typeface="Calibri"/>
                <a:sym typeface="Calibri"/>
              </a:rPr>
              <a:t>hierarchy</a:t>
            </a:r>
            <a:r>
              <a:rPr b="0" i="0" lang="en-US" sz="2000" u="none" cap="none" strike="noStrike">
                <a:solidFill>
                  <a:srgbClr val="A6A6A6"/>
                </a:solidFill>
                <a:latin typeface="Calibri"/>
                <a:ea typeface="Calibri"/>
                <a:cs typeface="Calibri"/>
                <a:sym typeface="Calibri"/>
              </a:rPr>
              <a:t> with information flow bottlenecks</a:t>
            </a:r>
            <a:endParaRPr/>
          </a:p>
          <a:p>
            <a:pPr indent="-284162" lvl="1" marL="741362" marR="0" rtl="0" algn="l">
              <a:lnSpc>
                <a:spcPct val="100000"/>
              </a:lnSpc>
              <a:spcBef>
                <a:spcPts val="400"/>
              </a:spcBef>
              <a:spcAft>
                <a:spcPts val="0"/>
              </a:spcAft>
              <a:buClr>
                <a:srgbClr val="A6A6A6"/>
              </a:buClr>
              <a:buSzPts val="2000"/>
              <a:buFont typeface="Arial"/>
              <a:buChar char="–"/>
            </a:pPr>
            <a:r>
              <a:rPr b="0" i="0" lang="en-US" sz="2000" u="none" cap="none" strike="noStrike">
                <a:solidFill>
                  <a:srgbClr val="A6A6A6"/>
                </a:solidFill>
                <a:latin typeface="Calibri"/>
                <a:ea typeface="Calibri"/>
                <a:cs typeface="Calibri"/>
                <a:sym typeface="Calibri"/>
              </a:rPr>
              <a:t>Understanding the </a:t>
            </a:r>
            <a:r>
              <a:rPr b="1" i="0" lang="en-US" sz="2000" u="none" cap="none" strike="noStrike">
                <a:solidFill>
                  <a:srgbClr val="A6A6A6"/>
                </a:solidFill>
                <a:latin typeface="Calibri"/>
                <a:ea typeface="Calibri"/>
                <a:cs typeface="Calibri"/>
                <a:sym typeface="Calibri"/>
              </a:rPr>
              <a:t>impact of variation</a:t>
            </a:r>
            <a:r>
              <a:rPr b="0" i="0" lang="en-US" sz="2000" u="none" cap="none" strike="noStrike">
                <a:solidFill>
                  <a:srgbClr val="A6A6A6"/>
                </a:solidFill>
                <a:latin typeface="Calibri"/>
                <a:ea typeface="Calibri"/>
                <a:cs typeface="Calibri"/>
                <a:sym typeface="Calibri"/>
              </a:rPr>
              <a:t> and constraint on the network</a:t>
            </a:r>
            <a:endParaRPr/>
          </a:p>
          <a:p>
            <a:pPr indent="-227012" lvl="2" marL="1141412" marR="0" rtl="0" algn="l">
              <a:lnSpc>
                <a:spcPct val="100000"/>
              </a:lnSpc>
              <a:spcBef>
                <a:spcPts val="320"/>
              </a:spcBef>
              <a:spcAft>
                <a:spcPts val="0"/>
              </a:spcAft>
              <a:buClr>
                <a:srgbClr val="A6A6A6"/>
              </a:buClr>
              <a:buSzPts val="1600"/>
              <a:buFont typeface="Arial"/>
              <a:buChar char="•"/>
            </a:pPr>
            <a:r>
              <a:rPr b="0" i="0" lang="en-US" sz="1600" u="none" cap="none" strike="noStrike">
                <a:solidFill>
                  <a:srgbClr val="A6A6A6"/>
                </a:solidFill>
                <a:latin typeface="Calibri"/>
                <a:ea typeface="Calibri"/>
                <a:cs typeface="Calibri"/>
                <a:sym typeface="Calibri"/>
              </a:rPr>
              <a:t>Particularly with network </a:t>
            </a:r>
            <a:r>
              <a:rPr b="1" i="0" lang="en-US" sz="1600" u="none" cap="none" strike="noStrike">
                <a:solidFill>
                  <a:srgbClr val="A6A6A6"/>
                </a:solidFill>
                <a:latin typeface="Calibri"/>
                <a:ea typeface="Calibri"/>
                <a:cs typeface="Calibri"/>
                <a:sym typeface="Calibri"/>
              </a:rPr>
              <a:t>analogies</a:t>
            </a:r>
            <a:endParaRPr/>
          </a:p>
          <a:p>
            <a:pPr indent="-239713" lvl="0" marL="341313" marR="0" rtl="0" algn="l">
              <a:spcBef>
                <a:spcPts val="320"/>
              </a:spcBef>
              <a:spcAft>
                <a:spcPts val="0"/>
              </a:spcAft>
              <a:buClr>
                <a:schemeClr val="dk1"/>
              </a:buClr>
              <a:buSzPts val="1600"/>
              <a:buFont typeface="Arial"/>
              <a:buNone/>
            </a:pPr>
            <a:r>
              <a:t/>
            </a:r>
            <a:endParaRPr b="1" i="0" sz="1600" u="none" cap="none" strike="noStrike">
              <a:solidFill>
                <a:srgbClr val="A6A6A6"/>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8" name="Shape 3178"/>
        <p:cNvGrpSpPr/>
        <p:nvPr/>
      </p:nvGrpSpPr>
      <p:grpSpPr>
        <a:xfrm>
          <a:off x="0" y="0"/>
          <a:ext cx="0" cy="0"/>
          <a:chOff x="0" y="0"/>
          <a:chExt cx="0" cy="0"/>
        </a:xfrm>
      </p:grpSpPr>
      <p:sp>
        <p:nvSpPr>
          <p:cNvPr id="3179" name="Shape 3179"/>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sp>
        <p:nvSpPr>
          <p:cNvPr id="3180" name="Shape 3180"/>
          <p:cNvSpPr txBox="1"/>
          <p:nvPr/>
        </p:nvSpPr>
        <p:spPr>
          <a:xfrm>
            <a:off x="2439000" y="2093700"/>
            <a:ext cx="5835300" cy="85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3000"/>
              <a:t>PGenome with SVs</a:t>
            </a:r>
            <a:endParaRPr sz="30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5" name="Shape 3185"/>
        <p:cNvGrpSpPr/>
        <p:nvPr/>
      </p:nvGrpSpPr>
      <p:grpSpPr>
        <a:xfrm>
          <a:off x="0" y="0"/>
          <a:ext cx="0" cy="0"/>
          <a:chOff x="0" y="0"/>
          <a:chExt cx="0" cy="0"/>
        </a:xfrm>
      </p:grpSpPr>
      <p:sp>
        <p:nvSpPr>
          <p:cNvPr id="3186" name="Shape 3186"/>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187" name="Shape 3187"/>
          <p:cNvPicPr preferRelativeResize="0"/>
          <p:nvPr/>
        </p:nvPicPr>
        <p:blipFill>
          <a:blip r:embed="rId3">
            <a:alphaModFix/>
          </a:blip>
          <a:stretch>
            <a:fillRect/>
          </a:stretch>
        </p:blipFill>
        <p:spPr>
          <a:xfrm>
            <a:off x="440875" y="191725"/>
            <a:ext cx="8148001" cy="6346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141" name="Shape 1141"/>
        <p:cNvGrpSpPr/>
        <p:nvPr/>
      </p:nvGrpSpPr>
      <p:grpSpPr>
        <a:xfrm>
          <a:off x="0" y="0"/>
          <a:ext cx="0" cy="0"/>
          <a:chOff x="0" y="0"/>
          <a:chExt cx="0" cy="0"/>
        </a:xfrm>
      </p:grpSpPr>
      <p:sp>
        <p:nvSpPr>
          <p:cNvPr id="1142" name="Shape 11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Methylation pattern associated with breakpoints mechanisms</a:t>
            </a:r>
            <a:endParaRPr b="0" i="0" sz="3959" u="none" cap="none" strike="noStrike">
              <a:solidFill>
                <a:schemeClr val="dk1"/>
              </a:solidFill>
              <a:latin typeface="Helvetica Neue"/>
              <a:ea typeface="Helvetica Neue"/>
              <a:cs typeface="Helvetica Neue"/>
              <a:sym typeface="Helvetica Neue"/>
            </a:endParaRPr>
          </a:p>
        </p:txBody>
      </p:sp>
      <p:sp>
        <p:nvSpPr>
          <p:cNvPr id="1143" name="Shape 11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Lower C&gt;T in CpG around NAHR breakpoints</a:t>
            </a:r>
            <a:endParaRPr/>
          </a:p>
          <a:p>
            <a:pPr indent="-285750" lvl="1" marL="742950" marR="0" rtl="0" algn="l">
              <a:spcBef>
                <a:spcPts val="40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indicates lower methylation level in germline &amp; embryonic cells </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Confirmed in male gamete</a:t>
            </a:r>
            <a:endParaRPr/>
          </a:p>
        </p:txBody>
      </p:sp>
      <p:grpSp>
        <p:nvGrpSpPr>
          <p:cNvPr id="1144" name="Shape 1144"/>
          <p:cNvGrpSpPr/>
          <p:nvPr/>
        </p:nvGrpSpPr>
        <p:grpSpPr>
          <a:xfrm>
            <a:off x="0" y="3346533"/>
            <a:ext cx="5410200" cy="2576512"/>
            <a:chOff x="1199366" y="3813370"/>
            <a:chExt cx="5409981" cy="2576606"/>
          </a:xfrm>
        </p:grpSpPr>
        <p:grpSp>
          <p:nvGrpSpPr>
            <p:cNvPr id="1145" name="Shape 1145"/>
            <p:cNvGrpSpPr/>
            <p:nvPr/>
          </p:nvGrpSpPr>
          <p:grpSpPr>
            <a:xfrm>
              <a:off x="1199366" y="3813370"/>
              <a:ext cx="5409981" cy="2576606"/>
              <a:chOff x="1123870" y="4120069"/>
              <a:chExt cx="5409981" cy="2576606"/>
            </a:xfrm>
          </p:grpSpPr>
          <p:sp>
            <p:nvSpPr>
              <p:cNvPr id="1146" name="Shape 1146"/>
              <p:cNvSpPr txBox="1"/>
              <p:nvPr/>
            </p:nvSpPr>
            <p:spPr>
              <a:xfrm>
                <a:off x="1123870" y="4235960"/>
                <a:ext cx="715934" cy="20622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600">
                    <a:solidFill>
                      <a:srgbClr val="000000"/>
                    </a:solidFill>
                    <a:latin typeface="Helvetica Neue"/>
                    <a:ea typeface="Helvetica Neue"/>
                    <a:cs typeface="Helvetica Neue"/>
                    <a:sym typeface="Helvetica Neue"/>
                  </a:rPr>
                  <a:t>+10%</a:t>
                </a:r>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0" sz="1600">
                  <a:solidFill>
                    <a:srgbClr val="000000"/>
                  </a:solidFill>
                  <a:latin typeface="Helvetica Neue"/>
                  <a:ea typeface="Helvetica Neue"/>
                  <a:cs typeface="Helvetica Neue"/>
                  <a:sym typeface="Helvetica Neue"/>
                </a:endParaRPr>
              </a:p>
            </p:txBody>
          </p:sp>
          <p:sp>
            <p:nvSpPr>
              <p:cNvPr id="1147" name="Shape 1147"/>
              <p:cNvSpPr/>
              <p:nvPr/>
            </p:nvSpPr>
            <p:spPr>
              <a:xfrm>
                <a:off x="1227054" y="6326775"/>
                <a:ext cx="595288" cy="36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800">
                    <a:solidFill>
                      <a:srgbClr val="000000"/>
                    </a:solidFill>
                    <a:latin typeface="Helvetica Neue"/>
                    <a:ea typeface="Helvetica Neue"/>
                    <a:cs typeface="Helvetica Neue"/>
                    <a:sym typeface="Helvetica Neue"/>
                  </a:rPr>
                  <a:t>-5%</a:t>
                </a:r>
                <a:endParaRPr/>
              </a:p>
            </p:txBody>
          </p:sp>
          <p:grpSp>
            <p:nvGrpSpPr>
              <p:cNvPr id="1148" name="Shape 1148"/>
              <p:cNvGrpSpPr/>
              <p:nvPr/>
            </p:nvGrpSpPr>
            <p:grpSpPr>
              <a:xfrm>
                <a:off x="1822499" y="4120069"/>
                <a:ext cx="4711352" cy="2482226"/>
                <a:chOff x="1822499" y="4120069"/>
                <a:chExt cx="4711352" cy="2482226"/>
              </a:xfrm>
            </p:grpSpPr>
            <p:grpSp>
              <p:nvGrpSpPr>
                <p:cNvPr id="1149" name="Shape 1149"/>
                <p:cNvGrpSpPr/>
                <p:nvPr/>
              </p:nvGrpSpPr>
              <p:grpSpPr>
                <a:xfrm>
                  <a:off x="1822499" y="4120069"/>
                  <a:ext cx="4711352" cy="2482226"/>
                  <a:chOff x="1822499" y="4120069"/>
                  <a:chExt cx="4711352" cy="2482226"/>
                </a:xfrm>
              </p:grpSpPr>
              <p:grpSp>
                <p:nvGrpSpPr>
                  <p:cNvPr id="1150" name="Shape 1150"/>
                  <p:cNvGrpSpPr/>
                  <p:nvPr/>
                </p:nvGrpSpPr>
                <p:grpSpPr>
                  <a:xfrm>
                    <a:off x="1822499" y="4120069"/>
                    <a:ext cx="4711352" cy="2482226"/>
                    <a:chOff x="1822499" y="4120069"/>
                    <a:chExt cx="4711352" cy="2482226"/>
                  </a:xfrm>
                </p:grpSpPr>
                <p:pic>
                  <p:nvPicPr>
                    <p:cNvPr id="1151" name="Shape 1151"/>
                    <p:cNvPicPr preferRelativeResize="0"/>
                    <p:nvPr/>
                  </p:nvPicPr>
                  <p:blipFill rotWithShape="1">
                    <a:blip r:embed="rId3">
                      <a:alphaModFix/>
                    </a:blip>
                    <a:srcRect b="0" l="0" r="0" t="0"/>
                    <a:stretch/>
                  </p:blipFill>
                  <p:spPr>
                    <a:xfrm>
                      <a:off x="1822499" y="4120069"/>
                      <a:ext cx="4711352" cy="2482226"/>
                    </a:xfrm>
                    <a:prstGeom prst="rect">
                      <a:avLst/>
                    </a:prstGeom>
                    <a:noFill/>
                    <a:ln>
                      <a:noFill/>
                    </a:ln>
                  </p:spPr>
                </p:pic>
                <p:sp>
                  <p:nvSpPr>
                    <p:cNvPr id="1152" name="Shape 1152"/>
                    <p:cNvSpPr/>
                    <p:nvPr/>
                  </p:nvSpPr>
                  <p:spPr>
                    <a:xfrm>
                      <a:off x="2289048" y="6117217"/>
                      <a:ext cx="908013"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D99694"/>
                          </a:solidFill>
                          <a:latin typeface="Helvetica Neue"/>
                          <a:ea typeface="Helvetica Neue"/>
                          <a:cs typeface="Helvetica Neue"/>
                          <a:sym typeface="Helvetica Neue"/>
                        </a:rPr>
                        <a:t>C&gt;T(CpG)</a:t>
                      </a:r>
                      <a:endParaRPr/>
                    </a:p>
                  </p:txBody>
                </p:sp>
              </p:grpSp>
              <p:sp>
                <p:nvSpPr>
                  <p:cNvPr id="1153" name="Shape 1153"/>
                  <p:cNvSpPr txBox="1"/>
                  <p:nvPr/>
                </p:nvSpPr>
                <p:spPr>
                  <a:xfrm>
                    <a:off x="5060711" y="4401066"/>
                    <a:ext cx="752444" cy="36990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NAHR</a:t>
                    </a:r>
                    <a:endParaRPr/>
                  </a:p>
                </p:txBody>
              </p:sp>
              <p:sp>
                <p:nvSpPr>
                  <p:cNvPr id="1154" name="Shape 1154"/>
                  <p:cNvSpPr txBox="1"/>
                  <p:nvPr/>
                </p:nvSpPr>
                <p:spPr>
                  <a:xfrm>
                    <a:off x="2362070" y="4401066"/>
                    <a:ext cx="647674" cy="2778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Helvetica Neue"/>
                        <a:ea typeface="Helvetica Neue"/>
                        <a:cs typeface="Helvetica Neue"/>
                        <a:sym typeface="Helvetica Neue"/>
                      </a:rPr>
                      <a:t>CpG%</a:t>
                    </a:r>
                    <a:endParaRPr/>
                  </a:p>
                </p:txBody>
              </p:sp>
              <p:sp>
                <p:nvSpPr>
                  <p:cNvPr id="1155" name="Shape 1155"/>
                  <p:cNvSpPr/>
                  <p:nvPr/>
                </p:nvSpPr>
                <p:spPr>
                  <a:xfrm>
                    <a:off x="2268412" y="5174208"/>
                    <a:ext cx="752444" cy="2778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0000"/>
                        </a:solidFill>
                        <a:latin typeface="Helvetica Neue"/>
                        <a:ea typeface="Helvetica Neue"/>
                        <a:cs typeface="Helvetica Neue"/>
                        <a:sym typeface="Helvetica Neue"/>
                      </a:rPr>
                      <a:t>C&gt;T(all)</a:t>
                    </a:r>
                    <a:endParaRPr/>
                  </a:p>
                </p:txBody>
              </p:sp>
            </p:grpSp>
            <p:sp>
              <p:nvSpPr>
                <p:cNvPr id="1156" name="Shape 1156"/>
                <p:cNvSpPr/>
                <p:nvPr/>
              </p:nvSpPr>
              <p:spPr>
                <a:xfrm>
                  <a:off x="3255797" y="5331375"/>
                  <a:ext cx="552428"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GC%</a:t>
                  </a:r>
                  <a:endParaRPr/>
                </a:p>
              </p:txBody>
            </p:sp>
          </p:grpSp>
        </p:grpSp>
        <p:cxnSp>
          <p:nvCxnSpPr>
            <p:cNvPr id="1157" name="Shape 1157"/>
            <p:cNvCxnSpPr/>
            <p:nvPr/>
          </p:nvCxnSpPr>
          <p:spPr>
            <a:xfrm>
              <a:off x="1915300" y="6242334"/>
              <a:ext cx="4694047" cy="0"/>
            </a:xfrm>
            <a:prstGeom prst="straightConnector1">
              <a:avLst/>
            </a:prstGeom>
            <a:noFill/>
            <a:ln cap="flat" cmpd="sng" w="25400">
              <a:solidFill>
                <a:schemeClr val="dk1"/>
              </a:solidFill>
              <a:prstDash val="solid"/>
              <a:round/>
              <a:headEnd len="sm" w="sm" type="none"/>
              <a:tailEnd len="med" w="med" type="stealth"/>
            </a:ln>
          </p:spPr>
        </p:cxnSp>
      </p:grpSp>
      <p:sp>
        <p:nvSpPr>
          <p:cNvPr id="1158" name="Shape 1158"/>
          <p:cNvSpPr txBox="1"/>
          <p:nvPr/>
        </p:nvSpPr>
        <p:spPr>
          <a:xfrm>
            <a:off x="831850" y="5799598"/>
            <a:ext cx="269875" cy="2762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200">
                <a:solidFill>
                  <a:srgbClr val="000000"/>
                </a:solidFill>
                <a:latin typeface="Helvetica Neue"/>
                <a:ea typeface="Helvetica Neue"/>
                <a:cs typeface="Helvetica Neue"/>
                <a:sym typeface="Helvetica Neue"/>
              </a:rPr>
              <a:t>0</a:t>
            </a:r>
            <a:endParaRPr/>
          </a:p>
        </p:txBody>
      </p:sp>
      <p:sp>
        <p:nvSpPr>
          <p:cNvPr id="1159" name="Shape 1159"/>
          <p:cNvSpPr txBox="1"/>
          <p:nvPr/>
        </p:nvSpPr>
        <p:spPr>
          <a:xfrm>
            <a:off x="4654550" y="5799598"/>
            <a:ext cx="835025" cy="2762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200">
                <a:solidFill>
                  <a:srgbClr val="000000"/>
                </a:solidFill>
                <a:latin typeface="Helvetica Neue"/>
                <a:ea typeface="Helvetica Neue"/>
                <a:cs typeface="Helvetica Neue"/>
                <a:sym typeface="Helvetica Neue"/>
              </a:rPr>
              <a:t>700 Kbps</a:t>
            </a:r>
            <a:endParaRPr/>
          </a:p>
        </p:txBody>
      </p:sp>
      <p:grpSp>
        <p:nvGrpSpPr>
          <p:cNvPr id="1160" name="Shape 1160"/>
          <p:cNvGrpSpPr/>
          <p:nvPr/>
        </p:nvGrpSpPr>
        <p:grpSpPr>
          <a:xfrm>
            <a:off x="5291138" y="3122695"/>
            <a:ext cx="3760787" cy="3155950"/>
            <a:chOff x="5382798" y="3247263"/>
            <a:chExt cx="3761202" cy="3155899"/>
          </a:xfrm>
        </p:grpSpPr>
        <p:sp>
          <p:nvSpPr>
            <p:cNvPr id="1161" name="Shape 1161"/>
            <p:cNvSpPr txBox="1"/>
            <p:nvPr/>
          </p:nvSpPr>
          <p:spPr>
            <a:xfrm>
              <a:off x="5382798" y="3598095"/>
              <a:ext cx="650947" cy="2122453"/>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200">
                  <a:solidFill>
                    <a:srgbClr val="000000"/>
                  </a:solidFill>
                  <a:latin typeface="Helvetica Neue"/>
                  <a:ea typeface="Helvetica Neue"/>
                  <a:cs typeface="Helvetica Neue"/>
                  <a:sym typeface="Helvetica Neue"/>
                </a:rPr>
                <a:t>6</a:t>
              </a:r>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t/>
              </a:r>
              <a:endParaRPr b="1" sz="1200">
                <a:solidFill>
                  <a:srgbClr val="000000"/>
                </a:solidFill>
                <a:latin typeface="Helvetica Neue"/>
                <a:ea typeface="Helvetica Neue"/>
                <a:cs typeface="Helvetica Neue"/>
                <a:sym typeface="Helvetica Neue"/>
              </a:endParaRPr>
            </a:p>
            <a:p>
              <a:pPr indent="0" lvl="0" marL="0" marR="0" rtl="0" algn="r">
                <a:spcBef>
                  <a:spcPts val="0"/>
                </a:spcBef>
                <a:spcAft>
                  <a:spcPts val="0"/>
                </a:spcAft>
                <a:buNone/>
              </a:pPr>
              <a:r>
                <a:rPr b="1" lang="en-US" sz="1200">
                  <a:solidFill>
                    <a:srgbClr val="000000"/>
                  </a:solidFill>
                  <a:latin typeface="Helvetica Neue"/>
                  <a:ea typeface="Helvetica Neue"/>
                  <a:cs typeface="Helvetica Neue"/>
                  <a:sym typeface="Helvetica Neue"/>
                </a:rPr>
                <a:t>1</a:t>
              </a:r>
              <a:endParaRPr/>
            </a:p>
          </p:txBody>
        </p:sp>
        <p:grpSp>
          <p:nvGrpSpPr>
            <p:cNvPr id="1162" name="Shape 1162"/>
            <p:cNvGrpSpPr/>
            <p:nvPr/>
          </p:nvGrpSpPr>
          <p:grpSpPr>
            <a:xfrm>
              <a:off x="5581257" y="3247263"/>
              <a:ext cx="3391274" cy="3155899"/>
              <a:chOff x="5537914" y="3292778"/>
              <a:chExt cx="3391274" cy="3155899"/>
            </a:xfrm>
          </p:grpSpPr>
          <p:grpSp>
            <p:nvGrpSpPr>
              <p:cNvPr id="1163" name="Shape 1163"/>
              <p:cNvGrpSpPr/>
              <p:nvPr/>
            </p:nvGrpSpPr>
            <p:grpSpPr>
              <a:xfrm>
                <a:off x="5537914" y="3292778"/>
                <a:ext cx="3391274" cy="3155899"/>
                <a:chOff x="751916" y="-386299"/>
                <a:chExt cx="14726842" cy="13704725"/>
              </a:xfrm>
            </p:grpSpPr>
            <p:pic>
              <p:nvPicPr>
                <p:cNvPr descr="hmr_plot_all.pdf" id="1164" name="Shape 1164"/>
                <p:cNvPicPr preferRelativeResize="0"/>
                <p:nvPr/>
              </p:nvPicPr>
              <p:blipFill rotWithShape="1">
                <a:blip r:embed="rId4">
                  <a:alphaModFix/>
                </a:blip>
                <a:srcRect b="18460" l="14291" r="8778" t="19405"/>
                <a:stretch/>
              </p:blipFill>
              <p:spPr>
                <a:xfrm>
                  <a:off x="2840356" y="787030"/>
                  <a:ext cx="12208465" cy="9809926"/>
                </a:xfrm>
                <a:prstGeom prst="rect">
                  <a:avLst/>
                </a:prstGeom>
                <a:noFill/>
                <a:ln>
                  <a:noFill/>
                </a:ln>
              </p:spPr>
            </p:pic>
            <p:cxnSp>
              <p:nvCxnSpPr>
                <p:cNvPr id="1165" name="Shape 1165"/>
                <p:cNvCxnSpPr/>
                <p:nvPr/>
              </p:nvCxnSpPr>
              <p:spPr>
                <a:xfrm>
                  <a:off x="2923713" y="11202054"/>
                  <a:ext cx="12210315" cy="0"/>
                </a:xfrm>
                <a:prstGeom prst="straightConnector1">
                  <a:avLst/>
                </a:prstGeom>
                <a:noFill/>
                <a:ln cap="flat" cmpd="sng" w="28575">
                  <a:solidFill>
                    <a:schemeClr val="dk1"/>
                  </a:solidFill>
                  <a:prstDash val="solid"/>
                  <a:round/>
                  <a:headEnd len="sm" w="sm" type="none"/>
                  <a:tailEnd len="sm" w="sm" type="none"/>
                </a:ln>
              </p:spPr>
            </p:cxnSp>
            <p:sp>
              <p:nvSpPr>
                <p:cNvPr id="1166" name="Shape 1166"/>
                <p:cNvSpPr txBox="1"/>
                <p:nvPr/>
              </p:nvSpPr>
              <p:spPr>
                <a:xfrm>
                  <a:off x="3309810" y="12118917"/>
                  <a:ext cx="12168948" cy="119950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Distance from breakpoints, Kbps</a:t>
                  </a:r>
                  <a:endParaRPr/>
                </a:p>
              </p:txBody>
            </p:sp>
            <p:cxnSp>
              <p:nvCxnSpPr>
                <p:cNvPr id="1167" name="Shape 1167"/>
                <p:cNvCxnSpPr/>
                <p:nvPr/>
              </p:nvCxnSpPr>
              <p:spPr>
                <a:xfrm>
                  <a:off x="2682400" y="1130320"/>
                  <a:ext cx="0" cy="10016584"/>
                </a:xfrm>
                <a:prstGeom prst="straightConnector1">
                  <a:avLst/>
                </a:prstGeom>
                <a:noFill/>
                <a:ln cap="flat" cmpd="sng" w="28575">
                  <a:solidFill>
                    <a:schemeClr val="dk1"/>
                  </a:solidFill>
                  <a:prstDash val="solid"/>
                  <a:round/>
                  <a:headEnd len="sm" w="sm" type="none"/>
                  <a:tailEnd len="sm" w="sm" type="none"/>
                </a:ln>
              </p:spPr>
            </p:cxnSp>
            <p:sp>
              <p:nvSpPr>
                <p:cNvPr id="1168" name="Shape 1168"/>
                <p:cNvSpPr txBox="1"/>
                <p:nvPr/>
              </p:nvSpPr>
              <p:spPr>
                <a:xfrm rot="-5400000">
                  <a:off x="-4876736" y="5242353"/>
                  <a:ext cx="12456963" cy="119965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Hypomethylated regions in sperm</a:t>
                  </a:r>
                  <a:endParaRPr/>
                </a:p>
              </p:txBody>
            </p:sp>
          </p:grpSp>
          <p:sp>
            <p:nvSpPr>
              <p:cNvPr id="1169" name="Shape 1169"/>
              <p:cNvSpPr/>
              <p:nvPr/>
            </p:nvSpPr>
            <p:spPr>
              <a:xfrm>
                <a:off x="8248076" y="3516612"/>
                <a:ext cx="681112" cy="296857"/>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a:solidFill>
                    <a:srgbClr val="FFFFFF"/>
                  </a:solidFill>
                  <a:latin typeface="Arial"/>
                  <a:ea typeface="Arial"/>
                  <a:cs typeface="Arial"/>
                  <a:sym typeface="Arial"/>
                </a:endParaRPr>
              </a:p>
            </p:txBody>
          </p:sp>
        </p:grpSp>
        <p:sp>
          <p:nvSpPr>
            <p:cNvPr id="1170" name="Shape 1170"/>
            <p:cNvSpPr txBox="1"/>
            <p:nvPr/>
          </p:nvSpPr>
          <p:spPr>
            <a:xfrm>
              <a:off x="5833698" y="5928508"/>
              <a:ext cx="3310302" cy="27780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Helvetica Neue"/>
                  <a:ea typeface="Helvetica Neue"/>
                  <a:cs typeface="Helvetica Neue"/>
                  <a:sym typeface="Helvetica Neue"/>
                </a:rPr>
                <a:t>  -10                             0                              10           </a:t>
              </a:r>
              <a:endParaRPr/>
            </a:p>
          </p:txBody>
        </p:sp>
      </p:grpSp>
      <p:cxnSp>
        <p:nvCxnSpPr>
          <p:cNvPr id="1171" name="Shape 1171"/>
          <p:cNvCxnSpPr/>
          <p:nvPr/>
        </p:nvCxnSpPr>
        <p:spPr>
          <a:xfrm>
            <a:off x="5862638" y="5826125"/>
            <a:ext cx="79375" cy="0"/>
          </a:xfrm>
          <a:prstGeom prst="straightConnector1">
            <a:avLst/>
          </a:prstGeom>
          <a:noFill/>
          <a:ln cap="flat" cmpd="sng" w="28575">
            <a:solidFill>
              <a:schemeClr val="dk1"/>
            </a:solidFill>
            <a:prstDash val="solid"/>
            <a:round/>
            <a:headEnd len="sm" w="sm" type="none"/>
            <a:tailEnd len="sm" w="sm" type="none"/>
          </a:ln>
        </p:spPr>
      </p:cxnSp>
      <p:cxnSp>
        <p:nvCxnSpPr>
          <p:cNvPr id="1172" name="Shape 1172"/>
          <p:cNvCxnSpPr/>
          <p:nvPr/>
        </p:nvCxnSpPr>
        <p:spPr>
          <a:xfrm>
            <a:off x="5862638" y="3979863"/>
            <a:ext cx="79375" cy="0"/>
          </a:xfrm>
          <a:prstGeom prst="straightConnector1">
            <a:avLst/>
          </a:prstGeom>
          <a:noFill/>
          <a:ln cap="flat" cmpd="sng" w="28575">
            <a:solidFill>
              <a:schemeClr val="dk1"/>
            </a:solidFill>
            <a:prstDash val="solid"/>
            <a:round/>
            <a:headEnd len="sm" w="sm" type="none"/>
            <a:tailEnd len="sm" w="sm" type="none"/>
          </a:ln>
        </p:spPr>
      </p:cxnSp>
      <p:sp>
        <p:nvSpPr>
          <p:cNvPr id="1173" name="Shape 1173"/>
          <p:cNvSpPr txBox="1"/>
          <p:nvPr/>
        </p:nvSpPr>
        <p:spPr>
          <a:xfrm>
            <a:off x="7929563" y="3532188"/>
            <a:ext cx="852487" cy="9239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FF"/>
                </a:solidFill>
                <a:latin typeface="Helvetica Neue"/>
                <a:ea typeface="Helvetica Neue"/>
                <a:cs typeface="Helvetica Neue"/>
                <a:sym typeface="Helvetica Neue"/>
              </a:rPr>
              <a:t>TEI</a:t>
            </a:r>
            <a:endParaRPr/>
          </a:p>
          <a:p>
            <a:pPr indent="0" lvl="0" marL="0" marR="0" rtl="0" algn="l">
              <a:spcBef>
                <a:spcPts val="0"/>
              </a:spcBef>
              <a:spcAft>
                <a:spcPts val="0"/>
              </a:spcAft>
              <a:buNone/>
            </a:pPr>
            <a:r>
              <a:rPr b="1" lang="en-US" sz="1800">
                <a:solidFill>
                  <a:srgbClr val="00FF00"/>
                </a:solidFill>
                <a:latin typeface="Helvetica Neue"/>
                <a:ea typeface="Helvetica Neue"/>
                <a:cs typeface="Helvetica Neue"/>
                <a:sym typeface="Helvetica Neue"/>
              </a:rPr>
              <a:t>NAHR</a:t>
            </a:r>
            <a:endParaRPr/>
          </a:p>
          <a:p>
            <a:pPr indent="0" lvl="0" marL="0" marR="0" rtl="0" algn="l">
              <a:spcBef>
                <a:spcPts val="0"/>
              </a:spcBef>
              <a:spcAft>
                <a:spcPts val="0"/>
              </a:spcAft>
              <a:buNone/>
            </a:pPr>
            <a:r>
              <a:rPr b="1" lang="en-US" sz="1800">
                <a:solidFill>
                  <a:srgbClr val="0000FF"/>
                </a:solidFill>
                <a:latin typeface="Helvetica Neue"/>
                <a:ea typeface="Helvetica Neue"/>
                <a:cs typeface="Helvetica Neue"/>
                <a:sym typeface="Helvetica Neue"/>
              </a:rPr>
              <a:t>NH</a:t>
            </a:r>
            <a:endParaRPr/>
          </a:p>
        </p:txBody>
      </p:sp>
      <p:sp>
        <p:nvSpPr>
          <p:cNvPr id="1174" name="Shape 1174"/>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2" name="Shape 3192"/>
        <p:cNvGrpSpPr/>
        <p:nvPr/>
      </p:nvGrpSpPr>
      <p:grpSpPr>
        <a:xfrm>
          <a:off x="0" y="0"/>
          <a:ext cx="0" cy="0"/>
          <a:chOff x="0" y="0"/>
          <a:chExt cx="0" cy="0"/>
        </a:xfrm>
      </p:grpSpPr>
      <p:sp>
        <p:nvSpPr>
          <p:cNvPr id="3193" name="Shape 3193"/>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194" name="Shape 3194"/>
          <p:cNvPicPr preferRelativeResize="0"/>
          <p:nvPr/>
        </p:nvPicPr>
        <p:blipFill>
          <a:blip r:embed="rId3">
            <a:alphaModFix/>
          </a:blip>
          <a:stretch>
            <a:fillRect/>
          </a:stretch>
        </p:blipFill>
        <p:spPr>
          <a:xfrm>
            <a:off x="152400" y="152400"/>
            <a:ext cx="8803649" cy="66332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9" name="Shape 3199"/>
        <p:cNvGrpSpPr/>
        <p:nvPr/>
      </p:nvGrpSpPr>
      <p:grpSpPr>
        <a:xfrm>
          <a:off x="0" y="0"/>
          <a:ext cx="0" cy="0"/>
          <a:chOff x="0" y="0"/>
          <a:chExt cx="0" cy="0"/>
        </a:xfrm>
      </p:grpSpPr>
      <p:sp>
        <p:nvSpPr>
          <p:cNvPr id="3200" name="Shape 3200"/>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01" name="Shape 3201"/>
          <p:cNvPicPr preferRelativeResize="0"/>
          <p:nvPr/>
        </p:nvPicPr>
        <p:blipFill>
          <a:blip r:embed="rId3">
            <a:alphaModFix/>
          </a:blip>
          <a:stretch>
            <a:fillRect/>
          </a:stretch>
        </p:blipFill>
        <p:spPr>
          <a:xfrm>
            <a:off x="152400" y="152400"/>
            <a:ext cx="8691151" cy="66218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6" name="Shape 3206"/>
        <p:cNvGrpSpPr/>
        <p:nvPr/>
      </p:nvGrpSpPr>
      <p:grpSpPr>
        <a:xfrm>
          <a:off x="0" y="0"/>
          <a:ext cx="0" cy="0"/>
          <a:chOff x="0" y="0"/>
          <a:chExt cx="0" cy="0"/>
        </a:xfrm>
      </p:grpSpPr>
      <p:sp>
        <p:nvSpPr>
          <p:cNvPr id="3207" name="Shape 3207"/>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08" name="Shape 3208"/>
          <p:cNvPicPr preferRelativeResize="0"/>
          <p:nvPr/>
        </p:nvPicPr>
        <p:blipFill>
          <a:blip r:embed="rId3">
            <a:alphaModFix/>
          </a:blip>
          <a:stretch>
            <a:fillRect/>
          </a:stretch>
        </p:blipFill>
        <p:spPr>
          <a:xfrm>
            <a:off x="152400" y="152400"/>
            <a:ext cx="8991600" cy="63807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3" name="Shape 3213"/>
        <p:cNvGrpSpPr/>
        <p:nvPr/>
      </p:nvGrpSpPr>
      <p:grpSpPr>
        <a:xfrm>
          <a:off x="0" y="0"/>
          <a:ext cx="0" cy="0"/>
          <a:chOff x="0" y="0"/>
          <a:chExt cx="0" cy="0"/>
        </a:xfrm>
      </p:grpSpPr>
      <p:sp>
        <p:nvSpPr>
          <p:cNvPr id="3214" name="Shape 3214"/>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15" name="Shape 3215"/>
          <p:cNvPicPr preferRelativeResize="0"/>
          <p:nvPr/>
        </p:nvPicPr>
        <p:blipFill>
          <a:blip r:embed="rId3">
            <a:alphaModFix/>
          </a:blip>
          <a:stretch>
            <a:fillRect/>
          </a:stretch>
        </p:blipFill>
        <p:spPr>
          <a:xfrm>
            <a:off x="152400" y="152400"/>
            <a:ext cx="8877500" cy="648002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0" name="Shape 3220"/>
        <p:cNvGrpSpPr/>
        <p:nvPr/>
      </p:nvGrpSpPr>
      <p:grpSpPr>
        <a:xfrm>
          <a:off x="0" y="0"/>
          <a:ext cx="0" cy="0"/>
          <a:chOff x="0" y="0"/>
          <a:chExt cx="0" cy="0"/>
        </a:xfrm>
      </p:grpSpPr>
      <p:sp>
        <p:nvSpPr>
          <p:cNvPr id="3221" name="Shape 3221"/>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22" name="Shape 3222"/>
          <p:cNvPicPr preferRelativeResize="0"/>
          <p:nvPr/>
        </p:nvPicPr>
        <p:blipFill>
          <a:blip r:embed="rId3">
            <a:alphaModFix/>
          </a:blip>
          <a:stretch>
            <a:fillRect/>
          </a:stretch>
        </p:blipFill>
        <p:spPr>
          <a:xfrm>
            <a:off x="152400" y="152400"/>
            <a:ext cx="8456658" cy="67056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7" name="Shape 3227"/>
        <p:cNvGrpSpPr/>
        <p:nvPr/>
      </p:nvGrpSpPr>
      <p:grpSpPr>
        <a:xfrm>
          <a:off x="0" y="0"/>
          <a:ext cx="0" cy="0"/>
          <a:chOff x="0" y="0"/>
          <a:chExt cx="0" cy="0"/>
        </a:xfrm>
      </p:grpSpPr>
      <p:sp>
        <p:nvSpPr>
          <p:cNvPr id="3228" name="Shape 3228"/>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29" name="Shape 3229"/>
          <p:cNvPicPr preferRelativeResize="0"/>
          <p:nvPr/>
        </p:nvPicPr>
        <p:blipFill>
          <a:blip r:embed="rId3">
            <a:alphaModFix/>
          </a:blip>
          <a:stretch>
            <a:fillRect/>
          </a:stretch>
        </p:blipFill>
        <p:spPr>
          <a:xfrm>
            <a:off x="152400" y="152400"/>
            <a:ext cx="8991600" cy="625336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4" name="Shape 3234"/>
        <p:cNvGrpSpPr/>
        <p:nvPr/>
      </p:nvGrpSpPr>
      <p:grpSpPr>
        <a:xfrm>
          <a:off x="0" y="0"/>
          <a:ext cx="0" cy="0"/>
          <a:chOff x="0" y="0"/>
          <a:chExt cx="0" cy="0"/>
        </a:xfrm>
      </p:grpSpPr>
      <p:sp>
        <p:nvSpPr>
          <p:cNvPr id="3235" name="Shape 3235"/>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3236" name="Shape 3236"/>
          <p:cNvPicPr preferRelativeResize="0"/>
          <p:nvPr/>
        </p:nvPicPr>
        <p:blipFill>
          <a:blip r:embed="rId3">
            <a:alphaModFix/>
          </a:blip>
          <a:stretch>
            <a:fillRect/>
          </a:stretch>
        </p:blipFill>
        <p:spPr>
          <a:xfrm>
            <a:off x="152400" y="152400"/>
            <a:ext cx="8361875" cy="62589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0" name="Shape 3240"/>
        <p:cNvGrpSpPr/>
        <p:nvPr/>
      </p:nvGrpSpPr>
      <p:grpSpPr>
        <a:xfrm>
          <a:off x="0" y="0"/>
          <a:ext cx="0" cy="0"/>
          <a:chOff x="0" y="0"/>
          <a:chExt cx="0" cy="0"/>
        </a:xfrm>
      </p:grpSpPr>
      <p:sp>
        <p:nvSpPr>
          <p:cNvPr id="3241" name="Shape 3241"/>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SVFX</a:t>
            </a:r>
            <a:endParaRPr b="0" i="0" sz="6000" u="none" cap="none" strike="noStrike">
              <a:solidFill>
                <a:schemeClr val="dk1"/>
              </a:solidFill>
              <a:latin typeface="Calibri"/>
              <a:ea typeface="Calibri"/>
              <a:cs typeface="Calibri"/>
              <a:sym typeface="Calibri"/>
            </a:endParaRPr>
          </a:p>
        </p:txBody>
      </p:sp>
      <p:sp>
        <p:nvSpPr>
          <p:cNvPr id="3242" name="Shape 3242"/>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Arif Harmanci</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6" name="Shape 3246"/>
        <p:cNvGrpSpPr/>
        <p:nvPr/>
      </p:nvGrpSpPr>
      <p:grpSpPr>
        <a:xfrm>
          <a:off x="0" y="0"/>
          <a:ext cx="0" cy="0"/>
          <a:chOff x="0" y="0"/>
          <a:chExt cx="0" cy="0"/>
        </a:xfrm>
      </p:grpSpPr>
      <p:sp>
        <p:nvSpPr>
          <p:cNvPr id="3247" name="Shape 3247"/>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SVFX: Introduction</a:t>
            </a:r>
            <a:endParaRPr b="0" i="0" sz="4400" u="none" cap="none" strike="noStrike">
              <a:solidFill>
                <a:schemeClr val="dk1"/>
              </a:solidFill>
              <a:latin typeface="Calibri"/>
              <a:ea typeface="Calibri"/>
              <a:cs typeface="Calibri"/>
              <a:sym typeface="Calibri"/>
            </a:endParaRPr>
          </a:p>
        </p:txBody>
      </p:sp>
      <p:sp>
        <p:nvSpPr>
          <p:cNvPr id="3248" name="Shape 324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We can identify SVs using different tools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Somatator, dRanger, Meerkat, Delly,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Can we measure the effect of structural variants?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Focus on the somatic structural variants</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2" name="Shape 3252"/>
        <p:cNvGrpSpPr/>
        <p:nvPr/>
      </p:nvGrpSpPr>
      <p:grpSpPr>
        <a:xfrm>
          <a:off x="0" y="0"/>
          <a:ext cx="0" cy="0"/>
          <a:chOff x="0" y="0"/>
          <a:chExt cx="0" cy="0"/>
        </a:xfrm>
      </p:grpSpPr>
      <p:sp>
        <p:nvSpPr>
          <p:cNvPr id="3253" name="Shape 3253"/>
          <p:cNvSpPr txBox="1"/>
          <p:nvPr>
            <p:ph type="title"/>
          </p:nvPr>
        </p:nvSpPr>
        <p:spPr>
          <a:xfrm>
            <a:off x="628650" y="-282012"/>
            <a:ext cx="78867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Prioritization of Somatic CNVs</a:t>
            </a:r>
            <a:endParaRPr b="0" i="0" sz="4400" u="none" cap="none" strike="noStrike">
              <a:solidFill>
                <a:schemeClr val="dk1"/>
              </a:solidFill>
              <a:latin typeface="Calibri"/>
              <a:ea typeface="Calibri"/>
              <a:cs typeface="Calibri"/>
              <a:sym typeface="Calibri"/>
            </a:endParaRPr>
          </a:p>
        </p:txBody>
      </p:sp>
      <p:sp>
        <p:nvSpPr>
          <p:cNvPr id="3254" name="Shape 3254"/>
          <p:cNvSpPr txBox="1"/>
          <p:nvPr>
            <p:ph idx="1" type="body"/>
          </p:nvPr>
        </p:nvSpPr>
        <p:spPr>
          <a:xfrm>
            <a:off x="628650" y="1321244"/>
            <a:ext cx="7886700" cy="4183023"/>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Somatic Copy Number Variants: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Copy number changes that are specific to a tumor that does not exist in normal tissue</a:t>
            </a:r>
            <a:endParaRPr/>
          </a:p>
          <a:p>
            <a:pPr indent="-228600" lvl="0" marL="228600" marR="0" rtl="0" algn="l">
              <a:lnSpc>
                <a:spcPct val="90000"/>
              </a:lnSpc>
              <a:spcBef>
                <a:spcPts val="1000"/>
              </a:spcBef>
              <a:spcAft>
                <a:spcPts val="0"/>
              </a:spcAft>
              <a:buClr>
                <a:schemeClr val="dk1"/>
              </a:buClr>
              <a:buSzPts val="2800"/>
              <a:buFont typeface="Arial"/>
              <a:buChar char="•"/>
            </a:pPr>
            <a:r>
              <a:rPr b="0" i="1" lang="en-US" sz="2800" u="none" cap="none" strike="noStrike">
                <a:solidFill>
                  <a:schemeClr val="dk1"/>
                </a:solidFill>
                <a:latin typeface="Calibri"/>
                <a:ea typeface="Calibri"/>
                <a:cs typeface="Calibri"/>
                <a:sym typeface="Calibri"/>
              </a:rPr>
              <a:t>Problem: How do we measure impact of somatic CNVs? </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88,407 Deletions and 77,841 Duplications</a:t>
            </a:r>
            <a:endParaRPr b="0" i="1"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CNVs lengths vary widely: 10,000 base pairs – 100 megabase pairs</a:t>
            </a:r>
            <a:endParaRPr/>
          </a:p>
        </p:txBody>
      </p:sp>
      <p:sp>
        <p:nvSpPr>
          <p:cNvPr id="3255" name="Shape 325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256" name="Shape 3256"/>
          <p:cNvSpPr/>
          <p:nvPr/>
        </p:nvSpPr>
        <p:spPr>
          <a:xfrm>
            <a:off x="1531620" y="4729494"/>
            <a:ext cx="1130017" cy="743373"/>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u="none" cap="none" strike="noStrike">
                <a:solidFill>
                  <a:schemeClr val="dk1"/>
                </a:solidFill>
                <a:latin typeface="Helvetica Neue"/>
                <a:ea typeface="Helvetica Neue"/>
                <a:cs typeface="Helvetica Neue"/>
                <a:sym typeface="Helvetica Neue"/>
              </a:rPr>
              <a:t>Somatic CNVs</a:t>
            </a:r>
            <a:endParaRPr b="0" i="0" sz="1600" u="none" cap="none" strike="noStrike">
              <a:solidFill>
                <a:schemeClr val="dk1"/>
              </a:solidFill>
              <a:latin typeface="Helvetica Neue"/>
              <a:ea typeface="Helvetica Neue"/>
              <a:cs typeface="Helvetica Neue"/>
              <a:sym typeface="Helvetica Neue"/>
            </a:endParaRPr>
          </a:p>
        </p:txBody>
      </p:sp>
      <p:sp>
        <p:nvSpPr>
          <p:cNvPr id="3257" name="Shape 3257"/>
          <p:cNvSpPr/>
          <p:nvPr/>
        </p:nvSpPr>
        <p:spPr>
          <a:xfrm>
            <a:off x="3486150" y="4619428"/>
            <a:ext cx="1520190" cy="944880"/>
          </a:xfrm>
          <a:prstGeom prst="roundRect">
            <a:avLst>
              <a:gd fmla="val 16667"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Scoring Method Training and Deployment</a:t>
            </a:r>
            <a:endParaRPr b="0" i="0" sz="1800" u="none" cap="none" strike="noStrike">
              <a:solidFill>
                <a:schemeClr val="dk1"/>
              </a:solidFill>
              <a:latin typeface="Arial"/>
              <a:ea typeface="Arial"/>
              <a:cs typeface="Arial"/>
              <a:sym typeface="Arial"/>
            </a:endParaRPr>
          </a:p>
        </p:txBody>
      </p:sp>
      <p:sp>
        <p:nvSpPr>
          <p:cNvPr id="3258" name="Shape 3258"/>
          <p:cNvSpPr/>
          <p:nvPr/>
        </p:nvSpPr>
        <p:spPr>
          <a:xfrm>
            <a:off x="5826752" y="4680388"/>
            <a:ext cx="1522738" cy="85004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u="none" cap="none" strike="noStrike">
                <a:solidFill>
                  <a:schemeClr val="dk1"/>
                </a:solidFill>
                <a:latin typeface="Helvetica Neue"/>
                <a:ea typeface="Helvetica Neue"/>
                <a:cs typeface="Helvetica Neue"/>
                <a:sym typeface="Helvetica Neue"/>
              </a:rPr>
              <a:t>Scored Somatic CNVs</a:t>
            </a:r>
            <a:endParaRPr b="0" i="0" sz="1600" u="none" cap="none" strike="noStrike">
              <a:solidFill>
                <a:schemeClr val="dk1"/>
              </a:solidFill>
              <a:latin typeface="Helvetica Neue"/>
              <a:ea typeface="Helvetica Neue"/>
              <a:cs typeface="Helvetica Neue"/>
              <a:sym typeface="Helvetica Neue"/>
            </a:endParaRPr>
          </a:p>
        </p:txBody>
      </p:sp>
      <p:cxnSp>
        <p:nvCxnSpPr>
          <p:cNvPr id="3259" name="Shape 3259"/>
          <p:cNvCxnSpPr/>
          <p:nvPr/>
        </p:nvCxnSpPr>
        <p:spPr>
          <a:xfrm>
            <a:off x="2663190" y="5107733"/>
            <a:ext cx="824360" cy="0"/>
          </a:xfrm>
          <a:prstGeom prst="straightConnector1">
            <a:avLst/>
          </a:prstGeom>
          <a:noFill/>
          <a:ln cap="flat" cmpd="sng" w="31750">
            <a:solidFill>
              <a:srgbClr val="A5A5A5"/>
            </a:solidFill>
            <a:prstDash val="solid"/>
            <a:miter lim="800000"/>
            <a:headEnd len="sm" w="sm" type="none"/>
            <a:tailEnd len="lg" w="lg" type="triangle"/>
          </a:ln>
        </p:spPr>
      </p:cxnSp>
      <p:cxnSp>
        <p:nvCxnSpPr>
          <p:cNvPr id="3260" name="Shape 3260"/>
          <p:cNvCxnSpPr/>
          <p:nvPr/>
        </p:nvCxnSpPr>
        <p:spPr>
          <a:xfrm>
            <a:off x="5017770" y="5122973"/>
            <a:ext cx="824360" cy="0"/>
          </a:xfrm>
          <a:prstGeom prst="straightConnector1">
            <a:avLst/>
          </a:prstGeom>
          <a:noFill/>
          <a:ln cap="flat" cmpd="sng" w="31750">
            <a:solidFill>
              <a:srgbClr val="A5A5A5"/>
            </a:solidFill>
            <a:prstDash val="solid"/>
            <a:miter lim="800000"/>
            <a:headEnd len="sm" w="sm" type="none"/>
            <a:tailEnd len="lg" w="lg"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9" name="Shape 1179"/>
        <p:cNvGrpSpPr/>
        <p:nvPr/>
      </p:nvGrpSpPr>
      <p:grpSpPr>
        <a:xfrm>
          <a:off x="0" y="0"/>
          <a:ext cx="0" cy="0"/>
          <a:chOff x="0" y="0"/>
          <a:chExt cx="0" cy="0"/>
        </a:xfrm>
      </p:grpSpPr>
      <p:sp>
        <p:nvSpPr>
          <p:cNvPr id="1180" name="Shape 1180"/>
          <p:cNvSpPr txBox="1"/>
          <p:nvPr>
            <p:ph type="title"/>
          </p:nvPr>
        </p:nvSpPr>
        <p:spPr>
          <a:xfrm>
            <a:off x="685800" y="0"/>
            <a:ext cx="7772400" cy="1143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11893"/>
              </a:buClr>
              <a:buSzPts val="2400"/>
              <a:buFont typeface="Arial"/>
              <a:buNone/>
            </a:pPr>
            <a:r>
              <a:rPr lang="en-US">
                <a:solidFill>
                  <a:srgbClr val="011893"/>
                </a:solidFill>
              </a:rPr>
              <a:t>Relevance to large-scale short read sequencing</a:t>
            </a:r>
            <a:endParaRPr b="1" i="0" sz="2400" u="none" cap="none" strike="noStrike">
              <a:solidFill>
                <a:srgbClr val="011893"/>
              </a:solidFill>
              <a:latin typeface="Arial"/>
              <a:ea typeface="Arial"/>
              <a:cs typeface="Arial"/>
              <a:sym typeface="Arial"/>
            </a:endParaRPr>
          </a:p>
        </p:txBody>
      </p:sp>
      <p:sp>
        <p:nvSpPr>
          <p:cNvPr id="1181" name="Shape 1181"/>
          <p:cNvSpPr txBox="1"/>
          <p:nvPr>
            <p:ph idx="1" type="body"/>
          </p:nvPr>
        </p:nvSpPr>
        <p:spPr>
          <a:xfrm>
            <a:off x="685800" y="1013988"/>
            <a:ext cx="7772400" cy="5183400"/>
          </a:xfrm>
          <a:prstGeom prst="rect">
            <a:avLst/>
          </a:prstGeom>
          <a:noFill/>
          <a:ln>
            <a:noFill/>
          </a:ln>
        </p:spPr>
        <p:txBody>
          <a:bodyPr anchorCtr="0" anchor="t" bIns="91425" lIns="91425" spcFirstLastPara="1" rIns="91425" wrap="square" tIns="91425">
            <a:noAutofit/>
          </a:bodyPr>
          <a:lstStyle/>
          <a:p>
            <a:pPr indent="-74612" lvl="0" marL="22701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a:t>
            </a:r>
            <a:r>
              <a:rPr lang="en-US"/>
              <a:t>US GSP (CCDG+CMG) &amp; TopMed will sequence 1000s of genomes w. short reads</a:t>
            </a:r>
            <a:endParaRPr/>
          </a:p>
          <a:p>
            <a:pPr indent="-74612" lvl="0" marL="227012" marR="0" rtl="0" algn="l">
              <a:lnSpc>
                <a:spcPct val="100000"/>
              </a:lnSpc>
              <a:spcBef>
                <a:spcPts val="0"/>
              </a:spcBef>
              <a:spcAft>
                <a:spcPts val="0"/>
              </a:spcAft>
              <a:buClr>
                <a:schemeClr val="dk1"/>
              </a:buClr>
              <a:buSzPts val="2400"/>
              <a:buFont typeface="Arial"/>
              <a:buChar char="•"/>
            </a:pPr>
            <a:r>
              <a:rPr lang="en-US"/>
              <a:t>Useful to run these against a developed breakpoint library to find more SVs</a:t>
            </a:r>
            <a:endParaRPr/>
          </a:p>
          <a:p>
            <a:pPr indent="-74612" lvl="0" marL="227012" marR="0" rtl="0" algn="l">
              <a:lnSpc>
                <a:spcPct val="100000"/>
              </a:lnSpc>
              <a:spcBef>
                <a:spcPts val="0"/>
              </a:spcBef>
              <a:spcAft>
                <a:spcPts val="0"/>
              </a:spcAft>
              <a:buClr>
                <a:schemeClr val="dk1"/>
              </a:buClr>
              <a:buSzPts val="2400"/>
              <a:buFont typeface="Arial"/>
              <a:buChar char="•"/>
            </a:pPr>
            <a:r>
              <a:rPr lang="en-US"/>
              <a:t>Useful to characterize the SVs in terms of functional impact to find those most important to disease</a:t>
            </a:r>
            <a:endParaRPr/>
          </a:p>
          <a:p>
            <a:pPr indent="-74612" lvl="1" marL="569912" marR="0" rtl="0" algn="l">
              <a:lnSpc>
                <a:spcPct val="100000"/>
              </a:lnSpc>
              <a:spcBef>
                <a:spcPts val="0"/>
              </a:spcBef>
              <a:spcAft>
                <a:spcPts val="0"/>
              </a:spcAft>
              <a:buClr>
                <a:schemeClr val="dk1"/>
              </a:buClr>
              <a:buSzPts val="2400"/>
              <a:buFont typeface="Arial"/>
              <a:buChar char="-"/>
            </a:pPr>
            <a:r>
              <a:rPr lang="en-US"/>
              <a:t>particularly for CMG</a:t>
            </a:r>
            <a:r>
              <a:rPr b="0" i="0" lang="en-US" sz="2400" u="none" cap="none" strike="noStrike">
                <a:solidFill>
                  <a:schemeClr val="dk1"/>
                </a:solidFill>
                <a:latin typeface="Arial"/>
                <a:ea typeface="Arial"/>
                <a:cs typeface="Arial"/>
                <a:sym typeface="Arial"/>
              </a:rPr>
              <a:t> </a:t>
            </a:r>
            <a:endParaRPr/>
          </a:p>
          <a:p>
            <a:pPr indent="0" lvl="0" marL="0" marR="0" rtl="0" algn="l">
              <a:lnSpc>
                <a:spcPct val="100000"/>
              </a:lnSpc>
              <a:spcBef>
                <a:spcPts val="480"/>
              </a:spcBef>
              <a:spcAft>
                <a:spcPts val="0"/>
              </a:spcAft>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4" name="Shape 3264"/>
        <p:cNvGrpSpPr/>
        <p:nvPr/>
      </p:nvGrpSpPr>
      <p:grpSpPr>
        <a:xfrm>
          <a:off x="0" y="0"/>
          <a:ext cx="0" cy="0"/>
          <a:chOff x="0" y="0"/>
          <a:chExt cx="0" cy="0"/>
        </a:xfrm>
      </p:grpSpPr>
      <p:sp>
        <p:nvSpPr>
          <p:cNvPr id="3265" name="Shape 3265"/>
          <p:cNvSpPr txBox="1"/>
          <p:nvPr>
            <p:ph type="title"/>
          </p:nvPr>
        </p:nvSpPr>
        <p:spPr>
          <a:xfrm>
            <a:off x="628650" y="-358212"/>
            <a:ext cx="78867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Prioritization of Somatic CNVs</a:t>
            </a:r>
            <a:endParaRPr b="0" i="0" sz="4400" u="none" cap="none" strike="noStrike">
              <a:solidFill>
                <a:schemeClr val="dk1"/>
              </a:solidFill>
              <a:latin typeface="Calibri"/>
              <a:ea typeface="Calibri"/>
              <a:cs typeface="Calibri"/>
              <a:sym typeface="Calibri"/>
            </a:endParaRPr>
          </a:p>
        </p:txBody>
      </p:sp>
      <p:sp>
        <p:nvSpPr>
          <p:cNvPr id="3266" name="Shape 3266"/>
          <p:cNvSpPr txBox="1"/>
          <p:nvPr>
            <p:ph idx="1" type="body"/>
          </p:nvPr>
        </p:nvSpPr>
        <p:spPr>
          <a:xfrm>
            <a:off x="628650" y="635445"/>
            <a:ext cx="7886700" cy="1890041"/>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How do we prioritize somatic CNVs?</a:t>
            </a:r>
            <a:endParaRPr/>
          </a:p>
          <a:p>
            <a:pPr indent="-228600" lvl="0" marL="2286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CNVs lengths vary widely: 10,000 base pairs – 100 megabase pairs</a:t>
            </a:r>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Some are as long as chromosome arms</a:t>
            </a:r>
            <a:endParaRPr/>
          </a:p>
          <a:p>
            <a:pPr indent="-228600" lvl="0" marL="2286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Machine learning based scoring</a:t>
            </a:r>
            <a:endParaRPr/>
          </a:p>
        </p:txBody>
      </p:sp>
      <p:sp>
        <p:nvSpPr>
          <p:cNvPr id="3267" name="Shape 3267"/>
          <p:cNvSpPr/>
          <p:nvPr/>
        </p:nvSpPr>
        <p:spPr>
          <a:xfrm>
            <a:off x="1734997" y="4502817"/>
            <a:ext cx="778050" cy="55962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chemeClr val="dk1"/>
                </a:solidFill>
                <a:latin typeface="Helvetica Neue"/>
                <a:ea typeface="Helvetica Neue"/>
                <a:cs typeface="Helvetica Neue"/>
                <a:sym typeface="Helvetica Neue"/>
              </a:rPr>
              <a:t>Somatic CNVs</a:t>
            </a:r>
            <a:endParaRPr b="0" i="0" sz="1200" u="none" cap="none" strike="noStrike">
              <a:solidFill>
                <a:schemeClr val="dk1"/>
              </a:solidFill>
              <a:latin typeface="Helvetica Neue"/>
              <a:ea typeface="Helvetica Neue"/>
              <a:cs typeface="Helvetica Neue"/>
              <a:sym typeface="Helvetica Neue"/>
            </a:endParaRPr>
          </a:p>
        </p:txBody>
      </p:sp>
      <p:sp>
        <p:nvSpPr>
          <p:cNvPr id="3268" name="Shape 3268"/>
          <p:cNvSpPr/>
          <p:nvPr/>
        </p:nvSpPr>
        <p:spPr>
          <a:xfrm>
            <a:off x="1683986" y="5101404"/>
            <a:ext cx="880649" cy="55962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chemeClr val="dk1"/>
                </a:solidFill>
                <a:latin typeface="Helvetica Neue"/>
                <a:ea typeface="Helvetica Neue"/>
                <a:cs typeface="Helvetica Neue"/>
                <a:sym typeface="Helvetica Neue"/>
              </a:rPr>
              <a:t>Germline CNVs</a:t>
            </a:r>
            <a:endParaRPr b="0" i="0" sz="1200" u="none" cap="none" strike="noStrike">
              <a:solidFill>
                <a:schemeClr val="dk1"/>
              </a:solidFill>
              <a:latin typeface="Helvetica Neue"/>
              <a:ea typeface="Helvetica Neue"/>
              <a:cs typeface="Helvetica Neue"/>
              <a:sym typeface="Helvetica Neue"/>
            </a:endParaRPr>
          </a:p>
        </p:txBody>
      </p:sp>
      <p:sp>
        <p:nvSpPr>
          <p:cNvPr id="3269" name="Shape 3269"/>
          <p:cNvSpPr/>
          <p:nvPr/>
        </p:nvSpPr>
        <p:spPr>
          <a:xfrm>
            <a:off x="1715867" y="5711613"/>
            <a:ext cx="816525" cy="55962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chemeClr val="dk1"/>
                </a:solidFill>
                <a:latin typeface="Helvetica Neue"/>
                <a:ea typeface="Helvetica Neue"/>
                <a:cs typeface="Helvetica Neue"/>
                <a:sym typeface="Helvetica Neue"/>
              </a:rPr>
              <a:t>1kG</a:t>
            </a:r>
            <a:endParaRPr/>
          </a:p>
          <a:p>
            <a:pPr indent="0" lvl="0" marL="0" marR="0" rtl="0" algn="ctr">
              <a:spcBef>
                <a:spcPts val="0"/>
              </a:spcBef>
              <a:spcAft>
                <a:spcPts val="0"/>
              </a:spcAft>
              <a:buNone/>
            </a:pPr>
            <a:r>
              <a:rPr b="0" i="0" lang="en-US" sz="1200" u="none" cap="none" strike="noStrike">
                <a:solidFill>
                  <a:schemeClr val="dk1"/>
                </a:solidFill>
                <a:latin typeface="Helvetica Neue"/>
                <a:ea typeface="Helvetica Neue"/>
                <a:cs typeface="Helvetica Neue"/>
                <a:sym typeface="Helvetica Neue"/>
              </a:rPr>
              <a:t>CNVs</a:t>
            </a:r>
            <a:endParaRPr b="0" i="0" sz="1200" u="none" cap="none" strike="noStrike">
              <a:solidFill>
                <a:schemeClr val="dk1"/>
              </a:solidFill>
              <a:latin typeface="Helvetica Neue"/>
              <a:ea typeface="Helvetica Neue"/>
              <a:cs typeface="Helvetica Neue"/>
              <a:sym typeface="Helvetica Neue"/>
            </a:endParaRPr>
          </a:p>
        </p:txBody>
      </p:sp>
      <p:grpSp>
        <p:nvGrpSpPr>
          <p:cNvPr id="3270" name="Shape 3270"/>
          <p:cNvGrpSpPr/>
          <p:nvPr/>
        </p:nvGrpSpPr>
        <p:grpSpPr>
          <a:xfrm>
            <a:off x="2676182" y="3207330"/>
            <a:ext cx="610959" cy="826970"/>
            <a:chOff x="864358" y="1882253"/>
            <a:chExt cx="1043011" cy="1032680"/>
          </a:xfrm>
        </p:grpSpPr>
        <p:pic>
          <p:nvPicPr>
            <p:cNvPr id="3271" name="Shape 3271"/>
            <p:cNvPicPr preferRelativeResize="0"/>
            <p:nvPr/>
          </p:nvPicPr>
          <p:blipFill rotWithShape="1">
            <a:blip r:embed="rId3">
              <a:alphaModFix/>
            </a:blip>
            <a:srcRect b="0" l="0" r="0" t="0"/>
            <a:stretch/>
          </p:blipFill>
          <p:spPr>
            <a:xfrm>
              <a:off x="864358" y="1882253"/>
              <a:ext cx="1032680" cy="1032680"/>
            </a:xfrm>
            <a:prstGeom prst="rect">
              <a:avLst/>
            </a:prstGeom>
            <a:noFill/>
            <a:ln>
              <a:noFill/>
            </a:ln>
          </p:spPr>
        </p:pic>
        <p:sp>
          <p:nvSpPr>
            <p:cNvPr id="3272" name="Shape 3272"/>
            <p:cNvSpPr txBox="1"/>
            <p:nvPr/>
          </p:nvSpPr>
          <p:spPr>
            <a:xfrm>
              <a:off x="968990" y="1924335"/>
              <a:ext cx="938379" cy="3074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000" u="none" cap="none" strike="noStrike">
                  <a:solidFill>
                    <a:schemeClr val="dk1"/>
                  </a:solidFill>
                  <a:latin typeface="Helvetica Neue"/>
                  <a:ea typeface="Helvetica Neue"/>
                  <a:cs typeface="Helvetica Neue"/>
                  <a:sym typeface="Helvetica Neue"/>
                </a:rPr>
                <a:t>ENCODE</a:t>
              </a:r>
              <a:endParaRPr sz="1000">
                <a:solidFill>
                  <a:schemeClr val="dk1"/>
                </a:solidFill>
                <a:latin typeface="Helvetica Neue"/>
                <a:ea typeface="Helvetica Neue"/>
                <a:cs typeface="Helvetica Neue"/>
                <a:sym typeface="Helvetica Neue"/>
              </a:endParaRPr>
            </a:p>
          </p:txBody>
        </p:sp>
      </p:grpSp>
      <p:pic>
        <p:nvPicPr>
          <p:cNvPr id="3273" name="Shape 3273"/>
          <p:cNvPicPr preferRelativeResize="0"/>
          <p:nvPr/>
        </p:nvPicPr>
        <p:blipFill rotWithShape="1">
          <a:blip r:embed="rId3">
            <a:alphaModFix/>
          </a:blip>
          <a:srcRect b="0" l="0" r="0" t="0"/>
          <a:stretch/>
        </p:blipFill>
        <p:spPr>
          <a:xfrm>
            <a:off x="3633432" y="3201613"/>
            <a:ext cx="604908" cy="826970"/>
          </a:xfrm>
          <a:prstGeom prst="rect">
            <a:avLst/>
          </a:prstGeom>
          <a:noFill/>
          <a:ln>
            <a:noFill/>
          </a:ln>
        </p:spPr>
      </p:pic>
      <p:sp>
        <p:nvSpPr>
          <p:cNvPr id="3274" name="Shape 3274"/>
          <p:cNvSpPr txBox="1"/>
          <p:nvPr/>
        </p:nvSpPr>
        <p:spPr>
          <a:xfrm>
            <a:off x="3714605" y="3218687"/>
            <a:ext cx="441467"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Helvetica Neue"/>
                <a:ea typeface="Helvetica Neue"/>
                <a:cs typeface="Helvetica Neue"/>
                <a:sym typeface="Helvetica Neue"/>
              </a:rPr>
              <a:t>PhyloP</a:t>
            </a:r>
            <a:endParaRPr sz="1000">
              <a:solidFill>
                <a:schemeClr val="dk1"/>
              </a:solidFill>
              <a:latin typeface="Helvetica Neue"/>
              <a:ea typeface="Helvetica Neue"/>
              <a:cs typeface="Helvetica Neue"/>
              <a:sym typeface="Helvetica Neue"/>
            </a:endParaRPr>
          </a:p>
        </p:txBody>
      </p:sp>
      <p:pic>
        <p:nvPicPr>
          <p:cNvPr id="3275" name="Shape 3275"/>
          <p:cNvPicPr preferRelativeResize="0"/>
          <p:nvPr/>
        </p:nvPicPr>
        <p:blipFill rotWithShape="1">
          <a:blip r:embed="rId3">
            <a:alphaModFix/>
          </a:blip>
          <a:srcRect b="0" l="0" r="0" t="0"/>
          <a:stretch/>
        </p:blipFill>
        <p:spPr>
          <a:xfrm>
            <a:off x="4532758" y="3227621"/>
            <a:ext cx="604908" cy="826970"/>
          </a:xfrm>
          <a:prstGeom prst="rect">
            <a:avLst/>
          </a:prstGeom>
          <a:noFill/>
          <a:ln>
            <a:noFill/>
          </a:ln>
        </p:spPr>
      </p:pic>
      <p:sp>
        <p:nvSpPr>
          <p:cNvPr id="3276" name="Shape 3276"/>
          <p:cNvSpPr txBox="1"/>
          <p:nvPr/>
        </p:nvSpPr>
        <p:spPr>
          <a:xfrm>
            <a:off x="4544614" y="3244695"/>
            <a:ext cx="576119"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dk1"/>
                </a:solidFill>
                <a:latin typeface="Helvetica Neue"/>
                <a:ea typeface="Helvetica Neue"/>
                <a:cs typeface="Helvetica Neue"/>
                <a:sym typeface="Helvetica Neue"/>
              </a:rPr>
              <a:t>GENCODE</a:t>
            </a:r>
            <a:endParaRPr sz="900">
              <a:solidFill>
                <a:schemeClr val="dk1"/>
              </a:solidFill>
              <a:latin typeface="Helvetica Neue"/>
              <a:ea typeface="Helvetica Neue"/>
              <a:cs typeface="Helvetica Neue"/>
              <a:sym typeface="Helvetica Neue"/>
            </a:endParaRPr>
          </a:p>
        </p:txBody>
      </p:sp>
      <p:sp>
        <p:nvSpPr>
          <p:cNvPr id="3277" name="Shape 3277"/>
          <p:cNvSpPr/>
          <p:nvPr/>
        </p:nvSpPr>
        <p:spPr>
          <a:xfrm>
            <a:off x="5314951" y="4880430"/>
            <a:ext cx="1371600" cy="88392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Helvetica Neue"/>
                <a:ea typeface="Helvetica Neue"/>
                <a:cs typeface="Helvetica Neue"/>
                <a:sym typeface="Helvetica Neue"/>
              </a:rPr>
              <a:t>Supervised Machine Learning</a:t>
            </a:r>
            <a:endParaRPr sz="1600">
              <a:solidFill>
                <a:schemeClr val="dk1"/>
              </a:solidFill>
              <a:latin typeface="Helvetica Neue"/>
              <a:ea typeface="Helvetica Neue"/>
              <a:cs typeface="Helvetica Neue"/>
              <a:sym typeface="Helvetica Neue"/>
            </a:endParaRPr>
          </a:p>
        </p:txBody>
      </p:sp>
      <p:cxnSp>
        <p:nvCxnSpPr>
          <p:cNvPr id="3278" name="Shape 3278"/>
          <p:cNvCxnSpPr>
            <a:stCxn id="3271" idx="2"/>
            <a:endCxn id="3279" idx="1"/>
          </p:cNvCxnSpPr>
          <p:nvPr/>
        </p:nvCxnSpPr>
        <p:spPr>
          <a:xfrm>
            <a:off x="2978636" y="4034300"/>
            <a:ext cx="1043100" cy="1027200"/>
          </a:xfrm>
          <a:prstGeom prst="straightConnector1">
            <a:avLst/>
          </a:prstGeom>
          <a:noFill/>
          <a:ln cap="flat" cmpd="sng" w="31750">
            <a:solidFill>
              <a:schemeClr val="accent1"/>
            </a:solidFill>
            <a:prstDash val="solid"/>
            <a:miter lim="800000"/>
            <a:headEnd len="sm" w="sm" type="none"/>
            <a:tailEnd len="lg" w="lg" type="triangle"/>
          </a:ln>
        </p:spPr>
      </p:cxnSp>
      <p:sp>
        <p:nvSpPr>
          <p:cNvPr id="3279" name="Shape 3279"/>
          <p:cNvSpPr/>
          <p:nvPr/>
        </p:nvSpPr>
        <p:spPr>
          <a:xfrm>
            <a:off x="3864739" y="4953359"/>
            <a:ext cx="1071246" cy="738063"/>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Feature Extraction</a:t>
            </a:r>
            <a:endParaRPr sz="1400">
              <a:solidFill>
                <a:schemeClr val="dk1"/>
              </a:solidFill>
              <a:latin typeface="Helvetica Neue"/>
              <a:ea typeface="Helvetica Neue"/>
              <a:cs typeface="Helvetica Neue"/>
              <a:sym typeface="Helvetica Neue"/>
            </a:endParaRPr>
          </a:p>
        </p:txBody>
      </p:sp>
      <p:cxnSp>
        <p:nvCxnSpPr>
          <p:cNvPr id="3280" name="Shape 3280"/>
          <p:cNvCxnSpPr>
            <a:stCxn id="3273" idx="2"/>
          </p:cNvCxnSpPr>
          <p:nvPr/>
        </p:nvCxnSpPr>
        <p:spPr>
          <a:xfrm>
            <a:off x="3935886" y="4028583"/>
            <a:ext cx="317400" cy="982500"/>
          </a:xfrm>
          <a:prstGeom prst="straightConnector1">
            <a:avLst/>
          </a:prstGeom>
          <a:noFill/>
          <a:ln cap="flat" cmpd="sng" w="31750">
            <a:solidFill>
              <a:schemeClr val="accent1"/>
            </a:solidFill>
            <a:prstDash val="solid"/>
            <a:miter lim="800000"/>
            <a:headEnd len="sm" w="sm" type="none"/>
            <a:tailEnd len="lg" w="lg" type="triangle"/>
          </a:ln>
        </p:spPr>
      </p:cxnSp>
      <p:cxnSp>
        <p:nvCxnSpPr>
          <p:cNvPr id="3281" name="Shape 3281"/>
          <p:cNvCxnSpPr>
            <a:stCxn id="3275" idx="2"/>
          </p:cNvCxnSpPr>
          <p:nvPr/>
        </p:nvCxnSpPr>
        <p:spPr>
          <a:xfrm flipH="1">
            <a:off x="4539112" y="4054591"/>
            <a:ext cx="296100" cy="956400"/>
          </a:xfrm>
          <a:prstGeom prst="straightConnector1">
            <a:avLst/>
          </a:prstGeom>
          <a:noFill/>
          <a:ln cap="flat" cmpd="sng" w="31750">
            <a:solidFill>
              <a:schemeClr val="accent1"/>
            </a:solidFill>
            <a:prstDash val="solid"/>
            <a:miter lim="800000"/>
            <a:headEnd len="sm" w="sm" type="none"/>
            <a:tailEnd len="lg" w="lg" type="triangle"/>
          </a:ln>
        </p:spPr>
      </p:cxnSp>
      <p:sp>
        <p:nvSpPr>
          <p:cNvPr id="3282" name="Shape 3282"/>
          <p:cNvSpPr txBox="1"/>
          <p:nvPr/>
        </p:nvSpPr>
        <p:spPr>
          <a:xfrm>
            <a:off x="2439250" y="2743628"/>
            <a:ext cx="1064234"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Functional </a:t>
            </a:r>
            <a:endParaRPr/>
          </a:p>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Genomics Data</a:t>
            </a:r>
            <a:endParaRPr sz="1400">
              <a:solidFill>
                <a:schemeClr val="dk1"/>
              </a:solidFill>
              <a:latin typeface="Helvetica Neue"/>
              <a:ea typeface="Helvetica Neue"/>
              <a:cs typeface="Helvetica Neue"/>
              <a:sym typeface="Helvetica Neue"/>
            </a:endParaRPr>
          </a:p>
        </p:txBody>
      </p:sp>
      <p:sp>
        <p:nvSpPr>
          <p:cNvPr id="3283" name="Shape 3283"/>
          <p:cNvSpPr txBox="1"/>
          <p:nvPr/>
        </p:nvSpPr>
        <p:spPr>
          <a:xfrm>
            <a:off x="3479018" y="2908728"/>
            <a:ext cx="92958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Conservation</a:t>
            </a:r>
            <a:endParaRPr sz="1400">
              <a:solidFill>
                <a:schemeClr val="dk1"/>
              </a:solidFill>
              <a:latin typeface="Helvetica Neue"/>
              <a:ea typeface="Helvetica Neue"/>
              <a:cs typeface="Helvetica Neue"/>
              <a:sym typeface="Helvetica Neue"/>
            </a:endParaRPr>
          </a:p>
        </p:txBody>
      </p:sp>
      <p:sp>
        <p:nvSpPr>
          <p:cNvPr id="3284" name="Shape 3284"/>
          <p:cNvSpPr txBox="1"/>
          <p:nvPr/>
        </p:nvSpPr>
        <p:spPr>
          <a:xfrm>
            <a:off x="4336636" y="2936495"/>
            <a:ext cx="10840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Annotation</a:t>
            </a:r>
            <a:endParaRPr sz="1400">
              <a:solidFill>
                <a:schemeClr val="dk1"/>
              </a:solidFill>
              <a:latin typeface="Helvetica Neue"/>
              <a:ea typeface="Helvetica Neue"/>
              <a:cs typeface="Helvetica Neue"/>
              <a:sym typeface="Helvetica Neue"/>
            </a:endParaRPr>
          </a:p>
        </p:txBody>
      </p:sp>
      <p:cxnSp>
        <p:nvCxnSpPr>
          <p:cNvPr id="3285" name="Shape 3285"/>
          <p:cNvCxnSpPr>
            <a:stCxn id="3286" idx="1"/>
            <a:endCxn id="3279" idx="2"/>
          </p:cNvCxnSpPr>
          <p:nvPr/>
        </p:nvCxnSpPr>
        <p:spPr>
          <a:xfrm flipH="1" rot="10800000">
            <a:off x="2651760" y="5322493"/>
            <a:ext cx="1212900" cy="1800"/>
          </a:xfrm>
          <a:prstGeom prst="straightConnector1">
            <a:avLst/>
          </a:prstGeom>
          <a:noFill/>
          <a:ln cap="flat" cmpd="sng" w="31750">
            <a:solidFill>
              <a:schemeClr val="accent1"/>
            </a:solidFill>
            <a:prstDash val="solid"/>
            <a:miter lim="800000"/>
            <a:headEnd len="sm" w="sm" type="none"/>
            <a:tailEnd len="lg" w="lg" type="triangle"/>
          </a:ln>
        </p:spPr>
      </p:cxnSp>
      <p:cxnSp>
        <p:nvCxnSpPr>
          <p:cNvPr id="3287" name="Shape 3287"/>
          <p:cNvCxnSpPr>
            <a:stCxn id="3279" idx="6"/>
            <a:endCxn id="3277" idx="2"/>
          </p:cNvCxnSpPr>
          <p:nvPr/>
        </p:nvCxnSpPr>
        <p:spPr>
          <a:xfrm>
            <a:off x="4935985" y="5322390"/>
            <a:ext cx="378900" cy="0"/>
          </a:xfrm>
          <a:prstGeom prst="straightConnector1">
            <a:avLst/>
          </a:prstGeom>
          <a:noFill/>
          <a:ln cap="flat" cmpd="sng" w="31750">
            <a:solidFill>
              <a:schemeClr val="accent1"/>
            </a:solidFill>
            <a:prstDash val="solid"/>
            <a:miter lim="800000"/>
            <a:headEnd len="sm" w="sm" type="none"/>
            <a:tailEnd len="lg" w="lg" type="triangle"/>
          </a:ln>
        </p:spPr>
      </p:cxnSp>
      <p:cxnSp>
        <p:nvCxnSpPr>
          <p:cNvPr id="3288" name="Shape 3288"/>
          <p:cNvCxnSpPr>
            <a:stCxn id="3277" idx="6"/>
            <a:endCxn id="3289" idx="2"/>
          </p:cNvCxnSpPr>
          <p:nvPr/>
        </p:nvCxnSpPr>
        <p:spPr>
          <a:xfrm>
            <a:off x="6686551" y="5322390"/>
            <a:ext cx="408900" cy="0"/>
          </a:xfrm>
          <a:prstGeom prst="straightConnector1">
            <a:avLst/>
          </a:prstGeom>
          <a:noFill/>
          <a:ln cap="flat" cmpd="sng" w="31750">
            <a:solidFill>
              <a:schemeClr val="accent1"/>
            </a:solidFill>
            <a:prstDash val="solid"/>
            <a:miter lim="800000"/>
            <a:headEnd len="sm" w="sm" type="none"/>
            <a:tailEnd len="lg" w="lg" type="triangle"/>
          </a:ln>
        </p:spPr>
      </p:cxnSp>
      <p:sp>
        <p:nvSpPr>
          <p:cNvPr id="3289" name="Shape 3289"/>
          <p:cNvSpPr/>
          <p:nvPr/>
        </p:nvSpPr>
        <p:spPr>
          <a:xfrm>
            <a:off x="7095482" y="4897370"/>
            <a:ext cx="1139263" cy="85004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Helvetica Neue"/>
                <a:ea typeface="Helvetica Neue"/>
                <a:cs typeface="Helvetica Neue"/>
                <a:sym typeface="Helvetica Neue"/>
              </a:rPr>
              <a:t>Scored Somatic CNVs</a:t>
            </a:r>
            <a:endParaRPr sz="1600">
              <a:solidFill>
                <a:schemeClr val="dk1"/>
              </a:solidFill>
              <a:latin typeface="Helvetica Neue"/>
              <a:ea typeface="Helvetica Neue"/>
              <a:cs typeface="Helvetica Neue"/>
              <a:sym typeface="Helvetica Neue"/>
            </a:endParaRPr>
          </a:p>
        </p:txBody>
      </p:sp>
      <p:pic>
        <p:nvPicPr>
          <p:cNvPr id="3290" name="Shape 3290"/>
          <p:cNvPicPr preferRelativeResize="0"/>
          <p:nvPr/>
        </p:nvPicPr>
        <p:blipFill rotWithShape="1">
          <a:blip r:embed="rId3">
            <a:alphaModFix/>
          </a:blip>
          <a:srcRect b="0" l="0" r="0" t="0"/>
          <a:stretch/>
        </p:blipFill>
        <p:spPr>
          <a:xfrm>
            <a:off x="5432871" y="3256196"/>
            <a:ext cx="604908" cy="826970"/>
          </a:xfrm>
          <a:prstGeom prst="rect">
            <a:avLst/>
          </a:prstGeom>
          <a:noFill/>
          <a:ln>
            <a:noFill/>
          </a:ln>
        </p:spPr>
      </p:pic>
      <p:sp>
        <p:nvSpPr>
          <p:cNvPr id="3291" name="Shape 3291"/>
          <p:cNvSpPr txBox="1"/>
          <p:nvPr/>
        </p:nvSpPr>
        <p:spPr>
          <a:xfrm>
            <a:off x="5478472" y="3273270"/>
            <a:ext cx="484748"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chemeClr val="dk1"/>
                </a:solidFill>
                <a:latin typeface="Helvetica Neue"/>
                <a:ea typeface="Helvetica Neue"/>
                <a:cs typeface="Helvetica Neue"/>
                <a:sym typeface="Helvetica Neue"/>
              </a:rPr>
              <a:t>COSMIC</a:t>
            </a:r>
            <a:endParaRPr sz="900">
              <a:solidFill>
                <a:schemeClr val="dk1"/>
              </a:solidFill>
              <a:latin typeface="Helvetica Neue"/>
              <a:ea typeface="Helvetica Neue"/>
              <a:cs typeface="Helvetica Neue"/>
              <a:sym typeface="Helvetica Neue"/>
            </a:endParaRPr>
          </a:p>
        </p:txBody>
      </p:sp>
      <p:sp>
        <p:nvSpPr>
          <p:cNvPr id="3292" name="Shape 3292"/>
          <p:cNvSpPr txBox="1"/>
          <p:nvPr/>
        </p:nvSpPr>
        <p:spPr>
          <a:xfrm>
            <a:off x="5215317" y="2761870"/>
            <a:ext cx="1084000"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Cancer</a:t>
            </a:r>
            <a:endParaRPr/>
          </a:p>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Genomics</a:t>
            </a:r>
            <a:endParaRPr sz="1400">
              <a:solidFill>
                <a:schemeClr val="dk1"/>
              </a:solidFill>
              <a:latin typeface="Helvetica Neue"/>
              <a:ea typeface="Helvetica Neue"/>
              <a:cs typeface="Helvetica Neue"/>
              <a:sym typeface="Helvetica Neue"/>
            </a:endParaRPr>
          </a:p>
        </p:txBody>
      </p:sp>
      <p:cxnSp>
        <p:nvCxnSpPr>
          <p:cNvPr id="3293" name="Shape 3293"/>
          <p:cNvCxnSpPr>
            <a:stCxn id="3290" idx="2"/>
            <a:endCxn id="3279" idx="7"/>
          </p:cNvCxnSpPr>
          <p:nvPr/>
        </p:nvCxnSpPr>
        <p:spPr>
          <a:xfrm flipH="1">
            <a:off x="4779225" y="4083166"/>
            <a:ext cx="956100" cy="978300"/>
          </a:xfrm>
          <a:prstGeom prst="straightConnector1">
            <a:avLst/>
          </a:prstGeom>
          <a:noFill/>
          <a:ln cap="flat" cmpd="sng" w="31750">
            <a:solidFill>
              <a:schemeClr val="accent1"/>
            </a:solidFill>
            <a:prstDash val="solid"/>
            <a:miter lim="800000"/>
            <a:headEnd len="sm" w="sm" type="none"/>
            <a:tailEnd len="lg" w="lg" type="triangle"/>
          </a:ln>
        </p:spPr>
      </p:cxnSp>
      <p:sp>
        <p:nvSpPr>
          <p:cNvPr id="3294" name="Shape 3294"/>
          <p:cNvSpPr txBox="1"/>
          <p:nvPr>
            <p:ph idx="12" type="sldNum"/>
          </p:nvPr>
        </p:nvSpPr>
        <p:spPr>
          <a:xfrm>
            <a:off x="6457950" y="6447790"/>
            <a:ext cx="20574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3286" name="Shape 3286"/>
          <p:cNvSpPr/>
          <p:nvPr/>
        </p:nvSpPr>
        <p:spPr>
          <a:xfrm>
            <a:off x="2514600" y="4356553"/>
            <a:ext cx="137160" cy="1935480"/>
          </a:xfrm>
          <a:prstGeom prst="rightBrace">
            <a:avLst>
              <a:gd fmla="val 63021" name="adj1"/>
              <a:gd fmla="val 50000" name="adj2"/>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95" name="Shape 3295"/>
          <p:cNvSpPr/>
          <p:nvPr/>
        </p:nvSpPr>
        <p:spPr>
          <a:xfrm flipH="1">
            <a:off x="1537946" y="5156654"/>
            <a:ext cx="137160" cy="1151253"/>
          </a:xfrm>
          <a:prstGeom prst="rightBrace">
            <a:avLst>
              <a:gd fmla="val 64323" name="adj1"/>
              <a:gd fmla="val 49793" name="adj2"/>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96" name="Shape 3296"/>
          <p:cNvSpPr txBox="1"/>
          <p:nvPr/>
        </p:nvSpPr>
        <p:spPr>
          <a:xfrm>
            <a:off x="436209" y="5404299"/>
            <a:ext cx="1061829"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Background</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CNV Rates</a:t>
            </a:r>
            <a:endParaRPr sz="1800">
              <a:solidFill>
                <a:schemeClr val="dk1"/>
              </a:solidFill>
              <a:latin typeface="Arial"/>
              <a:ea typeface="Arial"/>
              <a:cs typeface="Arial"/>
              <a:sym typeface="Arial"/>
            </a:endParaRPr>
          </a:p>
        </p:txBody>
      </p:sp>
      <p:sp>
        <p:nvSpPr>
          <p:cNvPr id="3297" name="Shape 3297"/>
          <p:cNvSpPr txBox="1"/>
          <p:nvPr/>
        </p:nvSpPr>
        <p:spPr>
          <a:xfrm rot="2787190">
            <a:off x="2868763" y="4254330"/>
            <a:ext cx="1051028" cy="6738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Expression</a:t>
            </a:r>
            <a:endParaRPr/>
          </a:p>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Histone</a:t>
            </a:r>
            <a:endParaRPr/>
          </a:p>
          <a:p>
            <a:pPr indent="0" lvl="0" marL="0" marR="0" rtl="0" algn="ctr">
              <a:spcBef>
                <a:spcPts val="0"/>
              </a:spcBef>
              <a:spcAft>
                <a:spcPts val="0"/>
              </a:spcAft>
              <a:buNone/>
            </a:pPr>
            <a:r>
              <a:rPr lang="en-US" sz="1400">
                <a:solidFill>
                  <a:schemeClr val="dk1"/>
                </a:solidFill>
                <a:latin typeface="Helvetica Neue"/>
                <a:ea typeface="Helvetica Neue"/>
                <a:cs typeface="Helvetica Neue"/>
                <a:sym typeface="Helvetica Neue"/>
              </a:rPr>
              <a:t>Modifications</a:t>
            </a:r>
            <a:endParaRPr sz="1400">
              <a:solidFill>
                <a:schemeClr val="dk1"/>
              </a:solidFill>
              <a:latin typeface="Helvetica Neue"/>
              <a:ea typeface="Helvetica Neue"/>
              <a:cs typeface="Helvetica Neue"/>
              <a:sym typeface="Helvetica Neue"/>
            </a:endParaRPr>
          </a:p>
        </p:txBody>
      </p:sp>
      <p:sp>
        <p:nvSpPr>
          <p:cNvPr id="3298" name="Shape 3298"/>
          <p:cNvSpPr txBox="1"/>
          <p:nvPr/>
        </p:nvSpPr>
        <p:spPr>
          <a:xfrm>
            <a:off x="0" y="6496050"/>
            <a:ext cx="205787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Kumar, et al, In preparation</a:t>
            </a:r>
            <a:endParaRPr i="1" sz="1800">
              <a:solidFill>
                <a:schemeClr val="dk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2" name="Shape 3302"/>
        <p:cNvGrpSpPr/>
        <p:nvPr/>
      </p:nvGrpSpPr>
      <p:grpSpPr>
        <a:xfrm>
          <a:off x="0" y="0"/>
          <a:ext cx="0" cy="0"/>
          <a:chOff x="0" y="0"/>
          <a:chExt cx="0" cy="0"/>
        </a:xfrm>
      </p:grpSpPr>
      <p:sp>
        <p:nvSpPr>
          <p:cNvPr id="3303" name="Shape 330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How to build model+score SVs at the same time</a:t>
            </a:r>
            <a:endParaRPr b="0" i="0" sz="4400" u="none" cap="none" strike="noStrike">
              <a:solidFill>
                <a:schemeClr val="dk1"/>
              </a:solidFill>
              <a:latin typeface="Calibri"/>
              <a:ea typeface="Calibri"/>
              <a:cs typeface="Calibri"/>
              <a:sym typeface="Calibri"/>
            </a:endParaRPr>
          </a:p>
        </p:txBody>
      </p:sp>
      <p:sp>
        <p:nvSpPr>
          <p:cNvPr id="3304" name="Shape 330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Divide data into 10 batches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Build 10 models using each batch</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We get 10 models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Each SV is scored using the 9 models that were trained using data that did not include them</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We use the average of 9 model scores to assign the final score</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8" name="Shape 3308"/>
        <p:cNvGrpSpPr/>
        <p:nvPr/>
      </p:nvGrpSpPr>
      <p:grpSpPr>
        <a:xfrm>
          <a:off x="0" y="0"/>
          <a:ext cx="0" cy="0"/>
          <a:chOff x="0" y="0"/>
          <a:chExt cx="0" cy="0"/>
        </a:xfrm>
      </p:grpSpPr>
      <p:sp>
        <p:nvSpPr>
          <p:cNvPr id="3309" name="Shape 3309"/>
          <p:cNvSpPr txBox="1"/>
          <p:nvPr>
            <p:ph type="title"/>
          </p:nvPr>
        </p:nvSpPr>
        <p:spPr>
          <a:xfrm>
            <a:off x="62865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Distribution of SVIS versus SV length for different classes (Full Model)</a:t>
            </a:r>
            <a:endParaRPr/>
          </a:p>
        </p:txBody>
      </p:sp>
      <p:sp>
        <p:nvSpPr>
          <p:cNvPr id="3310" name="Shape 3310"/>
          <p:cNvSpPr txBox="1"/>
          <p:nvPr/>
        </p:nvSpPr>
        <p:spPr>
          <a:xfrm>
            <a:off x="2154358" y="510021"/>
            <a:ext cx="83340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Somatic</a:t>
            </a:r>
            <a:endParaRPr sz="2000">
              <a:solidFill>
                <a:schemeClr val="dk1"/>
              </a:solidFill>
              <a:latin typeface="Arial"/>
              <a:ea typeface="Arial"/>
              <a:cs typeface="Arial"/>
              <a:sym typeface="Arial"/>
            </a:endParaRPr>
          </a:p>
        </p:txBody>
      </p:sp>
      <p:sp>
        <p:nvSpPr>
          <p:cNvPr id="3311" name="Shape 3311"/>
          <p:cNvSpPr txBox="1"/>
          <p:nvPr/>
        </p:nvSpPr>
        <p:spPr>
          <a:xfrm>
            <a:off x="7552183" y="576522"/>
            <a:ext cx="490759"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1kG</a:t>
            </a:r>
            <a:endParaRPr sz="2000">
              <a:solidFill>
                <a:schemeClr val="dk1"/>
              </a:solidFill>
              <a:latin typeface="Arial"/>
              <a:ea typeface="Arial"/>
              <a:cs typeface="Arial"/>
              <a:sym typeface="Arial"/>
            </a:endParaRPr>
          </a:p>
        </p:txBody>
      </p:sp>
      <p:sp>
        <p:nvSpPr>
          <p:cNvPr id="3312" name="Shape 3312"/>
          <p:cNvSpPr txBox="1"/>
          <p:nvPr/>
        </p:nvSpPr>
        <p:spPr>
          <a:xfrm>
            <a:off x="4708216" y="526646"/>
            <a:ext cx="918761"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Germline</a:t>
            </a:r>
            <a:endParaRPr sz="2000">
              <a:solidFill>
                <a:schemeClr val="dk1"/>
              </a:solidFill>
              <a:latin typeface="Arial"/>
              <a:ea typeface="Arial"/>
              <a:cs typeface="Arial"/>
              <a:sym typeface="Arial"/>
            </a:endParaRPr>
          </a:p>
        </p:txBody>
      </p:sp>
      <p:sp>
        <p:nvSpPr>
          <p:cNvPr id="3313" name="Shape 3313"/>
          <p:cNvSpPr txBox="1"/>
          <p:nvPr/>
        </p:nvSpPr>
        <p:spPr>
          <a:xfrm rot="-5400000">
            <a:off x="253929" y="1882220"/>
            <a:ext cx="1255472"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Deletions</a:t>
            </a:r>
            <a:endParaRPr sz="2000">
              <a:solidFill>
                <a:schemeClr val="dk1"/>
              </a:solidFill>
              <a:latin typeface="Arial"/>
              <a:ea typeface="Arial"/>
              <a:cs typeface="Arial"/>
              <a:sym typeface="Arial"/>
            </a:endParaRPr>
          </a:p>
        </p:txBody>
      </p:sp>
      <p:sp>
        <p:nvSpPr>
          <p:cNvPr id="3314" name="Shape 3314"/>
          <p:cNvSpPr txBox="1"/>
          <p:nvPr/>
        </p:nvSpPr>
        <p:spPr>
          <a:xfrm rot="-5400000">
            <a:off x="86776" y="4794445"/>
            <a:ext cx="1584088"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Duplications</a:t>
            </a:r>
            <a:endParaRPr sz="2000">
              <a:solidFill>
                <a:schemeClr val="dk1"/>
              </a:solidFill>
              <a:latin typeface="Arial"/>
              <a:ea typeface="Arial"/>
              <a:cs typeface="Arial"/>
              <a:sym typeface="Arial"/>
            </a:endParaRPr>
          </a:p>
        </p:txBody>
      </p:sp>
      <p:pic>
        <p:nvPicPr>
          <p:cNvPr id="3315" name="Shape 3315"/>
          <p:cNvPicPr preferRelativeResize="0"/>
          <p:nvPr/>
        </p:nvPicPr>
        <p:blipFill rotWithShape="1">
          <a:blip r:embed="rId3">
            <a:alphaModFix/>
          </a:blip>
          <a:srcRect b="0" l="0" r="0" t="0"/>
          <a:stretch/>
        </p:blipFill>
        <p:spPr>
          <a:xfrm>
            <a:off x="6573195" y="1092200"/>
            <a:ext cx="2343700" cy="1877812"/>
          </a:xfrm>
          <a:prstGeom prst="rect">
            <a:avLst/>
          </a:prstGeom>
          <a:noFill/>
          <a:ln>
            <a:noFill/>
          </a:ln>
        </p:spPr>
      </p:pic>
      <p:pic>
        <p:nvPicPr>
          <p:cNvPr id="3316" name="Shape 3316"/>
          <p:cNvPicPr preferRelativeResize="0"/>
          <p:nvPr/>
        </p:nvPicPr>
        <p:blipFill rotWithShape="1">
          <a:blip r:embed="rId4">
            <a:alphaModFix/>
          </a:blip>
          <a:srcRect b="0" l="0" r="0" t="0"/>
          <a:stretch/>
        </p:blipFill>
        <p:spPr>
          <a:xfrm>
            <a:off x="3926433" y="1041400"/>
            <a:ext cx="2367470" cy="1877812"/>
          </a:xfrm>
          <a:prstGeom prst="rect">
            <a:avLst/>
          </a:prstGeom>
          <a:noFill/>
          <a:ln>
            <a:noFill/>
          </a:ln>
        </p:spPr>
      </p:pic>
      <p:pic>
        <p:nvPicPr>
          <p:cNvPr id="3317" name="Shape 3317"/>
          <p:cNvPicPr preferRelativeResize="0"/>
          <p:nvPr/>
        </p:nvPicPr>
        <p:blipFill rotWithShape="1">
          <a:blip r:embed="rId5">
            <a:alphaModFix/>
          </a:blip>
          <a:srcRect b="0" l="0" r="0" t="0"/>
          <a:stretch/>
        </p:blipFill>
        <p:spPr>
          <a:xfrm>
            <a:off x="1230858" y="1028700"/>
            <a:ext cx="2367470" cy="1877812"/>
          </a:xfrm>
          <a:prstGeom prst="rect">
            <a:avLst/>
          </a:prstGeom>
          <a:noFill/>
          <a:ln>
            <a:noFill/>
          </a:ln>
        </p:spPr>
      </p:pic>
      <p:pic>
        <p:nvPicPr>
          <p:cNvPr id="3318" name="Shape 3318"/>
          <p:cNvPicPr preferRelativeResize="0"/>
          <p:nvPr/>
        </p:nvPicPr>
        <p:blipFill rotWithShape="1">
          <a:blip r:embed="rId6">
            <a:alphaModFix/>
          </a:blip>
          <a:srcRect b="0" l="0" r="0" t="0"/>
          <a:stretch/>
        </p:blipFill>
        <p:spPr>
          <a:xfrm>
            <a:off x="1173708" y="3822700"/>
            <a:ext cx="2451531" cy="1944488"/>
          </a:xfrm>
          <a:prstGeom prst="rect">
            <a:avLst/>
          </a:prstGeom>
          <a:noFill/>
          <a:ln>
            <a:noFill/>
          </a:ln>
        </p:spPr>
      </p:pic>
      <p:pic>
        <p:nvPicPr>
          <p:cNvPr id="3319" name="Shape 3319"/>
          <p:cNvPicPr preferRelativeResize="0"/>
          <p:nvPr/>
        </p:nvPicPr>
        <p:blipFill rotWithShape="1">
          <a:blip r:embed="rId7">
            <a:alphaModFix/>
          </a:blip>
          <a:srcRect b="0" l="0" r="0" t="0"/>
          <a:stretch/>
        </p:blipFill>
        <p:spPr>
          <a:xfrm>
            <a:off x="6564858" y="3774908"/>
            <a:ext cx="2388642" cy="1894606"/>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3" name="Shape 3323"/>
        <p:cNvGrpSpPr/>
        <p:nvPr/>
      </p:nvGrpSpPr>
      <p:grpSpPr>
        <a:xfrm>
          <a:off x="0" y="0"/>
          <a:ext cx="0" cy="0"/>
          <a:chOff x="0" y="0"/>
          <a:chExt cx="0" cy="0"/>
        </a:xfrm>
      </p:grpSpPr>
      <p:sp>
        <p:nvSpPr>
          <p:cNvPr id="3324" name="Shape 3324"/>
          <p:cNvSpPr txBox="1"/>
          <p:nvPr>
            <p:ph type="title"/>
          </p:nvPr>
        </p:nvSpPr>
        <p:spPr>
          <a:xfrm>
            <a:off x="168038" y="-453741"/>
            <a:ext cx="7886700" cy="1325563"/>
          </a:xfrm>
          <a:prstGeom prst="rect">
            <a:avLst/>
          </a:prstGeom>
          <a:noFill/>
          <a:ln>
            <a:noFill/>
          </a:ln>
        </p:spPr>
        <p:txBody>
          <a:bodyPr anchorCtr="0" anchor="ctr" bIns="45700" lIns="91425" spcFirstLastPara="1" rIns="91425" wrap="square" tIns="45700">
            <a:noAutofit/>
          </a:bodyPr>
          <a:lstStyle/>
          <a:p>
            <a:pPr indent="0" lvl="1" marL="0" rtl="0" algn="l">
              <a:lnSpc>
                <a:spcPct val="90000"/>
              </a:lnSpc>
              <a:spcBef>
                <a:spcPts val="0"/>
              </a:spcBef>
              <a:spcAft>
                <a:spcPts val="0"/>
              </a:spcAft>
              <a:buNone/>
            </a:pPr>
            <a:r>
              <a:rPr lang="en-US" sz="2400"/>
              <a:t>Cancer census gene-set enrichment (&lt;100kb SVs) </a:t>
            </a:r>
            <a:r>
              <a:rPr lang="en-US" sz="2400">
                <a:latin typeface="Arial"/>
                <a:ea typeface="Arial"/>
                <a:cs typeface="Arial"/>
                <a:sym typeface="Arial"/>
              </a:rPr>
              <a:t>(Restricted Model)</a:t>
            </a:r>
            <a:endParaRPr sz="2400"/>
          </a:p>
        </p:txBody>
      </p:sp>
      <p:sp>
        <p:nvSpPr>
          <p:cNvPr id="3325" name="Shape 3325"/>
          <p:cNvSpPr txBox="1"/>
          <p:nvPr/>
        </p:nvSpPr>
        <p:spPr>
          <a:xfrm>
            <a:off x="1682991" y="729821"/>
            <a:ext cx="97286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Somatic</a:t>
            </a:r>
            <a:endParaRPr sz="2400">
              <a:solidFill>
                <a:schemeClr val="dk1"/>
              </a:solidFill>
              <a:latin typeface="Arial"/>
              <a:ea typeface="Arial"/>
              <a:cs typeface="Arial"/>
              <a:sym typeface="Arial"/>
            </a:endParaRPr>
          </a:p>
        </p:txBody>
      </p:sp>
      <p:sp>
        <p:nvSpPr>
          <p:cNvPr id="3326" name="Shape 3326"/>
          <p:cNvSpPr txBox="1"/>
          <p:nvPr/>
        </p:nvSpPr>
        <p:spPr>
          <a:xfrm>
            <a:off x="7455755" y="742521"/>
            <a:ext cx="56169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1kG</a:t>
            </a:r>
            <a:endParaRPr sz="2400">
              <a:solidFill>
                <a:schemeClr val="dk1"/>
              </a:solidFill>
              <a:latin typeface="Arial"/>
              <a:ea typeface="Arial"/>
              <a:cs typeface="Arial"/>
              <a:sym typeface="Arial"/>
            </a:endParaRPr>
          </a:p>
        </p:txBody>
      </p:sp>
      <p:sp>
        <p:nvSpPr>
          <p:cNvPr id="3327" name="Shape 3327"/>
          <p:cNvSpPr txBox="1"/>
          <p:nvPr/>
        </p:nvSpPr>
        <p:spPr>
          <a:xfrm>
            <a:off x="4303697" y="704421"/>
            <a:ext cx="107625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Germline</a:t>
            </a:r>
            <a:endParaRPr sz="2400">
              <a:solidFill>
                <a:schemeClr val="dk1"/>
              </a:solidFill>
              <a:latin typeface="Arial"/>
              <a:ea typeface="Arial"/>
              <a:cs typeface="Arial"/>
              <a:sym typeface="Arial"/>
            </a:endParaRPr>
          </a:p>
        </p:txBody>
      </p:sp>
      <p:pic>
        <p:nvPicPr>
          <p:cNvPr id="3328" name="Shape 3328"/>
          <p:cNvPicPr preferRelativeResize="0"/>
          <p:nvPr/>
        </p:nvPicPr>
        <p:blipFill rotWithShape="1">
          <a:blip r:embed="rId3">
            <a:alphaModFix/>
          </a:blip>
          <a:srcRect b="0" l="0" r="0" t="0"/>
          <a:stretch/>
        </p:blipFill>
        <p:spPr>
          <a:xfrm>
            <a:off x="6370871" y="4152900"/>
            <a:ext cx="2554054" cy="2028825"/>
          </a:xfrm>
          <a:prstGeom prst="rect">
            <a:avLst/>
          </a:prstGeom>
          <a:noFill/>
          <a:ln>
            <a:noFill/>
          </a:ln>
        </p:spPr>
      </p:pic>
      <p:pic>
        <p:nvPicPr>
          <p:cNvPr id="3329" name="Shape 3329"/>
          <p:cNvPicPr preferRelativeResize="0"/>
          <p:nvPr/>
        </p:nvPicPr>
        <p:blipFill rotWithShape="1">
          <a:blip r:embed="rId4">
            <a:alphaModFix/>
          </a:blip>
          <a:srcRect b="0" l="0" r="0" t="0"/>
          <a:stretch/>
        </p:blipFill>
        <p:spPr>
          <a:xfrm>
            <a:off x="846866" y="3984887"/>
            <a:ext cx="2554054" cy="2028825"/>
          </a:xfrm>
          <a:prstGeom prst="rect">
            <a:avLst/>
          </a:prstGeom>
          <a:noFill/>
          <a:ln>
            <a:noFill/>
          </a:ln>
        </p:spPr>
      </p:pic>
      <p:pic>
        <p:nvPicPr>
          <p:cNvPr id="3330" name="Shape 3330"/>
          <p:cNvPicPr preferRelativeResize="0"/>
          <p:nvPr/>
        </p:nvPicPr>
        <p:blipFill rotWithShape="1">
          <a:blip r:embed="rId5">
            <a:alphaModFix/>
          </a:blip>
          <a:srcRect b="0" l="0" r="0" t="0"/>
          <a:stretch/>
        </p:blipFill>
        <p:spPr>
          <a:xfrm>
            <a:off x="6410611" y="1409700"/>
            <a:ext cx="2371439" cy="1883764"/>
          </a:xfrm>
          <a:prstGeom prst="rect">
            <a:avLst/>
          </a:prstGeom>
          <a:noFill/>
          <a:ln>
            <a:noFill/>
          </a:ln>
        </p:spPr>
      </p:pic>
      <p:pic>
        <p:nvPicPr>
          <p:cNvPr id="3331" name="Shape 3331"/>
          <p:cNvPicPr preferRelativeResize="0"/>
          <p:nvPr/>
        </p:nvPicPr>
        <p:blipFill rotWithShape="1">
          <a:blip r:embed="rId6">
            <a:alphaModFix/>
          </a:blip>
          <a:srcRect b="0" l="0" r="0" t="0"/>
          <a:stretch/>
        </p:blipFill>
        <p:spPr>
          <a:xfrm>
            <a:off x="3591458" y="1333500"/>
            <a:ext cx="2371439" cy="1883764"/>
          </a:xfrm>
          <a:prstGeom prst="rect">
            <a:avLst/>
          </a:prstGeom>
          <a:noFill/>
          <a:ln>
            <a:noFill/>
          </a:ln>
        </p:spPr>
      </p:pic>
      <p:pic>
        <p:nvPicPr>
          <p:cNvPr id="3332" name="Shape 3332"/>
          <p:cNvPicPr preferRelativeResize="0"/>
          <p:nvPr/>
        </p:nvPicPr>
        <p:blipFill rotWithShape="1">
          <a:blip r:embed="rId7">
            <a:alphaModFix/>
          </a:blip>
          <a:srcRect b="0" l="0" r="0" t="0"/>
          <a:stretch/>
        </p:blipFill>
        <p:spPr>
          <a:xfrm>
            <a:off x="886357" y="1333500"/>
            <a:ext cx="2371439" cy="1883764"/>
          </a:xfrm>
          <a:prstGeom prst="rect">
            <a:avLst/>
          </a:prstGeom>
          <a:noFill/>
          <a:ln>
            <a:noFill/>
          </a:ln>
        </p:spPr>
      </p:pic>
      <p:sp>
        <p:nvSpPr>
          <p:cNvPr id="3333" name="Shape 3333"/>
          <p:cNvSpPr txBox="1"/>
          <p:nvPr/>
        </p:nvSpPr>
        <p:spPr>
          <a:xfrm rot="-5400000">
            <a:off x="-50872" y="2085420"/>
            <a:ext cx="1255472"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Deletions</a:t>
            </a:r>
            <a:endParaRPr sz="2000">
              <a:solidFill>
                <a:schemeClr val="dk1"/>
              </a:solidFill>
              <a:latin typeface="Arial"/>
              <a:ea typeface="Arial"/>
              <a:cs typeface="Arial"/>
              <a:sym typeface="Arial"/>
            </a:endParaRPr>
          </a:p>
        </p:txBody>
      </p:sp>
      <p:sp>
        <p:nvSpPr>
          <p:cNvPr id="3334" name="Shape 3334"/>
          <p:cNvSpPr txBox="1"/>
          <p:nvPr/>
        </p:nvSpPr>
        <p:spPr>
          <a:xfrm rot="-5400000">
            <a:off x="-218025" y="4997645"/>
            <a:ext cx="1584088"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Duplications</a:t>
            </a:r>
            <a:endParaRPr sz="2000">
              <a:solidFill>
                <a:schemeClr val="dk1"/>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9" name="Shape 3339"/>
        <p:cNvGrpSpPr/>
        <p:nvPr/>
      </p:nvGrpSpPr>
      <p:grpSpPr>
        <a:xfrm>
          <a:off x="0" y="0"/>
          <a:ext cx="0" cy="0"/>
          <a:chOff x="0" y="0"/>
          <a:chExt cx="0" cy="0"/>
        </a:xfrm>
      </p:grpSpPr>
      <p:sp>
        <p:nvSpPr>
          <p:cNvPr id="3340" name="Shape 3340"/>
          <p:cNvSpPr txBox="1"/>
          <p:nvPr>
            <p:ph type="title"/>
          </p:nvPr>
        </p:nvSpPr>
        <p:spPr>
          <a:xfrm>
            <a:off x="62865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Conservation (Restricted Model)</a:t>
            </a:r>
            <a:endParaRPr b="0" i="0" sz="2400" u="none" cap="none" strike="noStrike">
              <a:solidFill>
                <a:schemeClr val="dk1"/>
              </a:solidFill>
              <a:latin typeface="Arial"/>
              <a:ea typeface="Arial"/>
              <a:cs typeface="Arial"/>
              <a:sym typeface="Arial"/>
            </a:endParaRPr>
          </a:p>
        </p:txBody>
      </p:sp>
      <p:sp>
        <p:nvSpPr>
          <p:cNvPr id="3341" name="Shape 3341"/>
          <p:cNvSpPr txBox="1"/>
          <p:nvPr/>
        </p:nvSpPr>
        <p:spPr>
          <a:xfrm>
            <a:off x="2114213" y="1081957"/>
            <a:ext cx="110270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Deletions</a:t>
            </a:r>
            <a:endParaRPr sz="2400">
              <a:solidFill>
                <a:schemeClr val="dk1"/>
              </a:solidFill>
              <a:latin typeface="Arial"/>
              <a:ea typeface="Arial"/>
              <a:cs typeface="Arial"/>
              <a:sym typeface="Arial"/>
            </a:endParaRPr>
          </a:p>
        </p:txBody>
      </p:sp>
      <p:sp>
        <p:nvSpPr>
          <p:cNvPr id="3342" name="Shape 3342"/>
          <p:cNvSpPr txBox="1"/>
          <p:nvPr/>
        </p:nvSpPr>
        <p:spPr>
          <a:xfrm>
            <a:off x="6095317" y="1167855"/>
            <a:ext cx="139846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Duplications</a:t>
            </a:r>
            <a:endParaRPr sz="2400">
              <a:solidFill>
                <a:schemeClr val="dk1"/>
              </a:solidFill>
              <a:latin typeface="Arial"/>
              <a:ea typeface="Arial"/>
              <a:cs typeface="Arial"/>
              <a:sym typeface="Arial"/>
            </a:endParaRPr>
          </a:p>
        </p:txBody>
      </p:sp>
      <p:pic>
        <p:nvPicPr>
          <p:cNvPr id="3343" name="Shape 3343"/>
          <p:cNvPicPr preferRelativeResize="0"/>
          <p:nvPr/>
        </p:nvPicPr>
        <p:blipFill rotWithShape="1">
          <a:blip r:embed="rId3">
            <a:alphaModFix/>
          </a:blip>
          <a:srcRect b="0" l="0" r="0" t="0"/>
          <a:stretch/>
        </p:blipFill>
        <p:spPr>
          <a:xfrm>
            <a:off x="766775" y="1610271"/>
            <a:ext cx="3543794" cy="2815030"/>
          </a:xfrm>
          <a:prstGeom prst="rect">
            <a:avLst/>
          </a:prstGeom>
          <a:noFill/>
          <a:ln>
            <a:noFill/>
          </a:ln>
        </p:spPr>
      </p:pic>
      <p:pic>
        <p:nvPicPr>
          <p:cNvPr id="3344" name="Shape 3344"/>
          <p:cNvPicPr preferRelativeResize="0"/>
          <p:nvPr/>
        </p:nvPicPr>
        <p:blipFill rotWithShape="1">
          <a:blip r:embed="rId4">
            <a:alphaModFix/>
          </a:blip>
          <a:srcRect b="0" l="0" r="0" t="0"/>
          <a:stretch/>
        </p:blipFill>
        <p:spPr>
          <a:xfrm>
            <a:off x="4872050" y="1724571"/>
            <a:ext cx="3543794" cy="281503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9" name="Shape 3349"/>
        <p:cNvGrpSpPr/>
        <p:nvPr/>
      </p:nvGrpSpPr>
      <p:grpSpPr>
        <a:xfrm>
          <a:off x="0" y="0"/>
          <a:ext cx="0" cy="0"/>
          <a:chOff x="0" y="0"/>
          <a:chExt cx="0" cy="0"/>
        </a:xfrm>
      </p:grpSpPr>
      <p:sp>
        <p:nvSpPr>
          <p:cNvPr id="3350" name="Shape 3350"/>
          <p:cNvSpPr txBox="1"/>
          <p:nvPr>
            <p:ph type="title"/>
          </p:nvPr>
        </p:nvSpPr>
        <p:spPr>
          <a:xfrm>
            <a:off x="62865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Gene expression data (Cancer Census Only) (Restricted Model)</a:t>
            </a:r>
            <a:endParaRPr b="0" i="0" sz="2400" u="none" cap="none" strike="noStrike">
              <a:solidFill>
                <a:schemeClr val="dk1"/>
              </a:solidFill>
              <a:latin typeface="Arial"/>
              <a:ea typeface="Arial"/>
              <a:cs typeface="Arial"/>
              <a:sym typeface="Arial"/>
            </a:endParaRPr>
          </a:p>
        </p:txBody>
      </p:sp>
      <p:sp>
        <p:nvSpPr>
          <p:cNvPr id="3351" name="Shape 3351"/>
          <p:cNvSpPr txBox="1"/>
          <p:nvPr/>
        </p:nvSpPr>
        <p:spPr>
          <a:xfrm>
            <a:off x="1054341" y="539321"/>
            <a:ext cx="97286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Somatic</a:t>
            </a:r>
            <a:endParaRPr sz="2400">
              <a:solidFill>
                <a:schemeClr val="dk1"/>
              </a:solidFill>
              <a:latin typeface="Arial"/>
              <a:ea typeface="Arial"/>
              <a:cs typeface="Arial"/>
              <a:sym typeface="Arial"/>
            </a:endParaRPr>
          </a:p>
        </p:txBody>
      </p:sp>
      <p:sp>
        <p:nvSpPr>
          <p:cNvPr id="3352" name="Shape 3352"/>
          <p:cNvSpPr txBox="1"/>
          <p:nvPr/>
        </p:nvSpPr>
        <p:spPr>
          <a:xfrm>
            <a:off x="7617680" y="539321"/>
            <a:ext cx="56169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1kG</a:t>
            </a:r>
            <a:endParaRPr sz="2400">
              <a:solidFill>
                <a:schemeClr val="dk1"/>
              </a:solidFill>
              <a:latin typeface="Arial"/>
              <a:ea typeface="Arial"/>
              <a:cs typeface="Arial"/>
              <a:sym typeface="Arial"/>
            </a:endParaRPr>
          </a:p>
        </p:txBody>
      </p:sp>
      <p:sp>
        <p:nvSpPr>
          <p:cNvPr id="3353" name="Shape 3353"/>
          <p:cNvSpPr txBox="1"/>
          <p:nvPr/>
        </p:nvSpPr>
        <p:spPr>
          <a:xfrm>
            <a:off x="4246547" y="539321"/>
            <a:ext cx="107625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Germline</a:t>
            </a:r>
            <a:endParaRPr sz="2400">
              <a:solidFill>
                <a:schemeClr val="dk1"/>
              </a:solidFill>
              <a:latin typeface="Arial"/>
              <a:ea typeface="Arial"/>
              <a:cs typeface="Arial"/>
              <a:sym typeface="Arial"/>
            </a:endParaRPr>
          </a:p>
        </p:txBody>
      </p:sp>
      <p:pic>
        <p:nvPicPr>
          <p:cNvPr id="3354" name="Shape 3354"/>
          <p:cNvPicPr preferRelativeResize="0"/>
          <p:nvPr/>
        </p:nvPicPr>
        <p:blipFill rotWithShape="1">
          <a:blip r:embed="rId3">
            <a:alphaModFix/>
          </a:blip>
          <a:srcRect b="0" l="0" r="0" t="0"/>
          <a:stretch/>
        </p:blipFill>
        <p:spPr>
          <a:xfrm>
            <a:off x="6632953" y="3886199"/>
            <a:ext cx="2424373" cy="1969490"/>
          </a:xfrm>
          <a:prstGeom prst="rect">
            <a:avLst/>
          </a:prstGeom>
          <a:noFill/>
          <a:ln>
            <a:noFill/>
          </a:ln>
        </p:spPr>
      </p:pic>
      <p:pic>
        <p:nvPicPr>
          <p:cNvPr id="3355" name="Shape 3355"/>
          <p:cNvPicPr preferRelativeResize="0"/>
          <p:nvPr/>
        </p:nvPicPr>
        <p:blipFill rotWithShape="1">
          <a:blip r:embed="rId4">
            <a:alphaModFix/>
          </a:blip>
          <a:srcRect b="0" l="0" r="0" t="0"/>
          <a:stretch/>
        </p:blipFill>
        <p:spPr>
          <a:xfrm>
            <a:off x="587939" y="3860799"/>
            <a:ext cx="2479358" cy="1969490"/>
          </a:xfrm>
          <a:prstGeom prst="rect">
            <a:avLst/>
          </a:prstGeom>
          <a:noFill/>
          <a:ln>
            <a:noFill/>
          </a:ln>
        </p:spPr>
      </p:pic>
      <p:pic>
        <p:nvPicPr>
          <p:cNvPr id="3356" name="Shape 3356"/>
          <p:cNvPicPr preferRelativeResize="0"/>
          <p:nvPr/>
        </p:nvPicPr>
        <p:blipFill rotWithShape="1">
          <a:blip r:embed="rId5">
            <a:alphaModFix/>
          </a:blip>
          <a:srcRect b="0" l="0" r="0" t="0"/>
          <a:stretch/>
        </p:blipFill>
        <p:spPr>
          <a:xfrm>
            <a:off x="6612404" y="1240043"/>
            <a:ext cx="2452028" cy="1991957"/>
          </a:xfrm>
          <a:prstGeom prst="rect">
            <a:avLst/>
          </a:prstGeom>
          <a:noFill/>
          <a:ln>
            <a:noFill/>
          </a:ln>
        </p:spPr>
      </p:pic>
      <p:pic>
        <p:nvPicPr>
          <p:cNvPr id="3357" name="Shape 3357"/>
          <p:cNvPicPr preferRelativeResize="0"/>
          <p:nvPr/>
        </p:nvPicPr>
        <p:blipFill rotWithShape="1">
          <a:blip r:embed="rId6">
            <a:alphaModFix/>
          </a:blip>
          <a:srcRect b="0" l="0" r="0" t="0"/>
          <a:stretch/>
        </p:blipFill>
        <p:spPr>
          <a:xfrm>
            <a:off x="3526740" y="1201943"/>
            <a:ext cx="2502585" cy="1991957"/>
          </a:xfrm>
          <a:prstGeom prst="rect">
            <a:avLst/>
          </a:prstGeom>
          <a:noFill/>
          <a:ln>
            <a:noFill/>
          </a:ln>
        </p:spPr>
      </p:pic>
      <p:pic>
        <p:nvPicPr>
          <p:cNvPr id="3358" name="Shape 3358"/>
          <p:cNvPicPr preferRelativeResize="0"/>
          <p:nvPr/>
        </p:nvPicPr>
        <p:blipFill rotWithShape="1">
          <a:blip r:embed="rId7">
            <a:alphaModFix/>
          </a:blip>
          <a:srcRect b="0" l="0" r="0" t="0"/>
          <a:stretch/>
        </p:blipFill>
        <p:spPr>
          <a:xfrm>
            <a:off x="553078" y="1227343"/>
            <a:ext cx="2507641" cy="1991957"/>
          </a:xfrm>
          <a:prstGeom prst="rect">
            <a:avLst/>
          </a:prstGeom>
          <a:noFill/>
          <a:ln>
            <a:noFill/>
          </a:ln>
        </p:spPr>
      </p:pic>
      <p:sp>
        <p:nvSpPr>
          <p:cNvPr id="3359" name="Shape 3359"/>
          <p:cNvSpPr txBox="1"/>
          <p:nvPr/>
        </p:nvSpPr>
        <p:spPr>
          <a:xfrm rot="-5400000">
            <a:off x="-290357" y="1896734"/>
            <a:ext cx="1255472"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Deletions</a:t>
            </a:r>
            <a:endParaRPr sz="2000">
              <a:solidFill>
                <a:schemeClr val="dk1"/>
              </a:solidFill>
              <a:latin typeface="Arial"/>
              <a:ea typeface="Arial"/>
              <a:cs typeface="Arial"/>
              <a:sym typeface="Arial"/>
            </a:endParaRPr>
          </a:p>
        </p:txBody>
      </p:sp>
      <p:sp>
        <p:nvSpPr>
          <p:cNvPr id="3360" name="Shape 3360"/>
          <p:cNvSpPr txBox="1"/>
          <p:nvPr/>
        </p:nvSpPr>
        <p:spPr>
          <a:xfrm rot="-5400000">
            <a:off x="-457509" y="4808959"/>
            <a:ext cx="1584088" cy="3000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Duplications</a:t>
            </a:r>
            <a:endParaRPr sz="2000">
              <a:solidFill>
                <a:schemeClr val="dk1"/>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4" name="Shape 3364"/>
        <p:cNvGrpSpPr/>
        <p:nvPr/>
      </p:nvGrpSpPr>
      <p:grpSpPr>
        <a:xfrm>
          <a:off x="0" y="0"/>
          <a:ext cx="0" cy="0"/>
          <a:chOff x="0" y="0"/>
          <a:chExt cx="0" cy="0"/>
        </a:xfrm>
      </p:grpSpPr>
      <p:sp>
        <p:nvSpPr>
          <p:cNvPr id="3365" name="Shape 3365"/>
          <p:cNvSpPr txBox="1"/>
          <p:nvPr>
            <p:ph type="title"/>
          </p:nvPr>
        </p:nvSpPr>
        <p:spPr>
          <a:xfrm>
            <a:off x="62865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1000 Genomes Allele Frequencies (Full Model)</a:t>
            </a:r>
            <a:endParaRPr b="0" i="0" sz="2400" u="none" cap="none" strike="noStrike">
              <a:solidFill>
                <a:schemeClr val="dk1"/>
              </a:solidFill>
              <a:latin typeface="Arial"/>
              <a:ea typeface="Arial"/>
              <a:cs typeface="Arial"/>
              <a:sym typeface="Arial"/>
            </a:endParaRPr>
          </a:p>
        </p:txBody>
      </p:sp>
      <p:sp>
        <p:nvSpPr>
          <p:cNvPr id="3366" name="Shape 3366"/>
          <p:cNvSpPr txBox="1"/>
          <p:nvPr/>
        </p:nvSpPr>
        <p:spPr>
          <a:xfrm>
            <a:off x="2098281" y="1210343"/>
            <a:ext cx="110270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Deletions</a:t>
            </a:r>
            <a:endParaRPr sz="2400">
              <a:solidFill>
                <a:schemeClr val="dk1"/>
              </a:solidFill>
              <a:latin typeface="Arial"/>
              <a:ea typeface="Arial"/>
              <a:cs typeface="Arial"/>
              <a:sym typeface="Arial"/>
            </a:endParaRPr>
          </a:p>
        </p:txBody>
      </p:sp>
      <p:sp>
        <p:nvSpPr>
          <p:cNvPr id="3367" name="Shape 3367"/>
          <p:cNvSpPr txBox="1"/>
          <p:nvPr/>
        </p:nvSpPr>
        <p:spPr>
          <a:xfrm>
            <a:off x="6147737" y="1210343"/>
            <a:ext cx="139846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Duplications</a:t>
            </a:r>
            <a:endParaRPr sz="2400">
              <a:solidFill>
                <a:schemeClr val="dk1"/>
              </a:solidFill>
              <a:latin typeface="Arial"/>
              <a:ea typeface="Arial"/>
              <a:cs typeface="Arial"/>
              <a:sym typeface="Arial"/>
            </a:endParaRPr>
          </a:p>
        </p:txBody>
      </p:sp>
      <p:pic>
        <p:nvPicPr>
          <p:cNvPr id="3368" name="Shape 3368"/>
          <p:cNvPicPr preferRelativeResize="0"/>
          <p:nvPr/>
        </p:nvPicPr>
        <p:blipFill rotWithShape="1">
          <a:blip r:embed="rId3">
            <a:alphaModFix/>
          </a:blip>
          <a:srcRect b="0" l="0" r="0" t="0"/>
          <a:stretch/>
        </p:blipFill>
        <p:spPr>
          <a:xfrm>
            <a:off x="558152" y="1755513"/>
            <a:ext cx="3608097" cy="2815030"/>
          </a:xfrm>
          <a:prstGeom prst="rect">
            <a:avLst/>
          </a:prstGeom>
          <a:noFill/>
          <a:ln>
            <a:noFill/>
          </a:ln>
        </p:spPr>
      </p:pic>
      <p:pic>
        <p:nvPicPr>
          <p:cNvPr id="3369" name="Shape 3369"/>
          <p:cNvPicPr preferRelativeResize="0"/>
          <p:nvPr/>
        </p:nvPicPr>
        <p:blipFill rotWithShape="1">
          <a:blip r:embed="rId4">
            <a:alphaModFix/>
          </a:blip>
          <a:srcRect b="0" l="0" r="0" t="0"/>
          <a:stretch/>
        </p:blipFill>
        <p:spPr>
          <a:xfrm>
            <a:off x="4672951" y="1755513"/>
            <a:ext cx="3608097" cy="281503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3" name="Shape 3373"/>
        <p:cNvGrpSpPr/>
        <p:nvPr/>
      </p:nvGrpSpPr>
      <p:grpSpPr>
        <a:xfrm>
          <a:off x="0" y="0"/>
          <a:ext cx="0" cy="0"/>
          <a:chOff x="0" y="0"/>
          <a:chExt cx="0" cy="0"/>
        </a:xfrm>
      </p:grpSpPr>
      <p:sp>
        <p:nvSpPr>
          <p:cNvPr id="3374" name="Shape 3374"/>
          <p:cNvSpPr txBox="1"/>
          <p:nvPr>
            <p:ph type="title"/>
          </p:nvPr>
        </p:nvSpPr>
        <p:spPr>
          <a:xfrm>
            <a:off x="34290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Distribution of SVIS among meta-cohorts cancers (Deletions)</a:t>
            </a:r>
            <a:endParaRPr b="0" i="0" sz="2000" u="none" cap="none" strike="noStrike">
              <a:solidFill>
                <a:schemeClr val="dk1"/>
              </a:solidFill>
              <a:latin typeface="Calibri"/>
              <a:ea typeface="Calibri"/>
              <a:cs typeface="Calibri"/>
              <a:sym typeface="Calibri"/>
            </a:endParaRPr>
          </a:p>
        </p:txBody>
      </p:sp>
      <p:pic>
        <p:nvPicPr>
          <p:cNvPr id="3375" name="Shape 3375"/>
          <p:cNvPicPr preferRelativeResize="0"/>
          <p:nvPr/>
        </p:nvPicPr>
        <p:blipFill rotWithShape="1">
          <a:blip r:embed="rId3">
            <a:alphaModFix/>
          </a:blip>
          <a:srcRect b="0" l="0" r="0" t="0"/>
          <a:stretch/>
        </p:blipFill>
        <p:spPr>
          <a:xfrm>
            <a:off x="2905298" y="3786951"/>
            <a:ext cx="4810827" cy="2303287"/>
          </a:xfrm>
          <a:prstGeom prst="rect">
            <a:avLst/>
          </a:prstGeom>
          <a:noFill/>
          <a:ln>
            <a:noFill/>
          </a:ln>
        </p:spPr>
      </p:pic>
      <p:pic>
        <p:nvPicPr>
          <p:cNvPr id="3376" name="Shape 3376"/>
          <p:cNvPicPr preferRelativeResize="0"/>
          <p:nvPr/>
        </p:nvPicPr>
        <p:blipFill rotWithShape="1">
          <a:blip r:embed="rId4">
            <a:alphaModFix/>
          </a:blip>
          <a:srcRect b="0" l="0" r="0" t="0"/>
          <a:stretch/>
        </p:blipFill>
        <p:spPr>
          <a:xfrm>
            <a:off x="2905298" y="550645"/>
            <a:ext cx="4810827" cy="2303287"/>
          </a:xfrm>
          <a:prstGeom prst="rect">
            <a:avLst/>
          </a:prstGeom>
          <a:noFill/>
          <a:ln>
            <a:noFill/>
          </a:ln>
        </p:spPr>
      </p:pic>
      <p:sp>
        <p:nvSpPr>
          <p:cNvPr id="3377" name="Shape 3377"/>
          <p:cNvSpPr txBox="1"/>
          <p:nvPr/>
        </p:nvSpPr>
        <p:spPr>
          <a:xfrm>
            <a:off x="1886826" y="1463650"/>
            <a:ext cx="88269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All SVs</a:t>
            </a:r>
            <a:endParaRPr sz="2400">
              <a:solidFill>
                <a:schemeClr val="dk1"/>
              </a:solidFill>
              <a:latin typeface="Arial"/>
              <a:ea typeface="Arial"/>
              <a:cs typeface="Arial"/>
              <a:sym typeface="Arial"/>
            </a:endParaRPr>
          </a:p>
        </p:txBody>
      </p:sp>
      <p:sp>
        <p:nvSpPr>
          <p:cNvPr id="3378" name="Shape 3378"/>
          <p:cNvSpPr txBox="1"/>
          <p:nvPr/>
        </p:nvSpPr>
        <p:spPr>
          <a:xfrm>
            <a:off x="1417157" y="4754567"/>
            <a:ext cx="132632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SVs&lt;100kb</a:t>
            </a:r>
            <a:endParaRPr sz="2400">
              <a:solidFill>
                <a:schemeClr val="dk1"/>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2" name="Shape 3382"/>
        <p:cNvGrpSpPr/>
        <p:nvPr/>
      </p:nvGrpSpPr>
      <p:grpSpPr>
        <a:xfrm>
          <a:off x="0" y="0"/>
          <a:ext cx="0" cy="0"/>
          <a:chOff x="0" y="0"/>
          <a:chExt cx="0" cy="0"/>
        </a:xfrm>
      </p:grpSpPr>
      <p:sp>
        <p:nvSpPr>
          <p:cNvPr id="3383" name="Shape 3383"/>
          <p:cNvSpPr txBox="1"/>
          <p:nvPr>
            <p:ph type="title"/>
          </p:nvPr>
        </p:nvSpPr>
        <p:spPr>
          <a:xfrm>
            <a:off x="342900" y="-396875"/>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Distribution of SVIS among meta-cohorts cancers (Duplications)</a:t>
            </a:r>
            <a:endParaRPr b="0" i="0" sz="2000" u="none" cap="none" strike="noStrike">
              <a:solidFill>
                <a:schemeClr val="dk1"/>
              </a:solidFill>
              <a:latin typeface="Calibri"/>
              <a:ea typeface="Calibri"/>
              <a:cs typeface="Calibri"/>
              <a:sym typeface="Calibri"/>
            </a:endParaRPr>
          </a:p>
        </p:txBody>
      </p:sp>
      <p:sp>
        <p:nvSpPr>
          <p:cNvPr id="3384" name="Shape 3384"/>
          <p:cNvSpPr txBox="1"/>
          <p:nvPr/>
        </p:nvSpPr>
        <p:spPr>
          <a:xfrm>
            <a:off x="1886826" y="1463650"/>
            <a:ext cx="88269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All SVs</a:t>
            </a:r>
            <a:endParaRPr sz="2400">
              <a:solidFill>
                <a:schemeClr val="dk1"/>
              </a:solidFill>
              <a:latin typeface="Arial"/>
              <a:ea typeface="Arial"/>
              <a:cs typeface="Arial"/>
              <a:sym typeface="Arial"/>
            </a:endParaRPr>
          </a:p>
        </p:txBody>
      </p:sp>
      <p:sp>
        <p:nvSpPr>
          <p:cNvPr id="3385" name="Shape 3385"/>
          <p:cNvSpPr txBox="1"/>
          <p:nvPr/>
        </p:nvSpPr>
        <p:spPr>
          <a:xfrm>
            <a:off x="1417157" y="4754567"/>
            <a:ext cx="132632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SVs&lt;100kb</a:t>
            </a:r>
            <a:endParaRPr sz="2400">
              <a:solidFill>
                <a:schemeClr val="dk1"/>
              </a:solidFill>
              <a:latin typeface="Arial"/>
              <a:ea typeface="Arial"/>
              <a:cs typeface="Arial"/>
              <a:sym typeface="Arial"/>
            </a:endParaRPr>
          </a:p>
        </p:txBody>
      </p:sp>
      <p:pic>
        <p:nvPicPr>
          <p:cNvPr id="3386" name="Shape 3386"/>
          <p:cNvPicPr preferRelativeResize="0"/>
          <p:nvPr/>
        </p:nvPicPr>
        <p:blipFill rotWithShape="1">
          <a:blip r:embed="rId3">
            <a:alphaModFix/>
          </a:blip>
          <a:srcRect b="0" l="0" r="0" t="0"/>
          <a:stretch/>
        </p:blipFill>
        <p:spPr>
          <a:xfrm>
            <a:off x="3054928" y="3764100"/>
            <a:ext cx="4846622" cy="2320424"/>
          </a:xfrm>
          <a:prstGeom prst="rect">
            <a:avLst/>
          </a:prstGeom>
          <a:noFill/>
          <a:ln>
            <a:noFill/>
          </a:ln>
        </p:spPr>
      </p:pic>
      <p:pic>
        <p:nvPicPr>
          <p:cNvPr id="3387" name="Shape 3387"/>
          <p:cNvPicPr preferRelativeResize="0"/>
          <p:nvPr/>
        </p:nvPicPr>
        <p:blipFill rotWithShape="1">
          <a:blip r:embed="rId4">
            <a:alphaModFix/>
          </a:blip>
          <a:srcRect b="0" l="0" r="0" t="0"/>
          <a:stretch/>
        </p:blipFill>
        <p:spPr>
          <a:xfrm>
            <a:off x="3054928" y="621888"/>
            <a:ext cx="4846622" cy="2320424"/>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2" name="Shape 3392"/>
        <p:cNvGrpSpPr/>
        <p:nvPr/>
      </p:nvGrpSpPr>
      <p:grpSpPr>
        <a:xfrm>
          <a:off x="0" y="0"/>
          <a:ext cx="0" cy="0"/>
          <a:chOff x="0" y="0"/>
          <a:chExt cx="0" cy="0"/>
        </a:xfrm>
      </p:grpSpPr>
      <p:sp>
        <p:nvSpPr>
          <p:cNvPr id="3393" name="Shape 3393"/>
          <p:cNvSpPr txBox="1"/>
          <p:nvPr>
            <p:ph type="title"/>
          </p:nvPr>
        </p:nvSpPr>
        <p:spPr>
          <a:xfrm>
            <a:off x="577275" y="65475"/>
            <a:ext cx="81342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Confusion Matrix of the Random Forest (Full Model); Not much as expected?</a:t>
            </a:r>
            <a:endParaRPr b="0" i="0" sz="2400" u="none" cap="none" strike="noStrike">
              <a:solidFill>
                <a:schemeClr val="dk1"/>
              </a:solidFill>
              <a:latin typeface="Arial"/>
              <a:ea typeface="Arial"/>
              <a:cs typeface="Arial"/>
              <a:sym typeface="Arial"/>
            </a:endParaRPr>
          </a:p>
        </p:txBody>
      </p:sp>
      <p:graphicFrame>
        <p:nvGraphicFramePr>
          <p:cNvPr id="3394" name="Shape 3394"/>
          <p:cNvGraphicFramePr/>
          <p:nvPr/>
        </p:nvGraphicFramePr>
        <p:xfrm>
          <a:off x="376479" y="1644114"/>
          <a:ext cx="3000000" cy="3000000"/>
        </p:xfrm>
        <a:graphic>
          <a:graphicData uri="http://schemas.openxmlformats.org/drawingml/2006/table">
            <a:tbl>
              <a:tblPr bandRow="1" firstRow="1">
                <a:noFill/>
                <a:tableStyleId>{89C4C536-8FCD-428C-8915-04CB2E3BB2E8}</a:tableStyleId>
              </a:tblPr>
              <a:tblGrid>
                <a:gridCol w="959875"/>
                <a:gridCol w="959875"/>
                <a:gridCol w="959875"/>
                <a:gridCol w="959875"/>
              </a:tblGrid>
              <a:tr h="905075">
                <a:tc>
                  <a:txBody>
                    <a:bodyPr>
                      <a:noAutofit/>
                    </a:bodyPr>
                    <a:lstStyle/>
                    <a:p>
                      <a:pPr indent="0" lvl="0" marL="0" marR="0" rtl="0" algn="l">
                        <a:spcBef>
                          <a:spcPts val="0"/>
                        </a:spcBef>
                        <a:spcAft>
                          <a:spcPts val="0"/>
                        </a:spcAft>
                        <a:buNone/>
                      </a:pPr>
                      <a:r>
                        <a:t/>
                      </a:r>
                      <a:endParaRPr sz="1800"/>
                    </a:p>
                  </a:txBody>
                  <a:tcPr marT="45725" marB="45725" marR="68600" marL="68600"/>
                </a:tc>
                <a:tc>
                  <a:txBody>
                    <a:bodyPr>
                      <a:noAutofit/>
                    </a:bodyPr>
                    <a:lstStyle/>
                    <a:p>
                      <a:pPr indent="0" lvl="0" marL="0" marR="0" rtl="0" algn="ctr">
                        <a:spcBef>
                          <a:spcPts val="0"/>
                        </a:spcBef>
                        <a:spcAft>
                          <a:spcPts val="0"/>
                        </a:spcAft>
                        <a:buNone/>
                      </a:pPr>
                      <a:r>
                        <a:rPr b="0" lang="en-US" sz="1800">
                          <a:latin typeface="Arial"/>
                          <a:ea typeface="Arial"/>
                          <a:cs typeface="Arial"/>
                          <a:sym typeface="Arial"/>
                        </a:rPr>
                        <a:t>Somatic</a:t>
                      </a:r>
                      <a:endParaRPr b="0" sz="1800">
                        <a:latin typeface="Arial"/>
                        <a:ea typeface="Arial"/>
                        <a:cs typeface="Arial"/>
                        <a:sym typeface="Arial"/>
                      </a:endParaRPr>
                    </a:p>
                  </a:txBody>
                  <a:tcPr marT="45725" marB="45725" marR="68600" marL="68600" anchor="ctr"/>
                </a:tc>
                <a:tc>
                  <a:txBody>
                    <a:bodyPr>
                      <a:noAutofit/>
                    </a:bodyPr>
                    <a:lstStyle/>
                    <a:p>
                      <a:pPr indent="0" lvl="0" marL="0" marR="0" rtl="0" algn="ctr">
                        <a:spcBef>
                          <a:spcPts val="0"/>
                        </a:spcBef>
                        <a:spcAft>
                          <a:spcPts val="0"/>
                        </a:spcAft>
                        <a:buNone/>
                      </a:pPr>
                      <a:r>
                        <a:rPr b="0" lang="en-US" sz="1800">
                          <a:latin typeface="Arial"/>
                          <a:ea typeface="Arial"/>
                          <a:cs typeface="Arial"/>
                          <a:sym typeface="Arial"/>
                        </a:rPr>
                        <a:t>Germline</a:t>
                      </a:r>
                      <a:endParaRPr b="0" sz="1800">
                        <a:latin typeface="Arial"/>
                        <a:ea typeface="Arial"/>
                        <a:cs typeface="Arial"/>
                        <a:sym typeface="Arial"/>
                      </a:endParaRPr>
                    </a:p>
                  </a:txBody>
                  <a:tcPr marT="45725" marB="45725" marR="68600" marL="68600" anchor="ctr"/>
                </a:tc>
                <a:tc>
                  <a:txBody>
                    <a:bodyPr>
                      <a:noAutofit/>
                    </a:bodyPr>
                    <a:lstStyle/>
                    <a:p>
                      <a:pPr indent="0" lvl="0" marL="0" marR="0" rtl="0" algn="ctr">
                        <a:spcBef>
                          <a:spcPts val="0"/>
                        </a:spcBef>
                        <a:spcAft>
                          <a:spcPts val="0"/>
                        </a:spcAft>
                        <a:buNone/>
                      </a:pPr>
                      <a:r>
                        <a:rPr b="0" lang="en-US" sz="1800">
                          <a:latin typeface="Arial"/>
                          <a:ea typeface="Arial"/>
                          <a:cs typeface="Arial"/>
                          <a:sym typeface="Arial"/>
                        </a:rPr>
                        <a:t>1kG</a:t>
                      </a:r>
                      <a:endParaRPr b="0" sz="1800">
                        <a:latin typeface="Arial"/>
                        <a:ea typeface="Arial"/>
                        <a:cs typeface="Arial"/>
                        <a:sym typeface="Arial"/>
                      </a:endParaRPr>
                    </a:p>
                  </a:txBody>
                  <a:tcPr marT="45725" marB="45725" marR="68600" marL="68600" anchor="ctr"/>
                </a:tc>
              </a:tr>
              <a:tr h="905075">
                <a:tc>
                  <a:txBody>
                    <a:bodyPr>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Somatic</a:t>
                      </a:r>
                      <a:endParaRPr sz="1800">
                        <a:solidFill>
                          <a:schemeClr val="lt1"/>
                        </a:solidFill>
                        <a:latin typeface="Arial"/>
                        <a:ea typeface="Arial"/>
                        <a:cs typeface="Arial"/>
                        <a:sym typeface="Arial"/>
                      </a:endParaRPr>
                    </a:p>
                  </a:txBody>
                  <a:tcPr marT="45725" marB="45725" marR="68600" marL="68600" anchor="ctr">
                    <a:solidFill>
                      <a:srgbClr val="5B9BD5"/>
                    </a:solidFill>
                  </a:tcPr>
                </a:tc>
                <a:tc>
                  <a:txBody>
                    <a:bodyPr>
                      <a:noAutofit/>
                    </a:bodyPr>
                    <a:lstStyle/>
                    <a:p>
                      <a:pPr indent="0" lvl="0" marL="0" marR="0" rtl="0" algn="ctr">
                        <a:spcBef>
                          <a:spcPts val="0"/>
                        </a:spcBef>
                        <a:spcAft>
                          <a:spcPts val="0"/>
                        </a:spcAft>
                        <a:buNone/>
                      </a:pPr>
                      <a:r>
                        <a:rPr lang="en-US" sz="1800"/>
                        <a:t>566</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321</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113</a:t>
                      </a:r>
                      <a:endParaRPr sz="1800"/>
                    </a:p>
                  </a:txBody>
                  <a:tcPr marT="45725" marB="45725" marR="68600" marL="68600" anchor="ctr"/>
                </a:tc>
              </a:tr>
              <a:tr h="905075">
                <a:tc>
                  <a:txBody>
                    <a:bodyPr>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Germline</a:t>
                      </a:r>
                      <a:endParaRPr sz="1800">
                        <a:solidFill>
                          <a:schemeClr val="lt1"/>
                        </a:solidFill>
                        <a:latin typeface="Arial"/>
                        <a:ea typeface="Arial"/>
                        <a:cs typeface="Arial"/>
                        <a:sym typeface="Arial"/>
                      </a:endParaRPr>
                    </a:p>
                  </a:txBody>
                  <a:tcPr marT="45725" marB="45725" marR="68600" marL="68600" anchor="ctr">
                    <a:solidFill>
                      <a:srgbClr val="5B9BD5"/>
                    </a:solidFill>
                  </a:tcPr>
                </a:tc>
                <a:tc>
                  <a:txBody>
                    <a:bodyPr>
                      <a:noAutofit/>
                    </a:bodyPr>
                    <a:lstStyle/>
                    <a:p>
                      <a:pPr indent="0" lvl="0" marL="0" marR="0" rtl="0" algn="ctr">
                        <a:spcBef>
                          <a:spcPts val="0"/>
                        </a:spcBef>
                        <a:spcAft>
                          <a:spcPts val="0"/>
                        </a:spcAft>
                        <a:buNone/>
                      </a:pPr>
                      <a:r>
                        <a:rPr lang="en-US" sz="1800"/>
                        <a:t>318</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508</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174</a:t>
                      </a:r>
                      <a:endParaRPr sz="1800"/>
                    </a:p>
                  </a:txBody>
                  <a:tcPr marT="45725" marB="45725" marR="68600" marL="68600" anchor="ctr"/>
                </a:tc>
              </a:tr>
              <a:tr h="905075">
                <a:tc>
                  <a:txBody>
                    <a:bodyPr>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1kG</a:t>
                      </a:r>
                      <a:endParaRPr sz="1800">
                        <a:solidFill>
                          <a:schemeClr val="lt1"/>
                        </a:solidFill>
                        <a:latin typeface="Arial"/>
                        <a:ea typeface="Arial"/>
                        <a:cs typeface="Arial"/>
                        <a:sym typeface="Arial"/>
                      </a:endParaRPr>
                    </a:p>
                  </a:txBody>
                  <a:tcPr marT="45725" marB="45725" marR="68600" marL="68600" anchor="ctr">
                    <a:solidFill>
                      <a:srgbClr val="5B9BD5"/>
                    </a:solidFill>
                  </a:tcPr>
                </a:tc>
                <a:tc>
                  <a:txBody>
                    <a:bodyPr>
                      <a:noAutofit/>
                    </a:bodyPr>
                    <a:lstStyle/>
                    <a:p>
                      <a:pPr indent="0" lvl="0" marL="0" marR="0" rtl="0" algn="ctr">
                        <a:spcBef>
                          <a:spcPts val="0"/>
                        </a:spcBef>
                        <a:spcAft>
                          <a:spcPts val="0"/>
                        </a:spcAft>
                        <a:buNone/>
                      </a:pPr>
                      <a:r>
                        <a:rPr lang="en-US" sz="1800"/>
                        <a:t>243</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299</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458</a:t>
                      </a:r>
                      <a:endParaRPr sz="1800"/>
                    </a:p>
                  </a:txBody>
                  <a:tcPr marT="45725" marB="45725" marR="68600" marL="68600" anchor="ctr"/>
                </a:tc>
              </a:tr>
            </a:tbl>
          </a:graphicData>
        </a:graphic>
      </p:graphicFrame>
      <p:sp>
        <p:nvSpPr>
          <p:cNvPr id="3395" name="Shape 3395"/>
          <p:cNvSpPr txBox="1"/>
          <p:nvPr/>
        </p:nvSpPr>
        <p:spPr>
          <a:xfrm rot="-5400000">
            <a:off x="-877804" y="3565679"/>
            <a:ext cx="2101857" cy="3462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SV belongs to</a:t>
            </a:r>
            <a:endParaRPr sz="2400">
              <a:solidFill>
                <a:schemeClr val="dk1"/>
              </a:solidFill>
              <a:latin typeface="Arial"/>
              <a:ea typeface="Arial"/>
              <a:cs typeface="Arial"/>
              <a:sym typeface="Arial"/>
            </a:endParaRPr>
          </a:p>
        </p:txBody>
      </p:sp>
      <p:sp>
        <p:nvSpPr>
          <p:cNvPr id="3396" name="Shape 3396"/>
          <p:cNvSpPr txBox="1"/>
          <p:nvPr/>
        </p:nvSpPr>
        <p:spPr>
          <a:xfrm>
            <a:off x="1843418" y="1166553"/>
            <a:ext cx="185581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SV classified as</a:t>
            </a:r>
            <a:endParaRPr sz="2400">
              <a:solidFill>
                <a:schemeClr val="dk1"/>
              </a:solidFill>
              <a:latin typeface="Arial"/>
              <a:ea typeface="Arial"/>
              <a:cs typeface="Arial"/>
              <a:sym typeface="Arial"/>
            </a:endParaRPr>
          </a:p>
        </p:txBody>
      </p:sp>
      <p:graphicFrame>
        <p:nvGraphicFramePr>
          <p:cNvPr id="3397" name="Shape 3397"/>
          <p:cNvGraphicFramePr/>
          <p:nvPr/>
        </p:nvGraphicFramePr>
        <p:xfrm>
          <a:off x="4454237" y="1655310"/>
          <a:ext cx="3000000" cy="3000000"/>
        </p:xfrm>
        <a:graphic>
          <a:graphicData uri="http://schemas.openxmlformats.org/drawingml/2006/table">
            <a:tbl>
              <a:tblPr bandRow="1" firstRow="1">
                <a:noFill/>
                <a:tableStyleId>{89C4C536-8FCD-428C-8915-04CB2E3BB2E8}</a:tableStyleId>
              </a:tblPr>
              <a:tblGrid>
                <a:gridCol w="1241825"/>
                <a:gridCol w="1241825"/>
                <a:gridCol w="1241825"/>
              </a:tblGrid>
              <a:tr h="1166475">
                <a:tc>
                  <a:txBody>
                    <a:bodyPr>
                      <a:noAutofit/>
                    </a:bodyPr>
                    <a:lstStyle/>
                    <a:p>
                      <a:pPr indent="0" lvl="0" marL="0" marR="0" rtl="0" algn="ctr">
                        <a:spcBef>
                          <a:spcPts val="0"/>
                        </a:spcBef>
                        <a:spcAft>
                          <a:spcPts val="0"/>
                        </a:spcAft>
                        <a:buNone/>
                      </a:pPr>
                      <a:r>
                        <a:t/>
                      </a:r>
                      <a:endParaRPr sz="1800"/>
                    </a:p>
                  </a:txBody>
                  <a:tcPr marT="45725" marB="45725" marR="68600" marL="68600" anchor="ctr"/>
                </a:tc>
                <a:tc>
                  <a:txBody>
                    <a:bodyPr>
                      <a:noAutofit/>
                    </a:bodyPr>
                    <a:lstStyle/>
                    <a:p>
                      <a:pPr indent="0" lvl="0" marL="0" marR="0" rtl="0" algn="ctr">
                        <a:spcBef>
                          <a:spcPts val="0"/>
                        </a:spcBef>
                        <a:spcAft>
                          <a:spcPts val="0"/>
                        </a:spcAft>
                        <a:buNone/>
                      </a:pPr>
                      <a:r>
                        <a:rPr b="0" lang="en-US" sz="1800">
                          <a:latin typeface="Arial"/>
                          <a:ea typeface="Arial"/>
                          <a:cs typeface="Arial"/>
                          <a:sym typeface="Arial"/>
                        </a:rPr>
                        <a:t>Somatic</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1kG</a:t>
                      </a:r>
                      <a:endParaRPr sz="1800"/>
                    </a:p>
                  </a:txBody>
                  <a:tcPr marT="45725" marB="45725" marR="68600" marL="68600" anchor="ctr"/>
                </a:tc>
              </a:tr>
              <a:tr h="1182675">
                <a:tc>
                  <a:txBody>
                    <a:bodyPr>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Somatic</a:t>
                      </a:r>
                      <a:endParaRPr sz="1800"/>
                    </a:p>
                  </a:txBody>
                  <a:tcPr marT="45725" marB="45725" marR="68600" marL="68600" anchor="ctr">
                    <a:solidFill>
                      <a:srgbClr val="5B9BD5"/>
                    </a:solidFill>
                  </a:tcPr>
                </a:tc>
                <a:tc>
                  <a:txBody>
                    <a:bodyPr>
                      <a:noAutofit/>
                    </a:bodyPr>
                    <a:lstStyle/>
                    <a:p>
                      <a:pPr indent="0" lvl="0" marL="0" marR="0" rtl="0" algn="ctr">
                        <a:spcBef>
                          <a:spcPts val="0"/>
                        </a:spcBef>
                        <a:spcAft>
                          <a:spcPts val="0"/>
                        </a:spcAft>
                        <a:buNone/>
                      </a:pPr>
                      <a:r>
                        <a:rPr lang="en-US" sz="1800"/>
                        <a:t>644 </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356</a:t>
                      </a:r>
                      <a:endParaRPr sz="1800"/>
                    </a:p>
                  </a:txBody>
                  <a:tcPr marT="45725" marB="45725" marR="68600" marL="68600" anchor="ctr"/>
                </a:tc>
              </a:tr>
              <a:tr h="1182675">
                <a:tc>
                  <a:txBody>
                    <a:bodyPr>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1kG</a:t>
                      </a:r>
                      <a:endParaRPr sz="1800"/>
                    </a:p>
                  </a:txBody>
                  <a:tcPr marT="45725" marB="45725" marR="68600" marL="68600" anchor="ctr">
                    <a:solidFill>
                      <a:srgbClr val="5B9BD5"/>
                    </a:solidFill>
                  </a:tcPr>
                </a:tc>
                <a:tc>
                  <a:txBody>
                    <a:bodyPr>
                      <a:noAutofit/>
                    </a:bodyPr>
                    <a:lstStyle/>
                    <a:p>
                      <a:pPr indent="0" lvl="0" marL="0" marR="0" rtl="0" algn="ctr">
                        <a:spcBef>
                          <a:spcPts val="0"/>
                        </a:spcBef>
                        <a:spcAft>
                          <a:spcPts val="0"/>
                        </a:spcAft>
                        <a:buNone/>
                      </a:pPr>
                      <a:r>
                        <a:rPr lang="en-US" sz="1800"/>
                        <a:t>350</a:t>
                      </a:r>
                      <a:endParaRPr sz="1800"/>
                    </a:p>
                  </a:txBody>
                  <a:tcPr marT="45725" marB="45725" marR="68600" marL="68600" anchor="ctr"/>
                </a:tc>
                <a:tc>
                  <a:txBody>
                    <a:bodyPr>
                      <a:noAutofit/>
                    </a:bodyPr>
                    <a:lstStyle/>
                    <a:p>
                      <a:pPr indent="0" lvl="0" marL="0" marR="0" rtl="0" algn="ctr">
                        <a:spcBef>
                          <a:spcPts val="0"/>
                        </a:spcBef>
                        <a:spcAft>
                          <a:spcPts val="0"/>
                        </a:spcAft>
                        <a:buNone/>
                      </a:pPr>
                      <a:r>
                        <a:rPr lang="en-US" sz="1800"/>
                        <a:t>650</a:t>
                      </a:r>
                      <a:endParaRPr sz="1800"/>
                    </a:p>
                  </a:txBody>
                  <a:tcPr marT="45725" marB="45725" marR="68600" marL="68600" anchor="ctr"/>
                </a:tc>
              </a:tr>
            </a:tbl>
          </a:graphicData>
        </a:graphic>
      </p:graphicFrame>
      <p:sp>
        <p:nvSpPr>
          <p:cNvPr id="3398" name="Shape 3398"/>
          <p:cNvSpPr txBox="1"/>
          <p:nvPr/>
        </p:nvSpPr>
        <p:spPr>
          <a:xfrm>
            <a:off x="5561285" y="1185949"/>
            <a:ext cx="185581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SV classified as</a:t>
            </a:r>
            <a:endParaRPr sz="2400">
              <a:solidFill>
                <a:schemeClr val="dk1"/>
              </a:solidFill>
              <a:latin typeface="Arial"/>
              <a:ea typeface="Arial"/>
              <a:cs typeface="Arial"/>
              <a:sym typeface="Arial"/>
            </a:endParaRPr>
          </a:p>
        </p:txBody>
      </p:sp>
      <p:sp>
        <p:nvSpPr>
          <p:cNvPr id="3399" name="Shape 3399"/>
          <p:cNvSpPr txBox="1"/>
          <p:nvPr/>
        </p:nvSpPr>
        <p:spPr>
          <a:xfrm>
            <a:off x="685916" y="985775"/>
            <a:ext cx="19467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Deletions</a:t>
            </a:r>
            <a:endParaRPr sz="2400">
              <a:solidFill>
                <a:schemeClr val="dk1"/>
              </a:solidFill>
              <a:latin typeface="Arial"/>
              <a:ea typeface="Arial"/>
              <a:cs typeface="Arial"/>
              <a:sym typeface="Arial"/>
            </a:endParaRPr>
          </a:p>
        </p:txBody>
      </p:sp>
      <p:sp>
        <p:nvSpPr>
          <p:cNvPr id="3400" name="Shape 3400"/>
          <p:cNvSpPr txBox="1"/>
          <p:nvPr/>
        </p:nvSpPr>
        <p:spPr>
          <a:xfrm>
            <a:off x="5736257" y="645077"/>
            <a:ext cx="139846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Duplications</a:t>
            </a:r>
            <a:endParaRPr sz="24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186" name="Shape 1186"/>
        <p:cNvGrpSpPr/>
        <p:nvPr/>
      </p:nvGrpSpPr>
      <p:grpSpPr>
        <a:xfrm>
          <a:off x="0" y="0"/>
          <a:ext cx="0" cy="0"/>
          <a:chOff x="0" y="0"/>
          <a:chExt cx="0" cy="0"/>
        </a:xfrm>
      </p:grpSpPr>
      <p:grpSp>
        <p:nvGrpSpPr>
          <p:cNvPr id="1187" name="Shape 1187"/>
          <p:cNvGrpSpPr/>
          <p:nvPr/>
        </p:nvGrpSpPr>
        <p:grpSpPr>
          <a:xfrm>
            <a:off x="157913" y="1300963"/>
            <a:ext cx="1460700" cy="1334850"/>
            <a:chOff x="0" y="1631888"/>
            <a:chExt cx="1460700" cy="1334850"/>
          </a:xfrm>
        </p:grpSpPr>
        <p:grpSp>
          <p:nvGrpSpPr>
            <p:cNvPr id="1188" name="Shape 1188"/>
            <p:cNvGrpSpPr/>
            <p:nvPr/>
          </p:nvGrpSpPr>
          <p:grpSpPr>
            <a:xfrm>
              <a:off x="150" y="2715638"/>
              <a:ext cx="1460400" cy="251100"/>
              <a:chOff x="319500" y="2156688"/>
              <a:chExt cx="1460400" cy="251100"/>
            </a:xfrm>
          </p:grpSpPr>
          <p:sp>
            <p:nvSpPr>
              <p:cNvPr id="1189" name="Shape 1189"/>
              <p:cNvSpPr/>
              <p:nvPr/>
            </p:nvSpPr>
            <p:spPr>
              <a:xfrm>
                <a:off x="319500" y="2156688"/>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0" name="Shape 1190"/>
              <p:cNvSpPr/>
              <p:nvPr/>
            </p:nvSpPr>
            <p:spPr>
              <a:xfrm>
                <a:off x="1049700" y="2156688"/>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1" name="Shape 1191"/>
            <p:cNvSpPr/>
            <p:nvPr/>
          </p:nvSpPr>
          <p:spPr>
            <a:xfrm>
              <a:off x="536400" y="1631888"/>
              <a:ext cx="387900" cy="38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a:t>1</a:t>
              </a:r>
              <a:endParaRPr b="1"/>
            </a:p>
          </p:txBody>
        </p:sp>
        <p:sp>
          <p:nvSpPr>
            <p:cNvPr id="1192" name="Shape 1192"/>
            <p:cNvSpPr txBox="1"/>
            <p:nvPr/>
          </p:nvSpPr>
          <p:spPr>
            <a:xfrm>
              <a:off x="0" y="2103563"/>
              <a:ext cx="14607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Build BP Library</a:t>
              </a:r>
              <a:endParaRPr/>
            </a:p>
          </p:txBody>
        </p:sp>
      </p:grpSp>
      <p:grpSp>
        <p:nvGrpSpPr>
          <p:cNvPr id="1193" name="Shape 1193"/>
          <p:cNvGrpSpPr/>
          <p:nvPr/>
        </p:nvGrpSpPr>
        <p:grpSpPr>
          <a:xfrm>
            <a:off x="1790381" y="1300963"/>
            <a:ext cx="1670100" cy="1774238"/>
            <a:chOff x="1551825" y="1631888"/>
            <a:chExt cx="1670100" cy="1774238"/>
          </a:xfrm>
        </p:grpSpPr>
        <p:grpSp>
          <p:nvGrpSpPr>
            <p:cNvPr id="1194" name="Shape 1194"/>
            <p:cNvGrpSpPr/>
            <p:nvPr/>
          </p:nvGrpSpPr>
          <p:grpSpPr>
            <a:xfrm>
              <a:off x="1656675" y="2715638"/>
              <a:ext cx="1460400" cy="251100"/>
              <a:chOff x="1643850" y="3348863"/>
              <a:chExt cx="1460400" cy="251100"/>
            </a:xfrm>
          </p:grpSpPr>
          <p:sp>
            <p:nvSpPr>
              <p:cNvPr id="1195" name="Shape 1195"/>
              <p:cNvSpPr/>
              <p:nvPr/>
            </p:nvSpPr>
            <p:spPr>
              <a:xfrm>
                <a:off x="1643850" y="3348863"/>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6" name="Shape 1196"/>
              <p:cNvSpPr/>
              <p:nvPr/>
            </p:nvSpPr>
            <p:spPr>
              <a:xfrm>
                <a:off x="2374050" y="3348863"/>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197" name="Shape 1197"/>
            <p:cNvSpPr/>
            <p:nvPr/>
          </p:nvSpPr>
          <p:spPr>
            <a:xfrm>
              <a:off x="2192925" y="1631888"/>
              <a:ext cx="387900" cy="38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a:t>2</a:t>
              </a:r>
              <a:endParaRPr b="1"/>
            </a:p>
          </p:txBody>
        </p:sp>
        <p:sp>
          <p:nvSpPr>
            <p:cNvPr id="1198" name="Shape 1198"/>
            <p:cNvSpPr txBox="1"/>
            <p:nvPr/>
          </p:nvSpPr>
          <p:spPr>
            <a:xfrm>
              <a:off x="1551825" y="2103563"/>
              <a:ext cx="16701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Expand BP Library (EBPL)</a:t>
              </a:r>
              <a:endParaRPr/>
            </a:p>
          </p:txBody>
        </p:sp>
        <p:grpSp>
          <p:nvGrpSpPr>
            <p:cNvPr id="1199" name="Shape 1199"/>
            <p:cNvGrpSpPr/>
            <p:nvPr/>
          </p:nvGrpSpPr>
          <p:grpSpPr>
            <a:xfrm>
              <a:off x="1552150" y="3155025"/>
              <a:ext cx="1669450" cy="251100"/>
              <a:chOff x="1574975" y="3788250"/>
              <a:chExt cx="1669450" cy="251100"/>
            </a:xfrm>
          </p:grpSpPr>
          <p:sp>
            <p:nvSpPr>
              <p:cNvPr id="1200" name="Shape 1200"/>
              <p:cNvSpPr/>
              <p:nvPr/>
            </p:nvSpPr>
            <p:spPr>
              <a:xfrm>
                <a:off x="1574975" y="3788250"/>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1" name="Shape 1201"/>
              <p:cNvSpPr/>
              <p:nvPr/>
            </p:nvSpPr>
            <p:spPr>
              <a:xfrm>
                <a:off x="2514225" y="3788250"/>
                <a:ext cx="730200" cy="2511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2" name="Shape 1202"/>
              <p:cNvSpPr/>
              <p:nvPr/>
            </p:nvSpPr>
            <p:spPr>
              <a:xfrm>
                <a:off x="2305175" y="3788250"/>
                <a:ext cx="209100" cy="251100"/>
              </a:xfrm>
              <a:prstGeom prst="rect">
                <a:avLst/>
              </a:prstGeom>
              <a:gradFill>
                <a:gsLst>
                  <a:gs pos="0">
                    <a:srgbClr val="948A54"/>
                  </a:gs>
                  <a:gs pos="50000">
                    <a:srgbClr val="DDD9C3"/>
                  </a:gs>
                  <a:gs pos="100000">
                    <a:srgbClr val="FFFFFF"/>
                  </a:gs>
                </a:gsLst>
                <a:lin ang="1080140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grpSp>
        <p:nvGrpSpPr>
          <p:cNvPr id="1203" name="Shape 1203"/>
          <p:cNvGrpSpPr/>
          <p:nvPr/>
        </p:nvGrpSpPr>
        <p:grpSpPr>
          <a:xfrm>
            <a:off x="3632250" y="1300963"/>
            <a:ext cx="1670100" cy="859575"/>
            <a:chOff x="3313038" y="1631888"/>
            <a:chExt cx="1670100" cy="859575"/>
          </a:xfrm>
        </p:grpSpPr>
        <p:sp>
          <p:nvSpPr>
            <p:cNvPr id="1204" name="Shape 1204"/>
            <p:cNvSpPr/>
            <p:nvPr/>
          </p:nvSpPr>
          <p:spPr>
            <a:xfrm>
              <a:off x="3954138" y="1631888"/>
              <a:ext cx="387900" cy="38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a:t>3</a:t>
              </a:r>
              <a:endParaRPr b="1"/>
            </a:p>
          </p:txBody>
        </p:sp>
        <p:sp>
          <p:nvSpPr>
            <p:cNvPr id="1205" name="Shape 1205"/>
            <p:cNvSpPr txBox="1"/>
            <p:nvPr/>
          </p:nvSpPr>
          <p:spPr>
            <a:xfrm>
              <a:off x="3313038" y="2103563"/>
              <a:ext cx="16701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Index EBPL</a:t>
              </a:r>
              <a:endParaRPr/>
            </a:p>
          </p:txBody>
        </p:sp>
      </p:grpSp>
      <p:grpSp>
        <p:nvGrpSpPr>
          <p:cNvPr id="1206" name="Shape 1206"/>
          <p:cNvGrpSpPr/>
          <p:nvPr/>
        </p:nvGrpSpPr>
        <p:grpSpPr>
          <a:xfrm>
            <a:off x="5474119" y="1300963"/>
            <a:ext cx="1670100" cy="859575"/>
            <a:chOff x="5283238" y="1631888"/>
            <a:chExt cx="1670100" cy="859575"/>
          </a:xfrm>
        </p:grpSpPr>
        <p:sp>
          <p:nvSpPr>
            <p:cNvPr id="1207" name="Shape 1207"/>
            <p:cNvSpPr/>
            <p:nvPr/>
          </p:nvSpPr>
          <p:spPr>
            <a:xfrm>
              <a:off x="5924338" y="1631888"/>
              <a:ext cx="387900" cy="38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a:t>4</a:t>
              </a:r>
              <a:endParaRPr b="1"/>
            </a:p>
          </p:txBody>
        </p:sp>
        <p:sp>
          <p:nvSpPr>
            <p:cNvPr id="1208" name="Shape 1208"/>
            <p:cNvSpPr txBox="1"/>
            <p:nvPr/>
          </p:nvSpPr>
          <p:spPr>
            <a:xfrm>
              <a:off x="5283238" y="2103563"/>
              <a:ext cx="16701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Efficiently Map reads to iEBPL</a:t>
              </a:r>
              <a:endParaRPr/>
            </a:p>
          </p:txBody>
        </p:sp>
      </p:grpSp>
      <p:grpSp>
        <p:nvGrpSpPr>
          <p:cNvPr id="1209" name="Shape 1209"/>
          <p:cNvGrpSpPr/>
          <p:nvPr/>
        </p:nvGrpSpPr>
        <p:grpSpPr>
          <a:xfrm>
            <a:off x="7315988" y="1300963"/>
            <a:ext cx="1670100" cy="859575"/>
            <a:chOff x="7310475" y="1631888"/>
            <a:chExt cx="1670100" cy="859575"/>
          </a:xfrm>
        </p:grpSpPr>
        <p:sp>
          <p:nvSpPr>
            <p:cNvPr id="1210" name="Shape 1210"/>
            <p:cNvSpPr/>
            <p:nvPr/>
          </p:nvSpPr>
          <p:spPr>
            <a:xfrm>
              <a:off x="7951575" y="1631888"/>
              <a:ext cx="387900" cy="387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a:t>5</a:t>
              </a:r>
              <a:endParaRPr b="1"/>
            </a:p>
          </p:txBody>
        </p:sp>
        <p:sp>
          <p:nvSpPr>
            <p:cNvPr id="1211" name="Shape 1211"/>
            <p:cNvSpPr txBox="1"/>
            <p:nvPr/>
          </p:nvSpPr>
          <p:spPr>
            <a:xfrm>
              <a:off x="7310475" y="2103563"/>
              <a:ext cx="1670100" cy="3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Call/Genotype SVs</a:t>
              </a:r>
              <a:endParaRPr/>
            </a:p>
          </p:txBody>
        </p:sp>
      </p:grpSp>
      <p:sp>
        <p:nvSpPr>
          <p:cNvPr id="1212" name="Shape 1212"/>
          <p:cNvSpPr txBox="1"/>
          <p:nvPr/>
        </p:nvSpPr>
        <p:spPr>
          <a:xfrm>
            <a:off x="22825" y="4565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AIM A - Fast identification of Breakpoints </a:t>
            </a:r>
            <a:r>
              <a:rPr b="1" lang="en-US" sz="1800">
                <a:solidFill>
                  <a:schemeClr val="dk1"/>
                </a:solidFill>
              </a:rPr>
              <a:t>in Large Datasets  </a:t>
            </a:r>
            <a:endParaRPr b="1" sz="1800"/>
          </a:p>
        </p:txBody>
      </p:sp>
      <p:sp>
        <p:nvSpPr>
          <p:cNvPr id="1213" name="Shape 1213"/>
          <p:cNvSpPr/>
          <p:nvPr/>
        </p:nvSpPr>
        <p:spPr>
          <a:xfrm>
            <a:off x="57050" y="1141100"/>
            <a:ext cx="5417100" cy="24192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4" name="Shape 1214"/>
          <p:cNvSpPr/>
          <p:nvPr/>
        </p:nvSpPr>
        <p:spPr>
          <a:xfrm>
            <a:off x="5474125" y="1141100"/>
            <a:ext cx="3512100" cy="24192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5" name="Shape 1215"/>
          <p:cNvSpPr txBox="1"/>
          <p:nvPr/>
        </p:nvSpPr>
        <p:spPr>
          <a:xfrm>
            <a:off x="3699000" y="3240725"/>
            <a:ext cx="1746000" cy="319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a:t>Construction Phase</a:t>
            </a:r>
            <a:endParaRPr/>
          </a:p>
        </p:txBody>
      </p:sp>
      <p:sp>
        <p:nvSpPr>
          <p:cNvPr id="1216" name="Shape 1216"/>
          <p:cNvSpPr txBox="1"/>
          <p:nvPr/>
        </p:nvSpPr>
        <p:spPr>
          <a:xfrm>
            <a:off x="7531225" y="3240725"/>
            <a:ext cx="1563300" cy="319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a:t>Execution Phase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221" name="Shape 1221"/>
        <p:cNvGrpSpPr/>
        <p:nvPr/>
      </p:nvGrpSpPr>
      <p:grpSpPr>
        <a:xfrm>
          <a:off x="0" y="0"/>
          <a:ext cx="0" cy="0"/>
          <a:chOff x="0" y="0"/>
          <a:chExt cx="0" cy="0"/>
        </a:xfrm>
      </p:grpSpPr>
      <p:sp>
        <p:nvSpPr>
          <p:cNvPr id="1222" name="Shape 1222"/>
          <p:cNvSpPr txBox="1"/>
          <p:nvPr/>
        </p:nvSpPr>
        <p:spPr>
          <a:xfrm>
            <a:off x="22825" y="4565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AIM A - Fast identification of Breakpoints in Large Datasets  </a:t>
            </a:r>
            <a:endParaRPr b="1" sz="1800"/>
          </a:p>
        </p:txBody>
      </p:sp>
      <p:sp>
        <p:nvSpPr>
          <p:cNvPr id="1223" name="Shape 1223"/>
          <p:cNvSpPr txBox="1"/>
          <p:nvPr/>
        </p:nvSpPr>
        <p:spPr>
          <a:xfrm>
            <a:off x="22825" y="87860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Indexing BPs and EBPs and "Fish" reads from FASTq pool</a:t>
            </a:r>
            <a:endParaRPr b="1" sz="1800"/>
          </a:p>
        </p:txBody>
      </p:sp>
      <p:sp>
        <p:nvSpPr>
          <p:cNvPr id="1224" name="Shape 1224"/>
          <p:cNvSpPr txBox="1"/>
          <p:nvPr/>
        </p:nvSpPr>
        <p:spPr>
          <a:xfrm>
            <a:off x="618150" y="1711550"/>
            <a:ext cx="7907700" cy="5146500"/>
          </a:xfrm>
          <a:prstGeom prst="rect">
            <a:avLst/>
          </a:prstGeom>
          <a:noFill/>
          <a:ln>
            <a:noFill/>
          </a:ln>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US" sz="1800"/>
              <a:t>Extract BP and EBPs sequences</a:t>
            </a:r>
            <a:br>
              <a:rPr lang="en-US" sz="1800"/>
            </a:br>
            <a:endParaRPr sz="1800"/>
          </a:p>
          <a:p>
            <a:pPr indent="-342900" lvl="0" marL="457200" rtl="0">
              <a:spcBef>
                <a:spcPts val="0"/>
              </a:spcBef>
              <a:spcAft>
                <a:spcPts val="0"/>
              </a:spcAft>
              <a:buSzPts val="1800"/>
              <a:buChar char="●"/>
            </a:pPr>
            <a:r>
              <a:rPr lang="en-US" sz="1800"/>
              <a:t>Exhaustively index the human genome and BP/EBPs sequences</a:t>
            </a:r>
            <a:endParaRPr sz="1800"/>
          </a:p>
          <a:p>
            <a:pPr indent="-342900" lvl="1" marL="914400" rtl="0">
              <a:spcBef>
                <a:spcPts val="0"/>
              </a:spcBef>
              <a:spcAft>
                <a:spcPts val="0"/>
              </a:spcAft>
              <a:buSzPts val="1800"/>
              <a:buChar char="○"/>
            </a:pPr>
            <a:r>
              <a:rPr lang="en-US" sz="1800"/>
              <a:t>Compare and exclude BP/EBPs indexes represented in the Ref Genome.</a:t>
            </a:r>
            <a:br>
              <a:rPr lang="en-US" sz="1800"/>
            </a:br>
            <a:endParaRPr sz="1800"/>
          </a:p>
          <a:p>
            <a:pPr indent="-342900" lvl="0" marL="457200" rtl="0">
              <a:spcBef>
                <a:spcPts val="0"/>
              </a:spcBef>
              <a:spcAft>
                <a:spcPts val="0"/>
              </a:spcAft>
              <a:buSzPts val="1800"/>
              <a:buChar char="●"/>
            </a:pPr>
            <a:r>
              <a:rPr lang="en-US" sz="1800"/>
              <a:t>Hash from unique BP/EBPs sequences </a:t>
            </a:r>
            <a:endParaRPr sz="1800"/>
          </a:p>
          <a:p>
            <a:pPr indent="-342900" lvl="1" marL="914400" rtl="0">
              <a:spcBef>
                <a:spcPts val="0"/>
              </a:spcBef>
              <a:spcAft>
                <a:spcPts val="0"/>
              </a:spcAft>
              <a:buSzPts val="1800"/>
              <a:buChar char="○"/>
            </a:pPr>
            <a:r>
              <a:rPr lang="en-US" sz="1800"/>
              <a:t>Alternatively, we could create k-mers from sequences</a:t>
            </a:r>
            <a:endParaRPr sz="1800"/>
          </a:p>
          <a:p>
            <a:pPr indent="-342900" lvl="1" marL="914400" rtl="0">
              <a:spcBef>
                <a:spcPts val="0"/>
              </a:spcBef>
              <a:spcAft>
                <a:spcPts val="0"/>
              </a:spcAft>
              <a:buSzPts val="1800"/>
              <a:buChar char="○"/>
            </a:pPr>
            <a:r>
              <a:rPr lang="en-US" sz="1800">
                <a:solidFill>
                  <a:schemeClr val="dk1"/>
                </a:solidFill>
              </a:rPr>
              <a:t>It would be great if we could create an incremental index, so you can fish for different versions of the index</a:t>
            </a:r>
            <a:endParaRPr sz="1800">
              <a:solidFill>
                <a:schemeClr val="dk1"/>
              </a:solidFill>
            </a:endParaRPr>
          </a:p>
          <a:p>
            <a:pPr indent="-342900" lvl="2" marL="1371600" rtl="0">
              <a:spcBef>
                <a:spcPts val="0"/>
              </a:spcBef>
              <a:spcAft>
                <a:spcPts val="0"/>
              </a:spcAft>
              <a:buClr>
                <a:schemeClr val="dk1"/>
              </a:buClr>
              <a:buSzPts val="1800"/>
              <a:buChar char="■"/>
            </a:pPr>
            <a:r>
              <a:rPr lang="en-US" sz="1800">
                <a:solidFill>
                  <a:schemeClr val="dk1"/>
                </a:solidFill>
              </a:rPr>
              <a:t>Release1 (20,000BP); Release2 (+5,000BP)</a:t>
            </a:r>
            <a:endParaRPr sz="1800">
              <a:solidFill>
                <a:schemeClr val="dk1"/>
              </a:solidFill>
            </a:endParaRPr>
          </a:p>
          <a:p>
            <a:pPr indent="-342900" lvl="3" marL="1828800" rtl="0">
              <a:spcBef>
                <a:spcPts val="0"/>
              </a:spcBef>
              <a:spcAft>
                <a:spcPts val="0"/>
              </a:spcAft>
              <a:buClr>
                <a:schemeClr val="dk1"/>
              </a:buClr>
              <a:buSzPts val="1800"/>
              <a:buChar char="●"/>
            </a:pPr>
            <a:r>
              <a:rPr lang="en-US" sz="1800">
                <a:solidFill>
                  <a:schemeClr val="dk1"/>
                </a:solidFill>
              </a:rPr>
              <a:t>So one could run the pipeline efficiently for each release.</a:t>
            </a:r>
            <a:br>
              <a:rPr lang="en-US" sz="1800">
                <a:solidFill>
                  <a:schemeClr val="dk1"/>
                </a:solidFill>
              </a:rPr>
            </a:br>
            <a:endParaRPr sz="1800">
              <a:solidFill>
                <a:schemeClr val="dk1"/>
              </a:solidFill>
            </a:endParaRPr>
          </a:p>
          <a:p>
            <a:pPr indent="-342900" lvl="0" marL="457200" rtl="0">
              <a:spcBef>
                <a:spcPts val="0"/>
              </a:spcBef>
              <a:spcAft>
                <a:spcPts val="0"/>
              </a:spcAft>
              <a:buClr>
                <a:schemeClr val="dk1"/>
              </a:buClr>
              <a:buSzPts val="1800"/>
              <a:buChar char="●"/>
            </a:pPr>
            <a:r>
              <a:rPr lang="en-US" sz="1800">
                <a:solidFill>
                  <a:schemeClr val="dk1"/>
                </a:solidFill>
              </a:rPr>
              <a:t>Pool FastQ files and quickly run through the BP hash</a:t>
            </a:r>
            <a:endParaRPr sz="1800">
              <a:solidFill>
                <a:schemeClr val="dk1"/>
              </a:solidFill>
            </a:endParaRPr>
          </a:p>
          <a:p>
            <a:pPr indent="-342900" lvl="1" marL="914400" rtl="0">
              <a:spcBef>
                <a:spcPts val="0"/>
              </a:spcBef>
              <a:spcAft>
                <a:spcPts val="0"/>
              </a:spcAft>
              <a:buClr>
                <a:schemeClr val="dk1"/>
              </a:buClr>
              <a:buSzPts val="1800"/>
              <a:buChar char="○"/>
            </a:pPr>
            <a:r>
              <a:rPr lang="en-US" sz="1800">
                <a:solidFill>
                  <a:schemeClr val="dk1"/>
                </a:solidFill>
              </a:rPr>
              <a:t>Selecting only reads that are evidence for SVs </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228" name="Shape 1228"/>
        <p:cNvGrpSpPr/>
        <p:nvPr/>
      </p:nvGrpSpPr>
      <p:grpSpPr>
        <a:xfrm>
          <a:off x="0" y="0"/>
          <a:ext cx="0" cy="0"/>
          <a:chOff x="0" y="0"/>
          <a:chExt cx="0" cy="0"/>
        </a:xfrm>
      </p:grpSpPr>
      <p:sp>
        <p:nvSpPr>
          <p:cNvPr id="1229" name="Shape 1229"/>
          <p:cNvSpPr txBox="1"/>
          <p:nvPr/>
        </p:nvSpPr>
        <p:spPr>
          <a:xfrm>
            <a:off x="618150" y="1711550"/>
            <a:ext cx="7907700" cy="5146500"/>
          </a:xfrm>
          <a:prstGeom prst="rect">
            <a:avLst/>
          </a:prstGeom>
          <a:noFill/>
          <a:ln>
            <a:noFill/>
          </a:ln>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US" sz="1800"/>
              <a:t>Create an integrated library </a:t>
            </a:r>
            <a:r>
              <a:rPr lang="en-US" sz="1800"/>
              <a:t>of Break Points in the Human Genome</a:t>
            </a:r>
            <a:br>
              <a:rPr lang="en-US" sz="1800"/>
            </a:br>
            <a:endParaRPr sz="1800"/>
          </a:p>
          <a:p>
            <a:pPr indent="-342900" lvl="0" marL="457200" rtl="0">
              <a:spcBef>
                <a:spcPts val="0"/>
              </a:spcBef>
              <a:spcAft>
                <a:spcPts val="0"/>
              </a:spcAft>
              <a:buSzPts val="1800"/>
              <a:buChar char="●"/>
            </a:pPr>
            <a:r>
              <a:rPr lang="en-US" sz="1800"/>
              <a:t> Sources of Break Points</a:t>
            </a:r>
            <a:endParaRPr sz="1800"/>
          </a:p>
          <a:p>
            <a:pPr indent="-342900" lvl="1" marL="914400" rtl="0">
              <a:spcBef>
                <a:spcPts val="0"/>
              </a:spcBef>
              <a:spcAft>
                <a:spcPts val="0"/>
              </a:spcAft>
              <a:buSzPts val="1800"/>
              <a:buChar char="○"/>
            </a:pPr>
            <a:r>
              <a:rPr lang="en-US" sz="1800"/>
              <a:t>BreakSeq</a:t>
            </a:r>
            <a:endParaRPr sz="1800"/>
          </a:p>
          <a:p>
            <a:pPr indent="-342900" lvl="1" marL="914400" rtl="0">
              <a:spcBef>
                <a:spcPts val="0"/>
              </a:spcBef>
              <a:spcAft>
                <a:spcPts val="0"/>
              </a:spcAft>
              <a:buSzPts val="1800"/>
              <a:buChar char="○"/>
            </a:pPr>
            <a:r>
              <a:rPr lang="en-US" sz="1800"/>
              <a:t>Population-wise calls (i.e. 1000G Phase1-3) </a:t>
            </a:r>
            <a:endParaRPr sz="1800"/>
          </a:p>
          <a:p>
            <a:pPr indent="-342900" lvl="1" marL="914400" rtl="0">
              <a:spcBef>
                <a:spcPts val="0"/>
              </a:spcBef>
              <a:spcAft>
                <a:spcPts val="0"/>
              </a:spcAft>
              <a:buSzPts val="1800"/>
              <a:buChar char="○"/>
            </a:pPr>
            <a:r>
              <a:rPr lang="en-US" sz="1800"/>
              <a:t>Break points based on Long Reads </a:t>
            </a:r>
            <a:endParaRPr sz="1800"/>
          </a:p>
          <a:p>
            <a:pPr indent="-342900" lvl="2" marL="1371600" rtl="0">
              <a:spcBef>
                <a:spcPts val="0"/>
              </a:spcBef>
              <a:spcAft>
                <a:spcPts val="0"/>
              </a:spcAft>
              <a:buSzPts val="1800"/>
              <a:buChar char="■"/>
            </a:pPr>
            <a:r>
              <a:rPr b="1" lang="en-US" sz="1800"/>
              <a:t>HGSVC</a:t>
            </a:r>
            <a:r>
              <a:rPr lang="en-US" sz="1800"/>
              <a:t> (3 Trios)</a:t>
            </a:r>
            <a:endParaRPr sz="1800"/>
          </a:p>
          <a:p>
            <a:pPr indent="-342900" lvl="3" marL="1828800" rtl="0">
              <a:spcBef>
                <a:spcPts val="0"/>
              </a:spcBef>
              <a:spcAft>
                <a:spcPts val="0"/>
              </a:spcAft>
              <a:buSzPts val="1800"/>
              <a:buChar char="●"/>
            </a:pPr>
            <a:r>
              <a:rPr lang="en-US" sz="1800"/>
              <a:t>PacBio</a:t>
            </a:r>
            <a:endParaRPr sz="1800"/>
          </a:p>
          <a:p>
            <a:pPr indent="-342900" lvl="3" marL="1828800" rtl="0">
              <a:spcBef>
                <a:spcPts val="0"/>
              </a:spcBef>
              <a:spcAft>
                <a:spcPts val="0"/>
              </a:spcAft>
              <a:buSzPts val="1800"/>
              <a:buChar char="●"/>
            </a:pPr>
            <a:r>
              <a:rPr lang="en-US" sz="1800"/>
              <a:t>Nanopore</a:t>
            </a:r>
            <a:endParaRPr sz="1800"/>
          </a:p>
          <a:p>
            <a:pPr indent="-342900" lvl="2" marL="1371600" rtl="0">
              <a:spcBef>
                <a:spcPts val="0"/>
              </a:spcBef>
              <a:spcAft>
                <a:spcPts val="0"/>
              </a:spcAft>
              <a:buSzPts val="1800"/>
              <a:buChar char="■"/>
            </a:pPr>
            <a:r>
              <a:rPr lang="en-US" sz="1800"/>
              <a:t>GiaB</a:t>
            </a:r>
            <a:endParaRPr sz="1800"/>
          </a:p>
          <a:p>
            <a:pPr indent="-342900" lvl="3" marL="1828800" rtl="0">
              <a:spcBef>
                <a:spcPts val="0"/>
              </a:spcBef>
              <a:spcAft>
                <a:spcPts val="0"/>
              </a:spcAft>
              <a:buSzPts val="1800"/>
              <a:buChar char="●"/>
            </a:pPr>
            <a:r>
              <a:rPr lang="en-US" sz="1800"/>
              <a:t>NA12878 + Family</a:t>
            </a:r>
            <a:endParaRPr sz="1800"/>
          </a:p>
          <a:p>
            <a:pPr indent="-342900" lvl="1" marL="914400" rtl="0">
              <a:spcBef>
                <a:spcPts val="0"/>
              </a:spcBef>
              <a:spcAft>
                <a:spcPts val="0"/>
              </a:spcAft>
              <a:buSzPts val="1800"/>
              <a:buChar char="○"/>
            </a:pPr>
            <a:r>
              <a:rPr lang="en-US" sz="1800"/>
              <a:t>Mobile Element Polymorphisms (MEI)</a:t>
            </a:r>
            <a:endParaRPr sz="1800"/>
          </a:p>
          <a:p>
            <a:pPr indent="-342900" lvl="1" marL="914400" rtl="0">
              <a:spcBef>
                <a:spcPts val="0"/>
              </a:spcBef>
              <a:spcAft>
                <a:spcPts val="0"/>
              </a:spcAft>
              <a:buSzPts val="1800"/>
              <a:buChar char="○"/>
            </a:pPr>
            <a:r>
              <a:rPr lang="en-US" sz="1800"/>
              <a:t>Processed Pseudogenes</a:t>
            </a:r>
            <a:endParaRPr sz="1800"/>
          </a:p>
          <a:p>
            <a:pPr indent="-342900" lvl="1" marL="914400" rtl="0">
              <a:spcBef>
                <a:spcPts val="0"/>
              </a:spcBef>
              <a:spcAft>
                <a:spcPts val="0"/>
              </a:spcAft>
              <a:buSzPts val="1800"/>
              <a:buChar char="○"/>
            </a:pPr>
            <a:r>
              <a:rPr lang="en-US" sz="1800"/>
              <a:t>NumT</a:t>
            </a:r>
            <a:br>
              <a:rPr lang="en-US" sz="1800"/>
            </a:br>
            <a:endParaRPr sz="1800"/>
          </a:p>
          <a:p>
            <a:pPr indent="-342900" lvl="0" marL="457200" rtl="0">
              <a:spcBef>
                <a:spcPts val="0"/>
              </a:spcBef>
              <a:spcAft>
                <a:spcPts val="0"/>
              </a:spcAft>
              <a:buSzPts val="1800"/>
              <a:buChar char="●"/>
            </a:pPr>
            <a:r>
              <a:rPr lang="en-US" sz="1800"/>
              <a:t>Machine Learning to detect Breakpoint (abnormal reads)</a:t>
            </a:r>
            <a:br>
              <a:rPr lang="en-US" sz="1800"/>
            </a:br>
            <a:endParaRPr sz="1800"/>
          </a:p>
          <a:p>
            <a:pPr indent="-342900" lvl="0" marL="457200" rtl="0">
              <a:spcBef>
                <a:spcPts val="0"/>
              </a:spcBef>
              <a:spcAft>
                <a:spcPts val="0"/>
              </a:spcAft>
              <a:buSzPts val="1800"/>
              <a:buChar char="●"/>
            </a:pPr>
            <a:r>
              <a:rPr b="1" lang="en-US" sz="1800"/>
              <a:t>Extend</a:t>
            </a:r>
            <a:r>
              <a:rPr lang="en-US" sz="1800"/>
              <a:t> known Breakpoints to allow uncataloged gaps near known BPs </a:t>
            </a:r>
            <a:endParaRPr sz="1800"/>
          </a:p>
        </p:txBody>
      </p:sp>
      <p:sp>
        <p:nvSpPr>
          <p:cNvPr id="1230" name="Shape 1230"/>
          <p:cNvSpPr txBox="1"/>
          <p:nvPr/>
        </p:nvSpPr>
        <p:spPr>
          <a:xfrm>
            <a:off x="22825" y="4565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AIM A - Fast identification of Breakpoints in Large Datasets  </a:t>
            </a:r>
            <a:endParaRPr b="1" sz="1800"/>
          </a:p>
        </p:txBody>
      </p:sp>
      <p:sp>
        <p:nvSpPr>
          <p:cNvPr id="1231" name="Shape 1231"/>
          <p:cNvSpPr txBox="1"/>
          <p:nvPr/>
        </p:nvSpPr>
        <p:spPr>
          <a:xfrm>
            <a:off x="22825" y="87860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Break point Library / Extended Break Point Library</a:t>
            </a:r>
            <a:endParaRPr b="1"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236" name="Shape 1236"/>
        <p:cNvGrpSpPr/>
        <p:nvPr/>
      </p:nvGrpSpPr>
      <p:grpSpPr>
        <a:xfrm>
          <a:off x="0" y="0"/>
          <a:ext cx="0" cy="0"/>
          <a:chOff x="0" y="0"/>
          <a:chExt cx="0" cy="0"/>
        </a:xfrm>
      </p:grpSpPr>
      <p:sp>
        <p:nvSpPr>
          <p:cNvPr id="1237" name="Shape 1237"/>
          <p:cNvSpPr txBox="1"/>
          <p:nvPr/>
        </p:nvSpPr>
        <p:spPr>
          <a:xfrm>
            <a:off x="228225" y="1871400"/>
            <a:ext cx="8422200" cy="4856700"/>
          </a:xfrm>
          <a:prstGeom prst="rect">
            <a:avLst/>
          </a:prstGeom>
          <a:noFill/>
          <a:ln>
            <a:noFill/>
          </a:ln>
        </p:spPr>
        <p:txBody>
          <a:bodyPr anchorCtr="0" anchor="t" bIns="91425" lIns="91425" spcFirstLastPara="1" rIns="91425" wrap="square" tIns="91425">
            <a:noAutofit/>
          </a:bodyPr>
          <a:lstStyle/>
          <a:p>
            <a:pPr indent="-342900" lvl="0" marL="457200" rtl="0">
              <a:spcBef>
                <a:spcPts val="0"/>
              </a:spcBef>
              <a:spcAft>
                <a:spcPts val="0"/>
              </a:spcAft>
              <a:buClr>
                <a:schemeClr val="dk1"/>
              </a:buClr>
              <a:buSzPts val="1800"/>
              <a:buChar char="●"/>
            </a:pPr>
            <a:r>
              <a:rPr lang="en-US" sz="1800">
                <a:solidFill>
                  <a:schemeClr val="dk1"/>
                </a:solidFill>
              </a:rPr>
              <a:t>At scale / Fast</a:t>
            </a:r>
            <a:endParaRPr sz="1800">
              <a:solidFill>
                <a:schemeClr val="dk1"/>
              </a:solidFill>
            </a:endParaRPr>
          </a:p>
          <a:p>
            <a:pPr indent="-342900" lvl="1" marL="914400" rtl="0">
              <a:spcBef>
                <a:spcPts val="0"/>
              </a:spcBef>
              <a:spcAft>
                <a:spcPts val="0"/>
              </a:spcAft>
              <a:buClr>
                <a:schemeClr val="dk1"/>
              </a:buClr>
              <a:buSzPts val="1800"/>
              <a:buChar char="○"/>
            </a:pPr>
            <a:r>
              <a:rPr lang="en-US" sz="1800">
                <a:solidFill>
                  <a:schemeClr val="dk1"/>
                </a:solidFill>
              </a:rPr>
              <a:t>Able to quickly genotype/call SVs from thousands of individuals</a:t>
            </a:r>
            <a:br>
              <a:rPr lang="en-US" sz="1800">
                <a:solidFill>
                  <a:schemeClr val="dk1"/>
                </a:solidFill>
              </a:rPr>
            </a:br>
            <a:endParaRPr sz="1800">
              <a:solidFill>
                <a:schemeClr val="dk1"/>
              </a:solidFill>
            </a:endParaRPr>
          </a:p>
          <a:p>
            <a:pPr indent="-342900" lvl="0" marL="457200" rtl="0">
              <a:spcBef>
                <a:spcPts val="0"/>
              </a:spcBef>
              <a:spcAft>
                <a:spcPts val="0"/>
              </a:spcAft>
              <a:buClr>
                <a:schemeClr val="dk1"/>
              </a:buClr>
              <a:buSzPts val="1800"/>
              <a:buChar char="●"/>
            </a:pPr>
            <a:r>
              <a:rPr lang="en-US" sz="1800">
                <a:solidFill>
                  <a:schemeClr val="dk1"/>
                </a:solidFill>
              </a:rPr>
              <a:t>Cloud Aware (Spark, Hive)</a:t>
            </a:r>
            <a:br>
              <a:rPr lang="en-US" sz="1800">
                <a:solidFill>
                  <a:schemeClr val="dk1"/>
                </a:solidFill>
              </a:rPr>
            </a:br>
            <a:endParaRPr sz="1800">
              <a:solidFill>
                <a:schemeClr val="dk1"/>
              </a:solidFill>
            </a:endParaRPr>
          </a:p>
          <a:p>
            <a:pPr indent="-342900" lvl="0" marL="457200" rtl="0">
              <a:spcBef>
                <a:spcPts val="0"/>
              </a:spcBef>
              <a:spcAft>
                <a:spcPts val="0"/>
              </a:spcAft>
              <a:buClr>
                <a:schemeClr val="dk1"/>
              </a:buClr>
              <a:buSzPts val="1800"/>
              <a:buChar char="●"/>
            </a:pPr>
            <a:r>
              <a:rPr lang="en-US" sz="1800">
                <a:solidFill>
                  <a:schemeClr val="dk1"/>
                </a:solidFill>
              </a:rPr>
              <a:t>Biased (sensitive) calling in fragile(?) regions of the genome</a:t>
            </a:r>
            <a:endParaRPr sz="1800">
              <a:solidFill>
                <a:schemeClr val="dk1"/>
              </a:solidFill>
            </a:endParaRPr>
          </a:p>
          <a:p>
            <a:pPr indent="-342900" lvl="1" marL="914400" rtl="0">
              <a:spcBef>
                <a:spcPts val="0"/>
              </a:spcBef>
              <a:spcAft>
                <a:spcPts val="0"/>
              </a:spcAft>
              <a:buClr>
                <a:schemeClr val="dk1"/>
              </a:buClr>
              <a:buSzPts val="1800"/>
              <a:buChar char="○"/>
            </a:pPr>
            <a:r>
              <a:rPr lang="en-US" sz="1800">
                <a:solidFill>
                  <a:schemeClr val="dk1"/>
                </a:solidFill>
              </a:rPr>
              <a:t>Make up breakpoints</a:t>
            </a:r>
            <a:endParaRPr sz="1800">
              <a:solidFill>
                <a:schemeClr val="dk1"/>
              </a:solidFill>
            </a:endParaRPr>
          </a:p>
          <a:p>
            <a:pPr indent="-342900" lvl="2" marL="1371600" rtl="0">
              <a:spcBef>
                <a:spcPts val="0"/>
              </a:spcBef>
              <a:spcAft>
                <a:spcPts val="0"/>
              </a:spcAft>
              <a:buClr>
                <a:schemeClr val="dk1"/>
              </a:buClr>
              <a:buSzPts val="1800"/>
              <a:buChar char="■"/>
            </a:pPr>
            <a:r>
              <a:rPr lang="en-US" sz="1800">
                <a:solidFill>
                  <a:schemeClr val="dk1"/>
                </a:solidFill>
              </a:rPr>
              <a:t>Homolog regions prone to recomb</a:t>
            </a:r>
            <a:endParaRPr sz="1800">
              <a:solidFill>
                <a:schemeClr val="dk1"/>
              </a:solidFill>
            </a:endParaRPr>
          </a:p>
          <a:p>
            <a:pPr indent="-342900" lvl="2" marL="1371600" rtl="0">
              <a:spcBef>
                <a:spcPts val="0"/>
              </a:spcBef>
              <a:spcAft>
                <a:spcPts val="0"/>
              </a:spcAft>
              <a:buClr>
                <a:schemeClr val="dk1"/>
              </a:buClr>
              <a:buSzPts val="1800"/>
              <a:buChar char="■"/>
            </a:pPr>
            <a:r>
              <a:rPr lang="en-US" sz="1800">
                <a:solidFill>
                  <a:schemeClr val="dk1"/>
                </a:solidFill>
              </a:rPr>
              <a:t>TEs facilitating recomb</a:t>
            </a:r>
            <a:endParaRPr sz="1800">
              <a:solidFill>
                <a:schemeClr val="dk1"/>
              </a:solidFill>
            </a:endParaRPr>
          </a:p>
          <a:p>
            <a:pPr indent="0" lvl="0" marL="0" rtl="0">
              <a:spcBef>
                <a:spcPts val="0"/>
              </a:spcBef>
              <a:spcAft>
                <a:spcPts val="0"/>
              </a:spcAft>
              <a:buNone/>
            </a:pPr>
            <a:r>
              <a:t/>
            </a:r>
            <a:endParaRPr sz="1800"/>
          </a:p>
        </p:txBody>
      </p:sp>
      <p:sp>
        <p:nvSpPr>
          <p:cNvPr id="1238" name="Shape 1238"/>
          <p:cNvSpPr txBox="1"/>
          <p:nvPr/>
        </p:nvSpPr>
        <p:spPr>
          <a:xfrm>
            <a:off x="22825" y="4565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AIM A - Fast identification of Breakpoints in Large Datasets  </a:t>
            </a:r>
            <a:endParaRPr b="1" sz="1800"/>
          </a:p>
        </p:txBody>
      </p:sp>
      <p:sp>
        <p:nvSpPr>
          <p:cNvPr id="1239" name="Shape 1239"/>
          <p:cNvSpPr txBox="1"/>
          <p:nvPr/>
        </p:nvSpPr>
        <p:spPr>
          <a:xfrm>
            <a:off x="22825" y="878600"/>
            <a:ext cx="7907700" cy="730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t>Indexing BPs and EBPs and "Fish" reads from FASTq pool</a:t>
            </a:r>
            <a:endParaRPr b="1"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44" name="Shape 1244"/>
        <p:cNvGrpSpPr/>
        <p:nvPr/>
      </p:nvGrpSpPr>
      <p:grpSpPr>
        <a:xfrm>
          <a:off x="0" y="0"/>
          <a:ext cx="0" cy="0"/>
          <a:chOff x="0" y="0"/>
          <a:chExt cx="0" cy="0"/>
        </a:xfrm>
      </p:grpSpPr>
      <p:sp>
        <p:nvSpPr>
          <p:cNvPr id="1245" name="Shape 1245"/>
          <p:cNvSpPr txBox="1"/>
          <p:nvPr/>
        </p:nvSpPr>
        <p:spPr>
          <a:xfrm>
            <a:off x="687825" y="1882500"/>
            <a:ext cx="7545900" cy="2075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3600"/>
              <a:t>Prioritizing SV by functional impact</a:t>
            </a:r>
            <a:endParaRPr sz="3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50" name="Shape 1250"/>
        <p:cNvGrpSpPr/>
        <p:nvPr/>
      </p:nvGrpSpPr>
      <p:grpSpPr>
        <a:xfrm>
          <a:off x="0" y="0"/>
          <a:ext cx="0" cy="0"/>
          <a:chOff x="0" y="0"/>
          <a:chExt cx="0" cy="0"/>
        </a:xfrm>
      </p:grpSpPr>
      <p:sp>
        <p:nvSpPr>
          <p:cNvPr id="1251" name="Shape 1251"/>
          <p:cNvSpPr txBox="1"/>
          <p:nvPr/>
        </p:nvSpPr>
        <p:spPr>
          <a:xfrm>
            <a:off x="628650" y="121025"/>
            <a:ext cx="7886700" cy="981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2400"/>
              <a:t>Indels and larger SVs show consistent patterns to SNPs</a:t>
            </a:r>
            <a:endParaRPr sz="2400"/>
          </a:p>
        </p:txBody>
      </p:sp>
      <p:pic>
        <p:nvPicPr>
          <p:cNvPr id="1252" name="Shape 1252"/>
          <p:cNvPicPr preferRelativeResize="0"/>
          <p:nvPr/>
        </p:nvPicPr>
        <p:blipFill>
          <a:blip r:embed="rId3">
            <a:alphaModFix/>
          </a:blip>
          <a:stretch>
            <a:fillRect/>
          </a:stretch>
        </p:blipFill>
        <p:spPr>
          <a:xfrm>
            <a:off x="152400" y="770925"/>
            <a:ext cx="4229100" cy="4133850"/>
          </a:xfrm>
          <a:prstGeom prst="rect">
            <a:avLst/>
          </a:prstGeom>
          <a:noFill/>
          <a:ln>
            <a:noFill/>
          </a:ln>
        </p:spPr>
      </p:pic>
      <p:pic>
        <p:nvPicPr>
          <p:cNvPr id="1253" name="Shape 1253"/>
          <p:cNvPicPr preferRelativeResize="0"/>
          <p:nvPr/>
        </p:nvPicPr>
        <p:blipFill>
          <a:blip r:embed="rId4">
            <a:alphaModFix/>
          </a:blip>
          <a:stretch>
            <a:fillRect/>
          </a:stretch>
        </p:blipFill>
        <p:spPr>
          <a:xfrm>
            <a:off x="4533900" y="886138"/>
            <a:ext cx="4457700" cy="3903415"/>
          </a:xfrm>
          <a:prstGeom prst="rect">
            <a:avLst/>
          </a:prstGeom>
          <a:noFill/>
          <a:ln>
            <a:noFill/>
          </a:ln>
        </p:spPr>
      </p:pic>
      <p:sp>
        <p:nvSpPr>
          <p:cNvPr id="1254" name="Shape 1254"/>
          <p:cNvSpPr txBox="1"/>
          <p:nvPr/>
        </p:nvSpPr>
        <p:spPr>
          <a:xfrm>
            <a:off x="76200" y="4789550"/>
            <a:ext cx="8991600" cy="2068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a:t>Functional annotations of indels and SVs. (A) Fraction of rare indels in coding-gene categories. Total number of indels shown. (B) Enrichment of SVs affecting functional annotations. Middle box shows genes, pseudogenes, and TF motifs; upper blow-out shows gene parts in different modes, and bottom blow-out shows enhancers with differ- ent formation mechanisms, i.e., NAHR, NH (nonhomol- ogous), TEI (transposable element insertion), and VNTR (variable number of tandem repeats). Asterisks indicate significant enrichment (green) or depletion (red) after multiple hypothesis correction. SVs intersecting various functional categories in different modes (e.g., whole/partial) are shown in the right-hand schematics.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Shape 916"/>
          <p:cNvSpPr txBox="1"/>
          <p:nvPr>
            <p:ph type="title"/>
          </p:nvPr>
        </p:nvSpPr>
        <p:spPr>
          <a:xfrm>
            <a:off x="685800" y="609600"/>
            <a:ext cx="77724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Overview</a:t>
            </a:r>
            <a:endParaRPr/>
          </a:p>
        </p:txBody>
      </p:sp>
      <p:sp>
        <p:nvSpPr>
          <p:cNvPr id="917" name="Shape 917"/>
          <p:cNvSpPr txBox="1"/>
          <p:nvPr>
            <p:ph idx="1" type="body"/>
          </p:nvPr>
        </p:nvSpPr>
        <p:spPr>
          <a:xfrm>
            <a:off x="685800" y="1981200"/>
            <a:ext cx="7772400" cy="4638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rPr lang="en-US"/>
              <a:t>1 Past lab work on SVs as context</a:t>
            </a:r>
            <a:endParaRPr/>
          </a:p>
          <a:p>
            <a:pPr indent="457200" lvl="0" marL="0" rtl="0">
              <a:spcBef>
                <a:spcPts val="480"/>
              </a:spcBef>
              <a:spcAft>
                <a:spcPts val="0"/>
              </a:spcAft>
              <a:buNone/>
            </a:pPr>
            <a:r>
              <a:rPr lang="en-US"/>
              <a:t>Functional characterization</a:t>
            </a:r>
            <a:endParaRPr/>
          </a:p>
          <a:p>
            <a:pPr indent="457200" lvl="0" marL="0">
              <a:spcBef>
                <a:spcPts val="480"/>
              </a:spcBef>
              <a:spcAft>
                <a:spcPts val="0"/>
              </a:spcAft>
              <a:buNone/>
            </a:pPr>
            <a:r>
              <a:rPr lang="en-US"/>
              <a:t>Breakpoints</a:t>
            </a:r>
            <a:endParaRPr/>
          </a:p>
          <a:p>
            <a:pPr indent="0" lvl="0" marL="0">
              <a:spcBef>
                <a:spcPts val="480"/>
              </a:spcBef>
              <a:spcAft>
                <a:spcPts val="0"/>
              </a:spcAft>
              <a:buNone/>
            </a:pPr>
            <a:r>
              <a:rPr lang="en-US"/>
              <a:t>2 Relevance to future large-scale short read sequencing</a:t>
            </a:r>
            <a:endParaRPr/>
          </a:p>
          <a:p>
            <a:pPr indent="0" lvl="0" marL="0">
              <a:spcBef>
                <a:spcPts val="480"/>
              </a:spcBef>
              <a:spcAft>
                <a:spcPts val="0"/>
              </a:spcAft>
              <a:buNone/>
            </a:pPr>
            <a:r>
              <a:rPr lang="en-US"/>
              <a:t>3 Current work on rapid breakpoint identifier</a:t>
            </a:r>
            <a:endParaRPr/>
          </a:p>
          <a:p>
            <a:pPr indent="0" lvl="0" marL="0">
              <a:spcBef>
                <a:spcPts val="480"/>
              </a:spcBef>
              <a:spcAft>
                <a:spcPts val="0"/>
              </a:spcAft>
              <a:buNone/>
            </a:pPr>
            <a:r>
              <a:rPr lang="en-US"/>
              <a:t>4 Current work on SV functional characterization score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59" name="Shape 1259"/>
        <p:cNvGrpSpPr/>
        <p:nvPr/>
      </p:nvGrpSpPr>
      <p:grpSpPr>
        <a:xfrm>
          <a:off x="0" y="0"/>
          <a:ext cx="0" cy="0"/>
          <a:chOff x="0" y="0"/>
          <a:chExt cx="0" cy="0"/>
        </a:xfrm>
      </p:grpSpPr>
      <p:sp>
        <p:nvSpPr>
          <p:cNvPr id="1260" name="Shape 1260"/>
          <p:cNvSpPr txBox="1"/>
          <p:nvPr/>
        </p:nvSpPr>
        <p:spPr>
          <a:xfrm>
            <a:off x="181525" y="3751725"/>
            <a:ext cx="8653200" cy="300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2000"/>
              <a:t>Use personal genome to better quantify the impact of SV on gene expression</a:t>
            </a:r>
            <a:endParaRPr sz="2000"/>
          </a:p>
          <a:p>
            <a:pPr indent="0" lvl="0" marL="0" rtl="0">
              <a:spcBef>
                <a:spcPts val="0"/>
              </a:spcBef>
              <a:spcAft>
                <a:spcPts val="0"/>
              </a:spcAft>
              <a:buNone/>
            </a:pPr>
            <a:r>
              <a:rPr lang="en-US" sz="2000"/>
              <a:t>Integrate SV with SNP impact information measurements in the region (e.g. PolyPhen, SIFT), SV forming mechanism, as well as functional annotation, to help predict SV impact</a:t>
            </a:r>
            <a:endParaRPr sz="2000"/>
          </a:p>
          <a:p>
            <a:pPr indent="0" lvl="0" marL="0" rtl="0">
              <a:spcBef>
                <a:spcPts val="0"/>
              </a:spcBef>
              <a:spcAft>
                <a:spcPts val="0"/>
              </a:spcAft>
              <a:buNone/>
            </a:pPr>
            <a:r>
              <a:rPr lang="en-US" sz="2000"/>
              <a:t>Build machine learning algorithm to train on know data for SV impact score</a:t>
            </a:r>
            <a:endParaRPr sz="2000"/>
          </a:p>
          <a:p>
            <a:pPr indent="0" lvl="0" marL="0" rtl="0">
              <a:spcBef>
                <a:spcPts val="0"/>
              </a:spcBef>
              <a:spcAft>
                <a:spcPts val="0"/>
              </a:spcAft>
              <a:buNone/>
            </a:pPr>
            <a:r>
              <a:rPr lang="en-US" sz="2000"/>
              <a:t>Tool is potentially useful for CMG unsolved cases</a:t>
            </a:r>
            <a:endParaRPr sz="2000"/>
          </a:p>
        </p:txBody>
      </p:sp>
      <p:pic>
        <p:nvPicPr>
          <p:cNvPr id="1261" name="Shape 1261"/>
          <p:cNvPicPr preferRelativeResize="0"/>
          <p:nvPr/>
        </p:nvPicPr>
        <p:blipFill>
          <a:blip r:embed="rId3">
            <a:alphaModFix/>
          </a:blip>
          <a:stretch>
            <a:fillRect/>
          </a:stretch>
        </p:blipFill>
        <p:spPr>
          <a:xfrm>
            <a:off x="311551" y="930450"/>
            <a:ext cx="3846325" cy="3195550"/>
          </a:xfrm>
          <a:prstGeom prst="rect">
            <a:avLst/>
          </a:prstGeom>
          <a:noFill/>
          <a:ln>
            <a:noFill/>
          </a:ln>
        </p:spPr>
      </p:pic>
      <p:sp>
        <p:nvSpPr>
          <p:cNvPr id="1262" name="Shape 1262"/>
          <p:cNvSpPr txBox="1"/>
          <p:nvPr/>
        </p:nvSpPr>
        <p:spPr>
          <a:xfrm>
            <a:off x="2827200" y="0"/>
            <a:ext cx="3489600" cy="1082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2400"/>
              <a:t>Tool for SV prioritization</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67" name="Shape 1267"/>
        <p:cNvGrpSpPr/>
        <p:nvPr/>
      </p:nvGrpSpPr>
      <p:grpSpPr>
        <a:xfrm>
          <a:off x="0" y="0"/>
          <a:ext cx="0" cy="0"/>
          <a:chOff x="0" y="0"/>
          <a:chExt cx="0" cy="0"/>
        </a:xfrm>
      </p:grpSpPr>
      <p:pic>
        <p:nvPicPr>
          <p:cNvPr id="1268" name="Shape 1268"/>
          <p:cNvPicPr preferRelativeResize="0"/>
          <p:nvPr/>
        </p:nvPicPr>
        <p:blipFill>
          <a:blip r:embed="rId3">
            <a:alphaModFix/>
          </a:blip>
          <a:stretch>
            <a:fillRect/>
          </a:stretch>
        </p:blipFill>
        <p:spPr>
          <a:xfrm>
            <a:off x="152400" y="152400"/>
            <a:ext cx="8839198" cy="65239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73" name="Shape 1273"/>
        <p:cNvGrpSpPr/>
        <p:nvPr/>
      </p:nvGrpSpPr>
      <p:grpSpPr>
        <a:xfrm>
          <a:off x="0" y="0"/>
          <a:ext cx="0" cy="0"/>
          <a:chOff x="0" y="0"/>
          <a:chExt cx="0" cy="0"/>
        </a:xfrm>
      </p:grpSpPr>
      <p:pic>
        <p:nvPicPr>
          <p:cNvPr id="1274" name="Shape 1274"/>
          <p:cNvPicPr preferRelativeResize="0"/>
          <p:nvPr/>
        </p:nvPicPr>
        <p:blipFill>
          <a:blip r:embed="rId3">
            <a:alphaModFix/>
          </a:blip>
          <a:stretch>
            <a:fillRect/>
          </a:stretch>
        </p:blipFill>
        <p:spPr>
          <a:xfrm>
            <a:off x="152400" y="152400"/>
            <a:ext cx="9144001" cy="60302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9" name="Shape 1279"/>
        <p:cNvGrpSpPr/>
        <p:nvPr/>
      </p:nvGrpSpPr>
      <p:grpSpPr>
        <a:xfrm>
          <a:off x="0" y="0"/>
          <a:ext cx="0" cy="0"/>
          <a:chOff x="0" y="0"/>
          <a:chExt cx="0" cy="0"/>
        </a:xfrm>
      </p:grpSpPr>
      <p:sp>
        <p:nvSpPr>
          <p:cNvPr id="1280" name="Shape 1280"/>
          <p:cNvSpPr txBox="1"/>
          <p:nvPr/>
        </p:nvSpPr>
        <p:spPr>
          <a:xfrm>
            <a:off x="282800" y="1050425"/>
            <a:ext cx="8457300" cy="18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t>Uber SV slides</a:t>
            </a:r>
            <a:endParaRPr b="1" sz="3600"/>
          </a:p>
          <a:p>
            <a:pPr indent="0" lvl="0" marL="0" algn="ctr">
              <a:spcBef>
                <a:spcPts val="0"/>
              </a:spcBef>
              <a:spcAft>
                <a:spcPts val="0"/>
              </a:spcAft>
              <a:buNone/>
            </a:pPr>
            <a:r>
              <a:rPr b="1" lang="en-US" sz="3600"/>
              <a:t>(HGSVC)</a:t>
            </a:r>
            <a:endParaRPr b="1"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2626"/>
        </a:solidFill>
      </p:bgPr>
    </p:bg>
    <p:spTree>
      <p:nvGrpSpPr>
        <p:cNvPr id="1284" name="Shape 1284"/>
        <p:cNvGrpSpPr/>
        <p:nvPr/>
      </p:nvGrpSpPr>
      <p:grpSpPr>
        <a:xfrm>
          <a:off x="0" y="0"/>
          <a:ext cx="0" cy="0"/>
          <a:chOff x="0" y="0"/>
          <a:chExt cx="0" cy="0"/>
        </a:xfrm>
      </p:grpSpPr>
      <p:sp>
        <p:nvSpPr>
          <p:cNvPr id="1285" name="Shape 1285"/>
          <p:cNvSpPr txBox="1"/>
          <p:nvPr>
            <p:ph type="title"/>
          </p:nvPr>
        </p:nvSpPr>
        <p:spPr>
          <a:xfrm>
            <a:off x="304800" y="101600"/>
            <a:ext cx="8521700" cy="1143000"/>
          </a:xfrm>
          <a:prstGeom prst="rect">
            <a:avLst/>
          </a:prstGeom>
          <a:noFill/>
          <a:ln>
            <a:noFill/>
          </a:ln>
        </p:spPr>
        <p:txBody>
          <a:bodyPr anchorCtr="0" anchor="ctr" bIns="46000" lIns="92000" spcFirstLastPara="1" rIns="92000" wrap="square" tIns="46000">
            <a:noAutofit/>
          </a:bodyPr>
          <a:lstStyle/>
          <a:p>
            <a:pPr indent="0" lvl="0" marL="0" marR="0" rtl="0" algn="ctr">
              <a:lnSpc>
                <a:spcPct val="100000"/>
              </a:lnSpc>
              <a:spcBef>
                <a:spcPts val="0"/>
              </a:spcBef>
              <a:spcAft>
                <a:spcPts val="0"/>
              </a:spcAft>
              <a:buClr>
                <a:srgbClr val="7F7F7F"/>
              </a:buClr>
              <a:buSzPts val="2400"/>
              <a:buFont typeface="Arial"/>
              <a:buNone/>
            </a:pPr>
            <a:r>
              <a:rPr b="1" i="0" lang="en-US" sz="2400" u="none" cap="none" strike="noStrike">
                <a:solidFill>
                  <a:srgbClr val="7F7F7F"/>
                </a:solidFill>
                <a:latin typeface="Arial"/>
                <a:ea typeface="Arial"/>
                <a:cs typeface="Arial"/>
                <a:sym typeface="Arial"/>
              </a:rPr>
              <a:t>Integrative Annotation of Variants from 1092 Humans: Application to Cancer Genomics</a:t>
            </a:r>
            <a:endParaRPr/>
          </a:p>
        </p:txBody>
      </p:sp>
      <p:sp>
        <p:nvSpPr>
          <p:cNvPr id="1286" name="Shape 1286"/>
          <p:cNvSpPr txBox="1"/>
          <p:nvPr>
            <p:ph idx="1" type="body"/>
          </p:nvPr>
        </p:nvSpPr>
        <p:spPr>
          <a:xfrm>
            <a:off x="304800" y="1244600"/>
            <a:ext cx="8521700" cy="5524500"/>
          </a:xfrm>
          <a:prstGeom prst="rect">
            <a:avLst/>
          </a:prstGeom>
          <a:noFill/>
          <a:ln>
            <a:noFill/>
          </a:ln>
        </p:spPr>
        <p:txBody>
          <a:bodyPr anchorCtr="0" anchor="t" bIns="46000" lIns="92000" spcFirstLastPara="1" rIns="92000" wrap="square" tIns="46000">
            <a:noAutofit/>
          </a:bodyPr>
          <a:lstStyle/>
          <a:p>
            <a:pPr indent="-223836" lvl="0" marL="223836"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Finding</a:t>
            </a:r>
            <a:r>
              <a:rPr b="0" i="0" lang="en-US" sz="2400" u="none" cap="none" strike="noStrike">
                <a:solidFill>
                  <a:srgbClr val="FFFF00"/>
                </a:solidFill>
                <a:latin typeface="Arial"/>
                <a:ea typeface="Arial"/>
                <a:cs typeface="Arial"/>
                <a:sym typeface="Arial"/>
              </a:rPr>
              <a:t> ultra-sensitive non-coding regions </a:t>
            </a:r>
            <a:br>
              <a:rPr b="0" i="0" lang="en-US" sz="2400" u="none" cap="none" strike="noStrike">
                <a:solidFill>
                  <a:srgbClr val="FFFF00"/>
                </a:solidFill>
                <a:latin typeface="Arial"/>
                <a:ea typeface="Arial"/>
                <a:cs typeface="Arial"/>
                <a:sym typeface="Arial"/>
              </a:rPr>
            </a:br>
            <a:r>
              <a:rPr b="0" i="0" lang="en-US" sz="2400" u="none" cap="none" strike="noStrike">
                <a:solidFill>
                  <a:srgbClr val="FFFF00"/>
                </a:solidFill>
                <a:latin typeface="Arial"/>
                <a:ea typeface="Arial"/>
                <a:cs typeface="Arial"/>
                <a:sym typeface="Arial"/>
              </a:rPr>
              <a:t>&amp; disruptive mutations</a:t>
            </a:r>
            <a:r>
              <a:rPr b="0" i="0" lang="en-US" sz="2400" u="none" cap="none" strike="noStrike">
                <a:solidFill>
                  <a:schemeClr val="lt1"/>
                </a:solidFill>
                <a:latin typeface="Arial"/>
                <a:ea typeface="Arial"/>
                <a:cs typeface="Arial"/>
                <a:sym typeface="Arial"/>
              </a:rPr>
              <a:t> (eg motif breakers)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Using 1000G &amp; ENCODE to characterize natural patterns of </a:t>
            </a:r>
            <a:r>
              <a:rPr b="0" i="0" lang="en-US" sz="2400" u="none" cap="none" strike="noStrike">
                <a:solidFill>
                  <a:srgbClr val="FFFF00"/>
                </a:solidFill>
                <a:latin typeface="Arial"/>
                <a:ea typeface="Arial"/>
                <a:cs typeface="Arial"/>
                <a:sym typeface="Arial"/>
              </a:rPr>
              <a:t>SNPs</a:t>
            </a:r>
            <a:r>
              <a:rPr b="0" i="0" lang="en-US" sz="2400" u="none" cap="none" strike="noStrike">
                <a:solidFill>
                  <a:schemeClr val="lt1"/>
                </a:solidFill>
                <a:latin typeface="Arial"/>
                <a:ea typeface="Arial"/>
                <a:cs typeface="Arial"/>
                <a:sym typeface="Arial"/>
              </a:rPr>
              <a:t> in regulatory elements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Finding similar but not identical patterns for</a:t>
            </a:r>
            <a:r>
              <a:rPr b="0" i="0" lang="en-US" sz="2400" u="none" cap="none" strike="noStrike">
                <a:solidFill>
                  <a:srgbClr val="FFFF00"/>
                </a:solidFill>
                <a:latin typeface="Arial"/>
                <a:ea typeface="Arial"/>
                <a:cs typeface="Arial"/>
                <a:sym typeface="Arial"/>
              </a:rPr>
              <a:t> indels &amp; SVs</a:t>
            </a:r>
            <a:r>
              <a:rPr b="0" i="0" lang="en-US" sz="2400" u="none" cap="none" strike="noStrike">
                <a:solidFill>
                  <a:schemeClr val="lt1"/>
                </a:solidFill>
                <a:latin typeface="Arial"/>
                <a:ea typeface="Arial"/>
                <a:cs typeface="Arial"/>
                <a:sym typeface="Arial"/>
              </a:rPr>
              <a:t> </a:t>
            </a:r>
            <a:endParaRPr/>
          </a:p>
          <a:p>
            <a:pPr indent="-134936" lvl="0" marL="223836"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223836" lvl="0" marL="223836" marR="0" rtl="0" algn="l">
              <a:lnSpc>
                <a:spcPct val="100000"/>
              </a:lnSpc>
              <a:spcBef>
                <a:spcPts val="48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Also, annotation based on </a:t>
            </a:r>
            <a:r>
              <a:rPr b="0" i="0" lang="en-US" sz="2400" u="none" cap="none" strike="noStrike">
                <a:solidFill>
                  <a:srgbClr val="FFFF00"/>
                </a:solidFill>
                <a:latin typeface="Arial"/>
                <a:ea typeface="Arial"/>
                <a:cs typeface="Arial"/>
                <a:sym typeface="Arial"/>
              </a:rPr>
              <a:t>network connectivity</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Prioritize hubs</a:t>
            </a:r>
            <a:endParaRPr/>
          </a:p>
          <a:p>
            <a:pPr indent="-147636" lvl="0" marL="223836"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a:p>
            <a:pPr indent="-223836" lvl="0" marL="223836" marR="0" rtl="0" algn="l">
              <a:lnSpc>
                <a:spcPct val="100000"/>
              </a:lnSpc>
              <a:spcBef>
                <a:spcPts val="48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Building a </a:t>
            </a:r>
            <a:r>
              <a:rPr b="0" i="0" lang="en-US" sz="2400" u="none" cap="none" strike="noStrike">
                <a:solidFill>
                  <a:srgbClr val="FFFF00"/>
                </a:solidFill>
                <a:latin typeface="Arial"/>
                <a:ea typeface="Arial"/>
                <a:cs typeface="Arial"/>
                <a:sym typeface="Arial"/>
              </a:rPr>
              <a:t>practical workflow</a:t>
            </a:r>
            <a:r>
              <a:rPr b="0" i="0" lang="en-US" sz="2400" u="none" cap="none" strike="noStrike">
                <a:solidFill>
                  <a:schemeClr val="lt1"/>
                </a:solidFill>
                <a:latin typeface="Arial"/>
                <a:ea typeface="Arial"/>
                <a:cs typeface="Arial"/>
                <a:sym typeface="Arial"/>
              </a:rPr>
              <a:t> &amp; software tool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for cancer genomes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Identifying drivers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as somatic variants breaking natural patterns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0" name="Shape 1290"/>
        <p:cNvGrpSpPr/>
        <p:nvPr/>
      </p:nvGrpSpPr>
      <p:grpSpPr>
        <a:xfrm>
          <a:off x="0" y="0"/>
          <a:ext cx="0" cy="0"/>
          <a:chOff x="0" y="0"/>
          <a:chExt cx="0" cy="0"/>
        </a:xfrm>
      </p:grpSpPr>
      <p:sp>
        <p:nvSpPr>
          <p:cNvPr id="1291" name="Shape 1291"/>
          <p:cNvSpPr txBox="1"/>
          <p:nvPr>
            <p:ph idx="1" type="body"/>
          </p:nvPr>
        </p:nvSpPr>
        <p:spPr>
          <a:xfrm>
            <a:off x="2728912" y="1504950"/>
            <a:ext cx="3832225" cy="43815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Decreasing tolerance to mutation</a:t>
            </a:r>
            <a:endParaRPr/>
          </a:p>
        </p:txBody>
      </p:sp>
      <p:sp>
        <p:nvSpPr>
          <p:cNvPr id="1292" name="Shape 129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cap="none" strike="noStrike">
                <a:solidFill>
                  <a:srgbClr val="898989"/>
                </a:solidFill>
                <a:latin typeface="Calibri"/>
                <a:ea typeface="Calibri"/>
                <a:cs typeface="Calibri"/>
                <a:sym typeface="Calibri"/>
              </a:rPr>
              <a:t>‹#›</a:t>
            </a:fld>
            <a:endParaRPr/>
          </a:p>
        </p:txBody>
      </p:sp>
      <p:sp>
        <p:nvSpPr>
          <p:cNvPr id="1293" name="Shape 1293"/>
          <p:cNvSpPr txBox="1"/>
          <p:nvPr/>
        </p:nvSpPr>
        <p:spPr>
          <a:xfrm>
            <a:off x="1412875" y="2170112"/>
            <a:ext cx="1325562" cy="609600"/>
          </a:xfrm>
          <a:prstGeom prst="rect">
            <a:avLst/>
          </a:prstGeom>
          <a:solidFill>
            <a:srgbClr val="0000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94" name="Shape 1294"/>
          <p:cNvSpPr txBox="1"/>
          <p:nvPr/>
        </p:nvSpPr>
        <p:spPr>
          <a:xfrm>
            <a:off x="2740025" y="2170112"/>
            <a:ext cx="1327150" cy="609600"/>
          </a:xfrm>
          <a:prstGeom prst="rect">
            <a:avLst/>
          </a:prstGeom>
          <a:solidFill>
            <a:srgbClr val="58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95" name="Shape 1295"/>
          <p:cNvSpPr txBox="1"/>
          <p:nvPr/>
        </p:nvSpPr>
        <p:spPr>
          <a:xfrm>
            <a:off x="4068762" y="2170112"/>
            <a:ext cx="1325562" cy="609600"/>
          </a:xfrm>
          <a:prstGeom prst="rect">
            <a:avLst/>
          </a:prstGeom>
          <a:solidFill>
            <a:srgbClr val="BAEA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96" name="Shape 1296"/>
          <p:cNvSpPr txBox="1"/>
          <p:nvPr/>
        </p:nvSpPr>
        <p:spPr>
          <a:xfrm>
            <a:off x="5373687" y="2170112"/>
            <a:ext cx="1325562" cy="609600"/>
          </a:xfrm>
          <a:prstGeom prst="rect">
            <a:avLst/>
          </a:prstGeom>
          <a:solidFill>
            <a:srgbClr val="FFC9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97" name="Shape 1297"/>
          <p:cNvSpPr txBox="1"/>
          <p:nvPr/>
        </p:nvSpPr>
        <p:spPr>
          <a:xfrm>
            <a:off x="6694487" y="2170112"/>
            <a:ext cx="1325562" cy="609600"/>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298" name="Shape 1298"/>
          <p:cNvSpPr txBox="1"/>
          <p:nvPr/>
        </p:nvSpPr>
        <p:spPr>
          <a:xfrm>
            <a:off x="1570037" y="2814637"/>
            <a:ext cx="1023937"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LoF-tol</a:t>
            </a:r>
            <a:endParaRPr/>
          </a:p>
        </p:txBody>
      </p:sp>
      <p:sp>
        <p:nvSpPr>
          <p:cNvPr id="1299" name="Shape 1299"/>
          <p:cNvSpPr txBox="1"/>
          <p:nvPr/>
        </p:nvSpPr>
        <p:spPr>
          <a:xfrm>
            <a:off x="2873375" y="2814637"/>
            <a:ext cx="1025525"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Neutral</a:t>
            </a:r>
            <a:endParaRPr/>
          </a:p>
        </p:txBody>
      </p:sp>
      <p:sp>
        <p:nvSpPr>
          <p:cNvPr id="1300" name="Shape 1300"/>
          <p:cNvSpPr txBox="1"/>
          <p:nvPr/>
        </p:nvSpPr>
        <p:spPr>
          <a:xfrm>
            <a:off x="6846887" y="2781300"/>
            <a:ext cx="1023937" cy="428625"/>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Essential</a:t>
            </a:r>
            <a:endParaRPr/>
          </a:p>
        </p:txBody>
      </p:sp>
      <p:sp>
        <p:nvSpPr>
          <p:cNvPr id="1301" name="Shape 1301"/>
          <p:cNvSpPr txBox="1"/>
          <p:nvPr/>
        </p:nvSpPr>
        <p:spPr>
          <a:xfrm>
            <a:off x="4170362" y="2814637"/>
            <a:ext cx="1023937"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GWAS</a:t>
            </a:r>
            <a:endParaRPr/>
          </a:p>
        </p:txBody>
      </p:sp>
      <p:sp>
        <p:nvSpPr>
          <p:cNvPr id="1302" name="Shape 1302"/>
          <p:cNvSpPr txBox="1"/>
          <p:nvPr/>
        </p:nvSpPr>
        <p:spPr>
          <a:xfrm>
            <a:off x="5540375" y="2817812"/>
            <a:ext cx="1025525"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HGMD</a:t>
            </a:r>
            <a:endParaRPr/>
          </a:p>
        </p:txBody>
      </p:sp>
      <p:sp>
        <p:nvSpPr>
          <p:cNvPr id="1303" name="Shape 1303"/>
          <p:cNvSpPr txBox="1"/>
          <p:nvPr/>
        </p:nvSpPr>
        <p:spPr>
          <a:xfrm>
            <a:off x="3597275" y="3709987"/>
            <a:ext cx="2238375"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(common </a:t>
            </a:r>
            <a:endParaRPr/>
          </a:p>
          <a:p>
            <a:pPr indent="0" lvl="0" marL="0" marR="0" rtl="0" algn="ctr">
              <a:lnSpc>
                <a:spcPct val="100000"/>
              </a:lnSpc>
              <a:spcBef>
                <a:spcPts val="32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disease-assoc.</a:t>
            </a:r>
            <a:endParaRPr/>
          </a:p>
          <a:p>
            <a:pPr indent="0" lvl="0" marL="0" marR="0" rtl="0" algn="ctr">
              <a:lnSpc>
                <a:spcPct val="100000"/>
              </a:lnSpc>
              <a:spcBef>
                <a:spcPts val="32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 variants)</a:t>
            </a:r>
            <a:endParaRPr/>
          </a:p>
        </p:txBody>
      </p:sp>
      <p:sp>
        <p:nvSpPr>
          <p:cNvPr id="1304" name="Shape 1304"/>
          <p:cNvSpPr txBox="1"/>
          <p:nvPr/>
        </p:nvSpPr>
        <p:spPr>
          <a:xfrm>
            <a:off x="4797425" y="3694112"/>
            <a:ext cx="2576512" cy="43021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(rare</a:t>
            </a:r>
            <a:endParaRPr/>
          </a:p>
          <a:p>
            <a:pPr indent="0" lvl="0" marL="0" marR="0" rtl="0" algn="ctr">
              <a:lnSpc>
                <a:spcPct val="100000"/>
              </a:lnSpc>
              <a:spcBef>
                <a:spcPts val="32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disease-causing </a:t>
            </a:r>
            <a:endParaRPr/>
          </a:p>
          <a:p>
            <a:pPr indent="0" lvl="0" marL="0" marR="0" rtl="0" algn="ctr">
              <a:lnSpc>
                <a:spcPct val="100000"/>
              </a:lnSpc>
              <a:spcBef>
                <a:spcPts val="320"/>
              </a:spcBef>
              <a:spcAft>
                <a:spcPts val="0"/>
              </a:spcAft>
              <a:buClr>
                <a:srgbClr val="000000"/>
              </a:buClr>
              <a:buSzPts val="1600"/>
              <a:buFont typeface="Calibri"/>
              <a:buNone/>
            </a:pPr>
            <a:r>
              <a:rPr b="1" i="0" lang="en-US" sz="1600" u="none">
                <a:solidFill>
                  <a:srgbClr val="000000"/>
                </a:solidFill>
                <a:latin typeface="Calibri"/>
                <a:ea typeface="Calibri"/>
                <a:cs typeface="Calibri"/>
                <a:sym typeface="Calibri"/>
              </a:rPr>
              <a:t>variants)</a:t>
            </a:r>
            <a:endParaRPr/>
          </a:p>
        </p:txBody>
      </p:sp>
      <p:cxnSp>
        <p:nvCxnSpPr>
          <p:cNvPr id="1305" name="Shape 1305"/>
          <p:cNvCxnSpPr/>
          <p:nvPr/>
        </p:nvCxnSpPr>
        <p:spPr>
          <a:xfrm>
            <a:off x="2122487" y="2028825"/>
            <a:ext cx="5222875" cy="0"/>
          </a:xfrm>
          <a:prstGeom prst="straightConnector1">
            <a:avLst/>
          </a:prstGeom>
          <a:noFill/>
          <a:ln cap="flat" cmpd="sng" w="25400">
            <a:solidFill>
              <a:srgbClr val="1E1C11"/>
            </a:solidFill>
            <a:prstDash val="solid"/>
            <a:miter lim="800000"/>
            <a:headEnd len="med" w="med" type="none"/>
            <a:tailEnd len="med" w="med" type="stealth"/>
          </a:ln>
        </p:spPr>
      </p:cxnSp>
      <p:sp>
        <p:nvSpPr>
          <p:cNvPr id="1306" name="Shape 1306"/>
          <p:cNvSpPr txBox="1"/>
          <p:nvPr>
            <p:ph type="title"/>
          </p:nvPr>
        </p:nvSpPr>
        <p:spPr>
          <a:xfrm>
            <a:off x="700087" y="185737"/>
            <a:ext cx="7772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1" i="0" lang="en-US" sz="3200" u="none" cap="none" strike="noStrike">
                <a:solidFill>
                  <a:srgbClr val="000090"/>
                </a:solidFill>
                <a:latin typeface="Arial"/>
                <a:ea typeface="Arial"/>
                <a:cs typeface="Arial"/>
                <a:sym typeface="Arial"/>
              </a:rPr>
              <a:t>Gene categories with known phenotypic effects</a:t>
            </a:r>
            <a:endParaRPr/>
          </a:p>
        </p:txBody>
      </p:sp>
      <p:sp>
        <p:nvSpPr>
          <p:cNvPr id="1307" name="Shape 1307"/>
          <p:cNvSpPr txBox="1"/>
          <p:nvPr>
            <p:ph idx="1" type="body"/>
          </p:nvPr>
        </p:nvSpPr>
        <p:spPr>
          <a:xfrm>
            <a:off x="4860925" y="4087812"/>
            <a:ext cx="4546600" cy="20669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0000"/>
              </a:buClr>
              <a:buSzPts val="2400"/>
              <a:buFont typeface="Arial"/>
              <a:buChar char="•"/>
            </a:pPr>
            <a:r>
              <a:rPr b="0" i="0" lang="en-US" sz="2400" u="none" cap="none" strike="noStrike">
                <a:solidFill>
                  <a:srgbClr val="FF0000"/>
                </a:solidFill>
                <a:latin typeface="Calibri"/>
                <a:ea typeface="Calibri"/>
                <a:cs typeface="Calibri"/>
                <a:sym typeface="Calibri"/>
              </a:rPr>
              <a:t>Homozygous inactivation leads to clinical features of death before puberty or infertility </a:t>
            </a:r>
            <a:endParaRPr/>
          </a:p>
          <a:p>
            <a:pPr indent="-342900" lvl="0" marL="342900" marR="0" rtl="0" algn="l">
              <a:lnSpc>
                <a:spcPct val="100000"/>
              </a:lnSpc>
              <a:spcBef>
                <a:spcPts val="480"/>
              </a:spcBef>
              <a:spcAft>
                <a:spcPts val="0"/>
              </a:spcAft>
              <a:buClr>
                <a:srgbClr val="FF0000"/>
              </a:buClr>
              <a:buSzPts val="2400"/>
              <a:buFont typeface="Arial"/>
              <a:buChar char="•"/>
            </a:pPr>
            <a:r>
              <a:rPr b="0" i="0" lang="en-US" sz="2400" u="none" cap="none" strike="noStrike">
                <a:solidFill>
                  <a:srgbClr val="FF0000"/>
                </a:solidFill>
                <a:latin typeface="Calibri"/>
                <a:ea typeface="Calibri"/>
                <a:cs typeface="Calibri"/>
                <a:sym typeface="Calibri"/>
              </a:rPr>
              <a:t>Very strong selection constraints</a:t>
            </a:r>
            <a:endParaRPr/>
          </a:p>
        </p:txBody>
      </p:sp>
      <p:sp>
        <p:nvSpPr>
          <p:cNvPr id="1308" name="Shape 1308"/>
          <p:cNvSpPr txBox="1"/>
          <p:nvPr>
            <p:ph idx="2" type="body"/>
          </p:nvPr>
        </p:nvSpPr>
        <p:spPr>
          <a:xfrm>
            <a:off x="342900" y="4087812"/>
            <a:ext cx="4041775" cy="17081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Homozygous inactivation in at least one healthy 1000 Genomes individual</a:t>
            </a:r>
            <a:endParaRPr b="0" i="0" sz="1400" u="none" cap="none" strike="noStrike">
              <a:solidFill>
                <a:srgbClr val="0000FF"/>
              </a:solidFill>
              <a:latin typeface="Calibri"/>
              <a:ea typeface="Calibri"/>
              <a:cs typeface="Calibri"/>
              <a:sym typeface="Calibri"/>
            </a:endParaRPr>
          </a:p>
          <a:p>
            <a:pPr indent="-342900" lvl="0" marL="342900" marR="0" rtl="0" algn="l">
              <a:lnSpc>
                <a:spcPct val="100000"/>
              </a:lnSpc>
              <a:spcBef>
                <a:spcPts val="480"/>
              </a:spcBef>
              <a:spcAft>
                <a:spcPts val="0"/>
              </a:spcAft>
              <a:buClr>
                <a:srgbClr val="0000FF"/>
              </a:buClr>
              <a:buSzPts val="2400"/>
              <a:buFont typeface="Arial"/>
              <a:buChar char="•"/>
            </a:pPr>
            <a:r>
              <a:rPr b="0" i="0" lang="en-US" sz="2400" u="none" cap="none" strike="noStrike">
                <a:solidFill>
                  <a:srgbClr val="0000FF"/>
                </a:solidFill>
                <a:latin typeface="Calibri"/>
                <a:ea typeface="Calibri"/>
                <a:cs typeface="Calibri"/>
                <a:sym typeface="Calibri"/>
              </a:rPr>
              <a:t>Weak selection constraints</a:t>
            </a:r>
            <a:endParaRPr/>
          </a:p>
        </p:txBody>
      </p:sp>
      <p:sp>
        <p:nvSpPr>
          <p:cNvPr id="1309" name="Shape 1309"/>
          <p:cNvSpPr txBox="1"/>
          <p:nvPr/>
        </p:nvSpPr>
        <p:spPr>
          <a:xfrm>
            <a:off x="882650" y="5824537"/>
            <a:ext cx="2690812" cy="2778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a:solidFill>
                  <a:srgbClr val="000000"/>
                </a:solidFill>
                <a:latin typeface="Arial"/>
                <a:ea typeface="Arial"/>
                <a:cs typeface="Arial"/>
                <a:sym typeface="Arial"/>
              </a:rPr>
              <a:t>From MacArthur et al, Science, 2012</a:t>
            </a:r>
            <a:endParaRPr/>
          </a:p>
        </p:txBody>
      </p:sp>
      <p:sp>
        <p:nvSpPr>
          <p:cNvPr id="1310" name="Shape 1310"/>
          <p:cNvSpPr txBox="1"/>
          <p:nvPr/>
        </p:nvSpPr>
        <p:spPr>
          <a:xfrm>
            <a:off x="5622925" y="6043612"/>
            <a:ext cx="2143125" cy="2778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a:solidFill>
                  <a:srgbClr val="000000"/>
                </a:solidFill>
                <a:latin typeface="Arial"/>
                <a:ea typeface="Arial"/>
                <a:cs typeface="Arial"/>
                <a:sym typeface="Arial"/>
              </a:rPr>
              <a:t>From Liao et al, PNAS, 2008</a:t>
            </a:r>
            <a:endParaRPr/>
          </a:p>
        </p:txBody>
      </p:sp>
      <p:cxnSp>
        <p:nvCxnSpPr>
          <p:cNvPr id="1311" name="Shape 1311"/>
          <p:cNvCxnSpPr/>
          <p:nvPr/>
        </p:nvCxnSpPr>
        <p:spPr>
          <a:xfrm>
            <a:off x="2082800" y="3244850"/>
            <a:ext cx="4762" cy="915987"/>
          </a:xfrm>
          <a:prstGeom prst="straightConnector1">
            <a:avLst/>
          </a:prstGeom>
          <a:noFill/>
          <a:ln cap="flat" cmpd="sng" w="25400">
            <a:solidFill>
              <a:srgbClr val="0000FF"/>
            </a:solidFill>
            <a:prstDash val="solid"/>
            <a:miter lim="800000"/>
            <a:headEnd len="med" w="med" type="none"/>
            <a:tailEnd len="med" w="med" type="stealth"/>
          </a:ln>
          <a:effectLst>
            <a:outerShdw blurRad="63500" dir="5400000" dist="20000">
              <a:srgbClr val="808080">
                <a:alpha val="37647"/>
              </a:srgbClr>
            </a:outerShdw>
          </a:effectLst>
        </p:spPr>
      </p:cxnSp>
      <p:cxnSp>
        <p:nvCxnSpPr>
          <p:cNvPr id="1312" name="Shape 1312"/>
          <p:cNvCxnSpPr/>
          <p:nvPr/>
        </p:nvCxnSpPr>
        <p:spPr>
          <a:xfrm>
            <a:off x="7358062" y="3178175"/>
            <a:ext cx="6350" cy="915987"/>
          </a:xfrm>
          <a:prstGeom prst="straightConnector1">
            <a:avLst/>
          </a:prstGeom>
          <a:noFill/>
          <a:ln cap="flat" cmpd="sng" w="25400">
            <a:solidFill>
              <a:srgbClr val="FF0000"/>
            </a:solidFill>
            <a:prstDash val="solid"/>
            <a:miter lim="800000"/>
            <a:headEnd len="med" w="med" type="none"/>
            <a:tailEnd len="med" w="med" type="stealth"/>
          </a:ln>
          <a:effectLst>
            <a:outerShdw blurRad="63500" dir="5400000" dist="20000">
              <a:srgbClr val="808080">
                <a:alpha val="37647"/>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sp>
        <p:nvSpPr>
          <p:cNvPr id="1317" name="Shape 1317"/>
          <p:cNvSpPr/>
          <p:nvPr/>
        </p:nvSpPr>
        <p:spPr>
          <a:xfrm rot="-5400000">
            <a:off x="2286000" y="1646237"/>
            <a:ext cx="4038600" cy="1447800"/>
          </a:xfrm>
          <a:prstGeom prst="flowChartExtract">
            <a:avLst/>
          </a:prstGeom>
          <a:solidFill>
            <a:srgbClr val="D9D9D9">
              <a:alpha val="4352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18" name="Shape 1318"/>
          <p:cNvSpPr txBox="1"/>
          <p:nvPr/>
        </p:nvSpPr>
        <p:spPr>
          <a:xfrm>
            <a:off x="5029200" y="347662"/>
            <a:ext cx="3886200" cy="4038600"/>
          </a:xfrm>
          <a:prstGeom prst="rect">
            <a:avLst/>
          </a:prstGeom>
          <a:solidFill>
            <a:srgbClr val="D9D9D9">
              <a:alpha val="4352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19" name="Shape 1319"/>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sp>
        <p:nvSpPr>
          <p:cNvPr id="1320" name="Shape 1320"/>
          <p:cNvSpPr txBox="1"/>
          <p:nvPr/>
        </p:nvSpPr>
        <p:spPr>
          <a:xfrm>
            <a:off x="1055687" y="3725862"/>
            <a:ext cx="2851150" cy="207962"/>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1" name="Shape 1321"/>
          <p:cNvSpPr txBox="1"/>
          <p:nvPr/>
        </p:nvSpPr>
        <p:spPr>
          <a:xfrm>
            <a:off x="1055687" y="2995612"/>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2" name="Shape 1322"/>
          <p:cNvSpPr txBox="1"/>
          <p:nvPr/>
        </p:nvSpPr>
        <p:spPr>
          <a:xfrm>
            <a:off x="1055687" y="2265362"/>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3" name="Shape 1323"/>
          <p:cNvSpPr txBox="1"/>
          <p:nvPr/>
        </p:nvSpPr>
        <p:spPr>
          <a:xfrm>
            <a:off x="1281112" y="2265362"/>
            <a:ext cx="1274762" cy="20955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4" name="Shape 1324"/>
          <p:cNvSpPr txBox="1"/>
          <p:nvPr/>
        </p:nvSpPr>
        <p:spPr>
          <a:xfrm>
            <a:off x="3155950" y="2265362"/>
            <a:ext cx="525462"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5" name="Shape 1325"/>
          <p:cNvSpPr txBox="1"/>
          <p:nvPr/>
        </p:nvSpPr>
        <p:spPr>
          <a:xfrm>
            <a:off x="1430337" y="2995612"/>
            <a:ext cx="855662" cy="204787"/>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6" name="Shape 1326"/>
          <p:cNvSpPr txBox="1"/>
          <p:nvPr/>
        </p:nvSpPr>
        <p:spPr>
          <a:xfrm>
            <a:off x="2932112" y="2995612"/>
            <a:ext cx="374650"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7" name="Shape 1327"/>
          <p:cNvSpPr txBox="1"/>
          <p:nvPr/>
        </p:nvSpPr>
        <p:spPr>
          <a:xfrm>
            <a:off x="1281112" y="3725862"/>
            <a:ext cx="1274762" cy="207962"/>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28" name="Shape 1328"/>
          <p:cNvSpPr txBox="1"/>
          <p:nvPr/>
        </p:nvSpPr>
        <p:spPr>
          <a:xfrm>
            <a:off x="2781300" y="3725862"/>
            <a:ext cx="525462" cy="207962"/>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silhouette-mouse-sitting.jpg" id="1329" name="Shape 1329"/>
          <p:cNvPicPr preferRelativeResize="0"/>
          <p:nvPr/>
        </p:nvPicPr>
        <p:blipFill rotWithShape="1">
          <a:blip r:embed="rId3">
            <a:alphaModFix/>
          </a:blip>
          <a:srcRect b="8346" l="9431" r="4713" t="8401"/>
          <a:stretch/>
        </p:blipFill>
        <p:spPr>
          <a:xfrm>
            <a:off x="379412" y="2890837"/>
            <a:ext cx="387350" cy="522287"/>
          </a:xfrm>
          <a:prstGeom prst="rect">
            <a:avLst/>
          </a:prstGeom>
          <a:noFill/>
          <a:ln>
            <a:noFill/>
          </a:ln>
        </p:spPr>
      </p:pic>
      <p:pic>
        <p:nvPicPr>
          <p:cNvPr descr="C:\Users\JM\Desktop\download (2).jpg" id="1330" name="Shape 1330"/>
          <p:cNvPicPr preferRelativeResize="0"/>
          <p:nvPr/>
        </p:nvPicPr>
        <p:blipFill rotWithShape="1">
          <a:blip r:embed="rId4">
            <a:alphaModFix/>
          </a:blip>
          <a:srcRect b="17480" l="0" r="0" t="14961"/>
          <a:stretch/>
        </p:blipFill>
        <p:spPr>
          <a:xfrm>
            <a:off x="304800" y="3517900"/>
            <a:ext cx="555625" cy="520700"/>
          </a:xfrm>
          <a:prstGeom prst="rect">
            <a:avLst/>
          </a:prstGeom>
          <a:noFill/>
          <a:ln>
            <a:noFill/>
          </a:ln>
        </p:spPr>
      </p:pic>
      <p:sp>
        <p:nvSpPr>
          <p:cNvPr id="1331" name="Shape 1331"/>
          <p:cNvSpPr/>
          <p:nvPr/>
        </p:nvSpPr>
        <p:spPr>
          <a:xfrm>
            <a:off x="1325562" y="2209800"/>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32" name="Shape 1332"/>
          <p:cNvSpPr/>
          <p:nvPr/>
        </p:nvSpPr>
        <p:spPr>
          <a:xfrm>
            <a:off x="1676400" y="2947987"/>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33" name="Shape 1333"/>
          <p:cNvSpPr/>
          <p:nvPr/>
        </p:nvSpPr>
        <p:spPr>
          <a:xfrm>
            <a:off x="1447800" y="3687762"/>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Untitled-1.png" id="1334" name="Shape 1334"/>
          <p:cNvPicPr preferRelativeResize="0"/>
          <p:nvPr/>
        </p:nvPicPr>
        <p:blipFill rotWithShape="1">
          <a:blip r:embed="rId5">
            <a:alphaModFix/>
          </a:blip>
          <a:srcRect b="0" l="0" r="0" t="0"/>
          <a:stretch/>
        </p:blipFill>
        <p:spPr>
          <a:xfrm>
            <a:off x="422275" y="2057400"/>
            <a:ext cx="339725" cy="623887"/>
          </a:xfrm>
          <a:prstGeom prst="rect">
            <a:avLst/>
          </a:prstGeom>
          <a:noFill/>
          <a:ln>
            <a:noFill/>
          </a:ln>
        </p:spPr>
      </p:pic>
      <p:sp>
        <p:nvSpPr>
          <p:cNvPr id="1335" name="Shape 1335"/>
          <p:cNvSpPr txBox="1"/>
          <p:nvPr/>
        </p:nvSpPr>
        <p:spPr>
          <a:xfrm>
            <a:off x="5759450" y="914400"/>
            <a:ext cx="2851150" cy="207962"/>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36" name="Shape 1336"/>
          <p:cNvSpPr txBox="1"/>
          <p:nvPr/>
        </p:nvSpPr>
        <p:spPr>
          <a:xfrm>
            <a:off x="5983287" y="914400"/>
            <a:ext cx="1408112" cy="207962"/>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37" name="Shape 1337"/>
          <p:cNvSpPr txBox="1"/>
          <p:nvPr/>
        </p:nvSpPr>
        <p:spPr>
          <a:xfrm>
            <a:off x="7859712" y="914400"/>
            <a:ext cx="525462" cy="207962"/>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38" name="Shape 1338"/>
          <p:cNvSpPr/>
          <p:nvPr/>
        </p:nvSpPr>
        <p:spPr>
          <a:xfrm>
            <a:off x="5943600" y="858837"/>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Untitled-1.png" id="1339" name="Shape 1339"/>
          <p:cNvPicPr preferRelativeResize="0"/>
          <p:nvPr/>
        </p:nvPicPr>
        <p:blipFill rotWithShape="1">
          <a:blip r:embed="rId5">
            <a:alphaModFix/>
          </a:blip>
          <a:srcRect b="0" l="0" r="0" t="0"/>
          <a:stretch/>
        </p:blipFill>
        <p:spPr>
          <a:xfrm>
            <a:off x="5126037" y="706437"/>
            <a:ext cx="339725" cy="623887"/>
          </a:xfrm>
          <a:prstGeom prst="rect">
            <a:avLst/>
          </a:prstGeom>
          <a:noFill/>
          <a:ln>
            <a:noFill/>
          </a:ln>
        </p:spPr>
      </p:pic>
      <p:sp>
        <p:nvSpPr>
          <p:cNvPr id="1340" name="Shape 1340"/>
          <p:cNvSpPr txBox="1"/>
          <p:nvPr/>
        </p:nvSpPr>
        <p:spPr>
          <a:xfrm>
            <a:off x="5759450" y="1793875"/>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41" name="Shape 1341"/>
          <p:cNvSpPr txBox="1"/>
          <p:nvPr/>
        </p:nvSpPr>
        <p:spPr>
          <a:xfrm>
            <a:off x="5983287" y="1793875"/>
            <a:ext cx="1408112" cy="20955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42" name="Shape 1342"/>
          <p:cNvSpPr txBox="1"/>
          <p:nvPr/>
        </p:nvSpPr>
        <p:spPr>
          <a:xfrm>
            <a:off x="7859712" y="1793875"/>
            <a:ext cx="525462"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Untitled-1.png" id="1343" name="Shape 1343"/>
          <p:cNvPicPr preferRelativeResize="0"/>
          <p:nvPr/>
        </p:nvPicPr>
        <p:blipFill rotWithShape="1">
          <a:blip r:embed="rId5">
            <a:alphaModFix/>
          </a:blip>
          <a:srcRect b="0" l="0" r="0" t="0"/>
          <a:stretch/>
        </p:blipFill>
        <p:spPr>
          <a:xfrm>
            <a:off x="5126037" y="1585912"/>
            <a:ext cx="339725" cy="623887"/>
          </a:xfrm>
          <a:prstGeom prst="rect">
            <a:avLst/>
          </a:prstGeom>
          <a:noFill/>
          <a:ln>
            <a:noFill/>
          </a:ln>
        </p:spPr>
      </p:pic>
      <p:sp>
        <p:nvSpPr>
          <p:cNvPr id="1344" name="Shape 1344"/>
          <p:cNvSpPr txBox="1"/>
          <p:nvPr/>
        </p:nvSpPr>
        <p:spPr>
          <a:xfrm>
            <a:off x="5759450" y="2708275"/>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45" name="Shape 1345"/>
          <p:cNvSpPr txBox="1"/>
          <p:nvPr/>
        </p:nvSpPr>
        <p:spPr>
          <a:xfrm>
            <a:off x="5983287" y="2708275"/>
            <a:ext cx="1408112" cy="20955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46" name="Shape 1346"/>
          <p:cNvSpPr txBox="1"/>
          <p:nvPr/>
        </p:nvSpPr>
        <p:spPr>
          <a:xfrm>
            <a:off x="7859712" y="2708275"/>
            <a:ext cx="525462"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47" name="Shape 1347"/>
          <p:cNvSpPr/>
          <p:nvPr/>
        </p:nvSpPr>
        <p:spPr>
          <a:xfrm>
            <a:off x="5948362" y="2652712"/>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Untitled-1.png" id="1348" name="Shape 1348"/>
          <p:cNvPicPr preferRelativeResize="0"/>
          <p:nvPr/>
        </p:nvPicPr>
        <p:blipFill rotWithShape="1">
          <a:blip r:embed="rId5">
            <a:alphaModFix/>
          </a:blip>
          <a:srcRect b="0" l="0" r="0" t="0"/>
          <a:stretch/>
        </p:blipFill>
        <p:spPr>
          <a:xfrm>
            <a:off x="5126037" y="2500312"/>
            <a:ext cx="339725" cy="623887"/>
          </a:xfrm>
          <a:prstGeom prst="rect">
            <a:avLst/>
          </a:prstGeom>
          <a:noFill/>
          <a:ln>
            <a:noFill/>
          </a:ln>
        </p:spPr>
      </p:pic>
      <p:sp>
        <p:nvSpPr>
          <p:cNvPr id="1349" name="Shape 1349"/>
          <p:cNvSpPr txBox="1"/>
          <p:nvPr/>
        </p:nvSpPr>
        <p:spPr>
          <a:xfrm>
            <a:off x="5759450" y="3546475"/>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0" name="Shape 1350"/>
          <p:cNvSpPr txBox="1"/>
          <p:nvPr/>
        </p:nvSpPr>
        <p:spPr>
          <a:xfrm>
            <a:off x="5983287" y="3546475"/>
            <a:ext cx="1408112" cy="20955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1" name="Shape 1351"/>
          <p:cNvSpPr txBox="1"/>
          <p:nvPr/>
        </p:nvSpPr>
        <p:spPr>
          <a:xfrm>
            <a:off x="7859712" y="3546475"/>
            <a:ext cx="525462"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2" name="Shape 1352"/>
          <p:cNvSpPr/>
          <p:nvPr/>
        </p:nvSpPr>
        <p:spPr>
          <a:xfrm>
            <a:off x="5948362" y="3490912"/>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3" name="Shape 1353"/>
          <p:cNvSpPr/>
          <p:nvPr/>
        </p:nvSpPr>
        <p:spPr>
          <a:xfrm>
            <a:off x="6248400" y="862012"/>
            <a:ext cx="228600" cy="304800"/>
          </a:xfrm>
          <a:prstGeom prst="star4">
            <a:avLst>
              <a:gd fmla="val 12500" name="adj"/>
            </a:avLst>
          </a:prstGeom>
          <a:solidFill>
            <a:srgbClr val="BFBFBF"/>
          </a:solidFill>
          <a:ln cap="flat" cmpd="sng" w="254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4" name="Shape 1354"/>
          <p:cNvSpPr/>
          <p:nvPr/>
        </p:nvSpPr>
        <p:spPr>
          <a:xfrm>
            <a:off x="7162800" y="35052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5" name="Shape 1355"/>
          <p:cNvSpPr/>
          <p:nvPr/>
        </p:nvSpPr>
        <p:spPr>
          <a:xfrm>
            <a:off x="6705600" y="26670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6" name="Shape 1356"/>
          <p:cNvSpPr/>
          <p:nvPr/>
        </p:nvSpPr>
        <p:spPr>
          <a:xfrm>
            <a:off x="7010400" y="17526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57" name="Shape 1357"/>
          <p:cNvSpPr txBox="1"/>
          <p:nvPr/>
        </p:nvSpPr>
        <p:spPr>
          <a:xfrm>
            <a:off x="228600" y="4876800"/>
            <a:ext cx="4114800" cy="137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a:solidFill>
                  <a:srgbClr val="000000"/>
                </a:solidFill>
                <a:latin typeface="Calibri"/>
                <a:ea typeface="Calibri"/>
                <a:cs typeface="Calibri"/>
                <a:sym typeface="Calibri"/>
              </a:rPr>
              <a:t>‘Conservation’</a:t>
            </a:r>
            <a:endParaRPr/>
          </a:p>
          <a:p>
            <a:pPr indent="0" lvl="0" marL="0" marR="0" rtl="0" algn="l">
              <a:lnSpc>
                <a:spcPct val="100000"/>
              </a:lnSpc>
              <a:spcBef>
                <a:spcPts val="0"/>
              </a:spcBef>
              <a:spcAft>
                <a:spcPts val="0"/>
              </a:spcAft>
              <a:buClr>
                <a:srgbClr val="000000"/>
              </a:buClr>
              <a:buSzPts val="2000"/>
              <a:buFont typeface="Calibri"/>
              <a:buChar char="-"/>
            </a:pPr>
            <a:r>
              <a:rPr b="0" i="0" lang="en-US" sz="2000" u="none">
                <a:solidFill>
                  <a:srgbClr val="000000"/>
                </a:solidFill>
                <a:latin typeface="Calibri"/>
                <a:ea typeface="Calibri"/>
                <a:cs typeface="Calibri"/>
                <a:sym typeface="Calibri"/>
              </a:rPr>
              <a:t> Typically defined by comparison across species</a:t>
            </a:r>
            <a:endParaRPr/>
          </a:p>
        </p:txBody>
      </p:sp>
      <p:sp>
        <p:nvSpPr>
          <p:cNvPr id="1358" name="Shape 1358"/>
          <p:cNvSpPr txBox="1"/>
          <p:nvPr/>
        </p:nvSpPr>
        <p:spPr>
          <a:xfrm>
            <a:off x="4876800" y="4876800"/>
            <a:ext cx="4114800" cy="137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a:solidFill>
                  <a:srgbClr val="000000"/>
                </a:solidFill>
                <a:latin typeface="Calibri"/>
                <a:ea typeface="Calibri"/>
                <a:cs typeface="Calibri"/>
                <a:sym typeface="Calibri"/>
              </a:rPr>
              <a:t>How do we define ‘sensitivity’ within human population?</a:t>
            </a:r>
            <a:endParaRPr/>
          </a:p>
          <a:p>
            <a:pPr indent="0" lvl="0" marL="0" marR="0" rtl="0" algn="l">
              <a:lnSpc>
                <a:spcPct val="100000"/>
              </a:lnSpc>
              <a:spcBef>
                <a:spcPts val="0"/>
              </a:spcBef>
              <a:spcAft>
                <a:spcPts val="0"/>
              </a:spcAft>
              <a:buClr>
                <a:srgbClr val="000000"/>
              </a:buClr>
              <a:buSzPts val="2000"/>
              <a:buFont typeface="Calibri"/>
              <a:buChar char="-"/>
            </a:pPr>
            <a:r>
              <a:rPr b="0" i="0" lang="en-US" sz="2000" u="none">
                <a:solidFill>
                  <a:srgbClr val="000000"/>
                </a:solidFill>
                <a:latin typeface="Calibri"/>
                <a:ea typeface="Calibri"/>
                <a:cs typeface="Calibri"/>
                <a:sym typeface="Calibri"/>
              </a:rPr>
              <a:t>a depletion of common variants/an </a:t>
            </a:r>
            <a:r>
              <a:rPr b="1" i="0" lang="en-US" sz="2000" u="sng">
                <a:solidFill>
                  <a:srgbClr val="000000"/>
                </a:solidFill>
                <a:latin typeface="Calibri"/>
                <a:ea typeface="Calibri"/>
                <a:cs typeface="Calibri"/>
                <a:sym typeface="Calibri"/>
              </a:rPr>
              <a:t>enrichment</a:t>
            </a:r>
            <a:r>
              <a:rPr b="0" i="0" lang="en-US" sz="2000" u="none">
                <a:solidFill>
                  <a:srgbClr val="000000"/>
                </a:solidFill>
                <a:latin typeface="Calibri"/>
                <a:ea typeface="Calibri"/>
                <a:cs typeface="Calibri"/>
                <a:sym typeface="Calibri"/>
              </a:rPr>
              <a:t> of rare variants</a:t>
            </a:r>
            <a:endParaRPr/>
          </a:p>
        </p:txBody>
      </p:sp>
      <p:cxnSp>
        <p:nvCxnSpPr>
          <p:cNvPr id="1359" name="Shape 1359"/>
          <p:cNvCxnSpPr/>
          <p:nvPr/>
        </p:nvCxnSpPr>
        <p:spPr>
          <a:xfrm>
            <a:off x="4572000" y="4800600"/>
            <a:ext cx="0" cy="1981200"/>
          </a:xfrm>
          <a:prstGeom prst="straightConnector1">
            <a:avLst/>
          </a:prstGeom>
          <a:noFill/>
          <a:ln cap="flat" cmpd="sng" w="28575">
            <a:solidFill>
              <a:schemeClr val="dk1"/>
            </a:solidFill>
            <a:prstDash val="solid"/>
            <a:miter lim="800000"/>
            <a:headEnd len="med" w="med" type="none"/>
            <a:tailEnd len="med" w="med" type="none"/>
          </a:ln>
        </p:spPr>
      </p:cxnSp>
      <p:sp>
        <p:nvSpPr>
          <p:cNvPr id="1360" name="Shape 1360"/>
          <p:cNvSpPr txBox="1"/>
          <p:nvPr/>
        </p:nvSpPr>
        <p:spPr>
          <a:xfrm>
            <a:off x="5759450" y="4537075"/>
            <a:ext cx="2851150" cy="209550"/>
          </a:xfrm>
          <a:prstGeom prst="rect">
            <a:avLst/>
          </a:prstGeom>
          <a:solidFill>
            <a:schemeClr val="dk1"/>
          </a:solidFill>
          <a:ln cap="flat" cmpd="sng" w="254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1" name="Shape 1361"/>
          <p:cNvSpPr txBox="1"/>
          <p:nvPr/>
        </p:nvSpPr>
        <p:spPr>
          <a:xfrm>
            <a:off x="5983287" y="4537075"/>
            <a:ext cx="1408112" cy="20955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2" name="Shape 1362"/>
          <p:cNvSpPr txBox="1"/>
          <p:nvPr/>
        </p:nvSpPr>
        <p:spPr>
          <a:xfrm>
            <a:off x="7859712" y="4537075"/>
            <a:ext cx="525462" cy="209550"/>
          </a:xfrm>
          <a:prstGeom prst="rect">
            <a:avLst/>
          </a:prstGeom>
          <a:solidFill>
            <a:srgbClr val="F79646"/>
          </a:solidFill>
          <a:ln cap="flat" cmpd="sng" w="25400">
            <a:solidFill>
              <a:srgbClr val="B66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3" name="Shape 1363"/>
          <p:cNvSpPr/>
          <p:nvPr/>
        </p:nvSpPr>
        <p:spPr>
          <a:xfrm>
            <a:off x="7162800" y="44958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4" name="Shape 1364"/>
          <p:cNvSpPr/>
          <p:nvPr/>
        </p:nvSpPr>
        <p:spPr>
          <a:xfrm>
            <a:off x="6705600" y="44958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5" name="Shape 1365"/>
          <p:cNvSpPr/>
          <p:nvPr/>
        </p:nvSpPr>
        <p:spPr>
          <a:xfrm>
            <a:off x="6934200" y="44958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6" name="Shape 1366"/>
          <p:cNvSpPr/>
          <p:nvPr/>
        </p:nvSpPr>
        <p:spPr>
          <a:xfrm>
            <a:off x="6248400" y="4495800"/>
            <a:ext cx="228600" cy="304800"/>
          </a:xfrm>
          <a:prstGeom prst="star4">
            <a:avLst>
              <a:gd fmla="val 12500" name="adj"/>
            </a:avLst>
          </a:prstGeom>
          <a:solidFill>
            <a:srgbClr val="BFBFBF"/>
          </a:solidFill>
          <a:ln cap="flat" cmpd="sng" w="254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7" name="Shape 1367"/>
          <p:cNvSpPr/>
          <p:nvPr/>
        </p:nvSpPr>
        <p:spPr>
          <a:xfrm>
            <a:off x="6248400" y="1752600"/>
            <a:ext cx="228600" cy="304800"/>
          </a:xfrm>
          <a:prstGeom prst="star4">
            <a:avLst>
              <a:gd fmla="val 12500" name="adj"/>
            </a:avLst>
          </a:prstGeom>
          <a:solidFill>
            <a:srgbClr val="BFBFBF"/>
          </a:solidFill>
          <a:ln cap="flat" cmpd="sng" w="254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8" name="Shape 1368"/>
          <p:cNvSpPr/>
          <p:nvPr/>
        </p:nvSpPr>
        <p:spPr>
          <a:xfrm>
            <a:off x="6248400" y="3505200"/>
            <a:ext cx="228600" cy="304800"/>
          </a:xfrm>
          <a:prstGeom prst="star4">
            <a:avLst>
              <a:gd fmla="val 12500" name="adj"/>
            </a:avLst>
          </a:prstGeom>
          <a:solidFill>
            <a:srgbClr val="BFBFBF"/>
          </a:solidFill>
          <a:ln cap="flat" cmpd="sng" w="254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69" name="Shape 1369"/>
          <p:cNvSpPr/>
          <p:nvPr/>
        </p:nvSpPr>
        <p:spPr>
          <a:xfrm>
            <a:off x="5953125" y="4495800"/>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C:\Users\JM\Desktop\Untitled-1.png" id="1370" name="Shape 1370"/>
          <p:cNvPicPr preferRelativeResize="0"/>
          <p:nvPr/>
        </p:nvPicPr>
        <p:blipFill rotWithShape="1">
          <a:blip r:embed="rId5">
            <a:alphaModFix/>
          </a:blip>
          <a:srcRect b="0" l="0" r="0" t="0"/>
          <a:stretch/>
        </p:blipFill>
        <p:spPr>
          <a:xfrm>
            <a:off x="5129212" y="3338512"/>
            <a:ext cx="339725" cy="623887"/>
          </a:xfrm>
          <a:prstGeom prst="rect">
            <a:avLst/>
          </a:prstGeom>
          <a:noFill/>
          <a:ln>
            <a:noFill/>
          </a:ln>
        </p:spPr>
      </p:pic>
      <p:sp>
        <p:nvSpPr>
          <p:cNvPr id="1371" name="Shape 1371"/>
          <p:cNvSpPr/>
          <p:nvPr/>
        </p:nvSpPr>
        <p:spPr>
          <a:xfrm>
            <a:off x="6477000" y="858837"/>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72" name="Shape 1372"/>
          <p:cNvSpPr/>
          <p:nvPr/>
        </p:nvSpPr>
        <p:spPr>
          <a:xfrm>
            <a:off x="5943600" y="1752600"/>
            <a:ext cx="228600" cy="304800"/>
          </a:xfrm>
          <a:prstGeom prst="star4">
            <a:avLst>
              <a:gd fmla="val 12500" name="adj"/>
            </a:avLst>
          </a:prstGeom>
          <a:solidFill>
            <a:srgbClr val="C00000"/>
          </a:solidFill>
          <a:ln cap="flat" cmpd="sng" w="254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73" name="Shape 1373"/>
          <p:cNvSpPr/>
          <p:nvPr/>
        </p:nvSpPr>
        <p:spPr>
          <a:xfrm>
            <a:off x="6477000" y="4495800"/>
            <a:ext cx="228600" cy="304800"/>
          </a:xfrm>
          <a:prstGeom prst="star4">
            <a:avLst>
              <a:gd fmla="val 12500" name="adj"/>
            </a:avLst>
          </a:prstGeom>
          <a:solidFill>
            <a:srgbClr val="A6A6A6"/>
          </a:solidFill>
          <a:ln cap="flat" cmpd="sng" w="254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74" name="Shape 1374"/>
          <p:cNvSpPr txBox="1"/>
          <p:nvPr/>
        </p:nvSpPr>
        <p:spPr>
          <a:xfrm>
            <a:off x="5303837" y="576262"/>
            <a:ext cx="3048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1</a:t>
            </a:r>
            <a:endParaRPr/>
          </a:p>
        </p:txBody>
      </p:sp>
      <p:sp>
        <p:nvSpPr>
          <p:cNvPr id="1375" name="Shape 1375"/>
          <p:cNvSpPr txBox="1"/>
          <p:nvPr/>
        </p:nvSpPr>
        <p:spPr>
          <a:xfrm>
            <a:off x="5303837" y="1447800"/>
            <a:ext cx="3048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a:t>
            </a:r>
            <a:endParaRPr/>
          </a:p>
        </p:txBody>
      </p:sp>
      <p:sp>
        <p:nvSpPr>
          <p:cNvPr id="1376" name="Shape 1376"/>
          <p:cNvSpPr txBox="1"/>
          <p:nvPr/>
        </p:nvSpPr>
        <p:spPr>
          <a:xfrm>
            <a:off x="5303837" y="3200400"/>
            <a:ext cx="3048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4</a:t>
            </a:r>
            <a:endParaRPr/>
          </a:p>
        </p:txBody>
      </p:sp>
      <p:sp>
        <p:nvSpPr>
          <p:cNvPr id="1377" name="Shape 1377"/>
          <p:cNvSpPr txBox="1"/>
          <p:nvPr/>
        </p:nvSpPr>
        <p:spPr>
          <a:xfrm>
            <a:off x="5303837" y="2362200"/>
            <a:ext cx="3048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3</a:t>
            </a:r>
            <a:endParaRPr/>
          </a:p>
        </p:txBody>
      </p:sp>
      <p:sp>
        <p:nvSpPr>
          <p:cNvPr id="1378" name="Shape 1378"/>
          <p:cNvSpPr txBox="1"/>
          <p:nvPr/>
        </p:nvSpPr>
        <p:spPr>
          <a:xfrm>
            <a:off x="228600" y="157162"/>
            <a:ext cx="3935412" cy="18462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1600"/>
              <a:buFont typeface="Arial"/>
              <a:buChar char="•"/>
            </a:pPr>
            <a:r>
              <a:rPr b="0" i="0" lang="en-US" sz="1600" u="none">
                <a:solidFill>
                  <a:srgbClr val="000000"/>
                </a:solidFill>
                <a:latin typeface="Arial"/>
                <a:ea typeface="Arial"/>
                <a:cs typeface="Arial"/>
                <a:sym typeface="Arial"/>
              </a:rPr>
              <a:t>Metrics for selection</a:t>
            </a:r>
            <a:endParaRPr/>
          </a:p>
          <a:p>
            <a:pPr indent="-285750" lvl="1" marL="7429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Evolutionary conservation (GERP)</a:t>
            </a:r>
            <a:endParaRPr/>
          </a:p>
          <a:p>
            <a:pPr indent="-285750" lvl="1" marL="7429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SNP density </a:t>
            </a:r>
            <a:br>
              <a:rPr b="0" i="0" lang="en-US" sz="1400" u="none" cap="none" strike="noStrike">
                <a:solidFill>
                  <a:srgbClr val="000000"/>
                </a:solidFill>
                <a:latin typeface="Calibri"/>
                <a:ea typeface="Calibri"/>
                <a:cs typeface="Calibri"/>
                <a:sym typeface="Calibri"/>
              </a:rPr>
            </a:br>
            <a:r>
              <a:rPr b="0" i="0" lang="en-US" sz="1400" u="none" cap="none" strike="noStrike">
                <a:solidFill>
                  <a:srgbClr val="000000"/>
                </a:solidFill>
                <a:latin typeface="Calibri"/>
                <a:ea typeface="Calibri"/>
                <a:cs typeface="Calibri"/>
                <a:sym typeface="Calibri"/>
              </a:rPr>
              <a:t>(confounded by mutation rate)</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Char char="•"/>
            </a:pPr>
            <a:r>
              <a:rPr b="0" i="0" lang="en-US" sz="1600" u="none">
                <a:solidFill>
                  <a:srgbClr val="000000"/>
                </a:solidFill>
                <a:latin typeface="Arial"/>
                <a:ea typeface="Arial"/>
                <a:cs typeface="Arial"/>
                <a:sym typeface="Arial"/>
              </a:rPr>
              <a:t>Depletion of common polymorphisms for regions under selection</a:t>
            </a:r>
            <a:endParaRPr/>
          </a:p>
          <a:p>
            <a:pPr indent="-285750" lvl="1" marL="74295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Alternatively, negative selection restricts the allele frequency of deleterious mutations.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2" name="Shape 1382"/>
        <p:cNvGrpSpPr/>
        <p:nvPr/>
      </p:nvGrpSpPr>
      <p:grpSpPr>
        <a:xfrm>
          <a:off x="0" y="0"/>
          <a:ext cx="0" cy="0"/>
          <a:chOff x="0" y="0"/>
          <a:chExt cx="0" cy="0"/>
        </a:xfrm>
      </p:grpSpPr>
      <p:sp>
        <p:nvSpPr>
          <p:cNvPr id="1383" name="Shape 1383"/>
          <p:cNvSpPr txBox="1"/>
          <p:nvPr>
            <p:ph type="title"/>
          </p:nvPr>
        </p:nvSpPr>
        <p:spPr>
          <a:xfrm>
            <a:off x="4826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600"/>
              <a:buFont typeface="Arial"/>
              <a:buNone/>
            </a:pPr>
            <a:r>
              <a:rPr b="0" i="0" lang="en-US" sz="3600" u="none" cap="none" strike="noStrike">
                <a:solidFill>
                  <a:srgbClr val="000090"/>
                </a:solidFill>
                <a:latin typeface="Arial"/>
                <a:ea typeface="Arial"/>
                <a:cs typeface="Arial"/>
                <a:sym typeface="Arial"/>
              </a:rPr>
              <a:t>Enrichment of rare SNPs as a metric for Negative Selection</a:t>
            </a:r>
            <a:endParaRPr/>
          </a:p>
        </p:txBody>
      </p:sp>
      <p:sp>
        <p:nvSpPr>
          <p:cNvPr id="1384" name="Shape 1384"/>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pic>
        <p:nvPicPr>
          <p:cNvPr descr="Khurana.Figure1.23Jan2013.pdf" id="1385" name="Shape 1385"/>
          <p:cNvPicPr preferRelativeResize="0"/>
          <p:nvPr/>
        </p:nvPicPr>
        <p:blipFill rotWithShape="1">
          <a:blip r:embed="rId3">
            <a:alphaModFix/>
          </a:blip>
          <a:srcRect b="63977" l="11384" r="41445" t="12019"/>
          <a:stretch/>
        </p:blipFill>
        <p:spPr>
          <a:xfrm>
            <a:off x="2165350" y="2012950"/>
            <a:ext cx="4864100" cy="3502025"/>
          </a:xfrm>
          <a:prstGeom prst="rect">
            <a:avLst/>
          </a:prstGeom>
          <a:noFill/>
          <a:ln>
            <a:noFill/>
          </a:ln>
        </p:spPr>
      </p:pic>
      <p:sp>
        <p:nvSpPr>
          <p:cNvPr id="1386" name="Shape 1386"/>
          <p:cNvSpPr txBox="1"/>
          <p:nvPr/>
        </p:nvSpPr>
        <p:spPr>
          <a:xfrm>
            <a:off x="1449387" y="5222875"/>
            <a:ext cx="2627312" cy="3063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a:solidFill>
                  <a:schemeClr val="dk1"/>
                </a:solidFill>
                <a:latin typeface="Calibri"/>
                <a:ea typeface="Calibri"/>
                <a:cs typeface="Calibri"/>
                <a:sym typeface="Calibri"/>
              </a:rPr>
              <a:t>(rare=derived allele freq &lt; 0.5%)</a:t>
            </a:r>
            <a:endParaRPr/>
          </a:p>
        </p:txBody>
      </p:sp>
      <p:sp>
        <p:nvSpPr>
          <p:cNvPr id="1387" name="Shape 1387"/>
          <p:cNvSpPr txBox="1"/>
          <p:nvPr/>
        </p:nvSpPr>
        <p:spPr>
          <a:xfrm>
            <a:off x="6003925"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
        <p:nvSpPr>
          <p:cNvPr id="1388" name="Shape 1388"/>
          <p:cNvSpPr txBox="1"/>
          <p:nvPr/>
        </p:nvSpPr>
        <p:spPr>
          <a:xfrm>
            <a:off x="1911350" y="6024562"/>
            <a:ext cx="5372100" cy="5857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1" i="0" lang="en-US" sz="1600" u="none">
                <a:solidFill>
                  <a:schemeClr val="dk1"/>
                </a:solidFill>
                <a:latin typeface="Calibri"/>
                <a:ea typeface="Calibri"/>
                <a:cs typeface="Calibri"/>
                <a:sym typeface="Calibri"/>
              </a:rPr>
              <a:t>LOF-tol (Loss-of-function tolerant): least negative selection</a:t>
            </a:r>
            <a:endParaRPr/>
          </a:p>
          <a:p>
            <a:pPr indent="0" lvl="0" marL="0" marR="0" rtl="0" algn="l">
              <a:lnSpc>
                <a:spcPct val="100000"/>
              </a:lnSpc>
              <a:spcBef>
                <a:spcPts val="0"/>
              </a:spcBef>
              <a:spcAft>
                <a:spcPts val="0"/>
              </a:spcAft>
              <a:buClr>
                <a:schemeClr val="dk1"/>
              </a:buClr>
              <a:buSzPts val="1600"/>
              <a:buFont typeface="Calibri"/>
              <a:buNone/>
            </a:pPr>
            <a:r>
              <a:rPr b="1" i="0" lang="en-US" sz="1600" u="none">
                <a:solidFill>
                  <a:schemeClr val="dk1"/>
                </a:solidFill>
                <a:latin typeface="Calibri"/>
                <a:ea typeface="Calibri"/>
                <a:cs typeface="Calibri"/>
                <a:sym typeface="Calibri"/>
              </a:rPr>
              <a:t>Cancer: most selection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2" name="Shape 1392"/>
        <p:cNvGrpSpPr/>
        <p:nvPr/>
      </p:nvGrpSpPr>
      <p:grpSpPr>
        <a:xfrm>
          <a:off x="0" y="0"/>
          <a:ext cx="0" cy="0"/>
          <a:chOff x="0" y="0"/>
          <a:chExt cx="0" cy="0"/>
        </a:xfrm>
      </p:grpSpPr>
      <p:sp>
        <p:nvSpPr>
          <p:cNvPr id="1393" name="Shape 1393"/>
          <p:cNvSpPr txBox="1"/>
          <p:nvPr/>
        </p:nvSpPr>
        <p:spPr>
          <a:xfrm>
            <a:off x="4495800" y="666750"/>
            <a:ext cx="368300" cy="3444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94" name="Shape 1394"/>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sp>
        <p:nvSpPr>
          <p:cNvPr id="1395" name="Shape 1395"/>
          <p:cNvSpPr txBox="1"/>
          <p:nvPr/>
        </p:nvSpPr>
        <p:spPr>
          <a:xfrm>
            <a:off x="8953500" y="4735512"/>
            <a:ext cx="176212" cy="2381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396" name="Shape 1396"/>
          <p:cNvSpPr txBox="1"/>
          <p:nvPr>
            <p:ph type="title"/>
          </p:nvPr>
        </p:nvSpPr>
        <p:spPr>
          <a:xfrm>
            <a:off x="457200" y="1428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600"/>
              <a:buFont typeface="Arial"/>
              <a:buNone/>
            </a:pPr>
            <a:r>
              <a:rPr b="0" i="0" lang="en-US" sz="3600" u="none" cap="none" strike="noStrike">
                <a:solidFill>
                  <a:srgbClr val="000090"/>
                </a:solidFill>
                <a:latin typeface="Arial"/>
                <a:ea typeface="Arial"/>
                <a:cs typeface="Arial"/>
                <a:sym typeface="Arial"/>
              </a:rPr>
              <a:t>Negative selection in non-coding elements</a:t>
            </a:r>
            <a:endParaRPr/>
          </a:p>
        </p:txBody>
      </p:sp>
      <p:grpSp>
        <p:nvGrpSpPr>
          <p:cNvPr id="1397" name="Shape 1397"/>
          <p:cNvGrpSpPr/>
          <p:nvPr/>
        </p:nvGrpSpPr>
        <p:grpSpPr>
          <a:xfrm>
            <a:off x="457200" y="1335087"/>
            <a:ext cx="4972050" cy="4922837"/>
            <a:chOff x="0" y="0"/>
            <a:chExt cx="2147483647" cy="2147483646"/>
          </a:xfrm>
        </p:grpSpPr>
        <p:sp>
          <p:nvSpPr>
            <p:cNvPr id="1398" name="Shape 1398"/>
            <p:cNvSpPr txBox="1"/>
            <p:nvPr/>
          </p:nvSpPr>
          <p:spPr>
            <a:xfrm>
              <a:off x="101477727" y="0"/>
              <a:ext cx="158387354" cy="15027502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Khurana.Figure2.23Jan2013.pdf" id="1399" name="Shape 1399"/>
            <p:cNvPicPr preferRelativeResize="0"/>
            <p:nvPr/>
          </p:nvPicPr>
          <p:blipFill rotWithShape="1">
            <a:blip r:embed="rId3">
              <a:alphaModFix/>
            </a:blip>
            <a:srcRect b="62668" l="5784" r="60252" t="33331"/>
            <a:stretch/>
          </p:blipFill>
          <p:spPr>
            <a:xfrm>
              <a:off x="4113958" y="1788513247"/>
              <a:ext cx="2132689646" cy="358970399"/>
            </a:xfrm>
            <a:prstGeom prst="rect">
              <a:avLst/>
            </a:prstGeom>
            <a:noFill/>
            <a:ln>
              <a:noFill/>
            </a:ln>
          </p:spPr>
        </p:pic>
        <p:grpSp>
          <p:nvGrpSpPr>
            <p:cNvPr id="1400" name="Shape 1400"/>
            <p:cNvGrpSpPr/>
            <p:nvPr/>
          </p:nvGrpSpPr>
          <p:grpSpPr>
            <a:xfrm>
              <a:off x="0" y="75094319"/>
              <a:ext cx="2147483647" cy="1715080894"/>
              <a:chOff x="0" y="0"/>
              <a:chExt cx="2147483647" cy="2147483647"/>
            </a:xfrm>
          </p:grpSpPr>
          <p:pic>
            <p:nvPicPr>
              <p:cNvPr descr="Khurana.Figure2.23Jan2013.pdf" id="1401" name="Shape 1401"/>
              <p:cNvPicPr preferRelativeResize="0"/>
              <p:nvPr/>
            </p:nvPicPr>
            <p:blipFill rotWithShape="1">
              <a:blip r:embed="rId4">
                <a:alphaModFix/>
              </a:blip>
              <a:srcRect b="71113" l="5714" r="60322" t="9776"/>
              <a:stretch/>
            </p:blipFill>
            <p:spPr>
              <a:xfrm>
                <a:off x="0" y="0"/>
                <a:ext cx="2132689669" cy="2147483647"/>
              </a:xfrm>
              <a:prstGeom prst="rect">
                <a:avLst/>
              </a:prstGeom>
              <a:noFill/>
              <a:ln>
                <a:noFill/>
              </a:ln>
            </p:spPr>
          </p:pic>
          <p:sp>
            <p:nvSpPr>
              <p:cNvPr id="1402" name="Shape 1402"/>
              <p:cNvSpPr txBox="1"/>
              <p:nvPr/>
            </p:nvSpPr>
            <p:spPr>
              <a:xfrm>
                <a:off x="1314408258" y="448782909"/>
                <a:ext cx="833075388" cy="14974960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403" name="Shape 1403"/>
            <p:cNvSpPr txBox="1"/>
            <p:nvPr/>
          </p:nvSpPr>
          <p:spPr>
            <a:xfrm>
              <a:off x="2026807694" y="1774911351"/>
              <a:ext cx="75422402" cy="1038770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404" name="Shape 1404"/>
            <p:cNvSpPr txBox="1"/>
            <p:nvPr/>
          </p:nvSpPr>
          <p:spPr>
            <a:xfrm>
              <a:off x="101477727" y="0"/>
              <a:ext cx="158387354" cy="15027502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405" name="Shape 1405"/>
          <p:cNvSpPr txBox="1"/>
          <p:nvPr/>
        </p:nvSpPr>
        <p:spPr>
          <a:xfrm>
            <a:off x="5686425" y="2582862"/>
            <a:ext cx="2886075" cy="26987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1200"/>
              <a:buFont typeface="Calibri"/>
              <a:buNone/>
            </a:pPr>
            <a:r>
              <a:t/>
            </a:r>
            <a:endParaRPr b="0" i="0" sz="1200" u="none">
              <a:solidFill>
                <a:schemeClr val="dk1"/>
              </a:solidFill>
              <a:latin typeface="Arial"/>
              <a:ea typeface="Arial"/>
              <a:cs typeface="Arial"/>
              <a:sym typeface="Arial"/>
            </a:endParaRPr>
          </a:p>
          <a:p>
            <a:pPr indent="0" lvl="0" marL="0" marR="0" rtl="0" algn="ctr">
              <a:lnSpc>
                <a:spcPct val="80000"/>
              </a:lnSpc>
              <a:spcBef>
                <a:spcPts val="440"/>
              </a:spcBef>
              <a:spcAft>
                <a:spcPts val="0"/>
              </a:spcAft>
              <a:buClr>
                <a:schemeClr val="dk1"/>
              </a:buClr>
              <a:buSzPts val="2200"/>
              <a:buFont typeface="Arial"/>
              <a:buChar char="•"/>
            </a:pPr>
            <a:r>
              <a:rPr b="0" i="0" lang="en-US" sz="2200" u="none">
                <a:solidFill>
                  <a:schemeClr val="dk1"/>
                </a:solidFill>
                <a:latin typeface="Arial"/>
                <a:ea typeface="Arial"/>
                <a:cs typeface="Arial"/>
                <a:sym typeface="Arial"/>
              </a:rPr>
              <a:t>Broad categories of regulatory regions under negative selection</a:t>
            </a:r>
            <a:endParaRPr/>
          </a:p>
          <a:p>
            <a:pPr indent="0" lvl="0" marL="0" marR="0" rtl="0" algn="ctr">
              <a:lnSpc>
                <a:spcPct val="80000"/>
              </a:lnSpc>
              <a:spcBef>
                <a:spcPts val="440"/>
              </a:spcBef>
              <a:spcAft>
                <a:spcPts val="0"/>
              </a:spcAft>
              <a:buClr>
                <a:schemeClr val="dk1"/>
              </a:buClr>
              <a:buSzPts val="2200"/>
              <a:buFont typeface="Arial"/>
              <a:buChar char="•"/>
            </a:pPr>
            <a:r>
              <a:rPr b="0" i="0" lang="en-US" sz="2200" u="none">
                <a:solidFill>
                  <a:schemeClr val="dk1"/>
                </a:solidFill>
                <a:latin typeface="Arial"/>
                <a:ea typeface="Arial"/>
                <a:cs typeface="Arial"/>
                <a:sym typeface="Arial"/>
              </a:rPr>
              <a:t>Consistent with previous studies</a:t>
            </a:r>
            <a:endParaRPr/>
          </a:p>
          <a:p>
            <a:pPr indent="0" lvl="0" marL="0" marR="0" rtl="0" algn="ctr">
              <a:lnSpc>
                <a:spcPct val="80000"/>
              </a:lnSpc>
              <a:spcBef>
                <a:spcPts val="220"/>
              </a:spcBef>
              <a:spcAft>
                <a:spcPts val="0"/>
              </a:spcAft>
              <a:buClr>
                <a:schemeClr val="dk1"/>
              </a:buClr>
              <a:buSzPts val="1100"/>
              <a:buFont typeface="Arial"/>
              <a:buNone/>
            </a:pPr>
            <a:r>
              <a:rPr b="0" i="0" lang="en-US" sz="1100" u="none">
                <a:solidFill>
                  <a:schemeClr val="dk1"/>
                </a:solidFill>
                <a:latin typeface="Arial"/>
                <a:ea typeface="Arial"/>
                <a:cs typeface="Arial"/>
                <a:sym typeface="Arial"/>
              </a:rPr>
              <a:t>        </a:t>
            </a:r>
            <a:endParaRPr/>
          </a:p>
          <a:p>
            <a:pPr indent="0" lvl="0" marL="0" marR="0" rtl="0" algn="ctr">
              <a:lnSpc>
                <a:spcPct val="80000"/>
              </a:lnSpc>
              <a:spcBef>
                <a:spcPts val="220"/>
              </a:spcBef>
              <a:spcAft>
                <a:spcPts val="0"/>
              </a:spcAft>
              <a:buClr>
                <a:schemeClr val="dk1"/>
              </a:buClr>
              <a:buSzPts val="1100"/>
              <a:buFont typeface="Arial"/>
              <a:buNone/>
            </a:pPr>
            <a:r>
              <a:rPr b="0" i="0" lang="en-US" sz="1100" u="none">
                <a:solidFill>
                  <a:schemeClr val="dk1"/>
                </a:solidFill>
                <a:latin typeface="Arial"/>
                <a:ea typeface="Arial"/>
                <a:cs typeface="Arial"/>
                <a:sym typeface="Arial"/>
              </a:rPr>
              <a:t>ENCODE, </a:t>
            </a:r>
            <a:r>
              <a:rPr b="0" i="1" lang="en-US" sz="1100" u="none">
                <a:solidFill>
                  <a:schemeClr val="dk1"/>
                </a:solidFill>
                <a:latin typeface="Arial"/>
                <a:ea typeface="Arial"/>
                <a:cs typeface="Arial"/>
                <a:sym typeface="Arial"/>
              </a:rPr>
              <a:t>Nature</a:t>
            </a:r>
            <a:r>
              <a:rPr b="0" i="0" lang="en-US" sz="1100" u="none">
                <a:solidFill>
                  <a:schemeClr val="dk1"/>
                </a:solidFill>
                <a:latin typeface="Arial"/>
                <a:ea typeface="Arial"/>
                <a:cs typeface="Arial"/>
                <a:sym typeface="Arial"/>
              </a:rPr>
              <a:t>, 2012</a:t>
            </a:r>
            <a:endParaRPr/>
          </a:p>
          <a:p>
            <a:pPr indent="0" lvl="0" marL="0" marR="0" rtl="0" algn="ctr">
              <a:lnSpc>
                <a:spcPct val="80000"/>
              </a:lnSpc>
              <a:spcBef>
                <a:spcPts val="220"/>
              </a:spcBef>
              <a:spcAft>
                <a:spcPts val="0"/>
              </a:spcAft>
              <a:buClr>
                <a:schemeClr val="dk1"/>
              </a:buClr>
              <a:buSzPts val="1100"/>
              <a:buFont typeface="Arial"/>
              <a:buNone/>
            </a:pPr>
            <a:r>
              <a:rPr b="0" i="0" lang="en-US" sz="1100" u="none">
                <a:solidFill>
                  <a:schemeClr val="dk1"/>
                </a:solidFill>
                <a:latin typeface="Arial"/>
                <a:ea typeface="Arial"/>
                <a:cs typeface="Arial"/>
                <a:sym typeface="Arial"/>
              </a:rPr>
              <a:t>Mu et al, </a:t>
            </a:r>
            <a:r>
              <a:rPr b="0" i="1" lang="en-US" sz="1100" u="none">
                <a:solidFill>
                  <a:schemeClr val="dk1"/>
                </a:solidFill>
                <a:latin typeface="Arial"/>
                <a:ea typeface="Arial"/>
                <a:cs typeface="Arial"/>
                <a:sym typeface="Arial"/>
              </a:rPr>
              <a:t>NAR</a:t>
            </a:r>
            <a:r>
              <a:rPr b="0" i="0" lang="en-US" sz="1100" u="none">
                <a:solidFill>
                  <a:schemeClr val="dk1"/>
                </a:solidFill>
                <a:latin typeface="Arial"/>
                <a:ea typeface="Arial"/>
                <a:cs typeface="Arial"/>
                <a:sym typeface="Arial"/>
              </a:rPr>
              <a:t>, 2011</a:t>
            </a:r>
            <a:endParaRPr/>
          </a:p>
          <a:p>
            <a:pPr indent="0" lvl="0" marL="0" marR="0" rtl="0" algn="l">
              <a:lnSpc>
                <a:spcPct val="100000"/>
              </a:lnSpc>
              <a:spcBef>
                <a:spcPts val="0"/>
              </a:spcBef>
              <a:spcAft>
                <a:spcPts val="0"/>
              </a:spcAft>
              <a:buNone/>
            </a:pPr>
            <a:r>
              <a:t/>
            </a:r>
            <a:endParaRPr b="0" i="0" sz="1100" u="none">
              <a:solidFill>
                <a:schemeClr val="dk1"/>
              </a:solidFill>
              <a:latin typeface="Arial"/>
              <a:ea typeface="Arial"/>
              <a:cs typeface="Arial"/>
              <a:sym typeface="Arial"/>
            </a:endParaRPr>
          </a:p>
        </p:txBody>
      </p:sp>
      <p:sp>
        <p:nvSpPr>
          <p:cNvPr id="1406" name="Shape 1406"/>
          <p:cNvSpPr txBox="1"/>
          <p:nvPr/>
        </p:nvSpPr>
        <p:spPr>
          <a:xfrm>
            <a:off x="5276850" y="2189162"/>
            <a:ext cx="287337" cy="3937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407" name="Shape 1407"/>
          <p:cNvSpPr txBox="1"/>
          <p:nvPr/>
        </p:nvSpPr>
        <p:spPr>
          <a:xfrm>
            <a:off x="5243512" y="5281612"/>
            <a:ext cx="287337" cy="3937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408" name="Shape 1408"/>
          <p:cNvSpPr txBox="1"/>
          <p:nvPr/>
        </p:nvSpPr>
        <p:spPr>
          <a:xfrm>
            <a:off x="28575" y="3205162"/>
            <a:ext cx="1387475"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(Non-coding RNA)</a:t>
            </a:r>
            <a:endParaRPr/>
          </a:p>
        </p:txBody>
      </p:sp>
      <p:sp>
        <p:nvSpPr>
          <p:cNvPr id="1409" name="Shape 1409"/>
          <p:cNvSpPr txBox="1"/>
          <p:nvPr/>
        </p:nvSpPr>
        <p:spPr>
          <a:xfrm>
            <a:off x="28575" y="3497262"/>
            <a:ext cx="1387475"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(DNase I hypersensitive sites)</a:t>
            </a:r>
            <a:endParaRPr/>
          </a:p>
        </p:txBody>
      </p:sp>
      <p:sp>
        <p:nvSpPr>
          <p:cNvPr id="1410" name="Shape 1410"/>
          <p:cNvSpPr txBox="1"/>
          <p:nvPr/>
        </p:nvSpPr>
        <p:spPr>
          <a:xfrm>
            <a:off x="6350" y="4244975"/>
            <a:ext cx="1387475"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(Transcription factor binding sites)</a:t>
            </a:r>
            <a:endParaRPr/>
          </a:p>
        </p:txBody>
      </p:sp>
      <p:sp>
        <p:nvSpPr>
          <p:cNvPr id="1411" name="Shape 1411"/>
          <p:cNvSpPr txBox="1"/>
          <p:nvPr/>
        </p:nvSpPr>
        <p:spPr>
          <a:xfrm>
            <a:off x="3244850" y="3935412"/>
            <a:ext cx="1387475" cy="461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(TFSS: Sequence-specific TFs)</a:t>
            </a:r>
            <a:endParaRPr/>
          </a:p>
        </p:txBody>
      </p:sp>
      <p:sp>
        <p:nvSpPr>
          <p:cNvPr id="1412" name="Shape 1412"/>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6" name="Shape 1416"/>
        <p:cNvGrpSpPr/>
        <p:nvPr/>
      </p:nvGrpSpPr>
      <p:grpSpPr>
        <a:xfrm>
          <a:off x="0" y="0"/>
          <a:ext cx="0" cy="0"/>
          <a:chOff x="0" y="0"/>
          <a:chExt cx="0" cy="0"/>
        </a:xfrm>
      </p:grpSpPr>
      <p:sp>
        <p:nvSpPr>
          <p:cNvPr id="1417" name="Shape 1417"/>
          <p:cNvSpPr txBox="1"/>
          <p:nvPr>
            <p:ph type="title"/>
          </p:nvPr>
        </p:nvSpPr>
        <p:spPr>
          <a:xfrm>
            <a:off x="485775" y="1349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0" i="0" lang="en-US" sz="3200" u="none" cap="none" strike="noStrike">
                <a:solidFill>
                  <a:srgbClr val="000090"/>
                </a:solidFill>
                <a:latin typeface="Arial"/>
                <a:ea typeface="Arial"/>
                <a:cs typeface="Arial"/>
                <a:sym typeface="Arial"/>
              </a:rPr>
              <a:t>Differential selective constraints among sub-categories</a:t>
            </a:r>
            <a:endParaRPr/>
          </a:p>
        </p:txBody>
      </p:sp>
      <p:pic>
        <p:nvPicPr>
          <p:cNvPr descr="Figure2-May30.2.png" id="1418" name="Shape 1418"/>
          <p:cNvPicPr preferRelativeResize="0"/>
          <p:nvPr/>
        </p:nvPicPr>
        <p:blipFill rotWithShape="1">
          <a:blip r:embed="rId3">
            <a:alphaModFix/>
          </a:blip>
          <a:srcRect b="0" l="0" r="0" t="0"/>
          <a:stretch/>
        </p:blipFill>
        <p:spPr>
          <a:xfrm>
            <a:off x="101600" y="1779587"/>
            <a:ext cx="9042400" cy="4114800"/>
          </a:xfrm>
          <a:prstGeom prst="rect">
            <a:avLst/>
          </a:prstGeom>
          <a:noFill/>
          <a:ln>
            <a:noFill/>
          </a:ln>
        </p:spPr>
      </p:pic>
      <p:sp>
        <p:nvSpPr>
          <p:cNvPr id="1419" name="Shape 1419"/>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AA84F"/>
        </a:solidFill>
      </p:bgPr>
    </p:bg>
    <p:spTree>
      <p:nvGrpSpPr>
        <p:cNvPr id="922" name="Shape 922"/>
        <p:cNvGrpSpPr/>
        <p:nvPr/>
      </p:nvGrpSpPr>
      <p:grpSpPr>
        <a:xfrm>
          <a:off x="0" y="0"/>
          <a:ext cx="0" cy="0"/>
          <a:chOff x="0" y="0"/>
          <a:chExt cx="0" cy="0"/>
        </a:xfrm>
      </p:grpSpPr>
      <p:sp>
        <p:nvSpPr>
          <p:cNvPr id="923" name="Shape 923"/>
          <p:cNvSpPr txBox="1"/>
          <p:nvPr>
            <p:ph type="title"/>
          </p:nvPr>
        </p:nvSpPr>
        <p:spPr>
          <a:xfrm>
            <a:off x="685800" y="0"/>
            <a:ext cx="7772400" cy="1143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11893"/>
              </a:buClr>
              <a:buSzPts val="2400"/>
              <a:buFont typeface="Arial"/>
              <a:buNone/>
            </a:pPr>
            <a:r>
              <a:rPr b="1" i="0" lang="en-US" sz="2400" u="none" cap="none" strike="noStrike">
                <a:solidFill>
                  <a:srgbClr val="011893"/>
                </a:solidFill>
                <a:latin typeface="Arial"/>
                <a:ea typeface="Arial"/>
                <a:cs typeface="Arial"/>
                <a:sym typeface="Arial"/>
              </a:rPr>
              <a:t>Methods for finding breakpoints</a:t>
            </a:r>
            <a:endParaRPr b="1" i="0" sz="2400" u="none" cap="none" strike="noStrike">
              <a:solidFill>
                <a:srgbClr val="011893"/>
              </a:solidFill>
              <a:latin typeface="Arial"/>
              <a:ea typeface="Arial"/>
              <a:cs typeface="Arial"/>
              <a:sym typeface="Arial"/>
            </a:endParaRPr>
          </a:p>
        </p:txBody>
      </p:sp>
      <p:sp>
        <p:nvSpPr>
          <p:cNvPr id="924" name="Shape 924"/>
          <p:cNvSpPr txBox="1"/>
          <p:nvPr>
            <p:ph idx="1" type="body"/>
          </p:nvPr>
        </p:nvSpPr>
        <p:spPr>
          <a:xfrm>
            <a:off x="685800" y="1013988"/>
            <a:ext cx="7772400" cy="5183517"/>
          </a:xfrm>
          <a:prstGeom prst="rect">
            <a:avLst/>
          </a:prstGeom>
          <a:noFill/>
          <a:ln>
            <a:noFill/>
          </a:ln>
        </p:spPr>
        <p:txBody>
          <a:bodyPr anchorCtr="0" anchor="t" bIns="91425" lIns="91425" spcFirstLastPara="1" rIns="91425" wrap="square" tIns="91425">
            <a:noAutofit/>
          </a:bodyPr>
          <a:lstStyle/>
          <a:p>
            <a:pPr indent="-746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BreakSeq</a:t>
            </a:r>
            <a:r>
              <a:rPr b="0" i="0" lang="en-US" sz="2400" u="none" cap="none" strike="noStrike">
                <a:solidFill>
                  <a:srgbClr val="00FF00"/>
                </a:solidFill>
                <a:latin typeface="Arial"/>
                <a:ea typeface="Arial"/>
                <a:cs typeface="Arial"/>
                <a:sym typeface="Arial"/>
              </a:rPr>
              <a:t> </a:t>
            </a:r>
            <a:r>
              <a:rPr b="1" i="0" lang="en-US" sz="2400" u="none" cap="none" strike="noStrike">
                <a:solidFill>
                  <a:srgbClr val="00FF00"/>
                </a:solidFill>
              </a:rPr>
              <a:t>[add 2vref]</a:t>
            </a:r>
            <a:endParaRPr b="1" i="0" sz="2400" u="none" cap="none" strike="noStrike">
              <a:solidFill>
                <a:srgbClr val="00FF00"/>
              </a:solidFill>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Fast SV detection by alignment against a breakpoint library  </a:t>
            </a:r>
            <a:endParaRPr/>
          </a:p>
          <a:p>
            <a:pPr indent="-74611" lvl="0" marL="227011"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AGE</a:t>
            </a:r>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Optimal alignment over breakpoints</a:t>
            </a:r>
            <a:endParaRPr/>
          </a:p>
          <a:p>
            <a:pPr indent="-74611" lvl="0" marL="227011"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SRiC</a:t>
            </a:r>
            <a:endParaRPr b="0" i="0" sz="2400" u="none" cap="none" strike="noStrike">
              <a:solidFill>
                <a:schemeClr val="dk1"/>
              </a:solidFill>
              <a:latin typeface="Arial"/>
              <a:ea typeface="Arial"/>
              <a:cs typeface="Arial"/>
              <a:sym typeface="Arial"/>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Split read alignment, parameterized by simulation</a:t>
            </a:r>
            <a:endParaRPr/>
          </a:p>
          <a:p>
            <a:pPr indent="-74611" lvl="0" marL="227011"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Retrodup</a:t>
            </a:r>
            <a:endParaRPr b="0" i="0" sz="2400" u="none" cap="none" strike="noStrike">
              <a:solidFill>
                <a:schemeClr val="dk1"/>
              </a:solidFill>
              <a:latin typeface="Arial"/>
              <a:ea typeface="Arial"/>
              <a:cs typeface="Arial"/>
              <a:sym typeface="Arial"/>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Finding of retroduplications &amp; variable processed pseudogenes via alignment to a junction library</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3" name="Shape 1423"/>
        <p:cNvGrpSpPr/>
        <p:nvPr/>
      </p:nvGrpSpPr>
      <p:grpSpPr>
        <a:xfrm>
          <a:off x="0" y="0"/>
          <a:ext cx="0" cy="0"/>
          <a:chOff x="0" y="0"/>
          <a:chExt cx="0" cy="0"/>
        </a:xfrm>
      </p:grpSpPr>
      <p:sp>
        <p:nvSpPr>
          <p:cNvPr id="1424" name="Shape 1424"/>
          <p:cNvSpPr txBox="1"/>
          <p:nvPr>
            <p:ph type="title"/>
          </p:nvPr>
        </p:nvSpPr>
        <p:spPr>
          <a:xfrm>
            <a:off x="485775" y="13652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0" i="0" lang="en-US" sz="3200" u="none" cap="none" strike="noStrike">
                <a:solidFill>
                  <a:srgbClr val="000090"/>
                </a:solidFill>
                <a:latin typeface="Arial"/>
                <a:ea typeface="Arial"/>
                <a:cs typeface="Arial"/>
                <a:sym typeface="Arial"/>
              </a:rPr>
              <a:t>SNPs which break TF motifs are under stronger selection</a:t>
            </a:r>
            <a:endParaRPr/>
          </a:p>
        </p:txBody>
      </p:sp>
      <p:pic>
        <p:nvPicPr>
          <p:cNvPr descr="Figure2-May30.png" id="1425" name="Shape 1425"/>
          <p:cNvPicPr preferRelativeResize="0"/>
          <p:nvPr/>
        </p:nvPicPr>
        <p:blipFill rotWithShape="1">
          <a:blip r:embed="rId3">
            <a:alphaModFix/>
          </a:blip>
          <a:srcRect b="0" l="0" r="0" t="0"/>
          <a:stretch/>
        </p:blipFill>
        <p:spPr>
          <a:xfrm>
            <a:off x="101600" y="1779587"/>
            <a:ext cx="9042400" cy="4114800"/>
          </a:xfrm>
          <a:prstGeom prst="rect">
            <a:avLst/>
          </a:prstGeom>
          <a:noFill/>
          <a:ln>
            <a:noFill/>
          </a:ln>
        </p:spPr>
      </p:pic>
      <p:sp>
        <p:nvSpPr>
          <p:cNvPr id="1426" name="Shape 1426"/>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0" name="Shape 1430"/>
        <p:cNvGrpSpPr/>
        <p:nvPr/>
      </p:nvGrpSpPr>
      <p:grpSpPr>
        <a:xfrm>
          <a:off x="0" y="0"/>
          <a:ext cx="0" cy="0"/>
          <a:chOff x="0" y="0"/>
          <a:chExt cx="0" cy="0"/>
        </a:xfrm>
      </p:grpSpPr>
      <p:sp>
        <p:nvSpPr>
          <p:cNvPr id="1431" name="Shape 1431"/>
          <p:cNvSpPr txBox="1"/>
          <p:nvPr>
            <p:ph type="title"/>
          </p:nvPr>
        </p:nvSpPr>
        <p:spPr>
          <a:xfrm>
            <a:off x="457200" y="1428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0" i="0" lang="en-US" sz="3200" u="none" cap="none" strike="noStrike">
                <a:solidFill>
                  <a:srgbClr val="000090"/>
                </a:solidFill>
                <a:latin typeface="Arial"/>
                <a:ea typeface="Arial"/>
                <a:cs typeface="Arial"/>
                <a:sym typeface="Arial"/>
              </a:rPr>
              <a:t>Negative selection and tissue-specificity of coding and non-coding regions</a:t>
            </a:r>
            <a:endParaRPr/>
          </a:p>
        </p:txBody>
      </p:sp>
      <p:sp>
        <p:nvSpPr>
          <p:cNvPr id="1432" name="Shape 143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sp>
        <p:nvSpPr>
          <p:cNvPr id="1433" name="Shape 1433"/>
          <p:cNvSpPr txBox="1"/>
          <p:nvPr/>
        </p:nvSpPr>
        <p:spPr>
          <a:xfrm>
            <a:off x="41275" y="1438275"/>
            <a:ext cx="415925" cy="392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434" name="Shape 1434"/>
          <p:cNvSpPr txBox="1"/>
          <p:nvPr/>
        </p:nvSpPr>
        <p:spPr>
          <a:xfrm>
            <a:off x="976312" y="4852987"/>
            <a:ext cx="7739062" cy="1466850"/>
          </a:xfrm>
          <a:prstGeom prst="rect">
            <a:avLst/>
          </a:prstGeom>
          <a:noFill/>
          <a:ln>
            <a:noFill/>
          </a:ln>
        </p:spPr>
        <p:txBody>
          <a:bodyPr anchorCtr="0" anchor="t" bIns="45700" lIns="91425" spcFirstLastPara="1" rIns="91425" wrap="square" tIns="45700">
            <a:noAutofit/>
          </a:bodyPr>
          <a:lstStyle/>
          <a:p>
            <a:pPr indent="-285750" lvl="1" marL="742950"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Ubiquitously expressed genes and bound regions show stronger selection</a:t>
            </a:r>
            <a:endParaRPr/>
          </a:p>
          <a:p>
            <a:pPr indent="-285750" lvl="1" marL="742950" marR="0" rtl="0" algn="l">
              <a:lnSpc>
                <a:spcPct val="100000"/>
              </a:lnSpc>
              <a:spcBef>
                <a:spcPts val="4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Differences in constraints amongst tissues</a:t>
            </a:r>
            <a:endParaRPr/>
          </a:p>
          <a:p>
            <a:pPr indent="-285750" lvl="1" marL="742950" marR="0" rtl="0" algn="l">
              <a:lnSpc>
                <a:spcPct val="100000"/>
              </a:lnSpc>
              <a:spcBef>
                <a:spcPts val="4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Constraints in coding genes and regulatory genes are correlated across tissues</a:t>
            </a:r>
            <a:endParaRPr/>
          </a:p>
        </p:txBody>
      </p:sp>
      <p:pic>
        <p:nvPicPr>
          <p:cNvPr id="1435" name="Shape 1435"/>
          <p:cNvPicPr preferRelativeResize="0"/>
          <p:nvPr/>
        </p:nvPicPr>
        <p:blipFill rotWithShape="1">
          <a:blip r:embed="rId3">
            <a:alphaModFix/>
          </a:blip>
          <a:srcRect b="0" l="0" r="0" t="0"/>
          <a:stretch/>
        </p:blipFill>
        <p:spPr>
          <a:xfrm>
            <a:off x="547687" y="1714500"/>
            <a:ext cx="8167687" cy="3049587"/>
          </a:xfrm>
          <a:prstGeom prst="rect">
            <a:avLst/>
          </a:prstGeom>
          <a:noFill/>
          <a:ln>
            <a:noFill/>
          </a:ln>
        </p:spPr>
      </p:pic>
      <p:sp>
        <p:nvSpPr>
          <p:cNvPr id="1436" name="Shape 1436"/>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0" name="Shape 1440"/>
        <p:cNvGrpSpPr/>
        <p:nvPr/>
      </p:nvGrpSpPr>
      <p:grpSpPr>
        <a:xfrm>
          <a:off x="0" y="0"/>
          <a:ext cx="0" cy="0"/>
          <a:chOff x="0" y="0"/>
          <a:chExt cx="0" cy="0"/>
        </a:xfrm>
      </p:grpSpPr>
      <p:sp>
        <p:nvSpPr>
          <p:cNvPr id="1441" name="Shape 1441"/>
          <p:cNvSpPr txBox="1"/>
          <p:nvPr>
            <p:ph type="title"/>
          </p:nvPr>
        </p:nvSpPr>
        <p:spPr>
          <a:xfrm>
            <a:off x="239712" y="138112"/>
            <a:ext cx="8778875"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0" i="0" lang="en-US" sz="3200" u="none" cap="none" strike="noStrike">
                <a:solidFill>
                  <a:srgbClr val="000090"/>
                </a:solidFill>
                <a:latin typeface="Arial"/>
                <a:ea typeface="Arial"/>
                <a:cs typeface="Arial"/>
                <a:sym typeface="Arial"/>
              </a:rPr>
              <a:t>Can we identify which non-coding elements are under very strong “coding-like” selection ?</a:t>
            </a:r>
            <a:endParaRPr/>
          </a:p>
        </p:txBody>
      </p:sp>
      <p:sp>
        <p:nvSpPr>
          <p:cNvPr id="1442" name="Shape 1442"/>
          <p:cNvSpPr/>
          <p:nvPr/>
        </p:nvSpPr>
        <p:spPr>
          <a:xfrm>
            <a:off x="3086100" y="1955800"/>
            <a:ext cx="1676400" cy="3086100"/>
          </a:xfrm>
          <a:prstGeom prst="triangle">
            <a:avLst>
              <a:gd fmla="val 50000" name="adj"/>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3" name="Shape 1443"/>
          <p:cNvSpPr txBox="1"/>
          <p:nvPr/>
        </p:nvSpPr>
        <p:spPr>
          <a:xfrm>
            <a:off x="665162" y="3954462"/>
            <a:ext cx="3454400" cy="230822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a:solidFill>
                  <a:srgbClr val="000000"/>
                </a:solidFill>
                <a:latin typeface="Calibri"/>
                <a:ea typeface="Calibri"/>
                <a:cs typeface="Calibri"/>
                <a:sym typeface="Calibri"/>
              </a:rPr>
              <a:t>Start 677 high-resolution non-coding categories; Rank &amp; find those under strongest selection</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a:solidFill>
                  <a:srgbClr val="000000"/>
                </a:solidFill>
                <a:latin typeface="Calibri"/>
                <a:ea typeface="Calibri"/>
                <a:cs typeface="Calibri"/>
                <a:sym typeface="Calibri"/>
              </a:rPr>
              <a:t>Binding peaks of some general TFs (eg </a:t>
            </a:r>
            <a:r>
              <a:rPr b="0" i="1" lang="en-US" sz="1600" u="none">
                <a:solidFill>
                  <a:srgbClr val="000000"/>
                </a:solidFill>
                <a:latin typeface="Calibri"/>
                <a:ea typeface="Calibri"/>
                <a:cs typeface="Calibri"/>
                <a:sym typeface="Calibri"/>
              </a:rPr>
              <a:t>FAM48A</a:t>
            </a:r>
            <a:r>
              <a:rPr b="0" i="0" lang="en-US" sz="1600" u="none">
                <a:solidFill>
                  <a:srgbClr val="000000"/>
                </a:solidFill>
                <a:latin typeface="Calibri"/>
                <a:ea typeface="Calibri"/>
                <a:cs typeface="Calibri"/>
                <a:sym typeface="Calibri"/>
              </a:rPr>
              <a:t>)</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a:solidFill>
                  <a:srgbClr val="000000"/>
                </a:solidFill>
                <a:latin typeface="Calibri"/>
                <a:ea typeface="Calibri"/>
                <a:cs typeface="Calibri"/>
                <a:sym typeface="Calibri"/>
              </a:rPr>
              <a:t>Core motifs of some TF families (eg </a:t>
            </a:r>
            <a:r>
              <a:rPr b="0" i="1" lang="en-US" sz="1600" u="none">
                <a:solidFill>
                  <a:srgbClr val="000000"/>
                </a:solidFill>
                <a:latin typeface="Calibri"/>
                <a:ea typeface="Calibri"/>
                <a:cs typeface="Calibri"/>
                <a:sym typeface="Calibri"/>
              </a:rPr>
              <a:t>JUN</a:t>
            </a:r>
            <a:r>
              <a:rPr b="0" i="0" lang="en-US" sz="1600" u="none">
                <a:solidFill>
                  <a:srgbClr val="000000"/>
                </a:solidFill>
                <a:latin typeface="Calibri"/>
                <a:ea typeface="Calibri"/>
                <a:cs typeface="Calibri"/>
                <a:sym typeface="Calibri"/>
              </a:rPr>
              <a:t>, </a:t>
            </a:r>
            <a:r>
              <a:rPr b="0" i="1" lang="en-US" sz="1600" u="none">
                <a:solidFill>
                  <a:srgbClr val="000000"/>
                </a:solidFill>
                <a:latin typeface="Calibri"/>
                <a:ea typeface="Calibri"/>
                <a:cs typeface="Calibri"/>
                <a:sym typeface="Calibri"/>
              </a:rPr>
              <a:t>GATA</a:t>
            </a:r>
            <a:r>
              <a:rPr b="0" i="0" lang="en-US" sz="1400" u="none">
                <a:solidFill>
                  <a:srgbClr val="000000"/>
                </a:solidFill>
                <a:latin typeface="Calibri"/>
                <a:ea typeface="Calibri"/>
                <a:cs typeface="Calibri"/>
                <a:sym typeface="Calibri"/>
              </a:rPr>
              <a:t>)</a:t>
            </a:r>
            <a:endParaRPr/>
          </a:p>
          <a:p>
            <a:pPr indent="-285750" lvl="0" marL="285750" marR="0" rtl="0" algn="l">
              <a:lnSpc>
                <a:spcPct val="100000"/>
              </a:lnSpc>
              <a:spcBef>
                <a:spcPts val="0"/>
              </a:spcBef>
              <a:spcAft>
                <a:spcPts val="0"/>
              </a:spcAft>
              <a:buClr>
                <a:srgbClr val="000000"/>
              </a:buClr>
              <a:buSzPts val="1600"/>
              <a:buFont typeface="Noto Sans Symbols"/>
              <a:buChar char="❑"/>
            </a:pPr>
            <a:r>
              <a:rPr b="0" i="0" lang="en-US" sz="1600" u="none">
                <a:solidFill>
                  <a:srgbClr val="000000"/>
                </a:solidFill>
                <a:latin typeface="Calibri"/>
                <a:ea typeface="Calibri"/>
                <a:cs typeface="Calibri"/>
                <a:sym typeface="Calibri"/>
              </a:rPr>
              <a:t>DHS sites in spinal cord and connective tissue</a:t>
            </a:r>
            <a:endParaRPr/>
          </a:p>
        </p:txBody>
      </p:sp>
      <p:sp>
        <p:nvSpPr>
          <p:cNvPr id="1444" name="Shape 1444"/>
          <p:cNvSpPr txBox="1"/>
          <p:nvPr/>
        </p:nvSpPr>
        <p:spPr>
          <a:xfrm>
            <a:off x="3086100" y="3482975"/>
            <a:ext cx="368300"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Figure2-May30,3.png" id="1445" name="Shape 1445"/>
          <p:cNvPicPr preferRelativeResize="0"/>
          <p:nvPr/>
        </p:nvPicPr>
        <p:blipFill rotWithShape="1">
          <a:blip r:embed="rId3">
            <a:alphaModFix/>
          </a:blip>
          <a:srcRect b="0" l="0" r="0" t="0"/>
          <a:stretch/>
        </p:blipFill>
        <p:spPr>
          <a:xfrm>
            <a:off x="1376362" y="1317625"/>
            <a:ext cx="5265737" cy="2355850"/>
          </a:xfrm>
          <a:prstGeom prst="rect">
            <a:avLst/>
          </a:prstGeom>
          <a:noFill/>
          <a:ln>
            <a:noFill/>
          </a:ln>
        </p:spPr>
      </p:pic>
      <p:sp>
        <p:nvSpPr>
          <p:cNvPr id="1446" name="Shape 1446"/>
          <p:cNvSpPr txBox="1"/>
          <p:nvPr/>
        </p:nvSpPr>
        <p:spPr>
          <a:xfrm>
            <a:off x="3956050" y="2300287"/>
            <a:ext cx="318135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a:solidFill>
                  <a:srgbClr val="000000"/>
                </a:solidFill>
                <a:latin typeface="Calibri"/>
                <a:ea typeface="Calibri"/>
                <a:cs typeface="Calibri"/>
                <a:sym typeface="Calibri"/>
              </a:rPr>
              <a:t>~0.4% genomic coverage  (~ top 25)</a:t>
            </a:r>
            <a:endParaRPr/>
          </a:p>
        </p:txBody>
      </p:sp>
      <p:sp>
        <p:nvSpPr>
          <p:cNvPr id="1447" name="Shape 1447"/>
          <p:cNvSpPr txBox="1"/>
          <p:nvPr/>
        </p:nvSpPr>
        <p:spPr>
          <a:xfrm>
            <a:off x="4913312" y="2651125"/>
            <a:ext cx="299085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a:solidFill>
                  <a:srgbClr val="000000"/>
                </a:solidFill>
                <a:latin typeface="Calibri"/>
                <a:ea typeface="Calibri"/>
                <a:cs typeface="Calibri"/>
                <a:sym typeface="Calibri"/>
              </a:rPr>
              <a:t>~0.02% genomic coverage (top 5)</a:t>
            </a:r>
            <a:endParaRPr/>
          </a:p>
        </p:txBody>
      </p:sp>
      <p:grpSp>
        <p:nvGrpSpPr>
          <p:cNvPr id="1448" name="Shape 1448"/>
          <p:cNvGrpSpPr/>
          <p:nvPr/>
        </p:nvGrpSpPr>
        <p:grpSpPr>
          <a:xfrm>
            <a:off x="4356100" y="3940175"/>
            <a:ext cx="2184400" cy="2386012"/>
            <a:chOff x="0" y="0"/>
            <a:chExt cx="2147483647" cy="2147483647"/>
          </a:xfrm>
        </p:grpSpPr>
        <p:pic>
          <p:nvPicPr>
            <p:cNvPr id="1449" name="Shape 1449"/>
            <p:cNvPicPr preferRelativeResize="0"/>
            <p:nvPr/>
          </p:nvPicPr>
          <p:blipFill rotWithShape="1">
            <a:blip r:embed="rId4">
              <a:alphaModFix/>
            </a:blip>
            <a:srcRect b="0" l="0" r="0" t="0"/>
            <a:stretch/>
          </p:blipFill>
          <p:spPr>
            <a:xfrm>
              <a:off x="0" y="214193742"/>
              <a:ext cx="2147483647" cy="1933289904"/>
            </a:xfrm>
            <a:prstGeom prst="rect">
              <a:avLst/>
            </a:prstGeom>
            <a:noFill/>
            <a:ln>
              <a:noFill/>
            </a:ln>
          </p:spPr>
        </p:pic>
        <p:sp>
          <p:nvSpPr>
            <p:cNvPr id="1450" name="Shape 1450"/>
            <p:cNvSpPr txBox="1"/>
            <p:nvPr/>
          </p:nvSpPr>
          <p:spPr>
            <a:xfrm>
              <a:off x="550443676" y="0"/>
              <a:ext cx="1055610989" cy="2632143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Calibri"/>
                <a:buNone/>
              </a:pPr>
              <a:r>
                <a:rPr b="0" i="0" lang="en-US" sz="1300" u="none">
                  <a:solidFill>
                    <a:srgbClr val="000000"/>
                  </a:solidFill>
                  <a:latin typeface="Calibri"/>
                  <a:ea typeface="Calibri"/>
                  <a:cs typeface="Calibri"/>
                  <a:sym typeface="Calibri"/>
                </a:rPr>
                <a:t>~400-fold</a:t>
              </a:r>
              <a:endParaRPr/>
            </a:p>
          </p:txBody>
        </p:sp>
        <p:sp>
          <p:nvSpPr>
            <p:cNvPr id="1451" name="Shape 1451"/>
            <p:cNvSpPr txBox="1"/>
            <p:nvPr/>
          </p:nvSpPr>
          <p:spPr>
            <a:xfrm>
              <a:off x="1062827435" y="619814291"/>
              <a:ext cx="1055610989" cy="2632143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Calibri"/>
                <a:buNone/>
              </a:pPr>
              <a:r>
                <a:rPr b="0" i="0" lang="en-US" sz="1300" u="none">
                  <a:solidFill>
                    <a:srgbClr val="000000"/>
                  </a:solidFill>
                  <a:latin typeface="Calibri"/>
                  <a:ea typeface="Calibri"/>
                  <a:cs typeface="Calibri"/>
                  <a:sym typeface="Calibri"/>
                </a:rPr>
                <a:t>~40-fold</a:t>
              </a:r>
              <a:endParaRPr/>
            </a:p>
          </p:txBody>
        </p:sp>
      </p:grpSp>
      <p:sp>
        <p:nvSpPr>
          <p:cNvPr id="1452" name="Shape 1452"/>
          <p:cNvSpPr txBox="1"/>
          <p:nvPr/>
        </p:nvSpPr>
        <p:spPr>
          <a:xfrm>
            <a:off x="6200775" y="4294187"/>
            <a:ext cx="2613025" cy="10779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1600"/>
              <a:buFont typeface="Calibri"/>
              <a:buNone/>
            </a:pPr>
            <a:r>
              <a:rPr b="0" i="0" lang="en-US" sz="1600" u="none">
                <a:solidFill>
                  <a:srgbClr val="000090"/>
                </a:solidFill>
                <a:latin typeface="Calibri"/>
                <a:ea typeface="Calibri"/>
                <a:cs typeface="Calibri"/>
                <a:sym typeface="Calibri"/>
              </a:rPr>
              <a:t>Enrichment of know disease-causing mutations from Human Gene Mutation database</a:t>
            </a:r>
            <a:endParaRPr/>
          </a:p>
        </p:txBody>
      </p:sp>
      <p:sp>
        <p:nvSpPr>
          <p:cNvPr id="1453" name="Shape 1453"/>
          <p:cNvSpPr txBox="1"/>
          <p:nvPr/>
        </p:nvSpPr>
        <p:spPr>
          <a:xfrm>
            <a:off x="4362450" y="3902075"/>
            <a:ext cx="4425950" cy="2449512"/>
          </a:xfrm>
          <a:prstGeom prst="rect">
            <a:avLst/>
          </a:prstGeom>
          <a:no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454" name="Shape 1454"/>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2626"/>
        </a:solidFill>
      </p:bgPr>
    </p:bg>
    <p:spTree>
      <p:nvGrpSpPr>
        <p:cNvPr id="1458" name="Shape 1458"/>
        <p:cNvGrpSpPr/>
        <p:nvPr/>
      </p:nvGrpSpPr>
      <p:grpSpPr>
        <a:xfrm>
          <a:off x="0" y="0"/>
          <a:ext cx="0" cy="0"/>
          <a:chOff x="0" y="0"/>
          <a:chExt cx="0" cy="0"/>
        </a:xfrm>
      </p:grpSpPr>
      <p:sp>
        <p:nvSpPr>
          <p:cNvPr id="1459" name="Shape 1459"/>
          <p:cNvSpPr txBox="1"/>
          <p:nvPr>
            <p:ph type="title"/>
          </p:nvPr>
        </p:nvSpPr>
        <p:spPr>
          <a:xfrm>
            <a:off x="304800" y="101600"/>
            <a:ext cx="8521700" cy="1143000"/>
          </a:xfrm>
          <a:prstGeom prst="rect">
            <a:avLst/>
          </a:prstGeom>
          <a:noFill/>
          <a:ln>
            <a:noFill/>
          </a:ln>
        </p:spPr>
        <p:txBody>
          <a:bodyPr anchorCtr="0" anchor="ctr" bIns="46000" lIns="92000" spcFirstLastPara="1" rIns="92000" wrap="square" tIns="46000">
            <a:noAutofit/>
          </a:bodyPr>
          <a:lstStyle/>
          <a:p>
            <a:pPr indent="0" lvl="0" marL="0" marR="0" rtl="0" algn="ctr">
              <a:lnSpc>
                <a:spcPct val="100000"/>
              </a:lnSpc>
              <a:spcBef>
                <a:spcPts val="0"/>
              </a:spcBef>
              <a:spcAft>
                <a:spcPts val="0"/>
              </a:spcAft>
              <a:buClr>
                <a:srgbClr val="7F7F7F"/>
              </a:buClr>
              <a:buSzPts val="2400"/>
              <a:buFont typeface="Arial"/>
              <a:buNone/>
            </a:pPr>
            <a:r>
              <a:rPr b="1" i="0" lang="en-US" sz="2400" u="none" cap="none" strike="noStrike">
                <a:solidFill>
                  <a:srgbClr val="7F7F7F"/>
                </a:solidFill>
                <a:latin typeface="Arial"/>
                <a:ea typeface="Arial"/>
                <a:cs typeface="Arial"/>
                <a:sym typeface="Arial"/>
              </a:rPr>
              <a:t>Integrative Annotation of Variants from 1092 Humans: Application to Cancer Genomics</a:t>
            </a:r>
            <a:endParaRPr/>
          </a:p>
        </p:txBody>
      </p:sp>
      <p:sp>
        <p:nvSpPr>
          <p:cNvPr id="1460" name="Shape 1460"/>
          <p:cNvSpPr txBox="1"/>
          <p:nvPr>
            <p:ph idx="1" type="body"/>
          </p:nvPr>
        </p:nvSpPr>
        <p:spPr>
          <a:xfrm>
            <a:off x="304800" y="1244600"/>
            <a:ext cx="8521700" cy="5524500"/>
          </a:xfrm>
          <a:prstGeom prst="rect">
            <a:avLst/>
          </a:prstGeom>
          <a:noFill/>
          <a:ln>
            <a:noFill/>
          </a:ln>
        </p:spPr>
        <p:txBody>
          <a:bodyPr anchorCtr="0" anchor="t" bIns="46000" lIns="92000" spcFirstLastPara="1" rIns="92000" wrap="square" tIns="46000">
            <a:noAutofit/>
          </a:bodyPr>
          <a:lstStyle/>
          <a:p>
            <a:pPr indent="-223836" lvl="0" marL="223836"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Finding</a:t>
            </a:r>
            <a:r>
              <a:rPr b="0" i="0" lang="en-US" sz="2400" u="none" cap="none" strike="noStrike">
                <a:solidFill>
                  <a:srgbClr val="FFFF00"/>
                </a:solidFill>
                <a:latin typeface="Arial"/>
                <a:ea typeface="Arial"/>
                <a:cs typeface="Arial"/>
                <a:sym typeface="Arial"/>
              </a:rPr>
              <a:t> ultra-sensitive non-coding regions </a:t>
            </a:r>
            <a:br>
              <a:rPr b="0" i="0" lang="en-US" sz="2400" u="none" cap="none" strike="noStrike">
                <a:solidFill>
                  <a:srgbClr val="FFFF00"/>
                </a:solidFill>
                <a:latin typeface="Arial"/>
                <a:ea typeface="Arial"/>
                <a:cs typeface="Arial"/>
                <a:sym typeface="Arial"/>
              </a:rPr>
            </a:br>
            <a:r>
              <a:rPr b="0" i="0" lang="en-US" sz="2400" u="none" cap="none" strike="noStrike">
                <a:solidFill>
                  <a:srgbClr val="FFFF00"/>
                </a:solidFill>
                <a:latin typeface="Arial"/>
                <a:ea typeface="Arial"/>
                <a:cs typeface="Arial"/>
                <a:sym typeface="Arial"/>
              </a:rPr>
              <a:t>&amp; disruptive mutations</a:t>
            </a:r>
            <a:r>
              <a:rPr b="0" i="0" lang="en-US" sz="2400" u="none" cap="none" strike="noStrike">
                <a:solidFill>
                  <a:schemeClr val="lt1"/>
                </a:solidFill>
                <a:latin typeface="Arial"/>
                <a:ea typeface="Arial"/>
                <a:cs typeface="Arial"/>
                <a:sym typeface="Arial"/>
              </a:rPr>
              <a:t> (eg motif breakers)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Using 1000G &amp; ENCODE to characterize natural patterns of </a:t>
            </a:r>
            <a:r>
              <a:rPr b="0" i="0" lang="en-US" sz="2400" u="none" cap="none" strike="noStrike">
                <a:solidFill>
                  <a:srgbClr val="FFFF00"/>
                </a:solidFill>
                <a:latin typeface="Arial"/>
                <a:ea typeface="Arial"/>
                <a:cs typeface="Arial"/>
                <a:sym typeface="Arial"/>
              </a:rPr>
              <a:t>SNPs</a:t>
            </a:r>
            <a:r>
              <a:rPr b="0" i="0" lang="en-US" sz="2400" u="none" cap="none" strike="noStrike">
                <a:solidFill>
                  <a:schemeClr val="lt1"/>
                </a:solidFill>
                <a:latin typeface="Arial"/>
                <a:ea typeface="Arial"/>
                <a:cs typeface="Arial"/>
                <a:sym typeface="Arial"/>
              </a:rPr>
              <a:t> in regulatory elements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Finding similar but not identical patterns for</a:t>
            </a:r>
            <a:r>
              <a:rPr b="0" i="0" lang="en-US" sz="2400" u="none" cap="none" strike="noStrike">
                <a:solidFill>
                  <a:srgbClr val="FFFF00"/>
                </a:solidFill>
                <a:latin typeface="Arial"/>
                <a:ea typeface="Arial"/>
                <a:cs typeface="Arial"/>
                <a:sym typeface="Arial"/>
              </a:rPr>
              <a:t> indels &amp; SVs</a:t>
            </a:r>
            <a:r>
              <a:rPr b="0" i="0" lang="en-US" sz="2400" u="none" cap="none" strike="noStrike">
                <a:solidFill>
                  <a:schemeClr val="lt1"/>
                </a:solidFill>
                <a:latin typeface="Arial"/>
                <a:ea typeface="Arial"/>
                <a:cs typeface="Arial"/>
                <a:sym typeface="Arial"/>
              </a:rPr>
              <a:t> </a:t>
            </a:r>
            <a:endParaRPr/>
          </a:p>
          <a:p>
            <a:pPr indent="-134936" lvl="0" marL="223836"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223836" lvl="0" marL="223836" marR="0" rtl="0" algn="l">
              <a:lnSpc>
                <a:spcPct val="100000"/>
              </a:lnSpc>
              <a:spcBef>
                <a:spcPts val="48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Also, annotation based on </a:t>
            </a:r>
            <a:r>
              <a:rPr b="0" i="0" lang="en-US" sz="2400" u="none" cap="none" strike="noStrike">
                <a:solidFill>
                  <a:srgbClr val="FFFF00"/>
                </a:solidFill>
                <a:latin typeface="Arial"/>
                <a:ea typeface="Arial"/>
                <a:cs typeface="Arial"/>
                <a:sym typeface="Arial"/>
              </a:rPr>
              <a:t>network connectivity</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Prioritize hubs</a:t>
            </a:r>
            <a:endParaRPr/>
          </a:p>
          <a:p>
            <a:pPr indent="-147636" lvl="0" marL="223836"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a:p>
            <a:pPr indent="-223836" lvl="0" marL="223836" marR="0" rtl="0" algn="l">
              <a:lnSpc>
                <a:spcPct val="100000"/>
              </a:lnSpc>
              <a:spcBef>
                <a:spcPts val="48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Building a </a:t>
            </a:r>
            <a:r>
              <a:rPr b="0" i="0" lang="en-US" sz="2400" u="none" cap="none" strike="noStrike">
                <a:solidFill>
                  <a:srgbClr val="FFFF00"/>
                </a:solidFill>
                <a:latin typeface="Arial"/>
                <a:ea typeface="Arial"/>
                <a:cs typeface="Arial"/>
                <a:sym typeface="Arial"/>
              </a:rPr>
              <a:t>practical workflow</a:t>
            </a:r>
            <a:r>
              <a:rPr b="0" i="0" lang="en-US" sz="2400" u="none" cap="none" strike="noStrike">
                <a:solidFill>
                  <a:schemeClr val="lt1"/>
                </a:solidFill>
                <a:latin typeface="Arial"/>
                <a:ea typeface="Arial"/>
                <a:cs typeface="Arial"/>
                <a:sym typeface="Arial"/>
              </a:rPr>
              <a:t> &amp; software tool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for cancer genomes</a:t>
            </a:r>
            <a:endParaRPr/>
          </a:p>
          <a:p>
            <a:pPr indent="-223837" lvl="1" marL="566737" marR="0" rtl="0" algn="l">
              <a:lnSpc>
                <a:spcPct val="100000"/>
              </a:lnSpc>
              <a:spcBef>
                <a:spcPts val="480"/>
              </a:spcBef>
              <a:spcAft>
                <a:spcPts val="0"/>
              </a:spcAft>
              <a:buClr>
                <a:schemeClr val="lt1"/>
              </a:buClr>
              <a:buSzPts val="2400"/>
              <a:buFont typeface="Merriweather Sans"/>
              <a:buChar char="-"/>
            </a:pPr>
            <a:r>
              <a:rPr b="0" i="0" lang="en-US" sz="2400" u="none" cap="none" strike="noStrike">
                <a:solidFill>
                  <a:schemeClr val="lt1"/>
                </a:solidFill>
                <a:latin typeface="Arial"/>
                <a:ea typeface="Arial"/>
                <a:cs typeface="Arial"/>
                <a:sym typeface="Arial"/>
              </a:rPr>
              <a:t>Identifying drivers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as somatic variants breaking natural patterns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4" name="Shape 1464"/>
        <p:cNvGrpSpPr/>
        <p:nvPr/>
      </p:nvGrpSpPr>
      <p:grpSpPr>
        <a:xfrm>
          <a:off x="0" y="0"/>
          <a:ext cx="0" cy="0"/>
          <a:chOff x="0" y="0"/>
          <a:chExt cx="0" cy="0"/>
        </a:xfrm>
      </p:grpSpPr>
      <p:sp>
        <p:nvSpPr>
          <p:cNvPr id="1465" name="Shape 146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0"/>
              </a:buClr>
              <a:buSzPts val="3200"/>
              <a:buFont typeface="Arial"/>
              <a:buNone/>
            </a:pPr>
            <a:r>
              <a:rPr b="0" i="0" lang="en-US" sz="3200" u="none" cap="none" strike="noStrike">
                <a:solidFill>
                  <a:srgbClr val="000090"/>
                </a:solidFill>
                <a:latin typeface="Arial"/>
                <a:ea typeface="Arial"/>
                <a:cs typeface="Arial"/>
                <a:sym typeface="Arial"/>
              </a:rPr>
              <a:t>Indels and larger SVs show largely consistent patterns to SNPs</a:t>
            </a:r>
            <a:endParaRPr/>
          </a:p>
        </p:txBody>
      </p:sp>
      <p:sp>
        <p:nvSpPr>
          <p:cNvPr id="1466" name="Shape 1466"/>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pic>
        <p:nvPicPr>
          <p:cNvPr descr="Khurana.Figure4.23Jan2013.pdf" id="1467" name="Shape 1467"/>
          <p:cNvPicPr preferRelativeResize="0"/>
          <p:nvPr/>
        </p:nvPicPr>
        <p:blipFill rotWithShape="1">
          <a:blip r:embed="rId3">
            <a:alphaModFix/>
          </a:blip>
          <a:srcRect b="60003" l="-1" r="53413" t="9329"/>
          <a:stretch/>
        </p:blipFill>
        <p:spPr>
          <a:xfrm>
            <a:off x="163512" y="2028825"/>
            <a:ext cx="3495675" cy="2976562"/>
          </a:xfrm>
          <a:prstGeom prst="rect">
            <a:avLst/>
          </a:prstGeom>
          <a:noFill/>
          <a:ln>
            <a:noFill/>
          </a:ln>
        </p:spPr>
      </p:pic>
      <p:sp>
        <p:nvSpPr>
          <p:cNvPr id="1468" name="Shape 1468"/>
          <p:cNvSpPr txBox="1"/>
          <p:nvPr/>
        </p:nvSpPr>
        <p:spPr>
          <a:xfrm>
            <a:off x="979487" y="1520825"/>
            <a:ext cx="2220912"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a:solidFill>
                  <a:srgbClr val="000000"/>
                </a:solidFill>
                <a:latin typeface="Calibri"/>
                <a:ea typeface="Calibri"/>
                <a:cs typeface="Calibri"/>
                <a:sym typeface="Calibri"/>
              </a:rPr>
              <a:t>Indels</a:t>
            </a:r>
            <a:endParaRPr/>
          </a:p>
        </p:txBody>
      </p:sp>
      <p:sp>
        <p:nvSpPr>
          <p:cNvPr id="1469" name="Shape 1469"/>
          <p:cNvSpPr txBox="1"/>
          <p:nvPr/>
        </p:nvSpPr>
        <p:spPr>
          <a:xfrm>
            <a:off x="4681537" y="1428750"/>
            <a:ext cx="3743325" cy="7064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a:solidFill>
                  <a:srgbClr val="000000"/>
                </a:solidFill>
                <a:latin typeface="Calibri"/>
                <a:ea typeface="Calibri"/>
                <a:cs typeface="Calibri"/>
                <a:sym typeface="Calibri"/>
              </a:rPr>
              <a:t>Structural variants are generally depleted for functional elements</a:t>
            </a:r>
            <a:endParaRPr/>
          </a:p>
        </p:txBody>
      </p:sp>
      <p:pic>
        <p:nvPicPr>
          <p:cNvPr id="1470" name="Shape 1470"/>
          <p:cNvPicPr preferRelativeResize="0"/>
          <p:nvPr/>
        </p:nvPicPr>
        <p:blipFill rotWithShape="1">
          <a:blip r:embed="rId4">
            <a:alphaModFix/>
          </a:blip>
          <a:srcRect b="0" l="0" r="0" t="0"/>
          <a:stretch/>
        </p:blipFill>
        <p:spPr>
          <a:xfrm>
            <a:off x="4140200" y="2413000"/>
            <a:ext cx="4826000" cy="3098800"/>
          </a:xfrm>
          <a:prstGeom prst="rect">
            <a:avLst/>
          </a:prstGeom>
          <a:noFill/>
          <a:ln>
            <a:noFill/>
          </a:ln>
        </p:spPr>
      </p:pic>
      <p:sp>
        <p:nvSpPr>
          <p:cNvPr id="1471" name="Shape 1471"/>
          <p:cNvSpPr txBox="1"/>
          <p:nvPr/>
        </p:nvSpPr>
        <p:spPr>
          <a:xfrm>
            <a:off x="5995987" y="6421437"/>
            <a:ext cx="2070100"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[Khurana et al., </a:t>
            </a:r>
            <a:r>
              <a:rPr b="0" i="1" lang="en-US" sz="1100" u="none">
                <a:solidFill>
                  <a:srgbClr val="000000"/>
                </a:solidFill>
                <a:latin typeface="Arial"/>
                <a:ea typeface="Arial"/>
                <a:cs typeface="Arial"/>
                <a:sym typeface="Arial"/>
              </a:rPr>
              <a:t>Science</a:t>
            </a:r>
            <a:r>
              <a:rPr b="0" i="0" lang="en-US" sz="1100" u="none">
                <a:solidFill>
                  <a:srgbClr val="000000"/>
                </a:solidFill>
                <a:latin typeface="Arial"/>
                <a:ea typeface="Arial"/>
                <a:cs typeface="Arial"/>
                <a:sym typeface="Arial"/>
              </a:rPr>
              <a:t> (‘13)]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6" name="Shape 1476"/>
        <p:cNvGrpSpPr/>
        <p:nvPr/>
      </p:nvGrpSpPr>
      <p:grpSpPr>
        <a:xfrm>
          <a:off x="0" y="0"/>
          <a:ext cx="0" cy="0"/>
          <a:chOff x="0" y="0"/>
          <a:chExt cx="0" cy="0"/>
        </a:xfrm>
      </p:grpSpPr>
      <p:sp>
        <p:nvSpPr>
          <p:cNvPr id="1477" name="Shape 1477"/>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3200">
                <a:solidFill>
                  <a:srgbClr val="000090"/>
                </a:solidFill>
                <a:latin typeface="Arial"/>
                <a:ea typeface="Arial"/>
                <a:cs typeface="Arial"/>
                <a:sym typeface="Arial"/>
              </a:rPr>
              <a:t>Indels and larger SVs show largely consistent patterns to SNPs</a:t>
            </a:r>
            <a:endParaRPr sz="3600">
              <a:solidFill>
                <a:srgbClr val="000090"/>
              </a:solidFill>
              <a:latin typeface="Arial"/>
              <a:ea typeface="Arial"/>
              <a:cs typeface="Arial"/>
              <a:sym typeface="Arial"/>
            </a:endParaRPr>
          </a:p>
          <a:p>
            <a:pPr indent="0" lvl="0" marL="0" rtl="0">
              <a:spcBef>
                <a:spcPts val="0"/>
              </a:spcBef>
              <a:spcAft>
                <a:spcPts val="0"/>
              </a:spcAft>
              <a:buNone/>
            </a:pPr>
            <a:r>
              <a:t/>
            </a:r>
            <a:endParaRPr/>
          </a:p>
        </p:txBody>
      </p:sp>
      <p:sp>
        <p:nvSpPr>
          <p:cNvPr id="1478" name="Shape 147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sp>
        <p:nvSpPr>
          <p:cNvPr id="1479" name="Shape 1479"/>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rtl="0">
              <a:spcBef>
                <a:spcPts val="0"/>
              </a:spcBef>
              <a:spcAft>
                <a:spcPts val="0"/>
              </a:spcAft>
              <a:buClr>
                <a:srgbClr val="898989"/>
              </a:buClr>
              <a:buSzPts val="1200"/>
              <a:buFont typeface="Arial"/>
              <a:buNone/>
            </a:pPr>
            <a:fld id="{00000000-1234-1234-1234-123412341234}" type="slidenum">
              <a:rPr lang="en-US"/>
              <a:t>‹#›</a:t>
            </a:fld>
            <a:endParaRPr/>
          </a:p>
        </p:txBody>
      </p:sp>
      <p:pic>
        <p:nvPicPr>
          <p:cNvPr id="1480" name="Shape 1480"/>
          <p:cNvPicPr preferRelativeResize="0"/>
          <p:nvPr/>
        </p:nvPicPr>
        <p:blipFill rotWithShape="1">
          <a:blip r:embed="rId3">
            <a:alphaModFix/>
          </a:blip>
          <a:srcRect b="0" l="0" r="0" t="34946"/>
          <a:stretch/>
        </p:blipFill>
        <p:spPr>
          <a:xfrm>
            <a:off x="457200" y="1076800"/>
            <a:ext cx="7853001" cy="55112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4" name="Shape 1484"/>
        <p:cNvGrpSpPr/>
        <p:nvPr/>
      </p:nvGrpSpPr>
      <p:grpSpPr>
        <a:xfrm>
          <a:off x="0" y="0"/>
          <a:ext cx="0" cy="0"/>
          <a:chOff x="0" y="0"/>
          <a:chExt cx="0" cy="0"/>
        </a:xfrm>
      </p:grpSpPr>
      <p:pic>
        <p:nvPicPr>
          <p:cNvPr descr="Science-2013-Khurana-.pdf" id="1485" name="Shape 1485"/>
          <p:cNvPicPr preferRelativeResize="0"/>
          <p:nvPr/>
        </p:nvPicPr>
        <p:blipFill rotWithShape="1">
          <a:blip r:embed="rId3">
            <a:alphaModFix/>
          </a:blip>
          <a:srcRect b="3820" l="0" r="34881" t="56495"/>
          <a:stretch/>
        </p:blipFill>
        <p:spPr>
          <a:xfrm>
            <a:off x="354012" y="1068387"/>
            <a:ext cx="7407275" cy="5745162"/>
          </a:xfrm>
          <a:prstGeom prst="rect">
            <a:avLst/>
          </a:prstGeom>
          <a:noFill/>
          <a:ln>
            <a:noFill/>
          </a:ln>
        </p:spPr>
      </p:pic>
      <p:sp>
        <p:nvSpPr>
          <p:cNvPr id="1486" name="Shape 1486"/>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0" i="0" lang="en-US" sz="1200" u="none">
                <a:solidFill>
                  <a:srgbClr val="898989"/>
                </a:solidFill>
                <a:latin typeface="Calibri"/>
                <a:ea typeface="Calibri"/>
                <a:cs typeface="Calibri"/>
                <a:sym typeface="Calibri"/>
              </a:rPr>
              <a:t>‹#›</a:t>
            </a:fld>
            <a:endParaRPr/>
          </a:p>
        </p:txBody>
      </p:sp>
      <p:sp>
        <p:nvSpPr>
          <p:cNvPr id="1487" name="Shape 1487"/>
          <p:cNvSpPr txBox="1"/>
          <p:nvPr>
            <p:ph type="title"/>
          </p:nvPr>
        </p:nvSpPr>
        <p:spPr>
          <a:xfrm>
            <a:off x="495300" y="155125"/>
            <a:ext cx="8153400" cy="838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3767"/>
              </a:buClr>
              <a:buSzPts val="2900"/>
              <a:buFont typeface="Century Gothic"/>
              <a:buNone/>
            </a:pPr>
            <a:r>
              <a:rPr b="0" i="0" lang="en-US" sz="2900" u="none" cap="none" strike="noStrike">
                <a:solidFill>
                  <a:srgbClr val="003767"/>
                </a:solidFill>
                <a:latin typeface="Century Gothic"/>
                <a:ea typeface="Century Gothic"/>
                <a:cs typeface="Century Gothic"/>
                <a:sym typeface="Century Gothic"/>
              </a:rPr>
              <a:t>TF binding sites have a complex relationship with SVs, depending on their mechanisms</a:t>
            </a:r>
            <a:endParaRPr/>
          </a:p>
        </p:txBody>
      </p:sp>
      <p:sp>
        <p:nvSpPr>
          <p:cNvPr id="1488" name="Shape 1488"/>
          <p:cNvSpPr txBox="1"/>
          <p:nvPr/>
        </p:nvSpPr>
        <p:spPr>
          <a:xfrm>
            <a:off x="7019925" y="6581775"/>
            <a:ext cx="193675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Khurana et al, Science 2013</a:t>
            </a:r>
            <a:endParaRPr/>
          </a:p>
        </p:txBody>
      </p:sp>
      <p:sp>
        <p:nvSpPr>
          <p:cNvPr id="1489" name="Shape 1489"/>
          <p:cNvSpPr txBox="1"/>
          <p:nvPr/>
        </p:nvSpPr>
        <p:spPr>
          <a:xfrm>
            <a:off x="5245100" y="5530850"/>
            <a:ext cx="3790950" cy="1169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Questrial"/>
              <a:buNone/>
            </a:pPr>
            <a:r>
              <a:rPr b="0" i="0" lang="en-US" sz="1400" u="none">
                <a:solidFill>
                  <a:schemeClr val="dk1"/>
                </a:solidFill>
                <a:latin typeface="Questrial"/>
                <a:ea typeface="Questrial"/>
                <a:cs typeface="Questrial"/>
                <a:sym typeface="Questrial"/>
              </a:rPr>
              <a:t>NAHR: non-allelic homologous recombination</a:t>
            </a:r>
            <a:endParaRPr/>
          </a:p>
          <a:p>
            <a:pPr indent="0" lvl="0" marL="0" marR="0" rtl="0" algn="l">
              <a:lnSpc>
                <a:spcPct val="100000"/>
              </a:lnSpc>
              <a:spcBef>
                <a:spcPts val="0"/>
              </a:spcBef>
              <a:spcAft>
                <a:spcPts val="0"/>
              </a:spcAft>
              <a:buClr>
                <a:schemeClr val="dk1"/>
              </a:buClr>
              <a:buSzPts val="1400"/>
              <a:buFont typeface="Questrial"/>
              <a:buNone/>
            </a:pPr>
            <a:r>
              <a:rPr b="0" i="0" lang="en-US" sz="1400" u="none">
                <a:solidFill>
                  <a:schemeClr val="dk1"/>
                </a:solidFill>
                <a:latin typeface="Questrial"/>
                <a:ea typeface="Questrial"/>
                <a:cs typeface="Questrial"/>
                <a:sym typeface="Questrial"/>
              </a:rPr>
              <a:t>VNTR: variable number of tandem repeats </a:t>
            </a:r>
            <a:br>
              <a:rPr b="0" i="0" lang="en-US" sz="1400" u="none">
                <a:solidFill>
                  <a:schemeClr val="dk1"/>
                </a:solidFill>
                <a:latin typeface="Questrial"/>
                <a:ea typeface="Questrial"/>
                <a:cs typeface="Questrial"/>
                <a:sym typeface="Questrial"/>
              </a:rPr>
            </a:br>
            <a:r>
              <a:rPr b="0" i="0" lang="en-US" sz="1400" u="none">
                <a:solidFill>
                  <a:schemeClr val="dk1"/>
                </a:solidFill>
                <a:latin typeface="Questrial"/>
                <a:ea typeface="Questrial"/>
                <a:cs typeface="Questrial"/>
                <a:sym typeface="Questrial"/>
              </a:rPr>
              <a:t>NH: non-homologous events</a:t>
            </a:r>
            <a:endParaRPr/>
          </a:p>
          <a:p>
            <a:pPr indent="0" lvl="0" marL="0" marR="0" rtl="0" algn="l">
              <a:lnSpc>
                <a:spcPct val="100000"/>
              </a:lnSpc>
              <a:spcBef>
                <a:spcPts val="0"/>
              </a:spcBef>
              <a:spcAft>
                <a:spcPts val="0"/>
              </a:spcAft>
              <a:buClr>
                <a:schemeClr val="dk1"/>
              </a:buClr>
              <a:buSzPts val="1400"/>
              <a:buFont typeface="Questrial"/>
              <a:buNone/>
            </a:pPr>
            <a:r>
              <a:rPr b="0" i="0" lang="en-US" sz="1400" u="none">
                <a:solidFill>
                  <a:schemeClr val="dk1"/>
                </a:solidFill>
                <a:latin typeface="Questrial"/>
                <a:ea typeface="Questrial"/>
                <a:cs typeface="Questrial"/>
                <a:sym typeface="Questrial"/>
              </a:rPr>
              <a:t>TEI: transposable element insertions</a:t>
            </a:r>
            <a:endParaRPr/>
          </a:p>
          <a:p>
            <a:pPr indent="0" lvl="0" marL="0" marR="0" rtl="0" algn="l">
              <a:lnSpc>
                <a:spcPct val="100000"/>
              </a:lnSpc>
              <a:spcBef>
                <a:spcPts val="0"/>
              </a:spcBef>
              <a:spcAft>
                <a:spcPts val="0"/>
              </a:spcAft>
              <a:buClr>
                <a:schemeClr val="dk1"/>
              </a:buClr>
              <a:buSzPts val="1400"/>
              <a:buFont typeface="Questrial"/>
              <a:buNone/>
            </a:pPr>
            <a:r>
              <a:rPr b="0" i="0" lang="en-US" sz="1400" u="none">
                <a:solidFill>
                  <a:schemeClr val="dk1"/>
                </a:solidFill>
                <a:latin typeface="Questrial"/>
                <a:ea typeface="Questrial"/>
                <a:cs typeface="Questrial"/>
                <a:sym typeface="Questrial"/>
              </a:rPr>
              <a:t>TF: transcription factor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493" name="Shape 1493"/>
        <p:cNvGrpSpPr/>
        <p:nvPr/>
      </p:nvGrpSpPr>
      <p:grpSpPr>
        <a:xfrm>
          <a:off x="0" y="0"/>
          <a:ext cx="0" cy="0"/>
          <a:chOff x="0" y="0"/>
          <a:chExt cx="0" cy="0"/>
        </a:xfrm>
      </p:grpSpPr>
      <p:sp>
        <p:nvSpPr>
          <p:cNvPr id="1494" name="Shape 1494"/>
          <p:cNvSpPr txBox="1"/>
          <p:nvPr>
            <p:ph type="title"/>
          </p:nvPr>
        </p:nvSpPr>
        <p:spPr>
          <a:xfrm>
            <a:off x="222250" y="144463"/>
            <a:ext cx="8785225" cy="612775"/>
          </a:xfrm>
          <a:prstGeom prst="rect">
            <a:avLst/>
          </a:prstGeom>
          <a:noFill/>
          <a:ln>
            <a:noFill/>
          </a:ln>
        </p:spPr>
        <p:txBody>
          <a:bodyPr anchorCtr="0" anchor="ctr" bIns="45925" lIns="91875" spcFirstLastPara="1" rIns="91875" wrap="square" tIns="45925">
            <a:noAutofit/>
          </a:bodyPr>
          <a:lstStyle/>
          <a:p>
            <a:pPr indent="0" lvl="0" marL="0" marR="0" rtl="0" algn="ctr">
              <a:spcBef>
                <a:spcPts val="0"/>
              </a:spcBef>
              <a:spcAft>
                <a:spcPts val="0"/>
              </a:spcAft>
              <a:buNone/>
            </a:pPr>
            <a:r>
              <a:rPr b="0" i="0" lang="en-US" sz="1200" u="none" cap="none" strike="noStrike">
                <a:solidFill>
                  <a:srgbClr val="7F7F7F"/>
                </a:solidFill>
                <a:latin typeface="Arial"/>
                <a:ea typeface="Arial"/>
                <a:cs typeface="Arial"/>
                <a:sym typeface="Arial"/>
              </a:rPr>
              <a:t>Human Genome Analysis –</a:t>
            </a:r>
            <a:r>
              <a:rPr b="0" i="0" lang="en-US" sz="1800" u="none" cap="none" strike="noStrike">
                <a:solidFill>
                  <a:srgbClr val="7F7F7F"/>
                </a:solidFill>
                <a:latin typeface="Arial"/>
                <a:ea typeface="Arial"/>
                <a:cs typeface="Arial"/>
                <a:sym typeface="Arial"/>
              </a:rPr>
              <a:t> SVs &amp; Pseudogenes, Tricky but Crucial Genomic Features, Targeted by Long-read Sequencing: Current Short-read Results &amp; Future Prospects</a:t>
            </a:r>
            <a:endParaRPr/>
          </a:p>
        </p:txBody>
      </p:sp>
      <p:sp>
        <p:nvSpPr>
          <p:cNvPr id="1495" name="Shape 1495"/>
          <p:cNvSpPr txBox="1"/>
          <p:nvPr>
            <p:ph idx="1" type="body"/>
          </p:nvPr>
        </p:nvSpPr>
        <p:spPr>
          <a:xfrm>
            <a:off x="79375" y="917575"/>
            <a:ext cx="4716871" cy="5553075"/>
          </a:xfrm>
          <a:prstGeom prst="rect">
            <a:avLst/>
          </a:prstGeom>
          <a:noFill/>
          <a:ln>
            <a:noFill/>
          </a:ln>
        </p:spPr>
        <p:txBody>
          <a:bodyPr anchorCtr="0" anchor="t" bIns="45925" lIns="91875" spcFirstLastPara="1" rIns="91875" wrap="square" tIns="45925">
            <a:noAutofit/>
          </a:bodyPr>
          <a:lstStyle/>
          <a:p>
            <a:pPr indent="-222250" lvl="0" marL="222250" marR="0" rtl="0" algn="l">
              <a:spcBef>
                <a:spcPts val="0"/>
              </a:spcBef>
              <a:spcAft>
                <a:spcPts val="0"/>
              </a:spcAft>
              <a:buClr>
                <a:srgbClr val="FFFF00"/>
              </a:buClr>
              <a:buSzPts val="1800"/>
              <a:buFont typeface="Arial"/>
              <a:buChar char="•"/>
            </a:pPr>
            <a:r>
              <a:rPr b="1" i="0" lang="en-US" sz="1800" u="none" cap="none" strike="noStrike">
                <a:solidFill>
                  <a:srgbClr val="FFFF00"/>
                </a:solidFill>
                <a:latin typeface="Arial"/>
                <a:ea typeface="Arial"/>
                <a:cs typeface="Arial"/>
                <a:sym typeface="Arial"/>
              </a:rPr>
              <a:t>SV Breakpoints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~9K deletions with breakpoints &amp; mechanism classification from 1000G</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Small subset of tot. deletions, which could be greatly expanded by long reads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More nearby SNPs than genomic average. </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From methylation, Hi-C , &amp; his mods, NAHR breakpoints  associated with open chromatin (perhaps occurring w/o replication &amp; division)</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NHR breakpoints associated w/ sequence microinsertions, templated from later replicating sites, spaced at 2 characteristic distances</a:t>
            </a:r>
            <a:endParaRPr/>
          </a:p>
          <a:p>
            <a:pPr indent="-222250" lvl="0" marL="222250" marR="0" rtl="0" algn="l">
              <a:spcBef>
                <a:spcPts val="360"/>
              </a:spcBef>
              <a:spcAft>
                <a:spcPts val="0"/>
              </a:spcAft>
              <a:buClr>
                <a:srgbClr val="FFFF00"/>
              </a:buClr>
              <a:buSzPts val="1800"/>
              <a:buFont typeface="Arial"/>
              <a:buChar char="•"/>
            </a:pPr>
            <a:r>
              <a:rPr b="1" i="0" lang="en-US" sz="1800" u="none" cap="none" strike="noStrike">
                <a:solidFill>
                  <a:srgbClr val="FFFF00"/>
                </a:solidFill>
                <a:latin typeface="Arial"/>
                <a:ea typeface="Arial"/>
                <a:cs typeface="Arial"/>
                <a:sym typeface="Arial"/>
              </a:rPr>
              <a:t>Pseudogenes </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Fundamentally repetitive elements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Collaborative assignment in results in ~14K</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Impact of lineage-specific retro-transpositional burst – ie human v other metazoans is dominated (~80%) by retro-duplication ~40 MYA (Ribo. Proteins). </a:t>
            </a:r>
            <a:endParaRPr/>
          </a:p>
          <a:p>
            <a:pPr indent="-120650" lvl="1" marL="565150" marR="0" rtl="0" algn="l">
              <a:spcBef>
                <a:spcPts val="320"/>
              </a:spcBef>
              <a:spcAft>
                <a:spcPts val="0"/>
              </a:spcAft>
              <a:buClr>
                <a:schemeClr val="dk1"/>
              </a:buClr>
              <a:buSzPts val="1600"/>
              <a:buFont typeface="Merriweather Sans"/>
              <a:buNone/>
            </a:pPr>
            <a:r>
              <a:t/>
            </a:r>
            <a:endParaRPr b="0" i="0" sz="1600" u="none" cap="none" strike="noStrike">
              <a:solidFill>
                <a:srgbClr val="7F7F7F"/>
              </a:solidFill>
              <a:latin typeface="Arial"/>
              <a:ea typeface="Arial"/>
              <a:cs typeface="Arial"/>
              <a:sym typeface="Arial"/>
            </a:endParaRPr>
          </a:p>
          <a:p>
            <a:pPr indent="-120650" lvl="0" marL="222250" marR="0" rtl="0" algn="l">
              <a:spcBef>
                <a:spcPts val="320"/>
              </a:spcBef>
              <a:spcAft>
                <a:spcPts val="0"/>
              </a:spcAft>
              <a:buClr>
                <a:schemeClr val="dk1"/>
              </a:buClr>
              <a:buSzPts val="1600"/>
              <a:buFont typeface="Arial"/>
              <a:buNone/>
            </a:pPr>
            <a:r>
              <a:t/>
            </a:r>
            <a:endParaRPr b="0" i="0" sz="1600" u="none" cap="none" strike="noStrike">
              <a:solidFill>
                <a:srgbClr val="7F7F7F"/>
              </a:solidFill>
              <a:latin typeface="Arial"/>
              <a:ea typeface="Arial"/>
              <a:cs typeface="Arial"/>
              <a:sym typeface="Arial"/>
            </a:endParaRPr>
          </a:p>
          <a:p>
            <a:pPr indent="-120650" lvl="0" marL="222250" marR="0" rtl="0" algn="l">
              <a:spcBef>
                <a:spcPts val="320"/>
              </a:spcBef>
              <a:spcAft>
                <a:spcPts val="0"/>
              </a:spcAft>
              <a:buClr>
                <a:schemeClr val="dk1"/>
              </a:buClr>
              <a:buSzPts val="1600"/>
              <a:buFont typeface="Arial"/>
              <a:buNone/>
            </a:pPr>
            <a:r>
              <a:t/>
            </a:r>
            <a:endParaRPr b="0" i="0" sz="1600" u="none" cap="none" strike="noStrike">
              <a:solidFill>
                <a:srgbClr val="7F7F7F"/>
              </a:solidFill>
              <a:latin typeface="Arial"/>
              <a:ea typeface="Arial"/>
              <a:cs typeface="Arial"/>
              <a:sym typeface="Arial"/>
            </a:endParaRPr>
          </a:p>
          <a:p>
            <a:pPr indent="-120650" lvl="0" marL="222250" marR="0" rtl="0" algn="l">
              <a:spcBef>
                <a:spcPts val="320"/>
              </a:spcBef>
              <a:spcAft>
                <a:spcPts val="0"/>
              </a:spcAft>
              <a:buClr>
                <a:schemeClr val="dk1"/>
              </a:buClr>
              <a:buSzPts val="1600"/>
              <a:buFont typeface="Arial"/>
              <a:buNone/>
            </a:pPr>
            <a:r>
              <a:t/>
            </a:r>
            <a:endParaRPr b="0" i="0" sz="1600" u="none" cap="none" strike="noStrike">
              <a:solidFill>
                <a:srgbClr val="7F7F7F"/>
              </a:solidFill>
              <a:latin typeface="Arial"/>
              <a:ea typeface="Arial"/>
              <a:cs typeface="Arial"/>
              <a:sym typeface="Arial"/>
            </a:endParaRPr>
          </a:p>
          <a:p>
            <a:pPr indent="-120650" lvl="0" marL="222250" marR="0" rtl="0" algn="l">
              <a:spcBef>
                <a:spcPts val="320"/>
              </a:spcBef>
              <a:spcAft>
                <a:spcPts val="0"/>
              </a:spcAft>
              <a:buClr>
                <a:schemeClr val="dk1"/>
              </a:buClr>
              <a:buSzPts val="1600"/>
              <a:buFont typeface="Arial"/>
              <a:buNone/>
            </a:pPr>
            <a:r>
              <a:t/>
            </a:r>
            <a:endParaRPr b="0" i="0" sz="1600" u="none" cap="none" strike="noStrike">
              <a:solidFill>
                <a:srgbClr val="7F7F7F"/>
              </a:solidFill>
              <a:latin typeface="Arial"/>
              <a:ea typeface="Arial"/>
              <a:cs typeface="Arial"/>
              <a:sym typeface="Arial"/>
            </a:endParaRPr>
          </a:p>
          <a:p>
            <a:pPr indent="-120650" lvl="0" marL="222250" marR="0" rtl="0" algn="l">
              <a:spcBef>
                <a:spcPts val="320"/>
              </a:spcBef>
              <a:spcAft>
                <a:spcPts val="0"/>
              </a:spcAft>
              <a:buClr>
                <a:schemeClr val="dk1"/>
              </a:buClr>
              <a:buSzPts val="1600"/>
              <a:buFont typeface="Arial"/>
              <a:buNone/>
            </a:pPr>
            <a:r>
              <a:t/>
            </a:r>
            <a:endParaRPr b="0" i="0" sz="1600" u="none" cap="none" strike="noStrike">
              <a:solidFill>
                <a:srgbClr val="7F7F7F"/>
              </a:solidFill>
              <a:latin typeface="Arial"/>
              <a:ea typeface="Arial"/>
              <a:cs typeface="Arial"/>
              <a:sym typeface="Arial"/>
            </a:endParaRPr>
          </a:p>
        </p:txBody>
      </p:sp>
      <p:sp>
        <p:nvSpPr>
          <p:cNvPr id="1496" name="Shape 1496"/>
          <p:cNvSpPr txBox="1"/>
          <p:nvPr>
            <p:ph idx="2" type="body"/>
          </p:nvPr>
        </p:nvSpPr>
        <p:spPr>
          <a:xfrm>
            <a:off x="4746927" y="917575"/>
            <a:ext cx="4206574" cy="5545138"/>
          </a:xfrm>
          <a:prstGeom prst="rect">
            <a:avLst/>
          </a:prstGeom>
          <a:noFill/>
          <a:ln>
            <a:noFill/>
          </a:ln>
        </p:spPr>
        <p:txBody>
          <a:bodyPr anchorCtr="0" anchor="t" bIns="45925" lIns="91875" spcFirstLastPara="1" rIns="91875" wrap="square" tIns="45925">
            <a:noAutofit/>
          </a:bodyPr>
          <a:lstStyle/>
          <a:p>
            <a:pPr indent="-222250" lvl="0" marL="222250" marR="0" rtl="0" algn="l">
              <a:spcBef>
                <a:spcPts val="0"/>
              </a:spcBef>
              <a:spcAft>
                <a:spcPts val="0"/>
              </a:spcAft>
              <a:buClr>
                <a:srgbClr val="FFFF00"/>
              </a:buClr>
              <a:buSzPts val="1800"/>
              <a:buFont typeface="Arial"/>
              <a:buChar char="•"/>
            </a:pPr>
            <a:r>
              <a:rPr b="1" i="0" lang="en-US" sz="1800" u="none" cap="none" strike="noStrike">
                <a:solidFill>
                  <a:srgbClr val="FFFF00"/>
                </a:solidFill>
                <a:latin typeface="Arial"/>
                <a:ea typeface="Arial"/>
                <a:cs typeface="Arial"/>
                <a:sym typeface="Arial"/>
              </a:rPr>
              <a:t>Intersection of Pseudogenes &amp; SVs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Enrichment of SVs in pseudogenes v genes, particularly for NAHR </a:t>
            </a:r>
            <a:endParaRPr/>
          </a:p>
          <a:p>
            <a:pPr indent="-222250" lvl="0" marL="222250" marR="0" rtl="0" algn="l">
              <a:spcBef>
                <a:spcPts val="360"/>
              </a:spcBef>
              <a:spcAft>
                <a:spcPts val="0"/>
              </a:spcAft>
              <a:buClr>
                <a:srgbClr val="FFFF00"/>
              </a:buClr>
              <a:buSzPts val="1800"/>
              <a:buFont typeface="Arial"/>
              <a:buChar char="•"/>
            </a:pPr>
            <a:r>
              <a:rPr b="1" i="0" lang="en-US" sz="1800" u="none" cap="none" strike="noStrike">
                <a:solidFill>
                  <a:srgbClr val="FFFF00"/>
                </a:solidFill>
                <a:latin typeface="Arial"/>
                <a:ea typeface="Arial"/>
                <a:cs typeface="Arial"/>
                <a:sym typeface="Arial"/>
              </a:rPr>
              <a:t>Novel Processed Pseudogenes as a Form of SV</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Not in reference but in human population – could be improved by long reads</a:t>
            </a:r>
            <a:endParaRPr b="0" i="0" sz="1600" u="none" cap="none" strike="noStrike">
              <a:solidFill>
                <a:srgbClr val="7F7F7F"/>
              </a:solidFill>
              <a:latin typeface="Arial"/>
              <a:ea typeface="Arial"/>
              <a:cs typeface="Arial"/>
              <a:sym typeface="Arial"/>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Now found w/ splice junction mapping + clustering of unmapped PEs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~8 per person, often pop. specific</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Associated w/ G1/M expressed genes</a:t>
            </a:r>
            <a:endParaRPr/>
          </a:p>
          <a:p>
            <a:pPr indent="-222250" lvl="0" marL="222250" marR="0" rtl="0" algn="l">
              <a:spcBef>
                <a:spcPts val="360"/>
              </a:spcBef>
              <a:spcAft>
                <a:spcPts val="0"/>
              </a:spcAft>
              <a:buClr>
                <a:srgbClr val="FFFF00"/>
              </a:buClr>
              <a:buSzPts val="1800"/>
              <a:buFont typeface="Arial"/>
              <a:buChar char="•"/>
            </a:pPr>
            <a:r>
              <a:rPr b="1" i="0" lang="en-US" sz="1800" u="none" cap="none" strike="noStrike">
                <a:solidFill>
                  <a:srgbClr val="FFFF00"/>
                </a:solidFill>
                <a:latin typeface="Arial"/>
                <a:ea typeface="Arial"/>
                <a:cs typeface="Arial"/>
                <a:sym typeface="Arial"/>
              </a:rPr>
              <a:t>Many Pseudogenes with Low Levels of Biochemical Activity</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Conservative assignment, mis-map issue, could be improved by long reads</a:t>
            </a:r>
            <a:endParaRPr/>
          </a:p>
          <a:p>
            <a:pPr indent="-222250" lvl="1" marL="565150" marR="0" rtl="0" algn="l">
              <a:spcBef>
                <a:spcPts val="320"/>
              </a:spcBef>
              <a:spcAft>
                <a:spcPts val="0"/>
              </a:spcAft>
              <a:buClr>
                <a:srgbClr val="7F7F7F"/>
              </a:buClr>
              <a:buSzPts val="1600"/>
              <a:buFont typeface="Merriweather Sans"/>
              <a:buChar char="-"/>
            </a:pPr>
            <a:r>
              <a:rPr b="0" i="0" lang="en-US" sz="1600" u="none" cap="none" strike="noStrike">
                <a:solidFill>
                  <a:srgbClr val="7F7F7F"/>
                </a:solidFill>
                <a:latin typeface="Arial"/>
                <a:ea typeface="Arial"/>
                <a:cs typeface="Arial"/>
                <a:sym typeface="Arial"/>
              </a:rPr>
              <a:t>~15% transcribed &amp; </a:t>
            </a:r>
            <a:br>
              <a:rPr b="0" i="0" lang="en-US" sz="1600" u="none" cap="none" strike="noStrike">
                <a:solidFill>
                  <a:srgbClr val="7F7F7F"/>
                </a:solidFill>
                <a:latin typeface="Arial"/>
                <a:ea typeface="Arial"/>
                <a:cs typeface="Arial"/>
                <a:sym typeface="Arial"/>
              </a:rPr>
            </a:br>
            <a:r>
              <a:rPr b="0" i="0" lang="en-US" sz="1600" u="none" cap="none" strike="noStrike">
                <a:solidFill>
                  <a:srgbClr val="7F7F7F"/>
                </a:solidFill>
                <a:latin typeface="Arial"/>
                <a:ea typeface="Arial"/>
                <a:cs typeface="Arial"/>
                <a:sym typeface="Arial"/>
              </a:rPr>
              <a:t>80% w/ some activity</a:t>
            </a:r>
            <a:endParaRPr b="0" i="0" sz="1600" u="none" cap="none" strike="noStrike">
              <a:solidFill>
                <a:srgbClr val="7F7F7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0" name="Shape 1500"/>
        <p:cNvGrpSpPr/>
        <p:nvPr/>
      </p:nvGrpSpPr>
      <p:grpSpPr>
        <a:xfrm>
          <a:off x="0" y="0"/>
          <a:ext cx="0" cy="0"/>
          <a:chOff x="0" y="0"/>
          <a:chExt cx="0" cy="0"/>
        </a:xfrm>
      </p:grpSpPr>
      <p:sp>
        <p:nvSpPr>
          <p:cNvPr id="1501" name="Shape 1501"/>
          <p:cNvSpPr txBox="1"/>
          <p:nvPr>
            <p:ph type="title"/>
          </p:nvPr>
        </p:nvSpPr>
        <p:spPr>
          <a:xfrm>
            <a:off x="4965700" y="185738"/>
            <a:ext cx="3719513" cy="1143000"/>
          </a:xfrm>
          <a:prstGeom prst="rect">
            <a:avLst/>
          </a:prstGeom>
          <a:noFill/>
          <a:ln>
            <a:noFill/>
          </a:ln>
        </p:spPr>
        <p:txBody>
          <a:bodyPr anchorCtr="0" anchor="ctr" bIns="45925" lIns="91875" spcFirstLastPara="1" rIns="91875" wrap="square" tIns="45925">
            <a:noAutofit/>
          </a:bodyPr>
          <a:lstStyle/>
          <a:p>
            <a:pPr indent="0" lvl="0" marL="0" marR="0" rtl="0" algn="ctr">
              <a:spcBef>
                <a:spcPts val="0"/>
              </a:spcBef>
              <a:spcAft>
                <a:spcPts val="0"/>
              </a:spcAft>
              <a:buNone/>
            </a:pPr>
            <a:r>
              <a:rPr b="1" i="0" lang="en-US" sz="2400" u="none" cap="none" strike="noStrike">
                <a:solidFill>
                  <a:srgbClr val="22228B"/>
                </a:solidFill>
                <a:latin typeface="Arial"/>
                <a:ea typeface="Arial"/>
                <a:cs typeface="Arial"/>
                <a:sym typeface="Arial"/>
              </a:rPr>
              <a:t>Main Steps in Genome Resequencing</a:t>
            </a:r>
            <a:endParaRPr/>
          </a:p>
        </p:txBody>
      </p:sp>
      <p:pic>
        <p:nvPicPr>
          <p:cNvPr id="1502" name="Shape 1502"/>
          <p:cNvPicPr preferRelativeResize="0"/>
          <p:nvPr/>
        </p:nvPicPr>
        <p:blipFill rotWithShape="1">
          <a:blip r:embed="rId3">
            <a:alphaModFix amt="49000"/>
          </a:blip>
          <a:srcRect b="0" l="0" r="0" t="0"/>
          <a:stretch/>
        </p:blipFill>
        <p:spPr>
          <a:xfrm>
            <a:off x="0" y="44450"/>
            <a:ext cx="4637088" cy="5829300"/>
          </a:xfrm>
          <a:prstGeom prst="rect">
            <a:avLst/>
          </a:prstGeom>
          <a:noFill/>
          <a:ln>
            <a:noFill/>
          </a:ln>
        </p:spPr>
      </p:pic>
      <p:pic>
        <p:nvPicPr>
          <p:cNvPr id="1503" name="Shape 1503"/>
          <p:cNvPicPr preferRelativeResize="0"/>
          <p:nvPr/>
        </p:nvPicPr>
        <p:blipFill rotWithShape="1">
          <a:blip r:embed="rId4">
            <a:alphaModFix amt="50000"/>
          </a:blip>
          <a:srcRect b="0" l="0" r="1068" t="0"/>
          <a:stretch/>
        </p:blipFill>
        <p:spPr>
          <a:xfrm>
            <a:off x="4840288" y="3729038"/>
            <a:ext cx="4073525" cy="3128962"/>
          </a:xfrm>
          <a:prstGeom prst="rect">
            <a:avLst/>
          </a:prstGeom>
          <a:noFill/>
          <a:ln>
            <a:noFill/>
          </a:ln>
        </p:spPr>
      </p:pic>
      <p:grpSp>
        <p:nvGrpSpPr>
          <p:cNvPr id="1504" name="Shape 1504"/>
          <p:cNvGrpSpPr/>
          <p:nvPr/>
        </p:nvGrpSpPr>
        <p:grpSpPr>
          <a:xfrm>
            <a:off x="327025" y="3030538"/>
            <a:ext cx="4814889" cy="3630613"/>
            <a:chOff x="327008" y="3029854"/>
            <a:chExt cx="4815036" cy="3631348"/>
          </a:xfrm>
        </p:grpSpPr>
        <p:cxnSp>
          <p:nvCxnSpPr>
            <p:cNvPr id="1505" name="Shape 1505"/>
            <p:cNvCxnSpPr/>
            <p:nvPr/>
          </p:nvCxnSpPr>
          <p:spPr>
            <a:xfrm rot="5400000">
              <a:off x="-18936" y="6287821"/>
              <a:ext cx="693475" cy="1588"/>
            </a:xfrm>
            <a:prstGeom prst="straightConnector1">
              <a:avLst/>
            </a:prstGeom>
            <a:noFill/>
            <a:ln cap="flat" cmpd="sng" w="28575">
              <a:solidFill>
                <a:schemeClr val="lt2"/>
              </a:solidFill>
              <a:prstDash val="dash"/>
              <a:round/>
              <a:headEnd len="sm" w="sm" type="none"/>
              <a:tailEnd len="sm" w="sm" type="none"/>
            </a:ln>
          </p:spPr>
        </p:cxnSp>
        <p:cxnSp>
          <p:nvCxnSpPr>
            <p:cNvPr id="1506" name="Shape 1506"/>
            <p:cNvCxnSpPr/>
            <p:nvPr/>
          </p:nvCxnSpPr>
          <p:spPr>
            <a:xfrm>
              <a:off x="346355" y="6651527"/>
              <a:ext cx="4440452" cy="1588"/>
            </a:xfrm>
            <a:prstGeom prst="straightConnector1">
              <a:avLst/>
            </a:prstGeom>
            <a:noFill/>
            <a:ln cap="flat" cmpd="sng" w="28575">
              <a:solidFill>
                <a:schemeClr val="lt2"/>
              </a:solidFill>
              <a:prstDash val="dash"/>
              <a:round/>
              <a:headEnd len="sm" w="sm" type="none"/>
              <a:tailEnd len="sm" w="sm" type="none"/>
            </a:ln>
          </p:spPr>
        </p:cxnSp>
        <p:cxnSp>
          <p:nvCxnSpPr>
            <p:cNvPr id="1507" name="Shape 1507"/>
            <p:cNvCxnSpPr/>
            <p:nvPr/>
          </p:nvCxnSpPr>
          <p:spPr>
            <a:xfrm rot="-5400000">
              <a:off x="2984057" y="4848777"/>
              <a:ext cx="3623262" cy="1588"/>
            </a:xfrm>
            <a:prstGeom prst="straightConnector1">
              <a:avLst/>
            </a:prstGeom>
            <a:noFill/>
            <a:ln cap="flat" cmpd="sng" w="28575">
              <a:solidFill>
                <a:schemeClr val="lt2"/>
              </a:solidFill>
              <a:prstDash val="dash"/>
              <a:round/>
              <a:headEnd len="sm" w="sm" type="none"/>
              <a:tailEnd len="sm" w="sm" type="none"/>
            </a:ln>
          </p:spPr>
        </p:cxnSp>
        <p:cxnSp>
          <p:nvCxnSpPr>
            <p:cNvPr id="1508" name="Shape 1508"/>
            <p:cNvCxnSpPr/>
            <p:nvPr/>
          </p:nvCxnSpPr>
          <p:spPr>
            <a:xfrm>
              <a:off x="4786807" y="3029854"/>
              <a:ext cx="355236" cy="1588"/>
            </a:xfrm>
            <a:prstGeom prst="straightConnector1">
              <a:avLst/>
            </a:prstGeom>
            <a:noFill/>
            <a:ln cap="flat" cmpd="sng" w="28575">
              <a:solidFill>
                <a:schemeClr val="lt2"/>
              </a:solidFill>
              <a:prstDash val="dash"/>
              <a:round/>
              <a:headEnd len="sm" w="sm" type="none"/>
              <a:tailEnd len="sm" w="sm" type="none"/>
            </a:ln>
          </p:spPr>
        </p:cxnSp>
        <p:cxnSp>
          <p:nvCxnSpPr>
            <p:cNvPr id="1509" name="Shape 1509"/>
            <p:cNvCxnSpPr/>
            <p:nvPr/>
          </p:nvCxnSpPr>
          <p:spPr>
            <a:xfrm rot="5400000">
              <a:off x="4804582" y="3365726"/>
              <a:ext cx="639399" cy="1588"/>
            </a:xfrm>
            <a:prstGeom prst="straightConnector1">
              <a:avLst/>
            </a:prstGeom>
            <a:noFill/>
            <a:ln cap="flat" cmpd="sng" w="28575">
              <a:solidFill>
                <a:schemeClr val="lt2"/>
              </a:solidFill>
              <a:prstDash val="dash"/>
              <a:round/>
              <a:headEnd len="sm" w="sm" type="none"/>
              <a:tailEnd len="med" w="med" type="stealth"/>
            </a:ln>
          </p:spPr>
        </p:cxnSp>
      </p:grpSp>
      <p:sp>
        <p:nvSpPr>
          <p:cNvPr id="1510" name="Shape 1510"/>
          <p:cNvSpPr/>
          <p:nvPr/>
        </p:nvSpPr>
        <p:spPr>
          <a:xfrm>
            <a:off x="3854450" y="-142875"/>
            <a:ext cx="825500" cy="4365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200" u="none" cap="none" strike="noStrike">
              <a:solidFill>
                <a:srgbClr val="000000"/>
              </a:solidFill>
              <a:latin typeface="Arial"/>
              <a:ea typeface="Arial"/>
              <a:cs typeface="Arial"/>
              <a:sym typeface="Arial"/>
            </a:endParaRPr>
          </a:p>
        </p:txBody>
      </p:sp>
      <p:sp>
        <p:nvSpPr>
          <p:cNvPr id="1511" name="Shape 1511"/>
          <p:cNvSpPr txBox="1"/>
          <p:nvPr/>
        </p:nvSpPr>
        <p:spPr>
          <a:xfrm>
            <a:off x="5551488" y="1455738"/>
            <a:ext cx="2578100" cy="27781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200" u="none" cap="none" strike="noStrike">
                <a:solidFill>
                  <a:srgbClr val="000000"/>
                </a:solidFill>
                <a:latin typeface="Arial"/>
                <a:ea typeface="Arial"/>
                <a:cs typeface="Arial"/>
                <a:sym typeface="Arial"/>
              </a:rPr>
              <a:t>[Snyder et al. Genes &amp; Dev. ('10)]</a:t>
            </a:r>
            <a:endParaRPr/>
          </a:p>
        </p:txBody>
      </p:sp>
      <p:pic>
        <p:nvPicPr>
          <p:cNvPr id="1512" name="Shape 1512"/>
          <p:cNvPicPr preferRelativeResize="0"/>
          <p:nvPr/>
        </p:nvPicPr>
        <p:blipFill rotWithShape="1">
          <a:blip r:embed="rId3">
            <a:alphaModFix/>
          </a:blip>
          <a:srcRect b="0" l="1759" r="0" t="40814"/>
          <a:stretch/>
        </p:blipFill>
        <p:spPr>
          <a:xfrm>
            <a:off x="80963" y="2432050"/>
            <a:ext cx="4556125" cy="3449638"/>
          </a:xfrm>
          <a:prstGeom prst="rect">
            <a:avLst/>
          </a:prstGeom>
          <a:noFill/>
          <a:ln cap="flat" cmpd="sng" w="28575">
            <a:solidFill>
              <a:srgbClr val="FF0000"/>
            </a:solidFill>
            <a:prstDash val="solid"/>
            <a:miter lim="800000"/>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7" name="Shape 1517"/>
        <p:cNvGrpSpPr/>
        <p:nvPr/>
      </p:nvGrpSpPr>
      <p:grpSpPr>
        <a:xfrm>
          <a:off x="0" y="0"/>
          <a:ext cx="0" cy="0"/>
          <a:chOff x="0" y="0"/>
          <a:chExt cx="0" cy="0"/>
        </a:xfrm>
      </p:grpSpPr>
      <p:sp>
        <p:nvSpPr>
          <p:cNvPr id="1518" name="Shape 1518"/>
          <p:cNvSpPr txBox="1"/>
          <p:nvPr>
            <p:ph type="title"/>
          </p:nvPr>
        </p:nvSpPr>
        <p:spPr>
          <a:xfrm>
            <a:off x="685800" y="609600"/>
            <a:ext cx="7772400" cy="1143000"/>
          </a:xfrm>
          <a:prstGeom prst="rect">
            <a:avLst/>
          </a:prstGeom>
          <a:noFill/>
          <a:ln>
            <a:noFill/>
          </a:ln>
        </p:spPr>
        <p:txBody>
          <a:bodyPr anchorCtr="0" anchor="ctr" bIns="45975" lIns="91925" spcFirstLastPara="1" rIns="91925" wrap="square" tIns="45975">
            <a:noAutofit/>
          </a:bodyPr>
          <a:lstStyle/>
          <a:p>
            <a:pPr indent="0" lvl="0" marL="0" marR="0" rtl="0" algn="ctr">
              <a:spcBef>
                <a:spcPts val="0"/>
              </a:spcBef>
              <a:spcAft>
                <a:spcPts val="0"/>
              </a:spcAft>
              <a:buNone/>
            </a:pPr>
            <a:r>
              <a:rPr b="1" i="0" lang="en-US" sz="2400" u="none" cap="none" strike="noStrike">
                <a:solidFill>
                  <a:srgbClr val="22228B"/>
                </a:solidFill>
                <a:latin typeface="Arial"/>
                <a:ea typeface="Arial"/>
                <a:cs typeface="Arial"/>
                <a:sym typeface="Arial"/>
              </a:rPr>
              <a:t>4 mechanisms for SV formation</a:t>
            </a:r>
            <a:endParaRPr/>
          </a:p>
        </p:txBody>
      </p:sp>
      <p:pic>
        <p:nvPicPr>
          <p:cNvPr descr="In the non-coding regions of the genome, sequences of DNA are frequently repeated giving rise to so-called VNTRs - variable number tandem repeats. These can be used to produce the genetic fingerprint." id="1519" name="Shape 1519"/>
          <p:cNvPicPr preferRelativeResize="0"/>
          <p:nvPr/>
        </p:nvPicPr>
        <p:blipFill rotWithShape="1">
          <a:blip r:embed="rId3">
            <a:alphaModFix/>
          </a:blip>
          <a:srcRect b="0" l="0" r="24800" t="0"/>
          <a:stretch/>
        </p:blipFill>
        <p:spPr>
          <a:xfrm>
            <a:off x="5360988" y="5202238"/>
            <a:ext cx="2601912" cy="1384300"/>
          </a:xfrm>
          <a:prstGeom prst="rect">
            <a:avLst/>
          </a:prstGeom>
          <a:noFill/>
          <a:ln>
            <a:noFill/>
          </a:ln>
        </p:spPr>
      </p:pic>
      <p:grpSp>
        <p:nvGrpSpPr>
          <p:cNvPr id="1520" name="Shape 1520"/>
          <p:cNvGrpSpPr/>
          <p:nvPr/>
        </p:nvGrpSpPr>
        <p:grpSpPr>
          <a:xfrm>
            <a:off x="355600" y="1992313"/>
            <a:ext cx="2141538" cy="1474787"/>
            <a:chOff x="471" y="1322"/>
            <a:chExt cx="1200" cy="792"/>
          </a:xfrm>
        </p:grpSpPr>
        <p:pic>
          <p:nvPicPr>
            <p:cNvPr id="1521" name="Shape 1521"/>
            <p:cNvPicPr preferRelativeResize="0"/>
            <p:nvPr/>
          </p:nvPicPr>
          <p:blipFill rotWithShape="1">
            <a:blip r:embed="rId4">
              <a:alphaModFix/>
            </a:blip>
            <a:srcRect b="0" l="0" r="0" t="0"/>
            <a:stretch/>
          </p:blipFill>
          <p:spPr>
            <a:xfrm>
              <a:off x="519" y="1322"/>
              <a:ext cx="1152" cy="270"/>
            </a:xfrm>
            <a:prstGeom prst="rect">
              <a:avLst/>
            </a:prstGeom>
            <a:noFill/>
            <a:ln>
              <a:noFill/>
            </a:ln>
          </p:spPr>
        </p:pic>
        <p:pic>
          <p:nvPicPr>
            <p:cNvPr id="1522" name="Shape 1522"/>
            <p:cNvPicPr preferRelativeResize="0"/>
            <p:nvPr/>
          </p:nvPicPr>
          <p:blipFill rotWithShape="1">
            <a:blip r:embed="rId5">
              <a:alphaModFix/>
            </a:blip>
            <a:srcRect b="0" l="0" r="0" t="0"/>
            <a:stretch/>
          </p:blipFill>
          <p:spPr>
            <a:xfrm>
              <a:off x="471" y="1994"/>
              <a:ext cx="1104" cy="120"/>
            </a:xfrm>
            <a:prstGeom prst="rect">
              <a:avLst/>
            </a:prstGeom>
            <a:noFill/>
            <a:ln>
              <a:noFill/>
            </a:ln>
          </p:spPr>
        </p:pic>
        <p:cxnSp>
          <p:nvCxnSpPr>
            <p:cNvPr id="1523" name="Shape 1523"/>
            <p:cNvCxnSpPr/>
            <p:nvPr/>
          </p:nvCxnSpPr>
          <p:spPr>
            <a:xfrm>
              <a:off x="1047" y="1610"/>
              <a:ext cx="0" cy="192"/>
            </a:xfrm>
            <a:prstGeom prst="straightConnector1">
              <a:avLst/>
            </a:prstGeom>
            <a:noFill/>
            <a:ln cap="flat" cmpd="sng" w="9525">
              <a:solidFill>
                <a:schemeClr val="dk1"/>
              </a:solidFill>
              <a:prstDash val="solid"/>
              <a:round/>
              <a:headEnd len="med" w="med" type="none"/>
              <a:tailEnd len="med" w="med" type="triangle"/>
            </a:ln>
          </p:spPr>
        </p:cxnSp>
      </p:grpSp>
      <p:sp>
        <p:nvSpPr>
          <p:cNvPr id="1524" name="Shape 1524"/>
          <p:cNvSpPr txBox="1"/>
          <p:nvPr/>
        </p:nvSpPr>
        <p:spPr>
          <a:xfrm>
            <a:off x="2454275" y="1873250"/>
            <a:ext cx="2176463" cy="1663700"/>
          </a:xfrm>
          <a:prstGeom prst="rect">
            <a:avLst/>
          </a:prstGeom>
          <a:noFill/>
          <a:ln>
            <a:noFill/>
          </a:ln>
        </p:spPr>
        <p:txBody>
          <a:bodyPr anchorCtr="0" anchor="t" bIns="46575" lIns="93150" spcFirstLastPara="1" rIns="93150" wrap="square" tIns="46575">
            <a:no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NAHR </a:t>
            </a:r>
            <a:br>
              <a:rPr b="1" i="0" lang="en-US" sz="18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(Non-allelic homologous recombination)</a:t>
            </a:r>
            <a:endParaRPr/>
          </a:p>
          <a:p>
            <a:pPr indent="0" lvl="0" marL="0" marR="0" rtl="0" algn="l">
              <a:spcBef>
                <a:spcPts val="700"/>
              </a:spcBef>
              <a:spcAft>
                <a:spcPts val="0"/>
              </a:spcAft>
              <a:buNone/>
            </a:pPr>
            <a:r>
              <a:rPr b="0" i="0" lang="en-US" sz="1400" u="none" cap="none" strike="noStrike">
                <a:solidFill>
                  <a:srgbClr val="000000"/>
                </a:solidFill>
                <a:latin typeface="Arial"/>
                <a:ea typeface="Arial"/>
                <a:cs typeface="Arial"/>
                <a:sym typeface="Arial"/>
              </a:rPr>
              <a:t>Flanking repeat</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(e.g. Alu, LINE…)</a:t>
            </a:r>
            <a:endParaRPr/>
          </a:p>
          <a:p>
            <a:pPr indent="0" lvl="0" marL="0" marR="0" rtl="0" algn="l">
              <a:spcBef>
                <a:spcPts val="70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525" name="Shape 1525"/>
          <p:cNvPicPr preferRelativeResize="0"/>
          <p:nvPr/>
        </p:nvPicPr>
        <p:blipFill rotWithShape="1">
          <a:blip r:embed="rId6">
            <a:alphaModFix/>
          </a:blip>
          <a:srcRect b="0" l="0" r="0" t="0"/>
          <a:stretch/>
        </p:blipFill>
        <p:spPr>
          <a:xfrm>
            <a:off x="5338763" y="1879600"/>
            <a:ext cx="1700212" cy="1571625"/>
          </a:xfrm>
          <a:prstGeom prst="rect">
            <a:avLst/>
          </a:prstGeom>
          <a:noFill/>
          <a:ln>
            <a:noFill/>
          </a:ln>
        </p:spPr>
      </p:pic>
      <p:sp>
        <p:nvSpPr>
          <p:cNvPr id="1526" name="Shape 1526"/>
          <p:cNvSpPr txBox="1"/>
          <p:nvPr/>
        </p:nvSpPr>
        <p:spPr>
          <a:xfrm>
            <a:off x="7097713" y="1838325"/>
            <a:ext cx="1974850" cy="1555750"/>
          </a:xfrm>
          <a:prstGeom prst="rect">
            <a:avLst/>
          </a:prstGeom>
          <a:noFill/>
          <a:ln>
            <a:noFill/>
          </a:ln>
        </p:spPr>
        <p:txBody>
          <a:bodyPr anchorCtr="0" anchor="t" bIns="46575" lIns="93150" spcFirstLastPara="1" rIns="93150" wrap="square" tIns="46575">
            <a:no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NHEJ (NHR)</a:t>
            </a:r>
            <a:br>
              <a:rPr b="1" i="0" lang="en-US" sz="18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(Non-homologous-end-joining)</a:t>
            </a:r>
            <a:endParaRPr/>
          </a:p>
          <a:p>
            <a:pPr indent="0" lvl="0" marL="0" marR="0" rtl="0" algn="l">
              <a:spcBef>
                <a:spcPts val="700"/>
              </a:spcBef>
              <a:spcAft>
                <a:spcPts val="0"/>
              </a:spcAft>
              <a:buNone/>
            </a:pPr>
            <a:r>
              <a:rPr b="0" i="0" lang="en-US" sz="1400" u="none" cap="none" strike="noStrike">
                <a:solidFill>
                  <a:srgbClr val="000000"/>
                </a:solidFill>
                <a:latin typeface="Arial"/>
                <a:ea typeface="Arial"/>
                <a:cs typeface="Arial"/>
                <a:sym typeface="Arial"/>
              </a:rPr>
              <a:t>No (flanking) repeats. </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In some cases &lt;4bp microhomologies</a:t>
            </a:r>
            <a:endParaRPr/>
          </a:p>
        </p:txBody>
      </p:sp>
      <p:pic>
        <p:nvPicPr>
          <p:cNvPr id="1527" name="Shape 1527"/>
          <p:cNvPicPr preferRelativeResize="0"/>
          <p:nvPr/>
        </p:nvPicPr>
        <p:blipFill rotWithShape="1">
          <a:blip r:embed="rId7">
            <a:alphaModFix/>
          </a:blip>
          <a:srcRect b="0" l="-1868" r="-3559" t="0"/>
          <a:stretch/>
        </p:blipFill>
        <p:spPr>
          <a:xfrm>
            <a:off x="336550" y="3824288"/>
            <a:ext cx="2970213" cy="2695575"/>
          </a:xfrm>
          <a:prstGeom prst="rect">
            <a:avLst/>
          </a:prstGeom>
          <a:noFill/>
          <a:ln>
            <a:noFill/>
          </a:ln>
        </p:spPr>
      </p:pic>
      <p:sp>
        <p:nvSpPr>
          <p:cNvPr id="1528" name="Shape 1528"/>
          <p:cNvSpPr txBox="1"/>
          <p:nvPr/>
        </p:nvSpPr>
        <p:spPr>
          <a:xfrm>
            <a:off x="3325813" y="3811588"/>
            <a:ext cx="1936750" cy="1125537"/>
          </a:xfrm>
          <a:prstGeom prst="rect">
            <a:avLst/>
          </a:prstGeom>
          <a:noFill/>
          <a:ln>
            <a:noFill/>
          </a:ln>
        </p:spPr>
        <p:txBody>
          <a:bodyPr anchorCtr="0" anchor="t" bIns="46575" lIns="93150" spcFirstLastPara="1" rIns="93150" wrap="square" tIns="46575">
            <a:no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TEI</a:t>
            </a:r>
            <a:endParaRPr/>
          </a:p>
          <a:p>
            <a:pPr indent="0" lvl="0" marL="0" marR="0" rtl="0" algn="l">
              <a:spcBef>
                <a:spcPts val="0"/>
              </a:spcBef>
              <a:spcAft>
                <a:spcPts val="0"/>
              </a:spcAft>
              <a:buNone/>
            </a:pPr>
            <a:r>
              <a:rPr b="0" i="0" lang="en-US" sz="1400" u="none" cap="none" strike="noStrike">
                <a:solidFill>
                  <a:srgbClr val="000000"/>
                </a:solidFill>
                <a:latin typeface="Arial"/>
                <a:ea typeface="Arial"/>
                <a:cs typeface="Arial"/>
                <a:sym typeface="Arial"/>
              </a:rPr>
              <a:t>(Transposable element insertion)</a:t>
            </a:r>
            <a:endParaRPr/>
          </a:p>
          <a:p>
            <a:pPr indent="0" lvl="0" marL="0" marR="0" rtl="0" algn="l">
              <a:spcBef>
                <a:spcPts val="700"/>
              </a:spcBef>
              <a:spcAft>
                <a:spcPts val="0"/>
              </a:spcAft>
              <a:buNone/>
            </a:pPr>
            <a:r>
              <a:rPr b="0" i="0" lang="en-US" sz="1400" u="none" cap="none" strike="noStrike">
                <a:solidFill>
                  <a:srgbClr val="000000"/>
                </a:solidFill>
                <a:latin typeface="Arial"/>
                <a:ea typeface="Arial"/>
                <a:cs typeface="Arial"/>
                <a:sym typeface="Arial"/>
              </a:rPr>
              <a:t>L1, SVA, Alus</a:t>
            </a:r>
            <a:endParaRPr/>
          </a:p>
        </p:txBody>
      </p:sp>
      <p:sp>
        <p:nvSpPr>
          <p:cNvPr id="1529" name="Shape 1529"/>
          <p:cNvSpPr txBox="1"/>
          <p:nvPr/>
        </p:nvSpPr>
        <p:spPr>
          <a:xfrm>
            <a:off x="5273675" y="3789363"/>
            <a:ext cx="2460625" cy="1341437"/>
          </a:xfrm>
          <a:prstGeom prst="rect">
            <a:avLst/>
          </a:prstGeom>
          <a:noFill/>
          <a:ln>
            <a:noFill/>
          </a:ln>
        </p:spPr>
        <p:txBody>
          <a:bodyPr anchorCtr="0" anchor="t" bIns="46575" lIns="93150" spcFirstLastPara="1" rIns="93150" wrap="square" tIns="46575">
            <a:no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VNTR </a:t>
            </a:r>
            <a:endParaRPr/>
          </a:p>
          <a:p>
            <a:pPr indent="0" lvl="0" marL="0" marR="0" rtl="0" algn="l">
              <a:spcBef>
                <a:spcPts val="0"/>
              </a:spcBef>
              <a:spcAft>
                <a:spcPts val="0"/>
              </a:spcAft>
              <a:buNone/>
            </a:pPr>
            <a:r>
              <a:rPr b="0" i="0" lang="en-US" sz="1400" u="none" cap="none" strike="noStrike">
                <a:solidFill>
                  <a:srgbClr val="000000"/>
                </a:solidFill>
                <a:latin typeface="Arial"/>
                <a:ea typeface="Arial"/>
                <a:cs typeface="Arial"/>
                <a:sym typeface="Arial"/>
              </a:rPr>
              <a:t>(Variable Number Tandem Repeats)</a:t>
            </a:r>
            <a:endParaRPr/>
          </a:p>
          <a:p>
            <a:pPr indent="0" lvl="0" marL="0" marR="0" rtl="0" algn="l">
              <a:spcBef>
                <a:spcPts val="700"/>
              </a:spcBef>
              <a:spcAft>
                <a:spcPts val="0"/>
              </a:spcAft>
              <a:buNone/>
            </a:pPr>
            <a:r>
              <a:rPr b="0" i="0" lang="en-US" sz="1400" u="none" cap="none" strike="noStrike">
                <a:solidFill>
                  <a:srgbClr val="000000"/>
                </a:solidFill>
                <a:latin typeface="Arial"/>
                <a:ea typeface="Arial"/>
                <a:cs typeface="Arial"/>
                <a:sym typeface="Arial"/>
              </a:rPr>
              <a:t>Number of repeats varies between different people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928" name="Shape 928"/>
        <p:cNvGrpSpPr/>
        <p:nvPr/>
      </p:nvGrpSpPr>
      <p:grpSpPr>
        <a:xfrm>
          <a:off x="0" y="0"/>
          <a:ext cx="0" cy="0"/>
          <a:chOff x="0" y="0"/>
          <a:chExt cx="0" cy="0"/>
        </a:xfrm>
      </p:grpSpPr>
      <p:sp>
        <p:nvSpPr>
          <p:cNvPr id="929" name="Shape 929"/>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Junction and Identification</a:t>
            </a:r>
            <a:endParaRPr/>
          </a:p>
        </p:txBody>
      </p:sp>
      <p:pic>
        <p:nvPicPr>
          <p:cNvPr id="930" name="Shape 930"/>
          <p:cNvPicPr preferRelativeResize="0"/>
          <p:nvPr>
            <p:ph idx="1" type="body"/>
          </p:nvPr>
        </p:nvPicPr>
        <p:blipFill rotWithShape="1">
          <a:blip r:embed="rId3">
            <a:alphaModFix/>
          </a:blip>
          <a:srcRect b="0" l="0" r="0" t="0"/>
          <a:stretch/>
        </p:blipFill>
        <p:spPr>
          <a:xfrm>
            <a:off x="457200" y="2001837"/>
            <a:ext cx="8229600" cy="3722687"/>
          </a:xfrm>
          <a:prstGeom prst="rect">
            <a:avLst/>
          </a:prstGeom>
          <a:noFill/>
          <a:ln>
            <a:noFill/>
          </a:ln>
        </p:spPr>
      </p:pic>
      <p:pic>
        <p:nvPicPr>
          <p:cNvPr id="931" name="Shape 931"/>
          <p:cNvPicPr preferRelativeResize="0"/>
          <p:nvPr/>
        </p:nvPicPr>
        <p:blipFill rotWithShape="1">
          <a:blip r:embed="rId4">
            <a:alphaModFix/>
          </a:blip>
          <a:srcRect b="0" l="0" r="0" t="0"/>
          <a:stretch/>
        </p:blipFill>
        <p:spPr>
          <a:xfrm>
            <a:off x="5978525" y="4970462"/>
            <a:ext cx="3022600" cy="673100"/>
          </a:xfrm>
          <a:prstGeom prst="rect">
            <a:avLst/>
          </a:prstGeom>
          <a:noFill/>
          <a:ln>
            <a:noFill/>
          </a:ln>
        </p:spPr>
      </p:pic>
      <p:sp>
        <p:nvSpPr>
          <p:cNvPr id="932" name="Shape 932"/>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3" name="Shape 1533"/>
        <p:cNvGrpSpPr/>
        <p:nvPr/>
      </p:nvGrpSpPr>
      <p:grpSpPr>
        <a:xfrm>
          <a:off x="0" y="0"/>
          <a:ext cx="0" cy="0"/>
          <a:chOff x="0" y="0"/>
          <a:chExt cx="0" cy="0"/>
        </a:xfrm>
      </p:grpSpPr>
      <p:pic>
        <p:nvPicPr>
          <p:cNvPr id="1534" name="Shape 1534"/>
          <p:cNvPicPr preferRelativeResize="0"/>
          <p:nvPr/>
        </p:nvPicPr>
        <p:blipFill rotWithShape="1">
          <a:blip r:embed="rId3">
            <a:alphaModFix/>
          </a:blip>
          <a:srcRect b="3349" l="2138" r="1758" t="6792"/>
          <a:stretch/>
        </p:blipFill>
        <p:spPr>
          <a:xfrm>
            <a:off x="188913" y="1257300"/>
            <a:ext cx="8594725" cy="4983163"/>
          </a:xfrm>
          <a:prstGeom prst="rect">
            <a:avLst/>
          </a:prstGeom>
          <a:noFill/>
          <a:ln>
            <a:noFill/>
          </a:ln>
        </p:spPr>
      </p:pic>
      <p:cxnSp>
        <p:nvCxnSpPr>
          <p:cNvPr id="1535" name="Shape 1535"/>
          <p:cNvCxnSpPr/>
          <p:nvPr/>
        </p:nvCxnSpPr>
        <p:spPr>
          <a:xfrm rot="5400000">
            <a:off x="5440363" y="5064125"/>
            <a:ext cx="773112"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36" name="Shape 1536"/>
          <p:cNvCxnSpPr/>
          <p:nvPr/>
        </p:nvCxnSpPr>
        <p:spPr>
          <a:xfrm rot="5400000">
            <a:off x="3887788" y="5064125"/>
            <a:ext cx="773112"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37" name="Shape 1537"/>
          <p:cNvCxnSpPr/>
          <p:nvPr/>
        </p:nvCxnSpPr>
        <p:spPr>
          <a:xfrm rot="5400000">
            <a:off x="3665537" y="1839913"/>
            <a:ext cx="773113"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38" name="Shape 1538"/>
          <p:cNvCxnSpPr/>
          <p:nvPr/>
        </p:nvCxnSpPr>
        <p:spPr>
          <a:xfrm rot="5400000">
            <a:off x="3696494" y="3523456"/>
            <a:ext cx="774700"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39" name="Shape 1539"/>
          <p:cNvCxnSpPr/>
          <p:nvPr/>
        </p:nvCxnSpPr>
        <p:spPr>
          <a:xfrm rot="5400000">
            <a:off x="5417344" y="3523456"/>
            <a:ext cx="774700"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40" name="Shape 1540"/>
          <p:cNvCxnSpPr/>
          <p:nvPr/>
        </p:nvCxnSpPr>
        <p:spPr>
          <a:xfrm rot="5400000">
            <a:off x="5386387" y="1839913"/>
            <a:ext cx="773113" cy="1588"/>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1541" name="Shape 1541"/>
          <p:cNvCxnSpPr/>
          <p:nvPr/>
        </p:nvCxnSpPr>
        <p:spPr>
          <a:xfrm flipH="1" rot="10800000">
            <a:off x="787400" y="1400175"/>
            <a:ext cx="7940675" cy="9525"/>
          </a:xfrm>
          <a:prstGeom prst="straightConnector1">
            <a:avLst/>
          </a:prstGeom>
          <a:noFill/>
          <a:ln cap="flat" cmpd="sng" w="38100">
            <a:solidFill>
              <a:srgbClr val="008000"/>
            </a:solidFill>
            <a:prstDash val="dot"/>
            <a:round/>
            <a:headEnd len="sm" w="sm" type="none"/>
            <a:tailEnd len="sm" w="sm" type="none"/>
          </a:ln>
          <a:effectLst>
            <a:outerShdw blurRad="40000" rotWithShape="0" dir="5400000" dist="20000">
              <a:srgbClr val="000000">
                <a:alpha val="37647"/>
              </a:srgbClr>
            </a:outerShdw>
          </a:effectLst>
        </p:spPr>
      </p:cxnSp>
      <p:cxnSp>
        <p:nvCxnSpPr>
          <p:cNvPr id="1542" name="Shape 1542"/>
          <p:cNvCxnSpPr/>
          <p:nvPr/>
        </p:nvCxnSpPr>
        <p:spPr>
          <a:xfrm flipH="1" rot="10800000">
            <a:off x="787400" y="3165475"/>
            <a:ext cx="7940675" cy="9525"/>
          </a:xfrm>
          <a:prstGeom prst="straightConnector1">
            <a:avLst/>
          </a:prstGeom>
          <a:noFill/>
          <a:ln cap="flat" cmpd="sng" w="38100">
            <a:solidFill>
              <a:srgbClr val="008000"/>
            </a:solidFill>
            <a:prstDash val="dot"/>
            <a:round/>
            <a:headEnd len="sm" w="sm" type="none"/>
            <a:tailEnd len="sm" w="sm" type="none"/>
          </a:ln>
          <a:effectLst>
            <a:outerShdw blurRad="40000" rotWithShape="0" dir="5400000" dist="20000">
              <a:srgbClr val="000000">
                <a:alpha val="37647"/>
              </a:srgbClr>
            </a:outerShdw>
          </a:effectLst>
        </p:spPr>
      </p:cxnSp>
      <p:cxnSp>
        <p:nvCxnSpPr>
          <p:cNvPr id="1543" name="Shape 1543"/>
          <p:cNvCxnSpPr/>
          <p:nvPr/>
        </p:nvCxnSpPr>
        <p:spPr>
          <a:xfrm flipH="1" rot="10800000">
            <a:off x="787400" y="4797425"/>
            <a:ext cx="7940675" cy="11113"/>
          </a:xfrm>
          <a:prstGeom prst="straightConnector1">
            <a:avLst/>
          </a:prstGeom>
          <a:noFill/>
          <a:ln cap="flat" cmpd="sng" w="38100">
            <a:solidFill>
              <a:srgbClr val="008000"/>
            </a:solidFill>
            <a:prstDash val="dot"/>
            <a:round/>
            <a:headEnd len="sm" w="sm" type="none"/>
            <a:tailEnd len="sm" w="sm" type="none"/>
          </a:ln>
          <a:effectLst>
            <a:outerShdw blurRad="40000" rotWithShape="0" dir="5400000" dist="20000">
              <a:srgbClr val="000000">
                <a:alpha val="37647"/>
              </a:srgbClr>
            </a:outerShdw>
          </a:effectLst>
        </p:spPr>
      </p:cxnSp>
      <p:sp>
        <p:nvSpPr>
          <p:cNvPr id="1544" name="Shape 1544"/>
          <p:cNvSpPr txBox="1"/>
          <p:nvPr/>
        </p:nvSpPr>
        <p:spPr>
          <a:xfrm>
            <a:off x="7210425" y="6361113"/>
            <a:ext cx="1276350"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Arial"/>
                <a:ea typeface="Arial"/>
                <a:cs typeface="Arial"/>
                <a:sym typeface="Arial"/>
              </a:rPr>
              <a:t>[NA18505]</a:t>
            </a:r>
            <a:endParaRPr/>
          </a:p>
        </p:txBody>
      </p:sp>
      <p:sp>
        <p:nvSpPr>
          <p:cNvPr id="1545" name="Shape 1545"/>
          <p:cNvSpPr txBox="1"/>
          <p:nvPr>
            <p:ph type="ctrTitle"/>
          </p:nvPr>
        </p:nvSpPr>
        <p:spPr>
          <a:xfrm>
            <a:off x="808038" y="-104775"/>
            <a:ext cx="7772400" cy="1470025"/>
          </a:xfrm>
          <a:prstGeom prst="rect">
            <a:avLst/>
          </a:prstGeom>
          <a:noFill/>
          <a:ln>
            <a:noFill/>
          </a:ln>
        </p:spPr>
        <p:txBody>
          <a:bodyPr anchorCtr="0" anchor="ctr" bIns="45975" lIns="91925" spcFirstLastPara="1" rIns="91925" wrap="square" tIns="45975">
            <a:noAutofit/>
          </a:bodyPr>
          <a:lstStyle/>
          <a:p>
            <a:pPr indent="0" lvl="0" marL="0" marR="0" rtl="0" algn="ctr">
              <a:spcBef>
                <a:spcPts val="0"/>
              </a:spcBef>
              <a:spcAft>
                <a:spcPts val="0"/>
              </a:spcAft>
              <a:buNone/>
            </a:pPr>
            <a:r>
              <a:rPr b="1" i="0" lang="en-US" sz="2400" u="none" cap="none" strike="noStrike">
                <a:solidFill>
                  <a:srgbClr val="22228B"/>
                </a:solidFill>
                <a:latin typeface="Arial"/>
                <a:ea typeface="Arial"/>
                <a:cs typeface="Arial"/>
                <a:sym typeface="Arial"/>
              </a:rPr>
              <a:t>Read-depth works well on a variety of sequencing platforms but provides imprecise breakpoints</a:t>
            </a:r>
            <a:endParaRPr/>
          </a:p>
        </p:txBody>
      </p:sp>
      <p:sp>
        <p:nvSpPr>
          <p:cNvPr id="1546" name="Shape 1546"/>
          <p:cNvSpPr txBox="1"/>
          <p:nvPr/>
        </p:nvSpPr>
        <p:spPr>
          <a:xfrm>
            <a:off x="484188" y="6343650"/>
            <a:ext cx="2339975" cy="2762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200" u="none" cap="none" strike="noStrike">
                <a:solidFill>
                  <a:schemeClr val="dk1"/>
                </a:solidFill>
                <a:latin typeface="Arial"/>
                <a:ea typeface="Arial"/>
                <a:cs typeface="Arial"/>
                <a:sym typeface="Arial"/>
              </a:rPr>
              <a:t>[Abyzov et al. Gen. Res. (’11)]</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0" name="Shape 1550"/>
        <p:cNvGrpSpPr/>
        <p:nvPr/>
      </p:nvGrpSpPr>
      <p:grpSpPr>
        <a:xfrm>
          <a:off x="0" y="0"/>
          <a:ext cx="0" cy="0"/>
          <a:chOff x="0" y="0"/>
          <a:chExt cx="0" cy="0"/>
        </a:xfrm>
      </p:grpSpPr>
      <p:sp>
        <p:nvSpPr>
          <p:cNvPr id="1551" name="Shape 1551"/>
          <p:cNvSpPr txBox="1"/>
          <p:nvPr>
            <p:ph type="title"/>
          </p:nvPr>
        </p:nvSpPr>
        <p:spPr>
          <a:xfrm>
            <a:off x="2138363" y="138113"/>
            <a:ext cx="4881562" cy="1143000"/>
          </a:xfrm>
          <a:prstGeom prst="rect">
            <a:avLst/>
          </a:prstGeom>
          <a:noFill/>
          <a:ln>
            <a:noFill/>
          </a:ln>
        </p:spPr>
        <p:txBody>
          <a:bodyPr anchorCtr="0" anchor="ctr" bIns="45650" lIns="0" spcFirstLastPara="1" rIns="0" wrap="square" tIns="45650">
            <a:noAutofit/>
          </a:bodyPr>
          <a:lstStyle/>
          <a:p>
            <a:pPr indent="0" lvl="0" marL="0" marR="0" rtl="0" algn="ctr">
              <a:spcBef>
                <a:spcPts val="0"/>
              </a:spcBef>
              <a:spcAft>
                <a:spcPts val="0"/>
              </a:spcAft>
              <a:buNone/>
            </a:pPr>
            <a:r>
              <a:rPr b="0" i="0" lang="en-US" sz="3800" u="none" cap="none" strike="noStrike">
                <a:solidFill>
                  <a:srgbClr val="000090"/>
                </a:solidFill>
                <a:latin typeface="Arial"/>
                <a:ea typeface="Arial"/>
                <a:cs typeface="Arial"/>
                <a:sym typeface="Arial"/>
              </a:rPr>
              <a:t>1000G SV </a:t>
            </a:r>
            <a:br>
              <a:rPr b="0" i="0" lang="en-US" sz="3800" u="none" cap="none" strike="noStrike">
                <a:solidFill>
                  <a:srgbClr val="000090"/>
                </a:solidFill>
                <a:latin typeface="Arial"/>
                <a:ea typeface="Arial"/>
                <a:cs typeface="Arial"/>
                <a:sym typeface="Arial"/>
              </a:rPr>
            </a:br>
            <a:r>
              <a:rPr b="0" i="0" lang="en-US" sz="3800" u="none" cap="none" strike="noStrike">
                <a:solidFill>
                  <a:srgbClr val="000090"/>
                </a:solidFill>
                <a:latin typeface="Arial"/>
                <a:ea typeface="Arial"/>
                <a:cs typeface="Arial"/>
                <a:sym typeface="Arial"/>
              </a:rPr>
              <a:t>(Pilot, </a:t>
            </a:r>
            <a:r>
              <a:rPr b="1" i="0" lang="en-US" sz="3800" u="none" cap="none" strike="noStrike">
                <a:solidFill>
                  <a:srgbClr val="000090"/>
                </a:solidFill>
                <a:latin typeface="Arial"/>
                <a:ea typeface="Arial"/>
                <a:cs typeface="Arial"/>
                <a:sym typeface="Arial"/>
              </a:rPr>
              <a:t>Phase I</a:t>
            </a:r>
            <a:r>
              <a:rPr b="0" i="0" lang="en-US" sz="3800" u="none" cap="none" strike="noStrike">
                <a:solidFill>
                  <a:srgbClr val="000090"/>
                </a:solidFill>
                <a:latin typeface="Arial"/>
                <a:ea typeface="Arial"/>
                <a:cs typeface="Arial"/>
                <a:sym typeface="Arial"/>
              </a:rPr>
              <a:t> &amp; III)</a:t>
            </a:r>
            <a:endParaRPr/>
          </a:p>
        </p:txBody>
      </p:sp>
      <p:sp>
        <p:nvSpPr>
          <p:cNvPr id="1552" name="Shape 1552"/>
          <p:cNvSpPr txBox="1"/>
          <p:nvPr>
            <p:ph idx="1" type="body"/>
          </p:nvPr>
        </p:nvSpPr>
        <p:spPr>
          <a:xfrm>
            <a:off x="0" y="1368425"/>
            <a:ext cx="5707063" cy="4568825"/>
          </a:xfrm>
          <a:prstGeom prst="rect">
            <a:avLst/>
          </a:prstGeom>
          <a:noFill/>
          <a:ln>
            <a:noFill/>
          </a:ln>
        </p:spPr>
        <p:txBody>
          <a:bodyPr anchorCtr="0" anchor="t" bIns="45650" lIns="91300" spcFirstLastPara="1" rIns="91300" wrap="square" tIns="45650">
            <a:noAutofit/>
          </a:bodyPr>
          <a:lstStyle/>
          <a:p>
            <a:pPr indent="-341313" lvl="0" marL="341313" marR="0" rtl="0" algn="l">
              <a:spcBef>
                <a:spcPts val="0"/>
              </a:spcBef>
              <a:spcAft>
                <a:spcPts val="0"/>
              </a:spcAft>
              <a:buClr>
                <a:schemeClr val="dk1"/>
              </a:buClr>
              <a:buSzPts val="3000"/>
              <a:buFont typeface="Arial"/>
              <a:buChar char="•"/>
            </a:pPr>
            <a:r>
              <a:rPr b="1" i="0" lang="en-US" sz="3000" u="none" cap="none" strike="noStrike">
                <a:solidFill>
                  <a:schemeClr val="dk1"/>
                </a:solidFill>
                <a:latin typeface="Arial"/>
                <a:ea typeface="Arial"/>
                <a:cs typeface="Arial"/>
                <a:sym typeface="Arial"/>
              </a:rPr>
              <a:t>Many</a:t>
            </a:r>
            <a:r>
              <a:rPr b="0" i="0" lang="en-US" sz="3000" u="none" cap="none" strike="noStrike">
                <a:solidFill>
                  <a:schemeClr val="dk1"/>
                </a:solidFill>
                <a:latin typeface="Arial"/>
                <a:ea typeface="Arial"/>
                <a:cs typeface="Arial"/>
                <a:sym typeface="Arial"/>
              </a:rPr>
              <a:t> different callers compared &amp; used </a:t>
            </a:r>
            <a:endParaRPr/>
          </a:p>
          <a:p>
            <a:pPr indent="-284163" lvl="1" marL="741363" marR="0" rtl="0" algn="l">
              <a:spcBef>
                <a:spcPts val="32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including SRiC &amp; CNVnator but also VariationHunter, Cortex, NovelSeq, PEMer, BreakDancer, Mosaik, Pindel, GenomeSTRiP, mrFast….</a:t>
            </a:r>
            <a:endParaRPr/>
          </a:p>
          <a:p>
            <a:pPr indent="-341313" lvl="0" marL="341313"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Merging</a:t>
            </a:r>
            <a:endParaRPr/>
          </a:p>
          <a:p>
            <a:pPr indent="-341313" lvl="0" marL="341313" marR="0" rtl="0" algn="l">
              <a:lnSpc>
                <a:spcPct val="8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Genotyping (GenomeSTRiP)</a:t>
            </a:r>
            <a:endParaRPr/>
          </a:p>
          <a:p>
            <a:pPr indent="-341313" lvl="0" marL="341313" marR="0" rtl="0" algn="l">
              <a:lnSpc>
                <a:spcPct val="8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Breakpoint assembly (AGE &amp; Tigra_SV)</a:t>
            </a:r>
            <a:endParaRPr/>
          </a:p>
          <a:p>
            <a:pPr indent="-341313" lvl="0" marL="341313" marR="0" rtl="0" algn="l">
              <a:lnSpc>
                <a:spcPct val="8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Mechanism Classification</a:t>
            </a:r>
            <a:endParaRPr/>
          </a:p>
          <a:p>
            <a:pPr indent="-214313" lvl="0" marL="341313"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214313" lvl="0" marL="341313"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553" name="Shape 1553"/>
          <p:cNvSpPr txBox="1"/>
          <p:nvPr/>
        </p:nvSpPr>
        <p:spPr>
          <a:xfrm>
            <a:off x="1522413" y="2249488"/>
            <a:ext cx="184150" cy="276225"/>
          </a:xfrm>
          <a:prstGeom prst="rect">
            <a:avLst/>
          </a:prstGeom>
          <a:noFill/>
          <a:ln>
            <a:noFill/>
          </a:ln>
        </p:spPr>
        <p:txBody>
          <a:bodyPr anchorCtr="0" anchor="t" bIns="45650" lIns="91300" spcFirstLastPara="1" rIns="91300" wrap="square" tIns="45650">
            <a:noAutofit/>
          </a:bodyPr>
          <a:lstStyle/>
          <a:p>
            <a:pPr indent="0" lvl="0" marL="0" marR="0" rtl="0" algn="l">
              <a:spcBef>
                <a:spcPts val="0"/>
              </a:spcBef>
              <a:spcAft>
                <a:spcPts val="0"/>
              </a:spcAft>
              <a:buNone/>
            </a:pPr>
            <a:r>
              <a:t/>
            </a:r>
            <a:endParaRPr b="1" i="0" sz="1200" u="none" cap="none" strike="noStrike">
              <a:solidFill>
                <a:srgbClr val="000000"/>
              </a:solidFill>
              <a:latin typeface="Arial"/>
              <a:ea typeface="Arial"/>
              <a:cs typeface="Arial"/>
              <a:sym typeface="Arial"/>
            </a:endParaRPr>
          </a:p>
        </p:txBody>
      </p:sp>
      <p:sp>
        <p:nvSpPr>
          <p:cNvPr id="1554" name="Shape 1554"/>
          <p:cNvSpPr txBox="1"/>
          <p:nvPr/>
        </p:nvSpPr>
        <p:spPr>
          <a:xfrm>
            <a:off x="0" y="6581775"/>
            <a:ext cx="5649913" cy="276225"/>
          </a:xfrm>
          <a:prstGeom prst="rect">
            <a:avLst/>
          </a:prstGeom>
          <a:noFill/>
          <a:ln>
            <a:noFill/>
          </a:ln>
        </p:spPr>
        <p:txBody>
          <a:bodyPr anchorCtr="0" anchor="t" bIns="45650" lIns="91300" spcFirstLastPara="1" rIns="91300" wrap="square" tIns="45650">
            <a:noAutofit/>
          </a:bodyPr>
          <a:lstStyle/>
          <a:p>
            <a:pPr indent="0" lvl="0" marL="0" marR="0" rtl="0" algn="l">
              <a:spcBef>
                <a:spcPts val="0"/>
              </a:spcBef>
              <a:spcAft>
                <a:spcPts val="0"/>
              </a:spcAft>
              <a:buNone/>
            </a:pPr>
            <a:r>
              <a:rPr b="1" i="0" lang="en-US" sz="1200" u="none" cap="none" strike="noStrike">
                <a:solidFill>
                  <a:srgbClr val="000000"/>
                </a:solidFill>
                <a:latin typeface="Arial"/>
                <a:ea typeface="Arial"/>
                <a:cs typeface="Arial"/>
                <a:sym typeface="Arial"/>
              </a:rPr>
              <a:t>[1000 Genomes Consortium, Nature (2010, 2012); Mills et al., Nature (2011)]</a:t>
            </a:r>
            <a:endParaRPr/>
          </a:p>
        </p:txBody>
      </p:sp>
      <p:pic>
        <p:nvPicPr>
          <p:cNvPr id="1555" name="Shape 1555"/>
          <p:cNvPicPr preferRelativeResize="0"/>
          <p:nvPr/>
        </p:nvPicPr>
        <p:blipFill rotWithShape="1">
          <a:blip r:embed="rId3">
            <a:alphaModFix/>
          </a:blip>
          <a:srcRect b="0" l="0" r="0" t="0"/>
          <a:stretch/>
        </p:blipFill>
        <p:spPr>
          <a:xfrm>
            <a:off x="6127750" y="1762125"/>
            <a:ext cx="2851150" cy="366077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9" name="Shape 1559"/>
        <p:cNvGrpSpPr/>
        <p:nvPr/>
      </p:nvGrpSpPr>
      <p:grpSpPr>
        <a:xfrm>
          <a:off x="0" y="0"/>
          <a:ext cx="0" cy="0"/>
          <a:chOff x="0" y="0"/>
          <a:chExt cx="0" cy="0"/>
        </a:xfrm>
      </p:grpSpPr>
      <p:sp>
        <p:nvSpPr>
          <p:cNvPr id="1560" name="Shape 15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8,943 Deletion Breakpoints </a:t>
            </a:r>
            <a:br>
              <a:rPr b="0" i="0" lang="en-US" sz="3959" u="none" cap="none" strike="noStrike">
                <a:solidFill>
                  <a:schemeClr val="dk1"/>
                </a:solidFill>
                <a:latin typeface="Helvetica Neue"/>
                <a:ea typeface="Helvetica Neue"/>
                <a:cs typeface="Helvetica Neue"/>
                <a:sym typeface="Helvetica Neue"/>
              </a:rPr>
            </a:br>
            <a:r>
              <a:rPr b="0" i="0" lang="en-US" sz="3959" u="none" cap="none" strike="noStrike">
                <a:solidFill>
                  <a:schemeClr val="dk1"/>
                </a:solidFill>
                <a:latin typeface="Helvetica Neue"/>
                <a:ea typeface="Helvetica Neue"/>
                <a:cs typeface="Helvetica Neue"/>
                <a:sym typeface="Helvetica Neue"/>
              </a:rPr>
              <a:t>(Phase I Refined)</a:t>
            </a:r>
            <a:endParaRPr b="0" i="0" sz="3959" u="none" cap="none" strike="noStrike">
              <a:solidFill>
                <a:schemeClr val="dk1"/>
              </a:solidFill>
              <a:latin typeface="Helvetica Neue"/>
              <a:ea typeface="Helvetica Neue"/>
              <a:cs typeface="Helvetica Neue"/>
              <a:sym typeface="Helvetica Neue"/>
            </a:endParaRPr>
          </a:p>
        </p:txBody>
      </p:sp>
      <p:sp>
        <p:nvSpPr>
          <p:cNvPr id="1561" name="Shape 1561"/>
          <p:cNvSpPr txBox="1"/>
          <p:nvPr>
            <p:ph idx="1" type="body"/>
          </p:nvPr>
        </p:nvSpPr>
        <p:spPr>
          <a:xfrm>
            <a:off x="457200" y="1600200"/>
            <a:ext cx="6072188"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42K deletions in official Phase 1 release</a:t>
            </a:r>
            <a:endParaRPr/>
          </a:p>
          <a:p>
            <a:pPr indent="-285750" lvl="1" marL="742950" marR="0" rtl="0" algn="l">
              <a:spcBef>
                <a:spcPts val="40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~20% w/ breakpt</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Breakpoint FDR from IRS, PCR, and high-coverage trios</a:t>
            </a:r>
            <a:endParaRPr/>
          </a:p>
          <a:p>
            <a:pPr indent="-285750" lvl="1" marL="742950" marR="0" rtl="0" algn="l">
              <a:spcBef>
                <a:spcPts val="40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~7% for site existence</a:t>
            </a:r>
            <a:endParaRPr/>
          </a:p>
          <a:p>
            <a:pPr indent="-285750" lvl="1" marL="742950" marR="0" rtl="0" algn="l">
              <a:spcBef>
                <a:spcPts val="40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13% for site existence + sequence precision</a:t>
            </a:r>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Helvetica Neue"/>
              <a:ea typeface="Helvetica Neue"/>
              <a:cs typeface="Helvetica Neue"/>
              <a:sym typeface="Helvetica Neue"/>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Helvetica Neue"/>
              <a:ea typeface="Helvetica Neue"/>
              <a:cs typeface="Helvetica Neue"/>
              <a:sym typeface="Helvetica Neue"/>
            </a:endParaRPr>
          </a:p>
        </p:txBody>
      </p:sp>
      <p:grpSp>
        <p:nvGrpSpPr>
          <p:cNvPr id="1562" name="Shape 1562"/>
          <p:cNvGrpSpPr/>
          <p:nvPr/>
        </p:nvGrpSpPr>
        <p:grpSpPr>
          <a:xfrm>
            <a:off x="6967538" y="2052638"/>
            <a:ext cx="1665287" cy="3711575"/>
            <a:chOff x="740279" y="2441105"/>
            <a:chExt cx="7292440" cy="16198036"/>
          </a:xfrm>
        </p:grpSpPr>
        <p:sp>
          <p:nvSpPr>
            <p:cNvPr id="1563" name="Shape 1563"/>
            <p:cNvSpPr/>
            <p:nvPr/>
          </p:nvSpPr>
          <p:spPr>
            <a:xfrm>
              <a:off x="740279" y="6694995"/>
              <a:ext cx="7292440" cy="1946811"/>
            </a:xfrm>
            <a:prstGeom prst="rect">
              <a:avLst/>
            </a:prstGeom>
            <a:solidFill>
              <a:schemeClr val="accent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FFFFFF"/>
                  </a:solidFill>
                  <a:latin typeface="Helvetica Neue"/>
                  <a:ea typeface="Helvetica Neue"/>
                  <a:cs typeface="Helvetica Neue"/>
                  <a:sym typeface="Helvetica Neue"/>
                </a:rPr>
                <a:t>Multiple CNV callers</a:t>
              </a:r>
              <a:endParaRPr/>
            </a:p>
          </p:txBody>
        </p:sp>
        <p:sp>
          <p:nvSpPr>
            <p:cNvPr id="1564" name="Shape 1564"/>
            <p:cNvSpPr/>
            <p:nvPr/>
          </p:nvSpPr>
          <p:spPr>
            <a:xfrm>
              <a:off x="740279" y="10013581"/>
              <a:ext cx="7292440" cy="1939885"/>
            </a:xfrm>
            <a:prstGeom prst="rect">
              <a:avLst/>
            </a:prstGeom>
            <a:solidFill>
              <a:schemeClr val="accent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FFFFFF"/>
                  </a:solidFill>
                  <a:latin typeface="Helvetica Neue"/>
                  <a:ea typeface="Helvetica Neue"/>
                  <a:cs typeface="Helvetica Neue"/>
                  <a:sym typeface="Helvetica Neue"/>
                </a:rPr>
                <a:t>Call merging</a:t>
              </a:r>
              <a:endParaRPr/>
            </a:p>
          </p:txBody>
        </p:sp>
        <p:sp>
          <p:nvSpPr>
            <p:cNvPr id="1565" name="Shape 1565"/>
            <p:cNvSpPr/>
            <p:nvPr/>
          </p:nvSpPr>
          <p:spPr>
            <a:xfrm>
              <a:off x="740279" y="13380666"/>
              <a:ext cx="7292440" cy="1946815"/>
            </a:xfrm>
            <a:prstGeom prst="rect">
              <a:avLst/>
            </a:prstGeom>
            <a:solidFill>
              <a:schemeClr val="accent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FFFFFF"/>
                  </a:solidFill>
                  <a:latin typeface="Helvetica Neue"/>
                  <a:ea typeface="Helvetica Neue"/>
                  <a:cs typeface="Helvetica Neue"/>
                  <a:sym typeface="Helvetica Neue"/>
                </a:rPr>
                <a:t>Breakpoint assembly</a:t>
              </a:r>
              <a:endParaRPr/>
            </a:p>
          </p:txBody>
        </p:sp>
        <p:sp>
          <p:nvSpPr>
            <p:cNvPr id="1566" name="Shape 1566"/>
            <p:cNvSpPr/>
            <p:nvPr/>
          </p:nvSpPr>
          <p:spPr>
            <a:xfrm>
              <a:off x="740279" y="2441105"/>
              <a:ext cx="7292440" cy="2785120"/>
            </a:xfrm>
            <a:prstGeom prst="can">
              <a:avLst>
                <a:gd fmla="val 25000" name="adj"/>
              </a:avLst>
            </a:prstGeom>
            <a:solidFill>
              <a:schemeClr val="accent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FFFFFF"/>
                  </a:solidFill>
                  <a:latin typeface="Helvetica Neue"/>
                  <a:ea typeface="Helvetica Neue"/>
                  <a:cs typeface="Helvetica Neue"/>
                  <a:sym typeface="Helvetica Neue"/>
                </a:rPr>
                <a:t>Data for 1,092 samples</a:t>
              </a:r>
              <a:endParaRPr/>
            </a:p>
          </p:txBody>
        </p:sp>
        <p:sp>
          <p:nvSpPr>
            <p:cNvPr id="1567" name="Shape 1567"/>
            <p:cNvSpPr/>
            <p:nvPr/>
          </p:nvSpPr>
          <p:spPr>
            <a:xfrm>
              <a:off x="740279" y="16699256"/>
              <a:ext cx="7292440" cy="1939885"/>
            </a:xfrm>
            <a:prstGeom prst="rect">
              <a:avLst/>
            </a:prstGeom>
            <a:solidFill>
              <a:schemeClr val="accent1"/>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FFFFFF"/>
                  </a:solidFill>
                  <a:latin typeface="Helvetica Neue"/>
                  <a:ea typeface="Helvetica Neue"/>
                  <a:cs typeface="Helvetica Neue"/>
                  <a:sym typeface="Helvetica Neue"/>
                </a:rPr>
                <a:t>Mapping to junctions</a:t>
              </a:r>
              <a:endParaRPr/>
            </a:p>
          </p:txBody>
        </p:sp>
        <p:cxnSp>
          <p:nvCxnSpPr>
            <p:cNvPr id="1568" name="Shape 1568"/>
            <p:cNvCxnSpPr>
              <a:endCxn id="1563" idx="0"/>
            </p:cNvCxnSpPr>
            <p:nvPr/>
          </p:nvCxnSpPr>
          <p:spPr>
            <a:xfrm>
              <a:off x="4386499" y="5225895"/>
              <a:ext cx="0" cy="1469100"/>
            </a:xfrm>
            <a:prstGeom prst="straightConnector1">
              <a:avLst/>
            </a:prstGeom>
            <a:noFill/>
            <a:ln cap="flat" cmpd="sng" w="381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569" name="Shape 1569"/>
            <p:cNvCxnSpPr>
              <a:stCxn id="1563" idx="2"/>
            </p:cNvCxnSpPr>
            <p:nvPr/>
          </p:nvCxnSpPr>
          <p:spPr>
            <a:xfrm>
              <a:off x="4386499" y="8641806"/>
              <a:ext cx="0" cy="1372200"/>
            </a:xfrm>
            <a:prstGeom prst="straightConnector1">
              <a:avLst/>
            </a:prstGeom>
            <a:noFill/>
            <a:ln cap="flat" cmpd="sng" w="381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570" name="Shape 1570"/>
            <p:cNvCxnSpPr>
              <a:stCxn id="1564" idx="2"/>
            </p:cNvCxnSpPr>
            <p:nvPr/>
          </p:nvCxnSpPr>
          <p:spPr>
            <a:xfrm>
              <a:off x="4386499" y="11953466"/>
              <a:ext cx="0" cy="1475400"/>
            </a:xfrm>
            <a:prstGeom prst="straightConnector1">
              <a:avLst/>
            </a:prstGeom>
            <a:noFill/>
            <a:ln cap="flat" cmpd="sng" w="381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571" name="Shape 1571"/>
            <p:cNvCxnSpPr/>
            <p:nvPr/>
          </p:nvCxnSpPr>
          <p:spPr>
            <a:xfrm>
              <a:off x="4389974" y="15327481"/>
              <a:ext cx="0" cy="1371776"/>
            </a:xfrm>
            <a:prstGeom prst="straightConnector1">
              <a:avLst/>
            </a:prstGeom>
            <a:noFill/>
            <a:ln cap="flat" cmpd="sng" w="381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6" name="Shape 1576"/>
        <p:cNvGrpSpPr/>
        <p:nvPr/>
      </p:nvGrpSpPr>
      <p:grpSpPr>
        <a:xfrm>
          <a:off x="0" y="0"/>
          <a:ext cx="0" cy="0"/>
          <a:chOff x="0" y="0"/>
          <a:chExt cx="0" cy="0"/>
        </a:xfrm>
      </p:grpSpPr>
      <p:sp>
        <p:nvSpPr>
          <p:cNvPr id="1577" name="Shape 1577"/>
          <p:cNvSpPr txBox="1"/>
          <p:nvPr>
            <p:ph type="title"/>
          </p:nvPr>
        </p:nvSpPr>
        <p:spPr>
          <a:xfrm>
            <a:off x="0" y="15875"/>
            <a:ext cx="9105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Helvetica Neue"/>
                <a:ea typeface="Helvetica Neue"/>
                <a:cs typeface="Helvetica Neue"/>
                <a:sym typeface="Helvetica Neue"/>
              </a:rPr>
              <a:t>Breakpoint characterization in 1000G</a:t>
            </a:r>
            <a:endParaRPr/>
          </a:p>
        </p:txBody>
      </p:sp>
      <p:sp>
        <p:nvSpPr>
          <p:cNvPr id="1578" name="Shape 1578"/>
          <p:cNvSpPr/>
          <p:nvPr/>
        </p:nvSpPr>
        <p:spPr>
          <a:xfrm>
            <a:off x="739775" y="21599525"/>
            <a:ext cx="7292975" cy="7497763"/>
          </a:xfrm>
          <a:prstGeom prst="roundRect">
            <a:avLst>
              <a:gd fmla="val 10162"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79" name="Shape 1579"/>
          <p:cNvSpPr/>
          <p:nvPr/>
        </p:nvSpPr>
        <p:spPr>
          <a:xfrm>
            <a:off x="892175" y="21751925"/>
            <a:ext cx="7292975" cy="7497763"/>
          </a:xfrm>
          <a:prstGeom prst="roundRect">
            <a:avLst>
              <a:gd fmla="val 10162"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80" name="Shape 1580"/>
          <p:cNvSpPr txBox="1"/>
          <p:nvPr>
            <p:ph idx="1" type="body"/>
          </p:nvPr>
        </p:nvSpPr>
        <p:spPr>
          <a:xfrm>
            <a:off x="457200" y="965200"/>
            <a:ext cx="5314950" cy="5160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Breakseq #1 w/ ~2000 breakpoints [Lam et al. Nat. Biotech. (‘10)]</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Pilot</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Phase 1 “Integrated” &amp; </a:t>
            </a:r>
            <a:br>
              <a:rPr b="0" i="0" lang="en-US" sz="2400" u="none" cap="none" strike="noStrike">
                <a:solidFill>
                  <a:schemeClr val="dk1"/>
                </a:solidFill>
                <a:latin typeface="Helvetica Neue"/>
                <a:ea typeface="Helvetica Neue"/>
                <a:cs typeface="Helvetica Neue"/>
                <a:sym typeface="Helvetica Neue"/>
              </a:rPr>
            </a:br>
            <a:r>
              <a:rPr b="0" i="0" lang="en-US" sz="2400" u="none" cap="none" strike="noStrike">
                <a:solidFill>
                  <a:schemeClr val="dk1"/>
                </a:solidFill>
                <a:latin typeface="Helvetica Neue"/>
                <a:ea typeface="Helvetica Neue"/>
                <a:cs typeface="Helvetica Neue"/>
                <a:sym typeface="Helvetica Neue"/>
              </a:rPr>
              <a:t>Phase 1 refined </a:t>
            </a:r>
            <a:endParaRPr/>
          </a:p>
          <a:p>
            <a:pPr indent="-342900" lvl="0" marL="342900" marR="0" rtl="0" algn="l">
              <a:spcBef>
                <a:spcPts val="480"/>
              </a:spcBef>
              <a:spcAft>
                <a:spcPts val="0"/>
              </a:spcAft>
              <a:buClr>
                <a:schemeClr val="dk1"/>
              </a:buClr>
              <a:buSzPts val="2400"/>
              <a:buFont typeface="Arial"/>
              <a:buChar char="•"/>
            </a:pPr>
            <a:r>
              <a:rPr b="0" i="0" lang="en-US" sz="2400" u="none" cap="none" strike="noStrike">
                <a:solidFill>
                  <a:schemeClr val="dk1"/>
                </a:solidFill>
                <a:latin typeface="Helvetica Neue"/>
                <a:ea typeface="Helvetica Neue"/>
                <a:cs typeface="Helvetica Neue"/>
                <a:sym typeface="Helvetica Neue"/>
              </a:rPr>
              <a:t>Phase 3</a:t>
            </a:r>
            <a:endParaRPr/>
          </a:p>
        </p:txBody>
      </p:sp>
      <p:grpSp>
        <p:nvGrpSpPr>
          <p:cNvPr id="1581" name="Shape 1581"/>
          <p:cNvGrpSpPr/>
          <p:nvPr/>
        </p:nvGrpSpPr>
        <p:grpSpPr>
          <a:xfrm>
            <a:off x="5568950" y="947738"/>
            <a:ext cx="3536950" cy="5537200"/>
            <a:chOff x="9348595" y="1215108"/>
            <a:chExt cx="18439007" cy="28862627"/>
          </a:xfrm>
        </p:grpSpPr>
        <p:pic>
          <p:nvPicPr>
            <p:cNvPr id="1582" name="Shape 1582"/>
            <p:cNvPicPr preferRelativeResize="0"/>
            <p:nvPr/>
          </p:nvPicPr>
          <p:blipFill rotWithShape="1">
            <a:blip r:embed="rId3">
              <a:alphaModFix/>
            </a:blip>
            <a:srcRect b="0" l="0" r="0" t="0"/>
            <a:stretch/>
          </p:blipFill>
          <p:spPr>
            <a:xfrm>
              <a:off x="10414002" y="10697213"/>
              <a:ext cx="17373600" cy="10058400"/>
            </a:xfrm>
            <a:prstGeom prst="rect">
              <a:avLst/>
            </a:prstGeom>
            <a:noFill/>
            <a:ln>
              <a:noFill/>
            </a:ln>
          </p:spPr>
        </p:pic>
        <p:pic>
          <p:nvPicPr>
            <p:cNvPr id="1583" name="Shape 1583"/>
            <p:cNvPicPr preferRelativeResize="0"/>
            <p:nvPr/>
          </p:nvPicPr>
          <p:blipFill rotWithShape="1">
            <a:blip r:embed="rId4">
              <a:alphaModFix/>
            </a:blip>
            <a:srcRect b="0" l="0" r="0" t="0"/>
            <a:stretch/>
          </p:blipFill>
          <p:spPr>
            <a:xfrm>
              <a:off x="10414002" y="1215108"/>
              <a:ext cx="17373600" cy="9601200"/>
            </a:xfrm>
            <a:prstGeom prst="rect">
              <a:avLst/>
            </a:prstGeom>
            <a:noFill/>
            <a:ln>
              <a:noFill/>
            </a:ln>
          </p:spPr>
        </p:pic>
        <p:pic>
          <p:nvPicPr>
            <p:cNvPr id="1584" name="Shape 1584"/>
            <p:cNvPicPr preferRelativeResize="0"/>
            <p:nvPr/>
          </p:nvPicPr>
          <p:blipFill rotWithShape="1">
            <a:blip r:embed="rId5">
              <a:alphaModFix/>
            </a:blip>
            <a:srcRect b="0" l="0" r="0" t="0"/>
            <a:stretch/>
          </p:blipFill>
          <p:spPr>
            <a:xfrm>
              <a:off x="10414002" y="20476534"/>
              <a:ext cx="17373600" cy="9601200"/>
            </a:xfrm>
            <a:prstGeom prst="rect">
              <a:avLst/>
            </a:prstGeom>
            <a:noFill/>
            <a:ln>
              <a:noFill/>
            </a:ln>
          </p:spPr>
        </p:pic>
        <p:pic>
          <p:nvPicPr>
            <p:cNvPr id="1585" name="Shape 1585"/>
            <p:cNvPicPr preferRelativeResize="0"/>
            <p:nvPr/>
          </p:nvPicPr>
          <p:blipFill rotWithShape="1">
            <a:blip r:embed="rId6">
              <a:alphaModFix/>
            </a:blip>
            <a:srcRect b="0" l="0" r="0" t="0"/>
            <a:stretch/>
          </p:blipFill>
          <p:spPr>
            <a:xfrm>
              <a:off x="20822805" y="21403269"/>
              <a:ext cx="6393155" cy="5829300"/>
            </a:xfrm>
            <a:prstGeom prst="rect">
              <a:avLst/>
            </a:prstGeom>
            <a:noFill/>
            <a:ln>
              <a:noFill/>
            </a:ln>
          </p:spPr>
        </p:pic>
        <p:pic>
          <p:nvPicPr>
            <p:cNvPr id="1586" name="Shape 1586"/>
            <p:cNvPicPr preferRelativeResize="0"/>
            <p:nvPr/>
          </p:nvPicPr>
          <p:blipFill rotWithShape="1">
            <a:blip r:embed="rId7">
              <a:alphaModFix/>
            </a:blip>
            <a:srcRect b="0" l="0" r="0" t="0"/>
            <a:stretch/>
          </p:blipFill>
          <p:spPr>
            <a:xfrm>
              <a:off x="20822805" y="11620733"/>
              <a:ext cx="6393156" cy="5829300"/>
            </a:xfrm>
            <a:prstGeom prst="rect">
              <a:avLst/>
            </a:prstGeom>
            <a:noFill/>
            <a:ln>
              <a:noFill/>
            </a:ln>
          </p:spPr>
        </p:pic>
        <p:sp>
          <p:nvSpPr>
            <p:cNvPr id="1587" name="Shape 1587"/>
            <p:cNvSpPr txBox="1"/>
            <p:nvPr/>
          </p:nvSpPr>
          <p:spPr>
            <a:xfrm rot="-5400000">
              <a:off x="4131444" y="22170994"/>
              <a:ext cx="12238479" cy="18041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000" u="none" cap="none" strike="noStrike">
                  <a:solidFill>
                    <a:srgbClr val="000000"/>
                  </a:solidFill>
                  <a:latin typeface="Helvetica Neue"/>
                  <a:ea typeface="Helvetica Neue"/>
                  <a:cs typeface="Helvetica Neue"/>
                  <a:sym typeface="Helvetica Neue"/>
                </a:rPr>
                <a:t>Count of deletions</a:t>
              </a:r>
              <a:endParaRPr/>
            </a:p>
          </p:txBody>
        </p:sp>
        <p:pic>
          <p:nvPicPr>
            <p:cNvPr id="1588" name="Shape 1588"/>
            <p:cNvPicPr preferRelativeResize="0"/>
            <p:nvPr/>
          </p:nvPicPr>
          <p:blipFill rotWithShape="1">
            <a:blip r:embed="rId8">
              <a:alphaModFix/>
            </a:blip>
            <a:srcRect b="0" l="24414" r="0" t="0"/>
            <a:stretch/>
          </p:blipFill>
          <p:spPr>
            <a:xfrm>
              <a:off x="20715738" y="2131096"/>
              <a:ext cx="6479581" cy="5829300"/>
            </a:xfrm>
            <a:prstGeom prst="rect">
              <a:avLst/>
            </a:prstGeom>
            <a:noFill/>
            <a:ln>
              <a:noFill/>
            </a:ln>
          </p:spPr>
        </p:pic>
      </p:grpSp>
      <p:sp>
        <p:nvSpPr>
          <p:cNvPr id="1589" name="Shape 1589"/>
          <p:cNvSpPr txBox="1"/>
          <p:nvPr/>
        </p:nvSpPr>
        <p:spPr>
          <a:xfrm>
            <a:off x="8291513" y="2343150"/>
            <a:ext cx="704850" cy="2762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Pilot set</a:t>
            </a:r>
            <a:endParaRPr/>
          </a:p>
        </p:txBody>
      </p:sp>
      <p:sp>
        <p:nvSpPr>
          <p:cNvPr id="1590" name="Shape 1590"/>
          <p:cNvSpPr txBox="1"/>
          <p:nvPr/>
        </p:nvSpPr>
        <p:spPr>
          <a:xfrm>
            <a:off x="6792913" y="2854325"/>
            <a:ext cx="1084262" cy="2778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Integrated set</a:t>
            </a:r>
            <a:endParaRPr/>
          </a:p>
        </p:txBody>
      </p:sp>
      <p:sp>
        <p:nvSpPr>
          <p:cNvPr id="1591" name="Shape 1591"/>
          <p:cNvSpPr txBox="1"/>
          <p:nvPr/>
        </p:nvSpPr>
        <p:spPr>
          <a:xfrm>
            <a:off x="6981825" y="4724400"/>
            <a:ext cx="677863" cy="2778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Phase 1</a:t>
            </a:r>
            <a:endParaRPr/>
          </a:p>
        </p:txBody>
      </p:sp>
      <p:sp>
        <p:nvSpPr>
          <p:cNvPr id="1592" name="Shape 1592"/>
          <p:cNvSpPr txBox="1"/>
          <p:nvPr/>
        </p:nvSpPr>
        <p:spPr>
          <a:xfrm>
            <a:off x="4921250" y="3530600"/>
            <a:ext cx="850900" cy="1200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cap="none" strike="noStrike">
                <a:solidFill>
                  <a:srgbClr val="FF00FF"/>
                </a:solidFill>
                <a:latin typeface="Helvetica Neue"/>
                <a:ea typeface="Helvetica Neue"/>
                <a:cs typeface="Helvetica Neue"/>
                <a:sym typeface="Helvetica Neue"/>
              </a:rPr>
              <a:t>TEI</a:t>
            </a:r>
            <a:endParaRPr/>
          </a:p>
          <a:p>
            <a:pPr indent="0" lvl="0" marL="0" marR="0" rtl="0" algn="l">
              <a:spcBef>
                <a:spcPts val="0"/>
              </a:spcBef>
              <a:spcAft>
                <a:spcPts val="0"/>
              </a:spcAft>
              <a:buNone/>
            </a:pPr>
            <a:r>
              <a:rPr b="1" i="0" lang="en-US" sz="1800" u="none" cap="none" strike="noStrike">
                <a:solidFill>
                  <a:srgbClr val="00FF00"/>
                </a:solidFill>
                <a:latin typeface="Helvetica Neue"/>
                <a:ea typeface="Helvetica Neue"/>
                <a:cs typeface="Helvetica Neue"/>
                <a:sym typeface="Helvetica Neue"/>
              </a:rPr>
              <a:t>NAHR</a:t>
            </a:r>
            <a:endParaRPr/>
          </a:p>
          <a:p>
            <a:pPr indent="0" lvl="0" marL="0" marR="0" rtl="0" algn="l">
              <a:spcBef>
                <a:spcPts val="0"/>
              </a:spcBef>
              <a:spcAft>
                <a:spcPts val="0"/>
              </a:spcAft>
              <a:buNone/>
            </a:pPr>
            <a:r>
              <a:rPr b="1" i="0" lang="en-US" sz="1800" u="none" cap="none" strike="noStrike">
                <a:solidFill>
                  <a:srgbClr val="0000FF"/>
                </a:solidFill>
                <a:latin typeface="Helvetica Neue"/>
                <a:ea typeface="Helvetica Neue"/>
                <a:cs typeface="Helvetica Neue"/>
                <a:sym typeface="Helvetica Neue"/>
              </a:rPr>
              <a:t>NH</a:t>
            </a:r>
            <a:endParaRPr/>
          </a:p>
          <a:p>
            <a:pPr indent="0" lvl="0" marL="0" marR="0" rtl="0" algn="l">
              <a:spcBef>
                <a:spcPts val="0"/>
              </a:spcBef>
              <a:spcAft>
                <a:spcPts val="0"/>
              </a:spcAft>
              <a:buNone/>
            </a:pPr>
            <a:r>
              <a:rPr b="1" i="0" lang="en-US" sz="1800" u="none" cap="none" strike="noStrike">
                <a:solidFill>
                  <a:srgbClr val="FF0000"/>
                </a:solidFill>
                <a:latin typeface="Helvetica Neue"/>
                <a:ea typeface="Helvetica Neue"/>
                <a:cs typeface="Helvetica Neue"/>
                <a:sym typeface="Helvetica Neue"/>
              </a:rPr>
              <a:t>VNTR</a:t>
            </a:r>
            <a:endParaRPr/>
          </a:p>
        </p:txBody>
      </p:sp>
      <p:grpSp>
        <p:nvGrpSpPr>
          <p:cNvPr id="1593" name="Shape 1593"/>
          <p:cNvGrpSpPr/>
          <p:nvPr/>
        </p:nvGrpSpPr>
        <p:grpSpPr>
          <a:xfrm>
            <a:off x="1446213" y="3373438"/>
            <a:ext cx="3009900" cy="2565400"/>
            <a:chOff x="1445502" y="3373726"/>
            <a:chExt cx="3009957" cy="2565469"/>
          </a:xfrm>
        </p:grpSpPr>
        <p:grpSp>
          <p:nvGrpSpPr>
            <p:cNvPr id="1594" name="Shape 1594"/>
            <p:cNvGrpSpPr/>
            <p:nvPr/>
          </p:nvGrpSpPr>
          <p:grpSpPr>
            <a:xfrm>
              <a:off x="1445502" y="3392777"/>
              <a:ext cx="3009957" cy="2546418"/>
              <a:chOff x="1445502" y="3392777"/>
              <a:chExt cx="3009957" cy="2546418"/>
            </a:xfrm>
          </p:grpSpPr>
          <p:sp>
            <p:nvSpPr>
              <p:cNvPr id="1595" name="Shape 1595"/>
              <p:cNvSpPr/>
              <p:nvPr/>
            </p:nvSpPr>
            <p:spPr>
              <a:xfrm>
                <a:off x="1909061" y="3392777"/>
                <a:ext cx="2546398" cy="2546418"/>
              </a:xfrm>
              <a:prstGeom prst="ellipse">
                <a:avLst/>
              </a:prstGeom>
              <a:solidFill>
                <a:srgbClr val="FBD4B4"/>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96" name="Shape 1596"/>
              <p:cNvSpPr/>
              <p:nvPr/>
            </p:nvSpPr>
            <p:spPr>
              <a:xfrm>
                <a:off x="1445502" y="3707110"/>
                <a:ext cx="2006638" cy="2049517"/>
              </a:xfrm>
              <a:prstGeom prst="ellipse">
                <a:avLst/>
              </a:prstGeom>
              <a:solidFill>
                <a:srgbClr val="8CB3E3">
                  <a:alpha val="52941"/>
                </a:srgbClr>
              </a:solidFill>
              <a:ln cap="flat" cmpd="sng" w="3810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597" name="Shape 1597"/>
            <p:cNvSpPr/>
            <p:nvPr/>
          </p:nvSpPr>
          <p:spPr>
            <a:xfrm>
              <a:off x="1909061" y="3373726"/>
              <a:ext cx="2546398" cy="2546418"/>
            </a:xfrm>
            <a:prstGeom prst="ellipse">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598" name="Shape 1598"/>
          <p:cNvSpPr txBox="1"/>
          <p:nvPr/>
        </p:nvSpPr>
        <p:spPr>
          <a:xfrm>
            <a:off x="2162175" y="4335463"/>
            <a:ext cx="850900" cy="64611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6,104</a:t>
            </a:r>
            <a:endParaRPr/>
          </a:p>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(6,299)</a:t>
            </a:r>
            <a:endParaRPr/>
          </a:p>
        </p:txBody>
      </p:sp>
      <p:sp>
        <p:nvSpPr>
          <p:cNvPr id="1599" name="Shape 1599"/>
          <p:cNvSpPr txBox="1"/>
          <p:nvPr/>
        </p:nvSpPr>
        <p:spPr>
          <a:xfrm>
            <a:off x="3497263" y="4324350"/>
            <a:ext cx="966787" cy="6461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23,850</a:t>
            </a:r>
            <a:endParaRPr/>
          </a:p>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(23,655)</a:t>
            </a:r>
            <a:endParaRPr/>
          </a:p>
        </p:txBody>
      </p:sp>
      <p:sp>
        <p:nvSpPr>
          <p:cNvPr id="1600" name="Shape 1600"/>
          <p:cNvSpPr txBox="1"/>
          <p:nvPr/>
        </p:nvSpPr>
        <p:spPr>
          <a:xfrm>
            <a:off x="512763" y="3967163"/>
            <a:ext cx="850900" cy="647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2,839</a:t>
            </a:r>
            <a:endParaRPr/>
          </a:p>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(2,644)</a:t>
            </a:r>
            <a:endParaRPr/>
          </a:p>
        </p:txBody>
      </p:sp>
      <p:cxnSp>
        <p:nvCxnSpPr>
          <p:cNvPr id="1601" name="Shape 1601"/>
          <p:cNvCxnSpPr/>
          <p:nvPr/>
        </p:nvCxnSpPr>
        <p:spPr>
          <a:xfrm>
            <a:off x="1312863" y="4252913"/>
            <a:ext cx="347662" cy="163512"/>
          </a:xfrm>
          <a:prstGeom prst="straightConnector1">
            <a:avLst/>
          </a:prstGeom>
          <a:noFill/>
          <a:ln cap="flat" cmpd="sng" w="25400">
            <a:solidFill>
              <a:srgbClr val="000000"/>
            </a:solidFill>
            <a:prstDash val="solid"/>
            <a:round/>
            <a:headEnd len="sm" w="sm" type="none"/>
            <a:tailEnd len="sm" w="sm" type="none"/>
          </a:ln>
          <a:effectLst>
            <a:outerShdw blurRad="40000" rotWithShape="0" dir="5400000" dist="20000">
              <a:srgbClr val="000000">
                <a:alpha val="37647"/>
              </a:srgbClr>
            </a:outerShdw>
          </a:effectLst>
        </p:spPr>
      </p:cxnSp>
      <p:sp>
        <p:nvSpPr>
          <p:cNvPr id="1602" name="Shape 1602"/>
          <p:cNvSpPr txBox="1"/>
          <p:nvPr/>
        </p:nvSpPr>
        <p:spPr>
          <a:xfrm>
            <a:off x="196850" y="5181600"/>
            <a:ext cx="3668713" cy="16319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cap="none" strike="noStrike">
                <a:solidFill>
                  <a:srgbClr val="1F497D"/>
                </a:solidFill>
                <a:latin typeface="Calibri"/>
                <a:ea typeface="Calibri"/>
                <a:cs typeface="Calibri"/>
                <a:sym typeface="Calibri"/>
              </a:rPr>
              <a:t>Refined</a:t>
            </a:r>
            <a:endParaRPr/>
          </a:p>
          <a:p>
            <a:pPr indent="0" lvl="0" marL="0" marR="0" rtl="0" algn="l">
              <a:spcBef>
                <a:spcPts val="0"/>
              </a:spcBef>
              <a:spcAft>
                <a:spcPts val="0"/>
              </a:spcAft>
              <a:buNone/>
            </a:pPr>
            <a:r>
              <a:rPr b="1" i="0" lang="en-US" sz="1800" u="none" cap="none" strike="noStrike">
                <a:solidFill>
                  <a:srgbClr val="1F497D"/>
                </a:solidFill>
                <a:latin typeface="Calibri"/>
                <a:ea typeface="Calibri"/>
                <a:cs typeface="Calibri"/>
                <a:sym typeface="Calibri"/>
              </a:rPr>
              <a:t>Phase 1 </a:t>
            </a:r>
            <a:endParaRPr/>
          </a:p>
          <a:p>
            <a:pPr indent="0" lvl="0" marL="0" marR="0" rtl="0" algn="l">
              <a:spcBef>
                <a:spcPts val="0"/>
              </a:spcBef>
              <a:spcAft>
                <a:spcPts val="0"/>
              </a:spcAft>
              <a:buNone/>
            </a:pPr>
            <a:r>
              <a:rPr b="1" i="0" lang="en-US" sz="1800" u="none" cap="none" strike="noStrike">
                <a:solidFill>
                  <a:srgbClr val="F79646"/>
                </a:solidFill>
                <a:latin typeface="Calibri"/>
                <a:ea typeface="Calibri"/>
                <a:cs typeface="Calibri"/>
                <a:sym typeface="Calibri"/>
              </a:rPr>
              <a:t>Phase 3</a:t>
            </a:r>
            <a:endParaRPr/>
          </a:p>
          <a:p>
            <a:pPr indent="0" lvl="0" marL="0" marR="0" rtl="0" algn="l">
              <a:spcBef>
                <a:spcPts val="0"/>
              </a:spcBef>
              <a:spcAft>
                <a:spcPts val="0"/>
              </a:spcAft>
              <a:buNone/>
            </a:pPr>
            <a:r>
              <a:t/>
            </a:r>
            <a:endParaRPr b="1" i="0" sz="1800" u="none" cap="none" strike="noStrike">
              <a:solidFill>
                <a:srgbClr val="F79646"/>
              </a:solidFill>
              <a:latin typeface="Calibri"/>
              <a:ea typeface="Calibri"/>
              <a:cs typeface="Calibri"/>
              <a:sym typeface="Calibri"/>
            </a:endParaRPr>
          </a:p>
          <a:p>
            <a:pPr indent="0" lvl="0" marL="0" marR="0" rtl="0" algn="l">
              <a:spcBef>
                <a:spcPts val="0"/>
              </a:spcBef>
              <a:spcAft>
                <a:spcPts val="0"/>
              </a:spcAft>
              <a:buNone/>
            </a:pPr>
            <a:r>
              <a:rPr b="0" i="0" lang="en-US" sz="1400" u="none" cap="none" strike="noStrike">
                <a:solidFill>
                  <a:srgbClr val="000000"/>
                </a:solidFill>
                <a:latin typeface="Calibri"/>
                <a:ea typeface="Calibri"/>
                <a:cs typeface="Calibri"/>
                <a:sym typeface="Calibri"/>
              </a:rPr>
              <a:t>Exact match </a:t>
            </a:r>
            <a:endParaRPr/>
          </a:p>
          <a:p>
            <a:pPr indent="0" lvl="0" marL="0" marR="0" rtl="0" algn="l">
              <a:spcBef>
                <a:spcPts val="0"/>
              </a:spcBef>
              <a:spcAft>
                <a:spcPts val="0"/>
              </a:spcAft>
              <a:buNone/>
            </a:pPr>
            <a:r>
              <a:rPr b="0" i="1" lang="en-US" sz="1400" u="none" cap="none" strike="noStrike">
                <a:solidFill>
                  <a:srgbClr val="000000"/>
                </a:solidFill>
                <a:latin typeface="Calibri"/>
                <a:ea typeface="Calibri"/>
                <a:cs typeface="Calibri"/>
                <a:sym typeface="Calibri"/>
              </a:rPr>
              <a:t>Number in parentheses: &gt;50% reciprocal match </a:t>
            </a:r>
            <a:endParaRPr/>
          </a:p>
        </p:txBody>
      </p:sp>
      <p:sp>
        <p:nvSpPr>
          <p:cNvPr id="1603" name="Shape 1603"/>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rgbClr val="7F7F7F"/>
                </a:solidFill>
                <a:latin typeface="Arial"/>
                <a:ea typeface="Arial"/>
                <a:cs typeface="Arial"/>
                <a:sym typeface="Arial"/>
              </a:rPr>
              <a:t>[Abyzov et al. (‘15) </a:t>
            </a:r>
            <a:r>
              <a:rPr b="1" i="1" lang="en-US" sz="1200" u="none" cap="none" strike="noStrike">
                <a:solidFill>
                  <a:srgbClr val="7F7F7F"/>
                </a:solidFill>
                <a:latin typeface="Arial"/>
                <a:ea typeface="Arial"/>
                <a:cs typeface="Arial"/>
                <a:sym typeface="Arial"/>
              </a:rPr>
              <a:t>Nature Comm.</a:t>
            </a:r>
            <a:r>
              <a:rPr b="1" i="0" lang="en-US" sz="1200" u="none" cap="none" strike="noStrike">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sp>
        <p:nvSpPr>
          <p:cNvPr id="1609" name="Shape 16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Higher SNP Density and Relaxed Selection at NH Breakpoints</a:t>
            </a:r>
            <a:endParaRPr/>
          </a:p>
        </p:txBody>
      </p:sp>
      <p:grpSp>
        <p:nvGrpSpPr>
          <p:cNvPr id="1610" name="Shape 1610"/>
          <p:cNvGrpSpPr/>
          <p:nvPr/>
        </p:nvGrpSpPr>
        <p:grpSpPr>
          <a:xfrm>
            <a:off x="581025" y="2006600"/>
            <a:ext cx="4610100" cy="4557713"/>
            <a:chOff x="127598" y="2860641"/>
            <a:chExt cx="4610008" cy="4557878"/>
          </a:xfrm>
        </p:grpSpPr>
        <p:sp>
          <p:nvSpPr>
            <p:cNvPr id="1611" name="Shape 1611"/>
            <p:cNvSpPr txBox="1"/>
            <p:nvPr/>
          </p:nvSpPr>
          <p:spPr>
            <a:xfrm>
              <a:off x="3777188" y="7080369"/>
              <a:ext cx="960418" cy="338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700 Kbps</a:t>
              </a:r>
              <a:endParaRPr/>
            </a:p>
          </p:txBody>
        </p:sp>
        <p:grpSp>
          <p:nvGrpSpPr>
            <p:cNvPr id="1612" name="Shape 1612"/>
            <p:cNvGrpSpPr/>
            <p:nvPr/>
          </p:nvGrpSpPr>
          <p:grpSpPr>
            <a:xfrm>
              <a:off x="127598" y="2860641"/>
              <a:ext cx="4149642" cy="4553115"/>
              <a:chOff x="127598" y="2947896"/>
              <a:chExt cx="4149642" cy="4553115"/>
            </a:xfrm>
          </p:grpSpPr>
          <p:pic>
            <p:nvPicPr>
              <p:cNvPr id="1613" name="Shape 1613"/>
              <p:cNvPicPr preferRelativeResize="0"/>
              <p:nvPr/>
            </p:nvPicPr>
            <p:blipFill rotWithShape="1">
              <a:blip r:embed="rId3">
                <a:alphaModFix/>
              </a:blip>
              <a:srcRect b="0" l="0" r="0" t="0"/>
              <a:stretch/>
            </p:blipFill>
            <p:spPr>
              <a:xfrm>
                <a:off x="688284" y="2976366"/>
                <a:ext cx="3569462" cy="1289531"/>
              </a:xfrm>
              <a:prstGeom prst="rect">
                <a:avLst/>
              </a:prstGeom>
              <a:noFill/>
              <a:ln>
                <a:noFill/>
              </a:ln>
            </p:spPr>
          </p:pic>
          <p:sp>
            <p:nvSpPr>
              <p:cNvPr id="1614" name="Shape 1614"/>
              <p:cNvSpPr txBox="1"/>
              <p:nvPr/>
            </p:nvSpPr>
            <p:spPr>
              <a:xfrm>
                <a:off x="3683527" y="3024099"/>
                <a:ext cx="482590" cy="3699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NH</a:t>
                </a:r>
                <a:endParaRPr/>
              </a:p>
            </p:txBody>
          </p:sp>
          <p:sp>
            <p:nvSpPr>
              <p:cNvPr id="1615" name="Shape 1615"/>
              <p:cNvSpPr txBox="1"/>
              <p:nvPr/>
            </p:nvSpPr>
            <p:spPr>
              <a:xfrm>
                <a:off x="1280100" y="3086014"/>
                <a:ext cx="1279499"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SNP density</a:t>
                </a:r>
                <a:endParaRPr/>
              </a:p>
            </p:txBody>
          </p:sp>
          <p:sp>
            <p:nvSpPr>
              <p:cNvPr id="1616" name="Shape 1616"/>
              <p:cNvSpPr txBox="1"/>
              <p:nvPr/>
            </p:nvSpPr>
            <p:spPr>
              <a:xfrm>
                <a:off x="1280100" y="3944882"/>
                <a:ext cx="2244680"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Conservation score</a:t>
                </a:r>
                <a:endParaRPr/>
              </a:p>
            </p:txBody>
          </p:sp>
          <p:sp>
            <p:nvSpPr>
              <p:cNvPr id="1617" name="Shape 1617"/>
              <p:cNvSpPr txBox="1"/>
              <p:nvPr/>
            </p:nvSpPr>
            <p:spPr>
              <a:xfrm>
                <a:off x="127598" y="2947896"/>
                <a:ext cx="45401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18" name="Shape 1618"/>
              <p:cNvSpPr txBox="1"/>
              <p:nvPr/>
            </p:nvSpPr>
            <p:spPr>
              <a:xfrm>
                <a:off x="127598" y="3976633"/>
                <a:ext cx="42861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cxnSp>
            <p:nvCxnSpPr>
              <p:cNvPr id="1619" name="Shape 1619"/>
              <p:cNvCxnSpPr/>
              <p:nvPr/>
            </p:nvCxnSpPr>
            <p:spPr>
              <a:xfrm>
                <a:off x="687975" y="7167624"/>
                <a:ext cx="3589265" cy="0"/>
              </a:xfrm>
              <a:prstGeom prst="straightConnector1">
                <a:avLst/>
              </a:prstGeom>
              <a:noFill/>
              <a:ln cap="flat" cmpd="sng" w="25400">
                <a:solidFill>
                  <a:srgbClr val="7F7F7F"/>
                </a:solidFill>
                <a:prstDash val="solid"/>
                <a:round/>
                <a:headEnd len="sm" w="sm" type="none"/>
                <a:tailEnd len="med" w="med" type="stealth"/>
              </a:ln>
            </p:spPr>
          </p:cxnSp>
          <p:sp>
            <p:nvSpPr>
              <p:cNvPr id="1620" name="Shape 1620"/>
              <p:cNvSpPr txBox="1"/>
              <p:nvPr/>
            </p:nvSpPr>
            <p:spPr>
              <a:xfrm>
                <a:off x="780048" y="7162862"/>
                <a:ext cx="960418" cy="3381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0</a:t>
                </a:r>
                <a:endParaRPr/>
              </a:p>
            </p:txBody>
          </p:sp>
        </p:grpSp>
      </p:grpSp>
      <p:cxnSp>
        <p:nvCxnSpPr>
          <p:cNvPr id="1621" name="Shape 1621"/>
          <p:cNvCxnSpPr/>
          <p:nvPr/>
        </p:nvCxnSpPr>
        <p:spPr>
          <a:xfrm>
            <a:off x="1143000" y="331311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22" name="Shape 1622"/>
          <p:cNvCxnSpPr/>
          <p:nvPr/>
        </p:nvCxnSpPr>
        <p:spPr>
          <a:xfrm>
            <a:off x="1143000" y="4527550"/>
            <a:ext cx="7319963" cy="0"/>
          </a:xfrm>
          <a:prstGeom prst="straightConnector1">
            <a:avLst/>
          </a:prstGeom>
          <a:noFill/>
          <a:ln cap="flat" cmpd="sng" w="25400">
            <a:solidFill>
              <a:schemeClr val="dk1"/>
            </a:solidFill>
            <a:prstDash val="solid"/>
            <a:round/>
            <a:headEnd len="sm" w="sm" type="none"/>
            <a:tailEnd len="sm" w="sm" type="none"/>
          </a:ln>
        </p:spPr>
      </p:cxnSp>
      <p:cxnSp>
        <p:nvCxnSpPr>
          <p:cNvPr id="1623" name="Shape 1623"/>
          <p:cNvCxnSpPr/>
          <p:nvPr/>
        </p:nvCxnSpPr>
        <p:spPr>
          <a:xfrm>
            <a:off x="1143000" y="575786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24" name="Shape 1624"/>
          <p:cNvCxnSpPr/>
          <p:nvPr/>
        </p:nvCxnSpPr>
        <p:spPr>
          <a:xfrm>
            <a:off x="4730750" y="1868488"/>
            <a:ext cx="0" cy="3900487"/>
          </a:xfrm>
          <a:prstGeom prst="straightConnector1">
            <a:avLst/>
          </a:prstGeom>
          <a:noFill/>
          <a:ln cap="flat" cmpd="sng" w="25400">
            <a:solidFill>
              <a:schemeClr val="dk1"/>
            </a:solidFill>
            <a:prstDash val="solid"/>
            <a:round/>
            <a:headEnd len="sm" w="sm" type="none"/>
            <a:tailEnd len="sm" w="sm" type="none"/>
          </a:ln>
        </p:spPr>
      </p:cxnSp>
      <p:sp>
        <p:nvSpPr>
          <p:cNvPr id="1625" name="Shape 1625"/>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0" name="Shape 1630"/>
        <p:cNvGrpSpPr/>
        <p:nvPr/>
      </p:nvGrpSpPr>
      <p:grpSpPr>
        <a:xfrm>
          <a:off x="0" y="0"/>
          <a:ext cx="0" cy="0"/>
          <a:chOff x="0" y="0"/>
          <a:chExt cx="0" cy="0"/>
        </a:xfrm>
      </p:grpSpPr>
      <p:sp>
        <p:nvSpPr>
          <p:cNvPr id="1631" name="Shape 16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Higher SNP Density and Relaxed Selection at all Breakpoints</a:t>
            </a:r>
            <a:endParaRPr b="0" i="0" sz="3959" u="none" cap="none" strike="noStrike">
              <a:solidFill>
                <a:schemeClr val="dk1"/>
              </a:solidFill>
              <a:latin typeface="Helvetica Neue"/>
              <a:ea typeface="Helvetica Neue"/>
              <a:cs typeface="Helvetica Neue"/>
              <a:sym typeface="Helvetica Neue"/>
            </a:endParaRPr>
          </a:p>
        </p:txBody>
      </p:sp>
      <p:grpSp>
        <p:nvGrpSpPr>
          <p:cNvPr id="1632" name="Shape 1632"/>
          <p:cNvGrpSpPr/>
          <p:nvPr/>
        </p:nvGrpSpPr>
        <p:grpSpPr>
          <a:xfrm>
            <a:off x="569913" y="2006600"/>
            <a:ext cx="4621212" cy="4557713"/>
            <a:chOff x="115200" y="2860641"/>
            <a:chExt cx="4622406" cy="4557878"/>
          </a:xfrm>
        </p:grpSpPr>
        <p:sp>
          <p:nvSpPr>
            <p:cNvPr id="1633" name="Shape 1633"/>
            <p:cNvSpPr txBox="1"/>
            <p:nvPr/>
          </p:nvSpPr>
          <p:spPr>
            <a:xfrm>
              <a:off x="3778508" y="7080369"/>
              <a:ext cx="959098" cy="338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700 Kbps</a:t>
              </a:r>
              <a:endParaRPr/>
            </a:p>
          </p:txBody>
        </p:sp>
        <p:grpSp>
          <p:nvGrpSpPr>
            <p:cNvPr id="1634" name="Shape 1634"/>
            <p:cNvGrpSpPr/>
            <p:nvPr/>
          </p:nvGrpSpPr>
          <p:grpSpPr>
            <a:xfrm>
              <a:off x="115200" y="2860641"/>
              <a:ext cx="4161912" cy="4553115"/>
              <a:chOff x="115200" y="2947896"/>
              <a:chExt cx="4161912" cy="4553115"/>
            </a:xfrm>
          </p:grpSpPr>
          <p:grpSp>
            <p:nvGrpSpPr>
              <p:cNvPr id="1635" name="Shape 1635"/>
              <p:cNvGrpSpPr/>
              <p:nvPr/>
            </p:nvGrpSpPr>
            <p:grpSpPr>
              <a:xfrm>
                <a:off x="688284" y="2976366"/>
                <a:ext cx="3588324" cy="3721804"/>
                <a:chOff x="2014956" y="6756729"/>
                <a:chExt cx="15491655" cy="16067922"/>
              </a:xfrm>
            </p:grpSpPr>
            <p:pic>
              <p:nvPicPr>
                <p:cNvPr id="1636" name="Shape 1636"/>
                <p:cNvPicPr preferRelativeResize="0"/>
                <p:nvPr/>
              </p:nvPicPr>
              <p:blipFill rotWithShape="1">
                <a:blip r:embed="rId3">
                  <a:alphaModFix/>
                </a:blip>
                <a:srcRect b="0" l="0" r="0" t="0"/>
                <a:stretch/>
              </p:blipFill>
              <p:spPr>
                <a:xfrm>
                  <a:off x="2014956" y="6756729"/>
                  <a:ext cx="15410223" cy="5567215"/>
                </a:xfrm>
                <a:prstGeom prst="rect">
                  <a:avLst/>
                </a:prstGeom>
                <a:noFill/>
                <a:ln>
                  <a:noFill/>
                </a:ln>
              </p:spPr>
            </p:pic>
            <p:pic>
              <p:nvPicPr>
                <p:cNvPr id="1637" name="Shape 1637"/>
                <p:cNvPicPr preferRelativeResize="0"/>
                <p:nvPr/>
              </p:nvPicPr>
              <p:blipFill rotWithShape="1">
                <a:blip r:embed="rId4">
                  <a:alphaModFix/>
                </a:blip>
                <a:srcRect b="0" l="0" r="0" t="0"/>
                <a:stretch/>
              </p:blipFill>
              <p:spPr>
                <a:xfrm>
                  <a:off x="2014956" y="12323944"/>
                  <a:ext cx="15491655" cy="5211898"/>
                </a:xfrm>
                <a:prstGeom prst="rect">
                  <a:avLst/>
                </a:prstGeom>
                <a:noFill/>
                <a:ln>
                  <a:noFill/>
                </a:ln>
              </p:spPr>
            </p:pic>
            <p:pic>
              <p:nvPicPr>
                <p:cNvPr id="1638" name="Shape 1638"/>
                <p:cNvPicPr preferRelativeResize="0"/>
                <p:nvPr/>
              </p:nvPicPr>
              <p:blipFill rotWithShape="1">
                <a:blip r:embed="rId5">
                  <a:alphaModFix/>
                </a:blip>
                <a:srcRect b="0" l="0" r="0" t="0"/>
                <a:stretch/>
              </p:blipFill>
              <p:spPr>
                <a:xfrm>
                  <a:off x="2014956" y="17535842"/>
                  <a:ext cx="15491655" cy="5288809"/>
                </a:xfrm>
                <a:prstGeom prst="rect">
                  <a:avLst/>
                </a:prstGeom>
                <a:noFill/>
                <a:ln>
                  <a:noFill/>
                </a:ln>
              </p:spPr>
            </p:pic>
          </p:grpSp>
          <p:sp>
            <p:nvSpPr>
              <p:cNvPr id="1639" name="Shape 1639"/>
              <p:cNvSpPr txBox="1"/>
              <p:nvPr/>
            </p:nvSpPr>
            <p:spPr>
              <a:xfrm>
                <a:off x="3684822" y="3024099"/>
                <a:ext cx="481136" cy="3699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NH</a:t>
                </a:r>
                <a:endParaRPr/>
              </a:p>
            </p:txBody>
          </p:sp>
          <p:sp>
            <p:nvSpPr>
              <p:cNvPr id="1640" name="Shape 1640"/>
              <p:cNvSpPr txBox="1"/>
              <p:nvPr/>
            </p:nvSpPr>
            <p:spPr>
              <a:xfrm>
                <a:off x="3662591" y="4252868"/>
                <a:ext cx="473197" cy="3699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TEI</a:t>
                </a:r>
                <a:endParaRPr/>
              </a:p>
            </p:txBody>
          </p:sp>
          <p:sp>
            <p:nvSpPr>
              <p:cNvPr id="1641" name="Shape 1641"/>
              <p:cNvSpPr txBox="1"/>
              <p:nvPr/>
            </p:nvSpPr>
            <p:spPr>
              <a:xfrm>
                <a:off x="3524443" y="5468937"/>
                <a:ext cx="752669" cy="368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NAHR</a:t>
                </a:r>
                <a:endParaRPr/>
              </a:p>
            </p:txBody>
          </p:sp>
          <p:sp>
            <p:nvSpPr>
              <p:cNvPr id="1642" name="Shape 1642"/>
              <p:cNvSpPr txBox="1"/>
              <p:nvPr/>
            </p:nvSpPr>
            <p:spPr>
              <a:xfrm>
                <a:off x="1279138" y="3086014"/>
                <a:ext cx="1279856"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SNP density</a:t>
                </a:r>
                <a:endParaRPr/>
              </a:p>
            </p:txBody>
          </p:sp>
          <p:sp>
            <p:nvSpPr>
              <p:cNvPr id="1643" name="Shape 1643"/>
              <p:cNvSpPr txBox="1"/>
              <p:nvPr/>
            </p:nvSpPr>
            <p:spPr>
              <a:xfrm>
                <a:off x="1279138" y="3944882"/>
                <a:ext cx="2245305"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Conservation score</a:t>
                </a:r>
                <a:endParaRPr/>
              </a:p>
            </p:txBody>
          </p:sp>
          <p:sp>
            <p:nvSpPr>
              <p:cNvPr id="1644" name="Shape 1644"/>
              <p:cNvSpPr txBox="1"/>
              <p:nvPr/>
            </p:nvSpPr>
            <p:spPr>
              <a:xfrm>
                <a:off x="127903" y="2947896"/>
                <a:ext cx="454142"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45" name="Shape 1645"/>
              <p:cNvSpPr txBox="1"/>
              <p:nvPr/>
            </p:nvSpPr>
            <p:spPr>
              <a:xfrm>
                <a:off x="127903" y="3976633"/>
                <a:ext cx="42873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46" name="Shape 1646"/>
              <p:cNvSpPr txBox="1"/>
              <p:nvPr/>
            </p:nvSpPr>
            <p:spPr>
              <a:xfrm>
                <a:off x="115200" y="4129039"/>
                <a:ext cx="454142"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47" name="Shape 1647"/>
              <p:cNvSpPr txBox="1"/>
              <p:nvPr/>
            </p:nvSpPr>
            <p:spPr>
              <a:xfrm>
                <a:off x="118376" y="5191115"/>
                <a:ext cx="427147" cy="2778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48" name="Shape 1648"/>
              <p:cNvSpPr txBox="1"/>
              <p:nvPr/>
            </p:nvSpPr>
            <p:spPr>
              <a:xfrm>
                <a:off x="118376" y="5333995"/>
                <a:ext cx="454142" cy="2778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49" name="Shape 1649"/>
              <p:cNvSpPr txBox="1"/>
              <p:nvPr/>
            </p:nvSpPr>
            <p:spPr>
              <a:xfrm>
                <a:off x="121552" y="6421472"/>
                <a:ext cx="42873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cxnSp>
            <p:nvCxnSpPr>
              <p:cNvPr id="1650" name="Shape 1650"/>
              <p:cNvCxnSpPr/>
              <p:nvPr/>
            </p:nvCxnSpPr>
            <p:spPr>
              <a:xfrm>
                <a:off x="688435" y="7167624"/>
                <a:ext cx="3588677" cy="0"/>
              </a:xfrm>
              <a:prstGeom prst="straightConnector1">
                <a:avLst/>
              </a:prstGeom>
              <a:noFill/>
              <a:ln cap="flat" cmpd="sng" w="25400">
                <a:solidFill>
                  <a:srgbClr val="7F7F7F"/>
                </a:solidFill>
                <a:prstDash val="solid"/>
                <a:round/>
                <a:headEnd len="sm" w="sm" type="none"/>
                <a:tailEnd len="med" w="med" type="stealth"/>
              </a:ln>
            </p:spPr>
          </p:cxnSp>
          <p:sp>
            <p:nvSpPr>
              <p:cNvPr id="1651" name="Shape 1651"/>
              <p:cNvSpPr txBox="1"/>
              <p:nvPr/>
            </p:nvSpPr>
            <p:spPr>
              <a:xfrm>
                <a:off x="780534" y="7162862"/>
                <a:ext cx="959098" cy="3381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0</a:t>
                </a:r>
                <a:endParaRPr/>
              </a:p>
            </p:txBody>
          </p:sp>
        </p:grpSp>
      </p:grpSp>
      <p:cxnSp>
        <p:nvCxnSpPr>
          <p:cNvPr id="1652" name="Shape 1652"/>
          <p:cNvCxnSpPr/>
          <p:nvPr/>
        </p:nvCxnSpPr>
        <p:spPr>
          <a:xfrm>
            <a:off x="1143000" y="331311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53" name="Shape 1653"/>
          <p:cNvCxnSpPr/>
          <p:nvPr/>
        </p:nvCxnSpPr>
        <p:spPr>
          <a:xfrm>
            <a:off x="1143000" y="4527550"/>
            <a:ext cx="7319963" cy="0"/>
          </a:xfrm>
          <a:prstGeom prst="straightConnector1">
            <a:avLst/>
          </a:prstGeom>
          <a:noFill/>
          <a:ln cap="flat" cmpd="sng" w="25400">
            <a:solidFill>
              <a:schemeClr val="dk1"/>
            </a:solidFill>
            <a:prstDash val="solid"/>
            <a:round/>
            <a:headEnd len="sm" w="sm" type="none"/>
            <a:tailEnd len="sm" w="sm" type="none"/>
          </a:ln>
        </p:spPr>
      </p:cxnSp>
      <p:cxnSp>
        <p:nvCxnSpPr>
          <p:cNvPr id="1654" name="Shape 1654"/>
          <p:cNvCxnSpPr/>
          <p:nvPr/>
        </p:nvCxnSpPr>
        <p:spPr>
          <a:xfrm>
            <a:off x="1143000" y="575786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55" name="Shape 1655"/>
          <p:cNvCxnSpPr/>
          <p:nvPr/>
        </p:nvCxnSpPr>
        <p:spPr>
          <a:xfrm>
            <a:off x="4730750" y="1868488"/>
            <a:ext cx="0" cy="3900487"/>
          </a:xfrm>
          <a:prstGeom prst="straightConnector1">
            <a:avLst/>
          </a:prstGeom>
          <a:noFill/>
          <a:ln cap="flat" cmpd="sng" w="25400">
            <a:solidFill>
              <a:schemeClr val="dk1"/>
            </a:solidFill>
            <a:prstDash val="solid"/>
            <a:round/>
            <a:headEnd len="sm" w="sm" type="none"/>
            <a:tailEnd len="sm" w="sm" type="none"/>
          </a:ln>
        </p:spPr>
      </p:cxnSp>
      <p:sp>
        <p:nvSpPr>
          <p:cNvPr id="1656" name="Shape 1656"/>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1" name="Shape 1661"/>
        <p:cNvGrpSpPr/>
        <p:nvPr/>
      </p:nvGrpSpPr>
      <p:grpSpPr>
        <a:xfrm>
          <a:off x="0" y="0"/>
          <a:ext cx="0" cy="0"/>
          <a:chOff x="0" y="0"/>
          <a:chExt cx="0" cy="0"/>
        </a:xfrm>
      </p:grpSpPr>
      <p:sp>
        <p:nvSpPr>
          <p:cNvPr id="1662" name="Shape 16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SNP Density at NAHR is Driven by High C&gt;T</a:t>
            </a:r>
            <a:endParaRPr b="0" i="0" sz="3959" u="none" cap="none" strike="noStrike">
              <a:solidFill>
                <a:schemeClr val="dk1"/>
              </a:solidFill>
              <a:latin typeface="Helvetica Neue"/>
              <a:ea typeface="Helvetica Neue"/>
              <a:cs typeface="Helvetica Neue"/>
              <a:sym typeface="Helvetica Neue"/>
            </a:endParaRPr>
          </a:p>
        </p:txBody>
      </p:sp>
      <p:grpSp>
        <p:nvGrpSpPr>
          <p:cNvPr id="1663" name="Shape 1663"/>
          <p:cNvGrpSpPr/>
          <p:nvPr/>
        </p:nvGrpSpPr>
        <p:grpSpPr>
          <a:xfrm>
            <a:off x="569913" y="2006600"/>
            <a:ext cx="4621212" cy="4557713"/>
            <a:chOff x="115200" y="2860641"/>
            <a:chExt cx="4622406" cy="4557878"/>
          </a:xfrm>
        </p:grpSpPr>
        <p:sp>
          <p:nvSpPr>
            <p:cNvPr id="1664" name="Shape 1664"/>
            <p:cNvSpPr txBox="1"/>
            <p:nvPr/>
          </p:nvSpPr>
          <p:spPr>
            <a:xfrm>
              <a:off x="3778508" y="7080369"/>
              <a:ext cx="959098" cy="3381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700 Kbps</a:t>
              </a:r>
              <a:endParaRPr/>
            </a:p>
          </p:txBody>
        </p:sp>
        <p:grpSp>
          <p:nvGrpSpPr>
            <p:cNvPr id="1665" name="Shape 1665"/>
            <p:cNvGrpSpPr/>
            <p:nvPr/>
          </p:nvGrpSpPr>
          <p:grpSpPr>
            <a:xfrm>
              <a:off x="115200" y="2860641"/>
              <a:ext cx="4161912" cy="4553115"/>
              <a:chOff x="115200" y="2947896"/>
              <a:chExt cx="4161912" cy="4553115"/>
            </a:xfrm>
          </p:grpSpPr>
          <p:grpSp>
            <p:nvGrpSpPr>
              <p:cNvPr id="1666" name="Shape 1666"/>
              <p:cNvGrpSpPr/>
              <p:nvPr/>
            </p:nvGrpSpPr>
            <p:grpSpPr>
              <a:xfrm>
                <a:off x="688284" y="2976366"/>
                <a:ext cx="3588324" cy="3721804"/>
                <a:chOff x="2014956" y="6756729"/>
                <a:chExt cx="15491655" cy="16067922"/>
              </a:xfrm>
            </p:grpSpPr>
            <p:pic>
              <p:nvPicPr>
                <p:cNvPr id="1667" name="Shape 1667"/>
                <p:cNvPicPr preferRelativeResize="0"/>
                <p:nvPr/>
              </p:nvPicPr>
              <p:blipFill rotWithShape="1">
                <a:blip r:embed="rId3">
                  <a:alphaModFix/>
                </a:blip>
                <a:srcRect b="0" l="0" r="0" t="0"/>
                <a:stretch/>
              </p:blipFill>
              <p:spPr>
                <a:xfrm>
                  <a:off x="2014956" y="6756729"/>
                  <a:ext cx="15410223" cy="5567215"/>
                </a:xfrm>
                <a:prstGeom prst="rect">
                  <a:avLst/>
                </a:prstGeom>
                <a:noFill/>
                <a:ln>
                  <a:noFill/>
                </a:ln>
              </p:spPr>
            </p:pic>
            <p:pic>
              <p:nvPicPr>
                <p:cNvPr id="1668" name="Shape 1668"/>
                <p:cNvPicPr preferRelativeResize="0"/>
                <p:nvPr/>
              </p:nvPicPr>
              <p:blipFill rotWithShape="1">
                <a:blip r:embed="rId4">
                  <a:alphaModFix/>
                </a:blip>
                <a:srcRect b="0" l="0" r="0" t="0"/>
                <a:stretch/>
              </p:blipFill>
              <p:spPr>
                <a:xfrm>
                  <a:off x="2014956" y="12323944"/>
                  <a:ext cx="15491655" cy="5211898"/>
                </a:xfrm>
                <a:prstGeom prst="rect">
                  <a:avLst/>
                </a:prstGeom>
                <a:noFill/>
                <a:ln>
                  <a:noFill/>
                </a:ln>
              </p:spPr>
            </p:pic>
            <p:pic>
              <p:nvPicPr>
                <p:cNvPr id="1669" name="Shape 1669"/>
                <p:cNvPicPr preferRelativeResize="0"/>
                <p:nvPr/>
              </p:nvPicPr>
              <p:blipFill rotWithShape="1">
                <a:blip r:embed="rId5">
                  <a:alphaModFix/>
                </a:blip>
                <a:srcRect b="0" l="0" r="0" t="0"/>
                <a:stretch/>
              </p:blipFill>
              <p:spPr>
                <a:xfrm>
                  <a:off x="2014956" y="17535842"/>
                  <a:ext cx="15491655" cy="5288809"/>
                </a:xfrm>
                <a:prstGeom prst="rect">
                  <a:avLst/>
                </a:prstGeom>
                <a:noFill/>
                <a:ln>
                  <a:noFill/>
                </a:ln>
              </p:spPr>
            </p:pic>
          </p:grpSp>
          <p:sp>
            <p:nvSpPr>
              <p:cNvPr id="1670" name="Shape 1670"/>
              <p:cNvSpPr txBox="1"/>
              <p:nvPr/>
            </p:nvSpPr>
            <p:spPr>
              <a:xfrm>
                <a:off x="3684822" y="3024099"/>
                <a:ext cx="481136" cy="3699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NH</a:t>
                </a:r>
                <a:endParaRPr/>
              </a:p>
            </p:txBody>
          </p:sp>
          <p:sp>
            <p:nvSpPr>
              <p:cNvPr id="1671" name="Shape 1671"/>
              <p:cNvSpPr txBox="1"/>
              <p:nvPr/>
            </p:nvSpPr>
            <p:spPr>
              <a:xfrm>
                <a:off x="3662591" y="4252868"/>
                <a:ext cx="473197" cy="3699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TEI</a:t>
                </a:r>
                <a:endParaRPr/>
              </a:p>
            </p:txBody>
          </p:sp>
          <p:sp>
            <p:nvSpPr>
              <p:cNvPr id="1672" name="Shape 1672"/>
              <p:cNvSpPr txBox="1"/>
              <p:nvPr/>
            </p:nvSpPr>
            <p:spPr>
              <a:xfrm>
                <a:off x="3524443" y="5468937"/>
                <a:ext cx="752669" cy="368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NAHR</a:t>
                </a:r>
                <a:endParaRPr/>
              </a:p>
            </p:txBody>
          </p:sp>
          <p:sp>
            <p:nvSpPr>
              <p:cNvPr id="1673" name="Shape 1673"/>
              <p:cNvSpPr txBox="1"/>
              <p:nvPr/>
            </p:nvSpPr>
            <p:spPr>
              <a:xfrm>
                <a:off x="1279138" y="3086014"/>
                <a:ext cx="1279856"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SNP density</a:t>
                </a:r>
                <a:endParaRPr/>
              </a:p>
            </p:txBody>
          </p:sp>
          <p:sp>
            <p:nvSpPr>
              <p:cNvPr id="1674" name="Shape 1674"/>
              <p:cNvSpPr txBox="1"/>
              <p:nvPr/>
            </p:nvSpPr>
            <p:spPr>
              <a:xfrm>
                <a:off x="1279138" y="3944882"/>
                <a:ext cx="2245305" cy="307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rgbClr val="8064A2"/>
                    </a:solidFill>
                    <a:latin typeface="Helvetica Neue"/>
                    <a:ea typeface="Helvetica Neue"/>
                    <a:cs typeface="Helvetica Neue"/>
                    <a:sym typeface="Helvetica Neue"/>
                  </a:rPr>
                  <a:t>Conservation score</a:t>
                </a:r>
                <a:endParaRPr/>
              </a:p>
            </p:txBody>
          </p:sp>
          <p:sp>
            <p:nvSpPr>
              <p:cNvPr id="1675" name="Shape 1675"/>
              <p:cNvSpPr txBox="1"/>
              <p:nvPr/>
            </p:nvSpPr>
            <p:spPr>
              <a:xfrm>
                <a:off x="127903" y="2947896"/>
                <a:ext cx="454142"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76" name="Shape 1676"/>
              <p:cNvSpPr txBox="1"/>
              <p:nvPr/>
            </p:nvSpPr>
            <p:spPr>
              <a:xfrm>
                <a:off x="127903" y="3976633"/>
                <a:ext cx="42873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77" name="Shape 1677"/>
              <p:cNvSpPr txBox="1"/>
              <p:nvPr/>
            </p:nvSpPr>
            <p:spPr>
              <a:xfrm>
                <a:off x="115200" y="4129039"/>
                <a:ext cx="454142"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78" name="Shape 1678"/>
              <p:cNvSpPr txBox="1"/>
              <p:nvPr/>
            </p:nvSpPr>
            <p:spPr>
              <a:xfrm>
                <a:off x="118376" y="5191115"/>
                <a:ext cx="427147" cy="2778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79" name="Shape 1679"/>
              <p:cNvSpPr txBox="1"/>
              <p:nvPr/>
            </p:nvSpPr>
            <p:spPr>
              <a:xfrm>
                <a:off x="118376" y="5333995"/>
                <a:ext cx="454142" cy="2778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sp>
            <p:nvSpPr>
              <p:cNvPr id="1680" name="Shape 1680"/>
              <p:cNvSpPr txBox="1"/>
              <p:nvPr/>
            </p:nvSpPr>
            <p:spPr>
              <a:xfrm>
                <a:off x="121552" y="6421472"/>
                <a:ext cx="428736" cy="2762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-4%</a:t>
                </a:r>
                <a:endParaRPr/>
              </a:p>
            </p:txBody>
          </p:sp>
          <p:cxnSp>
            <p:nvCxnSpPr>
              <p:cNvPr id="1681" name="Shape 1681"/>
              <p:cNvCxnSpPr/>
              <p:nvPr/>
            </p:nvCxnSpPr>
            <p:spPr>
              <a:xfrm>
                <a:off x="688435" y="7167624"/>
                <a:ext cx="3588677" cy="0"/>
              </a:xfrm>
              <a:prstGeom prst="straightConnector1">
                <a:avLst/>
              </a:prstGeom>
              <a:noFill/>
              <a:ln cap="flat" cmpd="sng" w="25400">
                <a:solidFill>
                  <a:srgbClr val="7F7F7F"/>
                </a:solidFill>
                <a:prstDash val="solid"/>
                <a:round/>
                <a:headEnd len="sm" w="sm" type="none"/>
                <a:tailEnd len="med" w="med" type="stealth"/>
              </a:ln>
            </p:spPr>
          </p:cxnSp>
          <p:sp>
            <p:nvSpPr>
              <p:cNvPr id="1682" name="Shape 1682"/>
              <p:cNvSpPr txBox="1"/>
              <p:nvPr/>
            </p:nvSpPr>
            <p:spPr>
              <a:xfrm>
                <a:off x="780534" y="7162862"/>
                <a:ext cx="959098" cy="3381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0</a:t>
                </a:r>
                <a:endParaRPr/>
              </a:p>
            </p:txBody>
          </p:sp>
        </p:grpSp>
      </p:grpSp>
      <p:cxnSp>
        <p:nvCxnSpPr>
          <p:cNvPr id="1683" name="Shape 1683"/>
          <p:cNvCxnSpPr/>
          <p:nvPr/>
        </p:nvCxnSpPr>
        <p:spPr>
          <a:xfrm>
            <a:off x="1143000" y="331311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84" name="Shape 1684"/>
          <p:cNvCxnSpPr/>
          <p:nvPr/>
        </p:nvCxnSpPr>
        <p:spPr>
          <a:xfrm>
            <a:off x="1143000" y="4527550"/>
            <a:ext cx="7319963" cy="0"/>
          </a:xfrm>
          <a:prstGeom prst="straightConnector1">
            <a:avLst/>
          </a:prstGeom>
          <a:noFill/>
          <a:ln cap="flat" cmpd="sng" w="25400">
            <a:solidFill>
              <a:schemeClr val="dk1"/>
            </a:solidFill>
            <a:prstDash val="solid"/>
            <a:round/>
            <a:headEnd len="sm" w="sm" type="none"/>
            <a:tailEnd len="sm" w="sm" type="none"/>
          </a:ln>
        </p:spPr>
      </p:cxnSp>
      <p:cxnSp>
        <p:nvCxnSpPr>
          <p:cNvPr id="1685" name="Shape 1685"/>
          <p:cNvCxnSpPr/>
          <p:nvPr/>
        </p:nvCxnSpPr>
        <p:spPr>
          <a:xfrm>
            <a:off x="1143000" y="5757863"/>
            <a:ext cx="7319963" cy="0"/>
          </a:xfrm>
          <a:prstGeom prst="straightConnector1">
            <a:avLst/>
          </a:prstGeom>
          <a:noFill/>
          <a:ln cap="flat" cmpd="sng" w="25400">
            <a:solidFill>
              <a:schemeClr val="dk1"/>
            </a:solidFill>
            <a:prstDash val="solid"/>
            <a:round/>
            <a:headEnd len="sm" w="sm" type="none"/>
            <a:tailEnd len="sm" w="sm" type="none"/>
          </a:ln>
        </p:spPr>
      </p:cxnSp>
      <p:cxnSp>
        <p:nvCxnSpPr>
          <p:cNvPr id="1686" name="Shape 1686"/>
          <p:cNvCxnSpPr/>
          <p:nvPr/>
        </p:nvCxnSpPr>
        <p:spPr>
          <a:xfrm>
            <a:off x="4730750" y="1868488"/>
            <a:ext cx="0" cy="3900487"/>
          </a:xfrm>
          <a:prstGeom prst="straightConnector1">
            <a:avLst/>
          </a:prstGeom>
          <a:noFill/>
          <a:ln cap="flat" cmpd="sng" w="25400">
            <a:solidFill>
              <a:schemeClr val="dk1"/>
            </a:solidFill>
            <a:prstDash val="solid"/>
            <a:round/>
            <a:headEnd len="sm" w="sm" type="none"/>
            <a:tailEnd len="sm" w="sm" type="none"/>
          </a:ln>
        </p:spPr>
      </p:cxnSp>
      <p:pic>
        <p:nvPicPr>
          <p:cNvPr id="1687" name="Shape 1687"/>
          <p:cNvPicPr preferRelativeResize="0"/>
          <p:nvPr/>
        </p:nvPicPr>
        <p:blipFill rotWithShape="1">
          <a:blip r:embed="rId6">
            <a:alphaModFix/>
          </a:blip>
          <a:srcRect b="0" l="0" r="0" t="0"/>
          <a:stretch/>
        </p:blipFill>
        <p:spPr>
          <a:xfrm>
            <a:off x="4730750" y="2070100"/>
            <a:ext cx="3605213" cy="1217613"/>
          </a:xfrm>
          <a:prstGeom prst="rect">
            <a:avLst/>
          </a:prstGeom>
          <a:noFill/>
          <a:ln>
            <a:noFill/>
          </a:ln>
        </p:spPr>
      </p:pic>
      <p:pic>
        <p:nvPicPr>
          <p:cNvPr id="1688" name="Shape 1688"/>
          <p:cNvPicPr preferRelativeResize="0"/>
          <p:nvPr/>
        </p:nvPicPr>
        <p:blipFill rotWithShape="1">
          <a:blip r:embed="rId7">
            <a:alphaModFix/>
          </a:blip>
          <a:srcRect b="0" l="0" r="0" t="0"/>
          <a:stretch/>
        </p:blipFill>
        <p:spPr>
          <a:xfrm>
            <a:off x="4730750" y="3313113"/>
            <a:ext cx="3605213" cy="1190625"/>
          </a:xfrm>
          <a:prstGeom prst="rect">
            <a:avLst/>
          </a:prstGeom>
          <a:noFill/>
          <a:ln>
            <a:noFill/>
          </a:ln>
        </p:spPr>
      </p:pic>
      <p:pic>
        <p:nvPicPr>
          <p:cNvPr id="1689" name="Shape 1689"/>
          <p:cNvPicPr preferRelativeResize="0"/>
          <p:nvPr/>
        </p:nvPicPr>
        <p:blipFill rotWithShape="1">
          <a:blip r:embed="rId8">
            <a:alphaModFix/>
          </a:blip>
          <a:srcRect b="0" l="0" r="0" t="0"/>
          <a:stretch/>
        </p:blipFill>
        <p:spPr>
          <a:xfrm>
            <a:off x="4730750" y="4554538"/>
            <a:ext cx="3605213" cy="1177925"/>
          </a:xfrm>
          <a:prstGeom prst="rect">
            <a:avLst/>
          </a:prstGeom>
          <a:noFill/>
          <a:ln>
            <a:noFill/>
          </a:ln>
        </p:spPr>
      </p:pic>
      <p:grpSp>
        <p:nvGrpSpPr>
          <p:cNvPr id="1690" name="Shape 1690"/>
          <p:cNvGrpSpPr/>
          <p:nvPr/>
        </p:nvGrpSpPr>
        <p:grpSpPr>
          <a:xfrm>
            <a:off x="6756400" y="1790700"/>
            <a:ext cx="2146300" cy="985838"/>
            <a:chOff x="6189859" y="3333706"/>
            <a:chExt cx="1638200" cy="747212"/>
          </a:xfrm>
        </p:grpSpPr>
        <p:sp>
          <p:nvSpPr>
            <p:cNvPr id="1691" name="Shape 1691"/>
            <p:cNvSpPr txBox="1"/>
            <p:nvPr/>
          </p:nvSpPr>
          <p:spPr>
            <a:xfrm>
              <a:off x="6189859" y="3333706"/>
              <a:ext cx="1638200" cy="7472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0000FF"/>
                  </a:solidFill>
                  <a:latin typeface="Helvetica Neue"/>
                  <a:ea typeface="Helvetica Neue"/>
                  <a:cs typeface="Helvetica Neue"/>
                  <a:sym typeface="Helvetica Neue"/>
                </a:rPr>
                <a:t>C&gt;A</a:t>
              </a:r>
              <a:r>
                <a:rPr b="1" lang="en-US" sz="1200">
                  <a:solidFill>
                    <a:srgbClr val="000000"/>
                  </a:solidFill>
                  <a:latin typeface="Helvetica Neue"/>
                  <a:ea typeface="Helvetica Neue"/>
                  <a:cs typeface="Helvetica Neue"/>
                  <a:sym typeface="Helvetica Neue"/>
                </a:rPr>
                <a:t> C&gt;G </a:t>
              </a:r>
              <a:r>
                <a:rPr b="1" lang="en-US" sz="1200">
                  <a:solidFill>
                    <a:srgbClr val="FF0000"/>
                  </a:solidFill>
                  <a:latin typeface="Helvetica Neue"/>
                  <a:ea typeface="Helvetica Neue"/>
                  <a:cs typeface="Helvetica Neue"/>
                  <a:sym typeface="Helvetica Neue"/>
                </a:rPr>
                <a:t>C&gt;T</a:t>
              </a:r>
              <a:endParaRPr b="1" sz="1200">
                <a:solidFill>
                  <a:srgbClr val="000000"/>
                </a:solidFill>
                <a:latin typeface="Helvetica Neue"/>
                <a:ea typeface="Helvetica Neue"/>
                <a:cs typeface="Helvetica Neue"/>
                <a:sym typeface="Helvetica Neue"/>
              </a:endParaRPr>
            </a:p>
            <a:p>
              <a:pPr indent="0" lvl="0" marL="0" marR="0" rtl="0" algn="l">
                <a:spcBef>
                  <a:spcPts val="0"/>
                </a:spcBef>
                <a:spcAft>
                  <a:spcPts val="0"/>
                </a:spcAft>
                <a:buNone/>
              </a:pPr>
              <a:r>
                <a:rPr b="1" lang="en-US" sz="1200">
                  <a:solidFill>
                    <a:srgbClr val="7F7F7F"/>
                  </a:solidFill>
                  <a:latin typeface="Helvetica Neue"/>
                  <a:ea typeface="Helvetica Neue"/>
                  <a:cs typeface="Helvetica Neue"/>
                  <a:sym typeface="Helvetica Neue"/>
                </a:rPr>
                <a:t>T&gt;A</a:t>
              </a:r>
              <a:r>
                <a:rPr b="1" lang="en-US" sz="1200">
                  <a:solidFill>
                    <a:srgbClr val="000000"/>
                  </a:solidFill>
                  <a:latin typeface="Helvetica Neue"/>
                  <a:ea typeface="Helvetica Neue"/>
                  <a:cs typeface="Helvetica Neue"/>
                  <a:sym typeface="Helvetica Neue"/>
                </a:rPr>
                <a:t> </a:t>
              </a:r>
              <a:r>
                <a:rPr b="1" lang="en-US" sz="1200">
                  <a:solidFill>
                    <a:srgbClr val="00FF00"/>
                  </a:solidFill>
                  <a:latin typeface="Helvetica Neue"/>
                  <a:ea typeface="Helvetica Neue"/>
                  <a:cs typeface="Helvetica Neue"/>
                  <a:sym typeface="Helvetica Neue"/>
                </a:rPr>
                <a:t>T&gt;C</a:t>
              </a:r>
              <a:r>
                <a:rPr b="1" lang="en-US" sz="1200">
                  <a:solidFill>
                    <a:srgbClr val="000000"/>
                  </a:solidFill>
                  <a:latin typeface="Helvetica Neue"/>
                  <a:ea typeface="Helvetica Neue"/>
                  <a:cs typeface="Helvetica Neue"/>
                  <a:sym typeface="Helvetica Neue"/>
                </a:rPr>
                <a:t> </a:t>
              </a:r>
              <a:r>
                <a:rPr b="1" lang="en-US" sz="1200">
                  <a:solidFill>
                    <a:srgbClr val="FF00FF"/>
                  </a:solidFill>
                  <a:latin typeface="Helvetica Neue"/>
                  <a:ea typeface="Helvetica Neue"/>
                  <a:cs typeface="Helvetica Neue"/>
                  <a:sym typeface="Helvetica Neue"/>
                </a:rPr>
                <a:t>T&gt;G</a:t>
              </a:r>
              <a:endParaRPr/>
            </a:p>
            <a:p>
              <a:pPr indent="0" lvl="0" marL="0" marR="0" rtl="0" algn="l">
                <a:spcBef>
                  <a:spcPts val="0"/>
                </a:spcBef>
                <a:spcAft>
                  <a:spcPts val="0"/>
                </a:spcAft>
                <a:buNone/>
              </a:pPr>
              <a:r>
                <a:rPr b="1" lang="en-US" sz="1200">
                  <a:solidFill>
                    <a:srgbClr val="FF00FF"/>
                  </a:solidFill>
                  <a:latin typeface="Helvetica Neue"/>
                  <a:ea typeface="Helvetica Neue"/>
                  <a:cs typeface="Helvetica Neue"/>
                  <a:sym typeface="Helvetica Neue"/>
                </a:rPr>
                <a:t>                 </a:t>
              </a:r>
              <a:r>
                <a:rPr b="1" lang="en-US" sz="1200">
                  <a:solidFill>
                    <a:srgbClr val="FF0000"/>
                  </a:solidFill>
                  <a:latin typeface="Helvetica Neue"/>
                  <a:ea typeface="Helvetica Neue"/>
                  <a:cs typeface="Helvetica Neue"/>
                  <a:sym typeface="Helvetica Neue"/>
                </a:rPr>
                <a:t>C&gt;T outside CpG</a:t>
              </a:r>
              <a:endParaRPr b="1" sz="1200">
                <a:solidFill>
                  <a:srgbClr val="FF0000"/>
                </a:solidFill>
                <a:latin typeface="Helvetica Neue"/>
                <a:ea typeface="Helvetica Neue"/>
                <a:cs typeface="Helvetica Neue"/>
                <a:sym typeface="Helvetica Neue"/>
              </a:endParaRPr>
            </a:p>
          </p:txBody>
        </p:sp>
        <p:cxnSp>
          <p:nvCxnSpPr>
            <p:cNvPr id="1692" name="Shape 1692"/>
            <p:cNvCxnSpPr/>
            <p:nvPr/>
          </p:nvCxnSpPr>
          <p:spPr>
            <a:xfrm>
              <a:off x="6334050" y="3707914"/>
              <a:ext cx="288381" cy="0"/>
            </a:xfrm>
            <a:prstGeom prst="straightConnector1">
              <a:avLst/>
            </a:prstGeom>
            <a:noFill/>
            <a:ln cap="flat" cmpd="sng" w="28575">
              <a:solidFill>
                <a:srgbClr val="FF0000"/>
              </a:solidFill>
              <a:prstDash val="dashDot"/>
              <a:round/>
              <a:headEnd len="sm" w="sm" type="none"/>
              <a:tailEnd len="sm" w="sm" type="none"/>
            </a:ln>
          </p:spPr>
        </p:cxnSp>
      </p:grpSp>
      <p:sp>
        <p:nvSpPr>
          <p:cNvPr id="1693" name="Shape 1693"/>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7" name="Shape 1697"/>
        <p:cNvGrpSpPr/>
        <p:nvPr/>
      </p:nvGrpSpPr>
      <p:grpSpPr>
        <a:xfrm>
          <a:off x="0" y="0"/>
          <a:ext cx="0" cy="0"/>
          <a:chOff x="0" y="0"/>
          <a:chExt cx="0" cy="0"/>
        </a:xfrm>
      </p:grpSpPr>
      <p:sp>
        <p:nvSpPr>
          <p:cNvPr id="1698" name="Shape 16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Micro-homologies </a:t>
            </a:r>
            <a:br>
              <a:rPr b="0" i="0" lang="en-US" sz="3959" u="none" cap="none" strike="noStrike">
                <a:solidFill>
                  <a:schemeClr val="dk1"/>
                </a:solidFill>
                <a:latin typeface="Helvetica Neue"/>
                <a:ea typeface="Helvetica Neue"/>
                <a:cs typeface="Helvetica Neue"/>
                <a:sym typeface="Helvetica Neue"/>
              </a:rPr>
            </a:br>
            <a:r>
              <a:rPr b="0" i="0" lang="en-US" sz="3959" u="none" cap="none" strike="noStrike">
                <a:solidFill>
                  <a:schemeClr val="dk1"/>
                </a:solidFill>
                <a:latin typeface="Helvetica Neue"/>
                <a:ea typeface="Helvetica Neue"/>
                <a:cs typeface="Helvetica Neue"/>
                <a:sym typeface="Helvetica Neue"/>
              </a:rPr>
              <a:t>Identified around NH Breakpoints</a:t>
            </a:r>
            <a:endParaRPr b="0" i="0" sz="3959" u="none" cap="none" strike="noStrike">
              <a:solidFill>
                <a:schemeClr val="dk1"/>
              </a:solidFill>
              <a:latin typeface="Helvetica Neue"/>
              <a:ea typeface="Helvetica Neue"/>
              <a:cs typeface="Helvetica Neue"/>
              <a:sym typeface="Helvetica Neue"/>
            </a:endParaRPr>
          </a:p>
        </p:txBody>
      </p:sp>
      <p:pic>
        <p:nvPicPr>
          <p:cNvPr descr="47287_2_figure_1099172_nljjpp.pdf" id="1699" name="Shape 1699"/>
          <p:cNvPicPr preferRelativeResize="0"/>
          <p:nvPr/>
        </p:nvPicPr>
        <p:blipFill rotWithShape="1">
          <a:blip r:embed="rId3">
            <a:alphaModFix/>
          </a:blip>
          <a:srcRect b="0" l="0" r="0" t="0"/>
          <a:stretch/>
        </p:blipFill>
        <p:spPr>
          <a:xfrm>
            <a:off x="0" y="1778000"/>
            <a:ext cx="7056438" cy="4781550"/>
          </a:xfrm>
          <a:prstGeom prst="rect">
            <a:avLst/>
          </a:prstGeom>
          <a:noFill/>
          <a:ln>
            <a:noFill/>
          </a:ln>
        </p:spPr>
      </p:pic>
      <p:sp>
        <p:nvSpPr>
          <p:cNvPr id="1700" name="Shape 1700"/>
          <p:cNvSpPr txBox="1"/>
          <p:nvPr>
            <p:ph idx="1" type="body"/>
          </p:nvPr>
        </p:nvSpPr>
        <p:spPr>
          <a:xfrm>
            <a:off x="6769100" y="1587500"/>
            <a:ext cx="23749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Helvetica Neue"/>
                <a:ea typeface="Helvetica Neue"/>
                <a:cs typeface="Helvetica Neue"/>
                <a:sym typeface="Helvetica Neue"/>
              </a:rPr>
              <a:t>Breakpoints have </a:t>
            </a:r>
            <a:br>
              <a:rPr b="0" i="0" lang="en-US" sz="2000" u="none" cap="none" strike="noStrike">
                <a:solidFill>
                  <a:schemeClr val="dk1"/>
                </a:solidFill>
                <a:latin typeface="Helvetica Neue"/>
                <a:ea typeface="Helvetica Neue"/>
                <a:cs typeface="Helvetica Neue"/>
                <a:sym typeface="Helvetica Neue"/>
              </a:rPr>
            </a:br>
            <a:r>
              <a:rPr b="0" i="0" lang="en-US" sz="2000" u="none" cap="none" strike="noStrike">
                <a:solidFill>
                  <a:schemeClr val="dk1"/>
                </a:solidFill>
                <a:latin typeface="Helvetica Neue"/>
                <a:ea typeface="Helvetica Neue"/>
                <a:cs typeface="Helvetica Neue"/>
                <a:sym typeface="Helvetica Neue"/>
              </a:rPr>
              <a:t>Micro-homologous sequences </a:t>
            </a:r>
            <a:br>
              <a:rPr b="0" i="0" lang="en-US" sz="2000" u="none" cap="none" strike="noStrike">
                <a:solidFill>
                  <a:schemeClr val="dk1"/>
                </a:solidFill>
                <a:latin typeface="Helvetica Neue"/>
                <a:ea typeface="Helvetica Neue"/>
                <a:cs typeface="Helvetica Neue"/>
                <a:sym typeface="Helvetica Neue"/>
              </a:rPr>
            </a:br>
            <a:r>
              <a:rPr b="0" i="0" lang="en-US" sz="2000" u="none" cap="none" strike="noStrike">
                <a:solidFill>
                  <a:schemeClr val="dk1"/>
                </a:solidFill>
                <a:latin typeface="Helvetica Neue"/>
                <a:ea typeface="Helvetica Neue"/>
                <a:cs typeface="Helvetica Neue"/>
                <a:sym typeface="Helvetica Neue"/>
              </a:rPr>
              <a:t>with the template sites. </a:t>
            </a:r>
            <a:endParaRPr/>
          </a:p>
        </p:txBody>
      </p:sp>
      <p:sp>
        <p:nvSpPr>
          <p:cNvPr id="1701" name="Shape 1701"/>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5" name="Shape 1705"/>
        <p:cNvGrpSpPr/>
        <p:nvPr/>
      </p:nvGrpSpPr>
      <p:grpSpPr>
        <a:xfrm>
          <a:off x="0" y="0"/>
          <a:ext cx="0" cy="0"/>
          <a:chOff x="0" y="0"/>
          <a:chExt cx="0" cy="0"/>
        </a:xfrm>
      </p:grpSpPr>
      <p:sp>
        <p:nvSpPr>
          <p:cNvPr id="1706" name="Shape 17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Helvetica Neue"/>
                <a:ea typeface="Helvetica Neue"/>
                <a:cs typeface="Helvetica Neue"/>
                <a:sym typeface="Helvetica Neue"/>
              </a:rPr>
              <a:t>NH deletions are often coupled with micro-insertions</a:t>
            </a:r>
            <a:endParaRPr b="0" i="0" sz="3959" u="none" cap="none" strike="noStrike">
              <a:solidFill>
                <a:schemeClr val="dk1"/>
              </a:solidFill>
              <a:latin typeface="Helvetica Neue"/>
              <a:ea typeface="Helvetica Neue"/>
              <a:cs typeface="Helvetica Neue"/>
              <a:sym typeface="Helvetica Neue"/>
            </a:endParaRPr>
          </a:p>
        </p:txBody>
      </p:sp>
      <p:sp>
        <p:nvSpPr>
          <p:cNvPr id="1707" name="Shape 170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Helvetica Neue"/>
                <a:ea typeface="Helvetica Neue"/>
                <a:cs typeface="Helvetica Neue"/>
                <a:sym typeface="Helvetica Neue"/>
              </a:rPr>
              <a:t>Templates located at 2 characteristic distances from breakpoints, which tend to replicate late</a:t>
            </a:r>
            <a:endParaRPr/>
          </a:p>
          <a:p>
            <a:pPr indent="-342900" lvl="0" marL="342900" marR="0" rtl="0" algn="l">
              <a:spcBef>
                <a:spcPts val="560"/>
              </a:spcBef>
              <a:spcAft>
                <a:spcPts val="0"/>
              </a:spcAft>
              <a:buClr>
                <a:schemeClr val="dk1"/>
              </a:buClr>
              <a:buSzPts val="2800"/>
              <a:buFont typeface="Arial"/>
              <a:buChar char="•"/>
            </a:pPr>
            <a:r>
              <a:rPr b="0" i="0" lang="en-US" sz="2800" u="none" cap="none" strike="noStrike">
                <a:solidFill>
                  <a:schemeClr val="dk1"/>
                </a:solidFill>
                <a:latin typeface="Helvetica Neue"/>
                <a:ea typeface="Helvetica Neue"/>
                <a:cs typeface="Helvetica Neue"/>
                <a:sym typeface="Helvetica Neue"/>
              </a:rPr>
              <a:t>Suggests spatial &amp; temporal configuration of DNA during template switching </a:t>
            </a:r>
            <a:endParaRPr/>
          </a:p>
        </p:txBody>
      </p:sp>
      <p:pic>
        <p:nvPicPr>
          <p:cNvPr descr="Micro_insertions.fig4 (1).tif" id="1708" name="Shape 1708"/>
          <p:cNvPicPr preferRelativeResize="0"/>
          <p:nvPr/>
        </p:nvPicPr>
        <p:blipFill rotWithShape="1">
          <a:blip r:embed="rId3">
            <a:alphaModFix/>
          </a:blip>
          <a:srcRect b="0" l="0" r="0" t="0"/>
          <a:stretch/>
        </p:blipFill>
        <p:spPr>
          <a:xfrm>
            <a:off x="457200" y="3764118"/>
            <a:ext cx="4138613" cy="2679700"/>
          </a:xfrm>
          <a:prstGeom prst="rect">
            <a:avLst/>
          </a:prstGeom>
          <a:noFill/>
          <a:ln>
            <a:noFill/>
          </a:ln>
        </p:spPr>
      </p:pic>
      <p:pic>
        <p:nvPicPr>
          <p:cNvPr descr="Micro_insertions.fig4 (1).tif" id="1709" name="Shape 1709"/>
          <p:cNvPicPr preferRelativeResize="0"/>
          <p:nvPr/>
        </p:nvPicPr>
        <p:blipFill rotWithShape="1">
          <a:blip r:embed="rId4">
            <a:alphaModFix/>
          </a:blip>
          <a:srcRect b="0" l="0" r="0" t="0"/>
          <a:stretch/>
        </p:blipFill>
        <p:spPr>
          <a:xfrm>
            <a:off x="4773613" y="3584730"/>
            <a:ext cx="4370387" cy="2870200"/>
          </a:xfrm>
          <a:prstGeom prst="rect">
            <a:avLst/>
          </a:prstGeom>
          <a:noFill/>
          <a:ln>
            <a:noFill/>
          </a:ln>
        </p:spPr>
      </p:pic>
      <p:pic>
        <p:nvPicPr>
          <p:cNvPr descr="Rplot.png" id="1710" name="Shape 1710"/>
          <p:cNvPicPr preferRelativeResize="0"/>
          <p:nvPr/>
        </p:nvPicPr>
        <p:blipFill rotWithShape="1">
          <a:blip r:embed="rId5">
            <a:alphaModFix/>
          </a:blip>
          <a:srcRect b="0" l="0" r="0" t="0"/>
          <a:stretch/>
        </p:blipFill>
        <p:spPr>
          <a:xfrm>
            <a:off x="5983288" y="4049713"/>
            <a:ext cx="2138362" cy="2174875"/>
          </a:xfrm>
          <a:prstGeom prst="rect">
            <a:avLst/>
          </a:prstGeom>
          <a:noFill/>
          <a:ln>
            <a:noFill/>
          </a:ln>
        </p:spPr>
      </p:pic>
      <p:sp>
        <p:nvSpPr>
          <p:cNvPr id="1711" name="Shape 1711"/>
          <p:cNvSpPr txBox="1"/>
          <p:nvPr/>
        </p:nvSpPr>
        <p:spPr>
          <a:xfrm>
            <a:off x="6168571" y="6581001"/>
            <a:ext cx="2757715"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7F7F7F"/>
                </a:solidFill>
                <a:latin typeface="Arial"/>
                <a:ea typeface="Arial"/>
                <a:cs typeface="Arial"/>
                <a:sym typeface="Arial"/>
              </a:rPr>
              <a:t>[Abyzov et al. (‘15) </a:t>
            </a:r>
            <a:r>
              <a:rPr b="1" i="1" lang="en-US" sz="1200">
                <a:solidFill>
                  <a:srgbClr val="7F7F7F"/>
                </a:solidFill>
                <a:latin typeface="Arial"/>
                <a:ea typeface="Arial"/>
                <a:cs typeface="Arial"/>
                <a:sym typeface="Arial"/>
              </a:rPr>
              <a:t>Nature Comm.</a:t>
            </a:r>
            <a:r>
              <a:rPr b="1" lang="en-US" sz="1200">
                <a:solidFill>
                  <a:srgbClr val="7F7F7F"/>
                </a:solidFill>
                <a:latin typeface="Arial"/>
                <a:ea typeface="Arial"/>
                <a:cs typeface="Arial"/>
                <a:sym typeface="Arial"/>
              </a:rPr>
              <a:t>]</a:t>
            </a:r>
            <a:endParaRPr b="1" sz="1200">
              <a:solidFill>
                <a:srgbClr val="7F7F7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15" name="Shape 1715"/>
        <p:cNvGrpSpPr/>
        <p:nvPr/>
      </p:nvGrpSpPr>
      <p:grpSpPr>
        <a:xfrm>
          <a:off x="0" y="0"/>
          <a:ext cx="0" cy="0"/>
          <a:chOff x="0" y="0"/>
          <a:chExt cx="0" cy="0"/>
        </a:xfrm>
      </p:grpSpPr>
      <p:sp>
        <p:nvSpPr>
          <p:cNvPr id="1716" name="Shape 1716"/>
          <p:cNvSpPr txBox="1"/>
          <p:nvPr>
            <p:ph type="title"/>
          </p:nvPr>
        </p:nvSpPr>
        <p:spPr>
          <a:xfrm>
            <a:off x="693737" y="204787"/>
            <a:ext cx="7772400"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Trying to Annotate the Genome </a:t>
            </a:r>
            <a:br>
              <a:rPr b="1" i="0" lang="en-US" sz="2400" u="none" cap="none" strike="noStrike">
                <a:solidFill>
                  <a:srgbClr val="FFFFFF"/>
                </a:solidFill>
                <a:latin typeface="Arial"/>
                <a:ea typeface="Arial"/>
                <a:cs typeface="Arial"/>
                <a:sym typeface="Arial"/>
              </a:rPr>
            </a:br>
            <a:r>
              <a:rPr b="1" i="0" lang="en-US" sz="2400" u="none" cap="none" strike="noStrike">
                <a:solidFill>
                  <a:srgbClr val="FFFFFF"/>
                </a:solidFill>
                <a:latin typeface="Arial"/>
                <a:ea typeface="Arial"/>
                <a:cs typeface="Arial"/>
                <a:sym typeface="Arial"/>
              </a:rPr>
              <a:t>Comparatively &amp; Functionally, </a:t>
            </a:r>
            <a:br>
              <a:rPr b="1" i="0" lang="en-US" sz="2400" u="none" cap="none" strike="noStrike">
                <a:solidFill>
                  <a:srgbClr val="FFFFFF"/>
                </a:solidFill>
                <a:latin typeface="Arial"/>
                <a:ea typeface="Arial"/>
                <a:cs typeface="Arial"/>
                <a:sym typeface="Arial"/>
              </a:rPr>
            </a:br>
            <a:r>
              <a:rPr b="1" i="0" lang="en-US" sz="2400" u="none" cap="none" strike="noStrike">
                <a:solidFill>
                  <a:srgbClr val="FFFFFF"/>
                </a:solidFill>
                <a:latin typeface="Arial"/>
                <a:ea typeface="Arial"/>
                <a:cs typeface="Arial"/>
                <a:sym typeface="Arial"/>
              </a:rPr>
              <a:t>in terms of Variable Blocks &amp; Networks</a:t>
            </a:r>
            <a:endParaRPr/>
          </a:p>
        </p:txBody>
      </p:sp>
      <p:sp>
        <p:nvSpPr>
          <p:cNvPr id="1717" name="Shape 1717"/>
          <p:cNvSpPr txBox="1"/>
          <p:nvPr>
            <p:ph idx="1" type="body"/>
          </p:nvPr>
        </p:nvSpPr>
        <p:spPr>
          <a:xfrm>
            <a:off x="685800" y="1568450"/>
            <a:ext cx="7813675" cy="5194300"/>
          </a:xfrm>
          <a:prstGeom prst="rect">
            <a:avLst/>
          </a:prstGeom>
          <a:noFill/>
          <a:ln>
            <a:noFill/>
          </a:ln>
        </p:spPr>
        <p:txBody>
          <a:bodyPr anchorCtr="0" anchor="t" bIns="46025" lIns="92050" spcFirstLastPara="1" rIns="92050" wrap="square" tIns="46025">
            <a:noAutofit/>
          </a:bodyPr>
          <a:lstStyle/>
          <a:p>
            <a:pPr indent="-228600" lvl="0" marL="228600" marR="0" rtl="0" algn="l">
              <a:lnSpc>
                <a:spcPct val="100000"/>
              </a:lnSpc>
              <a:spcBef>
                <a:spcPts val="0"/>
              </a:spcBef>
              <a:spcAft>
                <a:spcPts val="0"/>
              </a:spcAft>
              <a:buClr>
                <a:srgbClr val="FFFFFF"/>
              </a:buClr>
              <a:buSzPts val="2400"/>
              <a:buFont typeface="Arial"/>
              <a:buChar char="•"/>
            </a:pPr>
            <a:r>
              <a:rPr b="0" i="0" lang="en-US" sz="2400" u="none">
                <a:solidFill>
                  <a:srgbClr val="FFFFFF"/>
                </a:solidFill>
                <a:latin typeface="Arial"/>
                <a:ea typeface="Arial"/>
                <a:cs typeface="Arial"/>
                <a:sym typeface="Arial"/>
              </a:rPr>
              <a:t>Annotation via Large-scale Identification of </a:t>
            </a:r>
            <a:br>
              <a:rPr b="0" i="0" lang="en-US" sz="2400" u="none">
                <a:solidFill>
                  <a:srgbClr val="FFFFFF"/>
                </a:solidFill>
                <a:latin typeface="Arial"/>
                <a:ea typeface="Arial"/>
                <a:cs typeface="Arial"/>
                <a:sym typeface="Arial"/>
              </a:rPr>
            </a:br>
            <a:r>
              <a:rPr b="0" i="0" lang="en-US" sz="2400" u="none">
                <a:solidFill>
                  <a:srgbClr val="FFFFFF"/>
                </a:solidFill>
                <a:latin typeface="Arial"/>
                <a:ea typeface="Arial"/>
                <a:cs typeface="Arial"/>
                <a:sym typeface="Arial"/>
              </a:rPr>
              <a:t>Variable </a:t>
            </a:r>
            <a:r>
              <a:rPr b="1" i="0" lang="en-US" sz="2400" u="none">
                <a:solidFill>
                  <a:srgbClr val="FFC5AD"/>
                </a:solidFill>
                <a:latin typeface="Arial"/>
                <a:ea typeface="Arial"/>
                <a:cs typeface="Arial"/>
                <a:sym typeface="Arial"/>
              </a:rPr>
              <a:t>Blocks</a:t>
            </a:r>
            <a:r>
              <a:rPr b="0" i="0" lang="en-US" sz="2400" u="none">
                <a:solidFill>
                  <a:srgbClr val="FFC5AD"/>
                </a:solidFill>
                <a:latin typeface="Arial"/>
                <a:ea typeface="Arial"/>
                <a:cs typeface="Arial"/>
                <a:sym typeface="Arial"/>
              </a:rPr>
              <a:t> </a:t>
            </a:r>
            <a:r>
              <a:rPr b="0" i="0" lang="en-US" sz="2400" u="none">
                <a:solidFill>
                  <a:srgbClr val="FFFFFF"/>
                </a:solidFill>
                <a:latin typeface="Arial"/>
                <a:ea typeface="Arial"/>
                <a:cs typeface="Arial"/>
                <a:sym typeface="Arial"/>
              </a:rPr>
              <a:t>in the Population</a:t>
            </a:r>
            <a:endParaRPr/>
          </a:p>
          <a:p>
            <a:pPr indent="-228600" lvl="1" marL="571500" marR="0" rtl="0" algn="l">
              <a:lnSpc>
                <a:spcPct val="100000"/>
              </a:lnSpc>
              <a:spcBef>
                <a:spcPts val="480"/>
              </a:spcBef>
              <a:spcAft>
                <a:spcPts val="0"/>
              </a:spcAft>
              <a:buClr>
                <a:srgbClr val="FFFFFF"/>
              </a:buClr>
              <a:buSzPts val="2400"/>
              <a:buFont typeface="Arial"/>
              <a:buChar char="•"/>
            </a:pPr>
            <a:r>
              <a:rPr b="0" i="0" lang="en-US" sz="2400" u="none" cap="none" strike="noStrike">
                <a:solidFill>
                  <a:srgbClr val="FFFFFF"/>
                </a:solidFill>
                <a:latin typeface="Arial"/>
                <a:ea typeface="Arial"/>
                <a:cs typeface="Arial"/>
                <a:sym typeface="Arial"/>
              </a:rPr>
              <a:t>Methods</a:t>
            </a:r>
            <a:endParaRPr/>
          </a:p>
          <a:p>
            <a:pPr indent="-227012" lvl="2" marL="912812" marR="0" rtl="0" algn="l">
              <a:lnSpc>
                <a:spcPct val="100000"/>
              </a:lnSpc>
              <a:spcBef>
                <a:spcPts val="400"/>
              </a:spcBef>
              <a:spcAft>
                <a:spcPts val="0"/>
              </a:spcAft>
              <a:buClr>
                <a:srgbClr val="FFFF00"/>
              </a:buClr>
              <a:buSzPts val="2000"/>
              <a:buFont typeface="Arial"/>
              <a:buChar char="•"/>
            </a:pPr>
            <a:r>
              <a:rPr b="1" i="0" lang="en-US" sz="2000" u="none" cap="none" strike="noStrike">
                <a:solidFill>
                  <a:srgbClr val="FFFF00"/>
                </a:solidFill>
                <a:latin typeface="Arial"/>
                <a:ea typeface="Arial"/>
                <a:cs typeface="Arial"/>
                <a:sym typeface="Arial"/>
              </a:rPr>
              <a:t>Read-depth</a:t>
            </a:r>
            <a:r>
              <a:rPr b="0" i="0" lang="en-US" sz="2000" u="none" cap="none" strike="noStrike">
                <a:solidFill>
                  <a:srgbClr val="FFFFFF"/>
                </a:solidFill>
                <a:latin typeface="Arial"/>
                <a:ea typeface="Arial"/>
                <a:cs typeface="Arial"/>
                <a:sym typeface="Arial"/>
              </a:rPr>
              <a:t>: MSB+CNVnator</a:t>
            </a:r>
            <a:endParaRPr/>
          </a:p>
          <a:p>
            <a:pPr indent="-227012" lvl="2" marL="912812" marR="0" rtl="0" algn="l">
              <a:lnSpc>
                <a:spcPct val="100000"/>
              </a:lnSpc>
              <a:spcBef>
                <a:spcPts val="400"/>
              </a:spcBef>
              <a:spcAft>
                <a:spcPts val="0"/>
              </a:spcAft>
              <a:buClr>
                <a:srgbClr val="FFFF00"/>
              </a:buClr>
              <a:buSzPts val="2000"/>
              <a:buFont typeface="Arial"/>
              <a:buChar char="•"/>
            </a:pPr>
            <a:r>
              <a:rPr b="1" i="0" lang="en-US" sz="2000" u="none" cap="none" strike="noStrike">
                <a:solidFill>
                  <a:srgbClr val="FFFF00"/>
                </a:solidFill>
                <a:latin typeface="Arial"/>
                <a:ea typeface="Arial"/>
                <a:cs typeface="Arial"/>
                <a:sym typeface="Arial"/>
              </a:rPr>
              <a:t>Breakpoints</a:t>
            </a:r>
            <a:r>
              <a:rPr b="0" i="0" lang="en-US" sz="2000" u="none" cap="none" strike="noStrike">
                <a:solidFill>
                  <a:srgbClr val="FFFF00"/>
                </a:solidFill>
                <a:latin typeface="Arial"/>
                <a:ea typeface="Arial"/>
                <a:cs typeface="Arial"/>
                <a:sym typeface="Arial"/>
              </a:rPr>
              <a:t> </a:t>
            </a:r>
            <a:r>
              <a:rPr b="0" i="0" lang="en-US" sz="2000" u="none" cap="none" strike="noStrike">
                <a:solidFill>
                  <a:srgbClr val="FFFFFF"/>
                </a:solidFill>
                <a:latin typeface="Arial"/>
                <a:ea typeface="Arial"/>
                <a:cs typeface="Arial"/>
                <a:sym typeface="Arial"/>
              </a:rPr>
              <a:t>&amp; Split Read: SRiC, AGE &amp; BreakSeq</a:t>
            </a:r>
            <a:endParaRPr/>
          </a:p>
          <a:p>
            <a:pPr indent="-228600" lvl="1" marL="571500" marR="0" rtl="0" algn="l">
              <a:lnSpc>
                <a:spcPct val="100000"/>
              </a:lnSpc>
              <a:spcBef>
                <a:spcPts val="480"/>
              </a:spcBef>
              <a:spcAft>
                <a:spcPts val="0"/>
              </a:spcAft>
              <a:buClr>
                <a:srgbClr val="FFFF00"/>
              </a:buClr>
              <a:buSzPts val="2400"/>
              <a:buFont typeface="Arial"/>
              <a:buChar char="•"/>
            </a:pPr>
            <a:r>
              <a:rPr b="1" i="0" lang="en-US" sz="2400" u="none" cap="none" strike="noStrike">
                <a:solidFill>
                  <a:srgbClr val="FFFF00"/>
                </a:solidFill>
                <a:latin typeface="Arial"/>
                <a:ea typeface="Arial"/>
                <a:cs typeface="Arial"/>
                <a:sym typeface="Arial"/>
              </a:rPr>
              <a:t>Applications</a:t>
            </a:r>
            <a:r>
              <a:rPr b="0" i="0" lang="en-US" sz="2400" u="none" cap="none" strike="noStrike">
                <a:solidFill>
                  <a:srgbClr val="FFFF00"/>
                </a:solidFill>
                <a:latin typeface="Arial"/>
                <a:ea typeface="Arial"/>
                <a:cs typeface="Arial"/>
                <a:sym typeface="Arial"/>
              </a:rPr>
              <a:t> </a:t>
            </a:r>
            <a:r>
              <a:rPr b="0" i="0" lang="en-US" sz="2400" u="none" cap="none" strike="noStrike">
                <a:solidFill>
                  <a:srgbClr val="FFFFFF"/>
                </a:solidFill>
                <a:latin typeface="Arial"/>
                <a:ea typeface="Arial"/>
                <a:cs typeface="Arial"/>
                <a:sym typeface="Arial"/>
              </a:rPr>
              <a:t>: 1000G &amp; Somatic Variation</a:t>
            </a:r>
            <a:endParaRPr/>
          </a:p>
          <a:p>
            <a:pPr indent="-228600" lvl="0" marL="228600" marR="0" rtl="0" algn="l">
              <a:lnSpc>
                <a:spcPct val="100000"/>
              </a:lnSpc>
              <a:spcBef>
                <a:spcPts val="480"/>
              </a:spcBef>
              <a:spcAft>
                <a:spcPts val="0"/>
              </a:spcAft>
              <a:buClr>
                <a:srgbClr val="FFFFFF"/>
              </a:buClr>
              <a:buSzPts val="2400"/>
              <a:buFont typeface="Arial"/>
              <a:buChar char="•"/>
            </a:pPr>
            <a:r>
              <a:rPr b="0" i="0" lang="en-US" sz="2400" u="none">
                <a:solidFill>
                  <a:srgbClr val="FFFFFF"/>
                </a:solidFill>
                <a:latin typeface="Arial"/>
                <a:ea typeface="Arial"/>
                <a:cs typeface="Arial"/>
                <a:sym typeface="Arial"/>
              </a:rPr>
              <a:t>A </a:t>
            </a:r>
            <a:r>
              <a:rPr b="1" i="0" lang="en-US" sz="2400" u="none">
                <a:solidFill>
                  <a:srgbClr val="FFC5AD"/>
                </a:solidFill>
                <a:latin typeface="Arial"/>
                <a:ea typeface="Arial"/>
                <a:cs typeface="Arial"/>
                <a:sym typeface="Arial"/>
              </a:rPr>
              <a:t>Networks</a:t>
            </a:r>
            <a:r>
              <a:rPr b="0" i="0" lang="en-US" sz="2400" u="none">
                <a:solidFill>
                  <a:srgbClr val="FFC5AD"/>
                </a:solidFill>
                <a:latin typeface="Arial"/>
                <a:ea typeface="Arial"/>
                <a:cs typeface="Arial"/>
                <a:sym typeface="Arial"/>
              </a:rPr>
              <a:t> </a:t>
            </a:r>
            <a:r>
              <a:rPr b="0" i="0" lang="en-US" sz="2400" u="none">
                <a:solidFill>
                  <a:srgbClr val="FFFFFF"/>
                </a:solidFill>
                <a:latin typeface="Arial"/>
                <a:ea typeface="Arial"/>
                <a:cs typeface="Arial"/>
                <a:sym typeface="Arial"/>
              </a:rPr>
              <a:t>View on Large-scale Organization of Genomic Elements</a:t>
            </a:r>
            <a:endParaRPr b="0" i="0" sz="2400" u="none">
              <a:solidFill>
                <a:srgbClr val="FFFFFF"/>
              </a:solidFill>
              <a:latin typeface="Arial"/>
              <a:ea typeface="Arial"/>
              <a:cs typeface="Arial"/>
              <a:sym typeface="Arial"/>
            </a:endParaRPr>
          </a:p>
          <a:p>
            <a:pPr indent="-228600" lvl="1" marL="571500" marR="0" rtl="0" algn="l">
              <a:lnSpc>
                <a:spcPct val="100000"/>
              </a:lnSpc>
              <a:spcBef>
                <a:spcPts val="400"/>
              </a:spcBef>
              <a:spcAft>
                <a:spcPts val="0"/>
              </a:spcAft>
              <a:buClr>
                <a:srgbClr val="FFFFFF"/>
              </a:buClr>
              <a:buSzPts val="2000"/>
              <a:buFont typeface="Merriweather Sans"/>
              <a:buChar char="-"/>
            </a:pPr>
            <a:r>
              <a:rPr b="0" i="0" lang="en-US" sz="2000" u="none" cap="none" strike="noStrike">
                <a:solidFill>
                  <a:srgbClr val="FFFFFF"/>
                </a:solidFill>
                <a:latin typeface="Arial"/>
                <a:ea typeface="Arial"/>
                <a:cs typeface="Arial"/>
                <a:sym typeface="Arial"/>
              </a:rPr>
              <a:t>Understanding the human regulatory network </a:t>
            </a:r>
            <a:br>
              <a:rPr b="0" i="0" lang="en-US" sz="2000" u="none" cap="none" strike="noStrike">
                <a:solidFill>
                  <a:srgbClr val="FFFFFF"/>
                </a:solidFill>
                <a:latin typeface="Arial"/>
                <a:ea typeface="Arial"/>
                <a:cs typeface="Arial"/>
                <a:sym typeface="Arial"/>
              </a:rPr>
            </a:br>
            <a:r>
              <a:rPr b="0" i="0" lang="en-US" sz="2000" u="none" cap="none" strike="noStrike">
                <a:solidFill>
                  <a:srgbClr val="FFFFFF"/>
                </a:solidFill>
                <a:latin typeface="Arial"/>
                <a:ea typeface="Arial"/>
                <a:cs typeface="Arial"/>
                <a:sym typeface="Arial"/>
              </a:rPr>
              <a:t>as a </a:t>
            </a:r>
            <a:r>
              <a:rPr b="1" i="0" lang="en-US" sz="2000" u="none" cap="none" strike="noStrike">
                <a:solidFill>
                  <a:srgbClr val="FFFF00"/>
                </a:solidFill>
                <a:latin typeface="Arial"/>
                <a:ea typeface="Arial"/>
                <a:cs typeface="Arial"/>
                <a:sym typeface="Arial"/>
              </a:rPr>
              <a:t>hierarchy</a:t>
            </a:r>
            <a:r>
              <a:rPr b="0" i="0" lang="en-US" sz="2000" u="none" cap="none" strike="noStrike">
                <a:solidFill>
                  <a:srgbClr val="FFFF00"/>
                </a:solidFill>
                <a:latin typeface="Arial"/>
                <a:ea typeface="Arial"/>
                <a:cs typeface="Arial"/>
                <a:sym typeface="Arial"/>
              </a:rPr>
              <a:t> </a:t>
            </a:r>
            <a:r>
              <a:rPr b="0" i="0" lang="en-US" sz="2000" u="none" cap="none" strike="noStrike">
                <a:solidFill>
                  <a:srgbClr val="FFFFFF"/>
                </a:solidFill>
                <a:latin typeface="Arial"/>
                <a:ea typeface="Arial"/>
                <a:cs typeface="Arial"/>
                <a:sym typeface="Arial"/>
              </a:rPr>
              <a:t>with information flow bottlenecks</a:t>
            </a:r>
            <a:endParaRPr/>
          </a:p>
          <a:p>
            <a:pPr indent="-228600" lvl="1" marL="571500" marR="0" rtl="0" algn="l">
              <a:lnSpc>
                <a:spcPct val="100000"/>
              </a:lnSpc>
              <a:spcBef>
                <a:spcPts val="400"/>
              </a:spcBef>
              <a:spcAft>
                <a:spcPts val="0"/>
              </a:spcAft>
              <a:buClr>
                <a:srgbClr val="FFFFFF"/>
              </a:buClr>
              <a:buSzPts val="2000"/>
              <a:buFont typeface="Merriweather Sans"/>
              <a:buChar char="-"/>
            </a:pPr>
            <a:r>
              <a:rPr b="0" i="0" lang="en-US" sz="2000" u="none" cap="none" strike="noStrike">
                <a:solidFill>
                  <a:srgbClr val="FFFFFF"/>
                </a:solidFill>
                <a:latin typeface="Arial"/>
                <a:ea typeface="Arial"/>
                <a:cs typeface="Arial"/>
                <a:sym typeface="Arial"/>
              </a:rPr>
              <a:t>Understanding the </a:t>
            </a:r>
            <a:r>
              <a:rPr b="1" i="0" lang="en-US" sz="2000" u="none" cap="none" strike="noStrike">
                <a:solidFill>
                  <a:srgbClr val="FFFF00"/>
                </a:solidFill>
                <a:latin typeface="Arial"/>
                <a:ea typeface="Arial"/>
                <a:cs typeface="Arial"/>
                <a:sym typeface="Arial"/>
              </a:rPr>
              <a:t>impact of variation</a:t>
            </a:r>
            <a:r>
              <a:rPr b="0" i="0" lang="en-US" sz="2000" u="none" cap="none" strike="noStrike">
                <a:solidFill>
                  <a:srgbClr val="FFFFFF"/>
                </a:solidFill>
                <a:latin typeface="Arial"/>
                <a:ea typeface="Arial"/>
                <a:cs typeface="Arial"/>
                <a:sym typeface="Arial"/>
              </a:rPr>
              <a:t> and constraint on the network</a:t>
            </a:r>
            <a:endParaRPr/>
          </a:p>
          <a:p>
            <a:pPr indent="-227012" lvl="2" marL="912812" marR="0" rtl="0" algn="l">
              <a:lnSpc>
                <a:spcPct val="100000"/>
              </a:lnSpc>
              <a:spcBef>
                <a:spcPts val="320"/>
              </a:spcBef>
              <a:spcAft>
                <a:spcPts val="0"/>
              </a:spcAft>
              <a:buClr>
                <a:srgbClr val="FFFFFF"/>
              </a:buClr>
              <a:buSzPts val="1600"/>
              <a:buFont typeface="Arial"/>
              <a:buChar char="•"/>
            </a:pPr>
            <a:r>
              <a:rPr b="0" i="0" lang="en-US" sz="1600" u="none" cap="none" strike="noStrike">
                <a:solidFill>
                  <a:srgbClr val="FFFFFF"/>
                </a:solidFill>
                <a:latin typeface="Arial"/>
                <a:ea typeface="Arial"/>
                <a:cs typeface="Arial"/>
                <a:sym typeface="Arial"/>
              </a:rPr>
              <a:t>Particularly with network </a:t>
            </a:r>
            <a:r>
              <a:rPr b="1" i="0" lang="en-US" sz="1600" u="none" cap="none" strike="noStrike">
                <a:solidFill>
                  <a:srgbClr val="FFFF00"/>
                </a:solidFill>
                <a:latin typeface="Arial"/>
                <a:ea typeface="Arial"/>
                <a:cs typeface="Arial"/>
                <a:sym typeface="Arial"/>
              </a:rPr>
              <a:t>analogies</a:t>
            </a:r>
            <a:endParaRPr/>
          </a:p>
          <a:p>
            <a:pPr indent="-127000" lvl="0" marL="228600" marR="0" rtl="0" algn="l">
              <a:spcBef>
                <a:spcPts val="320"/>
              </a:spcBef>
              <a:spcAft>
                <a:spcPts val="0"/>
              </a:spcAft>
              <a:buClr>
                <a:schemeClr val="dk1"/>
              </a:buClr>
              <a:buSzPts val="1600"/>
              <a:buFont typeface="Arial"/>
              <a:buNone/>
            </a:pPr>
            <a:r>
              <a:t/>
            </a:r>
            <a:endParaRPr b="1" i="0" sz="1600" u="none" cap="none" strike="noStrike">
              <a:solidFill>
                <a:srgbClr val="FFFF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936" name="Shape 936"/>
        <p:cNvGrpSpPr/>
        <p:nvPr/>
      </p:nvGrpSpPr>
      <p:grpSpPr>
        <a:xfrm>
          <a:off x="0" y="0"/>
          <a:ext cx="0" cy="0"/>
          <a:chOff x="0" y="0"/>
          <a:chExt cx="0" cy="0"/>
        </a:xfrm>
      </p:grpSpPr>
      <p:pic>
        <p:nvPicPr>
          <p:cNvPr descr="AGE_matrices.png" id="937" name="Shape 937"/>
          <p:cNvPicPr preferRelativeResize="0"/>
          <p:nvPr/>
        </p:nvPicPr>
        <p:blipFill rotWithShape="1">
          <a:blip r:embed="rId3">
            <a:alphaModFix/>
          </a:blip>
          <a:srcRect b="0" l="0" r="0" t="0"/>
          <a:stretch/>
        </p:blipFill>
        <p:spPr>
          <a:xfrm>
            <a:off x="3119437" y="0"/>
            <a:ext cx="5486400" cy="6858000"/>
          </a:xfrm>
          <a:prstGeom prst="rect">
            <a:avLst/>
          </a:prstGeom>
          <a:noFill/>
          <a:ln>
            <a:noFill/>
          </a:ln>
        </p:spPr>
      </p:pic>
      <p:sp>
        <p:nvSpPr>
          <p:cNvPr id="938" name="Shape 938"/>
          <p:cNvSpPr txBox="1"/>
          <p:nvPr/>
        </p:nvSpPr>
        <p:spPr>
          <a:xfrm>
            <a:off x="252412" y="274637"/>
            <a:ext cx="2720975" cy="26892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a:solidFill>
                  <a:srgbClr val="000000"/>
                </a:solidFill>
                <a:latin typeface="Arial"/>
                <a:ea typeface="Arial"/>
                <a:cs typeface="Arial"/>
                <a:sym typeface="Arial"/>
              </a:rPr>
              <a:t>AGE</a:t>
            </a:r>
            <a:endParaRPr b="0" i="0" sz="30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1" i="0" lang="en-US" sz="3000" u="none">
                <a:solidFill>
                  <a:srgbClr val="000000"/>
                </a:solidFill>
                <a:latin typeface="Arial"/>
                <a:ea typeface="Arial"/>
                <a:cs typeface="Arial"/>
                <a:sym typeface="Arial"/>
              </a:rPr>
              <a:t>A</a:t>
            </a:r>
            <a:r>
              <a:rPr b="0" i="0" lang="en-US" sz="3000" u="none">
                <a:solidFill>
                  <a:srgbClr val="000000"/>
                </a:solidFill>
                <a:latin typeface="Arial"/>
                <a:ea typeface="Arial"/>
                <a:cs typeface="Arial"/>
                <a:sym typeface="Arial"/>
              </a:rPr>
              <a:t>lignment </a:t>
            </a:r>
            <a:r>
              <a:rPr b="0" i="0" lang="en-US" sz="2000" u="none">
                <a:solidFill>
                  <a:srgbClr val="000000"/>
                </a:solidFill>
                <a:latin typeface="Arial"/>
                <a:ea typeface="Arial"/>
                <a:cs typeface="Arial"/>
                <a:sym typeface="Arial"/>
              </a:rPr>
              <a:t>with </a:t>
            </a:r>
            <a:r>
              <a:rPr b="1" i="0" lang="en-US" sz="3000" u="none">
                <a:solidFill>
                  <a:srgbClr val="000000"/>
                </a:solidFill>
                <a:latin typeface="Arial"/>
                <a:ea typeface="Arial"/>
                <a:cs typeface="Arial"/>
                <a:sym typeface="Arial"/>
              </a:rPr>
              <a:t>G</a:t>
            </a:r>
            <a:r>
              <a:rPr b="0" i="0" lang="en-US" sz="3000" u="none">
                <a:solidFill>
                  <a:srgbClr val="000000"/>
                </a:solidFill>
                <a:latin typeface="Arial"/>
                <a:ea typeface="Arial"/>
                <a:cs typeface="Arial"/>
                <a:sym typeface="Arial"/>
              </a:rPr>
              <a:t>ap </a:t>
            </a:r>
            <a:r>
              <a:rPr b="1" i="0" lang="en-US" sz="3000" u="none">
                <a:solidFill>
                  <a:srgbClr val="000000"/>
                </a:solidFill>
                <a:latin typeface="Arial"/>
                <a:ea typeface="Arial"/>
                <a:cs typeface="Arial"/>
                <a:sym typeface="Arial"/>
              </a:rPr>
              <a:t>E</a:t>
            </a:r>
            <a:r>
              <a:rPr b="0" i="0" lang="en-US" sz="3000" u="none">
                <a:solidFill>
                  <a:srgbClr val="000000"/>
                </a:solidFill>
                <a:latin typeface="Arial"/>
                <a:ea typeface="Arial"/>
                <a:cs typeface="Arial"/>
                <a:sym typeface="Arial"/>
              </a:rPr>
              <a:t>xcision</a:t>
            </a:r>
            <a:endParaRPr/>
          </a:p>
        </p:txBody>
      </p:sp>
      <p:sp>
        <p:nvSpPr>
          <p:cNvPr id="939" name="Shape 939"/>
          <p:cNvSpPr txBox="1"/>
          <p:nvPr/>
        </p:nvSpPr>
        <p:spPr>
          <a:xfrm>
            <a:off x="342900" y="6343650"/>
            <a:ext cx="2622550"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200"/>
              <a:buFont typeface="Arial"/>
              <a:buNone/>
            </a:pPr>
            <a:r>
              <a:rPr b="1" i="0" lang="en-US" sz="1200" u="none">
                <a:solidFill>
                  <a:srgbClr val="7F7F7F"/>
                </a:solidFill>
                <a:latin typeface="Arial"/>
                <a:ea typeface="Arial"/>
                <a:cs typeface="Arial"/>
                <a:sym typeface="Arial"/>
              </a:rPr>
              <a:t>[Abyzov &amp; Gerstein (’11) Bioinfo.]</a:t>
            </a:r>
            <a:endParaRPr/>
          </a:p>
        </p:txBody>
      </p:sp>
      <p:sp>
        <p:nvSpPr>
          <p:cNvPr id="940" name="Shape 940"/>
          <p:cNvSpPr txBox="1"/>
          <p:nvPr/>
        </p:nvSpPr>
        <p:spPr>
          <a:xfrm>
            <a:off x="504825" y="2724150"/>
            <a:ext cx="1963737" cy="280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Given scoring scheme (match, mismatch, gap open, gap extend) find an optimal alignment of two sequences (i.e. with highest score) where ONE gap is NOT penalized</a:t>
            </a:r>
            <a:endParaRPr/>
          </a:p>
          <a:p>
            <a:pPr indent="0" lvl="0" marL="0" marR="0" rtl="0" algn="l">
              <a:lnSpc>
                <a:spcPct val="100000"/>
              </a:lnSpc>
              <a:spcBef>
                <a:spcPts val="0"/>
              </a:spcBef>
              <a:spcAft>
                <a:spcPts val="0"/>
              </a:spcAft>
              <a:buNone/>
            </a:pPr>
            <a:r>
              <a:t/>
            </a:r>
            <a:endParaRPr b="0" i="0" sz="1600" u="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1" name="Shape 1721"/>
        <p:cNvGrpSpPr/>
        <p:nvPr/>
      </p:nvGrpSpPr>
      <p:grpSpPr>
        <a:xfrm>
          <a:off x="0" y="0"/>
          <a:ext cx="0" cy="0"/>
          <a:chOff x="0" y="0"/>
          <a:chExt cx="0" cy="0"/>
        </a:xfrm>
      </p:grpSpPr>
      <p:sp>
        <p:nvSpPr>
          <p:cNvPr id="1722" name="Shape 1722"/>
          <p:cNvSpPr txBox="1"/>
          <p:nvPr>
            <p:ph type="title"/>
          </p:nvPr>
        </p:nvSpPr>
        <p:spPr>
          <a:xfrm>
            <a:off x="4965700" y="185737"/>
            <a:ext cx="3719512"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1" i="0" lang="en-US" sz="2400" u="none" cap="none" strike="noStrike">
                <a:solidFill>
                  <a:srgbClr val="22228B"/>
                </a:solidFill>
                <a:latin typeface="Arial"/>
                <a:ea typeface="Arial"/>
                <a:cs typeface="Arial"/>
                <a:sym typeface="Arial"/>
              </a:rPr>
              <a:t>Main Steps in Genome Resequencing</a:t>
            </a:r>
            <a:endParaRPr/>
          </a:p>
        </p:txBody>
      </p:sp>
      <p:pic>
        <p:nvPicPr>
          <p:cNvPr id="1723" name="Shape 1723"/>
          <p:cNvPicPr preferRelativeResize="0"/>
          <p:nvPr/>
        </p:nvPicPr>
        <p:blipFill rotWithShape="1">
          <a:blip r:embed="rId3">
            <a:alphaModFix/>
          </a:blip>
          <a:srcRect b="0" l="0" r="0" t="0"/>
          <a:stretch/>
        </p:blipFill>
        <p:spPr>
          <a:xfrm>
            <a:off x="0" y="44450"/>
            <a:ext cx="4637087" cy="5829300"/>
          </a:xfrm>
          <a:prstGeom prst="rect">
            <a:avLst/>
          </a:prstGeom>
          <a:noFill/>
          <a:ln>
            <a:noFill/>
          </a:ln>
        </p:spPr>
      </p:pic>
      <p:pic>
        <p:nvPicPr>
          <p:cNvPr id="1724" name="Shape 1724"/>
          <p:cNvPicPr preferRelativeResize="0"/>
          <p:nvPr/>
        </p:nvPicPr>
        <p:blipFill rotWithShape="1">
          <a:blip r:embed="rId4">
            <a:alphaModFix/>
          </a:blip>
          <a:srcRect b="0" l="0" r="1068" t="0"/>
          <a:stretch/>
        </p:blipFill>
        <p:spPr>
          <a:xfrm>
            <a:off x="4840287" y="3729037"/>
            <a:ext cx="4073525" cy="3128962"/>
          </a:xfrm>
          <a:prstGeom prst="rect">
            <a:avLst/>
          </a:prstGeom>
          <a:noFill/>
          <a:ln>
            <a:noFill/>
          </a:ln>
        </p:spPr>
      </p:pic>
      <p:grpSp>
        <p:nvGrpSpPr>
          <p:cNvPr id="1725" name="Shape 1725"/>
          <p:cNvGrpSpPr/>
          <p:nvPr/>
        </p:nvGrpSpPr>
        <p:grpSpPr>
          <a:xfrm>
            <a:off x="327025" y="3030537"/>
            <a:ext cx="4814887" cy="3630612"/>
            <a:chOff x="0" y="0"/>
            <a:chExt cx="2147483647" cy="2147483647"/>
          </a:xfrm>
        </p:grpSpPr>
        <p:cxnSp>
          <p:nvCxnSpPr>
            <p:cNvPr id="1726" name="Shape 1726"/>
            <p:cNvCxnSpPr/>
            <p:nvPr/>
          </p:nvCxnSpPr>
          <p:spPr>
            <a:xfrm rot="5400000">
              <a:off x="-154289230" y="1926675535"/>
              <a:ext cx="309286702" cy="939101"/>
            </a:xfrm>
            <a:prstGeom prst="straightConnector1">
              <a:avLst/>
            </a:prstGeom>
            <a:noFill/>
            <a:ln cap="flat" cmpd="sng" w="28575">
              <a:solidFill>
                <a:schemeClr val="dk1"/>
              </a:solidFill>
              <a:prstDash val="solid"/>
              <a:miter lim="800000"/>
              <a:headEnd len="med" w="med" type="none"/>
              <a:tailEnd len="med" w="med" type="none"/>
            </a:ln>
          </p:spPr>
        </p:cxnSp>
        <p:cxnSp>
          <p:nvCxnSpPr>
            <p:cNvPr id="1727" name="Shape 1727"/>
            <p:cNvCxnSpPr/>
            <p:nvPr/>
          </p:nvCxnSpPr>
          <p:spPr>
            <a:xfrm>
              <a:off x="8628670" y="2141762055"/>
              <a:ext cx="1980421429" cy="939101"/>
            </a:xfrm>
            <a:prstGeom prst="straightConnector1">
              <a:avLst/>
            </a:prstGeom>
            <a:noFill/>
            <a:ln cap="flat" cmpd="sng" w="28575">
              <a:solidFill>
                <a:schemeClr val="dk1"/>
              </a:solidFill>
              <a:prstDash val="solid"/>
              <a:miter lim="800000"/>
              <a:headEnd len="med" w="med" type="none"/>
              <a:tailEnd len="med" w="med" type="none"/>
            </a:ln>
          </p:spPr>
        </p:cxnSp>
        <p:cxnSp>
          <p:nvCxnSpPr>
            <p:cNvPr id="1728" name="Shape 1728"/>
            <p:cNvCxnSpPr/>
            <p:nvPr/>
          </p:nvCxnSpPr>
          <p:spPr>
            <a:xfrm rot="-5400000">
              <a:off x="1185031812" y="1075663258"/>
              <a:ext cx="1615958326" cy="939101"/>
            </a:xfrm>
            <a:prstGeom prst="straightConnector1">
              <a:avLst/>
            </a:prstGeom>
            <a:noFill/>
            <a:ln cap="flat" cmpd="sng" w="28575">
              <a:solidFill>
                <a:schemeClr val="dk1"/>
              </a:solidFill>
              <a:prstDash val="solid"/>
              <a:miter lim="800000"/>
              <a:headEnd len="med" w="med" type="none"/>
              <a:tailEnd len="med" w="med" type="none"/>
            </a:ln>
          </p:spPr>
        </p:cxnSp>
        <p:cxnSp>
          <p:nvCxnSpPr>
            <p:cNvPr id="1729" name="Shape 1729"/>
            <p:cNvCxnSpPr/>
            <p:nvPr/>
          </p:nvCxnSpPr>
          <p:spPr>
            <a:xfrm>
              <a:off x="1989050009" y="0"/>
              <a:ext cx="158433637" cy="939101"/>
            </a:xfrm>
            <a:prstGeom prst="straightConnector1">
              <a:avLst/>
            </a:prstGeom>
            <a:noFill/>
            <a:ln cap="flat" cmpd="sng" w="28575">
              <a:solidFill>
                <a:schemeClr val="dk1"/>
              </a:solidFill>
              <a:prstDash val="solid"/>
              <a:miter lim="800000"/>
              <a:headEnd len="med" w="med" type="none"/>
              <a:tailEnd len="med" w="med" type="none"/>
            </a:ln>
          </p:spPr>
        </p:cxnSp>
        <p:cxnSp>
          <p:nvCxnSpPr>
            <p:cNvPr id="1730" name="Shape 1730"/>
            <p:cNvCxnSpPr/>
            <p:nvPr/>
          </p:nvCxnSpPr>
          <p:spPr>
            <a:xfrm rot="5400000">
              <a:off x="1996977905" y="198625583"/>
              <a:ext cx="285169037" cy="939101"/>
            </a:xfrm>
            <a:prstGeom prst="straightConnector1">
              <a:avLst/>
            </a:prstGeom>
            <a:noFill/>
            <a:ln cap="flat" cmpd="sng" w="28575">
              <a:solidFill>
                <a:schemeClr val="dk1"/>
              </a:solidFill>
              <a:prstDash val="solid"/>
              <a:miter lim="800000"/>
              <a:headEnd len="med" w="med" type="none"/>
              <a:tailEnd len="med" w="med" type="stealth"/>
            </a:ln>
          </p:spPr>
        </p:cxnSp>
      </p:grpSp>
      <p:sp>
        <p:nvSpPr>
          <p:cNvPr id="1731" name="Shape 1731"/>
          <p:cNvSpPr txBox="1"/>
          <p:nvPr/>
        </p:nvSpPr>
        <p:spPr>
          <a:xfrm>
            <a:off x="3854450" y="-142875"/>
            <a:ext cx="825500" cy="4365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32" name="Shape 1732"/>
          <p:cNvSpPr txBox="1"/>
          <p:nvPr/>
        </p:nvSpPr>
        <p:spPr>
          <a:xfrm>
            <a:off x="5551487" y="1455737"/>
            <a:ext cx="2578100" cy="2778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[Snyder et al. Genes &amp; Dev. ('10)]</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6" name="Shape 1736"/>
        <p:cNvGrpSpPr/>
        <p:nvPr/>
      </p:nvGrpSpPr>
      <p:grpSpPr>
        <a:xfrm>
          <a:off x="0" y="0"/>
          <a:ext cx="0" cy="0"/>
          <a:chOff x="0" y="0"/>
          <a:chExt cx="0" cy="0"/>
        </a:xfrm>
      </p:grpSpPr>
      <p:cxnSp>
        <p:nvCxnSpPr>
          <p:cNvPr id="1737" name="Shape 1737"/>
          <p:cNvCxnSpPr/>
          <p:nvPr/>
        </p:nvCxnSpPr>
        <p:spPr>
          <a:xfrm>
            <a:off x="5924550" y="6007100"/>
            <a:ext cx="2640012" cy="1587"/>
          </a:xfrm>
          <a:prstGeom prst="straightConnector1">
            <a:avLst/>
          </a:prstGeom>
          <a:noFill/>
          <a:ln cap="flat" cmpd="sng" w="38100">
            <a:solidFill>
              <a:schemeClr val="dk1"/>
            </a:solidFill>
            <a:prstDash val="solid"/>
            <a:miter lim="800000"/>
            <a:headEnd len="med" w="med" type="none"/>
            <a:tailEnd len="med" w="med" type="none"/>
          </a:ln>
          <a:effectLst>
            <a:outerShdw blurRad="63500" dir="5400000" dist="20000">
              <a:srgbClr val="808080">
                <a:alpha val="37647"/>
              </a:srgbClr>
            </a:outerShdw>
          </a:effectLst>
        </p:spPr>
      </p:cxnSp>
      <p:pic>
        <p:nvPicPr>
          <p:cNvPr id="1738" name="Shape 1738"/>
          <p:cNvPicPr preferRelativeResize="0"/>
          <p:nvPr/>
        </p:nvPicPr>
        <p:blipFill rotWithShape="1">
          <a:blip r:embed="rId3">
            <a:alphaModFix/>
          </a:blip>
          <a:srcRect b="0" l="0" r="0" t="0"/>
          <a:stretch/>
        </p:blipFill>
        <p:spPr>
          <a:xfrm>
            <a:off x="6121400" y="4445000"/>
            <a:ext cx="406400" cy="114300"/>
          </a:xfrm>
          <a:prstGeom prst="rect">
            <a:avLst/>
          </a:prstGeom>
          <a:noFill/>
          <a:ln>
            <a:noFill/>
          </a:ln>
        </p:spPr>
      </p:pic>
      <p:pic>
        <p:nvPicPr>
          <p:cNvPr id="1739" name="Shape 1739"/>
          <p:cNvPicPr preferRelativeResize="0"/>
          <p:nvPr/>
        </p:nvPicPr>
        <p:blipFill rotWithShape="1">
          <a:blip r:embed="rId3">
            <a:alphaModFix/>
          </a:blip>
          <a:srcRect b="0" l="0" r="0" t="0"/>
          <a:stretch/>
        </p:blipFill>
        <p:spPr>
          <a:xfrm>
            <a:off x="6235700" y="4572000"/>
            <a:ext cx="406400" cy="114300"/>
          </a:xfrm>
          <a:prstGeom prst="rect">
            <a:avLst/>
          </a:prstGeom>
          <a:noFill/>
          <a:ln>
            <a:noFill/>
          </a:ln>
        </p:spPr>
      </p:pic>
      <p:pic>
        <p:nvPicPr>
          <p:cNvPr id="1740" name="Shape 1740"/>
          <p:cNvPicPr preferRelativeResize="0"/>
          <p:nvPr/>
        </p:nvPicPr>
        <p:blipFill rotWithShape="1">
          <a:blip r:embed="rId3">
            <a:alphaModFix/>
          </a:blip>
          <a:srcRect b="0" l="0" r="0" t="0"/>
          <a:stretch/>
        </p:blipFill>
        <p:spPr>
          <a:xfrm>
            <a:off x="5930900" y="4686300"/>
            <a:ext cx="406400" cy="114300"/>
          </a:xfrm>
          <a:prstGeom prst="rect">
            <a:avLst/>
          </a:prstGeom>
          <a:noFill/>
          <a:ln>
            <a:noFill/>
          </a:ln>
        </p:spPr>
      </p:pic>
      <p:pic>
        <p:nvPicPr>
          <p:cNvPr id="1741" name="Shape 1741"/>
          <p:cNvPicPr preferRelativeResize="0"/>
          <p:nvPr/>
        </p:nvPicPr>
        <p:blipFill rotWithShape="1">
          <a:blip r:embed="rId3">
            <a:alphaModFix/>
          </a:blip>
          <a:srcRect b="0" l="0" r="0" t="0"/>
          <a:stretch/>
        </p:blipFill>
        <p:spPr>
          <a:xfrm>
            <a:off x="7658100" y="4572000"/>
            <a:ext cx="406400" cy="114300"/>
          </a:xfrm>
          <a:prstGeom prst="rect">
            <a:avLst/>
          </a:prstGeom>
          <a:noFill/>
          <a:ln>
            <a:noFill/>
          </a:ln>
        </p:spPr>
      </p:pic>
      <p:pic>
        <p:nvPicPr>
          <p:cNvPr id="1742" name="Shape 1742"/>
          <p:cNvPicPr preferRelativeResize="0"/>
          <p:nvPr/>
        </p:nvPicPr>
        <p:blipFill rotWithShape="1">
          <a:blip r:embed="rId3">
            <a:alphaModFix/>
          </a:blip>
          <a:srcRect b="0" l="0" r="0" t="0"/>
          <a:stretch/>
        </p:blipFill>
        <p:spPr>
          <a:xfrm>
            <a:off x="7556500" y="4699000"/>
            <a:ext cx="406400" cy="114300"/>
          </a:xfrm>
          <a:prstGeom prst="rect">
            <a:avLst/>
          </a:prstGeom>
          <a:noFill/>
          <a:ln>
            <a:noFill/>
          </a:ln>
        </p:spPr>
      </p:pic>
      <p:pic>
        <p:nvPicPr>
          <p:cNvPr id="1743" name="Shape 1743"/>
          <p:cNvPicPr preferRelativeResize="0"/>
          <p:nvPr/>
        </p:nvPicPr>
        <p:blipFill rotWithShape="1">
          <a:blip r:embed="rId3">
            <a:alphaModFix/>
          </a:blip>
          <a:srcRect b="0" l="0" r="0" t="0"/>
          <a:stretch/>
        </p:blipFill>
        <p:spPr>
          <a:xfrm>
            <a:off x="7962900" y="4699000"/>
            <a:ext cx="406400" cy="114300"/>
          </a:xfrm>
          <a:prstGeom prst="rect">
            <a:avLst/>
          </a:prstGeom>
          <a:noFill/>
          <a:ln>
            <a:noFill/>
          </a:ln>
        </p:spPr>
      </p:pic>
      <p:pic>
        <p:nvPicPr>
          <p:cNvPr id="1744" name="Shape 1744"/>
          <p:cNvPicPr preferRelativeResize="0"/>
          <p:nvPr/>
        </p:nvPicPr>
        <p:blipFill rotWithShape="1">
          <a:blip r:embed="rId3">
            <a:alphaModFix/>
          </a:blip>
          <a:srcRect b="0" l="0" r="0" t="0"/>
          <a:stretch/>
        </p:blipFill>
        <p:spPr>
          <a:xfrm>
            <a:off x="8267700" y="4267200"/>
            <a:ext cx="406400" cy="114300"/>
          </a:xfrm>
          <a:prstGeom prst="rect">
            <a:avLst/>
          </a:prstGeom>
          <a:noFill/>
          <a:ln>
            <a:noFill/>
          </a:ln>
        </p:spPr>
      </p:pic>
      <p:pic>
        <p:nvPicPr>
          <p:cNvPr id="1745" name="Shape 1745"/>
          <p:cNvPicPr preferRelativeResize="0"/>
          <p:nvPr/>
        </p:nvPicPr>
        <p:blipFill rotWithShape="1">
          <a:blip r:embed="rId3">
            <a:alphaModFix/>
          </a:blip>
          <a:srcRect b="0" l="0" r="0" t="0"/>
          <a:stretch/>
        </p:blipFill>
        <p:spPr>
          <a:xfrm>
            <a:off x="5867400" y="4267200"/>
            <a:ext cx="406400" cy="114300"/>
          </a:xfrm>
          <a:prstGeom prst="rect">
            <a:avLst/>
          </a:prstGeom>
          <a:noFill/>
          <a:ln>
            <a:noFill/>
          </a:ln>
        </p:spPr>
      </p:pic>
      <p:pic>
        <p:nvPicPr>
          <p:cNvPr id="1746" name="Shape 1746"/>
          <p:cNvPicPr preferRelativeResize="0"/>
          <p:nvPr/>
        </p:nvPicPr>
        <p:blipFill rotWithShape="1">
          <a:blip r:embed="rId3">
            <a:alphaModFix/>
          </a:blip>
          <a:srcRect b="0" l="0" r="0" t="0"/>
          <a:stretch/>
        </p:blipFill>
        <p:spPr>
          <a:xfrm>
            <a:off x="8356600" y="4445000"/>
            <a:ext cx="406400" cy="114300"/>
          </a:xfrm>
          <a:prstGeom prst="rect">
            <a:avLst/>
          </a:prstGeom>
          <a:noFill/>
          <a:ln>
            <a:noFill/>
          </a:ln>
        </p:spPr>
      </p:pic>
      <p:pic>
        <p:nvPicPr>
          <p:cNvPr id="1747" name="Shape 1747"/>
          <p:cNvPicPr preferRelativeResize="0"/>
          <p:nvPr/>
        </p:nvPicPr>
        <p:blipFill rotWithShape="1">
          <a:blip r:embed="rId3">
            <a:alphaModFix/>
          </a:blip>
          <a:srcRect b="0" l="0" r="0" t="0"/>
          <a:stretch/>
        </p:blipFill>
        <p:spPr>
          <a:xfrm>
            <a:off x="7962900" y="4381500"/>
            <a:ext cx="406400" cy="114300"/>
          </a:xfrm>
          <a:prstGeom prst="rect">
            <a:avLst/>
          </a:prstGeom>
          <a:noFill/>
          <a:ln>
            <a:noFill/>
          </a:ln>
        </p:spPr>
      </p:pic>
      <p:pic>
        <p:nvPicPr>
          <p:cNvPr id="1748" name="Shape 1748"/>
          <p:cNvPicPr preferRelativeResize="0"/>
          <p:nvPr/>
        </p:nvPicPr>
        <p:blipFill rotWithShape="1">
          <a:blip r:embed="rId3">
            <a:alphaModFix/>
          </a:blip>
          <a:srcRect b="0" l="0" r="0" t="0"/>
          <a:stretch/>
        </p:blipFill>
        <p:spPr>
          <a:xfrm>
            <a:off x="6400800" y="4381500"/>
            <a:ext cx="406400" cy="114300"/>
          </a:xfrm>
          <a:prstGeom prst="rect">
            <a:avLst/>
          </a:prstGeom>
          <a:noFill/>
          <a:ln>
            <a:noFill/>
          </a:ln>
        </p:spPr>
      </p:pic>
      <p:pic>
        <p:nvPicPr>
          <p:cNvPr id="1749" name="Shape 1749"/>
          <p:cNvPicPr preferRelativeResize="0"/>
          <p:nvPr/>
        </p:nvPicPr>
        <p:blipFill rotWithShape="1">
          <a:blip r:embed="rId3">
            <a:alphaModFix/>
          </a:blip>
          <a:srcRect b="0" l="0" r="0" t="0"/>
          <a:stretch/>
        </p:blipFill>
        <p:spPr>
          <a:xfrm>
            <a:off x="6921500" y="4445000"/>
            <a:ext cx="406400" cy="114300"/>
          </a:xfrm>
          <a:prstGeom prst="rect">
            <a:avLst/>
          </a:prstGeom>
          <a:noFill/>
          <a:ln>
            <a:noFill/>
          </a:ln>
        </p:spPr>
      </p:pic>
      <p:cxnSp>
        <p:nvCxnSpPr>
          <p:cNvPr id="1750" name="Shape 1750"/>
          <p:cNvCxnSpPr/>
          <p:nvPr/>
        </p:nvCxnSpPr>
        <p:spPr>
          <a:xfrm>
            <a:off x="5924550" y="5300662"/>
            <a:ext cx="798512" cy="1587"/>
          </a:xfrm>
          <a:prstGeom prst="straightConnector1">
            <a:avLst/>
          </a:prstGeom>
          <a:noFill/>
          <a:ln cap="flat" cmpd="sng" w="76200">
            <a:solidFill>
              <a:srgbClr val="00FF00"/>
            </a:solidFill>
            <a:prstDash val="solid"/>
            <a:miter lim="800000"/>
            <a:headEnd len="med" w="med" type="none"/>
            <a:tailEnd len="med" w="med" type="none"/>
          </a:ln>
          <a:effectLst>
            <a:outerShdw blurRad="63500" dir="5400000" dist="20000">
              <a:srgbClr val="808080">
                <a:alpha val="37647"/>
              </a:srgbClr>
            </a:outerShdw>
          </a:effectLst>
        </p:spPr>
      </p:cxnSp>
      <p:cxnSp>
        <p:nvCxnSpPr>
          <p:cNvPr id="1751" name="Shape 1751"/>
          <p:cNvCxnSpPr/>
          <p:nvPr/>
        </p:nvCxnSpPr>
        <p:spPr>
          <a:xfrm rot="5400000">
            <a:off x="6488906" y="5531643"/>
            <a:ext cx="461962" cy="0"/>
          </a:xfrm>
          <a:prstGeom prst="straightConnector1">
            <a:avLst/>
          </a:prstGeom>
          <a:noFill/>
          <a:ln cap="flat" cmpd="sng" w="76200">
            <a:solidFill>
              <a:srgbClr val="00FF00"/>
            </a:solidFill>
            <a:prstDash val="solid"/>
            <a:miter lim="800000"/>
            <a:headEnd len="med" w="med" type="none"/>
            <a:tailEnd len="med" w="med" type="none"/>
          </a:ln>
          <a:effectLst>
            <a:outerShdw blurRad="63500" dir="5400000" dist="20000">
              <a:srgbClr val="808080">
                <a:alpha val="37647"/>
              </a:srgbClr>
            </a:outerShdw>
          </a:effectLst>
        </p:spPr>
      </p:cxnSp>
      <p:cxnSp>
        <p:nvCxnSpPr>
          <p:cNvPr id="1752" name="Shape 1752"/>
          <p:cNvCxnSpPr/>
          <p:nvPr/>
        </p:nvCxnSpPr>
        <p:spPr>
          <a:xfrm>
            <a:off x="7705725" y="5248275"/>
            <a:ext cx="919162" cy="1587"/>
          </a:xfrm>
          <a:prstGeom prst="straightConnector1">
            <a:avLst/>
          </a:prstGeom>
          <a:noFill/>
          <a:ln cap="flat" cmpd="sng" w="76200">
            <a:solidFill>
              <a:srgbClr val="00FF00"/>
            </a:solidFill>
            <a:prstDash val="solid"/>
            <a:miter lim="800000"/>
            <a:headEnd len="med" w="med" type="none"/>
            <a:tailEnd len="med" w="med" type="none"/>
          </a:ln>
          <a:effectLst>
            <a:outerShdw blurRad="63500" dir="5400000" dist="20000">
              <a:srgbClr val="808080">
                <a:alpha val="37647"/>
              </a:srgbClr>
            </a:outerShdw>
          </a:effectLst>
        </p:spPr>
      </p:cxnSp>
      <p:cxnSp>
        <p:nvCxnSpPr>
          <p:cNvPr id="1753" name="Shape 1753"/>
          <p:cNvCxnSpPr/>
          <p:nvPr/>
        </p:nvCxnSpPr>
        <p:spPr>
          <a:xfrm flipH="1" rot="5400000">
            <a:off x="7457281" y="5515768"/>
            <a:ext cx="492125" cy="1587"/>
          </a:xfrm>
          <a:prstGeom prst="straightConnector1">
            <a:avLst/>
          </a:prstGeom>
          <a:noFill/>
          <a:ln cap="flat" cmpd="sng" w="76200">
            <a:solidFill>
              <a:srgbClr val="00FF00"/>
            </a:solidFill>
            <a:prstDash val="solid"/>
            <a:miter lim="800000"/>
            <a:headEnd len="med" w="med" type="none"/>
            <a:tailEnd len="med" w="med" type="none"/>
          </a:ln>
          <a:effectLst>
            <a:outerShdw blurRad="63500" dir="5400000" dist="20000">
              <a:srgbClr val="808080">
                <a:alpha val="37647"/>
              </a:srgbClr>
            </a:outerShdw>
          </a:effectLst>
        </p:spPr>
      </p:cxnSp>
      <p:sp>
        <p:nvSpPr>
          <p:cNvPr id="1754" name="Shape 1754"/>
          <p:cNvSpPr txBox="1"/>
          <p:nvPr/>
        </p:nvSpPr>
        <p:spPr>
          <a:xfrm>
            <a:off x="5370512" y="4354512"/>
            <a:ext cx="715962"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Reads</a:t>
            </a:r>
            <a:endParaRPr/>
          </a:p>
        </p:txBody>
      </p:sp>
      <p:sp>
        <p:nvSpPr>
          <p:cNvPr id="1755" name="Shape 1755"/>
          <p:cNvSpPr/>
          <p:nvPr/>
        </p:nvSpPr>
        <p:spPr>
          <a:xfrm>
            <a:off x="7059612" y="4764087"/>
            <a:ext cx="307975" cy="488950"/>
          </a:xfrm>
          <a:prstGeom prst="downArrow">
            <a:avLst>
              <a:gd fmla="val 14797" name="adj1"/>
              <a:gd fmla="val 50000" name="adj2"/>
            </a:avLst>
          </a:prstGeom>
          <a:gradFill>
            <a:gsLst>
              <a:gs pos="0">
                <a:srgbClr val="85FFDB"/>
              </a:gs>
              <a:gs pos="100000">
                <a:srgbClr val="00EBA8"/>
              </a:gs>
            </a:gsLst>
            <a:lin ang="5400000" scaled="0"/>
          </a:gradFill>
          <a:ln cap="flat" cmpd="sng" w="9525">
            <a:solidFill>
              <a:srgbClr val="00CC9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56" name="Shape 1756"/>
          <p:cNvSpPr txBox="1"/>
          <p:nvPr/>
        </p:nvSpPr>
        <p:spPr>
          <a:xfrm>
            <a:off x="4687887" y="5859462"/>
            <a:ext cx="1011237"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Zero level</a:t>
            </a:r>
            <a:endParaRPr/>
          </a:p>
        </p:txBody>
      </p:sp>
      <p:sp>
        <p:nvSpPr>
          <p:cNvPr id="1757" name="Shape 1757"/>
          <p:cNvSpPr txBox="1"/>
          <p:nvPr/>
        </p:nvSpPr>
        <p:spPr>
          <a:xfrm>
            <a:off x="4687887" y="5056187"/>
            <a:ext cx="1147762"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Read count</a:t>
            </a:r>
            <a:endParaRPr/>
          </a:p>
        </p:txBody>
      </p:sp>
      <p:cxnSp>
        <p:nvCxnSpPr>
          <p:cNvPr id="1758" name="Shape 1758"/>
          <p:cNvCxnSpPr/>
          <p:nvPr/>
        </p:nvCxnSpPr>
        <p:spPr>
          <a:xfrm flipH="1" rot="10800000">
            <a:off x="1687512" y="5516562"/>
            <a:ext cx="163512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59" name="Shape 1759"/>
          <p:cNvCxnSpPr/>
          <p:nvPr/>
        </p:nvCxnSpPr>
        <p:spPr>
          <a:xfrm flipH="1" rot="10800000">
            <a:off x="1687512" y="3551237"/>
            <a:ext cx="163512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60" name="Shape 1760"/>
          <p:cNvSpPr txBox="1"/>
          <p:nvPr/>
        </p:nvSpPr>
        <p:spPr>
          <a:xfrm>
            <a:off x="1828800" y="5661025"/>
            <a:ext cx="671512" cy="74612"/>
          </a:xfrm>
          <a:prstGeom prst="rect">
            <a:avLst/>
          </a:prstGeom>
          <a:gradFill>
            <a:gsLst>
              <a:gs pos="0">
                <a:srgbClr val="0000FF"/>
              </a:gs>
              <a:gs pos="100000">
                <a:srgbClr val="22228B"/>
              </a:gs>
            </a:gsLst>
            <a:lin ang="0" scaled="0"/>
          </a:gradFill>
          <a:ln>
            <a:noFill/>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61" name="Shape 1761"/>
          <p:cNvSpPr txBox="1"/>
          <p:nvPr/>
        </p:nvSpPr>
        <p:spPr>
          <a:xfrm>
            <a:off x="2171700" y="5640387"/>
            <a:ext cx="669925" cy="27463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62" name="Shape 1762"/>
          <p:cNvSpPr txBox="1"/>
          <p:nvPr/>
        </p:nvSpPr>
        <p:spPr>
          <a:xfrm>
            <a:off x="623887" y="3413125"/>
            <a:ext cx="1041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Reference</a:t>
            </a:r>
            <a:endParaRPr/>
          </a:p>
        </p:txBody>
      </p:sp>
      <p:sp>
        <p:nvSpPr>
          <p:cNvPr id="1763" name="Shape 1763"/>
          <p:cNvSpPr txBox="1"/>
          <p:nvPr/>
        </p:nvSpPr>
        <p:spPr>
          <a:xfrm>
            <a:off x="623887" y="3976687"/>
            <a:ext cx="893762"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Genome</a:t>
            </a:r>
            <a:endParaRPr/>
          </a:p>
        </p:txBody>
      </p:sp>
      <p:sp>
        <p:nvSpPr>
          <p:cNvPr id="1764" name="Shape 1764"/>
          <p:cNvSpPr txBox="1"/>
          <p:nvPr/>
        </p:nvSpPr>
        <p:spPr>
          <a:xfrm>
            <a:off x="2217737" y="4446587"/>
            <a:ext cx="671512" cy="73025"/>
          </a:xfrm>
          <a:prstGeom prst="rect">
            <a:avLst/>
          </a:prstGeom>
          <a:gradFill>
            <a:gsLst>
              <a:gs pos="0">
                <a:srgbClr val="0000FF"/>
              </a:gs>
              <a:gs pos="100000">
                <a:srgbClr val="22228B"/>
              </a:gs>
            </a:gsLst>
            <a:lin ang="0" scaled="0"/>
          </a:gradFill>
          <a:ln>
            <a:noFill/>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65" name="Shape 1765"/>
          <p:cNvSpPr txBox="1"/>
          <p:nvPr/>
        </p:nvSpPr>
        <p:spPr>
          <a:xfrm>
            <a:off x="623887" y="5365750"/>
            <a:ext cx="1041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Reference</a:t>
            </a:r>
            <a:endParaRPr/>
          </a:p>
        </p:txBody>
      </p:sp>
      <p:sp>
        <p:nvSpPr>
          <p:cNvPr id="1766" name="Shape 1766"/>
          <p:cNvSpPr txBox="1"/>
          <p:nvPr/>
        </p:nvSpPr>
        <p:spPr>
          <a:xfrm>
            <a:off x="2651125" y="5661025"/>
            <a:ext cx="671512" cy="73025"/>
          </a:xfrm>
          <a:prstGeom prst="rect">
            <a:avLst/>
          </a:prstGeom>
          <a:gradFill>
            <a:gsLst>
              <a:gs pos="0">
                <a:srgbClr val="0000FF"/>
              </a:gs>
              <a:gs pos="100000">
                <a:srgbClr val="22228B"/>
              </a:gs>
            </a:gsLst>
            <a:lin ang="0" scaled="0"/>
          </a:gradFill>
          <a:ln>
            <a:noFill/>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767" name="Shape 1767"/>
          <p:cNvSpPr txBox="1"/>
          <p:nvPr/>
        </p:nvSpPr>
        <p:spPr>
          <a:xfrm>
            <a:off x="2376487" y="5610225"/>
            <a:ext cx="609600" cy="282575"/>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1768" name="Shape 1768"/>
          <p:cNvCxnSpPr/>
          <p:nvPr/>
        </p:nvCxnSpPr>
        <p:spPr>
          <a:xfrm rot="-5400000">
            <a:off x="2488406" y="3626643"/>
            <a:ext cx="569912" cy="425450"/>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769" name="Shape 1769"/>
          <p:cNvCxnSpPr/>
          <p:nvPr/>
        </p:nvCxnSpPr>
        <p:spPr>
          <a:xfrm flipH="1" rot="5400000">
            <a:off x="2076450" y="3635375"/>
            <a:ext cx="571500" cy="403225"/>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770" name="Shape 1770"/>
          <p:cNvCxnSpPr/>
          <p:nvPr/>
        </p:nvCxnSpPr>
        <p:spPr>
          <a:xfrm>
            <a:off x="2157412" y="3551237"/>
            <a:ext cx="830262" cy="3175"/>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771" name="Shape 1771"/>
          <p:cNvCxnSpPr/>
          <p:nvPr/>
        </p:nvCxnSpPr>
        <p:spPr>
          <a:xfrm rot="5400000">
            <a:off x="2068512" y="3551237"/>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72" name="Shape 1772"/>
          <p:cNvCxnSpPr/>
          <p:nvPr/>
        </p:nvCxnSpPr>
        <p:spPr>
          <a:xfrm rot="5400000">
            <a:off x="2897187" y="3551237"/>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73" name="Shape 1773"/>
          <p:cNvCxnSpPr/>
          <p:nvPr/>
        </p:nvCxnSpPr>
        <p:spPr>
          <a:xfrm rot="5400000">
            <a:off x="2470943" y="4121943"/>
            <a:ext cx="182562"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74" name="Shape 1774"/>
          <p:cNvSpPr txBox="1"/>
          <p:nvPr/>
        </p:nvSpPr>
        <p:spPr>
          <a:xfrm>
            <a:off x="1401762" y="4311650"/>
            <a:ext cx="617537"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Read</a:t>
            </a:r>
            <a:endParaRPr/>
          </a:p>
        </p:txBody>
      </p:sp>
      <p:cxnSp>
        <p:nvCxnSpPr>
          <p:cNvPr id="1775" name="Shape 1775"/>
          <p:cNvCxnSpPr/>
          <p:nvPr/>
        </p:nvCxnSpPr>
        <p:spPr>
          <a:xfrm>
            <a:off x="2165350" y="5514975"/>
            <a:ext cx="820737" cy="1587"/>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776" name="Shape 1776"/>
          <p:cNvCxnSpPr/>
          <p:nvPr/>
        </p:nvCxnSpPr>
        <p:spPr>
          <a:xfrm rot="5400000">
            <a:off x="2076450" y="5514975"/>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77" name="Shape 1777"/>
          <p:cNvCxnSpPr/>
          <p:nvPr/>
        </p:nvCxnSpPr>
        <p:spPr>
          <a:xfrm rot="5400000">
            <a:off x="2897187" y="5514975"/>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78" name="Shape 1778"/>
          <p:cNvSpPr txBox="1"/>
          <p:nvPr/>
        </p:nvSpPr>
        <p:spPr>
          <a:xfrm>
            <a:off x="2209800" y="3198812"/>
            <a:ext cx="78581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Deletion</a:t>
            </a:r>
            <a:endParaRPr/>
          </a:p>
        </p:txBody>
      </p:sp>
      <p:sp>
        <p:nvSpPr>
          <p:cNvPr id="1779" name="Shape 1779"/>
          <p:cNvSpPr/>
          <p:nvPr/>
        </p:nvSpPr>
        <p:spPr>
          <a:xfrm>
            <a:off x="2411412" y="4757737"/>
            <a:ext cx="304800" cy="484187"/>
          </a:xfrm>
          <a:prstGeom prst="downArrow">
            <a:avLst>
              <a:gd fmla="val 14801" name="adj1"/>
              <a:gd fmla="val 50000" name="adj2"/>
            </a:avLst>
          </a:prstGeom>
          <a:gradFill>
            <a:gsLst>
              <a:gs pos="0">
                <a:srgbClr val="85FFDB"/>
              </a:gs>
              <a:gs pos="100000">
                <a:srgbClr val="00EBA8"/>
              </a:gs>
            </a:gsLst>
            <a:lin ang="5400000" scaled="0"/>
          </a:gradFill>
          <a:ln cap="flat" cmpd="sng" w="9525">
            <a:solidFill>
              <a:srgbClr val="00CC9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1780" name="Shape 1780"/>
          <p:cNvCxnSpPr/>
          <p:nvPr/>
        </p:nvCxnSpPr>
        <p:spPr>
          <a:xfrm flipH="1" rot="10800000">
            <a:off x="1681162" y="4124325"/>
            <a:ext cx="163512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81" name="Shape 1781"/>
          <p:cNvSpPr txBox="1"/>
          <p:nvPr/>
        </p:nvSpPr>
        <p:spPr>
          <a:xfrm>
            <a:off x="1522412" y="2705100"/>
            <a:ext cx="2200275" cy="519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2. Split read</a:t>
            </a:r>
            <a:endParaRPr/>
          </a:p>
        </p:txBody>
      </p:sp>
      <p:sp>
        <p:nvSpPr>
          <p:cNvPr id="1782" name="Shape 1782"/>
          <p:cNvSpPr txBox="1"/>
          <p:nvPr/>
        </p:nvSpPr>
        <p:spPr>
          <a:xfrm>
            <a:off x="4800600" y="2705100"/>
            <a:ext cx="4298950" cy="519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3. Read depth (or aCGH)</a:t>
            </a:r>
            <a:endParaRPr/>
          </a:p>
        </p:txBody>
      </p:sp>
      <p:sp>
        <p:nvSpPr>
          <p:cNvPr id="1783" name="Shape 1783"/>
          <p:cNvSpPr txBox="1"/>
          <p:nvPr/>
        </p:nvSpPr>
        <p:spPr>
          <a:xfrm>
            <a:off x="2841625" y="4781550"/>
            <a:ext cx="9112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Mapping</a:t>
            </a:r>
            <a:endParaRPr/>
          </a:p>
        </p:txBody>
      </p:sp>
      <p:cxnSp>
        <p:nvCxnSpPr>
          <p:cNvPr id="1784" name="Shape 1784"/>
          <p:cNvCxnSpPr/>
          <p:nvPr/>
        </p:nvCxnSpPr>
        <p:spPr>
          <a:xfrm>
            <a:off x="5888037" y="3543300"/>
            <a:ext cx="2676525" cy="0"/>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85" name="Shape 1785"/>
          <p:cNvSpPr txBox="1"/>
          <p:nvPr/>
        </p:nvSpPr>
        <p:spPr>
          <a:xfrm>
            <a:off x="4694237" y="3394075"/>
            <a:ext cx="1041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Reference</a:t>
            </a:r>
            <a:endParaRPr/>
          </a:p>
        </p:txBody>
      </p:sp>
      <p:sp>
        <p:nvSpPr>
          <p:cNvPr id="1786" name="Shape 1786"/>
          <p:cNvSpPr txBox="1"/>
          <p:nvPr/>
        </p:nvSpPr>
        <p:spPr>
          <a:xfrm>
            <a:off x="4694237" y="3957637"/>
            <a:ext cx="893762"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Genome</a:t>
            </a:r>
            <a:endParaRPr/>
          </a:p>
        </p:txBody>
      </p:sp>
      <p:cxnSp>
        <p:nvCxnSpPr>
          <p:cNvPr id="1787" name="Shape 1787"/>
          <p:cNvCxnSpPr/>
          <p:nvPr/>
        </p:nvCxnSpPr>
        <p:spPr>
          <a:xfrm rot="-5400000">
            <a:off x="7164387" y="3595687"/>
            <a:ext cx="560387" cy="455612"/>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788" name="Shape 1788"/>
          <p:cNvCxnSpPr/>
          <p:nvPr/>
        </p:nvCxnSpPr>
        <p:spPr>
          <a:xfrm flipH="1" rot="5400000">
            <a:off x="6700837" y="3597275"/>
            <a:ext cx="581025" cy="450850"/>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789" name="Shape 1789"/>
          <p:cNvCxnSpPr/>
          <p:nvPr/>
        </p:nvCxnSpPr>
        <p:spPr>
          <a:xfrm>
            <a:off x="6751637" y="3532187"/>
            <a:ext cx="920750" cy="0"/>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790" name="Shape 1790"/>
          <p:cNvCxnSpPr/>
          <p:nvPr/>
        </p:nvCxnSpPr>
        <p:spPr>
          <a:xfrm rot="5400000">
            <a:off x="6643687" y="3532187"/>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91" name="Shape 1791"/>
          <p:cNvCxnSpPr/>
          <p:nvPr/>
        </p:nvCxnSpPr>
        <p:spPr>
          <a:xfrm rot="5400000">
            <a:off x="7593012" y="3532187"/>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92" name="Shape 1792"/>
          <p:cNvCxnSpPr/>
          <p:nvPr/>
        </p:nvCxnSpPr>
        <p:spPr>
          <a:xfrm rot="5400000">
            <a:off x="7127081" y="4102893"/>
            <a:ext cx="182562"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93" name="Shape 1793"/>
          <p:cNvSpPr txBox="1"/>
          <p:nvPr/>
        </p:nvSpPr>
        <p:spPr>
          <a:xfrm>
            <a:off x="6815137" y="3190875"/>
            <a:ext cx="78581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Deletion</a:t>
            </a:r>
            <a:endParaRPr/>
          </a:p>
        </p:txBody>
      </p:sp>
      <p:cxnSp>
        <p:nvCxnSpPr>
          <p:cNvPr id="1794" name="Shape 1794"/>
          <p:cNvCxnSpPr/>
          <p:nvPr/>
        </p:nvCxnSpPr>
        <p:spPr>
          <a:xfrm flipH="1" rot="10800000">
            <a:off x="5888037" y="4103687"/>
            <a:ext cx="2676525" cy="12700"/>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795" name="Shape 1795"/>
          <p:cNvCxnSpPr/>
          <p:nvPr/>
        </p:nvCxnSpPr>
        <p:spPr>
          <a:xfrm flipH="1" rot="10800000">
            <a:off x="6691312" y="5749925"/>
            <a:ext cx="1011237" cy="12700"/>
          </a:xfrm>
          <a:prstGeom prst="straightConnector1">
            <a:avLst/>
          </a:prstGeom>
          <a:noFill/>
          <a:ln cap="flat" cmpd="sng" w="63500">
            <a:solidFill>
              <a:srgbClr val="00FF00"/>
            </a:solidFill>
            <a:prstDash val="solid"/>
            <a:miter lim="800000"/>
            <a:headEnd len="med" w="med" type="none"/>
            <a:tailEnd len="med" w="med" type="none"/>
          </a:ln>
          <a:effectLst>
            <a:outerShdw blurRad="63500" dir="5400000" dist="20000">
              <a:srgbClr val="808080">
                <a:alpha val="37647"/>
              </a:srgbClr>
            </a:outerShdw>
          </a:effectLst>
        </p:spPr>
      </p:cxnSp>
      <p:sp>
        <p:nvSpPr>
          <p:cNvPr id="1796" name="Shape 1796"/>
          <p:cNvSpPr txBox="1"/>
          <p:nvPr/>
        </p:nvSpPr>
        <p:spPr>
          <a:xfrm>
            <a:off x="7461250" y="4810125"/>
            <a:ext cx="9112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Mapping</a:t>
            </a:r>
            <a:endParaRPr/>
          </a:p>
        </p:txBody>
      </p:sp>
      <p:sp>
        <p:nvSpPr>
          <p:cNvPr id="1797" name="Shape 1797"/>
          <p:cNvSpPr txBox="1"/>
          <p:nvPr/>
        </p:nvSpPr>
        <p:spPr>
          <a:xfrm>
            <a:off x="1174750" y="50800"/>
            <a:ext cx="2597150" cy="519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1. Paired ends</a:t>
            </a:r>
            <a:endParaRPr/>
          </a:p>
        </p:txBody>
      </p:sp>
      <p:cxnSp>
        <p:nvCxnSpPr>
          <p:cNvPr id="1798" name="Shape 1798"/>
          <p:cNvCxnSpPr/>
          <p:nvPr/>
        </p:nvCxnSpPr>
        <p:spPr>
          <a:xfrm flipH="1" rot="10800000">
            <a:off x="1547812" y="1112837"/>
            <a:ext cx="1633537" cy="1587"/>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799" name="Shape 1799"/>
          <p:cNvSpPr txBox="1"/>
          <p:nvPr/>
        </p:nvSpPr>
        <p:spPr>
          <a:xfrm>
            <a:off x="482600" y="974725"/>
            <a:ext cx="1041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Reference</a:t>
            </a:r>
            <a:endParaRPr/>
          </a:p>
        </p:txBody>
      </p:sp>
      <p:sp>
        <p:nvSpPr>
          <p:cNvPr id="1800" name="Shape 1800"/>
          <p:cNvSpPr txBox="1"/>
          <p:nvPr/>
        </p:nvSpPr>
        <p:spPr>
          <a:xfrm>
            <a:off x="482600" y="1538287"/>
            <a:ext cx="893762"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Genome</a:t>
            </a:r>
            <a:endParaRPr/>
          </a:p>
        </p:txBody>
      </p:sp>
      <p:cxnSp>
        <p:nvCxnSpPr>
          <p:cNvPr id="1801" name="Shape 1801"/>
          <p:cNvCxnSpPr/>
          <p:nvPr/>
        </p:nvCxnSpPr>
        <p:spPr>
          <a:xfrm rot="-5400000">
            <a:off x="2347118" y="1186656"/>
            <a:ext cx="571500" cy="427037"/>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02" name="Shape 1802"/>
          <p:cNvCxnSpPr/>
          <p:nvPr/>
        </p:nvCxnSpPr>
        <p:spPr>
          <a:xfrm flipH="1" rot="5400000">
            <a:off x="1935162" y="1196975"/>
            <a:ext cx="571500" cy="403225"/>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03" name="Shape 1803"/>
          <p:cNvCxnSpPr/>
          <p:nvPr/>
        </p:nvCxnSpPr>
        <p:spPr>
          <a:xfrm>
            <a:off x="2016125" y="1112837"/>
            <a:ext cx="830262" cy="1587"/>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804" name="Shape 1804"/>
          <p:cNvCxnSpPr/>
          <p:nvPr/>
        </p:nvCxnSpPr>
        <p:spPr>
          <a:xfrm rot="5400000">
            <a:off x="1926431" y="1112043"/>
            <a:ext cx="182562"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05" name="Shape 1805"/>
          <p:cNvCxnSpPr/>
          <p:nvPr/>
        </p:nvCxnSpPr>
        <p:spPr>
          <a:xfrm rot="5400000">
            <a:off x="2756693" y="1112043"/>
            <a:ext cx="182562"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06" name="Shape 1806"/>
          <p:cNvCxnSpPr/>
          <p:nvPr/>
        </p:nvCxnSpPr>
        <p:spPr>
          <a:xfrm rot="5400000">
            <a:off x="2329656" y="1681956"/>
            <a:ext cx="182562"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07" name="Shape 1807"/>
          <p:cNvCxnSpPr/>
          <p:nvPr/>
        </p:nvCxnSpPr>
        <p:spPr>
          <a:xfrm flipH="1" rot="10800000">
            <a:off x="1541462" y="1685925"/>
            <a:ext cx="1633537" cy="1587"/>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08" name="Shape 1808"/>
          <p:cNvCxnSpPr/>
          <p:nvPr/>
        </p:nvCxnSpPr>
        <p:spPr>
          <a:xfrm flipH="1" rot="-5400000">
            <a:off x="2020093" y="1964531"/>
            <a:ext cx="519112" cy="279400"/>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09" name="Shape 1809"/>
          <p:cNvCxnSpPr/>
          <p:nvPr/>
        </p:nvCxnSpPr>
        <p:spPr>
          <a:xfrm rot="-5400000">
            <a:off x="2281237" y="1982787"/>
            <a:ext cx="519112" cy="242887"/>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10" name="Shape 1810"/>
          <p:cNvCxnSpPr/>
          <p:nvPr/>
        </p:nvCxnSpPr>
        <p:spPr>
          <a:xfrm>
            <a:off x="2662237" y="1844675"/>
            <a:ext cx="187325" cy="0"/>
          </a:xfrm>
          <a:prstGeom prst="straightConnector1">
            <a:avLst/>
          </a:prstGeom>
          <a:noFill/>
          <a:ln cap="flat" cmpd="sng" w="38100">
            <a:solidFill>
              <a:srgbClr val="2D2DB9"/>
            </a:solidFill>
            <a:prstDash val="solid"/>
            <a:miter lim="800000"/>
            <a:headEnd len="med" w="med" type="none"/>
            <a:tailEnd len="med" w="med" type="none"/>
          </a:ln>
          <a:effectLst>
            <a:outerShdw blurRad="63500" dir="5400000" dist="20000">
              <a:srgbClr val="808080">
                <a:alpha val="37647"/>
              </a:srgbClr>
            </a:outerShdw>
          </a:effectLst>
        </p:spPr>
      </p:cxnSp>
      <p:cxnSp>
        <p:nvCxnSpPr>
          <p:cNvPr id="1811" name="Shape 1811"/>
          <p:cNvCxnSpPr/>
          <p:nvPr/>
        </p:nvCxnSpPr>
        <p:spPr>
          <a:xfrm>
            <a:off x="1946275" y="1855787"/>
            <a:ext cx="187325" cy="0"/>
          </a:xfrm>
          <a:prstGeom prst="straightConnector1">
            <a:avLst/>
          </a:prstGeom>
          <a:noFill/>
          <a:ln cap="flat" cmpd="sng" w="38100">
            <a:solidFill>
              <a:srgbClr val="0000FF"/>
            </a:solidFill>
            <a:prstDash val="solid"/>
            <a:miter lim="800000"/>
            <a:headEnd len="med" w="med" type="none"/>
            <a:tailEnd len="med" w="med" type="none"/>
          </a:ln>
          <a:effectLst>
            <a:outerShdw blurRad="63500" dir="5400000" dist="20000">
              <a:srgbClr val="808080">
                <a:alpha val="37647"/>
              </a:srgbClr>
            </a:outerShdw>
          </a:effectLst>
        </p:spPr>
      </p:cxnSp>
      <p:sp>
        <p:nvSpPr>
          <p:cNvPr id="1812" name="Shape 1812"/>
          <p:cNvSpPr/>
          <p:nvPr/>
        </p:nvSpPr>
        <p:spPr>
          <a:xfrm rot="-5400000">
            <a:off x="4414837" y="1527175"/>
            <a:ext cx="304800" cy="485775"/>
          </a:xfrm>
          <a:prstGeom prst="downArrow">
            <a:avLst>
              <a:gd fmla="val 14824" name="adj1"/>
              <a:gd fmla="val 50000" name="adj2"/>
            </a:avLst>
          </a:prstGeom>
          <a:gradFill>
            <a:gsLst>
              <a:gs pos="0">
                <a:srgbClr val="85FFDB"/>
              </a:gs>
              <a:gs pos="100000">
                <a:srgbClr val="00EBA8"/>
              </a:gs>
            </a:gsLst>
            <a:lin ang="5400000" scaled="0"/>
          </a:gradFill>
          <a:ln cap="flat" cmpd="sng" w="9525">
            <a:solidFill>
              <a:srgbClr val="00CC9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813" name="Shape 1813"/>
          <p:cNvSpPr txBox="1"/>
          <p:nvPr/>
        </p:nvSpPr>
        <p:spPr>
          <a:xfrm>
            <a:off x="4098925" y="1301750"/>
            <a:ext cx="9112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Mapping</a:t>
            </a:r>
            <a:endParaRPr/>
          </a:p>
        </p:txBody>
      </p:sp>
      <p:cxnSp>
        <p:nvCxnSpPr>
          <p:cNvPr id="1814" name="Shape 1814"/>
          <p:cNvCxnSpPr/>
          <p:nvPr/>
        </p:nvCxnSpPr>
        <p:spPr>
          <a:xfrm>
            <a:off x="5614987" y="2171700"/>
            <a:ext cx="1789112" cy="0"/>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15" name="Shape 1815"/>
          <p:cNvCxnSpPr/>
          <p:nvPr/>
        </p:nvCxnSpPr>
        <p:spPr>
          <a:xfrm>
            <a:off x="6084887" y="2168525"/>
            <a:ext cx="830262" cy="3175"/>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816" name="Shape 1816"/>
          <p:cNvCxnSpPr/>
          <p:nvPr/>
        </p:nvCxnSpPr>
        <p:spPr>
          <a:xfrm rot="5400000">
            <a:off x="5995987" y="2168525"/>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1817" name="Shape 1817"/>
          <p:cNvCxnSpPr/>
          <p:nvPr/>
        </p:nvCxnSpPr>
        <p:spPr>
          <a:xfrm rot="5400000">
            <a:off x="6824662" y="2168525"/>
            <a:ext cx="180975" cy="3175"/>
          </a:xfrm>
          <a:prstGeom prst="straightConnector1">
            <a:avLst/>
          </a:prstGeom>
          <a:noFill/>
          <a:ln cap="flat" cmpd="sng" w="635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1818" name="Shape 1818"/>
          <p:cNvSpPr txBox="1"/>
          <p:nvPr/>
        </p:nvSpPr>
        <p:spPr>
          <a:xfrm>
            <a:off x="7562850" y="2008187"/>
            <a:ext cx="1041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Reference</a:t>
            </a:r>
            <a:endParaRPr/>
          </a:p>
        </p:txBody>
      </p:sp>
      <p:cxnSp>
        <p:nvCxnSpPr>
          <p:cNvPr id="1819" name="Shape 1819"/>
          <p:cNvCxnSpPr/>
          <p:nvPr/>
        </p:nvCxnSpPr>
        <p:spPr>
          <a:xfrm flipH="1" rot="-5400000">
            <a:off x="6473031" y="1469231"/>
            <a:ext cx="661987" cy="600075"/>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20" name="Shape 1820"/>
          <p:cNvCxnSpPr/>
          <p:nvPr/>
        </p:nvCxnSpPr>
        <p:spPr>
          <a:xfrm rot="-5400000">
            <a:off x="5876131" y="1451768"/>
            <a:ext cx="641350" cy="614362"/>
          </a:xfrm>
          <a:prstGeom prst="straightConnector1">
            <a:avLst/>
          </a:prstGeom>
          <a:noFill/>
          <a:ln cap="flat" cmpd="sng" w="381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21" name="Shape 1821"/>
          <p:cNvCxnSpPr/>
          <p:nvPr/>
        </p:nvCxnSpPr>
        <p:spPr>
          <a:xfrm>
            <a:off x="5699125" y="2079625"/>
            <a:ext cx="187325" cy="0"/>
          </a:xfrm>
          <a:prstGeom prst="straightConnector1">
            <a:avLst/>
          </a:prstGeom>
          <a:noFill/>
          <a:ln cap="flat" cmpd="sng" w="38100">
            <a:solidFill>
              <a:srgbClr val="0000FF"/>
            </a:solidFill>
            <a:prstDash val="solid"/>
            <a:miter lim="800000"/>
            <a:headEnd len="med" w="med" type="none"/>
            <a:tailEnd len="med" w="med" type="none"/>
          </a:ln>
          <a:effectLst>
            <a:outerShdw blurRad="63500" dir="5400000" dist="20000">
              <a:srgbClr val="808080">
                <a:alpha val="37647"/>
              </a:srgbClr>
            </a:outerShdw>
          </a:effectLst>
        </p:spPr>
      </p:cxnSp>
      <p:cxnSp>
        <p:nvCxnSpPr>
          <p:cNvPr id="1822" name="Shape 1822"/>
          <p:cNvCxnSpPr/>
          <p:nvPr/>
        </p:nvCxnSpPr>
        <p:spPr>
          <a:xfrm>
            <a:off x="7104062" y="2093912"/>
            <a:ext cx="187325" cy="0"/>
          </a:xfrm>
          <a:prstGeom prst="straightConnector1">
            <a:avLst/>
          </a:prstGeom>
          <a:noFill/>
          <a:ln cap="flat" cmpd="sng" w="38100">
            <a:solidFill>
              <a:srgbClr val="2D2DB9"/>
            </a:solidFill>
            <a:prstDash val="solid"/>
            <a:miter lim="800000"/>
            <a:headEnd len="med" w="med" type="none"/>
            <a:tailEnd len="med" w="med" type="none"/>
          </a:ln>
          <a:effectLst>
            <a:outerShdw blurRad="63500" dir="5400000" dist="20000">
              <a:srgbClr val="808080">
                <a:alpha val="37647"/>
              </a:srgbClr>
            </a:outerShdw>
          </a:effectLst>
        </p:spPr>
      </p:cxnSp>
      <p:sp>
        <p:nvSpPr>
          <p:cNvPr id="1823" name="Shape 1823"/>
          <p:cNvSpPr txBox="1"/>
          <p:nvPr/>
        </p:nvSpPr>
        <p:spPr>
          <a:xfrm>
            <a:off x="1160462" y="2116137"/>
            <a:ext cx="2624137"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Sequenced          paired-ends</a:t>
            </a:r>
            <a:endParaRPr/>
          </a:p>
        </p:txBody>
      </p:sp>
      <p:sp>
        <p:nvSpPr>
          <p:cNvPr id="1824" name="Shape 1824"/>
          <p:cNvSpPr txBox="1"/>
          <p:nvPr/>
        </p:nvSpPr>
        <p:spPr>
          <a:xfrm>
            <a:off x="2049462" y="752475"/>
            <a:ext cx="78581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Deletion</a:t>
            </a:r>
            <a:endParaRPr/>
          </a:p>
        </p:txBody>
      </p:sp>
      <p:sp>
        <p:nvSpPr>
          <p:cNvPr id="1825" name="Shape 1825"/>
          <p:cNvSpPr txBox="1"/>
          <p:nvPr>
            <p:ph type="title"/>
          </p:nvPr>
        </p:nvSpPr>
        <p:spPr>
          <a:xfrm>
            <a:off x="3754437" y="-141287"/>
            <a:ext cx="5308600"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0" i="0" lang="en-US" sz="2400" u="none" cap="none" strike="noStrike">
                <a:solidFill>
                  <a:srgbClr val="22228B"/>
                </a:solidFill>
                <a:latin typeface="Arial"/>
                <a:ea typeface="Arial"/>
                <a:cs typeface="Arial"/>
                <a:sym typeface="Arial"/>
              </a:rPr>
              <a:t>Methods to</a:t>
            </a:r>
            <a:r>
              <a:rPr b="1" i="0" lang="en-US" sz="2400" u="none" cap="none" strike="noStrike">
                <a:solidFill>
                  <a:srgbClr val="22228B"/>
                </a:solidFill>
                <a:latin typeface="Arial"/>
                <a:ea typeface="Arial"/>
                <a:cs typeface="Arial"/>
                <a:sym typeface="Arial"/>
              </a:rPr>
              <a:t> </a:t>
            </a:r>
            <a:r>
              <a:rPr b="1" i="0" lang="en-US" sz="4400" u="none" cap="none" strike="noStrike">
                <a:solidFill>
                  <a:srgbClr val="22228B"/>
                </a:solidFill>
                <a:latin typeface="Arial"/>
                <a:ea typeface="Arial"/>
                <a:cs typeface="Arial"/>
                <a:sym typeface="Arial"/>
              </a:rPr>
              <a:t>Find SVs</a:t>
            </a:r>
            <a:endParaRPr/>
          </a:p>
        </p:txBody>
      </p:sp>
      <p:cxnSp>
        <p:nvCxnSpPr>
          <p:cNvPr id="1826" name="Shape 1826"/>
          <p:cNvCxnSpPr/>
          <p:nvPr/>
        </p:nvCxnSpPr>
        <p:spPr>
          <a:xfrm flipH="1" rot="10800000">
            <a:off x="457200" y="2547937"/>
            <a:ext cx="8259762" cy="11112"/>
          </a:xfrm>
          <a:prstGeom prst="straightConnector1">
            <a:avLst/>
          </a:prstGeom>
          <a:noFill/>
          <a:ln cap="flat" cmpd="sng" w="127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827" name="Shape 1827"/>
          <p:cNvCxnSpPr/>
          <p:nvPr/>
        </p:nvCxnSpPr>
        <p:spPr>
          <a:xfrm rot="5400000">
            <a:off x="2629693" y="4315618"/>
            <a:ext cx="3149600" cy="1587"/>
          </a:xfrm>
          <a:prstGeom prst="straightConnector1">
            <a:avLst/>
          </a:prstGeom>
          <a:noFill/>
          <a:ln cap="flat" cmpd="sng" w="127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sp>
        <p:nvSpPr>
          <p:cNvPr id="1828" name="Shape 1828"/>
          <p:cNvSpPr txBox="1"/>
          <p:nvPr/>
        </p:nvSpPr>
        <p:spPr>
          <a:xfrm>
            <a:off x="971550" y="6240462"/>
            <a:ext cx="3687762" cy="519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4. Local Reassembly</a:t>
            </a:r>
            <a:endParaRPr/>
          </a:p>
        </p:txBody>
      </p:sp>
      <p:cxnSp>
        <p:nvCxnSpPr>
          <p:cNvPr id="1829" name="Shape 1829"/>
          <p:cNvCxnSpPr/>
          <p:nvPr/>
        </p:nvCxnSpPr>
        <p:spPr>
          <a:xfrm flipH="1" rot="10800000">
            <a:off x="284162" y="6194425"/>
            <a:ext cx="8259762" cy="11112"/>
          </a:xfrm>
          <a:prstGeom prst="straightConnector1">
            <a:avLst/>
          </a:prstGeom>
          <a:noFill/>
          <a:ln cap="flat" cmpd="sng" w="127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sp>
        <p:nvSpPr>
          <p:cNvPr id="1830" name="Shape 1830"/>
          <p:cNvSpPr txBox="1"/>
          <p:nvPr/>
        </p:nvSpPr>
        <p:spPr>
          <a:xfrm>
            <a:off x="5859462" y="6580187"/>
            <a:ext cx="2578100"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06060"/>
              </a:buClr>
              <a:buSzPts val="1200"/>
              <a:buFont typeface="Arial"/>
              <a:buNone/>
            </a:pPr>
            <a:r>
              <a:rPr b="1" i="0" lang="en-US" sz="1200" u="none">
                <a:solidFill>
                  <a:srgbClr val="606060"/>
                </a:solidFill>
                <a:latin typeface="Arial"/>
                <a:ea typeface="Arial"/>
                <a:cs typeface="Arial"/>
                <a:sym typeface="Arial"/>
              </a:rPr>
              <a:t>[Snyder et al. Genes &amp; Dev. ('10)]</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4" name="Shape 1834"/>
        <p:cNvGrpSpPr/>
        <p:nvPr/>
      </p:nvGrpSpPr>
      <p:grpSpPr>
        <a:xfrm>
          <a:off x="0" y="0"/>
          <a:ext cx="0" cy="0"/>
          <a:chOff x="0" y="0"/>
          <a:chExt cx="0" cy="0"/>
        </a:xfrm>
      </p:grpSpPr>
      <p:sp>
        <p:nvSpPr>
          <p:cNvPr id="1835" name="Shape 1835"/>
          <p:cNvSpPr txBox="1"/>
          <p:nvPr>
            <p:ph type="title"/>
          </p:nvPr>
        </p:nvSpPr>
        <p:spPr>
          <a:xfrm>
            <a:off x="2433637" y="311150"/>
            <a:ext cx="4638675"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1" i="0" lang="en-US" sz="2400" u="none" cap="none" strike="noStrike">
                <a:solidFill>
                  <a:srgbClr val="22228B"/>
                </a:solidFill>
                <a:latin typeface="Arial"/>
                <a:ea typeface="Arial"/>
                <a:cs typeface="Arial"/>
                <a:sym typeface="Arial"/>
              </a:rPr>
              <a:t>Different Approaches Work Differently on Different Events</a:t>
            </a:r>
            <a:endParaRPr/>
          </a:p>
        </p:txBody>
      </p:sp>
      <p:pic>
        <p:nvPicPr>
          <p:cNvPr descr="1471-2164-12-375-1 (1).PDF" id="1836" name="Shape 1836"/>
          <p:cNvPicPr preferRelativeResize="0"/>
          <p:nvPr>
            <p:ph idx="1" type="body"/>
          </p:nvPr>
        </p:nvPicPr>
        <p:blipFill rotWithShape="1">
          <a:blip r:embed="rId3">
            <a:alphaModFix/>
          </a:blip>
          <a:srcRect b="4141" l="0" r="0" t="4142"/>
          <a:stretch/>
        </p:blipFill>
        <p:spPr>
          <a:xfrm>
            <a:off x="166687" y="1452562"/>
            <a:ext cx="8656637" cy="5167312"/>
          </a:xfrm>
          <a:prstGeom prst="rect">
            <a:avLst/>
          </a:prstGeom>
          <a:noFill/>
          <a:ln>
            <a:noFill/>
          </a:ln>
        </p:spPr>
      </p:pic>
      <p:sp>
        <p:nvSpPr>
          <p:cNvPr id="1837" name="Shape 1837"/>
          <p:cNvSpPr txBox="1"/>
          <p:nvPr/>
        </p:nvSpPr>
        <p:spPr>
          <a:xfrm>
            <a:off x="6119812" y="6580187"/>
            <a:ext cx="2538412"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06060"/>
              </a:buClr>
              <a:buSzPts val="1200"/>
              <a:buFont typeface="Arial"/>
              <a:buNone/>
            </a:pPr>
            <a:r>
              <a:rPr b="0" i="0" lang="en-US" sz="1200" u="none">
                <a:solidFill>
                  <a:srgbClr val="606060"/>
                </a:solidFill>
                <a:latin typeface="Arial"/>
                <a:ea typeface="Arial"/>
                <a:cs typeface="Arial"/>
                <a:sym typeface="Arial"/>
              </a:rPr>
              <a:t>[Zhang et al. ('11)</a:t>
            </a:r>
            <a:r>
              <a:rPr b="0" i="1" lang="en-US" sz="1200" u="none">
                <a:solidFill>
                  <a:srgbClr val="606060"/>
                </a:solidFill>
                <a:latin typeface="Arial"/>
                <a:ea typeface="Arial"/>
                <a:cs typeface="Arial"/>
                <a:sym typeface="Arial"/>
              </a:rPr>
              <a:t> BMC Genomics</a:t>
            </a:r>
            <a:r>
              <a:rPr b="0" i="0" lang="en-US" sz="1200" u="none">
                <a:solidFill>
                  <a:srgbClr val="606060"/>
                </a:solidFill>
                <a:latin typeface="Arial"/>
                <a:ea typeface="Arial"/>
                <a:cs typeface="Arial"/>
                <a:sym typeface="Arial"/>
              </a:rPr>
              <a: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841" name="Shape 1841"/>
        <p:cNvGrpSpPr/>
        <p:nvPr/>
      </p:nvGrpSpPr>
      <p:grpSpPr>
        <a:xfrm>
          <a:off x="0" y="0"/>
          <a:ext cx="0" cy="0"/>
          <a:chOff x="0" y="0"/>
          <a:chExt cx="0" cy="0"/>
        </a:xfrm>
      </p:grpSpPr>
      <p:sp>
        <p:nvSpPr>
          <p:cNvPr id="1842" name="Shape 1842"/>
          <p:cNvSpPr txBox="1"/>
          <p:nvPr>
            <p:ph type="title"/>
          </p:nvPr>
        </p:nvSpPr>
        <p:spPr>
          <a:xfrm>
            <a:off x="693737" y="204787"/>
            <a:ext cx="7772400"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A6A6A6"/>
              </a:buClr>
              <a:buSzPts val="2400"/>
              <a:buFont typeface="Arial"/>
              <a:buNone/>
            </a:pPr>
            <a:r>
              <a:rPr b="1" i="0" lang="en-US" sz="2400" u="none" cap="none" strike="noStrike">
                <a:solidFill>
                  <a:srgbClr val="A6A6A6"/>
                </a:solidFill>
                <a:latin typeface="Arial"/>
                <a:ea typeface="Arial"/>
                <a:cs typeface="Arial"/>
                <a:sym typeface="Arial"/>
              </a:rPr>
              <a:t>Trying to Annotate the Genome </a:t>
            </a:r>
            <a:br>
              <a:rPr b="1" i="0" lang="en-US" sz="2400" u="none" cap="none" strike="noStrike">
                <a:solidFill>
                  <a:srgbClr val="A6A6A6"/>
                </a:solidFill>
                <a:latin typeface="Arial"/>
                <a:ea typeface="Arial"/>
                <a:cs typeface="Arial"/>
                <a:sym typeface="Arial"/>
              </a:rPr>
            </a:br>
            <a:r>
              <a:rPr b="1" i="0" lang="en-US" sz="2400" u="none" cap="none" strike="noStrike">
                <a:solidFill>
                  <a:srgbClr val="A6A6A6"/>
                </a:solidFill>
                <a:latin typeface="Arial"/>
                <a:ea typeface="Arial"/>
                <a:cs typeface="Arial"/>
                <a:sym typeface="Arial"/>
              </a:rPr>
              <a:t>Comparatively &amp; Functionally, </a:t>
            </a:r>
            <a:br>
              <a:rPr b="1" i="0" lang="en-US" sz="2400" u="none" cap="none" strike="noStrike">
                <a:solidFill>
                  <a:srgbClr val="A6A6A6"/>
                </a:solidFill>
                <a:latin typeface="Arial"/>
                <a:ea typeface="Arial"/>
                <a:cs typeface="Arial"/>
                <a:sym typeface="Arial"/>
              </a:rPr>
            </a:br>
            <a:r>
              <a:rPr b="1" i="0" lang="en-US" sz="2400" u="none" cap="none" strike="noStrike">
                <a:solidFill>
                  <a:srgbClr val="A6A6A6"/>
                </a:solidFill>
                <a:latin typeface="Arial"/>
                <a:ea typeface="Arial"/>
                <a:cs typeface="Arial"/>
                <a:sym typeface="Arial"/>
              </a:rPr>
              <a:t>in terms of Variable Blocks &amp; Networks</a:t>
            </a:r>
            <a:endParaRPr/>
          </a:p>
        </p:txBody>
      </p:sp>
      <p:sp>
        <p:nvSpPr>
          <p:cNvPr id="1843" name="Shape 1843"/>
          <p:cNvSpPr txBox="1"/>
          <p:nvPr>
            <p:ph idx="1" type="body"/>
          </p:nvPr>
        </p:nvSpPr>
        <p:spPr>
          <a:xfrm>
            <a:off x="685800" y="1568450"/>
            <a:ext cx="7813675" cy="5194300"/>
          </a:xfrm>
          <a:prstGeom prst="rect">
            <a:avLst/>
          </a:prstGeom>
          <a:noFill/>
          <a:ln>
            <a:noFill/>
          </a:ln>
        </p:spPr>
        <p:txBody>
          <a:bodyPr anchorCtr="0" anchor="t" bIns="46025" lIns="92050" spcFirstLastPara="1" rIns="92050" wrap="square" tIns="46025">
            <a:noAutofit/>
          </a:bodyPr>
          <a:lstStyle/>
          <a:p>
            <a:pPr indent="-228600" lvl="0" marL="228600" marR="0" rtl="0" algn="l">
              <a:lnSpc>
                <a:spcPct val="100000"/>
              </a:lnSpc>
              <a:spcBef>
                <a:spcPts val="0"/>
              </a:spcBef>
              <a:spcAft>
                <a:spcPts val="0"/>
              </a:spcAft>
              <a:buClr>
                <a:srgbClr val="A6A6A6"/>
              </a:buClr>
              <a:buSzPts val="2400"/>
              <a:buFont typeface="Arial"/>
              <a:buChar char="•"/>
            </a:pPr>
            <a:r>
              <a:rPr b="0" i="0" lang="en-US" sz="2400" u="none">
                <a:solidFill>
                  <a:srgbClr val="A6A6A6"/>
                </a:solidFill>
                <a:latin typeface="Arial"/>
                <a:ea typeface="Arial"/>
                <a:cs typeface="Arial"/>
                <a:sym typeface="Arial"/>
              </a:rPr>
              <a:t>Annotation via Large-scale Identification of </a:t>
            </a:r>
            <a:br>
              <a:rPr b="0" i="0" lang="en-US" sz="2400" u="none">
                <a:solidFill>
                  <a:srgbClr val="A6A6A6"/>
                </a:solidFill>
                <a:latin typeface="Arial"/>
                <a:ea typeface="Arial"/>
                <a:cs typeface="Arial"/>
                <a:sym typeface="Arial"/>
              </a:rPr>
            </a:br>
            <a:r>
              <a:rPr b="0" i="0" lang="en-US" sz="2400" u="none">
                <a:solidFill>
                  <a:srgbClr val="A6A6A6"/>
                </a:solidFill>
                <a:latin typeface="Arial"/>
                <a:ea typeface="Arial"/>
                <a:cs typeface="Arial"/>
                <a:sym typeface="Arial"/>
              </a:rPr>
              <a:t>Variable </a:t>
            </a:r>
            <a:r>
              <a:rPr b="1" i="0" lang="en-US" sz="2400" u="none">
                <a:solidFill>
                  <a:srgbClr val="A6A6A6"/>
                </a:solidFill>
                <a:latin typeface="Arial"/>
                <a:ea typeface="Arial"/>
                <a:cs typeface="Arial"/>
                <a:sym typeface="Arial"/>
              </a:rPr>
              <a:t>Blocks</a:t>
            </a:r>
            <a:r>
              <a:rPr b="0" i="0" lang="en-US" sz="2400" u="none">
                <a:solidFill>
                  <a:srgbClr val="A6A6A6"/>
                </a:solidFill>
                <a:latin typeface="Arial"/>
                <a:ea typeface="Arial"/>
                <a:cs typeface="Arial"/>
                <a:sym typeface="Arial"/>
              </a:rPr>
              <a:t> in the Population</a:t>
            </a:r>
            <a:endParaRPr/>
          </a:p>
          <a:p>
            <a:pPr indent="-228600" lvl="1" marL="571500" marR="0" rtl="0" algn="l">
              <a:lnSpc>
                <a:spcPct val="100000"/>
              </a:lnSpc>
              <a:spcBef>
                <a:spcPts val="480"/>
              </a:spcBef>
              <a:spcAft>
                <a:spcPts val="0"/>
              </a:spcAft>
              <a:buClr>
                <a:srgbClr val="A6A6A6"/>
              </a:buClr>
              <a:buSzPts val="2400"/>
              <a:buFont typeface="Arial"/>
              <a:buChar char="•"/>
            </a:pPr>
            <a:r>
              <a:rPr b="0" i="0" lang="en-US" sz="2400" u="none" cap="none" strike="noStrike">
                <a:solidFill>
                  <a:srgbClr val="A6A6A6"/>
                </a:solidFill>
                <a:latin typeface="Arial"/>
                <a:ea typeface="Arial"/>
                <a:cs typeface="Arial"/>
                <a:sym typeface="Arial"/>
              </a:rPr>
              <a:t>Methods</a:t>
            </a:r>
            <a:endParaRPr/>
          </a:p>
          <a:p>
            <a:pPr indent="-227012" lvl="2" marL="912812" marR="0" rtl="0" algn="l">
              <a:lnSpc>
                <a:spcPct val="100000"/>
              </a:lnSpc>
              <a:spcBef>
                <a:spcPts val="400"/>
              </a:spcBef>
              <a:spcAft>
                <a:spcPts val="0"/>
              </a:spcAft>
              <a:buClr>
                <a:srgbClr val="FFFF00"/>
              </a:buClr>
              <a:buSzPts val="2000"/>
              <a:buFont typeface="Arial"/>
              <a:buChar char="•"/>
            </a:pPr>
            <a:r>
              <a:rPr b="1" i="0" lang="en-US" sz="2000" u="none" cap="none" strike="noStrike">
                <a:solidFill>
                  <a:srgbClr val="FFFF00"/>
                </a:solidFill>
                <a:latin typeface="Arial"/>
                <a:ea typeface="Arial"/>
                <a:cs typeface="Arial"/>
                <a:sym typeface="Arial"/>
              </a:rPr>
              <a:t>Read-depth</a:t>
            </a:r>
            <a:r>
              <a:rPr b="0" i="0" lang="en-US" sz="2000" u="none" cap="none" strike="noStrike">
                <a:solidFill>
                  <a:srgbClr val="A6A6A6"/>
                </a:solidFill>
                <a:latin typeface="Arial"/>
                <a:ea typeface="Arial"/>
                <a:cs typeface="Arial"/>
                <a:sym typeface="Arial"/>
              </a:rPr>
              <a:t>: MSB+CNVnator</a:t>
            </a:r>
            <a:endParaRPr/>
          </a:p>
          <a:p>
            <a:pPr indent="-227012" lvl="2" marL="912812" marR="0" rtl="0" algn="l">
              <a:lnSpc>
                <a:spcPct val="100000"/>
              </a:lnSpc>
              <a:spcBef>
                <a:spcPts val="400"/>
              </a:spcBef>
              <a:spcAft>
                <a:spcPts val="0"/>
              </a:spcAft>
              <a:buClr>
                <a:srgbClr val="A6A6A6"/>
              </a:buClr>
              <a:buSzPts val="2000"/>
              <a:buFont typeface="Arial"/>
              <a:buChar char="•"/>
            </a:pPr>
            <a:r>
              <a:rPr b="1" i="0" lang="en-US" sz="2000" u="none" cap="none" strike="noStrike">
                <a:solidFill>
                  <a:srgbClr val="A6A6A6"/>
                </a:solidFill>
                <a:latin typeface="Arial"/>
                <a:ea typeface="Arial"/>
                <a:cs typeface="Arial"/>
                <a:sym typeface="Arial"/>
              </a:rPr>
              <a:t>Breakpoints</a:t>
            </a:r>
            <a:r>
              <a:rPr b="0" i="0" lang="en-US" sz="2000" u="none" cap="none" strike="noStrike">
                <a:solidFill>
                  <a:srgbClr val="A6A6A6"/>
                </a:solidFill>
                <a:latin typeface="Arial"/>
                <a:ea typeface="Arial"/>
                <a:cs typeface="Arial"/>
                <a:sym typeface="Arial"/>
              </a:rPr>
              <a:t> &amp; Split Read: SRiC, AGE &amp; BreakSeq</a:t>
            </a:r>
            <a:endParaRPr/>
          </a:p>
          <a:p>
            <a:pPr indent="-228600" lvl="1" marL="571500" marR="0" rtl="0" algn="l">
              <a:lnSpc>
                <a:spcPct val="100000"/>
              </a:lnSpc>
              <a:spcBef>
                <a:spcPts val="480"/>
              </a:spcBef>
              <a:spcAft>
                <a:spcPts val="0"/>
              </a:spcAft>
              <a:buClr>
                <a:srgbClr val="A6A6A6"/>
              </a:buClr>
              <a:buSzPts val="2400"/>
              <a:buFont typeface="Arial"/>
              <a:buChar char="•"/>
            </a:pPr>
            <a:r>
              <a:rPr b="1" i="0" lang="en-US" sz="2400" u="none" cap="none" strike="noStrike">
                <a:solidFill>
                  <a:srgbClr val="A6A6A6"/>
                </a:solidFill>
                <a:latin typeface="Arial"/>
                <a:ea typeface="Arial"/>
                <a:cs typeface="Arial"/>
                <a:sym typeface="Arial"/>
              </a:rPr>
              <a:t>Applications</a:t>
            </a:r>
            <a:r>
              <a:rPr b="0" i="0" lang="en-US" sz="2400" u="none" cap="none" strike="noStrike">
                <a:solidFill>
                  <a:srgbClr val="A6A6A6"/>
                </a:solidFill>
                <a:latin typeface="Arial"/>
                <a:ea typeface="Arial"/>
                <a:cs typeface="Arial"/>
                <a:sym typeface="Arial"/>
              </a:rPr>
              <a:t> : 1000G &amp; Somatic Variation</a:t>
            </a:r>
            <a:endParaRPr/>
          </a:p>
          <a:p>
            <a:pPr indent="-228600" lvl="0" marL="228600" marR="0" rtl="0" algn="l">
              <a:lnSpc>
                <a:spcPct val="100000"/>
              </a:lnSpc>
              <a:spcBef>
                <a:spcPts val="480"/>
              </a:spcBef>
              <a:spcAft>
                <a:spcPts val="0"/>
              </a:spcAft>
              <a:buClr>
                <a:srgbClr val="A6A6A6"/>
              </a:buClr>
              <a:buSzPts val="2400"/>
              <a:buFont typeface="Arial"/>
              <a:buChar char="•"/>
            </a:pPr>
            <a:r>
              <a:rPr b="0" i="0" lang="en-US" sz="2400" u="none">
                <a:solidFill>
                  <a:srgbClr val="A6A6A6"/>
                </a:solidFill>
                <a:latin typeface="Arial"/>
                <a:ea typeface="Arial"/>
                <a:cs typeface="Arial"/>
                <a:sym typeface="Arial"/>
              </a:rPr>
              <a:t>A </a:t>
            </a:r>
            <a:r>
              <a:rPr b="1" i="0" lang="en-US" sz="2400" u="none">
                <a:solidFill>
                  <a:srgbClr val="A6A6A6"/>
                </a:solidFill>
                <a:latin typeface="Arial"/>
                <a:ea typeface="Arial"/>
                <a:cs typeface="Arial"/>
                <a:sym typeface="Arial"/>
              </a:rPr>
              <a:t>Networks</a:t>
            </a:r>
            <a:r>
              <a:rPr b="0" i="0" lang="en-US" sz="2400" u="none">
                <a:solidFill>
                  <a:srgbClr val="A6A6A6"/>
                </a:solidFill>
                <a:latin typeface="Arial"/>
                <a:ea typeface="Arial"/>
                <a:cs typeface="Arial"/>
                <a:sym typeface="Arial"/>
              </a:rPr>
              <a:t> View on Large-scale Organization of Genomic Elements</a:t>
            </a:r>
            <a:endParaRPr b="0" i="0" sz="2400" u="none">
              <a:solidFill>
                <a:srgbClr val="A6A6A6"/>
              </a:solidFill>
              <a:latin typeface="Arial"/>
              <a:ea typeface="Arial"/>
              <a:cs typeface="Arial"/>
              <a:sym typeface="Arial"/>
            </a:endParaRPr>
          </a:p>
          <a:p>
            <a:pPr indent="-228600" lvl="1" marL="571500" marR="0" rtl="0" algn="l">
              <a:lnSpc>
                <a:spcPct val="100000"/>
              </a:lnSpc>
              <a:spcBef>
                <a:spcPts val="400"/>
              </a:spcBef>
              <a:spcAft>
                <a:spcPts val="0"/>
              </a:spcAft>
              <a:buClr>
                <a:srgbClr val="A6A6A6"/>
              </a:buClr>
              <a:buSzPts val="2000"/>
              <a:buFont typeface="Merriweather Sans"/>
              <a:buChar char="-"/>
            </a:pPr>
            <a:r>
              <a:rPr b="0" i="0" lang="en-US" sz="2000" u="none" cap="none" strike="noStrike">
                <a:solidFill>
                  <a:srgbClr val="A6A6A6"/>
                </a:solidFill>
                <a:latin typeface="Arial"/>
                <a:ea typeface="Arial"/>
                <a:cs typeface="Arial"/>
                <a:sym typeface="Arial"/>
              </a:rPr>
              <a:t>Understanding the human regulatory network </a:t>
            </a:r>
            <a:br>
              <a:rPr b="0" i="0" lang="en-US" sz="2000" u="none" cap="none" strike="noStrike">
                <a:solidFill>
                  <a:srgbClr val="A6A6A6"/>
                </a:solidFill>
                <a:latin typeface="Arial"/>
                <a:ea typeface="Arial"/>
                <a:cs typeface="Arial"/>
                <a:sym typeface="Arial"/>
              </a:rPr>
            </a:br>
            <a:r>
              <a:rPr b="0" i="0" lang="en-US" sz="2000" u="none" cap="none" strike="noStrike">
                <a:solidFill>
                  <a:srgbClr val="A6A6A6"/>
                </a:solidFill>
                <a:latin typeface="Arial"/>
                <a:ea typeface="Arial"/>
                <a:cs typeface="Arial"/>
                <a:sym typeface="Arial"/>
              </a:rPr>
              <a:t>as a </a:t>
            </a:r>
            <a:r>
              <a:rPr b="1" i="0" lang="en-US" sz="2000" u="none" cap="none" strike="noStrike">
                <a:solidFill>
                  <a:srgbClr val="A6A6A6"/>
                </a:solidFill>
                <a:latin typeface="Arial"/>
                <a:ea typeface="Arial"/>
                <a:cs typeface="Arial"/>
                <a:sym typeface="Arial"/>
              </a:rPr>
              <a:t>hierarchy</a:t>
            </a:r>
            <a:r>
              <a:rPr b="0" i="0" lang="en-US" sz="2000" u="none" cap="none" strike="noStrike">
                <a:solidFill>
                  <a:srgbClr val="A6A6A6"/>
                </a:solidFill>
                <a:latin typeface="Arial"/>
                <a:ea typeface="Arial"/>
                <a:cs typeface="Arial"/>
                <a:sym typeface="Arial"/>
              </a:rPr>
              <a:t> with information flow bottlenecks</a:t>
            </a:r>
            <a:endParaRPr/>
          </a:p>
          <a:p>
            <a:pPr indent="-228600" lvl="1" marL="571500" marR="0" rtl="0" algn="l">
              <a:lnSpc>
                <a:spcPct val="100000"/>
              </a:lnSpc>
              <a:spcBef>
                <a:spcPts val="400"/>
              </a:spcBef>
              <a:spcAft>
                <a:spcPts val="0"/>
              </a:spcAft>
              <a:buClr>
                <a:srgbClr val="A6A6A6"/>
              </a:buClr>
              <a:buSzPts val="2000"/>
              <a:buFont typeface="Merriweather Sans"/>
              <a:buChar char="-"/>
            </a:pPr>
            <a:r>
              <a:rPr b="0" i="0" lang="en-US" sz="2000" u="none" cap="none" strike="noStrike">
                <a:solidFill>
                  <a:srgbClr val="A6A6A6"/>
                </a:solidFill>
                <a:latin typeface="Arial"/>
                <a:ea typeface="Arial"/>
                <a:cs typeface="Arial"/>
                <a:sym typeface="Arial"/>
              </a:rPr>
              <a:t>Understanding the </a:t>
            </a:r>
            <a:r>
              <a:rPr b="1" i="0" lang="en-US" sz="2000" u="none" cap="none" strike="noStrike">
                <a:solidFill>
                  <a:srgbClr val="A6A6A6"/>
                </a:solidFill>
                <a:latin typeface="Arial"/>
                <a:ea typeface="Arial"/>
                <a:cs typeface="Arial"/>
                <a:sym typeface="Arial"/>
              </a:rPr>
              <a:t>impact of variation</a:t>
            </a:r>
            <a:r>
              <a:rPr b="0" i="0" lang="en-US" sz="2000" u="none" cap="none" strike="noStrike">
                <a:solidFill>
                  <a:srgbClr val="A6A6A6"/>
                </a:solidFill>
                <a:latin typeface="Arial"/>
                <a:ea typeface="Arial"/>
                <a:cs typeface="Arial"/>
                <a:sym typeface="Arial"/>
              </a:rPr>
              <a:t> and constraint on the network</a:t>
            </a:r>
            <a:endParaRPr/>
          </a:p>
          <a:p>
            <a:pPr indent="-227012" lvl="2" marL="912812" marR="0" rtl="0" algn="l">
              <a:lnSpc>
                <a:spcPct val="100000"/>
              </a:lnSpc>
              <a:spcBef>
                <a:spcPts val="320"/>
              </a:spcBef>
              <a:spcAft>
                <a:spcPts val="0"/>
              </a:spcAft>
              <a:buClr>
                <a:srgbClr val="A6A6A6"/>
              </a:buClr>
              <a:buSzPts val="1600"/>
              <a:buFont typeface="Arial"/>
              <a:buChar char="•"/>
            </a:pPr>
            <a:r>
              <a:rPr b="0" i="0" lang="en-US" sz="1600" u="none" cap="none" strike="noStrike">
                <a:solidFill>
                  <a:srgbClr val="A6A6A6"/>
                </a:solidFill>
                <a:latin typeface="Arial"/>
                <a:ea typeface="Arial"/>
                <a:cs typeface="Arial"/>
                <a:sym typeface="Arial"/>
              </a:rPr>
              <a:t>Particularly with network </a:t>
            </a:r>
            <a:r>
              <a:rPr b="1" i="0" lang="en-US" sz="1600" u="none" cap="none" strike="noStrike">
                <a:solidFill>
                  <a:srgbClr val="A6A6A6"/>
                </a:solidFill>
                <a:latin typeface="Arial"/>
                <a:ea typeface="Arial"/>
                <a:cs typeface="Arial"/>
                <a:sym typeface="Arial"/>
              </a:rPr>
              <a:t>analogies</a:t>
            </a:r>
            <a:endParaRPr/>
          </a:p>
          <a:p>
            <a:pPr indent="-127000" lvl="0" marL="228600" marR="0" rtl="0" algn="l">
              <a:spcBef>
                <a:spcPts val="320"/>
              </a:spcBef>
              <a:spcAft>
                <a:spcPts val="0"/>
              </a:spcAft>
              <a:buClr>
                <a:schemeClr val="dk1"/>
              </a:buClr>
              <a:buSzPts val="1600"/>
              <a:buFont typeface="Arial"/>
              <a:buNone/>
            </a:pPr>
            <a:r>
              <a:t/>
            </a:r>
            <a:endParaRPr b="1" i="0" sz="1600" u="none" cap="none" strike="noStrike">
              <a:solidFill>
                <a:srgbClr val="A6A6A6"/>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7" name="Shape 1847"/>
        <p:cNvGrpSpPr/>
        <p:nvPr/>
      </p:nvGrpSpPr>
      <p:grpSpPr>
        <a:xfrm>
          <a:off x="0" y="0"/>
          <a:ext cx="0" cy="0"/>
          <a:chOff x="0" y="0"/>
          <a:chExt cx="0" cy="0"/>
        </a:xfrm>
      </p:grpSpPr>
      <p:grpSp>
        <p:nvGrpSpPr>
          <p:cNvPr id="1848" name="Shape 1848"/>
          <p:cNvGrpSpPr/>
          <p:nvPr/>
        </p:nvGrpSpPr>
        <p:grpSpPr>
          <a:xfrm>
            <a:off x="0" y="165100"/>
            <a:ext cx="5562599" cy="5872162"/>
            <a:chOff x="0" y="0"/>
            <a:chExt cx="2147483647" cy="2147483647"/>
          </a:xfrm>
        </p:grpSpPr>
        <p:grpSp>
          <p:nvGrpSpPr>
            <p:cNvPr id="1849" name="Shape 1849"/>
            <p:cNvGrpSpPr/>
            <p:nvPr/>
          </p:nvGrpSpPr>
          <p:grpSpPr>
            <a:xfrm>
              <a:off x="0" y="0"/>
              <a:ext cx="2147483647" cy="2060539909"/>
              <a:chOff x="3581400" y="1001712"/>
              <a:chExt cx="5562599" cy="5634038"/>
            </a:xfrm>
          </p:grpSpPr>
          <p:cxnSp>
            <p:nvCxnSpPr>
              <p:cNvPr id="1850" name="Shape 1850"/>
              <p:cNvCxnSpPr/>
              <p:nvPr/>
            </p:nvCxnSpPr>
            <p:spPr>
              <a:xfrm>
                <a:off x="3962400" y="1666875"/>
                <a:ext cx="914400" cy="381000"/>
              </a:xfrm>
              <a:prstGeom prst="straightConnector1">
                <a:avLst/>
              </a:prstGeom>
              <a:noFill/>
              <a:ln cap="flat" cmpd="sng" w="38100">
                <a:solidFill>
                  <a:srgbClr val="9E1711"/>
                </a:solidFill>
                <a:prstDash val="solid"/>
                <a:miter lim="800000"/>
                <a:headEnd len="med" w="med" type="none"/>
                <a:tailEnd len="med" w="med" type="none"/>
              </a:ln>
            </p:spPr>
          </p:cxnSp>
          <p:pic>
            <p:nvPicPr>
              <p:cNvPr id="1851" name="Shape 1851"/>
              <p:cNvPicPr preferRelativeResize="0"/>
              <p:nvPr/>
            </p:nvPicPr>
            <p:blipFill rotWithShape="1">
              <a:blip r:embed="rId3">
                <a:alphaModFix/>
              </a:blip>
              <a:srcRect b="0" l="0" r="0" t="0"/>
              <a:stretch/>
            </p:blipFill>
            <p:spPr>
              <a:xfrm>
                <a:off x="4114800" y="4799012"/>
                <a:ext cx="4251325" cy="1250950"/>
              </a:xfrm>
              <a:prstGeom prst="rect">
                <a:avLst/>
              </a:prstGeom>
              <a:noFill/>
              <a:ln>
                <a:noFill/>
              </a:ln>
            </p:spPr>
          </p:pic>
          <p:pic>
            <p:nvPicPr>
              <p:cNvPr id="1852" name="Shape 1852"/>
              <p:cNvPicPr preferRelativeResize="0"/>
              <p:nvPr/>
            </p:nvPicPr>
            <p:blipFill rotWithShape="1">
              <a:blip r:embed="rId4">
                <a:alphaModFix/>
              </a:blip>
              <a:srcRect b="0" l="0" r="0" t="0"/>
              <a:stretch/>
            </p:blipFill>
            <p:spPr>
              <a:xfrm>
                <a:off x="4114800" y="2038350"/>
                <a:ext cx="4251325" cy="1241425"/>
              </a:xfrm>
              <a:prstGeom prst="rect">
                <a:avLst/>
              </a:prstGeom>
              <a:noFill/>
              <a:ln>
                <a:noFill/>
              </a:ln>
            </p:spPr>
          </p:pic>
          <p:pic>
            <p:nvPicPr>
              <p:cNvPr id="1853" name="Shape 1853"/>
              <p:cNvPicPr preferRelativeResize="0"/>
              <p:nvPr/>
            </p:nvPicPr>
            <p:blipFill rotWithShape="1">
              <a:blip r:embed="rId5">
                <a:alphaModFix/>
              </a:blip>
              <a:srcRect b="0" l="0" r="0" t="0"/>
              <a:stretch/>
            </p:blipFill>
            <p:spPr>
              <a:xfrm>
                <a:off x="4114800" y="3384550"/>
                <a:ext cx="4251325" cy="1249362"/>
              </a:xfrm>
              <a:prstGeom prst="rect">
                <a:avLst/>
              </a:prstGeom>
              <a:noFill/>
              <a:ln>
                <a:noFill/>
              </a:ln>
            </p:spPr>
          </p:pic>
          <p:sp>
            <p:nvSpPr>
              <p:cNvPr id="1854" name="Shape 1854"/>
              <p:cNvSpPr txBox="1"/>
              <p:nvPr/>
            </p:nvSpPr>
            <p:spPr>
              <a:xfrm>
                <a:off x="5191125" y="6391275"/>
                <a:ext cx="1666875" cy="244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Times"/>
                  <a:buNone/>
                </a:pPr>
                <a:r>
                  <a:rPr b="0" i="0" lang="en-US" sz="1000" u="none">
                    <a:solidFill>
                      <a:srgbClr val="000000"/>
                    </a:solidFill>
                    <a:latin typeface="Times"/>
                    <a:ea typeface="Times"/>
                    <a:cs typeface="Times"/>
                    <a:sym typeface="Times"/>
                  </a:rPr>
                  <a:t>      LCR A           B  C  D</a:t>
                </a:r>
                <a:endParaRPr/>
              </a:p>
            </p:txBody>
          </p:sp>
          <p:pic>
            <p:nvPicPr>
              <p:cNvPr id="1855" name="Shape 1855"/>
              <p:cNvPicPr preferRelativeResize="0"/>
              <p:nvPr/>
            </p:nvPicPr>
            <p:blipFill rotWithShape="1">
              <a:blip r:embed="rId6">
                <a:alphaModFix/>
              </a:blip>
              <a:srcRect b="0" l="0" r="0" t="0"/>
              <a:stretch/>
            </p:blipFill>
            <p:spPr>
              <a:xfrm>
                <a:off x="3581400" y="1066800"/>
                <a:ext cx="5016500" cy="676275"/>
              </a:xfrm>
              <a:prstGeom prst="rect">
                <a:avLst/>
              </a:prstGeom>
              <a:noFill/>
              <a:ln>
                <a:noFill/>
              </a:ln>
            </p:spPr>
          </p:pic>
          <p:cxnSp>
            <p:nvCxnSpPr>
              <p:cNvPr id="1856" name="Shape 1856"/>
              <p:cNvCxnSpPr/>
              <p:nvPr/>
            </p:nvCxnSpPr>
            <p:spPr>
              <a:xfrm>
                <a:off x="5446712" y="1673225"/>
                <a:ext cx="2541587" cy="336550"/>
              </a:xfrm>
              <a:prstGeom prst="straightConnector1">
                <a:avLst/>
              </a:prstGeom>
              <a:noFill/>
              <a:ln cap="flat" cmpd="sng" w="38100">
                <a:solidFill>
                  <a:srgbClr val="9E1711"/>
                </a:solidFill>
                <a:prstDash val="solid"/>
                <a:miter lim="800000"/>
                <a:headEnd len="med" w="med" type="none"/>
                <a:tailEnd len="med" w="med" type="none"/>
              </a:ln>
            </p:spPr>
          </p:cxnSp>
          <p:sp>
            <p:nvSpPr>
              <p:cNvPr id="1857" name="Shape 1857"/>
              <p:cNvSpPr txBox="1"/>
              <p:nvPr/>
            </p:nvSpPr>
            <p:spPr>
              <a:xfrm>
                <a:off x="7234237" y="2078037"/>
                <a:ext cx="1909762" cy="1984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E1711"/>
                  </a:buClr>
                  <a:buSzPts val="700"/>
                  <a:buFont typeface="Times"/>
                  <a:buNone/>
                </a:pPr>
                <a:r>
                  <a:rPr b="0" i="0" lang="en-US" sz="700" u="none">
                    <a:solidFill>
                      <a:srgbClr val="9E1711"/>
                    </a:solidFill>
                    <a:latin typeface="Times"/>
                    <a:ea typeface="Times"/>
                    <a:cs typeface="Times"/>
                    <a:sym typeface="Times"/>
                  </a:rPr>
                  <a:t>Patient 98-135</a:t>
                </a:r>
                <a:endParaRPr/>
              </a:p>
            </p:txBody>
          </p:sp>
          <p:sp>
            <p:nvSpPr>
              <p:cNvPr id="1858" name="Shape 1858"/>
              <p:cNvSpPr txBox="1"/>
              <p:nvPr/>
            </p:nvSpPr>
            <p:spPr>
              <a:xfrm>
                <a:off x="7234237" y="3433762"/>
                <a:ext cx="1909762" cy="2143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E1711"/>
                  </a:buClr>
                  <a:buSzPts val="800"/>
                  <a:buFont typeface="Times"/>
                  <a:buNone/>
                </a:pPr>
                <a:r>
                  <a:rPr b="0" i="0" lang="en-US" sz="800" u="none">
                    <a:solidFill>
                      <a:srgbClr val="9E1711"/>
                    </a:solidFill>
                    <a:latin typeface="Times"/>
                    <a:ea typeface="Times"/>
                    <a:cs typeface="Times"/>
                    <a:sym typeface="Times"/>
                  </a:rPr>
                  <a:t>Patient 99-199</a:t>
                </a:r>
                <a:endParaRPr/>
              </a:p>
            </p:txBody>
          </p:sp>
          <p:sp>
            <p:nvSpPr>
              <p:cNvPr id="1859" name="Shape 1859"/>
              <p:cNvSpPr txBox="1"/>
              <p:nvPr/>
            </p:nvSpPr>
            <p:spPr>
              <a:xfrm>
                <a:off x="7151687" y="4881562"/>
                <a:ext cx="1458912" cy="2143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E1711"/>
                  </a:buClr>
                  <a:buSzPts val="800"/>
                  <a:buFont typeface="Times"/>
                  <a:buNone/>
                </a:pPr>
                <a:r>
                  <a:rPr b="0" i="0" lang="en-US" sz="800" u="none">
                    <a:solidFill>
                      <a:srgbClr val="9E1711"/>
                    </a:solidFill>
                    <a:latin typeface="Times"/>
                    <a:ea typeface="Times"/>
                    <a:cs typeface="Times"/>
                    <a:sym typeface="Times"/>
                  </a:rPr>
                  <a:t>Patient 97-237</a:t>
                </a:r>
                <a:endParaRPr/>
              </a:p>
            </p:txBody>
          </p:sp>
          <p:cxnSp>
            <p:nvCxnSpPr>
              <p:cNvPr id="1860" name="Shape 1860"/>
              <p:cNvCxnSpPr/>
              <p:nvPr/>
            </p:nvCxnSpPr>
            <p:spPr>
              <a:xfrm>
                <a:off x="5867400" y="5095875"/>
                <a:ext cx="0" cy="530225"/>
              </a:xfrm>
              <a:prstGeom prst="straightConnector1">
                <a:avLst/>
              </a:prstGeom>
              <a:noFill/>
              <a:ln cap="flat" cmpd="sng" w="19050">
                <a:solidFill>
                  <a:srgbClr val="9E1711"/>
                </a:solidFill>
                <a:prstDash val="solid"/>
                <a:miter lim="800000"/>
                <a:headEnd len="med" w="med" type="none"/>
                <a:tailEnd len="med" w="med" type="none"/>
              </a:ln>
            </p:spPr>
          </p:cxnSp>
          <p:cxnSp>
            <p:nvCxnSpPr>
              <p:cNvPr id="1861" name="Shape 1861"/>
              <p:cNvCxnSpPr/>
              <p:nvPr/>
            </p:nvCxnSpPr>
            <p:spPr>
              <a:xfrm>
                <a:off x="6477000" y="5099050"/>
                <a:ext cx="0" cy="530225"/>
              </a:xfrm>
              <a:prstGeom prst="straightConnector1">
                <a:avLst/>
              </a:prstGeom>
              <a:noFill/>
              <a:ln cap="flat" cmpd="sng" w="19050">
                <a:solidFill>
                  <a:srgbClr val="9E1711"/>
                </a:solidFill>
                <a:prstDash val="solid"/>
                <a:miter lim="800000"/>
                <a:headEnd len="med" w="med" type="none"/>
                <a:tailEnd len="med" w="med" type="none"/>
              </a:ln>
            </p:spPr>
          </p:cxnSp>
          <p:grpSp>
            <p:nvGrpSpPr>
              <p:cNvPr id="1862" name="Shape 1862"/>
              <p:cNvGrpSpPr/>
              <p:nvPr/>
            </p:nvGrpSpPr>
            <p:grpSpPr>
              <a:xfrm>
                <a:off x="6197600" y="1970087"/>
                <a:ext cx="152400" cy="1131887"/>
                <a:chOff x="3200400" y="1695450"/>
                <a:chExt cx="152400" cy="981075"/>
              </a:xfrm>
            </p:grpSpPr>
            <p:cxnSp>
              <p:nvCxnSpPr>
                <p:cNvPr id="1863" name="Shape 1863"/>
                <p:cNvCxnSpPr/>
                <p:nvPr/>
              </p:nvCxnSpPr>
              <p:spPr>
                <a:xfrm>
                  <a:off x="3295650" y="1762125"/>
                  <a:ext cx="0" cy="914400"/>
                </a:xfrm>
                <a:prstGeom prst="straightConnector1">
                  <a:avLst/>
                </a:prstGeom>
                <a:noFill/>
                <a:ln cap="flat" cmpd="sng" w="9525">
                  <a:solidFill>
                    <a:srgbClr val="000000"/>
                  </a:solidFill>
                  <a:prstDash val="solid"/>
                  <a:miter lim="800000"/>
                  <a:headEnd len="med" w="med" type="none"/>
                  <a:tailEnd len="med" w="med" type="none"/>
                </a:ln>
              </p:spPr>
            </p:cxnSp>
            <p:sp>
              <p:nvSpPr>
                <p:cNvPr id="1864" name="Shape 1864"/>
                <p:cNvSpPr txBox="1"/>
                <p:nvPr/>
              </p:nvSpPr>
              <p:spPr>
                <a:xfrm>
                  <a:off x="3200400" y="1695450"/>
                  <a:ext cx="152400" cy="76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grpSp>
            <p:nvGrpSpPr>
              <p:cNvPr id="1865" name="Shape 1865"/>
              <p:cNvGrpSpPr/>
              <p:nvPr/>
            </p:nvGrpSpPr>
            <p:grpSpPr>
              <a:xfrm>
                <a:off x="6197600" y="3321050"/>
                <a:ext cx="152400" cy="1131887"/>
                <a:chOff x="3200400" y="1695450"/>
                <a:chExt cx="152400" cy="981075"/>
              </a:xfrm>
            </p:grpSpPr>
            <p:cxnSp>
              <p:nvCxnSpPr>
                <p:cNvPr id="1866" name="Shape 1866"/>
                <p:cNvCxnSpPr/>
                <p:nvPr/>
              </p:nvCxnSpPr>
              <p:spPr>
                <a:xfrm>
                  <a:off x="3295650" y="1762125"/>
                  <a:ext cx="0" cy="914400"/>
                </a:xfrm>
                <a:prstGeom prst="straightConnector1">
                  <a:avLst/>
                </a:prstGeom>
                <a:noFill/>
                <a:ln cap="flat" cmpd="sng" w="9525">
                  <a:solidFill>
                    <a:srgbClr val="000000"/>
                  </a:solidFill>
                  <a:prstDash val="solid"/>
                  <a:miter lim="800000"/>
                  <a:headEnd len="med" w="med" type="none"/>
                  <a:tailEnd len="med" w="med" type="none"/>
                </a:ln>
              </p:spPr>
            </p:cxnSp>
            <p:sp>
              <p:nvSpPr>
                <p:cNvPr id="1867" name="Shape 1867"/>
                <p:cNvSpPr txBox="1"/>
                <p:nvPr/>
              </p:nvSpPr>
              <p:spPr>
                <a:xfrm>
                  <a:off x="3200400" y="1695450"/>
                  <a:ext cx="152400" cy="76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grpSp>
            <p:nvGrpSpPr>
              <p:cNvPr id="1868" name="Shape 1868"/>
              <p:cNvGrpSpPr/>
              <p:nvPr/>
            </p:nvGrpSpPr>
            <p:grpSpPr>
              <a:xfrm>
                <a:off x="6197600" y="4730750"/>
                <a:ext cx="152400" cy="1139825"/>
                <a:chOff x="3200400" y="1695450"/>
                <a:chExt cx="152400" cy="981075"/>
              </a:xfrm>
            </p:grpSpPr>
            <p:cxnSp>
              <p:nvCxnSpPr>
                <p:cNvPr id="1869" name="Shape 1869"/>
                <p:cNvCxnSpPr/>
                <p:nvPr/>
              </p:nvCxnSpPr>
              <p:spPr>
                <a:xfrm>
                  <a:off x="3295650" y="1762125"/>
                  <a:ext cx="0" cy="914400"/>
                </a:xfrm>
                <a:prstGeom prst="straightConnector1">
                  <a:avLst/>
                </a:prstGeom>
                <a:noFill/>
                <a:ln cap="flat" cmpd="sng" w="9525">
                  <a:solidFill>
                    <a:srgbClr val="000000"/>
                  </a:solidFill>
                  <a:prstDash val="solid"/>
                  <a:miter lim="800000"/>
                  <a:headEnd len="med" w="med" type="none"/>
                  <a:tailEnd len="med" w="med" type="none"/>
                </a:ln>
              </p:spPr>
            </p:cxnSp>
            <p:sp>
              <p:nvSpPr>
                <p:cNvPr id="1870" name="Shape 1870"/>
                <p:cNvSpPr txBox="1"/>
                <p:nvPr/>
              </p:nvSpPr>
              <p:spPr>
                <a:xfrm>
                  <a:off x="3200400" y="1695450"/>
                  <a:ext cx="152400" cy="76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cxnSp>
            <p:nvCxnSpPr>
              <p:cNvPr id="1871" name="Shape 1871"/>
              <p:cNvCxnSpPr/>
              <p:nvPr/>
            </p:nvCxnSpPr>
            <p:spPr>
              <a:xfrm>
                <a:off x="5791200" y="2312987"/>
                <a:ext cx="0" cy="530225"/>
              </a:xfrm>
              <a:prstGeom prst="straightConnector1">
                <a:avLst/>
              </a:prstGeom>
              <a:noFill/>
              <a:ln cap="flat" cmpd="sng" w="19050">
                <a:solidFill>
                  <a:srgbClr val="9E1711"/>
                </a:solidFill>
                <a:prstDash val="solid"/>
                <a:miter lim="800000"/>
                <a:headEnd len="med" w="med" type="none"/>
                <a:tailEnd len="med" w="med" type="none"/>
              </a:ln>
            </p:spPr>
          </p:cxnSp>
          <p:cxnSp>
            <p:nvCxnSpPr>
              <p:cNvPr id="1872" name="Shape 1872"/>
              <p:cNvCxnSpPr/>
              <p:nvPr/>
            </p:nvCxnSpPr>
            <p:spPr>
              <a:xfrm>
                <a:off x="6199187" y="2312987"/>
                <a:ext cx="0" cy="530225"/>
              </a:xfrm>
              <a:prstGeom prst="straightConnector1">
                <a:avLst/>
              </a:prstGeom>
              <a:noFill/>
              <a:ln cap="flat" cmpd="sng" w="19050">
                <a:solidFill>
                  <a:srgbClr val="9E1711"/>
                </a:solidFill>
                <a:prstDash val="solid"/>
                <a:miter lim="800000"/>
                <a:headEnd len="med" w="med" type="none"/>
                <a:tailEnd len="med" w="med" type="none"/>
              </a:ln>
            </p:spPr>
          </p:cxnSp>
          <p:cxnSp>
            <p:nvCxnSpPr>
              <p:cNvPr id="1873" name="Shape 1873"/>
              <p:cNvCxnSpPr/>
              <p:nvPr/>
            </p:nvCxnSpPr>
            <p:spPr>
              <a:xfrm>
                <a:off x="5867400" y="3679825"/>
                <a:ext cx="0" cy="527050"/>
              </a:xfrm>
              <a:prstGeom prst="straightConnector1">
                <a:avLst/>
              </a:prstGeom>
              <a:noFill/>
              <a:ln cap="flat" cmpd="sng" w="19050">
                <a:solidFill>
                  <a:srgbClr val="9E1711"/>
                </a:solidFill>
                <a:prstDash val="solid"/>
                <a:miter lim="800000"/>
                <a:headEnd len="med" w="med" type="none"/>
                <a:tailEnd len="med" w="med" type="none"/>
              </a:ln>
            </p:spPr>
          </p:cxnSp>
          <p:cxnSp>
            <p:nvCxnSpPr>
              <p:cNvPr id="1874" name="Shape 1874"/>
              <p:cNvCxnSpPr/>
              <p:nvPr/>
            </p:nvCxnSpPr>
            <p:spPr>
              <a:xfrm>
                <a:off x="6386512" y="3679825"/>
                <a:ext cx="0" cy="527050"/>
              </a:xfrm>
              <a:prstGeom prst="straightConnector1">
                <a:avLst/>
              </a:prstGeom>
              <a:noFill/>
              <a:ln cap="flat" cmpd="sng" w="19050">
                <a:solidFill>
                  <a:srgbClr val="9E1711"/>
                </a:solidFill>
                <a:prstDash val="solid"/>
                <a:miter lim="800000"/>
                <a:headEnd len="med" w="med" type="none"/>
                <a:tailEnd len="med" w="med" type="none"/>
              </a:ln>
            </p:spPr>
          </p:cxnSp>
          <p:grpSp>
            <p:nvGrpSpPr>
              <p:cNvPr id="1875" name="Shape 1875"/>
              <p:cNvGrpSpPr/>
              <p:nvPr/>
            </p:nvGrpSpPr>
            <p:grpSpPr>
              <a:xfrm>
                <a:off x="5740400" y="6249987"/>
                <a:ext cx="862012" cy="198437"/>
                <a:chOff x="3275012" y="2590800"/>
                <a:chExt cx="1577975" cy="57150"/>
              </a:xfrm>
            </p:grpSpPr>
            <p:sp>
              <p:nvSpPr>
                <p:cNvPr id="1876" name="Shape 1876"/>
                <p:cNvSpPr txBox="1"/>
                <p:nvPr/>
              </p:nvSpPr>
              <p:spPr>
                <a:xfrm>
                  <a:off x="3275012" y="2590800"/>
                  <a:ext cx="192087" cy="57150"/>
                </a:xfrm>
                <a:prstGeom prst="rect">
                  <a:avLst/>
                </a:prstGeom>
                <a:solidFill>
                  <a:srgbClr val="E38C1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877" name="Shape 1877"/>
                <p:cNvSpPr txBox="1"/>
                <p:nvPr/>
              </p:nvSpPr>
              <p:spPr>
                <a:xfrm>
                  <a:off x="3994150" y="2590800"/>
                  <a:ext cx="280987" cy="57150"/>
                </a:xfrm>
                <a:prstGeom prst="rect">
                  <a:avLst/>
                </a:prstGeom>
                <a:solidFill>
                  <a:srgbClr val="E38C1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878" name="Shape 1878"/>
                <p:cNvSpPr txBox="1"/>
                <p:nvPr/>
              </p:nvSpPr>
              <p:spPr>
                <a:xfrm>
                  <a:off x="4397375" y="2590800"/>
                  <a:ext cx="52387" cy="57150"/>
                </a:xfrm>
                <a:prstGeom prst="rect">
                  <a:avLst/>
                </a:prstGeom>
                <a:solidFill>
                  <a:srgbClr val="E38C1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879" name="Shape 1879"/>
                <p:cNvSpPr txBox="1"/>
                <p:nvPr/>
              </p:nvSpPr>
              <p:spPr>
                <a:xfrm>
                  <a:off x="4572000" y="2590800"/>
                  <a:ext cx="280987" cy="57150"/>
                </a:xfrm>
                <a:prstGeom prst="rect">
                  <a:avLst/>
                </a:prstGeom>
                <a:solidFill>
                  <a:srgbClr val="E38C1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cxnSp>
            <p:nvCxnSpPr>
              <p:cNvPr id="1880" name="Shape 1880"/>
              <p:cNvCxnSpPr/>
              <p:nvPr/>
            </p:nvCxnSpPr>
            <p:spPr>
              <a:xfrm rot="10440000">
                <a:off x="6832600" y="4068762"/>
                <a:ext cx="249237" cy="177800"/>
              </a:xfrm>
              <a:prstGeom prst="straightConnector1">
                <a:avLst/>
              </a:prstGeom>
              <a:noFill/>
              <a:ln cap="flat" cmpd="sng" w="9525">
                <a:solidFill>
                  <a:srgbClr val="1A54B4"/>
                </a:solidFill>
                <a:prstDash val="solid"/>
                <a:miter lim="800000"/>
                <a:headEnd len="med" w="med" type="none"/>
                <a:tailEnd len="med" w="med" type="triangle"/>
              </a:ln>
            </p:spPr>
          </p:cxnSp>
          <p:sp>
            <p:nvSpPr>
              <p:cNvPr id="1881" name="Shape 1881"/>
              <p:cNvSpPr txBox="1"/>
              <p:nvPr/>
            </p:nvSpPr>
            <p:spPr>
              <a:xfrm>
                <a:off x="4005262" y="1001712"/>
                <a:ext cx="1449387" cy="671512"/>
              </a:xfrm>
              <a:prstGeom prst="rect">
                <a:avLst/>
              </a:prstGeom>
              <a:noFill/>
              <a:ln cap="flat" cmpd="sng" w="38100">
                <a:solidFill>
                  <a:srgbClr val="9E17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sp>
          <p:nvSpPr>
            <p:cNvPr id="1882" name="Shape 1882"/>
            <p:cNvSpPr txBox="1"/>
            <p:nvPr/>
          </p:nvSpPr>
          <p:spPr>
            <a:xfrm>
              <a:off x="154468470" y="843086207"/>
              <a:ext cx="1776387938" cy="1304397439"/>
            </a:xfrm>
            <a:prstGeom prst="rect">
              <a:avLst/>
            </a:prstGeom>
            <a:solidFill>
              <a:schemeClr val="lt1"/>
            </a:solidFill>
            <a:ln cap="flat" cmpd="sng" w="127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883" name="Shape 1883"/>
            <p:cNvSpPr txBox="1"/>
            <p:nvPr/>
          </p:nvSpPr>
          <p:spPr>
            <a:xfrm>
              <a:off x="47012080" y="359504572"/>
              <a:ext cx="194764829" cy="5344847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sp>
        <p:nvSpPr>
          <p:cNvPr id="1884" name="Shape 1884"/>
          <p:cNvSpPr txBox="1"/>
          <p:nvPr>
            <p:ph type="title"/>
          </p:nvPr>
        </p:nvSpPr>
        <p:spPr>
          <a:xfrm>
            <a:off x="5653087" y="635000"/>
            <a:ext cx="3240087"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1" i="0" lang="en-US" sz="2400" u="none" cap="none" strike="noStrike">
                <a:solidFill>
                  <a:srgbClr val="22228B"/>
                </a:solidFill>
                <a:latin typeface="Arial"/>
                <a:ea typeface="Arial"/>
                <a:cs typeface="Arial"/>
                <a:sym typeface="Arial"/>
              </a:rPr>
              <a:t>Array Signal </a:t>
            </a:r>
            <a:br>
              <a:rPr b="1" i="0" lang="en-US" sz="2400" u="none" cap="none" strike="noStrike">
                <a:solidFill>
                  <a:srgbClr val="22228B"/>
                </a:solidFill>
                <a:latin typeface="Arial"/>
                <a:ea typeface="Arial"/>
                <a:cs typeface="Arial"/>
                <a:sym typeface="Arial"/>
              </a:rPr>
            </a:br>
            <a:r>
              <a:rPr b="1" i="0" lang="en-US" sz="2400" u="none" cap="none" strike="noStrike">
                <a:solidFill>
                  <a:srgbClr val="22228B"/>
                </a:solidFill>
                <a:latin typeface="Arial"/>
                <a:ea typeface="Arial"/>
                <a:cs typeface="Arial"/>
                <a:sym typeface="Arial"/>
              </a:rPr>
              <a:t> </a:t>
            </a:r>
            <a:br>
              <a:rPr b="1" i="0" lang="en-US" sz="2400" u="none" cap="none" strike="noStrike">
                <a:solidFill>
                  <a:srgbClr val="22228B"/>
                </a:solidFill>
                <a:latin typeface="Arial"/>
                <a:ea typeface="Arial"/>
                <a:cs typeface="Arial"/>
                <a:sym typeface="Arial"/>
              </a:rPr>
            </a:br>
            <a:r>
              <a:rPr b="1" i="0" lang="en-US" sz="2400" u="none" cap="none" strike="noStrike">
                <a:solidFill>
                  <a:srgbClr val="22228B"/>
                </a:solidFill>
                <a:latin typeface="Arial"/>
                <a:ea typeface="Arial"/>
                <a:cs typeface="Arial"/>
                <a:sym typeface="Arial"/>
              </a:rPr>
              <a:t>Read depth</a:t>
            </a:r>
            <a:endParaRPr/>
          </a:p>
        </p:txBody>
      </p:sp>
      <p:cxnSp>
        <p:nvCxnSpPr>
          <p:cNvPr id="1885" name="Shape 1885"/>
          <p:cNvCxnSpPr/>
          <p:nvPr/>
        </p:nvCxnSpPr>
        <p:spPr>
          <a:xfrm>
            <a:off x="2522537" y="2655887"/>
            <a:ext cx="6286500" cy="1587"/>
          </a:xfrm>
          <a:prstGeom prst="straightConnector1">
            <a:avLst/>
          </a:prstGeom>
          <a:noFill/>
          <a:ln cap="flat" cmpd="sng" w="76200">
            <a:solidFill>
              <a:srgbClr val="008000"/>
            </a:solidFill>
            <a:prstDash val="solid"/>
            <a:miter lim="800000"/>
            <a:headEnd len="med" w="med" type="none"/>
            <a:tailEnd len="med" w="med" type="none"/>
          </a:ln>
          <a:effectLst>
            <a:outerShdw blurRad="63500" dir="5400000" dist="20000">
              <a:srgbClr val="808080">
                <a:alpha val="37647"/>
              </a:srgbClr>
            </a:outerShdw>
          </a:effectLst>
        </p:spPr>
      </p:cxnSp>
      <p:sp>
        <p:nvSpPr>
          <p:cNvPr id="1886" name="Shape 1886"/>
          <p:cNvSpPr txBox="1"/>
          <p:nvPr/>
        </p:nvSpPr>
        <p:spPr>
          <a:xfrm>
            <a:off x="1020762" y="2535237"/>
            <a:ext cx="1525587"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Individual genome</a:t>
            </a:r>
            <a:endParaRPr/>
          </a:p>
        </p:txBody>
      </p:sp>
      <p:cxnSp>
        <p:nvCxnSpPr>
          <p:cNvPr id="1887" name="Shape 1887"/>
          <p:cNvCxnSpPr/>
          <p:nvPr/>
        </p:nvCxnSpPr>
        <p:spPr>
          <a:xfrm>
            <a:off x="2446337" y="6788150"/>
            <a:ext cx="6362700" cy="1587"/>
          </a:xfrm>
          <a:prstGeom prst="straightConnector1">
            <a:avLst/>
          </a:prstGeom>
          <a:noFill/>
          <a:ln cap="flat" cmpd="sng" w="38100">
            <a:solidFill>
              <a:schemeClr val="dk1"/>
            </a:solidFill>
            <a:prstDash val="solid"/>
            <a:miter lim="800000"/>
            <a:headEnd len="med" w="med" type="none"/>
            <a:tailEnd len="med" w="med" type="none"/>
          </a:ln>
          <a:effectLst>
            <a:outerShdw blurRad="63500" dir="5400000" dist="20000">
              <a:srgbClr val="808080">
                <a:alpha val="37647"/>
              </a:srgbClr>
            </a:outerShdw>
          </a:effectLst>
        </p:spPr>
      </p:cxnSp>
      <p:sp>
        <p:nvSpPr>
          <p:cNvPr id="1888" name="Shape 1888"/>
          <p:cNvSpPr txBox="1"/>
          <p:nvPr/>
        </p:nvSpPr>
        <p:spPr>
          <a:xfrm>
            <a:off x="1020762" y="6559550"/>
            <a:ext cx="8953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Zero level</a:t>
            </a:r>
            <a:endParaRPr/>
          </a:p>
        </p:txBody>
      </p:sp>
      <p:sp>
        <p:nvSpPr>
          <p:cNvPr id="1889" name="Shape 1889"/>
          <p:cNvSpPr txBox="1"/>
          <p:nvPr/>
        </p:nvSpPr>
        <p:spPr>
          <a:xfrm>
            <a:off x="1020762" y="5461000"/>
            <a:ext cx="1498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Read depth signal</a:t>
            </a:r>
            <a:endParaRPr/>
          </a:p>
        </p:txBody>
      </p:sp>
      <p:sp>
        <p:nvSpPr>
          <p:cNvPr id="1890" name="Shape 1890"/>
          <p:cNvSpPr/>
          <p:nvPr/>
        </p:nvSpPr>
        <p:spPr>
          <a:xfrm>
            <a:off x="5405437" y="3454400"/>
            <a:ext cx="381000" cy="606425"/>
          </a:xfrm>
          <a:prstGeom prst="downArrow">
            <a:avLst>
              <a:gd fmla="val 14815" name="adj1"/>
              <a:gd fmla="val 50000" name="adj2"/>
            </a:avLst>
          </a:prstGeom>
          <a:gradFill>
            <a:gsLst>
              <a:gs pos="0">
                <a:srgbClr val="85FFDB"/>
              </a:gs>
              <a:gs pos="100000">
                <a:srgbClr val="00EBA8"/>
              </a:gs>
            </a:gsLst>
            <a:lin ang="5400000" scaled="0"/>
          </a:gradFill>
          <a:ln cap="flat" cmpd="sng" w="9525">
            <a:solidFill>
              <a:srgbClr val="00CC9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1891" name="Shape 1891"/>
          <p:cNvCxnSpPr/>
          <p:nvPr/>
        </p:nvCxnSpPr>
        <p:spPr>
          <a:xfrm>
            <a:off x="2524125" y="2808287"/>
            <a:ext cx="2017712" cy="1587"/>
          </a:xfrm>
          <a:prstGeom prst="straightConnector1">
            <a:avLst/>
          </a:prstGeom>
          <a:noFill/>
          <a:ln cap="flat" cmpd="sng" w="76200">
            <a:solidFill>
              <a:srgbClr val="008000"/>
            </a:solidFill>
            <a:prstDash val="solid"/>
            <a:miter lim="800000"/>
            <a:headEnd len="med" w="med" type="none"/>
            <a:tailEnd len="med" w="med" type="none"/>
          </a:ln>
          <a:effectLst>
            <a:outerShdw blurRad="63500" dir="5400000" dist="20000">
              <a:srgbClr val="808080">
                <a:alpha val="37647"/>
              </a:srgbClr>
            </a:outerShdw>
          </a:effectLst>
        </p:spPr>
      </p:cxnSp>
      <p:cxnSp>
        <p:nvCxnSpPr>
          <p:cNvPr id="1892" name="Shape 1892"/>
          <p:cNvCxnSpPr/>
          <p:nvPr/>
        </p:nvCxnSpPr>
        <p:spPr>
          <a:xfrm>
            <a:off x="6829425" y="2809875"/>
            <a:ext cx="1979612" cy="3175"/>
          </a:xfrm>
          <a:prstGeom prst="straightConnector1">
            <a:avLst/>
          </a:prstGeom>
          <a:noFill/>
          <a:ln cap="flat" cmpd="sng" w="76200">
            <a:solidFill>
              <a:srgbClr val="008000"/>
            </a:solidFill>
            <a:prstDash val="solid"/>
            <a:miter lim="800000"/>
            <a:headEnd len="med" w="med" type="none"/>
            <a:tailEnd len="med" w="med" type="none"/>
          </a:ln>
          <a:effectLst>
            <a:outerShdw blurRad="63500" dir="5400000" dist="20000">
              <a:srgbClr val="808080">
                <a:alpha val="37647"/>
              </a:srgbClr>
            </a:outerShdw>
          </a:effectLst>
        </p:spPr>
      </p:cxnSp>
      <p:cxnSp>
        <p:nvCxnSpPr>
          <p:cNvPr id="1893" name="Shape 1893"/>
          <p:cNvCxnSpPr/>
          <p:nvPr/>
        </p:nvCxnSpPr>
        <p:spPr>
          <a:xfrm>
            <a:off x="4546600" y="2811462"/>
            <a:ext cx="2276475" cy="1587"/>
          </a:xfrm>
          <a:prstGeom prst="straightConnector1">
            <a:avLst/>
          </a:prstGeom>
          <a:noFill/>
          <a:ln cap="flat" cmpd="sng" w="76200">
            <a:solidFill>
              <a:srgbClr val="FF0000"/>
            </a:solidFill>
            <a:prstDash val="solid"/>
            <a:miter lim="800000"/>
            <a:headEnd len="med" w="med" type="none"/>
            <a:tailEnd len="med" w="med" type="none"/>
          </a:ln>
          <a:effectLst>
            <a:outerShdw blurRad="63500" dir="5400000" dist="20000">
              <a:srgbClr val="808080">
                <a:alpha val="37647"/>
              </a:srgbClr>
            </a:outerShdw>
          </a:effectLst>
        </p:spPr>
      </p:cxnSp>
      <p:cxnSp>
        <p:nvCxnSpPr>
          <p:cNvPr id="1894" name="Shape 1894"/>
          <p:cNvCxnSpPr/>
          <p:nvPr/>
        </p:nvCxnSpPr>
        <p:spPr>
          <a:xfrm>
            <a:off x="2524125" y="3024187"/>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sp>
        <p:nvSpPr>
          <p:cNvPr id="1895" name="Shape 1895"/>
          <p:cNvSpPr txBox="1"/>
          <p:nvPr/>
        </p:nvSpPr>
        <p:spPr>
          <a:xfrm>
            <a:off x="1020762" y="3009900"/>
            <a:ext cx="63976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Reads</a:t>
            </a:r>
            <a:endParaRPr/>
          </a:p>
        </p:txBody>
      </p:sp>
      <p:cxnSp>
        <p:nvCxnSpPr>
          <p:cNvPr id="1896" name="Shape 1896"/>
          <p:cNvCxnSpPr/>
          <p:nvPr/>
        </p:nvCxnSpPr>
        <p:spPr>
          <a:xfrm>
            <a:off x="2676525" y="3176587"/>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897" name="Shape 1897"/>
          <p:cNvCxnSpPr/>
          <p:nvPr/>
        </p:nvCxnSpPr>
        <p:spPr>
          <a:xfrm>
            <a:off x="3332162"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898" name="Shape 1898"/>
          <p:cNvCxnSpPr/>
          <p:nvPr/>
        </p:nvCxnSpPr>
        <p:spPr>
          <a:xfrm>
            <a:off x="3554412" y="3203575"/>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899" name="Shape 1899"/>
          <p:cNvCxnSpPr/>
          <p:nvPr/>
        </p:nvCxnSpPr>
        <p:spPr>
          <a:xfrm>
            <a:off x="3079750" y="327025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0" name="Shape 1900"/>
          <p:cNvCxnSpPr/>
          <p:nvPr/>
        </p:nvCxnSpPr>
        <p:spPr>
          <a:xfrm>
            <a:off x="4086225"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1" name="Shape 1901"/>
          <p:cNvCxnSpPr/>
          <p:nvPr/>
        </p:nvCxnSpPr>
        <p:spPr>
          <a:xfrm>
            <a:off x="4048125" y="3176587"/>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2" name="Shape 1902"/>
          <p:cNvCxnSpPr/>
          <p:nvPr/>
        </p:nvCxnSpPr>
        <p:spPr>
          <a:xfrm>
            <a:off x="3841750" y="327025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3" name="Shape 1903"/>
          <p:cNvCxnSpPr/>
          <p:nvPr/>
        </p:nvCxnSpPr>
        <p:spPr>
          <a:xfrm>
            <a:off x="4710112"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4" name="Shape 1904"/>
          <p:cNvCxnSpPr/>
          <p:nvPr/>
        </p:nvCxnSpPr>
        <p:spPr>
          <a:xfrm>
            <a:off x="8367712" y="308610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5" name="Shape 1905"/>
          <p:cNvCxnSpPr/>
          <p:nvPr/>
        </p:nvCxnSpPr>
        <p:spPr>
          <a:xfrm>
            <a:off x="4994275" y="3203575"/>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6" name="Shape 1906"/>
          <p:cNvCxnSpPr/>
          <p:nvPr/>
        </p:nvCxnSpPr>
        <p:spPr>
          <a:xfrm>
            <a:off x="5197475"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7" name="Shape 1907"/>
          <p:cNvCxnSpPr/>
          <p:nvPr/>
        </p:nvCxnSpPr>
        <p:spPr>
          <a:xfrm>
            <a:off x="7334250"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8" name="Shape 1908"/>
          <p:cNvCxnSpPr/>
          <p:nvPr/>
        </p:nvCxnSpPr>
        <p:spPr>
          <a:xfrm>
            <a:off x="7029450" y="3203575"/>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09" name="Shape 1909"/>
          <p:cNvCxnSpPr/>
          <p:nvPr/>
        </p:nvCxnSpPr>
        <p:spPr>
          <a:xfrm>
            <a:off x="6829425" y="302418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0" name="Shape 1910"/>
          <p:cNvCxnSpPr/>
          <p:nvPr/>
        </p:nvCxnSpPr>
        <p:spPr>
          <a:xfrm>
            <a:off x="6054725" y="3017837"/>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1" name="Shape 1911"/>
          <p:cNvCxnSpPr/>
          <p:nvPr/>
        </p:nvCxnSpPr>
        <p:spPr>
          <a:xfrm>
            <a:off x="8132762" y="3017837"/>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2" name="Shape 1912"/>
          <p:cNvCxnSpPr/>
          <p:nvPr/>
        </p:nvCxnSpPr>
        <p:spPr>
          <a:xfrm>
            <a:off x="5716587" y="3203575"/>
            <a:ext cx="409575"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3" name="Shape 1913"/>
          <p:cNvCxnSpPr/>
          <p:nvPr/>
        </p:nvCxnSpPr>
        <p:spPr>
          <a:xfrm>
            <a:off x="7791450" y="308610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4" name="Shape 1914"/>
          <p:cNvCxnSpPr/>
          <p:nvPr/>
        </p:nvCxnSpPr>
        <p:spPr>
          <a:xfrm>
            <a:off x="7539037" y="327025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5" name="Shape 1915"/>
          <p:cNvCxnSpPr/>
          <p:nvPr/>
        </p:nvCxnSpPr>
        <p:spPr>
          <a:xfrm>
            <a:off x="8437562" y="3270250"/>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cxnSp>
        <p:nvCxnSpPr>
          <p:cNvPr id="1916" name="Shape 1916"/>
          <p:cNvCxnSpPr/>
          <p:nvPr/>
        </p:nvCxnSpPr>
        <p:spPr>
          <a:xfrm>
            <a:off x="8099425" y="3203575"/>
            <a:ext cx="411162" cy="0"/>
          </a:xfrm>
          <a:prstGeom prst="straightConnector1">
            <a:avLst/>
          </a:prstGeom>
          <a:noFill/>
          <a:ln cap="flat" cmpd="sng" w="25400">
            <a:solidFill>
              <a:schemeClr val="dk1"/>
            </a:solidFill>
            <a:prstDash val="solid"/>
            <a:miter lim="800000"/>
            <a:headEnd len="med" w="med" type="none"/>
            <a:tailEnd len="med" w="med" type="none"/>
          </a:ln>
          <a:effectLst>
            <a:outerShdw blurRad="63500" dir="5400000" dist="20000">
              <a:srgbClr val="808080">
                <a:alpha val="37647"/>
              </a:srgbClr>
            </a:outerShdw>
          </a:effectLst>
        </p:spPr>
      </p:cxnSp>
      <p:sp>
        <p:nvSpPr>
          <p:cNvPr id="1917" name="Shape 1917"/>
          <p:cNvSpPr txBox="1"/>
          <p:nvPr/>
        </p:nvSpPr>
        <p:spPr>
          <a:xfrm>
            <a:off x="5976937" y="3506787"/>
            <a:ext cx="8128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Mapping</a:t>
            </a:r>
            <a:endParaRPr/>
          </a:p>
        </p:txBody>
      </p:sp>
      <p:cxnSp>
        <p:nvCxnSpPr>
          <p:cNvPr id="1918" name="Shape 1918"/>
          <p:cNvCxnSpPr/>
          <p:nvPr/>
        </p:nvCxnSpPr>
        <p:spPr>
          <a:xfrm>
            <a:off x="2522537" y="4445000"/>
            <a:ext cx="6286500" cy="1587"/>
          </a:xfrm>
          <a:prstGeom prst="straightConnector1">
            <a:avLst/>
          </a:prstGeom>
          <a:noFill/>
          <a:ln cap="flat" cmpd="sng" w="76200">
            <a:solidFill>
              <a:srgbClr val="008000"/>
            </a:solidFill>
            <a:prstDash val="solid"/>
            <a:miter lim="800000"/>
            <a:headEnd len="med" w="med" type="none"/>
            <a:tailEnd len="med" w="med" type="none"/>
          </a:ln>
          <a:effectLst>
            <a:outerShdw blurRad="63500" dir="5400000" dist="20000">
              <a:srgbClr val="808080">
                <a:alpha val="37647"/>
              </a:srgbClr>
            </a:outerShdw>
          </a:effectLst>
        </p:spPr>
      </p:cxnSp>
      <p:sp>
        <p:nvSpPr>
          <p:cNvPr id="1919" name="Shape 1919"/>
          <p:cNvSpPr txBox="1"/>
          <p:nvPr/>
        </p:nvSpPr>
        <p:spPr>
          <a:xfrm>
            <a:off x="1020762" y="4262437"/>
            <a:ext cx="1544637"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Reference genome</a:t>
            </a:r>
            <a:endParaRPr/>
          </a:p>
        </p:txBody>
      </p:sp>
      <p:cxnSp>
        <p:nvCxnSpPr>
          <p:cNvPr id="1920" name="Shape 1920"/>
          <p:cNvCxnSpPr/>
          <p:nvPr/>
        </p:nvCxnSpPr>
        <p:spPr>
          <a:xfrm rot="5400000">
            <a:off x="2668587" y="4308475"/>
            <a:ext cx="184150" cy="3175"/>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1" name="Shape 1921"/>
          <p:cNvCxnSpPr/>
          <p:nvPr/>
        </p:nvCxnSpPr>
        <p:spPr>
          <a:xfrm rot="5400000">
            <a:off x="31273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2" name="Shape 1922"/>
          <p:cNvCxnSpPr/>
          <p:nvPr/>
        </p:nvCxnSpPr>
        <p:spPr>
          <a:xfrm rot="5400000">
            <a:off x="35845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3" name="Shape 1923"/>
          <p:cNvCxnSpPr/>
          <p:nvPr/>
        </p:nvCxnSpPr>
        <p:spPr>
          <a:xfrm rot="5400000">
            <a:off x="44989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4" name="Shape 1924"/>
          <p:cNvCxnSpPr/>
          <p:nvPr/>
        </p:nvCxnSpPr>
        <p:spPr>
          <a:xfrm rot="5400000">
            <a:off x="40417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5" name="Shape 1925"/>
          <p:cNvCxnSpPr/>
          <p:nvPr/>
        </p:nvCxnSpPr>
        <p:spPr>
          <a:xfrm rot="5400000">
            <a:off x="49561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6" name="Shape 1926"/>
          <p:cNvCxnSpPr/>
          <p:nvPr/>
        </p:nvCxnSpPr>
        <p:spPr>
          <a:xfrm rot="5400000">
            <a:off x="54133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7" name="Shape 1927"/>
          <p:cNvCxnSpPr/>
          <p:nvPr/>
        </p:nvCxnSpPr>
        <p:spPr>
          <a:xfrm rot="5400000">
            <a:off x="63277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8" name="Shape 1928"/>
          <p:cNvCxnSpPr/>
          <p:nvPr/>
        </p:nvCxnSpPr>
        <p:spPr>
          <a:xfrm rot="5400000">
            <a:off x="5867400"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29" name="Shape 1929"/>
          <p:cNvCxnSpPr/>
          <p:nvPr/>
        </p:nvCxnSpPr>
        <p:spPr>
          <a:xfrm rot="5400000">
            <a:off x="67849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30" name="Shape 1930"/>
          <p:cNvCxnSpPr/>
          <p:nvPr/>
        </p:nvCxnSpPr>
        <p:spPr>
          <a:xfrm rot="5400000">
            <a:off x="72421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31" name="Shape 1931"/>
          <p:cNvCxnSpPr/>
          <p:nvPr/>
        </p:nvCxnSpPr>
        <p:spPr>
          <a:xfrm rot="5400000">
            <a:off x="76993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32" name="Shape 1932"/>
          <p:cNvCxnSpPr/>
          <p:nvPr/>
        </p:nvCxnSpPr>
        <p:spPr>
          <a:xfrm rot="5400000">
            <a:off x="81565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cxnSp>
        <p:nvCxnSpPr>
          <p:cNvPr id="1933" name="Shape 1933"/>
          <p:cNvCxnSpPr/>
          <p:nvPr/>
        </p:nvCxnSpPr>
        <p:spPr>
          <a:xfrm rot="5400000">
            <a:off x="8613775" y="4313237"/>
            <a:ext cx="182562" cy="1587"/>
          </a:xfrm>
          <a:prstGeom prst="straightConnector1">
            <a:avLst/>
          </a:prstGeom>
          <a:noFill/>
          <a:ln cap="flat" cmpd="sng" w="25400">
            <a:solidFill>
              <a:srgbClr val="7F7F7F"/>
            </a:solidFill>
            <a:prstDash val="solid"/>
            <a:miter lim="800000"/>
            <a:headEnd len="med" w="med" type="none"/>
            <a:tailEnd len="med" w="med" type="none"/>
          </a:ln>
          <a:effectLst>
            <a:outerShdw blurRad="63500" dir="5400000" dist="20000">
              <a:srgbClr val="808080">
                <a:alpha val="37647"/>
              </a:srgbClr>
            </a:outerShdw>
          </a:effectLst>
        </p:spPr>
      </p:cxnSp>
      <p:sp>
        <p:nvSpPr>
          <p:cNvPr id="1934" name="Shape 1934"/>
          <p:cNvSpPr/>
          <p:nvPr/>
        </p:nvSpPr>
        <p:spPr>
          <a:xfrm>
            <a:off x="2840037" y="5635625"/>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35" name="Shape 1935"/>
          <p:cNvSpPr/>
          <p:nvPr/>
        </p:nvSpPr>
        <p:spPr>
          <a:xfrm>
            <a:off x="3309937" y="5691187"/>
            <a:ext cx="185737" cy="107950"/>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36" name="Shape 1936"/>
          <p:cNvSpPr/>
          <p:nvPr/>
        </p:nvSpPr>
        <p:spPr>
          <a:xfrm>
            <a:off x="3778250" y="5575300"/>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37" name="Shape 1937"/>
          <p:cNvSpPr/>
          <p:nvPr/>
        </p:nvSpPr>
        <p:spPr>
          <a:xfrm>
            <a:off x="4219575" y="5715000"/>
            <a:ext cx="187325"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38" name="Shape 1938"/>
          <p:cNvSpPr/>
          <p:nvPr/>
        </p:nvSpPr>
        <p:spPr>
          <a:xfrm>
            <a:off x="4757737" y="6191250"/>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39" name="Shape 1939"/>
          <p:cNvSpPr/>
          <p:nvPr/>
        </p:nvSpPr>
        <p:spPr>
          <a:xfrm>
            <a:off x="5218112" y="6148387"/>
            <a:ext cx="185737" cy="107950"/>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0" name="Shape 1940"/>
          <p:cNvSpPr/>
          <p:nvPr/>
        </p:nvSpPr>
        <p:spPr>
          <a:xfrm>
            <a:off x="6113462" y="6221412"/>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1" name="Shape 1941"/>
          <p:cNvSpPr/>
          <p:nvPr/>
        </p:nvSpPr>
        <p:spPr>
          <a:xfrm>
            <a:off x="6556375" y="6275387"/>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2" name="Shape 1942"/>
          <p:cNvSpPr/>
          <p:nvPr/>
        </p:nvSpPr>
        <p:spPr>
          <a:xfrm>
            <a:off x="7029450" y="5630862"/>
            <a:ext cx="185737" cy="107950"/>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3" name="Shape 1943"/>
          <p:cNvSpPr/>
          <p:nvPr/>
        </p:nvSpPr>
        <p:spPr>
          <a:xfrm>
            <a:off x="5662612" y="6300787"/>
            <a:ext cx="187325" cy="107950"/>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4" name="Shape 1944"/>
          <p:cNvSpPr/>
          <p:nvPr/>
        </p:nvSpPr>
        <p:spPr>
          <a:xfrm>
            <a:off x="7508875" y="5600700"/>
            <a:ext cx="187325" cy="107950"/>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5" name="Shape 1945"/>
          <p:cNvSpPr/>
          <p:nvPr/>
        </p:nvSpPr>
        <p:spPr>
          <a:xfrm>
            <a:off x="7929562" y="5530850"/>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6" name="Shape 1946"/>
          <p:cNvSpPr/>
          <p:nvPr/>
        </p:nvSpPr>
        <p:spPr>
          <a:xfrm>
            <a:off x="8416925" y="5551487"/>
            <a:ext cx="185737" cy="109537"/>
          </a:xfrm>
          <a:prstGeom prst="ellipse">
            <a:avLst/>
          </a:prstGeom>
          <a:gradFill>
            <a:gsLst>
              <a:gs pos="0">
                <a:srgbClr val="0000FF"/>
              </a:gs>
              <a:gs pos="100000">
                <a:srgbClr val="C2FFF0"/>
              </a:gs>
            </a:gsLst>
            <a:lin ang="5400000" scaled="0"/>
          </a:gradFill>
          <a:ln>
            <a:noFill/>
          </a:ln>
          <a:effectLst>
            <a:outerShdw blurRad="63500" dir="5400000" dist="50800">
              <a:srgbClr val="80808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7" name="Shape 1947"/>
          <p:cNvSpPr/>
          <p:nvPr/>
        </p:nvSpPr>
        <p:spPr>
          <a:xfrm>
            <a:off x="5418137" y="4829175"/>
            <a:ext cx="381000" cy="606425"/>
          </a:xfrm>
          <a:prstGeom prst="downArrow">
            <a:avLst>
              <a:gd fmla="val 14815" name="adj1"/>
              <a:gd fmla="val 50000" name="adj2"/>
            </a:avLst>
          </a:prstGeom>
          <a:gradFill>
            <a:gsLst>
              <a:gs pos="0">
                <a:srgbClr val="85FFDB"/>
              </a:gs>
              <a:gs pos="100000">
                <a:srgbClr val="00EBA8"/>
              </a:gs>
            </a:gsLst>
            <a:lin ang="5400000" scaled="0"/>
          </a:gradFill>
          <a:ln cap="flat" cmpd="sng" w="9525">
            <a:solidFill>
              <a:srgbClr val="00CC9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48" name="Shape 1948"/>
          <p:cNvSpPr txBox="1"/>
          <p:nvPr/>
        </p:nvSpPr>
        <p:spPr>
          <a:xfrm>
            <a:off x="6019800" y="4829175"/>
            <a:ext cx="19304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Counting mapped reads</a:t>
            </a:r>
            <a:endParaRPr/>
          </a:p>
        </p:txBody>
      </p:sp>
      <p:sp>
        <p:nvSpPr>
          <p:cNvPr id="1949" name="Shape 1949"/>
          <p:cNvSpPr txBox="1"/>
          <p:nvPr/>
        </p:nvSpPr>
        <p:spPr>
          <a:xfrm rot="-5400000">
            <a:off x="-1655762" y="4505325"/>
            <a:ext cx="3911600" cy="4603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0" i="0" lang="en-US" sz="1200" u="none">
                <a:solidFill>
                  <a:srgbClr val="595959"/>
                </a:solidFill>
                <a:latin typeface="Arial"/>
                <a:ea typeface="Arial"/>
                <a:cs typeface="Arial"/>
                <a:sym typeface="Arial"/>
              </a:rPr>
              <a:t>[Urban et al. ('06) PNAS; Wang et al. Gen. Res. ('09); Abyzov et al. Gen. Res. (’11)]</a:t>
            </a:r>
            <a:endParaRPr/>
          </a:p>
        </p:txBody>
      </p:sp>
      <p:cxnSp>
        <p:nvCxnSpPr>
          <p:cNvPr id="1950" name="Shape 1950"/>
          <p:cNvCxnSpPr/>
          <p:nvPr/>
        </p:nvCxnSpPr>
        <p:spPr>
          <a:xfrm flipH="1" rot="10800000">
            <a:off x="-363537" y="1252637"/>
            <a:ext cx="10852200" cy="1269900"/>
          </a:xfrm>
          <a:prstGeom prst="bentConnector3">
            <a:avLst>
              <a:gd fmla="val 11313" name="adj1"/>
            </a:avLst>
          </a:prstGeom>
          <a:noFill/>
          <a:ln cap="flat" cmpd="sng" w="38100">
            <a:solidFill>
              <a:schemeClr val="dk1"/>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4" name="Shape 1954"/>
        <p:cNvGrpSpPr/>
        <p:nvPr/>
      </p:nvGrpSpPr>
      <p:grpSpPr>
        <a:xfrm>
          <a:off x="0" y="0"/>
          <a:ext cx="0" cy="0"/>
          <a:chOff x="0" y="0"/>
          <a:chExt cx="0" cy="0"/>
        </a:xfrm>
      </p:grpSpPr>
      <p:sp>
        <p:nvSpPr>
          <p:cNvPr id="1955" name="Shape 1955"/>
          <p:cNvSpPr txBox="1"/>
          <p:nvPr>
            <p:ph type="title"/>
          </p:nvPr>
        </p:nvSpPr>
        <p:spPr>
          <a:xfrm>
            <a:off x="201612" y="400050"/>
            <a:ext cx="4371975"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1" i="0" lang="en-US" sz="2400" u="none" cap="none" strike="noStrike">
                <a:solidFill>
                  <a:srgbClr val="22228B"/>
                </a:solidFill>
                <a:latin typeface="Arial"/>
                <a:ea typeface="Arial"/>
                <a:cs typeface="Arial"/>
                <a:sym typeface="Arial"/>
              </a:rPr>
              <a:t>Mean-shift-based (MSB) segmentation: </a:t>
            </a:r>
            <a:br>
              <a:rPr b="1" i="0" lang="en-US" sz="2400" u="none" cap="none" strike="noStrike">
                <a:solidFill>
                  <a:srgbClr val="22228B"/>
                </a:solidFill>
                <a:latin typeface="Arial"/>
                <a:ea typeface="Arial"/>
                <a:cs typeface="Arial"/>
                <a:sym typeface="Arial"/>
              </a:rPr>
            </a:br>
            <a:r>
              <a:rPr b="1" i="0" lang="en-US" sz="2400" u="none" cap="none" strike="noStrike">
                <a:solidFill>
                  <a:srgbClr val="22228B"/>
                </a:solidFill>
                <a:latin typeface="Arial"/>
                <a:ea typeface="Arial"/>
                <a:cs typeface="Arial"/>
                <a:sym typeface="Arial"/>
              </a:rPr>
              <a:t>no explicit model</a:t>
            </a:r>
            <a:endParaRPr/>
          </a:p>
        </p:txBody>
      </p:sp>
      <p:sp>
        <p:nvSpPr>
          <p:cNvPr id="1956" name="Shape 1956"/>
          <p:cNvSpPr txBox="1"/>
          <p:nvPr>
            <p:ph idx="1" type="body"/>
          </p:nvPr>
        </p:nvSpPr>
        <p:spPr>
          <a:xfrm>
            <a:off x="390525" y="1703387"/>
            <a:ext cx="3810000" cy="4638675"/>
          </a:xfrm>
          <a:prstGeom prst="rect">
            <a:avLst/>
          </a:prstGeom>
          <a:noFill/>
          <a:ln>
            <a:noFill/>
          </a:ln>
        </p:spPr>
        <p:txBody>
          <a:bodyPr anchorCtr="0" anchor="t" bIns="46025" lIns="92050" spcFirstLastPara="1" rIns="92050" wrap="square" tIns="46025">
            <a:noAutofit/>
          </a:bodyPr>
          <a:lstStyle/>
          <a:p>
            <a:pPr indent="-227011" lvl="0" marL="227011"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For each bin attraction (mean-shift) vector points in the direction of bins with most similar RD signal</a:t>
            </a:r>
            <a:endParaRPr/>
          </a:p>
          <a:p>
            <a:pPr indent="-227011" lvl="0" marL="227011"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prior assumptions about number, sizes, haplotype, frequency and density of CNV regions  </a:t>
            </a:r>
            <a:endParaRPr/>
          </a:p>
          <a:p>
            <a:pPr indent="-227011" lvl="0" marL="227011"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Not Model-based (e.g. like HMM)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with global optimization, distr. assumption &amp; parms. (e.g. num. of segments). </a:t>
            </a:r>
            <a:endParaRPr/>
          </a:p>
          <a:p>
            <a:pPr indent="-227011" lvl="0" marL="227011"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Achieves discontinuity-preserving smoothing</a:t>
            </a:r>
            <a:endParaRPr/>
          </a:p>
          <a:p>
            <a:pPr indent="-227011" lvl="0" marL="227011"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Derived from image-processing applications</a:t>
            </a:r>
            <a:endParaRPr/>
          </a:p>
          <a:p>
            <a:pPr indent="-112713" lvl="0" marL="227013" marR="0" rtl="0" algn="l">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p:txBody>
      </p:sp>
      <p:pic>
        <p:nvPicPr>
          <p:cNvPr descr="MS_schematics.png" id="1957" name="Shape 1957"/>
          <p:cNvPicPr preferRelativeResize="0"/>
          <p:nvPr/>
        </p:nvPicPr>
        <p:blipFill rotWithShape="1">
          <a:blip r:embed="rId3">
            <a:alphaModFix/>
          </a:blip>
          <a:srcRect b="0" l="0" r="0" t="0"/>
          <a:stretch/>
        </p:blipFill>
        <p:spPr>
          <a:xfrm>
            <a:off x="4178300" y="347662"/>
            <a:ext cx="4514850" cy="6018212"/>
          </a:xfrm>
          <a:prstGeom prst="rect">
            <a:avLst/>
          </a:prstGeom>
          <a:noFill/>
          <a:ln>
            <a:noFill/>
          </a:ln>
        </p:spPr>
      </p:pic>
      <p:sp>
        <p:nvSpPr>
          <p:cNvPr id="1958" name="Shape 1958"/>
          <p:cNvSpPr txBox="1"/>
          <p:nvPr/>
        </p:nvSpPr>
        <p:spPr>
          <a:xfrm>
            <a:off x="5619750" y="6440487"/>
            <a:ext cx="2332037"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[Abyzov et al. Gen. Res. (’11)]</a:t>
            </a:r>
            <a:endParaRPr/>
          </a:p>
        </p:txBody>
      </p:sp>
      <p:sp>
        <p:nvSpPr>
          <p:cNvPr id="1959" name="Shape 1959"/>
          <p:cNvSpPr txBox="1"/>
          <p:nvPr/>
        </p:nvSpPr>
        <p:spPr>
          <a:xfrm>
            <a:off x="5341937" y="141287"/>
            <a:ext cx="2449512" cy="484187"/>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1800"/>
              <a:buFont typeface="Arial"/>
              <a:buNone/>
            </a:pPr>
            <a:r>
              <a:rPr b="1" i="0" lang="en-US" sz="1800" u="none">
                <a:solidFill>
                  <a:srgbClr val="22228B"/>
                </a:solidFill>
                <a:latin typeface="Arial"/>
                <a:ea typeface="Arial"/>
                <a:cs typeface="Arial"/>
                <a:sym typeface="Arial"/>
              </a:rPr>
              <a:t>CNVnator</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3" name="Shape 1963"/>
        <p:cNvGrpSpPr/>
        <p:nvPr/>
      </p:nvGrpSpPr>
      <p:grpSpPr>
        <a:xfrm>
          <a:off x="0" y="0"/>
          <a:ext cx="0" cy="0"/>
          <a:chOff x="0" y="0"/>
          <a:chExt cx="0" cy="0"/>
        </a:xfrm>
      </p:grpSpPr>
      <p:sp>
        <p:nvSpPr>
          <p:cNvPr id="1964" name="Shape 1964"/>
          <p:cNvSpPr txBox="1"/>
          <p:nvPr>
            <p:ph type="ctrTitle"/>
          </p:nvPr>
        </p:nvSpPr>
        <p:spPr>
          <a:xfrm>
            <a:off x="2705100" y="-157162"/>
            <a:ext cx="6469062"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0066FF"/>
              </a:buClr>
              <a:buSzPts val="2800"/>
              <a:buFont typeface="Arial"/>
              <a:buNone/>
            </a:pPr>
            <a:r>
              <a:rPr b="1" i="0" lang="en-US" sz="2800" u="none" cap="none" strike="noStrike">
                <a:solidFill>
                  <a:srgbClr val="0066FF"/>
                </a:solidFill>
                <a:latin typeface="Arial"/>
                <a:ea typeface="Arial"/>
                <a:cs typeface="Arial"/>
                <a:sym typeface="Arial"/>
              </a:rPr>
              <a:t>Intuitive Description of MSB</a:t>
            </a:r>
            <a:endParaRPr/>
          </a:p>
        </p:txBody>
      </p:sp>
      <p:sp>
        <p:nvSpPr>
          <p:cNvPr id="1965" name="Shape 1965"/>
          <p:cNvSpPr/>
          <p:nvPr/>
        </p:nvSpPr>
        <p:spPr>
          <a:xfrm>
            <a:off x="5562600"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66" name="Shape 1966"/>
          <p:cNvSpPr/>
          <p:nvPr/>
        </p:nvSpPr>
        <p:spPr>
          <a:xfrm>
            <a:off x="5768975"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67" name="Shape 1967"/>
          <p:cNvSpPr/>
          <p:nvPr/>
        </p:nvSpPr>
        <p:spPr>
          <a:xfrm>
            <a:off x="5692775" y="3276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68" name="Shape 1968"/>
          <p:cNvSpPr/>
          <p:nvPr/>
        </p:nvSpPr>
        <p:spPr>
          <a:xfrm>
            <a:off x="5440362" y="3221037"/>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69" name="Shape 1969"/>
          <p:cNvSpPr/>
          <p:nvPr/>
        </p:nvSpPr>
        <p:spPr>
          <a:xfrm>
            <a:off x="5681662" y="3592512"/>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0" name="Shape 1970"/>
          <p:cNvSpPr/>
          <p:nvPr/>
        </p:nvSpPr>
        <p:spPr>
          <a:xfrm>
            <a:off x="5454650" y="3592512"/>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1" name="Shape 1971"/>
          <p:cNvSpPr/>
          <p:nvPr/>
        </p:nvSpPr>
        <p:spPr>
          <a:xfrm>
            <a:off x="5932487" y="3614737"/>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2" name="Shape 1972"/>
          <p:cNvSpPr/>
          <p:nvPr/>
        </p:nvSpPr>
        <p:spPr>
          <a:xfrm>
            <a:off x="5322887"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3" name="Shape 1973"/>
          <p:cNvSpPr/>
          <p:nvPr/>
        </p:nvSpPr>
        <p:spPr>
          <a:xfrm>
            <a:off x="6062662"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4" name="Shape 1974"/>
          <p:cNvSpPr/>
          <p:nvPr/>
        </p:nvSpPr>
        <p:spPr>
          <a:xfrm>
            <a:off x="5921375" y="314325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5" name="Shape 1975"/>
          <p:cNvSpPr/>
          <p:nvPr/>
        </p:nvSpPr>
        <p:spPr>
          <a:xfrm>
            <a:off x="5638800" y="3048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6" name="Shape 1976"/>
          <p:cNvSpPr/>
          <p:nvPr/>
        </p:nvSpPr>
        <p:spPr>
          <a:xfrm>
            <a:off x="5791200" y="3810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7" name="Shape 1977"/>
          <p:cNvSpPr/>
          <p:nvPr/>
        </p:nvSpPr>
        <p:spPr>
          <a:xfrm>
            <a:off x="5486400" y="3830637"/>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8" name="Shape 1978"/>
          <p:cNvSpPr/>
          <p:nvPr/>
        </p:nvSpPr>
        <p:spPr>
          <a:xfrm>
            <a:off x="5181600" y="3679825"/>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79" name="Shape 1979"/>
          <p:cNvSpPr/>
          <p:nvPr/>
        </p:nvSpPr>
        <p:spPr>
          <a:xfrm>
            <a:off x="4953000"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0" name="Shape 1980"/>
          <p:cNvSpPr/>
          <p:nvPr/>
        </p:nvSpPr>
        <p:spPr>
          <a:xfrm>
            <a:off x="5181600" y="3200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1" name="Shape 1981"/>
          <p:cNvSpPr/>
          <p:nvPr/>
        </p:nvSpPr>
        <p:spPr>
          <a:xfrm>
            <a:off x="6248400" y="3657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2" name="Shape 1982"/>
          <p:cNvSpPr/>
          <p:nvPr/>
        </p:nvSpPr>
        <p:spPr>
          <a:xfrm>
            <a:off x="6172200" y="3962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3" name="Shape 1983"/>
          <p:cNvSpPr/>
          <p:nvPr/>
        </p:nvSpPr>
        <p:spPr>
          <a:xfrm>
            <a:off x="5888037" y="4094162"/>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4" name="Shape 1984"/>
          <p:cNvSpPr/>
          <p:nvPr/>
        </p:nvSpPr>
        <p:spPr>
          <a:xfrm>
            <a:off x="5486400" y="4114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5" name="Shape 1985"/>
          <p:cNvSpPr/>
          <p:nvPr/>
        </p:nvSpPr>
        <p:spPr>
          <a:xfrm>
            <a:off x="5029200" y="3962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6" name="Shape 1986"/>
          <p:cNvSpPr/>
          <p:nvPr/>
        </p:nvSpPr>
        <p:spPr>
          <a:xfrm>
            <a:off x="4648200" y="3657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7" name="Shape 1987"/>
          <p:cNvSpPr/>
          <p:nvPr/>
        </p:nvSpPr>
        <p:spPr>
          <a:xfrm>
            <a:off x="4572000" y="3124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8" name="Shape 1988"/>
          <p:cNvSpPr/>
          <p:nvPr/>
        </p:nvSpPr>
        <p:spPr>
          <a:xfrm>
            <a:off x="4953000" y="3048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89" name="Shape 1989"/>
          <p:cNvSpPr/>
          <p:nvPr/>
        </p:nvSpPr>
        <p:spPr>
          <a:xfrm>
            <a:off x="5334000" y="2819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0" name="Shape 1990"/>
          <p:cNvSpPr/>
          <p:nvPr/>
        </p:nvSpPr>
        <p:spPr>
          <a:xfrm>
            <a:off x="5921375" y="2819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1" name="Shape 1991"/>
          <p:cNvSpPr/>
          <p:nvPr/>
        </p:nvSpPr>
        <p:spPr>
          <a:xfrm>
            <a:off x="5638800" y="2514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2" name="Shape 1992"/>
          <p:cNvSpPr/>
          <p:nvPr/>
        </p:nvSpPr>
        <p:spPr>
          <a:xfrm>
            <a:off x="4724400" y="2819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3" name="Shape 1993"/>
          <p:cNvSpPr/>
          <p:nvPr/>
        </p:nvSpPr>
        <p:spPr>
          <a:xfrm>
            <a:off x="5105400" y="2590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4" name="Shape 1994"/>
          <p:cNvSpPr/>
          <p:nvPr/>
        </p:nvSpPr>
        <p:spPr>
          <a:xfrm>
            <a:off x="5638800" y="1981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5" name="Shape 1995"/>
          <p:cNvSpPr/>
          <p:nvPr/>
        </p:nvSpPr>
        <p:spPr>
          <a:xfrm>
            <a:off x="5181600" y="2209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6" name="Shape 1996"/>
          <p:cNvSpPr/>
          <p:nvPr/>
        </p:nvSpPr>
        <p:spPr>
          <a:xfrm>
            <a:off x="5921375" y="2438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7" name="Shape 1997"/>
          <p:cNvSpPr/>
          <p:nvPr/>
        </p:nvSpPr>
        <p:spPr>
          <a:xfrm>
            <a:off x="5921375" y="1371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8" name="Shape 1998"/>
          <p:cNvSpPr/>
          <p:nvPr/>
        </p:nvSpPr>
        <p:spPr>
          <a:xfrm>
            <a:off x="6172200" y="2133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1999" name="Shape 1999"/>
          <p:cNvSpPr/>
          <p:nvPr/>
        </p:nvSpPr>
        <p:spPr>
          <a:xfrm>
            <a:off x="6259512" y="2676525"/>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0" name="Shape 2000"/>
          <p:cNvSpPr/>
          <p:nvPr/>
        </p:nvSpPr>
        <p:spPr>
          <a:xfrm>
            <a:off x="6248400" y="3124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1" name="Shape 2001"/>
          <p:cNvSpPr/>
          <p:nvPr/>
        </p:nvSpPr>
        <p:spPr>
          <a:xfrm>
            <a:off x="6629400" y="2895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2" name="Shape 2002"/>
          <p:cNvSpPr/>
          <p:nvPr/>
        </p:nvSpPr>
        <p:spPr>
          <a:xfrm>
            <a:off x="6629400" y="2514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3" name="Shape 2003"/>
          <p:cNvSpPr/>
          <p:nvPr/>
        </p:nvSpPr>
        <p:spPr>
          <a:xfrm>
            <a:off x="6553200" y="2057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4" name="Shape 2004"/>
          <p:cNvSpPr/>
          <p:nvPr/>
        </p:nvSpPr>
        <p:spPr>
          <a:xfrm>
            <a:off x="6324600" y="1600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5" name="Shape 2005"/>
          <p:cNvSpPr/>
          <p:nvPr/>
        </p:nvSpPr>
        <p:spPr>
          <a:xfrm>
            <a:off x="6934200" y="1295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6" name="Shape 2006"/>
          <p:cNvSpPr/>
          <p:nvPr/>
        </p:nvSpPr>
        <p:spPr>
          <a:xfrm>
            <a:off x="7010400" y="1752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7" name="Shape 2007"/>
          <p:cNvSpPr/>
          <p:nvPr/>
        </p:nvSpPr>
        <p:spPr>
          <a:xfrm>
            <a:off x="7315200" y="2362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8" name="Shape 2008"/>
          <p:cNvSpPr/>
          <p:nvPr/>
        </p:nvSpPr>
        <p:spPr>
          <a:xfrm>
            <a:off x="6705600" y="3352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09" name="Shape 2009"/>
          <p:cNvSpPr/>
          <p:nvPr/>
        </p:nvSpPr>
        <p:spPr>
          <a:xfrm>
            <a:off x="7162800" y="2895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0" name="Shape 2010"/>
          <p:cNvSpPr/>
          <p:nvPr/>
        </p:nvSpPr>
        <p:spPr>
          <a:xfrm>
            <a:off x="7924800" y="2971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1" name="Shape 2011"/>
          <p:cNvSpPr/>
          <p:nvPr/>
        </p:nvSpPr>
        <p:spPr>
          <a:xfrm>
            <a:off x="6934200" y="3886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2" name="Shape 2012"/>
          <p:cNvSpPr/>
          <p:nvPr/>
        </p:nvSpPr>
        <p:spPr>
          <a:xfrm>
            <a:off x="7478712" y="3430587"/>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3" name="Shape 2013"/>
          <p:cNvSpPr/>
          <p:nvPr/>
        </p:nvSpPr>
        <p:spPr>
          <a:xfrm>
            <a:off x="6477000" y="4267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4" name="Shape 2014"/>
          <p:cNvSpPr/>
          <p:nvPr/>
        </p:nvSpPr>
        <p:spPr>
          <a:xfrm>
            <a:off x="7543800" y="4343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5" name="Shape 2015"/>
          <p:cNvSpPr/>
          <p:nvPr/>
        </p:nvSpPr>
        <p:spPr>
          <a:xfrm>
            <a:off x="6934200" y="4724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6" name="Shape 2016"/>
          <p:cNvSpPr/>
          <p:nvPr/>
        </p:nvSpPr>
        <p:spPr>
          <a:xfrm>
            <a:off x="6096000" y="4572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7" name="Shape 2017"/>
          <p:cNvSpPr/>
          <p:nvPr/>
        </p:nvSpPr>
        <p:spPr>
          <a:xfrm>
            <a:off x="5638800" y="4495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8" name="Shape 2018"/>
          <p:cNvSpPr/>
          <p:nvPr/>
        </p:nvSpPr>
        <p:spPr>
          <a:xfrm>
            <a:off x="6019800" y="5029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19" name="Shape 2019"/>
          <p:cNvSpPr/>
          <p:nvPr/>
        </p:nvSpPr>
        <p:spPr>
          <a:xfrm>
            <a:off x="6477000" y="5486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0" name="Shape 2020"/>
          <p:cNvSpPr/>
          <p:nvPr/>
        </p:nvSpPr>
        <p:spPr>
          <a:xfrm>
            <a:off x="5867400" y="5486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1" name="Shape 2021"/>
          <p:cNvSpPr/>
          <p:nvPr/>
        </p:nvSpPr>
        <p:spPr>
          <a:xfrm>
            <a:off x="5410200" y="5029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2" name="Shape 2022"/>
          <p:cNvSpPr/>
          <p:nvPr/>
        </p:nvSpPr>
        <p:spPr>
          <a:xfrm>
            <a:off x="5105400" y="4572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3" name="Shape 2023"/>
          <p:cNvSpPr/>
          <p:nvPr/>
        </p:nvSpPr>
        <p:spPr>
          <a:xfrm>
            <a:off x="4495800" y="4267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4" name="Shape 2024"/>
          <p:cNvSpPr/>
          <p:nvPr/>
        </p:nvSpPr>
        <p:spPr>
          <a:xfrm>
            <a:off x="4724400" y="4953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5" name="Shape 2025"/>
          <p:cNvSpPr/>
          <p:nvPr/>
        </p:nvSpPr>
        <p:spPr>
          <a:xfrm>
            <a:off x="4953000" y="5486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6" name="Shape 2026"/>
          <p:cNvSpPr/>
          <p:nvPr/>
        </p:nvSpPr>
        <p:spPr>
          <a:xfrm>
            <a:off x="4114800" y="5638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7" name="Shape 2027"/>
          <p:cNvSpPr/>
          <p:nvPr/>
        </p:nvSpPr>
        <p:spPr>
          <a:xfrm>
            <a:off x="4038600" y="5029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8" name="Shape 2028"/>
          <p:cNvSpPr/>
          <p:nvPr/>
        </p:nvSpPr>
        <p:spPr>
          <a:xfrm>
            <a:off x="3505200" y="4267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29" name="Shape 2029"/>
          <p:cNvSpPr/>
          <p:nvPr/>
        </p:nvSpPr>
        <p:spPr>
          <a:xfrm>
            <a:off x="4038600" y="3962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0" name="Shape 2030"/>
          <p:cNvSpPr/>
          <p:nvPr/>
        </p:nvSpPr>
        <p:spPr>
          <a:xfrm>
            <a:off x="4267200" y="3429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1" name="Shape 2031"/>
          <p:cNvSpPr/>
          <p:nvPr/>
        </p:nvSpPr>
        <p:spPr>
          <a:xfrm>
            <a:off x="3733800" y="2971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2" name="Shape 2032"/>
          <p:cNvSpPr/>
          <p:nvPr/>
        </p:nvSpPr>
        <p:spPr>
          <a:xfrm>
            <a:off x="4267200" y="2590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3" name="Shape 2033"/>
          <p:cNvSpPr/>
          <p:nvPr/>
        </p:nvSpPr>
        <p:spPr>
          <a:xfrm>
            <a:off x="4724400" y="2438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4" name="Shape 2034"/>
          <p:cNvSpPr/>
          <p:nvPr/>
        </p:nvSpPr>
        <p:spPr>
          <a:xfrm>
            <a:off x="4343400" y="1828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5" name="Shape 2035"/>
          <p:cNvSpPr/>
          <p:nvPr/>
        </p:nvSpPr>
        <p:spPr>
          <a:xfrm>
            <a:off x="5029200" y="1600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6" name="Shape 2036"/>
          <p:cNvSpPr/>
          <p:nvPr/>
        </p:nvSpPr>
        <p:spPr>
          <a:xfrm>
            <a:off x="4191000" y="1219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7" name="Shape 2037"/>
          <p:cNvSpPr/>
          <p:nvPr/>
        </p:nvSpPr>
        <p:spPr>
          <a:xfrm>
            <a:off x="3733800" y="1600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8" name="Shape 2038"/>
          <p:cNvSpPr/>
          <p:nvPr/>
        </p:nvSpPr>
        <p:spPr>
          <a:xfrm>
            <a:off x="3657600" y="2209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39" name="Shape 2039"/>
          <p:cNvSpPr/>
          <p:nvPr/>
        </p:nvSpPr>
        <p:spPr>
          <a:xfrm>
            <a:off x="3276600" y="2667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0" name="Shape 2040"/>
          <p:cNvSpPr/>
          <p:nvPr/>
        </p:nvSpPr>
        <p:spPr>
          <a:xfrm>
            <a:off x="3657600" y="3505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1" name="Shape 2041"/>
          <p:cNvSpPr/>
          <p:nvPr/>
        </p:nvSpPr>
        <p:spPr>
          <a:xfrm>
            <a:off x="2895600" y="3581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2" name="Shape 2042"/>
          <p:cNvSpPr/>
          <p:nvPr/>
        </p:nvSpPr>
        <p:spPr>
          <a:xfrm>
            <a:off x="2819400" y="44196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3" name="Shape 2043"/>
          <p:cNvSpPr/>
          <p:nvPr/>
        </p:nvSpPr>
        <p:spPr>
          <a:xfrm>
            <a:off x="3048000" y="5257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4" name="Shape 2044"/>
          <p:cNvSpPr/>
          <p:nvPr/>
        </p:nvSpPr>
        <p:spPr>
          <a:xfrm>
            <a:off x="2362200" y="5638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5" name="Shape 2045"/>
          <p:cNvSpPr/>
          <p:nvPr/>
        </p:nvSpPr>
        <p:spPr>
          <a:xfrm>
            <a:off x="1905000" y="4876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6" name="Shape 2046"/>
          <p:cNvSpPr/>
          <p:nvPr/>
        </p:nvSpPr>
        <p:spPr>
          <a:xfrm>
            <a:off x="1905000" y="3962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7" name="Shape 2047"/>
          <p:cNvSpPr/>
          <p:nvPr/>
        </p:nvSpPr>
        <p:spPr>
          <a:xfrm>
            <a:off x="2514600" y="2743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8" name="Shape 2048"/>
          <p:cNvSpPr/>
          <p:nvPr/>
        </p:nvSpPr>
        <p:spPr>
          <a:xfrm>
            <a:off x="2895600" y="1905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49" name="Shape 2049"/>
          <p:cNvSpPr/>
          <p:nvPr/>
        </p:nvSpPr>
        <p:spPr>
          <a:xfrm>
            <a:off x="1981200" y="1905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0" name="Shape 2050"/>
          <p:cNvSpPr/>
          <p:nvPr/>
        </p:nvSpPr>
        <p:spPr>
          <a:xfrm>
            <a:off x="1828800" y="3048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1" name="Shape 2051"/>
          <p:cNvSpPr/>
          <p:nvPr/>
        </p:nvSpPr>
        <p:spPr>
          <a:xfrm>
            <a:off x="762000" y="47244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2" name="Shape 2052"/>
          <p:cNvSpPr/>
          <p:nvPr/>
        </p:nvSpPr>
        <p:spPr>
          <a:xfrm>
            <a:off x="838200" y="5791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3" name="Shape 2053"/>
          <p:cNvSpPr/>
          <p:nvPr/>
        </p:nvSpPr>
        <p:spPr>
          <a:xfrm>
            <a:off x="838200" y="35052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4" name="Shape 2054"/>
          <p:cNvSpPr/>
          <p:nvPr/>
        </p:nvSpPr>
        <p:spPr>
          <a:xfrm>
            <a:off x="990600" y="22860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5" name="Shape 2055"/>
          <p:cNvSpPr/>
          <p:nvPr/>
        </p:nvSpPr>
        <p:spPr>
          <a:xfrm>
            <a:off x="977900" y="1514475"/>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6" name="Shape 2056"/>
          <p:cNvSpPr/>
          <p:nvPr/>
        </p:nvSpPr>
        <p:spPr>
          <a:xfrm>
            <a:off x="2590800" y="1066800"/>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57" name="Shape 2057"/>
          <p:cNvSpPr txBox="1"/>
          <p:nvPr/>
        </p:nvSpPr>
        <p:spPr>
          <a:xfrm>
            <a:off x="0" y="6232525"/>
            <a:ext cx="9144000" cy="3968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900CC"/>
              </a:buClr>
              <a:buSzPts val="2000"/>
              <a:buFont typeface="Arial"/>
              <a:buNone/>
            </a:pPr>
            <a:r>
              <a:rPr b="1" i="0" lang="en-US" sz="2000" u="none">
                <a:solidFill>
                  <a:srgbClr val="9900CC"/>
                </a:solidFill>
                <a:latin typeface="Arial"/>
                <a:ea typeface="Arial"/>
                <a:cs typeface="Arial"/>
                <a:sym typeface="Arial"/>
              </a:rPr>
              <a:t>Distribution of identical billiard balls</a:t>
            </a:r>
            <a:endParaRPr/>
          </a:p>
        </p:txBody>
      </p:sp>
      <p:grpSp>
        <p:nvGrpSpPr>
          <p:cNvPr id="2058" name="Shape 2058"/>
          <p:cNvGrpSpPr/>
          <p:nvPr/>
        </p:nvGrpSpPr>
        <p:grpSpPr>
          <a:xfrm>
            <a:off x="2590800" y="1524000"/>
            <a:ext cx="2819400" cy="2895600"/>
            <a:chOff x="5943600" y="7086600"/>
            <a:chExt cx="2819400" cy="2895600"/>
          </a:xfrm>
        </p:grpSpPr>
        <p:sp>
          <p:nvSpPr>
            <p:cNvPr id="2059" name="Shape 2059"/>
            <p:cNvSpPr/>
            <p:nvPr/>
          </p:nvSpPr>
          <p:spPr>
            <a:xfrm>
              <a:off x="5943600" y="7086600"/>
              <a:ext cx="2819400" cy="2895600"/>
            </a:xfrm>
            <a:prstGeom prst="ellipse">
              <a:avLst/>
            </a:prstGeom>
            <a:noFill/>
            <a:ln cap="flat" cmpd="sng" w="28575">
              <a:solidFill>
                <a:srgbClr val="00CC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nvGrpSpPr>
            <p:cNvPr id="2060" name="Shape 2060"/>
            <p:cNvGrpSpPr/>
            <p:nvPr/>
          </p:nvGrpSpPr>
          <p:grpSpPr>
            <a:xfrm>
              <a:off x="7129462" y="8304212"/>
              <a:ext cx="457200" cy="457200"/>
              <a:chOff x="7121525" y="5530850"/>
              <a:chExt cx="457200" cy="457200"/>
            </a:xfrm>
          </p:grpSpPr>
          <p:sp>
            <p:nvSpPr>
              <p:cNvPr id="2061" name="Shape 2061"/>
              <p:cNvSpPr/>
              <p:nvPr/>
            </p:nvSpPr>
            <p:spPr>
              <a:xfrm>
                <a:off x="7239000" y="5638800"/>
                <a:ext cx="228600" cy="228600"/>
              </a:xfrm>
              <a:prstGeom prst="ellipse">
                <a:avLst/>
              </a:prstGeom>
              <a:noFill/>
              <a:ln cap="flat" cmpd="sng" w="19050">
                <a:solidFill>
                  <a:srgbClr val="00CC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2062" name="Shape 2062"/>
              <p:cNvCxnSpPr/>
              <p:nvPr/>
            </p:nvCxnSpPr>
            <p:spPr>
              <a:xfrm>
                <a:off x="7353300" y="5530850"/>
                <a:ext cx="0" cy="457200"/>
              </a:xfrm>
              <a:prstGeom prst="straightConnector1">
                <a:avLst/>
              </a:prstGeom>
              <a:noFill/>
              <a:ln cap="flat" cmpd="sng" w="9525">
                <a:solidFill>
                  <a:srgbClr val="00CCFF"/>
                </a:solidFill>
                <a:prstDash val="solid"/>
                <a:miter lim="800000"/>
                <a:headEnd len="med" w="med" type="none"/>
                <a:tailEnd len="med" w="med" type="none"/>
              </a:ln>
            </p:spPr>
          </p:cxnSp>
          <p:cxnSp>
            <p:nvCxnSpPr>
              <p:cNvPr id="2063" name="Shape 2063"/>
              <p:cNvCxnSpPr/>
              <p:nvPr/>
            </p:nvCxnSpPr>
            <p:spPr>
              <a:xfrm rot="10800000">
                <a:off x="7350125" y="5527675"/>
                <a:ext cx="0" cy="457200"/>
              </a:xfrm>
              <a:prstGeom prst="straightConnector1">
                <a:avLst/>
              </a:prstGeom>
              <a:noFill/>
              <a:ln cap="flat" cmpd="sng" w="9525">
                <a:solidFill>
                  <a:srgbClr val="00CCFF"/>
                </a:solidFill>
                <a:prstDash val="solid"/>
                <a:miter lim="800000"/>
                <a:headEnd len="med" w="med" type="none"/>
                <a:tailEnd len="med" w="med" type="none"/>
              </a:ln>
            </p:spPr>
          </p:cxnSp>
        </p:grpSp>
      </p:grpSp>
      <p:grpSp>
        <p:nvGrpSpPr>
          <p:cNvPr id="2064" name="Shape 2064"/>
          <p:cNvGrpSpPr/>
          <p:nvPr/>
        </p:nvGrpSpPr>
        <p:grpSpPr>
          <a:xfrm>
            <a:off x="4343400" y="2895600"/>
            <a:ext cx="457200" cy="457200"/>
            <a:chOff x="7121525" y="5530850"/>
            <a:chExt cx="457200" cy="457200"/>
          </a:xfrm>
        </p:grpSpPr>
        <p:sp>
          <p:nvSpPr>
            <p:cNvPr id="2065" name="Shape 2065"/>
            <p:cNvSpPr/>
            <p:nvPr/>
          </p:nvSpPr>
          <p:spPr>
            <a:xfrm>
              <a:off x="7239000" y="5638800"/>
              <a:ext cx="228600" cy="228600"/>
            </a:xfrm>
            <a:prstGeom prst="ellipse">
              <a:avLst/>
            </a:prstGeom>
            <a:noFill/>
            <a:ln cap="flat" cmpd="sng" w="19050">
              <a:solidFill>
                <a:srgbClr val="FF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2066" name="Shape 2066"/>
            <p:cNvCxnSpPr/>
            <p:nvPr/>
          </p:nvCxnSpPr>
          <p:spPr>
            <a:xfrm>
              <a:off x="7353300" y="5530850"/>
              <a:ext cx="0" cy="457200"/>
            </a:xfrm>
            <a:prstGeom prst="straightConnector1">
              <a:avLst/>
            </a:prstGeom>
            <a:noFill/>
            <a:ln cap="flat" cmpd="sng" w="9525">
              <a:solidFill>
                <a:srgbClr val="FF9900"/>
              </a:solidFill>
              <a:prstDash val="solid"/>
              <a:miter lim="800000"/>
              <a:headEnd len="med" w="med" type="none"/>
              <a:tailEnd len="med" w="med" type="none"/>
            </a:ln>
          </p:spPr>
        </p:cxnSp>
        <p:cxnSp>
          <p:nvCxnSpPr>
            <p:cNvPr id="2067" name="Shape 2067"/>
            <p:cNvCxnSpPr/>
            <p:nvPr/>
          </p:nvCxnSpPr>
          <p:spPr>
            <a:xfrm rot="10800000">
              <a:off x="7350125" y="5527675"/>
              <a:ext cx="0" cy="457200"/>
            </a:xfrm>
            <a:prstGeom prst="straightConnector1">
              <a:avLst/>
            </a:prstGeom>
            <a:noFill/>
            <a:ln cap="flat" cmpd="sng" w="9525">
              <a:solidFill>
                <a:srgbClr val="FF9900"/>
              </a:solidFill>
              <a:prstDash val="solid"/>
              <a:miter lim="800000"/>
              <a:headEnd len="med" w="med" type="none"/>
              <a:tailEnd len="med" w="med" type="none"/>
            </a:ln>
          </p:spPr>
        </p:cxnSp>
      </p:grpSp>
      <p:sp>
        <p:nvSpPr>
          <p:cNvPr id="2068" name="Shape 2068"/>
          <p:cNvSpPr/>
          <p:nvPr/>
        </p:nvSpPr>
        <p:spPr>
          <a:xfrm>
            <a:off x="7467600" y="914400"/>
            <a:ext cx="1447800" cy="609600"/>
          </a:xfrm>
          <a:prstGeom prst="roundRect">
            <a:avLst>
              <a:gd fmla="val 16667" name="adj"/>
            </a:avLst>
          </a:prstGeom>
          <a:noFill/>
          <a:ln cap="flat" cmpd="sng" w="19050">
            <a:solidFill>
              <a:srgbClr val="00CC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Region of</a:t>
            </a:r>
            <a:endParaRPr/>
          </a:p>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interest</a:t>
            </a:r>
            <a:endParaRPr/>
          </a:p>
        </p:txBody>
      </p:sp>
      <p:sp>
        <p:nvSpPr>
          <p:cNvPr id="2069" name="Shape 2069"/>
          <p:cNvSpPr/>
          <p:nvPr/>
        </p:nvSpPr>
        <p:spPr>
          <a:xfrm>
            <a:off x="5310187" y="1443037"/>
            <a:ext cx="2170112" cy="1014412"/>
          </a:xfrm>
          <a:custGeom>
            <a:pathLst>
              <a:path extrusionOk="0" h="639" w="1367">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cap="flat" cmpd="sng" w="9525">
            <a:solidFill>
              <a:srgbClr val="00CC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0" name="Shape 2070"/>
          <p:cNvSpPr/>
          <p:nvPr/>
        </p:nvSpPr>
        <p:spPr>
          <a:xfrm>
            <a:off x="7467600" y="1600200"/>
            <a:ext cx="1447800" cy="609600"/>
          </a:xfrm>
          <a:prstGeom prst="roundRect">
            <a:avLst>
              <a:gd fmla="val 16667" name="adj"/>
            </a:avLst>
          </a:prstGeom>
          <a:noFill/>
          <a:ln cap="flat" cmpd="sng" w="19050">
            <a:solidFill>
              <a:srgbClr val="FF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Center of</a:t>
            </a:r>
            <a:endParaRPr/>
          </a:p>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mass</a:t>
            </a:r>
            <a:endParaRPr/>
          </a:p>
        </p:txBody>
      </p:sp>
      <p:sp>
        <p:nvSpPr>
          <p:cNvPr id="2071" name="Shape 2071"/>
          <p:cNvSpPr/>
          <p:nvPr/>
        </p:nvSpPr>
        <p:spPr>
          <a:xfrm>
            <a:off x="4645025" y="2103437"/>
            <a:ext cx="2824162" cy="930275"/>
          </a:xfrm>
          <a:custGeom>
            <a:pathLst>
              <a:path extrusionOk="0" h="586" w="1779">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cap="flat" cmpd="sng" w="9525">
            <a:solidFill>
              <a:srgbClr val="FF99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2" name="Shape 2072"/>
          <p:cNvSpPr/>
          <p:nvPr/>
        </p:nvSpPr>
        <p:spPr>
          <a:xfrm rot="840000">
            <a:off x="3997325" y="2968625"/>
            <a:ext cx="609600" cy="152400"/>
          </a:xfrm>
          <a:prstGeom prst="rightArrow">
            <a:avLst>
              <a:gd fmla="val 50000" name="adj1"/>
              <a:gd fmla="val 50000" name="adj2"/>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3" name="Shape 2073"/>
          <p:cNvSpPr/>
          <p:nvPr/>
        </p:nvSpPr>
        <p:spPr>
          <a:xfrm>
            <a:off x="7467600" y="5410200"/>
            <a:ext cx="1447800" cy="609600"/>
          </a:xfrm>
          <a:prstGeom prst="roundRect">
            <a:avLst>
              <a:gd fmla="val 16667" name="adj"/>
            </a:avLst>
          </a:prstGeom>
          <a:solidFill>
            <a:srgbClr val="FFFF00"/>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Mean Shift</a:t>
            </a:r>
            <a:endParaRPr/>
          </a:p>
          <a:p>
            <a:pPr indent="0" lvl="0" marL="0" marR="0" rtl="0" algn="ct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vector</a:t>
            </a:r>
            <a:endParaRPr/>
          </a:p>
        </p:txBody>
      </p:sp>
      <p:sp>
        <p:nvSpPr>
          <p:cNvPr id="2074" name="Shape 2074"/>
          <p:cNvSpPr/>
          <p:nvPr/>
        </p:nvSpPr>
        <p:spPr>
          <a:xfrm>
            <a:off x="4043362" y="3140075"/>
            <a:ext cx="3403600" cy="2632075"/>
          </a:xfrm>
          <a:custGeom>
            <a:pathLst>
              <a:path extrusionOk="0" h="1658" w="2144">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5" name="Shape 2075"/>
          <p:cNvSpPr txBox="1"/>
          <p:nvPr/>
        </p:nvSpPr>
        <p:spPr>
          <a:xfrm>
            <a:off x="2368550" y="5949950"/>
            <a:ext cx="4413250" cy="396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9900"/>
              </a:buClr>
              <a:buSzPts val="2000"/>
              <a:buFont typeface="Arial"/>
              <a:buNone/>
            </a:pPr>
            <a:r>
              <a:rPr b="1" i="0" lang="en-US" sz="2000" u="sng">
                <a:solidFill>
                  <a:srgbClr val="FF9900"/>
                </a:solidFill>
                <a:latin typeface="Arial"/>
                <a:ea typeface="Arial"/>
                <a:cs typeface="Arial"/>
                <a:sym typeface="Arial"/>
              </a:rPr>
              <a:t>Objective </a:t>
            </a:r>
            <a:r>
              <a:rPr b="1" i="0" lang="en-US" sz="2000" u="none">
                <a:solidFill>
                  <a:srgbClr val="FF9900"/>
                </a:solidFill>
                <a:latin typeface="Arial"/>
                <a:ea typeface="Arial"/>
                <a:cs typeface="Arial"/>
                <a:sym typeface="Arial"/>
              </a:rPr>
              <a:t>: Find the densest region</a:t>
            </a:r>
            <a:endParaRPr/>
          </a:p>
        </p:txBody>
      </p:sp>
      <p:sp>
        <p:nvSpPr>
          <p:cNvPr id="2076" name="Shape 2076"/>
          <p:cNvSpPr txBox="1"/>
          <p:nvPr/>
        </p:nvSpPr>
        <p:spPr>
          <a:xfrm rot="-5400000">
            <a:off x="-2306637" y="4046537"/>
            <a:ext cx="5165725" cy="43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a:solidFill>
                  <a:srgbClr val="000000"/>
                </a:solidFill>
                <a:latin typeface="Arial"/>
                <a:ea typeface="Arial"/>
                <a:cs typeface="Arial"/>
                <a:sym typeface="Arial"/>
              </a:rPr>
              <a:t>[ </a:t>
            </a:r>
            <a:r>
              <a:rPr b="0" i="0" lang="en-US" sz="1100" u="none">
                <a:solidFill>
                  <a:srgbClr val="000000"/>
                </a:solidFill>
                <a:latin typeface="Arial"/>
                <a:ea typeface="Arial"/>
                <a:cs typeface="Arial"/>
                <a:sym typeface="Arial"/>
              </a:rPr>
              <a:t>Adapted from S Ullman et al.</a:t>
            </a:r>
            <a:r>
              <a:rPr b="1" i="0" lang="en-US" sz="1100" u="none">
                <a:solidFill>
                  <a:srgbClr val="000000"/>
                </a:solidFill>
                <a:latin typeface="Arial"/>
                <a:ea typeface="Arial"/>
                <a:cs typeface="Arial"/>
                <a:sym typeface="Arial"/>
              </a:rPr>
              <a:t> "Advanced Topics in Computer Vision," </a:t>
            </a:r>
            <a:br>
              <a:rPr b="1" i="0" lang="en-US" sz="1100" u="none">
                <a:solidFill>
                  <a:srgbClr val="000000"/>
                </a:solidFill>
                <a:latin typeface="Arial"/>
                <a:ea typeface="Arial"/>
                <a:cs typeface="Arial"/>
                <a:sym typeface="Arial"/>
              </a:rPr>
            </a:br>
            <a:r>
              <a:rPr b="0" i="0" lang="en-US" sz="1100" u="none">
                <a:solidFill>
                  <a:srgbClr val="000000"/>
                </a:solidFill>
                <a:latin typeface="Arial"/>
                <a:ea typeface="Arial"/>
                <a:cs typeface="Arial"/>
                <a:sym typeface="Arial"/>
              </a:rPr>
              <a:t>www.wisdom.weizmann.ac.il/~vision/courses/2004_2</a:t>
            </a:r>
            <a:r>
              <a:rPr b="1" i="0" lang="en-US" sz="1100" u="none">
                <a:solidFill>
                  <a:srgbClr val="000000"/>
                </a:solidFill>
                <a:latin typeface="Arial"/>
                <a:ea typeface="Arial"/>
                <a:cs typeface="Arial"/>
                <a:sym typeface="Arial"/>
              </a:rPr>
              <a:t> ]</a:t>
            </a:r>
            <a:endParaRPr/>
          </a:p>
        </p:txBody>
      </p:sp>
      <p:sp>
        <p:nvSpPr>
          <p:cNvPr id="2077" name="Shape 2077"/>
          <p:cNvSpPr/>
          <p:nvPr/>
        </p:nvSpPr>
        <p:spPr>
          <a:xfrm rot="1320000">
            <a:off x="4565650" y="3200400"/>
            <a:ext cx="685800" cy="152400"/>
          </a:xfrm>
          <a:prstGeom prst="rightArrow">
            <a:avLst>
              <a:gd fmla="val 50000" name="adj1"/>
              <a:gd fmla="val 50000" name="adj2"/>
            </a:avLst>
          </a:prstGeom>
          <a:solidFill>
            <a:srgbClr val="FFFF00"/>
          </a:solidFill>
          <a:ln cap="flat" cmpd="sng" w="9525">
            <a:solidFill>
              <a:schemeClr val="dk1"/>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8" name="Shape 2078"/>
          <p:cNvSpPr/>
          <p:nvPr/>
        </p:nvSpPr>
        <p:spPr>
          <a:xfrm rot="600000">
            <a:off x="5219700" y="3375025"/>
            <a:ext cx="381000" cy="152400"/>
          </a:xfrm>
          <a:prstGeom prst="rightArrow">
            <a:avLst>
              <a:gd fmla="val 50000" name="adj1"/>
              <a:gd fmla="val 50000" name="adj2"/>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79" name="Shape 2079"/>
          <p:cNvSpPr txBox="1"/>
          <p:nvPr/>
        </p:nvSpPr>
        <p:spPr>
          <a:xfrm>
            <a:off x="215900" y="0"/>
            <a:ext cx="2498725" cy="307975"/>
          </a:xfrm>
          <a:prstGeom prst="rect">
            <a:avLst/>
          </a:prstGeom>
          <a:noFill/>
          <a:ln>
            <a:noFill/>
          </a:ln>
        </p:spPr>
        <p:txBody>
          <a:bodyPr anchorCtr="0" anchor="t" bIns="45700" lIns="91425" spcFirstLastPara="1" rIns="91425" wrap="square" tIns="45700">
            <a:noAutofit/>
          </a:bodyPr>
          <a:lstStyle/>
          <a:p>
            <a:pPr indent="-461962" lvl="0" marL="461962"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a:t>
            </a:r>
            <a:endParaRPr/>
          </a:p>
        </p:txBody>
      </p:sp>
      <p:sp>
        <p:nvSpPr>
          <p:cNvPr id="2080" name="Shape 2080"/>
          <p:cNvSpPr txBox="1"/>
          <p:nvPr/>
        </p:nvSpPr>
        <p:spPr>
          <a:xfrm>
            <a:off x="460375" y="25400"/>
            <a:ext cx="2540000" cy="15700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Observed depth of coverage counts as samples from PDF</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Kernel-based approach to estimate local gradient of PDF  </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Iteratively follow grad to determine local modes</a:t>
            </a:r>
            <a:endParaRPr/>
          </a:p>
        </p:txBody>
      </p:sp>
      <p:sp>
        <p:nvSpPr>
          <p:cNvPr id="2081" name="Shape 2081"/>
          <p:cNvSpPr/>
          <p:nvPr/>
        </p:nvSpPr>
        <p:spPr>
          <a:xfrm>
            <a:off x="198437" y="141287"/>
            <a:ext cx="152400" cy="152400"/>
          </a:xfrm>
          <a:prstGeom prst="ellipse">
            <a:avLst/>
          </a:prstGeom>
          <a:gradFill>
            <a:gsLst>
              <a:gs pos="0">
                <a:srgbClr val="CC3300"/>
              </a:gs>
              <a:gs pos="100000">
                <a:srgbClr val="5E1800"/>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082" name="Shape 2082"/>
          <p:cNvSpPr/>
          <p:nvPr/>
        </p:nvSpPr>
        <p:spPr>
          <a:xfrm rot="600000">
            <a:off x="87312" y="739775"/>
            <a:ext cx="381000" cy="152400"/>
          </a:xfrm>
          <a:prstGeom prst="rightArrow">
            <a:avLst>
              <a:gd fmla="val 50000" name="adj1"/>
              <a:gd fmla="val 50000" name="adj2"/>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grpSp>
        <p:nvGrpSpPr>
          <p:cNvPr id="2083" name="Shape 2083"/>
          <p:cNvGrpSpPr/>
          <p:nvPr/>
        </p:nvGrpSpPr>
        <p:grpSpPr>
          <a:xfrm>
            <a:off x="5389562" y="3265487"/>
            <a:ext cx="457200" cy="457200"/>
            <a:chOff x="7121525" y="5530850"/>
            <a:chExt cx="457200" cy="457200"/>
          </a:xfrm>
        </p:grpSpPr>
        <p:sp>
          <p:nvSpPr>
            <p:cNvPr id="2084" name="Shape 2084"/>
            <p:cNvSpPr/>
            <p:nvPr/>
          </p:nvSpPr>
          <p:spPr>
            <a:xfrm>
              <a:off x="7239000" y="5638800"/>
              <a:ext cx="228600" cy="228600"/>
            </a:xfrm>
            <a:prstGeom prst="ellipse">
              <a:avLst/>
            </a:prstGeom>
            <a:noFill/>
            <a:ln cap="flat" cmpd="sng" w="38100">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2085" name="Shape 2085"/>
            <p:cNvCxnSpPr/>
            <p:nvPr/>
          </p:nvCxnSpPr>
          <p:spPr>
            <a:xfrm>
              <a:off x="7353300" y="5530850"/>
              <a:ext cx="0" cy="457200"/>
            </a:xfrm>
            <a:prstGeom prst="straightConnector1">
              <a:avLst/>
            </a:prstGeom>
            <a:noFill/>
            <a:ln cap="flat" cmpd="sng" w="38100">
              <a:solidFill>
                <a:srgbClr val="008000"/>
              </a:solidFill>
              <a:prstDash val="solid"/>
              <a:miter lim="800000"/>
              <a:headEnd len="med" w="med" type="none"/>
              <a:tailEnd len="med" w="med" type="none"/>
            </a:ln>
          </p:spPr>
        </p:cxnSp>
        <p:cxnSp>
          <p:nvCxnSpPr>
            <p:cNvPr id="2086" name="Shape 2086"/>
            <p:cNvCxnSpPr/>
            <p:nvPr/>
          </p:nvCxnSpPr>
          <p:spPr>
            <a:xfrm rot="10800000">
              <a:off x="7350125" y="5527675"/>
              <a:ext cx="0" cy="457200"/>
            </a:xfrm>
            <a:prstGeom prst="straightConnector1">
              <a:avLst/>
            </a:prstGeom>
            <a:noFill/>
            <a:ln cap="flat" cmpd="sng" w="38100">
              <a:solidFill>
                <a:srgbClr val="008000"/>
              </a:solidFill>
              <a:prstDash val="solid"/>
              <a:miter lim="800000"/>
              <a:headEnd len="med" w="med" type="none"/>
              <a:tailEnd len="med" w="med" type="none"/>
            </a:ln>
          </p:spPr>
        </p:cxnSp>
      </p:grpSp>
      <p:grpSp>
        <p:nvGrpSpPr>
          <p:cNvPr id="2087" name="Shape 2087"/>
          <p:cNvGrpSpPr/>
          <p:nvPr/>
        </p:nvGrpSpPr>
        <p:grpSpPr>
          <a:xfrm>
            <a:off x="0" y="1073150"/>
            <a:ext cx="457200" cy="457200"/>
            <a:chOff x="7121525" y="5530850"/>
            <a:chExt cx="457200" cy="457200"/>
          </a:xfrm>
        </p:grpSpPr>
        <p:sp>
          <p:nvSpPr>
            <p:cNvPr id="2088" name="Shape 2088"/>
            <p:cNvSpPr/>
            <p:nvPr/>
          </p:nvSpPr>
          <p:spPr>
            <a:xfrm>
              <a:off x="7239000" y="5638800"/>
              <a:ext cx="228600" cy="228600"/>
            </a:xfrm>
            <a:prstGeom prst="ellipse">
              <a:avLst/>
            </a:prstGeom>
            <a:noFill/>
            <a:ln cap="flat" cmpd="sng" w="38100">
              <a:solidFill>
                <a:srgbClr val="008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cxnSp>
          <p:nvCxnSpPr>
            <p:cNvPr id="2089" name="Shape 2089"/>
            <p:cNvCxnSpPr/>
            <p:nvPr/>
          </p:nvCxnSpPr>
          <p:spPr>
            <a:xfrm>
              <a:off x="7353300" y="5530850"/>
              <a:ext cx="0" cy="457200"/>
            </a:xfrm>
            <a:prstGeom prst="straightConnector1">
              <a:avLst/>
            </a:prstGeom>
            <a:noFill/>
            <a:ln cap="flat" cmpd="sng" w="38100">
              <a:solidFill>
                <a:srgbClr val="008000"/>
              </a:solidFill>
              <a:prstDash val="solid"/>
              <a:miter lim="800000"/>
              <a:headEnd len="med" w="med" type="none"/>
              <a:tailEnd len="med" w="med" type="none"/>
            </a:ln>
          </p:spPr>
        </p:cxnSp>
        <p:cxnSp>
          <p:nvCxnSpPr>
            <p:cNvPr id="2090" name="Shape 2090"/>
            <p:cNvCxnSpPr/>
            <p:nvPr/>
          </p:nvCxnSpPr>
          <p:spPr>
            <a:xfrm rot="10800000">
              <a:off x="7350125" y="5527675"/>
              <a:ext cx="0" cy="457200"/>
            </a:xfrm>
            <a:prstGeom prst="straightConnector1">
              <a:avLst/>
            </a:prstGeom>
            <a:noFill/>
            <a:ln cap="flat" cmpd="sng" w="38100">
              <a:solidFill>
                <a:srgbClr val="008000"/>
              </a:solidFill>
              <a:prstDash val="solid"/>
              <a:miter lim="800000"/>
              <a:headEnd len="med" w="med" type="none"/>
              <a:tailEnd len="med" w="med" type="none"/>
            </a:ln>
          </p:spPr>
        </p:cxn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4" name="Shape 2094"/>
        <p:cNvGrpSpPr/>
        <p:nvPr/>
      </p:nvGrpSpPr>
      <p:grpSpPr>
        <a:xfrm>
          <a:off x="0" y="0"/>
          <a:ext cx="0" cy="0"/>
          <a:chOff x="0" y="0"/>
          <a:chExt cx="0" cy="0"/>
        </a:xfrm>
      </p:grpSpPr>
      <p:sp>
        <p:nvSpPr>
          <p:cNvPr id="2095" name="Shape 2095"/>
          <p:cNvSpPr txBox="1"/>
          <p:nvPr>
            <p:ph type="title"/>
          </p:nvPr>
        </p:nvSpPr>
        <p:spPr>
          <a:xfrm>
            <a:off x="693737" y="244475"/>
            <a:ext cx="7772400"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400"/>
              <a:buFont typeface="Arial"/>
              <a:buNone/>
            </a:pPr>
            <a:r>
              <a:rPr b="1" i="0" lang="en-US" sz="2400" u="none" cap="none" strike="noStrike">
                <a:solidFill>
                  <a:srgbClr val="22228B"/>
                </a:solidFill>
                <a:latin typeface="Arial"/>
                <a:ea typeface="Arial"/>
                <a:cs typeface="Arial"/>
                <a:sym typeface="Arial"/>
              </a:rPr>
              <a:t>Example of Application </a:t>
            </a:r>
            <a:br>
              <a:rPr b="1" i="0" lang="en-US" sz="2400" u="none" cap="none" strike="noStrike">
                <a:solidFill>
                  <a:srgbClr val="22228B"/>
                </a:solidFill>
                <a:latin typeface="Arial"/>
                <a:ea typeface="Arial"/>
                <a:cs typeface="Arial"/>
                <a:sym typeface="Arial"/>
              </a:rPr>
            </a:br>
            <a:r>
              <a:rPr b="1" i="0" lang="en-US" sz="2400" u="none" cap="none" strike="noStrike">
                <a:solidFill>
                  <a:srgbClr val="22228B"/>
                </a:solidFill>
                <a:latin typeface="Arial"/>
                <a:ea typeface="Arial"/>
                <a:cs typeface="Arial"/>
                <a:sym typeface="Arial"/>
              </a:rPr>
              <a:t>of CNVnator to RD data</a:t>
            </a:r>
            <a:endParaRPr/>
          </a:p>
        </p:txBody>
      </p:sp>
      <p:pic>
        <p:nvPicPr>
          <p:cNvPr id="2096" name="Shape 2096"/>
          <p:cNvPicPr preferRelativeResize="0"/>
          <p:nvPr/>
        </p:nvPicPr>
        <p:blipFill rotWithShape="1">
          <a:blip r:embed="rId3">
            <a:alphaModFix/>
          </a:blip>
          <a:srcRect b="3163" l="1961" r="1469" t="6488"/>
          <a:stretch/>
        </p:blipFill>
        <p:spPr>
          <a:xfrm>
            <a:off x="171450" y="1463675"/>
            <a:ext cx="8686800" cy="5038725"/>
          </a:xfrm>
          <a:prstGeom prst="rect">
            <a:avLst/>
          </a:prstGeom>
          <a:noFill/>
          <a:ln>
            <a:noFill/>
          </a:ln>
        </p:spPr>
      </p:pic>
      <p:sp>
        <p:nvSpPr>
          <p:cNvPr id="2097" name="Shape 2097"/>
          <p:cNvSpPr txBox="1"/>
          <p:nvPr/>
        </p:nvSpPr>
        <p:spPr>
          <a:xfrm>
            <a:off x="457200" y="6269037"/>
            <a:ext cx="394176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a:solidFill>
                  <a:srgbClr val="000000"/>
                </a:solidFill>
                <a:latin typeface="Calibri"/>
                <a:ea typeface="Calibri"/>
                <a:cs typeface="Calibri"/>
                <a:sym typeface="Calibri"/>
              </a:rPr>
              <a:t>NA12878, Solexa 36 bp paired reads, ~30x coverage</a:t>
            </a:r>
            <a:endParaRPr/>
          </a:p>
        </p:txBody>
      </p:sp>
      <p:sp>
        <p:nvSpPr>
          <p:cNvPr id="2098" name="Shape 2098"/>
          <p:cNvSpPr txBox="1"/>
          <p:nvPr/>
        </p:nvSpPr>
        <p:spPr>
          <a:xfrm rot="-5400000">
            <a:off x="-847725" y="5197475"/>
            <a:ext cx="2339975"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[Abyzov et al. Gen. Res. (’11)]</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102" name="Shape 2102"/>
        <p:cNvGrpSpPr/>
        <p:nvPr/>
      </p:nvGrpSpPr>
      <p:grpSpPr>
        <a:xfrm>
          <a:off x="0" y="0"/>
          <a:ext cx="0" cy="0"/>
          <a:chOff x="0" y="0"/>
          <a:chExt cx="0" cy="0"/>
        </a:xfrm>
      </p:grpSpPr>
      <p:sp>
        <p:nvSpPr>
          <p:cNvPr id="2103" name="Shape 2103"/>
          <p:cNvSpPr txBox="1"/>
          <p:nvPr>
            <p:ph type="title"/>
          </p:nvPr>
        </p:nvSpPr>
        <p:spPr>
          <a:xfrm>
            <a:off x="693737" y="204787"/>
            <a:ext cx="7772400"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A6A6A6"/>
              </a:buClr>
              <a:buSzPts val="2400"/>
              <a:buFont typeface="Arial"/>
              <a:buNone/>
            </a:pPr>
            <a:r>
              <a:rPr b="1" i="0" lang="en-US" sz="2400" u="none" cap="none" strike="noStrike">
                <a:solidFill>
                  <a:srgbClr val="A6A6A6"/>
                </a:solidFill>
                <a:latin typeface="Arial"/>
                <a:ea typeface="Arial"/>
                <a:cs typeface="Arial"/>
                <a:sym typeface="Arial"/>
              </a:rPr>
              <a:t>Trying to Annotate the Genome </a:t>
            </a:r>
            <a:br>
              <a:rPr b="1" i="0" lang="en-US" sz="2400" u="none" cap="none" strike="noStrike">
                <a:solidFill>
                  <a:srgbClr val="A6A6A6"/>
                </a:solidFill>
                <a:latin typeface="Arial"/>
                <a:ea typeface="Arial"/>
                <a:cs typeface="Arial"/>
                <a:sym typeface="Arial"/>
              </a:rPr>
            </a:br>
            <a:r>
              <a:rPr b="1" i="0" lang="en-US" sz="2400" u="none" cap="none" strike="noStrike">
                <a:solidFill>
                  <a:srgbClr val="A6A6A6"/>
                </a:solidFill>
                <a:latin typeface="Arial"/>
                <a:ea typeface="Arial"/>
                <a:cs typeface="Arial"/>
                <a:sym typeface="Arial"/>
              </a:rPr>
              <a:t>Comparatively &amp; Functionally, </a:t>
            </a:r>
            <a:br>
              <a:rPr b="1" i="0" lang="en-US" sz="2400" u="none" cap="none" strike="noStrike">
                <a:solidFill>
                  <a:srgbClr val="A6A6A6"/>
                </a:solidFill>
                <a:latin typeface="Arial"/>
                <a:ea typeface="Arial"/>
                <a:cs typeface="Arial"/>
                <a:sym typeface="Arial"/>
              </a:rPr>
            </a:br>
            <a:r>
              <a:rPr b="1" i="0" lang="en-US" sz="2400" u="none" cap="none" strike="noStrike">
                <a:solidFill>
                  <a:srgbClr val="A6A6A6"/>
                </a:solidFill>
                <a:latin typeface="Arial"/>
                <a:ea typeface="Arial"/>
                <a:cs typeface="Arial"/>
                <a:sym typeface="Arial"/>
              </a:rPr>
              <a:t>in terms of Variable Blocks &amp; Networks</a:t>
            </a:r>
            <a:endParaRPr/>
          </a:p>
        </p:txBody>
      </p:sp>
      <p:sp>
        <p:nvSpPr>
          <p:cNvPr id="2104" name="Shape 2104"/>
          <p:cNvSpPr txBox="1"/>
          <p:nvPr>
            <p:ph idx="1" type="body"/>
          </p:nvPr>
        </p:nvSpPr>
        <p:spPr>
          <a:xfrm>
            <a:off x="685800" y="1568450"/>
            <a:ext cx="7813675" cy="5194300"/>
          </a:xfrm>
          <a:prstGeom prst="rect">
            <a:avLst/>
          </a:prstGeom>
          <a:noFill/>
          <a:ln>
            <a:noFill/>
          </a:ln>
        </p:spPr>
        <p:txBody>
          <a:bodyPr anchorCtr="0" anchor="t" bIns="46025" lIns="92050" spcFirstLastPara="1" rIns="92050" wrap="square" tIns="46025">
            <a:noAutofit/>
          </a:bodyPr>
          <a:lstStyle/>
          <a:p>
            <a:pPr indent="-228600" lvl="0" marL="228600" marR="0" rtl="0" algn="l">
              <a:lnSpc>
                <a:spcPct val="100000"/>
              </a:lnSpc>
              <a:spcBef>
                <a:spcPts val="0"/>
              </a:spcBef>
              <a:spcAft>
                <a:spcPts val="0"/>
              </a:spcAft>
              <a:buClr>
                <a:srgbClr val="A6A6A6"/>
              </a:buClr>
              <a:buSzPts val="2400"/>
              <a:buFont typeface="Arial"/>
              <a:buChar char="•"/>
            </a:pPr>
            <a:r>
              <a:rPr b="0" i="0" lang="en-US" sz="2400" u="none">
                <a:solidFill>
                  <a:srgbClr val="A6A6A6"/>
                </a:solidFill>
                <a:latin typeface="Arial"/>
                <a:ea typeface="Arial"/>
                <a:cs typeface="Arial"/>
                <a:sym typeface="Arial"/>
              </a:rPr>
              <a:t>Annotation via Large-scale Identification of </a:t>
            </a:r>
            <a:br>
              <a:rPr b="0" i="0" lang="en-US" sz="2400" u="none">
                <a:solidFill>
                  <a:srgbClr val="A6A6A6"/>
                </a:solidFill>
                <a:latin typeface="Arial"/>
                <a:ea typeface="Arial"/>
                <a:cs typeface="Arial"/>
                <a:sym typeface="Arial"/>
              </a:rPr>
            </a:br>
            <a:r>
              <a:rPr b="0" i="0" lang="en-US" sz="2400" u="none">
                <a:solidFill>
                  <a:srgbClr val="A6A6A6"/>
                </a:solidFill>
                <a:latin typeface="Arial"/>
                <a:ea typeface="Arial"/>
                <a:cs typeface="Arial"/>
                <a:sym typeface="Arial"/>
              </a:rPr>
              <a:t>Variable </a:t>
            </a:r>
            <a:r>
              <a:rPr b="1" i="0" lang="en-US" sz="2400" u="none">
                <a:solidFill>
                  <a:srgbClr val="A6A6A6"/>
                </a:solidFill>
                <a:latin typeface="Arial"/>
                <a:ea typeface="Arial"/>
                <a:cs typeface="Arial"/>
                <a:sym typeface="Arial"/>
              </a:rPr>
              <a:t>Blocks</a:t>
            </a:r>
            <a:r>
              <a:rPr b="0" i="0" lang="en-US" sz="2400" u="none">
                <a:solidFill>
                  <a:srgbClr val="A6A6A6"/>
                </a:solidFill>
                <a:latin typeface="Arial"/>
                <a:ea typeface="Arial"/>
                <a:cs typeface="Arial"/>
                <a:sym typeface="Arial"/>
              </a:rPr>
              <a:t> in the Population</a:t>
            </a:r>
            <a:endParaRPr/>
          </a:p>
          <a:p>
            <a:pPr indent="-228600" lvl="1" marL="571500" marR="0" rtl="0" algn="l">
              <a:lnSpc>
                <a:spcPct val="100000"/>
              </a:lnSpc>
              <a:spcBef>
                <a:spcPts val="480"/>
              </a:spcBef>
              <a:spcAft>
                <a:spcPts val="0"/>
              </a:spcAft>
              <a:buClr>
                <a:srgbClr val="A6A6A6"/>
              </a:buClr>
              <a:buSzPts val="2400"/>
              <a:buFont typeface="Arial"/>
              <a:buChar char="•"/>
            </a:pPr>
            <a:r>
              <a:rPr b="0" i="0" lang="en-US" sz="2400" u="none" cap="none" strike="noStrike">
                <a:solidFill>
                  <a:srgbClr val="A6A6A6"/>
                </a:solidFill>
                <a:latin typeface="Arial"/>
                <a:ea typeface="Arial"/>
                <a:cs typeface="Arial"/>
                <a:sym typeface="Arial"/>
              </a:rPr>
              <a:t>Methods</a:t>
            </a:r>
            <a:endParaRPr/>
          </a:p>
          <a:p>
            <a:pPr indent="-227012" lvl="2" marL="912812" marR="0" rtl="0" algn="l">
              <a:lnSpc>
                <a:spcPct val="100000"/>
              </a:lnSpc>
              <a:spcBef>
                <a:spcPts val="400"/>
              </a:spcBef>
              <a:spcAft>
                <a:spcPts val="0"/>
              </a:spcAft>
              <a:buClr>
                <a:srgbClr val="A6A6A6"/>
              </a:buClr>
              <a:buSzPts val="2000"/>
              <a:buFont typeface="Arial"/>
              <a:buChar char="•"/>
            </a:pPr>
            <a:r>
              <a:rPr b="1" i="0" lang="en-US" sz="2000" u="none" cap="none" strike="noStrike">
                <a:solidFill>
                  <a:srgbClr val="A6A6A6"/>
                </a:solidFill>
                <a:latin typeface="Arial"/>
                <a:ea typeface="Arial"/>
                <a:cs typeface="Arial"/>
                <a:sym typeface="Arial"/>
              </a:rPr>
              <a:t>Read-depth</a:t>
            </a:r>
            <a:r>
              <a:rPr b="0" i="0" lang="en-US" sz="2000" u="none" cap="none" strike="noStrike">
                <a:solidFill>
                  <a:srgbClr val="A6A6A6"/>
                </a:solidFill>
                <a:latin typeface="Arial"/>
                <a:ea typeface="Arial"/>
                <a:cs typeface="Arial"/>
                <a:sym typeface="Arial"/>
              </a:rPr>
              <a:t>: MSB+CNVnator</a:t>
            </a:r>
            <a:endParaRPr/>
          </a:p>
          <a:p>
            <a:pPr indent="-227012" lvl="2" marL="912812" marR="0" rtl="0" algn="l">
              <a:lnSpc>
                <a:spcPct val="100000"/>
              </a:lnSpc>
              <a:spcBef>
                <a:spcPts val="400"/>
              </a:spcBef>
              <a:spcAft>
                <a:spcPts val="0"/>
              </a:spcAft>
              <a:buClr>
                <a:srgbClr val="A6A6A6"/>
              </a:buClr>
              <a:buSzPts val="2000"/>
              <a:buFont typeface="Arial"/>
              <a:buChar char="•"/>
            </a:pPr>
            <a:r>
              <a:rPr b="1" i="0" lang="en-US" sz="2000" u="none" cap="none" strike="noStrike">
                <a:solidFill>
                  <a:srgbClr val="A6A6A6"/>
                </a:solidFill>
                <a:latin typeface="Arial"/>
                <a:ea typeface="Arial"/>
                <a:cs typeface="Arial"/>
                <a:sym typeface="Arial"/>
              </a:rPr>
              <a:t>Breakpoints</a:t>
            </a:r>
            <a:r>
              <a:rPr b="0" i="0" lang="en-US" sz="2000" u="none" cap="none" strike="noStrike">
                <a:solidFill>
                  <a:srgbClr val="A6A6A6"/>
                </a:solidFill>
                <a:latin typeface="Arial"/>
                <a:ea typeface="Arial"/>
                <a:cs typeface="Arial"/>
                <a:sym typeface="Arial"/>
              </a:rPr>
              <a:t> &amp; Split Read: SRiC, AGE &amp; BreakSeq</a:t>
            </a:r>
            <a:endParaRPr/>
          </a:p>
          <a:p>
            <a:pPr indent="-228600" lvl="1" marL="571500" marR="0" rtl="0" algn="l">
              <a:lnSpc>
                <a:spcPct val="100000"/>
              </a:lnSpc>
              <a:spcBef>
                <a:spcPts val="480"/>
              </a:spcBef>
              <a:spcAft>
                <a:spcPts val="0"/>
              </a:spcAft>
              <a:buClr>
                <a:srgbClr val="FFFF00"/>
              </a:buClr>
              <a:buSzPts val="2400"/>
              <a:buFont typeface="Arial"/>
              <a:buChar char="•"/>
            </a:pPr>
            <a:r>
              <a:rPr b="1" i="0" lang="en-US" sz="2400" u="none" cap="none" strike="noStrike">
                <a:solidFill>
                  <a:srgbClr val="FFFF00"/>
                </a:solidFill>
                <a:latin typeface="Arial"/>
                <a:ea typeface="Arial"/>
                <a:cs typeface="Arial"/>
                <a:sym typeface="Arial"/>
              </a:rPr>
              <a:t>Applications</a:t>
            </a:r>
            <a:r>
              <a:rPr b="0" i="0" lang="en-US" sz="2400" u="none" cap="none" strike="noStrike">
                <a:solidFill>
                  <a:srgbClr val="FFFF00"/>
                </a:solidFill>
                <a:latin typeface="Arial"/>
                <a:ea typeface="Arial"/>
                <a:cs typeface="Arial"/>
                <a:sym typeface="Arial"/>
              </a:rPr>
              <a:t> </a:t>
            </a:r>
            <a:r>
              <a:rPr b="0" i="0" lang="en-US" sz="2400" u="none" cap="none" strike="noStrike">
                <a:solidFill>
                  <a:srgbClr val="A6A6A6"/>
                </a:solidFill>
                <a:latin typeface="Arial"/>
                <a:ea typeface="Arial"/>
                <a:cs typeface="Arial"/>
                <a:sym typeface="Arial"/>
              </a:rPr>
              <a:t>: 1000G &amp; Somatic Variation</a:t>
            </a:r>
            <a:endParaRPr/>
          </a:p>
          <a:p>
            <a:pPr indent="-228600" lvl="0" marL="228600" marR="0" rtl="0" algn="l">
              <a:lnSpc>
                <a:spcPct val="100000"/>
              </a:lnSpc>
              <a:spcBef>
                <a:spcPts val="480"/>
              </a:spcBef>
              <a:spcAft>
                <a:spcPts val="0"/>
              </a:spcAft>
              <a:buClr>
                <a:srgbClr val="A6A6A6"/>
              </a:buClr>
              <a:buSzPts val="2400"/>
              <a:buFont typeface="Arial"/>
              <a:buChar char="•"/>
            </a:pPr>
            <a:r>
              <a:rPr b="0" i="0" lang="en-US" sz="2400" u="none">
                <a:solidFill>
                  <a:srgbClr val="A6A6A6"/>
                </a:solidFill>
                <a:latin typeface="Arial"/>
                <a:ea typeface="Arial"/>
                <a:cs typeface="Arial"/>
                <a:sym typeface="Arial"/>
              </a:rPr>
              <a:t>A </a:t>
            </a:r>
            <a:r>
              <a:rPr b="1" i="0" lang="en-US" sz="2400" u="none">
                <a:solidFill>
                  <a:srgbClr val="A6A6A6"/>
                </a:solidFill>
                <a:latin typeface="Arial"/>
                <a:ea typeface="Arial"/>
                <a:cs typeface="Arial"/>
                <a:sym typeface="Arial"/>
              </a:rPr>
              <a:t>Networks</a:t>
            </a:r>
            <a:r>
              <a:rPr b="0" i="0" lang="en-US" sz="2400" u="none">
                <a:solidFill>
                  <a:srgbClr val="A6A6A6"/>
                </a:solidFill>
                <a:latin typeface="Arial"/>
                <a:ea typeface="Arial"/>
                <a:cs typeface="Arial"/>
                <a:sym typeface="Arial"/>
              </a:rPr>
              <a:t> View on Large-scale Organization of Genomic Elements</a:t>
            </a:r>
            <a:endParaRPr b="0" i="0" sz="2400" u="none">
              <a:solidFill>
                <a:srgbClr val="A6A6A6"/>
              </a:solidFill>
              <a:latin typeface="Arial"/>
              <a:ea typeface="Arial"/>
              <a:cs typeface="Arial"/>
              <a:sym typeface="Arial"/>
            </a:endParaRPr>
          </a:p>
          <a:p>
            <a:pPr indent="-228600" lvl="1" marL="571500" marR="0" rtl="0" algn="l">
              <a:lnSpc>
                <a:spcPct val="100000"/>
              </a:lnSpc>
              <a:spcBef>
                <a:spcPts val="400"/>
              </a:spcBef>
              <a:spcAft>
                <a:spcPts val="0"/>
              </a:spcAft>
              <a:buClr>
                <a:srgbClr val="A6A6A6"/>
              </a:buClr>
              <a:buSzPts val="2000"/>
              <a:buFont typeface="Merriweather Sans"/>
              <a:buChar char="-"/>
            </a:pPr>
            <a:r>
              <a:rPr b="0" i="0" lang="en-US" sz="2000" u="none" cap="none" strike="noStrike">
                <a:solidFill>
                  <a:srgbClr val="A6A6A6"/>
                </a:solidFill>
                <a:latin typeface="Arial"/>
                <a:ea typeface="Arial"/>
                <a:cs typeface="Arial"/>
                <a:sym typeface="Arial"/>
              </a:rPr>
              <a:t>Understanding the human regulatory network </a:t>
            </a:r>
            <a:br>
              <a:rPr b="0" i="0" lang="en-US" sz="2000" u="none" cap="none" strike="noStrike">
                <a:solidFill>
                  <a:srgbClr val="A6A6A6"/>
                </a:solidFill>
                <a:latin typeface="Arial"/>
                <a:ea typeface="Arial"/>
                <a:cs typeface="Arial"/>
                <a:sym typeface="Arial"/>
              </a:rPr>
            </a:br>
            <a:r>
              <a:rPr b="0" i="0" lang="en-US" sz="2000" u="none" cap="none" strike="noStrike">
                <a:solidFill>
                  <a:srgbClr val="A6A6A6"/>
                </a:solidFill>
                <a:latin typeface="Arial"/>
                <a:ea typeface="Arial"/>
                <a:cs typeface="Arial"/>
                <a:sym typeface="Arial"/>
              </a:rPr>
              <a:t>as a </a:t>
            </a:r>
            <a:r>
              <a:rPr b="1" i="0" lang="en-US" sz="2000" u="none" cap="none" strike="noStrike">
                <a:solidFill>
                  <a:srgbClr val="A6A6A6"/>
                </a:solidFill>
                <a:latin typeface="Arial"/>
                <a:ea typeface="Arial"/>
                <a:cs typeface="Arial"/>
                <a:sym typeface="Arial"/>
              </a:rPr>
              <a:t>hierarchy</a:t>
            </a:r>
            <a:r>
              <a:rPr b="0" i="0" lang="en-US" sz="2000" u="none" cap="none" strike="noStrike">
                <a:solidFill>
                  <a:srgbClr val="A6A6A6"/>
                </a:solidFill>
                <a:latin typeface="Arial"/>
                <a:ea typeface="Arial"/>
                <a:cs typeface="Arial"/>
                <a:sym typeface="Arial"/>
              </a:rPr>
              <a:t> with information flow bottlenecks</a:t>
            </a:r>
            <a:endParaRPr/>
          </a:p>
          <a:p>
            <a:pPr indent="-228600" lvl="1" marL="571500" marR="0" rtl="0" algn="l">
              <a:lnSpc>
                <a:spcPct val="100000"/>
              </a:lnSpc>
              <a:spcBef>
                <a:spcPts val="400"/>
              </a:spcBef>
              <a:spcAft>
                <a:spcPts val="0"/>
              </a:spcAft>
              <a:buClr>
                <a:srgbClr val="A6A6A6"/>
              </a:buClr>
              <a:buSzPts val="2000"/>
              <a:buFont typeface="Merriweather Sans"/>
              <a:buChar char="-"/>
            </a:pPr>
            <a:r>
              <a:rPr b="0" i="0" lang="en-US" sz="2000" u="none" cap="none" strike="noStrike">
                <a:solidFill>
                  <a:srgbClr val="A6A6A6"/>
                </a:solidFill>
                <a:latin typeface="Arial"/>
                <a:ea typeface="Arial"/>
                <a:cs typeface="Arial"/>
                <a:sym typeface="Arial"/>
              </a:rPr>
              <a:t>Understanding the </a:t>
            </a:r>
            <a:r>
              <a:rPr b="1" i="0" lang="en-US" sz="2000" u="none" cap="none" strike="noStrike">
                <a:solidFill>
                  <a:srgbClr val="A6A6A6"/>
                </a:solidFill>
                <a:latin typeface="Arial"/>
                <a:ea typeface="Arial"/>
                <a:cs typeface="Arial"/>
                <a:sym typeface="Arial"/>
              </a:rPr>
              <a:t>impact of variation</a:t>
            </a:r>
            <a:r>
              <a:rPr b="0" i="0" lang="en-US" sz="2000" u="none" cap="none" strike="noStrike">
                <a:solidFill>
                  <a:srgbClr val="A6A6A6"/>
                </a:solidFill>
                <a:latin typeface="Arial"/>
                <a:ea typeface="Arial"/>
                <a:cs typeface="Arial"/>
                <a:sym typeface="Arial"/>
              </a:rPr>
              <a:t> and constraint on the network</a:t>
            </a:r>
            <a:endParaRPr/>
          </a:p>
          <a:p>
            <a:pPr indent="-227012" lvl="2" marL="912812" marR="0" rtl="0" algn="l">
              <a:lnSpc>
                <a:spcPct val="100000"/>
              </a:lnSpc>
              <a:spcBef>
                <a:spcPts val="320"/>
              </a:spcBef>
              <a:spcAft>
                <a:spcPts val="0"/>
              </a:spcAft>
              <a:buClr>
                <a:srgbClr val="A6A6A6"/>
              </a:buClr>
              <a:buSzPts val="1600"/>
              <a:buFont typeface="Arial"/>
              <a:buChar char="•"/>
            </a:pPr>
            <a:r>
              <a:rPr b="0" i="0" lang="en-US" sz="1600" u="none" cap="none" strike="noStrike">
                <a:solidFill>
                  <a:srgbClr val="A6A6A6"/>
                </a:solidFill>
                <a:latin typeface="Arial"/>
                <a:ea typeface="Arial"/>
                <a:cs typeface="Arial"/>
                <a:sym typeface="Arial"/>
              </a:rPr>
              <a:t>Particularly with network </a:t>
            </a:r>
            <a:r>
              <a:rPr b="1" i="0" lang="en-US" sz="1600" u="none" cap="none" strike="noStrike">
                <a:solidFill>
                  <a:srgbClr val="A6A6A6"/>
                </a:solidFill>
                <a:latin typeface="Arial"/>
                <a:ea typeface="Arial"/>
                <a:cs typeface="Arial"/>
                <a:sym typeface="Arial"/>
              </a:rPr>
              <a:t>analogies</a:t>
            </a:r>
            <a:endParaRPr/>
          </a:p>
          <a:p>
            <a:pPr indent="-127000" lvl="0" marL="228600" marR="0" rtl="0" algn="l">
              <a:spcBef>
                <a:spcPts val="320"/>
              </a:spcBef>
              <a:spcAft>
                <a:spcPts val="0"/>
              </a:spcAft>
              <a:buClr>
                <a:schemeClr val="dk1"/>
              </a:buClr>
              <a:buSzPts val="1600"/>
              <a:buFont typeface="Arial"/>
              <a:buNone/>
            </a:pPr>
            <a:r>
              <a:t/>
            </a:r>
            <a:endParaRPr b="1" i="0" sz="1600" u="none" cap="none" strike="noStrike">
              <a:solidFill>
                <a:srgbClr val="A6A6A6"/>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8" name="Shape 2108"/>
        <p:cNvGrpSpPr/>
        <p:nvPr/>
      </p:nvGrpSpPr>
      <p:grpSpPr>
        <a:xfrm>
          <a:off x="0" y="0"/>
          <a:ext cx="0" cy="0"/>
          <a:chOff x="0" y="0"/>
          <a:chExt cx="0" cy="0"/>
        </a:xfrm>
      </p:grpSpPr>
      <p:sp>
        <p:nvSpPr>
          <p:cNvPr id="2109" name="Shape 2109"/>
          <p:cNvSpPr txBox="1"/>
          <p:nvPr>
            <p:ph type="title"/>
          </p:nvPr>
        </p:nvSpPr>
        <p:spPr>
          <a:xfrm>
            <a:off x="6035675" y="763587"/>
            <a:ext cx="2689225"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1000G Pilot &amp; Phase I</a:t>
            </a:r>
            <a:endParaRPr/>
          </a:p>
        </p:txBody>
      </p:sp>
      <p:sp>
        <p:nvSpPr>
          <p:cNvPr id="2110" name="Shape 2110"/>
          <p:cNvSpPr txBox="1"/>
          <p:nvPr>
            <p:ph idx="1" type="body"/>
          </p:nvPr>
        </p:nvSpPr>
        <p:spPr>
          <a:xfrm>
            <a:off x="266700" y="200025"/>
            <a:ext cx="5486400" cy="57372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1" i="0" lang="en-US" sz="3200" u="none" cap="none" strike="noStrike">
                <a:solidFill>
                  <a:schemeClr val="dk1"/>
                </a:solidFill>
                <a:latin typeface="Arial"/>
                <a:ea typeface="Arial"/>
                <a:cs typeface="Arial"/>
                <a:sym typeface="Arial"/>
              </a:rPr>
              <a:t>Many</a:t>
            </a:r>
            <a:r>
              <a:rPr b="0" i="0" lang="en-US" sz="3200" u="none" cap="none" strike="noStrike">
                <a:solidFill>
                  <a:schemeClr val="dk1"/>
                </a:solidFill>
                <a:latin typeface="Arial"/>
                <a:ea typeface="Arial"/>
                <a:cs typeface="Arial"/>
                <a:sym typeface="Arial"/>
              </a:rPr>
              <a:t> different callers compared &amp; used </a:t>
            </a:r>
            <a:r>
              <a:rPr b="0" i="0" lang="en-US" sz="2000" u="none" cap="none" strike="noStrike">
                <a:solidFill>
                  <a:schemeClr val="dk1"/>
                </a:solidFill>
                <a:latin typeface="Arial"/>
                <a:ea typeface="Arial"/>
                <a:cs typeface="Arial"/>
                <a:sym typeface="Arial"/>
              </a:rPr>
              <a:t>(including SRiC &amp; CNVnator but also VariationHunter, Cortex, NovelSeq,, PEMer, BreakDancer, Mosaik, Pindel, GenomeSTRiP, mrFast….)</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AGE (&amp; Tigra_SV) for precise breakpoints on the resulting SVs</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BreakSeq Mechanism classification</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GenomeSTRiP genotyping</a:t>
            </a:r>
            <a:endParaRPr/>
          </a:p>
        </p:txBody>
      </p:sp>
      <p:sp>
        <p:nvSpPr>
          <p:cNvPr id="2111" name="Shape 2111"/>
          <p:cNvSpPr txBox="1"/>
          <p:nvPr/>
        </p:nvSpPr>
        <p:spPr>
          <a:xfrm>
            <a:off x="1522412" y="2249487"/>
            <a:ext cx="18415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112" name="Shape 2112"/>
          <p:cNvSpPr txBox="1"/>
          <p:nvPr/>
        </p:nvSpPr>
        <p:spPr>
          <a:xfrm>
            <a:off x="0" y="6581775"/>
            <a:ext cx="5649912"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[1000 Genomes Consortium, Nature (2010, 2012); Mills et al., Nature (2011)]</a:t>
            </a:r>
            <a:endParaRPr/>
          </a:p>
        </p:txBody>
      </p:sp>
      <p:pic>
        <p:nvPicPr>
          <p:cNvPr id="2113" name="Shape 2113"/>
          <p:cNvPicPr preferRelativeResize="0"/>
          <p:nvPr/>
        </p:nvPicPr>
        <p:blipFill rotWithShape="1">
          <a:blip r:embed="rId3">
            <a:alphaModFix/>
          </a:blip>
          <a:srcRect b="0" l="0" r="0" t="0"/>
          <a:stretch/>
        </p:blipFill>
        <p:spPr>
          <a:xfrm>
            <a:off x="6027737" y="2932112"/>
            <a:ext cx="2851150" cy="3660775"/>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944" name="Shape 944"/>
        <p:cNvGrpSpPr/>
        <p:nvPr/>
      </p:nvGrpSpPr>
      <p:grpSpPr>
        <a:xfrm>
          <a:off x="0" y="0"/>
          <a:ext cx="0" cy="0"/>
          <a:chOff x="0" y="0"/>
          <a:chExt cx="0" cy="0"/>
        </a:xfrm>
      </p:grpSpPr>
      <p:sp>
        <p:nvSpPr>
          <p:cNvPr id="945" name="Shape 945"/>
          <p:cNvSpPr txBox="1"/>
          <p:nvPr>
            <p:ph type="title"/>
          </p:nvPr>
        </p:nvSpPr>
        <p:spPr>
          <a:xfrm>
            <a:off x="3675062" y="609600"/>
            <a:ext cx="4783137"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SRiC: Split Read Pipeline</a:t>
            </a:r>
            <a:endParaRPr/>
          </a:p>
        </p:txBody>
      </p:sp>
      <p:pic>
        <p:nvPicPr>
          <p:cNvPr descr="1471-2164-12-375-5.PDF" id="946" name="Shape 946"/>
          <p:cNvPicPr preferRelativeResize="0"/>
          <p:nvPr>
            <p:ph idx="1" type="body"/>
          </p:nvPr>
        </p:nvPicPr>
        <p:blipFill rotWithShape="1">
          <a:blip r:embed="rId3">
            <a:alphaModFix/>
          </a:blip>
          <a:srcRect b="-10182" l="14360" r="128" t="218"/>
          <a:stretch/>
        </p:blipFill>
        <p:spPr>
          <a:xfrm>
            <a:off x="627062" y="-66675"/>
            <a:ext cx="3638550" cy="8218487"/>
          </a:xfrm>
          <a:prstGeom prst="rect">
            <a:avLst/>
          </a:prstGeom>
          <a:noFill/>
          <a:ln>
            <a:noFill/>
          </a:ln>
        </p:spPr>
      </p:pic>
      <p:sp>
        <p:nvSpPr>
          <p:cNvPr id="947" name="Shape 947"/>
          <p:cNvSpPr txBox="1"/>
          <p:nvPr/>
        </p:nvSpPr>
        <p:spPr>
          <a:xfrm>
            <a:off x="6119812" y="6580187"/>
            <a:ext cx="2538412"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4BD97"/>
              </a:buClr>
              <a:buSzPts val="1200"/>
              <a:buFont typeface="Arial"/>
              <a:buNone/>
            </a:pPr>
            <a:r>
              <a:rPr b="0" i="0" lang="en-US" sz="1200" u="none">
                <a:solidFill>
                  <a:srgbClr val="C4BD97"/>
                </a:solidFill>
                <a:latin typeface="Arial"/>
                <a:ea typeface="Arial"/>
                <a:cs typeface="Arial"/>
                <a:sym typeface="Arial"/>
              </a:rPr>
              <a:t>[Zhang et al. ('11)</a:t>
            </a:r>
            <a:r>
              <a:rPr b="0" i="1" lang="en-US" sz="1200" u="none">
                <a:solidFill>
                  <a:srgbClr val="C4BD97"/>
                </a:solidFill>
                <a:latin typeface="Arial"/>
                <a:ea typeface="Arial"/>
                <a:cs typeface="Arial"/>
                <a:sym typeface="Arial"/>
              </a:rPr>
              <a:t> BMC Genomics</a:t>
            </a:r>
            <a:r>
              <a:rPr b="0" i="0" lang="en-US" sz="1200" u="none">
                <a:solidFill>
                  <a:srgbClr val="C4BD97"/>
                </a:solidFill>
                <a:latin typeface="Arial"/>
                <a:ea typeface="Arial"/>
                <a:cs typeface="Arial"/>
                <a:sym typeface="Arial"/>
              </a:rPr>
              <a:t>]</a:t>
            </a:r>
            <a:endParaRPr/>
          </a:p>
        </p:txBody>
      </p:sp>
      <p:pic>
        <p:nvPicPr>
          <p:cNvPr descr="1471-2164-12-375-s1.pdf" id="948" name="Shape 948"/>
          <p:cNvPicPr preferRelativeResize="0"/>
          <p:nvPr>
            <p:ph idx="1" type="body"/>
          </p:nvPr>
        </p:nvPicPr>
        <p:blipFill rotWithShape="1">
          <a:blip r:embed="rId4">
            <a:alphaModFix/>
          </a:blip>
          <a:srcRect b="60189" l="11975" r="10161" t="8870"/>
          <a:stretch/>
        </p:blipFill>
        <p:spPr>
          <a:xfrm>
            <a:off x="4124905" y="4060280"/>
            <a:ext cx="4679400" cy="2405400"/>
          </a:xfrm>
          <a:prstGeom prst="rect">
            <a:avLst/>
          </a:prstGeom>
          <a:noFill/>
          <a:ln>
            <a:noFill/>
          </a:ln>
        </p:spPr>
      </p:pic>
      <p:sp>
        <p:nvSpPr>
          <p:cNvPr id="949" name="Shape 949"/>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Using Simulation to Parameterize SRiC: </a:t>
            </a:r>
            <a:br>
              <a:rPr b="0" i="0" lang="en-US" sz="4400" u="none" cap="none" strike="noStrike">
                <a:solidFill>
                  <a:schemeClr val="dk1"/>
                </a:solidFill>
                <a:latin typeface="Calibri"/>
                <a:ea typeface="Calibri"/>
                <a:cs typeface="Calibri"/>
                <a:sym typeface="Calibri"/>
              </a:rPr>
            </a:br>
            <a:r>
              <a:rPr b="0" i="0" lang="en-US" sz="4400" u="none" cap="none" strike="noStrike">
                <a:solidFill>
                  <a:schemeClr val="dk1"/>
                </a:solidFill>
                <a:latin typeface="Calibri"/>
                <a:ea typeface="Calibri"/>
                <a:cs typeface="Calibri"/>
                <a:sym typeface="Calibri"/>
              </a:rPr>
              <a:t>Deletions Easier than Insertions</a:t>
            </a:r>
            <a:endParaRPr/>
          </a:p>
        </p:txBody>
      </p:sp>
      <p:pic>
        <p:nvPicPr>
          <p:cNvPr descr="split_read-concept_Page_03" id="950" name="Shape 950"/>
          <p:cNvPicPr preferRelativeResize="0"/>
          <p:nvPr/>
        </p:nvPicPr>
        <p:blipFill rotWithShape="1">
          <a:blip r:embed="rId5">
            <a:alphaModFix/>
          </a:blip>
          <a:srcRect b="13722" l="4542" r="9094" t="23530"/>
          <a:stretch/>
        </p:blipFill>
        <p:spPr>
          <a:xfrm>
            <a:off x="5276848" y="1371600"/>
            <a:ext cx="3638548" cy="204269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7" name="Shape 2117"/>
        <p:cNvGrpSpPr/>
        <p:nvPr/>
      </p:nvGrpSpPr>
      <p:grpSpPr>
        <a:xfrm>
          <a:off x="0" y="0"/>
          <a:ext cx="0" cy="0"/>
          <a:chOff x="0" y="0"/>
          <a:chExt cx="0" cy="0"/>
        </a:xfrm>
      </p:grpSpPr>
      <p:sp>
        <p:nvSpPr>
          <p:cNvPr id="2118" name="Shape 2118"/>
          <p:cNvSpPr txBox="1"/>
          <p:nvPr>
            <p:ph type="title"/>
          </p:nvPr>
        </p:nvSpPr>
        <p:spPr>
          <a:xfrm>
            <a:off x="5768975" y="723900"/>
            <a:ext cx="2462212" cy="1143000"/>
          </a:xfrm>
          <a:prstGeom prst="rect">
            <a:avLst/>
          </a:prstGeom>
          <a:noFill/>
          <a:ln>
            <a:noFill/>
          </a:ln>
        </p:spPr>
        <p:txBody>
          <a:bodyPr anchorCtr="0" anchor="ctr" bIns="46025" lIns="92050" spcFirstLastPara="1" rIns="92050" wrap="square" tIns="46025">
            <a:noAutofit/>
          </a:bodyPr>
          <a:lstStyle/>
          <a:p>
            <a:pPr indent="0" lvl="0" marL="0" marR="0" rtl="0" algn="ctr">
              <a:lnSpc>
                <a:spcPct val="100000"/>
              </a:lnSpc>
              <a:spcBef>
                <a:spcPts val="0"/>
              </a:spcBef>
              <a:spcAft>
                <a:spcPts val="0"/>
              </a:spcAft>
              <a:buClr>
                <a:srgbClr val="22228B"/>
              </a:buClr>
              <a:buSzPts val="2000"/>
              <a:buFont typeface="Arial"/>
              <a:buNone/>
            </a:pPr>
            <a:r>
              <a:rPr b="1" i="0" lang="en-US" sz="2000" u="none" cap="none" strike="noStrike">
                <a:solidFill>
                  <a:srgbClr val="22228B"/>
                </a:solidFill>
                <a:latin typeface="Arial"/>
                <a:ea typeface="Arial"/>
                <a:cs typeface="Arial"/>
                <a:sym typeface="Arial"/>
              </a:rPr>
              <a:t>Deletion Size Distribution</a:t>
            </a:r>
            <a:endParaRPr/>
          </a:p>
        </p:txBody>
      </p:sp>
      <p:sp>
        <p:nvSpPr>
          <p:cNvPr id="2119" name="Shape 2119"/>
          <p:cNvSpPr txBox="1"/>
          <p:nvPr/>
        </p:nvSpPr>
        <p:spPr>
          <a:xfrm>
            <a:off x="587375" y="3384550"/>
            <a:ext cx="394176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a:solidFill>
                  <a:srgbClr val="000000"/>
                </a:solidFill>
                <a:latin typeface="Calibri"/>
                <a:ea typeface="Calibri"/>
                <a:cs typeface="Calibri"/>
                <a:sym typeface="Calibri"/>
              </a:rPr>
              <a:t>NA12878, Solexa 36 bp paired reads, ~30x coverage</a:t>
            </a:r>
            <a:endParaRPr/>
          </a:p>
        </p:txBody>
      </p:sp>
      <p:sp>
        <p:nvSpPr>
          <p:cNvPr id="2120" name="Shape 2120"/>
          <p:cNvSpPr txBox="1"/>
          <p:nvPr/>
        </p:nvSpPr>
        <p:spPr>
          <a:xfrm rot="-5400000">
            <a:off x="-1869281" y="3880643"/>
            <a:ext cx="4168775" cy="2778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[Abyzov et al. Gen. Res. (’11); Mills et al. Nature (2011)]</a:t>
            </a:r>
            <a:endParaRPr/>
          </a:p>
        </p:txBody>
      </p:sp>
      <p:pic>
        <p:nvPicPr>
          <p:cNvPr id="2121" name="Shape 2121"/>
          <p:cNvPicPr preferRelativeResize="0"/>
          <p:nvPr/>
        </p:nvPicPr>
        <p:blipFill rotWithShape="1">
          <a:blip r:embed="rId3">
            <a:alphaModFix/>
          </a:blip>
          <a:srcRect b="48692" l="60675" r="-1133" t="76"/>
          <a:stretch/>
        </p:blipFill>
        <p:spPr>
          <a:xfrm>
            <a:off x="4818062" y="3175000"/>
            <a:ext cx="4132262" cy="3683000"/>
          </a:xfrm>
          <a:prstGeom prst="rect">
            <a:avLst/>
          </a:prstGeom>
          <a:noFill/>
          <a:ln>
            <a:noFill/>
          </a:ln>
        </p:spPr>
      </p:pic>
      <p:pic>
        <p:nvPicPr>
          <p:cNvPr id="2122" name="Shape 2122"/>
          <p:cNvPicPr preferRelativeResize="0"/>
          <p:nvPr/>
        </p:nvPicPr>
        <p:blipFill rotWithShape="1">
          <a:blip r:embed="rId4">
            <a:alphaModFix/>
          </a:blip>
          <a:srcRect b="0" l="0" r="0" t="0"/>
          <a:stretch/>
        </p:blipFill>
        <p:spPr>
          <a:xfrm>
            <a:off x="0" y="100012"/>
            <a:ext cx="5349875" cy="3159125"/>
          </a:xfrm>
          <a:prstGeom prst="rect">
            <a:avLst/>
          </a:prstGeom>
          <a:noFill/>
          <a:ln>
            <a:noFill/>
          </a:ln>
        </p:spPr>
      </p:pic>
      <p:sp>
        <p:nvSpPr>
          <p:cNvPr id="2123" name="Shape 2123"/>
          <p:cNvSpPr txBox="1"/>
          <p:nvPr/>
        </p:nvSpPr>
        <p:spPr>
          <a:xfrm>
            <a:off x="573087" y="5126037"/>
            <a:ext cx="3443287" cy="1477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Uniformly Determined Deletion Size Distribution in a High Coverage Individual vs. Overall Distribution in Pilot 1 (~180 low cov. individuals) </a:t>
            </a:r>
            <a:endParaRPr/>
          </a:p>
        </p:txBody>
      </p:sp>
      <p:sp>
        <p:nvSpPr>
          <p:cNvPr id="2124" name="Shape 2124"/>
          <p:cNvSpPr txBox="1"/>
          <p:nvPr/>
        </p:nvSpPr>
        <p:spPr>
          <a:xfrm>
            <a:off x="4689475" y="3275012"/>
            <a:ext cx="244475" cy="236537"/>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125" name="Shape 2125"/>
          <p:cNvSpPr txBox="1"/>
          <p:nvPr/>
        </p:nvSpPr>
        <p:spPr>
          <a:xfrm>
            <a:off x="4635500" y="6357937"/>
            <a:ext cx="428625" cy="414337"/>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126" name="Shape 2126"/>
          <p:cNvSpPr txBox="1"/>
          <p:nvPr/>
        </p:nvSpPr>
        <p:spPr>
          <a:xfrm>
            <a:off x="7335837" y="3249612"/>
            <a:ext cx="1568450" cy="1477962"/>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0" name="Shape 2130"/>
        <p:cNvGrpSpPr/>
        <p:nvPr/>
      </p:nvGrpSpPr>
      <p:grpSpPr>
        <a:xfrm>
          <a:off x="0" y="0"/>
          <a:ext cx="0" cy="0"/>
          <a:chOff x="0" y="0"/>
          <a:chExt cx="0" cy="0"/>
        </a:xfrm>
      </p:grpSpPr>
      <p:sp>
        <p:nvSpPr>
          <p:cNvPr id="2131" name="Shape 2131"/>
          <p:cNvSpPr txBox="1"/>
          <p:nvPr>
            <p:ph type="title"/>
          </p:nvPr>
        </p:nvSpPr>
        <p:spPr>
          <a:xfrm>
            <a:off x="3817937" y="871537"/>
            <a:ext cx="5165725" cy="2895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Summary of Mechanism Classification of ~8900 Deletion Breakpoints in 1000G Phase I</a:t>
            </a:r>
            <a:endParaRPr/>
          </a:p>
        </p:txBody>
      </p:sp>
      <p:pic>
        <p:nvPicPr>
          <p:cNvPr id="2132" name="Shape 2132"/>
          <p:cNvPicPr preferRelativeResize="0"/>
          <p:nvPr/>
        </p:nvPicPr>
        <p:blipFill rotWithShape="1">
          <a:blip r:embed="rId3">
            <a:alphaModFix/>
          </a:blip>
          <a:srcRect b="0" l="0" r="0" t="0"/>
          <a:stretch/>
        </p:blipFill>
        <p:spPr>
          <a:xfrm>
            <a:off x="260350" y="671512"/>
            <a:ext cx="3584575" cy="3273425"/>
          </a:xfrm>
          <a:prstGeom prst="rect">
            <a:avLst/>
          </a:prstGeom>
          <a:noFill/>
          <a:ln>
            <a:noFill/>
          </a:ln>
        </p:spPr>
      </p:pic>
      <p:pic>
        <p:nvPicPr>
          <p:cNvPr id="2133" name="Shape 2133"/>
          <p:cNvPicPr preferRelativeResize="0"/>
          <p:nvPr/>
        </p:nvPicPr>
        <p:blipFill rotWithShape="1">
          <a:blip r:embed="rId4">
            <a:alphaModFix/>
          </a:blip>
          <a:srcRect b="0" l="0" r="0" t="0"/>
          <a:stretch/>
        </p:blipFill>
        <p:spPr>
          <a:xfrm>
            <a:off x="593725" y="4621212"/>
            <a:ext cx="7921625" cy="2090737"/>
          </a:xfrm>
          <a:prstGeom prst="rect">
            <a:avLst/>
          </a:prstGeom>
          <a:noFill/>
          <a:ln>
            <a:noFill/>
          </a:ln>
        </p:spPr>
      </p:pic>
      <p:sp>
        <p:nvSpPr>
          <p:cNvPr id="2134" name="Shape 2134"/>
          <p:cNvSpPr txBox="1"/>
          <p:nvPr/>
        </p:nvSpPr>
        <p:spPr>
          <a:xfrm>
            <a:off x="0" y="6581775"/>
            <a:ext cx="334010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[1000 Genomes Consortium, Nature (2012)]</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8" name="Shape 2138"/>
        <p:cNvGrpSpPr/>
        <p:nvPr/>
      </p:nvGrpSpPr>
      <p:grpSpPr>
        <a:xfrm>
          <a:off x="0" y="0"/>
          <a:ext cx="0" cy="0"/>
          <a:chOff x="0" y="0"/>
          <a:chExt cx="0" cy="0"/>
        </a:xfrm>
      </p:grpSpPr>
      <p:sp>
        <p:nvSpPr>
          <p:cNvPr id="2139" name="Shape 21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Breakpoint Features Analysis</a:t>
            </a:r>
            <a:endParaRPr/>
          </a:p>
        </p:txBody>
      </p:sp>
      <p:pic>
        <p:nvPicPr>
          <p:cNvPr id="2140" name="Shape 2140"/>
          <p:cNvPicPr preferRelativeResize="0"/>
          <p:nvPr>
            <p:ph idx="1" type="body"/>
          </p:nvPr>
        </p:nvPicPr>
        <p:blipFill rotWithShape="1">
          <a:blip r:embed="rId3">
            <a:alphaModFix/>
          </a:blip>
          <a:srcRect b="0" l="0" r="0" t="0"/>
          <a:stretch/>
        </p:blipFill>
        <p:spPr>
          <a:xfrm>
            <a:off x="1231900" y="1592262"/>
            <a:ext cx="6680200" cy="4525962"/>
          </a:xfrm>
          <a:prstGeom prst="rect">
            <a:avLst/>
          </a:prstGeom>
          <a:noFill/>
          <a:ln>
            <a:noFill/>
          </a:ln>
        </p:spPr>
      </p:pic>
      <p:sp>
        <p:nvSpPr>
          <p:cNvPr id="2141" name="Shape 2141"/>
          <p:cNvSpPr/>
          <p:nvPr/>
        </p:nvSpPr>
        <p:spPr>
          <a:xfrm>
            <a:off x="5308600" y="2959100"/>
            <a:ext cx="1460500" cy="1765300"/>
          </a:xfrm>
          <a:prstGeom prst="leftRightArrowCallout">
            <a:avLst>
              <a:gd fmla="val 25000" name="adj1"/>
              <a:gd fmla="val 25000" name="adj2"/>
              <a:gd fmla="val 25000" name="adj3"/>
              <a:gd fmla="val 48123" name="adj4"/>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42" name="Shape 2142"/>
          <p:cNvSpPr txBox="1"/>
          <p:nvPr/>
        </p:nvSpPr>
        <p:spPr>
          <a:xfrm rot="-5400000">
            <a:off x="5156200" y="3490332"/>
            <a:ext cx="1765300" cy="70283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Breakpoints</a:t>
            </a:r>
            <a:endParaRPr/>
          </a:p>
        </p:txBody>
      </p:sp>
      <p:sp>
        <p:nvSpPr>
          <p:cNvPr id="2143" name="Shape 2143"/>
          <p:cNvSpPr/>
          <p:nvPr/>
        </p:nvSpPr>
        <p:spPr>
          <a:xfrm>
            <a:off x="2214562" y="1928812"/>
            <a:ext cx="1357312" cy="714375"/>
          </a:xfrm>
          <a:prstGeom prst="downArrowCallout">
            <a:avLst>
              <a:gd fmla="val 14035" name="adj1"/>
              <a:gd fmla="val 7958" name="adj2"/>
              <a:gd fmla="val 16200" name="adj3"/>
              <a:gd fmla="val 9379" name="adj4"/>
            </a:avLst>
          </a:prstGeom>
          <a:gradFill>
            <a:gsLst>
              <a:gs pos="0">
                <a:srgbClr val="E5EEFF"/>
              </a:gs>
              <a:gs pos="64999">
                <a:srgbClr val="BFD5FF"/>
              </a:gs>
              <a:gs pos="100000">
                <a:srgbClr val="A3C4FF"/>
              </a:gs>
            </a:gsLst>
            <a:lin ang="5400000" scaled="0"/>
          </a:gradFill>
          <a:ln cap="flat" cmpd="sng" w="9525">
            <a:solidFill>
              <a:srgbClr val="4A7EBB"/>
            </a:solidFill>
            <a:prstDash val="solid"/>
            <a:miter lim="800000"/>
            <a:headEnd len="sm" w="sm" type="none"/>
            <a:tailEnd len="sm" w="sm" type="none"/>
          </a:ln>
          <a:effectLst>
            <a:outerShdw blurRad="63500" dir="5400000" dist="20000">
              <a:srgbClr val="80808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1" i="0" lang="en-US" sz="1200" u="none">
                <a:solidFill>
                  <a:srgbClr val="000000"/>
                </a:solidFill>
                <a:latin typeface="Calibri"/>
                <a:ea typeface="Calibri"/>
                <a:cs typeface="Calibri"/>
                <a:sym typeface="Calibri"/>
              </a:rPr>
              <a:t>SVs vs. Telomeres</a:t>
            </a:r>
            <a:endParaRPr/>
          </a:p>
        </p:txBody>
      </p:sp>
      <p:sp>
        <p:nvSpPr>
          <p:cNvPr id="2144" name="Shape 2144"/>
          <p:cNvSpPr txBox="1"/>
          <p:nvPr/>
        </p:nvSpPr>
        <p:spPr>
          <a:xfrm>
            <a:off x="150812" y="6408737"/>
            <a:ext cx="27416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('10) </a:t>
            </a:r>
            <a:r>
              <a:rPr b="1" i="1" lang="en-US" sz="1400" u="none">
                <a:solidFill>
                  <a:srgbClr val="595959"/>
                </a:solidFill>
                <a:latin typeface="Arial"/>
                <a:ea typeface="Arial"/>
                <a:cs typeface="Arial"/>
                <a:sym typeface="Arial"/>
              </a:rPr>
              <a:t>Nat. Biotech.</a:t>
            </a:r>
            <a:r>
              <a:rPr b="1" i="0" lang="en-US" sz="1400" u="none">
                <a:solidFill>
                  <a:srgbClr val="595959"/>
                </a:solidFill>
                <a:latin typeface="Arial"/>
                <a:ea typeface="Arial"/>
                <a:cs typeface="Arial"/>
                <a:sym typeface="Arial"/>
              </a:rPr>
              <a: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48" name="Shape 2148"/>
        <p:cNvGrpSpPr/>
        <p:nvPr/>
      </p:nvGrpSpPr>
      <p:grpSpPr>
        <a:xfrm>
          <a:off x="0" y="0"/>
          <a:ext cx="0" cy="0"/>
          <a:chOff x="0" y="0"/>
          <a:chExt cx="0" cy="0"/>
        </a:xfrm>
      </p:grpSpPr>
      <p:pic>
        <p:nvPicPr>
          <p:cNvPr id="2149" name="Shape 2149"/>
          <p:cNvPicPr preferRelativeResize="0"/>
          <p:nvPr/>
        </p:nvPicPr>
        <p:blipFill rotWithShape="1">
          <a:blip r:embed="rId3">
            <a:alphaModFix/>
          </a:blip>
          <a:srcRect b="0" l="0" r="0" t="0"/>
          <a:stretch/>
        </p:blipFill>
        <p:spPr>
          <a:xfrm>
            <a:off x="9525" y="0"/>
            <a:ext cx="5592762" cy="6858000"/>
          </a:xfrm>
          <a:prstGeom prst="rect">
            <a:avLst/>
          </a:prstGeom>
          <a:noFill/>
          <a:ln>
            <a:noFill/>
          </a:ln>
        </p:spPr>
      </p:pic>
      <p:sp>
        <p:nvSpPr>
          <p:cNvPr id="2150" name="Shape 2150"/>
          <p:cNvSpPr txBox="1"/>
          <p:nvPr>
            <p:ph type="title"/>
          </p:nvPr>
        </p:nvSpPr>
        <p:spPr>
          <a:xfrm>
            <a:off x="4951412" y="190500"/>
            <a:ext cx="4030662" cy="116205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Does reprogramming of human somatic cells into iPSC (hiPSC) cause </a:t>
            </a:r>
            <a:r>
              <a:rPr b="1" i="1" lang="en-US" sz="2400" u="none" cap="none" strike="noStrike">
                <a:solidFill>
                  <a:schemeClr val="dk1"/>
                </a:solidFill>
                <a:latin typeface="Calibri"/>
                <a:ea typeface="Calibri"/>
                <a:cs typeface="Calibri"/>
                <a:sym typeface="Calibri"/>
              </a:rPr>
              <a:t>de novo</a:t>
            </a:r>
            <a:r>
              <a:rPr b="1" i="0" lang="en-US" sz="2400" u="none" cap="none" strike="noStrike">
                <a:solidFill>
                  <a:schemeClr val="dk1"/>
                </a:solidFill>
                <a:latin typeface="Calibri"/>
                <a:ea typeface="Calibri"/>
                <a:cs typeface="Calibri"/>
                <a:sym typeface="Calibri"/>
              </a:rPr>
              <a:t> CNVs? </a:t>
            </a:r>
            <a:endParaRPr/>
          </a:p>
        </p:txBody>
      </p:sp>
      <p:sp>
        <p:nvSpPr>
          <p:cNvPr id="2151" name="Shape 2151"/>
          <p:cNvSpPr txBox="1"/>
          <p:nvPr>
            <p:ph idx="1" type="body"/>
          </p:nvPr>
        </p:nvSpPr>
        <p:spPr>
          <a:xfrm>
            <a:off x="5678487" y="1435100"/>
            <a:ext cx="3008312" cy="46910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7 individuals, 21 hiPSC lines</a:t>
            </a:r>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Few previous studies reported </a:t>
            </a:r>
            <a:r>
              <a:rPr b="0" i="1" lang="en-US" sz="1400" u="none" cap="none" strike="noStrike">
                <a:solidFill>
                  <a:schemeClr val="dk1"/>
                </a:solidFill>
                <a:latin typeface="Calibri"/>
                <a:ea typeface="Calibri"/>
                <a:cs typeface="Calibri"/>
                <a:sym typeface="Calibri"/>
              </a:rPr>
              <a:t>de novo</a:t>
            </a:r>
            <a:r>
              <a:rPr b="0" i="0" lang="en-US" sz="1400" u="none" cap="none" strike="noStrike">
                <a:solidFill>
                  <a:schemeClr val="dk1"/>
                </a:solidFill>
                <a:latin typeface="Calibri"/>
                <a:ea typeface="Calibri"/>
                <a:cs typeface="Calibri"/>
                <a:sym typeface="Calibri"/>
              </a:rPr>
              <a:t> CNVs in hiPSC</a:t>
            </a:r>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Is the hiPSC genome stable during reprogramming?</a:t>
            </a:r>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What is the cause/origin of hiPSC line manifested CNVs (LM-CNVs)?</a:t>
            </a:r>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280"/>
              </a:spcBef>
              <a:spcAft>
                <a:spcPts val="0"/>
              </a:spcAft>
              <a:buClr>
                <a:schemeClr val="dk1"/>
              </a:buClr>
              <a:buSzPts val="1400"/>
              <a:buFont typeface="Arial"/>
              <a:buNone/>
            </a:pPr>
            <a:r>
              <a:rPr b="1" i="0" lang="en-US" sz="1400" u="none" cap="none" strike="noStrike">
                <a:solidFill>
                  <a:schemeClr val="dk1"/>
                </a:solidFill>
                <a:latin typeface="Calibri"/>
                <a:ea typeface="Calibri"/>
                <a:cs typeface="Calibri"/>
                <a:sym typeface="Calibri"/>
              </a:rPr>
              <a:t>Data (one HiSeq lane per hiPSC and fibroblast):</a:t>
            </a:r>
            <a:endParaRPr/>
          </a:p>
          <a:p>
            <a:pPr indent="0" lvl="0" marL="0" marR="0" rtl="0" algn="l">
              <a:lnSpc>
                <a:spcPct val="100000"/>
              </a:lnSpc>
              <a:spcBef>
                <a:spcPts val="280"/>
              </a:spcBef>
              <a:spcAft>
                <a:spcPts val="0"/>
              </a:spcAft>
              <a:buClr>
                <a:schemeClr val="dk1"/>
              </a:buClr>
              <a:buSzPts val="1400"/>
              <a:buFont typeface="Arial"/>
              <a:buChar char="-"/>
            </a:pPr>
            <a:r>
              <a:rPr b="1" i="0" lang="en-US" sz="1400" u="none" cap="none" strike="noStrike">
                <a:solidFill>
                  <a:schemeClr val="dk1"/>
                </a:solidFill>
                <a:latin typeface="Calibri"/>
                <a:ea typeface="Calibri"/>
                <a:cs typeface="Calibri"/>
                <a:sym typeface="Calibri"/>
              </a:rPr>
              <a:t>Poly-A RNAseq </a:t>
            </a:r>
            <a:endParaRPr/>
          </a:p>
          <a:p>
            <a:pPr indent="0" lvl="0" marL="0" marR="0" rtl="0" algn="l">
              <a:lnSpc>
                <a:spcPct val="100000"/>
              </a:lnSpc>
              <a:spcBef>
                <a:spcPts val="280"/>
              </a:spcBef>
              <a:spcAft>
                <a:spcPts val="0"/>
              </a:spcAft>
              <a:buClr>
                <a:schemeClr val="dk1"/>
              </a:buClr>
              <a:buSzPts val="1400"/>
              <a:buFont typeface="Arial"/>
              <a:buChar char="-"/>
            </a:pPr>
            <a:r>
              <a:rPr b="1" i="0" lang="en-US" sz="1400" u="none" cap="none" strike="noStrike">
                <a:solidFill>
                  <a:schemeClr val="dk1"/>
                </a:solidFill>
                <a:latin typeface="Calibri"/>
                <a:ea typeface="Calibri"/>
                <a:cs typeface="Calibri"/>
                <a:sym typeface="Calibri"/>
              </a:rPr>
              <a:t>Whole genome DNAseq</a:t>
            </a:r>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52413" lvl="0" marL="341313"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52" name="Shape 215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sp>
        <p:nvSpPr>
          <p:cNvPr id="2153" name="Shape 2153"/>
          <p:cNvSpPr txBox="1"/>
          <p:nvPr/>
        </p:nvSpPr>
        <p:spPr>
          <a:xfrm>
            <a:off x="5319712" y="6356350"/>
            <a:ext cx="2327275"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Abyzov et al., Nature, Nov 18 (online)</a:t>
            </a:r>
            <a:endParaRPr/>
          </a:p>
        </p:txBody>
      </p:sp>
      <p:sp>
        <p:nvSpPr>
          <p:cNvPr id="2154" name="Shape 2154"/>
          <p:cNvSpPr txBox="1"/>
          <p:nvPr/>
        </p:nvSpPr>
        <p:spPr>
          <a:xfrm>
            <a:off x="3568700" y="158750"/>
            <a:ext cx="228600" cy="2286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200" u="none">
              <a:solidFill>
                <a:schemeClr val="dk1"/>
              </a:solidFill>
              <a:latin typeface="Arial"/>
              <a:ea typeface="Arial"/>
              <a:cs typeface="Arial"/>
              <a:sym typeface="Arial"/>
            </a:endParaRPr>
          </a:p>
        </p:txBody>
      </p:sp>
      <p:sp>
        <p:nvSpPr>
          <p:cNvPr id="2155" name="Shape 2155"/>
          <p:cNvSpPr txBox="1"/>
          <p:nvPr/>
        </p:nvSpPr>
        <p:spPr>
          <a:xfrm>
            <a:off x="3808412" y="96837"/>
            <a:ext cx="8572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a:solidFill>
                  <a:srgbClr val="000000"/>
                </a:solidFill>
                <a:latin typeface="Calibri"/>
                <a:ea typeface="Calibri"/>
                <a:cs typeface="Calibri"/>
                <a:sym typeface="Calibri"/>
              </a:rPr>
              <a:t>- autism</a:t>
            </a:r>
            <a:endParaRPr/>
          </a:p>
        </p:txBody>
      </p:sp>
      <p:sp>
        <p:nvSpPr>
          <p:cNvPr id="2156" name="Shape 2156"/>
          <p:cNvSpPr txBox="1"/>
          <p:nvPr/>
        </p:nvSpPr>
        <p:spPr>
          <a:xfrm>
            <a:off x="5745162" y="5684837"/>
            <a:ext cx="2135187" cy="584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Simons Foundation Partial Funding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60" name="Shape 2160"/>
        <p:cNvGrpSpPr/>
        <p:nvPr/>
      </p:nvGrpSpPr>
      <p:grpSpPr>
        <a:xfrm>
          <a:off x="0" y="0"/>
          <a:ext cx="0" cy="0"/>
          <a:chOff x="0" y="0"/>
          <a:chExt cx="0" cy="0"/>
        </a:xfrm>
      </p:grpSpPr>
      <p:pic>
        <p:nvPicPr>
          <p:cNvPr descr="Figure 1mod.tif" id="2161" name="Shape 2161"/>
          <p:cNvPicPr preferRelativeResize="0"/>
          <p:nvPr/>
        </p:nvPicPr>
        <p:blipFill rotWithShape="1">
          <a:blip r:embed="rId3">
            <a:alphaModFix/>
          </a:blip>
          <a:srcRect b="0" l="37980" r="1921" t="9393"/>
          <a:stretch/>
        </p:blipFill>
        <p:spPr>
          <a:xfrm>
            <a:off x="161925" y="0"/>
            <a:ext cx="6237287" cy="6858000"/>
          </a:xfrm>
          <a:prstGeom prst="rect">
            <a:avLst/>
          </a:prstGeom>
          <a:noFill/>
          <a:ln>
            <a:noFill/>
          </a:ln>
        </p:spPr>
      </p:pic>
      <p:sp>
        <p:nvSpPr>
          <p:cNvPr id="2162" name="Shape 216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sp>
        <p:nvSpPr>
          <p:cNvPr id="2163" name="Shape 2163"/>
          <p:cNvSpPr txBox="1"/>
          <p:nvPr/>
        </p:nvSpPr>
        <p:spPr>
          <a:xfrm>
            <a:off x="6243637" y="503237"/>
            <a:ext cx="3008312" cy="116205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Calibri"/>
              <a:buNone/>
            </a:pPr>
            <a:r>
              <a:rPr b="1" i="0" lang="en-US" sz="1900" u="none">
                <a:solidFill>
                  <a:srgbClr val="000000"/>
                </a:solidFill>
                <a:latin typeface="Calibri"/>
                <a:ea typeface="Calibri"/>
                <a:cs typeface="Calibri"/>
                <a:sym typeface="Calibri"/>
              </a:rPr>
              <a:t>Example of line manifested CNV (LM-CNV)</a:t>
            </a:r>
            <a:endParaRPr/>
          </a:p>
        </p:txBody>
      </p:sp>
      <p:sp>
        <p:nvSpPr>
          <p:cNvPr id="2164" name="Shape 2164"/>
          <p:cNvSpPr txBox="1"/>
          <p:nvPr/>
        </p:nvSpPr>
        <p:spPr>
          <a:xfrm>
            <a:off x="6553200" y="5345112"/>
            <a:ext cx="2487612" cy="795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SzPts val="1800"/>
              <a:buFont typeface="Calibri"/>
              <a:buNone/>
            </a:pPr>
            <a:r>
              <a:rPr b="1" i="0" lang="en-US" sz="1800" u="none">
                <a:solidFill>
                  <a:srgbClr val="F79646"/>
                </a:solidFill>
                <a:latin typeface="Calibri"/>
                <a:ea typeface="Calibri"/>
                <a:cs typeface="Calibri"/>
                <a:sym typeface="Calibri"/>
              </a:rPr>
              <a:t>Gene in duplication has increased expression</a:t>
            </a:r>
            <a:endParaRPr/>
          </a:p>
        </p:txBody>
      </p:sp>
      <p:sp>
        <p:nvSpPr>
          <p:cNvPr id="2165" name="Shape 2165"/>
          <p:cNvSpPr txBox="1"/>
          <p:nvPr/>
        </p:nvSpPr>
        <p:spPr>
          <a:xfrm rot="-5400000">
            <a:off x="7654131" y="3666331"/>
            <a:ext cx="2327275"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Abyzov et al., Nature, Nov 18 (online)</a:t>
            </a:r>
            <a:endParaRPr/>
          </a:p>
        </p:txBody>
      </p:sp>
      <p:sp>
        <p:nvSpPr>
          <p:cNvPr id="2166" name="Shape 2166"/>
          <p:cNvSpPr txBox="1"/>
          <p:nvPr/>
        </p:nvSpPr>
        <p:spPr>
          <a:xfrm>
            <a:off x="6243637" y="1846262"/>
            <a:ext cx="2797175" cy="154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rPr b="0" i="0" lang="en-US" sz="1800" u="none">
                <a:solidFill>
                  <a:srgbClr val="000000"/>
                </a:solidFill>
                <a:latin typeface="Helvetica Neue"/>
                <a:ea typeface="Helvetica Neue"/>
                <a:cs typeface="Helvetica Neue"/>
                <a:sym typeface="Helvetica Neue"/>
              </a:rPr>
              <a:t>One lane of genomic DNA sequencing reads by Illumina HiSeq</a:t>
            </a:r>
            <a:endParaRPr/>
          </a:p>
          <a:p>
            <a:pPr indent="0" lvl="0" marL="0" marR="0" rtl="0" algn="l">
              <a:lnSpc>
                <a:spcPct val="100000"/>
              </a:lnSpc>
              <a:spcBef>
                <a:spcPts val="0"/>
              </a:spcBef>
              <a:spcAft>
                <a:spcPts val="0"/>
              </a:spcAft>
              <a:buClr>
                <a:srgbClr val="000000"/>
              </a:buClr>
              <a:buSzPts val="1800"/>
              <a:buFont typeface="Helvetica Neue"/>
              <a:buNone/>
            </a:pPr>
            <a:r>
              <a:rPr b="0" i="0" lang="en-US" sz="1800" u="none">
                <a:solidFill>
                  <a:srgbClr val="000000"/>
                </a:solidFill>
                <a:latin typeface="Helvetica Neue"/>
                <a:ea typeface="Helvetica Neue"/>
                <a:cs typeface="Helvetica Neue"/>
                <a:sym typeface="Helvetica Neue"/>
              </a:rPr>
              <a:t>(2 x 100 nt) at ~10x coverage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70" name="Shape 2170"/>
        <p:cNvGrpSpPr/>
        <p:nvPr/>
      </p:nvGrpSpPr>
      <p:grpSpPr>
        <a:xfrm>
          <a:off x="0" y="0"/>
          <a:ext cx="0" cy="0"/>
          <a:chOff x="0" y="0"/>
          <a:chExt cx="0" cy="0"/>
        </a:xfrm>
      </p:grpSpPr>
      <p:sp>
        <p:nvSpPr>
          <p:cNvPr id="2171" name="Shape 2171"/>
          <p:cNvSpPr txBox="1"/>
          <p:nvPr>
            <p:ph type="title"/>
          </p:nvPr>
        </p:nvSpPr>
        <p:spPr>
          <a:xfrm>
            <a:off x="6002337" y="-422275"/>
            <a:ext cx="3008312" cy="116205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1900"/>
              <a:buFont typeface="Calibri"/>
              <a:buNone/>
            </a:pPr>
            <a:r>
              <a:rPr b="1" i="0" lang="en-US" sz="1900" u="none" cap="none" strike="noStrike">
                <a:solidFill>
                  <a:schemeClr val="dk1"/>
                </a:solidFill>
                <a:latin typeface="Calibri"/>
                <a:ea typeface="Calibri"/>
                <a:cs typeface="Calibri"/>
                <a:sym typeface="Calibri"/>
              </a:rPr>
              <a:t>Hypothesis about</a:t>
            </a:r>
            <a:br>
              <a:rPr b="1" i="0" lang="en-US" sz="1900" u="none" cap="none" strike="noStrike">
                <a:solidFill>
                  <a:schemeClr val="dk1"/>
                </a:solidFill>
                <a:latin typeface="Calibri"/>
                <a:ea typeface="Calibri"/>
                <a:cs typeface="Calibri"/>
                <a:sym typeface="Calibri"/>
              </a:rPr>
            </a:br>
            <a:r>
              <a:rPr b="1" i="0" lang="en-US" sz="1900" u="none" cap="none" strike="noStrike">
                <a:solidFill>
                  <a:schemeClr val="dk1"/>
                </a:solidFill>
                <a:latin typeface="Calibri"/>
                <a:ea typeface="Calibri"/>
                <a:cs typeface="Calibri"/>
                <a:sym typeface="Calibri"/>
              </a:rPr>
              <a:t>somatic CNVs</a:t>
            </a:r>
            <a:endParaRPr/>
          </a:p>
        </p:txBody>
      </p:sp>
      <p:sp>
        <p:nvSpPr>
          <p:cNvPr id="2172" name="Shape 2172"/>
          <p:cNvSpPr txBox="1"/>
          <p:nvPr>
            <p:ph idx="1" type="body"/>
          </p:nvPr>
        </p:nvSpPr>
        <p:spPr>
          <a:xfrm>
            <a:off x="6002337" y="890587"/>
            <a:ext cx="3008312" cy="1568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Somatic CNVs present in few fibroblast cells (i.e., at low allele frequency) give rise to hiPSC, as those are derived from a single (or just a few) fibroblast cell</a:t>
            </a:r>
            <a:endParaRPr/>
          </a:p>
          <a:p>
            <a:pPr indent="-252413" lvl="0" marL="341313"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73" name="Shape 2173"/>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pic>
        <p:nvPicPr>
          <p:cNvPr id="2174" name="Shape 2174"/>
          <p:cNvPicPr preferRelativeResize="0"/>
          <p:nvPr/>
        </p:nvPicPr>
        <p:blipFill rotWithShape="1">
          <a:blip r:embed="rId3">
            <a:alphaModFix/>
          </a:blip>
          <a:srcRect b="0" l="0" r="945" t="0"/>
          <a:stretch/>
        </p:blipFill>
        <p:spPr>
          <a:xfrm>
            <a:off x="231775" y="0"/>
            <a:ext cx="5530850" cy="6858000"/>
          </a:xfrm>
          <a:prstGeom prst="rect">
            <a:avLst/>
          </a:prstGeom>
          <a:noFill/>
          <a:ln>
            <a:noFill/>
          </a:ln>
        </p:spPr>
      </p:pic>
      <p:pic>
        <p:nvPicPr>
          <p:cNvPr descr="S1123_01 #3#4 chrX DUP.psd" id="2175" name="Shape 2175"/>
          <p:cNvPicPr preferRelativeResize="0"/>
          <p:nvPr/>
        </p:nvPicPr>
        <p:blipFill rotWithShape="1">
          <a:blip r:embed="rId4">
            <a:alphaModFix/>
          </a:blip>
          <a:srcRect b="0" l="0" r="0" t="0"/>
          <a:stretch/>
        </p:blipFill>
        <p:spPr>
          <a:xfrm>
            <a:off x="6027737" y="4048125"/>
            <a:ext cx="2743200" cy="546100"/>
          </a:xfrm>
          <a:prstGeom prst="rect">
            <a:avLst/>
          </a:prstGeom>
          <a:noFill/>
          <a:ln>
            <a:noFill/>
          </a:ln>
        </p:spPr>
      </p:pic>
      <p:pic>
        <p:nvPicPr>
          <p:cNvPr descr="s1123_01 #3#4 chrx DUP_10ng.psd" id="2176" name="Shape 2176"/>
          <p:cNvPicPr preferRelativeResize="0"/>
          <p:nvPr/>
        </p:nvPicPr>
        <p:blipFill rotWithShape="1">
          <a:blip r:embed="rId5">
            <a:alphaModFix/>
          </a:blip>
          <a:srcRect b="0" l="0" r="0" t="0"/>
          <a:stretch/>
        </p:blipFill>
        <p:spPr>
          <a:xfrm>
            <a:off x="6007100" y="2781300"/>
            <a:ext cx="2743200" cy="676275"/>
          </a:xfrm>
          <a:prstGeom prst="rect">
            <a:avLst/>
          </a:prstGeom>
          <a:noFill/>
          <a:ln>
            <a:noFill/>
          </a:ln>
        </p:spPr>
      </p:pic>
      <p:sp>
        <p:nvSpPr>
          <p:cNvPr id="2177" name="Shape 2177"/>
          <p:cNvSpPr txBox="1"/>
          <p:nvPr/>
        </p:nvSpPr>
        <p:spPr>
          <a:xfrm>
            <a:off x="6002337" y="3662362"/>
            <a:ext cx="3000375" cy="43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SzPts val="1100"/>
              <a:buFont typeface="Calibri"/>
              <a:buNone/>
            </a:pPr>
            <a:r>
              <a:rPr b="1" i="0" lang="en-US" sz="1100" u="none">
                <a:solidFill>
                  <a:srgbClr val="F79646"/>
                </a:solidFill>
                <a:latin typeface="Calibri"/>
                <a:ea typeface="Calibri"/>
                <a:cs typeface="Calibri"/>
                <a:sym typeface="Calibri"/>
              </a:rPr>
              <a:t>Excess of DNA input from fibroblast </a:t>
            </a:r>
            <a:endParaRPr/>
          </a:p>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hiPSC #3        hiPSC #4    Fibroblast      Control</a:t>
            </a:r>
            <a:endParaRPr/>
          </a:p>
        </p:txBody>
      </p:sp>
      <p:sp>
        <p:nvSpPr>
          <p:cNvPr id="2178" name="Shape 2178"/>
          <p:cNvSpPr txBox="1"/>
          <p:nvPr/>
        </p:nvSpPr>
        <p:spPr>
          <a:xfrm>
            <a:off x="6007100" y="2381250"/>
            <a:ext cx="3003550" cy="4302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646"/>
              </a:buClr>
              <a:buSzPts val="1100"/>
              <a:buFont typeface="Calibri"/>
              <a:buNone/>
            </a:pPr>
            <a:r>
              <a:rPr b="1" i="0" lang="en-US" sz="1100" u="none">
                <a:solidFill>
                  <a:srgbClr val="F79646"/>
                </a:solidFill>
                <a:latin typeface="Calibri"/>
                <a:ea typeface="Calibri"/>
                <a:cs typeface="Calibri"/>
                <a:sym typeface="Calibri"/>
              </a:rPr>
              <a:t>Equal DNA input</a:t>
            </a:r>
            <a:endParaRPr/>
          </a:p>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hiPSC #3        hiPSC #4     Fibroblast    Control</a:t>
            </a:r>
            <a:endParaRPr/>
          </a:p>
        </p:txBody>
      </p:sp>
      <p:sp>
        <p:nvSpPr>
          <p:cNvPr id="2179" name="Shape 2179"/>
          <p:cNvSpPr txBox="1"/>
          <p:nvPr/>
        </p:nvSpPr>
        <p:spPr>
          <a:xfrm>
            <a:off x="5762625" y="6356350"/>
            <a:ext cx="2327275" cy="261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Abyzov et al., Nature, Nov 18 (online)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4" name="Shape 2184"/>
        <p:cNvGrpSpPr/>
        <p:nvPr/>
      </p:nvGrpSpPr>
      <p:grpSpPr>
        <a:xfrm>
          <a:off x="0" y="0"/>
          <a:ext cx="0" cy="0"/>
          <a:chOff x="0" y="0"/>
          <a:chExt cx="0" cy="0"/>
        </a:xfrm>
      </p:grpSpPr>
      <p:sp>
        <p:nvSpPr>
          <p:cNvPr id="2185" name="Shape 2185"/>
          <p:cNvSpPr txBox="1"/>
          <p:nvPr>
            <p:ph type="title"/>
          </p:nvPr>
        </p:nvSpPr>
        <p:spPr>
          <a:xfrm>
            <a:off x="457203" y="273051"/>
            <a:ext cx="3008400" cy="11619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2186" name="Shape 2186"/>
          <p:cNvSpPr txBox="1"/>
          <p:nvPr>
            <p:ph idx="1" type="body"/>
          </p:nvPr>
        </p:nvSpPr>
        <p:spPr>
          <a:xfrm>
            <a:off x="3575050" y="273053"/>
            <a:ext cx="5111700" cy="58530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rPr lang="en-US"/>
              <a:t>Previous slides</a:t>
            </a:r>
            <a:endParaRPr/>
          </a:p>
        </p:txBody>
      </p:sp>
      <p:sp>
        <p:nvSpPr>
          <p:cNvPr id="2187" name="Shape 2187"/>
          <p:cNvSpPr txBox="1"/>
          <p:nvPr>
            <p:ph idx="2" type="body"/>
          </p:nvPr>
        </p:nvSpPr>
        <p:spPr>
          <a:xfrm>
            <a:off x="457203" y="1435103"/>
            <a:ext cx="3008400" cy="4691100"/>
          </a:xfrm>
          <a:prstGeom prst="rect">
            <a:avLst/>
          </a:prstGeom>
        </p:spPr>
        <p:txBody>
          <a:bodyPr anchorCtr="0" anchor="t" bIns="91425" lIns="91425" spcFirstLastPara="1" rIns="91425" wrap="square" tIns="91425">
            <a:noAutofit/>
          </a:bodyPr>
          <a:lstStyle/>
          <a:p>
            <a:pPr indent="0" lvl="0" marL="0">
              <a:spcBef>
                <a:spcPts val="280"/>
              </a:spcBef>
              <a:spcAft>
                <a:spcPts val="0"/>
              </a:spcAft>
              <a:buNone/>
            </a:pPr>
            <a:r>
              <a:t/>
            </a:r>
            <a:endParaRPr/>
          </a:p>
        </p:txBody>
      </p:sp>
      <p:sp>
        <p:nvSpPr>
          <p:cNvPr id="2188" name="Shape 2188"/>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98989"/>
              </a:buClr>
              <a:buSzPts val="1200"/>
              <a:buFont typeface="Calibri"/>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2" name="Shape 2192"/>
        <p:cNvGrpSpPr/>
        <p:nvPr/>
      </p:nvGrpSpPr>
      <p:grpSpPr>
        <a:xfrm>
          <a:off x="0" y="0"/>
          <a:ext cx="0" cy="0"/>
          <a:chOff x="0" y="0"/>
          <a:chExt cx="0" cy="0"/>
        </a:xfrm>
      </p:grpSpPr>
      <p:sp>
        <p:nvSpPr>
          <p:cNvPr id="2193" name="Shape 2193"/>
          <p:cNvSpPr txBox="1"/>
          <p:nvPr>
            <p:ph type="ctrTitle"/>
          </p:nvPr>
        </p:nvSpPr>
        <p:spPr>
          <a:xfrm>
            <a:off x="685800" y="2130425"/>
            <a:ext cx="7772400" cy="1470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The BreakSeq Project</a:t>
            </a:r>
            <a:endParaRPr/>
          </a:p>
        </p:txBody>
      </p:sp>
      <p:sp>
        <p:nvSpPr>
          <p:cNvPr id="2194" name="Shape 2194"/>
          <p:cNvSpPr txBox="1"/>
          <p:nvPr>
            <p:ph idx="1" type="subTitle"/>
          </p:nvPr>
        </p:nvSpPr>
        <p:spPr>
          <a:xfrm>
            <a:off x="1371600" y="3886200"/>
            <a:ext cx="6400800" cy="1752600"/>
          </a:xfrm>
          <a:prstGeom prst="rect">
            <a:avLst/>
          </a:prstGeom>
          <a:noFill/>
          <a:ln>
            <a:noFill/>
          </a:ln>
        </p:spPr>
        <p:txBody>
          <a:bodyPr anchorCtr="0" anchor="t" bIns="45650" lIns="91300" spcFirstLastPara="1" rIns="91300" wrap="square" tIns="45650">
            <a:noAutofit/>
          </a:bodyPr>
          <a:lstStyle/>
          <a:p>
            <a:pPr indent="0" lvl="0" marL="0" marR="0" rtl="0" algn="ctr">
              <a:lnSpc>
                <a:spcPct val="100000"/>
              </a:lnSpc>
              <a:spcBef>
                <a:spcPts val="0"/>
              </a:spcBef>
              <a:spcAft>
                <a:spcPts val="0"/>
              </a:spcAft>
              <a:buClr>
                <a:srgbClr val="898989"/>
              </a:buClr>
              <a:buSzPts val="2000"/>
              <a:buFont typeface="Arial"/>
              <a:buNone/>
            </a:pPr>
            <a:r>
              <a:rPr b="0" i="0" lang="en-US" sz="2000" u="none" cap="none" strike="noStrike">
                <a:solidFill>
                  <a:srgbClr val="898989"/>
                </a:solidFill>
                <a:latin typeface="Calibri"/>
                <a:ea typeface="Calibri"/>
                <a:cs typeface="Calibri"/>
                <a:sym typeface="Calibri"/>
              </a:rPr>
              <a:t>Nucleotide-resolution analysis of structural variants using BreakSeq and a breakpoint library</a:t>
            </a:r>
            <a:endParaRPr/>
          </a:p>
          <a:p>
            <a:pPr indent="0" lvl="0" marL="0" marR="0" rtl="0" algn="ctr">
              <a:lnSpc>
                <a:spcPct val="100000"/>
              </a:lnSpc>
              <a:spcBef>
                <a:spcPts val="400"/>
              </a:spcBef>
              <a:spcAft>
                <a:spcPts val="0"/>
              </a:spcAft>
              <a:buClr>
                <a:srgbClr val="888888"/>
              </a:buClr>
              <a:buSzPts val="2000"/>
              <a:buFont typeface="Arial"/>
              <a:buNone/>
            </a:pPr>
            <a:r>
              <a:t/>
            </a:r>
            <a:endParaRPr b="0" i="0" sz="2000" u="none" cap="none" strike="noStrike">
              <a:solidFill>
                <a:srgbClr val="898989"/>
              </a:solidFill>
              <a:latin typeface="Calibri"/>
              <a:ea typeface="Calibri"/>
              <a:cs typeface="Calibri"/>
              <a:sym typeface="Calibri"/>
            </a:endParaRPr>
          </a:p>
          <a:p>
            <a:pPr indent="0" lvl="0" marL="0" marR="0" rtl="0" algn="ctr">
              <a:lnSpc>
                <a:spcPct val="100000"/>
              </a:lnSpc>
              <a:spcBef>
                <a:spcPts val="360"/>
              </a:spcBef>
              <a:spcAft>
                <a:spcPts val="0"/>
              </a:spcAft>
              <a:buClr>
                <a:srgbClr val="898989"/>
              </a:buClr>
              <a:buSzPts val="1800"/>
              <a:buFont typeface="Arial"/>
              <a:buNone/>
            </a:pPr>
            <a:r>
              <a:rPr b="0" i="0" lang="en-US" sz="1800" u="none" cap="none" strike="noStrike">
                <a:solidFill>
                  <a:srgbClr val="898989"/>
                </a:solidFill>
                <a:latin typeface="Calibri"/>
                <a:ea typeface="Calibri"/>
                <a:cs typeface="Calibri"/>
                <a:sym typeface="Calibri"/>
              </a:rPr>
              <a:t>Mark Gerstein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8" name="Shape 2198"/>
        <p:cNvGrpSpPr/>
        <p:nvPr/>
      </p:nvGrpSpPr>
      <p:grpSpPr>
        <a:xfrm>
          <a:off x="0" y="0"/>
          <a:ext cx="0" cy="0"/>
          <a:chOff x="0" y="0"/>
          <a:chExt cx="0" cy="0"/>
        </a:xfrm>
      </p:grpSpPr>
      <p:sp>
        <p:nvSpPr>
          <p:cNvPr id="2199" name="Shape 2199"/>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Overview</a:t>
            </a:r>
            <a:endParaRPr/>
          </a:p>
        </p:txBody>
      </p:sp>
      <p:sp>
        <p:nvSpPr>
          <p:cNvPr id="2200" name="Shape 2200"/>
          <p:cNvSpPr txBox="1"/>
          <p:nvPr>
            <p:ph idx="1" type="body"/>
          </p:nvPr>
        </p:nvSpPr>
        <p:spPr>
          <a:xfrm>
            <a:off x="457200" y="1600200"/>
            <a:ext cx="8229600" cy="4525962"/>
          </a:xfrm>
          <a:prstGeom prst="rect">
            <a:avLst/>
          </a:prstGeom>
          <a:noFill/>
          <a:ln>
            <a:noFill/>
          </a:ln>
        </p:spPr>
        <p:txBody>
          <a:bodyPr anchorCtr="0" anchor="t" bIns="45650" lIns="91300" spcFirstLastPara="1" rIns="91300" wrap="square" tIns="45650">
            <a:noAutofit/>
          </a:bodyPr>
          <a:lstStyle/>
          <a:p>
            <a:pPr indent="-341312" lvl="0" marL="341312" marR="0" rtl="0" algn="l">
              <a:lnSpc>
                <a:spcPct val="100000"/>
              </a:lnSpc>
              <a:spcBef>
                <a:spcPts val="0"/>
              </a:spcBef>
              <a:spcAft>
                <a:spcPts val="0"/>
              </a:spcAft>
              <a:buClr>
                <a:schemeClr val="dk1"/>
              </a:buClr>
              <a:buSzPts val="3200"/>
              <a:buFont typeface="Arial"/>
              <a:buChar char="•"/>
            </a:pPr>
            <a:r>
              <a:rPr b="1" i="0" lang="en-US" sz="3200" u="none" cap="none" strike="noStrike">
                <a:solidFill>
                  <a:schemeClr val="dk1"/>
                </a:solidFill>
                <a:latin typeface="Calibri"/>
                <a:ea typeface="Calibri"/>
                <a:cs typeface="Calibri"/>
                <a:sym typeface="Calibri"/>
              </a:rPr>
              <a:t>Introduction</a:t>
            </a:r>
            <a:endParaRPr/>
          </a:p>
          <a:p>
            <a:pPr indent="-284162" lvl="1" marL="741362"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SV, event type, and formation mechanism</a:t>
            </a:r>
            <a:endParaRPr/>
          </a:p>
          <a:p>
            <a:pPr indent="-341312" lvl="0" marL="341312" marR="0" rtl="0" algn="l">
              <a:lnSpc>
                <a:spcPct val="100000"/>
              </a:lnSpc>
              <a:spcBef>
                <a:spcPts val="640"/>
              </a:spcBef>
              <a:spcAft>
                <a:spcPts val="0"/>
              </a:spcAft>
              <a:buClr>
                <a:schemeClr val="dk1"/>
              </a:buClr>
              <a:buSzPts val="3200"/>
              <a:buFont typeface="Arial"/>
              <a:buChar char="•"/>
            </a:pPr>
            <a:r>
              <a:rPr b="1" i="0" lang="en-US" sz="3200" u="none" cap="none" strike="noStrike">
                <a:solidFill>
                  <a:schemeClr val="dk1"/>
                </a:solidFill>
                <a:latin typeface="Calibri"/>
                <a:ea typeface="Calibri"/>
                <a:cs typeface="Calibri"/>
                <a:sym typeface="Calibri"/>
              </a:rPr>
              <a:t>The BreakSeq Analysis</a:t>
            </a:r>
            <a:endParaRPr/>
          </a:p>
          <a:p>
            <a:pPr indent="-284162" lvl="1" marL="741362"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Analysis of SVs using a breakpoint library</a:t>
            </a:r>
            <a:endParaRPr/>
          </a:p>
          <a:p>
            <a:pPr indent="-341312" lvl="0" marL="341312" marR="0" rtl="0" algn="l">
              <a:lnSpc>
                <a:spcPct val="100000"/>
              </a:lnSpc>
              <a:spcBef>
                <a:spcPts val="640"/>
              </a:spcBef>
              <a:spcAft>
                <a:spcPts val="0"/>
              </a:spcAft>
              <a:buClr>
                <a:schemeClr val="dk1"/>
              </a:buClr>
              <a:buSzPts val="3200"/>
              <a:buFont typeface="Arial"/>
              <a:buChar char="•"/>
            </a:pPr>
            <a:r>
              <a:rPr b="1" i="0" lang="en-US" sz="3200" u="none" cap="none" strike="noStrike">
                <a:solidFill>
                  <a:schemeClr val="dk1"/>
                </a:solidFill>
                <a:latin typeface="Calibri"/>
                <a:ea typeface="Calibri"/>
                <a:cs typeface="Calibri"/>
                <a:sym typeface="Calibri"/>
              </a:rPr>
              <a:t>The BreakSeq Pipeline</a:t>
            </a:r>
            <a:endParaRPr/>
          </a:p>
          <a:p>
            <a:pPr indent="-284162" lvl="1" marL="741362"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The SV Annotation and Identification Pipeline</a:t>
            </a:r>
            <a:endParaRPr/>
          </a:p>
        </p:txBody>
      </p:sp>
      <p:sp>
        <p:nvSpPr>
          <p:cNvPr id="2201" name="Shape 2201"/>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5" name="Shape 2205"/>
        <p:cNvGrpSpPr/>
        <p:nvPr/>
      </p:nvGrpSpPr>
      <p:grpSpPr>
        <a:xfrm>
          <a:off x="0" y="0"/>
          <a:ext cx="0" cy="0"/>
          <a:chOff x="0" y="0"/>
          <a:chExt cx="0" cy="0"/>
        </a:xfrm>
      </p:grpSpPr>
      <p:cxnSp>
        <p:nvCxnSpPr>
          <p:cNvPr id="2206" name="Shape 2206"/>
          <p:cNvCxnSpPr/>
          <p:nvPr/>
        </p:nvCxnSpPr>
        <p:spPr>
          <a:xfrm>
            <a:off x="1785937" y="4572000"/>
            <a:ext cx="6929437" cy="0"/>
          </a:xfrm>
          <a:prstGeom prst="straightConnector1">
            <a:avLst/>
          </a:prstGeom>
          <a:noFill/>
          <a:ln cap="flat" cmpd="sng" w="28575">
            <a:solidFill>
              <a:srgbClr val="4A7EBB"/>
            </a:solidFill>
            <a:prstDash val="solid"/>
            <a:miter lim="800000"/>
            <a:headEnd len="med" w="med" type="none"/>
            <a:tailEnd len="med" w="med" type="none"/>
          </a:ln>
        </p:spPr>
      </p:cxnSp>
      <p:cxnSp>
        <p:nvCxnSpPr>
          <p:cNvPr id="2207" name="Shape 2207"/>
          <p:cNvCxnSpPr/>
          <p:nvPr/>
        </p:nvCxnSpPr>
        <p:spPr>
          <a:xfrm>
            <a:off x="1785937" y="2357437"/>
            <a:ext cx="6929437" cy="0"/>
          </a:xfrm>
          <a:prstGeom prst="straightConnector1">
            <a:avLst/>
          </a:prstGeom>
          <a:noFill/>
          <a:ln cap="flat" cmpd="sng" w="28575">
            <a:solidFill>
              <a:srgbClr val="4A7EBB"/>
            </a:solidFill>
            <a:prstDash val="solid"/>
            <a:miter lim="800000"/>
            <a:headEnd len="med" w="med" type="none"/>
            <a:tailEnd len="med" w="med" type="none"/>
          </a:ln>
        </p:spPr>
      </p:cxnSp>
      <p:sp>
        <p:nvSpPr>
          <p:cNvPr id="2208" name="Shape 2208"/>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Event Type</a:t>
            </a:r>
            <a:endParaRPr/>
          </a:p>
        </p:txBody>
      </p:sp>
      <p:sp>
        <p:nvSpPr>
          <p:cNvPr id="2209" name="Shape 2209"/>
          <p:cNvSpPr txBox="1"/>
          <p:nvPr/>
        </p:nvSpPr>
        <p:spPr>
          <a:xfrm>
            <a:off x="3657600" y="447675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0" name="Shape 2210"/>
          <p:cNvSpPr txBox="1"/>
          <p:nvPr/>
        </p:nvSpPr>
        <p:spPr>
          <a:xfrm>
            <a:off x="5334000" y="447675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1" name="Shape 2211"/>
          <p:cNvSpPr txBox="1"/>
          <p:nvPr/>
        </p:nvSpPr>
        <p:spPr>
          <a:xfrm>
            <a:off x="2819400" y="517048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2" name="Shape 2212"/>
          <p:cNvSpPr txBox="1"/>
          <p:nvPr/>
        </p:nvSpPr>
        <p:spPr>
          <a:xfrm>
            <a:off x="6172200" y="5170487"/>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3" name="Shape 2213"/>
          <p:cNvSpPr txBox="1"/>
          <p:nvPr/>
        </p:nvSpPr>
        <p:spPr>
          <a:xfrm>
            <a:off x="4495800" y="5170487"/>
            <a:ext cx="1676400" cy="1524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Insertion</a:t>
            </a:r>
            <a:endParaRPr/>
          </a:p>
        </p:txBody>
      </p:sp>
      <p:sp>
        <p:nvSpPr>
          <p:cNvPr id="2214" name="Shape 2214"/>
          <p:cNvSpPr txBox="1"/>
          <p:nvPr/>
        </p:nvSpPr>
        <p:spPr>
          <a:xfrm>
            <a:off x="2819400" y="2301875"/>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5" name="Shape 2215"/>
          <p:cNvSpPr txBox="1"/>
          <p:nvPr/>
        </p:nvSpPr>
        <p:spPr>
          <a:xfrm>
            <a:off x="3657600" y="299720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6" name="Shape 2216"/>
          <p:cNvSpPr txBox="1"/>
          <p:nvPr/>
        </p:nvSpPr>
        <p:spPr>
          <a:xfrm>
            <a:off x="6172200" y="2301875"/>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17" name="Shape 2217"/>
          <p:cNvSpPr txBox="1"/>
          <p:nvPr/>
        </p:nvSpPr>
        <p:spPr>
          <a:xfrm>
            <a:off x="4495800" y="2301875"/>
            <a:ext cx="1676400" cy="152400"/>
          </a:xfrm>
          <a:prstGeom prst="rect">
            <a:avLst/>
          </a:prstGeom>
          <a:gradFill>
            <a:gsLst>
              <a:gs pos="0">
                <a:srgbClr val="CE3B37"/>
              </a:gs>
              <a:gs pos="19999">
                <a:srgbClr val="CB3D3A"/>
              </a:gs>
              <a:gs pos="100000">
                <a:srgbClr val="9B2D2A"/>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Deletion</a:t>
            </a:r>
            <a:endParaRPr/>
          </a:p>
        </p:txBody>
      </p:sp>
      <p:sp>
        <p:nvSpPr>
          <p:cNvPr id="2218" name="Shape 2218"/>
          <p:cNvSpPr txBox="1"/>
          <p:nvPr/>
        </p:nvSpPr>
        <p:spPr>
          <a:xfrm>
            <a:off x="5334000" y="2997200"/>
            <a:ext cx="1676400" cy="152400"/>
          </a:xfrm>
          <a:prstGeom prst="rect">
            <a:avLst/>
          </a:prstGeom>
          <a:solidFill>
            <a:schemeClr val="accent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219" name="Shape 2219"/>
          <p:cNvCxnSpPr/>
          <p:nvPr/>
        </p:nvCxnSpPr>
        <p:spPr>
          <a:xfrm>
            <a:off x="2819400" y="2454275"/>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0" name="Shape 2220"/>
          <p:cNvCxnSpPr/>
          <p:nvPr/>
        </p:nvCxnSpPr>
        <p:spPr>
          <a:xfrm>
            <a:off x="4495800" y="2454275"/>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1" name="Shape 2221"/>
          <p:cNvCxnSpPr/>
          <p:nvPr/>
        </p:nvCxnSpPr>
        <p:spPr>
          <a:xfrm flipH="1">
            <a:off x="5334000" y="2454275"/>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2" name="Shape 2222"/>
          <p:cNvCxnSpPr/>
          <p:nvPr/>
        </p:nvCxnSpPr>
        <p:spPr>
          <a:xfrm flipH="1">
            <a:off x="7010400" y="2454275"/>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sp>
        <p:nvSpPr>
          <p:cNvPr id="2223" name="Shape 2223"/>
          <p:cNvSpPr txBox="1"/>
          <p:nvPr/>
        </p:nvSpPr>
        <p:spPr>
          <a:xfrm>
            <a:off x="457200" y="2214562"/>
            <a:ext cx="1284287" cy="33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ourier New"/>
              <a:buNone/>
            </a:pPr>
            <a:r>
              <a:rPr b="0" i="0" lang="en-US" sz="1600" u="none">
                <a:solidFill>
                  <a:schemeClr val="dk1"/>
                </a:solidFill>
                <a:latin typeface="Courier New"/>
                <a:ea typeface="Courier New"/>
                <a:cs typeface="Courier New"/>
                <a:sym typeface="Courier New"/>
              </a:rPr>
              <a:t>Reference</a:t>
            </a:r>
            <a:endParaRPr/>
          </a:p>
        </p:txBody>
      </p:sp>
      <p:sp>
        <p:nvSpPr>
          <p:cNvPr id="2224" name="Shape 2224"/>
          <p:cNvSpPr txBox="1"/>
          <p:nvPr/>
        </p:nvSpPr>
        <p:spPr>
          <a:xfrm>
            <a:off x="457200" y="2911475"/>
            <a:ext cx="795337" cy="33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ourier New"/>
              <a:buNone/>
            </a:pPr>
            <a:r>
              <a:rPr b="0" i="0" lang="en-US" sz="1600" u="none">
                <a:solidFill>
                  <a:schemeClr val="dk1"/>
                </a:solidFill>
                <a:latin typeface="Courier New"/>
                <a:ea typeface="Courier New"/>
                <a:cs typeface="Courier New"/>
                <a:sym typeface="Courier New"/>
              </a:rPr>
              <a:t>Query</a:t>
            </a:r>
            <a:endParaRPr/>
          </a:p>
        </p:txBody>
      </p:sp>
      <p:cxnSp>
        <p:nvCxnSpPr>
          <p:cNvPr id="2225" name="Shape 2225"/>
          <p:cNvCxnSpPr/>
          <p:nvPr/>
        </p:nvCxnSpPr>
        <p:spPr>
          <a:xfrm>
            <a:off x="5334000" y="46243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6" name="Shape 2226"/>
          <p:cNvCxnSpPr/>
          <p:nvPr/>
        </p:nvCxnSpPr>
        <p:spPr>
          <a:xfrm>
            <a:off x="7010400" y="46243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7" name="Shape 2227"/>
          <p:cNvCxnSpPr/>
          <p:nvPr/>
        </p:nvCxnSpPr>
        <p:spPr>
          <a:xfrm flipH="1">
            <a:off x="2819400" y="46243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cxnSp>
        <p:nvCxnSpPr>
          <p:cNvPr id="2228" name="Shape 2228"/>
          <p:cNvCxnSpPr/>
          <p:nvPr/>
        </p:nvCxnSpPr>
        <p:spPr>
          <a:xfrm flipH="1">
            <a:off x="4495800" y="4624387"/>
            <a:ext cx="838200" cy="542925"/>
          </a:xfrm>
          <a:prstGeom prst="straightConnector1">
            <a:avLst/>
          </a:prstGeom>
          <a:noFill/>
          <a:ln cap="flat" cmpd="sng" w="25400">
            <a:solidFill>
              <a:srgbClr val="D99694"/>
            </a:solidFill>
            <a:prstDash val="solid"/>
            <a:miter lim="800000"/>
            <a:headEnd len="med" w="med" type="none"/>
            <a:tailEnd len="med" w="med" type="none"/>
          </a:ln>
          <a:effectLst>
            <a:outerShdw blurRad="63500" dir="5400000" dist="20000">
              <a:srgbClr val="808080">
                <a:alpha val="37647"/>
              </a:srgbClr>
            </a:outerShdw>
          </a:effectLst>
        </p:spPr>
      </p:cxnSp>
      <p:sp>
        <p:nvSpPr>
          <p:cNvPr id="2229" name="Shape 2229"/>
          <p:cNvSpPr txBox="1"/>
          <p:nvPr/>
        </p:nvSpPr>
        <p:spPr>
          <a:xfrm>
            <a:off x="457200" y="4384675"/>
            <a:ext cx="1284287" cy="33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ourier New"/>
              <a:buNone/>
            </a:pPr>
            <a:r>
              <a:rPr b="0" i="0" lang="en-US" sz="1600" u="none">
                <a:solidFill>
                  <a:schemeClr val="dk1"/>
                </a:solidFill>
                <a:latin typeface="Courier New"/>
                <a:ea typeface="Courier New"/>
                <a:cs typeface="Courier New"/>
                <a:sym typeface="Courier New"/>
              </a:rPr>
              <a:t>Reference</a:t>
            </a:r>
            <a:endParaRPr/>
          </a:p>
        </p:txBody>
      </p:sp>
      <p:sp>
        <p:nvSpPr>
          <p:cNvPr id="2230" name="Shape 2230"/>
          <p:cNvSpPr txBox="1"/>
          <p:nvPr/>
        </p:nvSpPr>
        <p:spPr>
          <a:xfrm>
            <a:off x="457200" y="5081587"/>
            <a:ext cx="795337" cy="33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ourier New"/>
              <a:buNone/>
            </a:pPr>
            <a:r>
              <a:rPr b="0" i="0" lang="en-US" sz="1600" u="none">
                <a:solidFill>
                  <a:schemeClr val="dk1"/>
                </a:solidFill>
                <a:latin typeface="Courier New"/>
                <a:ea typeface="Courier New"/>
                <a:cs typeface="Courier New"/>
                <a:sym typeface="Courier New"/>
              </a:rPr>
              <a:t>Query</a:t>
            </a:r>
            <a:endParaRPr/>
          </a:p>
        </p:txBody>
      </p:sp>
      <p:cxnSp>
        <p:nvCxnSpPr>
          <p:cNvPr id="2231" name="Shape 2231"/>
          <p:cNvCxnSpPr/>
          <p:nvPr/>
        </p:nvCxnSpPr>
        <p:spPr>
          <a:xfrm rot="5400000">
            <a:off x="4059237" y="2357437"/>
            <a:ext cx="857250" cy="0"/>
          </a:xfrm>
          <a:prstGeom prst="straightConnector1">
            <a:avLst/>
          </a:prstGeom>
          <a:noFill/>
          <a:ln cap="flat" cmpd="sng" w="9525">
            <a:solidFill>
              <a:srgbClr val="4A7EBB"/>
            </a:solidFill>
            <a:prstDash val="solid"/>
            <a:miter lim="800000"/>
            <a:headEnd len="med" w="med" type="none"/>
            <a:tailEnd len="med" w="med" type="none"/>
          </a:ln>
        </p:spPr>
      </p:cxnSp>
      <p:cxnSp>
        <p:nvCxnSpPr>
          <p:cNvPr id="2232" name="Shape 2232"/>
          <p:cNvCxnSpPr/>
          <p:nvPr/>
        </p:nvCxnSpPr>
        <p:spPr>
          <a:xfrm rot="5400000">
            <a:off x="5759450" y="2357437"/>
            <a:ext cx="857250" cy="0"/>
          </a:xfrm>
          <a:prstGeom prst="straightConnector1">
            <a:avLst/>
          </a:prstGeom>
          <a:noFill/>
          <a:ln cap="flat" cmpd="sng" w="9525">
            <a:solidFill>
              <a:srgbClr val="4A7EBB"/>
            </a:solidFill>
            <a:prstDash val="solid"/>
            <a:miter lim="800000"/>
            <a:headEnd len="med" w="med" type="none"/>
            <a:tailEnd len="med" w="med" type="none"/>
          </a:ln>
        </p:spPr>
      </p:cxnSp>
      <p:cxnSp>
        <p:nvCxnSpPr>
          <p:cNvPr id="2233" name="Shape 2233"/>
          <p:cNvCxnSpPr/>
          <p:nvPr/>
        </p:nvCxnSpPr>
        <p:spPr>
          <a:xfrm rot="5400000">
            <a:off x="4902200" y="4500562"/>
            <a:ext cx="857250" cy="0"/>
          </a:xfrm>
          <a:prstGeom prst="straightConnector1">
            <a:avLst/>
          </a:prstGeom>
          <a:noFill/>
          <a:ln cap="flat" cmpd="sng" w="9525">
            <a:solidFill>
              <a:srgbClr val="4A7EBB"/>
            </a:solidFill>
            <a:prstDash val="solid"/>
            <a:miter lim="800000"/>
            <a:headEnd len="med" w="med" type="none"/>
            <a:tailEnd len="med" w="med" type="none"/>
          </a:ln>
        </p:spPr>
      </p:cxnSp>
      <p:sp>
        <p:nvSpPr>
          <p:cNvPr id="2234" name="Shape 2234"/>
          <p:cNvSpPr txBox="1"/>
          <p:nvPr/>
        </p:nvSpPr>
        <p:spPr>
          <a:xfrm>
            <a:off x="4889500" y="3786187"/>
            <a:ext cx="8667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Breakpoint</a:t>
            </a:r>
            <a:endParaRPr/>
          </a:p>
        </p:txBody>
      </p:sp>
      <p:sp>
        <p:nvSpPr>
          <p:cNvPr id="2235" name="Shape 2235"/>
          <p:cNvSpPr txBox="1"/>
          <p:nvPr/>
        </p:nvSpPr>
        <p:spPr>
          <a:xfrm>
            <a:off x="6786562" y="1643062"/>
            <a:ext cx="1609725"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Deletion Event</a:t>
            </a:r>
            <a:endParaRPr/>
          </a:p>
        </p:txBody>
      </p:sp>
      <p:sp>
        <p:nvSpPr>
          <p:cNvPr id="2236" name="Shape 2236"/>
          <p:cNvSpPr txBox="1"/>
          <p:nvPr/>
        </p:nvSpPr>
        <p:spPr>
          <a:xfrm>
            <a:off x="6786562" y="3714750"/>
            <a:ext cx="162401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Insertion Event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954" name="Shape 954"/>
        <p:cNvGrpSpPr/>
        <p:nvPr/>
      </p:nvGrpSpPr>
      <p:grpSpPr>
        <a:xfrm>
          <a:off x="0" y="0"/>
          <a:ext cx="0" cy="0"/>
          <a:chOff x="0" y="0"/>
          <a:chExt cx="0" cy="0"/>
        </a:xfrm>
      </p:grpSpPr>
      <p:sp>
        <p:nvSpPr>
          <p:cNvPr id="955" name="Shape 955"/>
          <p:cNvSpPr/>
          <p:nvPr/>
        </p:nvSpPr>
        <p:spPr>
          <a:xfrm rot="10800000">
            <a:off x="6503987" y="1798637"/>
            <a:ext cx="1957387" cy="4335462"/>
          </a:xfrm>
          <a:custGeom>
            <a:pathLst>
              <a:path extrusionOk="0" h="4335462" w="1957387">
                <a:moveTo>
                  <a:pt x="0" y="4335462"/>
                </a:moveTo>
                <a:lnTo>
                  <a:pt x="0" y="1622028"/>
                </a:lnTo>
                <a:cubicBezTo>
                  <a:pt x="0" y="811252"/>
                  <a:pt x="657264" y="153988"/>
                  <a:pt x="1468040" y="153988"/>
                </a:cubicBezTo>
                <a:lnTo>
                  <a:pt x="1468040" y="153988"/>
                </a:lnTo>
                <a:lnTo>
                  <a:pt x="1468040" y="0"/>
                </a:lnTo>
                <a:lnTo>
                  <a:pt x="1957387" y="200417"/>
                </a:lnTo>
                <a:lnTo>
                  <a:pt x="1468040" y="400834"/>
                </a:lnTo>
                <a:lnTo>
                  <a:pt x="1468040" y="246846"/>
                </a:lnTo>
                <a:lnTo>
                  <a:pt x="1468040" y="246846"/>
                </a:lnTo>
                <a:cubicBezTo>
                  <a:pt x="708548" y="246846"/>
                  <a:pt x="92858" y="862536"/>
                  <a:pt x="92858" y="1622028"/>
                </a:cubicBezTo>
                <a:lnTo>
                  <a:pt x="92858" y="4335462"/>
                </a:lnTo>
                <a:lnTo>
                  <a:pt x="0" y="4335462"/>
                </a:lnTo>
                <a:close/>
              </a:path>
            </a:pathLst>
          </a:custGeom>
          <a:solidFill>
            <a:srgbClr val="4BACC6"/>
          </a:solidFill>
          <a:ln cap="flat" cmpd="sng" w="25400">
            <a:solidFill>
              <a:srgbClr val="4BACC6"/>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56" name="Shape 956"/>
          <p:cNvSpPr/>
          <p:nvPr/>
        </p:nvSpPr>
        <p:spPr>
          <a:xfrm rot="10800000">
            <a:off x="6496050" y="1798637"/>
            <a:ext cx="1958975" cy="3200400"/>
          </a:xfrm>
          <a:custGeom>
            <a:pathLst>
              <a:path extrusionOk="0" h="3200400" w="1958975">
                <a:moveTo>
                  <a:pt x="0" y="3200400"/>
                </a:moveTo>
                <a:lnTo>
                  <a:pt x="0" y="1623344"/>
                </a:lnTo>
                <a:cubicBezTo>
                  <a:pt x="0" y="811910"/>
                  <a:pt x="657797" y="154113"/>
                  <a:pt x="1469231" y="154113"/>
                </a:cubicBezTo>
                <a:lnTo>
                  <a:pt x="1469231" y="154113"/>
                </a:lnTo>
                <a:lnTo>
                  <a:pt x="1469231" y="0"/>
                </a:lnTo>
                <a:lnTo>
                  <a:pt x="1958975" y="200579"/>
                </a:lnTo>
                <a:lnTo>
                  <a:pt x="1469231" y="401159"/>
                </a:lnTo>
                <a:lnTo>
                  <a:pt x="1469231" y="247046"/>
                </a:lnTo>
                <a:lnTo>
                  <a:pt x="1469231" y="247046"/>
                </a:lnTo>
                <a:cubicBezTo>
                  <a:pt x="709123" y="247046"/>
                  <a:pt x="92934" y="863235"/>
                  <a:pt x="92934" y="1623343"/>
                </a:cubicBezTo>
                <a:lnTo>
                  <a:pt x="92934" y="3200400"/>
                </a:lnTo>
                <a:lnTo>
                  <a:pt x="0" y="3200400"/>
                </a:lnTo>
                <a:close/>
              </a:path>
            </a:pathLst>
          </a:custGeom>
          <a:solidFill>
            <a:srgbClr val="4BACC6"/>
          </a:solidFill>
          <a:ln cap="flat" cmpd="sng" w="25400">
            <a:solidFill>
              <a:srgbClr val="4BACC6"/>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957" name="Shape 957"/>
          <p:cNvCxnSpPr/>
          <p:nvPr/>
        </p:nvCxnSpPr>
        <p:spPr>
          <a:xfrm flipH="1" rot="10800000">
            <a:off x="4765675" y="696912"/>
            <a:ext cx="2462212" cy="749300"/>
          </a:xfrm>
          <a:prstGeom prst="straightConnector1">
            <a:avLst/>
          </a:prstGeom>
          <a:noFill/>
          <a:ln cap="flat" cmpd="sng" w="9525">
            <a:solidFill>
              <a:srgbClr val="0000FF"/>
            </a:solidFill>
            <a:prstDash val="solid"/>
            <a:miter lim="800000"/>
            <a:headEnd len="med" w="med" type="none"/>
            <a:tailEnd len="med" w="med" type="none"/>
          </a:ln>
        </p:spPr>
      </p:cxnSp>
      <p:cxnSp>
        <p:nvCxnSpPr>
          <p:cNvPr id="958" name="Shape 958"/>
          <p:cNvCxnSpPr/>
          <p:nvPr/>
        </p:nvCxnSpPr>
        <p:spPr>
          <a:xfrm rot="10800000">
            <a:off x="4765675" y="696912"/>
            <a:ext cx="3175" cy="803275"/>
          </a:xfrm>
          <a:prstGeom prst="straightConnector1">
            <a:avLst/>
          </a:prstGeom>
          <a:noFill/>
          <a:ln cap="flat" cmpd="sng" w="9525">
            <a:solidFill>
              <a:srgbClr val="0000FF"/>
            </a:solidFill>
            <a:prstDash val="solid"/>
            <a:miter lim="800000"/>
            <a:headEnd len="med" w="med" type="none"/>
            <a:tailEnd len="med" w="med" type="none"/>
          </a:ln>
        </p:spPr>
      </p:cxnSp>
      <p:sp>
        <p:nvSpPr>
          <p:cNvPr id="959" name="Shape 959"/>
          <p:cNvSpPr txBox="1"/>
          <p:nvPr/>
        </p:nvSpPr>
        <p:spPr>
          <a:xfrm>
            <a:off x="1712912" y="4762"/>
            <a:ext cx="696912" cy="3714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Gene</a:t>
            </a:r>
            <a:endParaRPr/>
          </a:p>
        </p:txBody>
      </p:sp>
      <p:cxnSp>
        <p:nvCxnSpPr>
          <p:cNvPr id="960" name="Shape 960"/>
          <p:cNvCxnSpPr/>
          <p:nvPr/>
        </p:nvCxnSpPr>
        <p:spPr>
          <a:xfrm>
            <a:off x="244475" y="690562"/>
            <a:ext cx="3475037" cy="1587"/>
          </a:xfrm>
          <a:prstGeom prst="straightConnector1">
            <a:avLst/>
          </a:prstGeom>
          <a:noFill/>
          <a:ln cap="flat" cmpd="sng" w="25400">
            <a:solidFill>
              <a:srgbClr val="0000FF"/>
            </a:solidFill>
            <a:prstDash val="solid"/>
            <a:miter lim="800000"/>
            <a:headEnd len="med" w="med" type="none"/>
            <a:tailEnd len="med" w="med" type="none"/>
          </a:ln>
        </p:spPr>
      </p:cxnSp>
      <p:sp>
        <p:nvSpPr>
          <p:cNvPr id="961" name="Shape 961"/>
          <p:cNvSpPr txBox="1"/>
          <p:nvPr/>
        </p:nvSpPr>
        <p:spPr>
          <a:xfrm>
            <a:off x="315912" y="579437"/>
            <a:ext cx="457200"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2" name="Shape 962"/>
          <p:cNvSpPr txBox="1"/>
          <p:nvPr/>
        </p:nvSpPr>
        <p:spPr>
          <a:xfrm>
            <a:off x="952500" y="579437"/>
            <a:ext cx="36671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3" name="Shape 963"/>
          <p:cNvSpPr txBox="1"/>
          <p:nvPr/>
        </p:nvSpPr>
        <p:spPr>
          <a:xfrm>
            <a:off x="1617662" y="579437"/>
            <a:ext cx="914400"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4" name="Shape 964"/>
          <p:cNvSpPr txBox="1"/>
          <p:nvPr/>
        </p:nvSpPr>
        <p:spPr>
          <a:xfrm>
            <a:off x="2765425" y="579437"/>
            <a:ext cx="731837"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965" name="Shape 965"/>
          <p:cNvCxnSpPr/>
          <p:nvPr/>
        </p:nvCxnSpPr>
        <p:spPr>
          <a:xfrm>
            <a:off x="4346575" y="692150"/>
            <a:ext cx="3171825" cy="1587"/>
          </a:xfrm>
          <a:prstGeom prst="straightConnector1">
            <a:avLst/>
          </a:prstGeom>
          <a:noFill/>
          <a:ln cap="flat" cmpd="sng" w="25400">
            <a:solidFill>
              <a:srgbClr val="0000FF"/>
            </a:solidFill>
            <a:prstDash val="solid"/>
            <a:miter lim="800000"/>
            <a:headEnd len="med" w="med" type="none"/>
            <a:tailEnd len="med" w="med" type="none"/>
          </a:ln>
        </p:spPr>
      </p:cxnSp>
      <p:sp>
        <p:nvSpPr>
          <p:cNvPr id="966" name="Shape 966"/>
          <p:cNvSpPr txBox="1"/>
          <p:nvPr/>
        </p:nvSpPr>
        <p:spPr>
          <a:xfrm>
            <a:off x="4765675" y="581025"/>
            <a:ext cx="457200"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7" name="Shape 967"/>
          <p:cNvSpPr txBox="1"/>
          <p:nvPr/>
        </p:nvSpPr>
        <p:spPr>
          <a:xfrm>
            <a:off x="5222875" y="581025"/>
            <a:ext cx="36671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8" name="Shape 968"/>
          <p:cNvSpPr txBox="1"/>
          <p:nvPr/>
        </p:nvSpPr>
        <p:spPr>
          <a:xfrm>
            <a:off x="5589587" y="581025"/>
            <a:ext cx="914400"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69" name="Shape 969"/>
          <p:cNvSpPr txBox="1"/>
          <p:nvPr/>
        </p:nvSpPr>
        <p:spPr>
          <a:xfrm>
            <a:off x="6496050" y="581025"/>
            <a:ext cx="731837"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970" name="Shape 970"/>
          <p:cNvCxnSpPr/>
          <p:nvPr/>
        </p:nvCxnSpPr>
        <p:spPr>
          <a:xfrm>
            <a:off x="4483100" y="488950"/>
            <a:ext cx="187325" cy="0"/>
          </a:xfrm>
          <a:prstGeom prst="straightConnector1">
            <a:avLst/>
          </a:prstGeom>
          <a:noFill/>
          <a:ln cap="flat" cmpd="sng" w="38100">
            <a:solidFill>
              <a:srgbClr val="7F7F7F"/>
            </a:solidFill>
            <a:prstDash val="solid"/>
            <a:miter lim="800000"/>
            <a:headEnd len="med" w="med" type="none"/>
            <a:tailEnd len="sm" w="sm" type="stealth"/>
          </a:ln>
        </p:spPr>
      </p:cxnSp>
      <p:cxnSp>
        <p:nvCxnSpPr>
          <p:cNvPr id="971" name="Shape 971"/>
          <p:cNvCxnSpPr/>
          <p:nvPr/>
        </p:nvCxnSpPr>
        <p:spPr>
          <a:xfrm>
            <a:off x="4837112" y="482600"/>
            <a:ext cx="187325" cy="0"/>
          </a:xfrm>
          <a:prstGeom prst="straightConnector1">
            <a:avLst/>
          </a:prstGeom>
          <a:noFill/>
          <a:ln cap="flat" cmpd="sng" w="38100">
            <a:solidFill>
              <a:schemeClr val="dk1"/>
            </a:solidFill>
            <a:prstDash val="solid"/>
            <a:miter lim="800000"/>
            <a:headEnd len="sm" w="sm" type="stealth"/>
            <a:tailEnd len="med" w="med" type="none"/>
          </a:ln>
        </p:spPr>
      </p:cxnSp>
      <p:cxnSp>
        <p:nvCxnSpPr>
          <p:cNvPr id="972" name="Shape 972"/>
          <p:cNvCxnSpPr/>
          <p:nvPr/>
        </p:nvCxnSpPr>
        <p:spPr>
          <a:xfrm>
            <a:off x="6959600" y="471487"/>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973" name="Shape 973"/>
          <p:cNvCxnSpPr/>
          <p:nvPr/>
        </p:nvCxnSpPr>
        <p:spPr>
          <a:xfrm>
            <a:off x="7313612" y="466725"/>
            <a:ext cx="187325" cy="0"/>
          </a:xfrm>
          <a:prstGeom prst="straightConnector1">
            <a:avLst/>
          </a:prstGeom>
          <a:noFill/>
          <a:ln cap="flat" cmpd="sng" w="38100">
            <a:solidFill>
              <a:srgbClr val="7F7F7F"/>
            </a:solidFill>
            <a:prstDash val="solid"/>
            <a:miter lim="800000"/>
            <a:headEnd len="sm" w="sm" type="stealth"/>
            <a:tailEnd len="med" w="med" type="none"/>
          </a:ln>
        </p:spPr>
      </p:cxnSp>
      <p:sp>
        <p:nvSpPr>
          <p:cNvPr id="974" name="Shape 974"/>
          <p:cNvSpPr txBox="1"/>
          <p:nvPr/>
        </p:nvSpPr>
        <p:spPr>
          <a:xfrm>
            <a:off x="4987925" y="0"/>
            <a:ext cx="2374900" cy="3714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a:solidFill>
                  <a:srgbClr val="000000"/>
                </a:solidFill>
                <a:latin typeface="Calibri"/>
                <a:ea typeface="Calibri"/>
                <a:cs typeface="Calibri"/>
                <a:sym typeface="Calibri"/>
              </a:rPr>
              <a:t>Novel retroduplication</a:t>
            </a:r>
            <a:endParaRPr/>
          </a:p>
        </p:txBody>
      </p:sp>
      <p:cxnSp>
        <p:nvCxnSpPr>
          <p:cNvPr id="975" name="Shape 975"/>
          <p:cNvCxnSpPr/>
          <p:nvPr/>
        </p:nvCxnSpPr>
        <p:spPr>
          <a:xfrm rot="10800000">
            <a:off x="7146925" y="469900"/>
            <a:ext cx="169862" cy="0"/>
          </a:xfrm>
          <a:prstGeom prst="straightConnector1">
            <a:avLst/>
          </a:prstGeom>
          <a:noFill/>
          <a:ln cap="flat" cmpd="sng" w="19050">
            <a:solidFill>
              <a:srgbClr val="7F7F7F"/>
            </a:solidFill>
            <a:prstDash val="solid"/>
            <a:miter lim="800000"/>
            <a:headEnd len="med" w="med" type="none"/>
            <a:tailEnd len="med" w="med" type="none"/>
          </a:ln>
        </p:spPr>
      </p:cxnSp>
      <p:cxnSp>
        <p:nvCxnSpPr>
          <p:cNvPr id="976" name="Shape 976"/>
          <p:cNvCxnSpPr/>
          <p:nvPr/>
        </p:nvCxnSpPr>
        <p:spPr>
          <a:xfrm>
            <a:off x="6035675" y="477837"/>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977" name="Shape 977"/>
          <p:cNvCxnSpPr/>
          <p:nvPr/>
        </p:nvCxnSpPr>
        <p:spPr>
          <a:xfrm>
            <a:off x="6389687" y="473075"/>
            <a:ext cx="187325" cy="0"/>
          </a:xfrm>
          <a:prstGeom prst="straightConnector1">
            <a:avLst/>
          </a:prstGeom>
          <a:noFill/>
          <a:ln cap="flat" cmpd="sng" w="38100">
            <a:solidFill>
              <a:srgbClr val="8064A2"/>
            </a:solidFill>
            <a:prstDash val="solid"/>
            <a:miter lim="800000"/>
            <a:headEnd len="sm" w="sm" type="stealth"/>
            <a:tailEnd len="med" w="med" type="none"/>
          </a:ln>
        </p:spPr>
      </p:cxnSp>
      <p:cxnSp>
        <p:nvCxnSpPr>
          <p:cNvPr id="978" name="Shape 978"/>
          <p:cNvCxnSpPr/>
          <p:nvPr/>
        </p:nvCxnSpPr>
        <p:spPr>
          <a:xfrm rot="10800000">
            <a:off x="6223000" y="473075"/>
            <a:ext cx="166687" cy="0"/>
          </a:xfrm>
          <a:prstGeom prst="straightConnector1">
            <a:avLst/>
          </a:prstGeom>
          <a:noFill/>
          <a:ln cap="flat" cmpd="sng" w="19050">
            <a:solidFill>
              <a:srgbClr val="7F7F7F"/>
            </a:solidFill>
            <a:prstDash val="solid"/>
            <a:miter lim="800000"/>
            <a:headEnd len="med" w="med" type="none"/>
            <a:tailEnd len="med" w="med" type="none"/>
          </a:ln>
        </p:spPr>
      </p:cxnSp>
      <p:cxnSp>
        <p:nvCxnSpPr>
          <p:cNvPr id="979" name="Shape 979"/>
          <p:cNvCxnSpPr/>
          <p:nvPr/>
        </p:nvCxnSpPr>
        <p:spPr>
          <a:xfrm>
            <a:off x="4664075" y="488950"/>
            <a:ext cx="173037" cy="0"/>
          </a:xfrm>
          <a:prstGeom prst="straightConnector1">
            <a:avLst/>
          </a:prstGeom>
          <a:noFill/>
          <a:ln cap="flat" cmpd="sng" w="19050">
            <a:solidFill>
              <a:srgbClr val="7F7F7F"/>
            </a:solidFill>
            <a:prstDash val="solid"/>
            <a:miter lim="800000"/>
            <a:headEnd len="med" w="med" type="none"/>
            <a:tailEnd len="med" w="med" type="none"/>
          </a:ln>
        </p:spPr>
      </p:cxnSp>
      <p:cxnSp>
        <p:nvCxnSpPr>
          <p:cNvPr id="980" name="Shape 980"/>
          <p:cNvCxnSpPr/>
          <p:nvPr/>
        </p:nvCxnSpPr>
        <p:spPr>
          <a:xfrm>
            <a:off x="5321300" y="477837"/>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981" name="Shape 981"/>
          <p:cNvCxnSpPr/>
          <p:nvPr/>
        </p:nvCxnSpPr>
        <p:spPr>
          <a:xfrm>
            <a:off x="5675312" y="473075"/>
            <a:ext cx="187325" cy="0"/>
          </a:xfrm>
          <a:prstGeom prst="straightConnector1">
            <a:avLst/>
          </a:prstGeom>
          <a:noFill/>
          <a:ln cap="flat" cmpd="sng" w="38100">
            <a:solidFill>
              <a:schemeClr val="dk1"/>
            </a:solidFill>
            <a:prstDash val="solid"/>
            <a:miter lim="800000"/>
            <a:headEnd len="sm" w="sm" type="stealth"/>
            <a:tailEnd len="med" w="med" type="none"/>
          </a:ln>
        </p:spPr>
      </p:cxnSp>
      <p:cxnSp>
        <p:nvCxnSpPr>
          <p:cNvPr id="982" name="Shape 982"/>
          <p:cNvCxnSpPr/>
          <p:nvPr/>
        </p:nvCxnSpPr>
        <p:spPr>
          <a:xfrm rot="10800000">
            <a:off x="5508625" y="473075"/>
            <a:ext cx="166687" cy="0"/>
          </a:xfrm>
          <a:prstGeom prst="straightConnector1">
            <a:avLst/>
          </a:prstGeom>
          <a:noFill/>
          <a:ln cap="flat" cmpd="sng" w="19050">
            <a:solidFill>
              <a:srgbClr val="7F7F7F"/>
            </a:solidFill>
            <a:prstDash val="solid"/>
            <a:miter lim="800000"/>
            <a:headEnd len="med" w="med" type="none"/>
            <a:tailEnd len="med" w="med" type="none"/>
          </a:ln>
        </p:spPr>
      </p:cxnSp>
      <p:cxnSp>
        <p:nvCxnSpPr>
          <p:cNvPr id="983" name="Shape 983"/>
          <p:cNvCxnSpPr/>
          <p:nvPr/>
        </p:nvCxnSpPr>
        <p:spPr>
          <a:xfrm>
            <a:off x="244475" y="1444625"/>
            <a:ext cx="3473450" cy="1587"/>
          </a:xfrm>
          <a:prstGeom prst="straightConnector1">
            <a:avLst/>
          </a:prstGeom>
          <a:noFill/>
          <a:ln cap="flat" cmpd="sng" w="25400">
            <a:solidFill>
              <a:srgbClr val="0000FF"/>
            </a:solidFill>
            <a:prstDash val="solid"/>
            <a:miter lim="800000"/>
            <a:headEnd len="med" w="med" type="none"/>
            <a:tailEnd len="med" w="med" type="none"/>
          </a:ln>
        </p:spPr>
      </p:cxnSp>
      <p:sp>
        <p:nvSpPr>
          <p:cNvPr id="984" name="Shape 984"/>
          <p:cNvSpPr txBox="1"/>
          <p:nvPr/>
        </p:nvSpPr>
        <p:spPr>
          <a:xfrm>
            <a:off x="314325" y="1333500"/>
            <a:ext cx="457200"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85" name="Shape 985"/>
          <p:cNvSpPr txBox="1"/>
          <p:nvPr/>
        </p:nvSpPr>
        <p:spPr>
          <a:xfrm>
            <a:off x="950912" y="1333500"/>
            <a:ext cx="36671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86" name="Shape 986"/>
          <p:cNvSpPr txBox="1"/>
          <p:nvPr/>
        </p:nvSpPr>
        <p:spPr>
          <a:xfrm>
            <a:off x="1616075" y="1333500"/>
            <a:ext cx="914400"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87" name="Shape 987"/>
          <p:cNvSpPr txBox="1"/>
          <p:nvPr/>
        </p:nvSpPr>
        <p:spPr>
          <a:xfrm>
            <a:off x="2763837" y="1333500"/>
            <a:ext cx="731837"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988" name="Shape 988"/>
          <p:cNvCxnSpPr/>
          <p:nvPr/>
        </p:nvCxnSpPr>
        <p:spPr>
          <a:xfrm>
            <a:off x="4348162" y="1444625"/>
            <a:ext cx="2147887" cy="1587"/>
          </a:xfrm>
          <a:prstGeom prst="straightConnector1">
            <a:avLst/>
          </a:prstGeom>
          <a:noFill/>
          <a:ln cap="flat" cmpd="sng" w="25400">
            <a:solidFill>
              <a:srgbClr val="0000FF"/>
            </a:solidFill>
            <a:prstDash val="solid"/>
            <a:miter lim="800000"/>
            <a:headEnd len="med" w="med" type="none"/>
            <a:tailEnd len="med" w="med" type="none"/>
          </a:ln>
        </p:spPr>
      </p:cxnSp>
      <p:cxnSp>
        <p:nvCxnSpPr>
          <p:cNvPr id="989" name="Shape 989"/>
          <p:cNvCxnSpPr/>
          <p:nvPr/>
        </p:nvCxnSpPr>
        <p:spPr>
          <a:xfrm>
            <a:off x="4768850" y="1358900"/>
            <a:ext cx="0" cy="182562"/>
          </a:xfrm>
          <a:prstGeom prst="straightConnector1">
            <a:avLst/>
          </a:prstGeom>
          <a:noFill/>
          <a:ln cap="flat" cmpd="sng" w="25400">
            <a:solidFill>
              <a:srgbClr val="0000FF"/>
            </a:solidFill>
            <a:prstDash val="solid"/>
            <a:miter lim="800000"/>
            <a:headEnd len="med" w="med" type="none"/>
            <a:tailEnd len="med" w="med" type="none"/>
          </a:ln>
        </p:spPr>
      </p:cxnSp>
      <p:sp>
        <p:nvSpPr>
          <p:cNvPr id="990" name="Shape 990"/>
          <p:cNvSpPr txBox="1"/>
          <p:nvPr/>
        </p:nvSpPr>
        <p:spPr>
          <a:xfrm>
            <a:off x="4638675" y="296862"/>
            <a:ext cx="2790825" cy="2174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1                                  2                             3                                      4</a:t>
            </a:r>
            <a:endParaRPr/>
          </a:p>
        </p:txBody>
      </p:sp>
      <p:sp>
        <p:nvSpPr>
          <p:cNvPr id="991" name="Shape 991"/>
          <p:cNvSpPr txBox="1"/>
          <p:nvPr/>
        </p:nvSpPr>
        <p:spPr>
          <a:xfrm>
            <a:off x="3854450" y="257175"/>
            <a:ext cx="728662" cy="246062"/>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a:solidFill>
                  <a:srgbClr val="000000"/>
                </a:solidFill>
                <a:latin typeface="Calibri"/>
                <a:ea typeface="Calibri"/>
                <a:cs typeface="Calibri"/>
                <a:sym typeface="Calibri"/>
              </a:rPr>
              <a:t>Read pairs</a:t>
            </a:r>
            <a:endParaRPr/>
          </a:p>
        </p:txBody>
      </p:sp>
      <p:sp>
        <p:nvSpPr>
          <p:cNvPr id="992" name="Shape 992"/>
          <p:cNvSpPr txBox="1"/>
          <p:nvPr/>
        </p:nvSpPr>
        <p:spPr>
          <a:xfrm>
            <a:off x="3854450" y="433387"/>
            <a:ext cx="342900" cy="3698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FF"/>
              </a:buClr>
              <a:buSzPts val="1800"/>
              <a:buFont typeface="Calibri"/>
              <a:buNone/>
            </a:pPr>
            <a:r>
              <a:rPr b="0" i="0" lang="en-US" sz="1800" u="none">
                <a:solidFill>
                  <a:srgbClr val="0000FF"/>
                </a:solidFill>
                <a:latin typeface="Calibri"/>
                <a:ea typeface="Calibri"/>
                <a:cs typeface="Calibri"/>
                <a:sym typeface="Calibri"/>
              </a:rPr>
              <a:t>…</a:t>
            </a:r>
            <a:endParaRPr/>
          </a:p>
        </p:txBody>
      </p:sp>
      <p:sp>
        <p:nvSpPr>
          <p:cNvPr id="993" name="Shape 993"/>
          <p:cNvSpPr txBox="1"/>
          <p:nvPr/>
        </p:nvSpPr>
        <p:spPr>
          <a:xfrm>
            <a:off x="3854450" y="1182687"/>
            <a:ext cx="342900" cy="3698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FF"/>
              </a:buClr>
              <a:buSzPts val="1800"/>
              <a:buFont typeface="Calibri"/>
              <a:buNone/>
            </a:pPr>
            <a:r>
              <a:rPr b="0" i="0" lang="en-US" sz="1800" u="none">
                <a:solidFill>
                  <a:srgbClr val="0000FF"/>
                </a:solidFill>
                <a:latin typeface="Calibri"/>
                <a:ea typeface="Calibri"/>
                <a:cs typeface="Calibri"/>
                <a:sym typeface="Calibri"/>
              </a:rPr>
              <a:t>…</a:t>
            </a:r>
            <a:endParaRPr/>
          </a:p>
        </p:txBody>
      </p:sp>
      <p:sp>
        <p:nvSpPr>
          <p:cNvPr id="994" name="Shape 994"/>
          <p:cNvSpPr txBox="1"/>
          <p:nvPr/>
        </p:nvSpPr>
        <p:spPr>
          <a:xfrm>
            <a:off x="452437" y="3059112"/>
            <a:ext cx="366712"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95" name="Shape 995"/>
          <p:cNvSpPr txBox="1"/>
          <p:nvPr/>
        </p:nvSpPr>
        <p:spPr>
          <a:xfrm>
            <a:off x="917575" y="3246437"/>
            <a:ext cx="1770062" cy="3079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a:solidFill>
                  <a:srgbClr val="000000"/>
                </a:solidFill>
                <a:latin typeface="Calibri"/>
                <a:ea typeface="Calibri"/>
                <a:cs typeface="Calibri"/>
                <a:sym typeface="Calibri"/>
              </a:rPr>
              <a:t>Splice-junction library</a:t>
            </a:r>
            <a:endParaRPr/>
          </a:p>
        </p:txBody>
      </p:sp>
      <p:sp>
        <p:nvSpPr>
          <p:cNvPr id="996" name="Shape 996"/>
          <p:cNvSpPr txBox="1"/>
          <p:nvPr/>
        </p:nvSpPr>
        <p:spPr>
          <a:xfrm>
            <a:off x="3486150" y="2978150"/>
            <a:ext cx="1341437" cy="5238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Evidence</a:t>
            </a:r>
            <a:endParaRPr/>
          </a:p>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from alignment</a:t>
            </a:r>
            <a:endParaRPr/>
          </a:p>
        </p:txBody>
      </p:sp>
      <p:sp>
        <p:nvSpPr>
          <p:cNvPr id="997" name="Shape 997"/>
          <p:cNvSpPr txBox="1"/>
          <p:nvPr/>
        </p:nvSpPr>
        <p:spPr>
          <a:xfrm>
            <a:off x="908050" y="3059112"/>
            <a:ext cx="357187"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98" name="Shape 998"/>
          <p:cNvSpPr txBox="1"/>
          <p:nvPr/>
        </p:nvSpPr>
        <p:spPr>
          <a:xfrm>
            <a:off x="1090612" y="3059112"/>
            <a:ext cx="182562"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999" name="Shape 999"/>
          <p:cNvSpPr txBox="1"/>
          <p:nvPr/>
        </p:nvSpPr>
        <p:spPr>
          <a:xfrm>
            <a:off x="1387475" y="3059112"/>
            <a:ext cx="365125"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0" name="Shape 1000"/>
          <p:cNvSpPr txBox="1"/>
          <p:nvPr/>
        </p:nvSpPr>
        <p:spPr>
          <a:xfrm>
            <a:off x="1570037" y="3059112"/>
            <a:ext cx="182562"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1" name="Shape 1001"/>
          <p:cNvSpPr txBox="1"/>
          <p:nvPr/>
        </p:nvSpPr>
        <p:spPr>
          <a:xfrm>
            <a:off x="1874837" y="3059112"/>
            <a:ext cx="365125"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2" name="Shape 1002"/>
          <p:cNvSpPr txBox="1"/>
          <p:nvPr/>
        </p:nvSpPr>
        <p:spPr>
          <a:xfrm>
            <a:off x="2057400" y="3059112"/>
            <a:ext cx="182562"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3" name="Shape 1003"/>
          <p:cNvSpPr txBox="1"/>
          <p:nvPr/>
        </p:nvSpPr>
        <p:spPr>
          <a:xfrm>
            <a:off x="2352675" y="3059112"/>
            <a:ext cx="36671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4" name="Shape 1004"/>
          <p:cNvSpPr txBox="1"/>
          <p:nvPr/>
        </p:nvSpPr>
        <p:spPr>
          <a:xfrm>
            <a:off x="2536825" y="3059112"/>
            <a:ext cx="182562"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5" name="Shape 1005"/>
          <p:cNvSpPr txBox="1"/>
          <p:nvPr/>
        </p:nvSpPr>
        <p:spPr>
          <a:xfrm>
            <a:off x="2819400" y="3052762"/>
            <a:ext cx="366712"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6" name="Shape 1006"/>
          <p:cNvSpPr txBox="1"/>
          <p:nvPr/>
        </p:nvSpPr>
        <p:spPr>
          <a:xfrm>
            <a:off x="3001962" y="3052762"/>
            <a:ext cx="184150"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07" name="Shape 1007"/>
          <p:cNvSpPr/>
          <p:nvPr/>
        </p:nvSpPr>
        <p:spPr>
          <a:xfrm>
            <a:off x="4851400" y="2847975"/>
            <a:ext cx="1314450" cy="809625"/>
          </a:xfrm>
          <a:prstGeom prst="flowChartMagneticDisk">
            <a:avLst/>
          </a:prstGeom>
          <a:solidFill>
            <a:srgbClr val="B3A2C7"/>
          </a:solidFill>
          <a:ln cap="flat" cmpd="sng" w="9525">
            <a:solidFill>
              <a:schemeClr val="dk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a:solidFill>
                  <a:srgbClr val="FFFFFF"/>
                </a:solidFill>
                <a:latin typeface="Calibri"/>
                <a:ea typeface="Calibri"/>
                <a:cs typeface="Calibri"/>
                <a:sym typeface="Calibri"/>
              </a:rPr>
              <a:t>Unaligned reads</a:t>
            </a:r>
            <a:endParaRPr/>
          </a:p>
        </p:txBody>
      </p:sp>
      <p:cxnSp>
        <p:nvCxnSpPr>
          <p:cNvPr id="1008" name="Shape 1008"/>
          <p:cNvCxnSpPr/>
          <p:nvPr/>
        </p:nvCxnSpPr>
        <p:spPr>
          <a:xfrm>
            <a:off x="244475" y="2433637"/>
            <a:ext cx="3475037" cy="1587"/>
          </a:xfrm>
          <a:prstGeom prst="straightConnector1">
            <a:avLst/>
          </a:prstGeom>
          <a:noFill/>
          <a:ln cap="flat" cmpd="sng" w="25400">
            <a:solidFill>
              <a:srgbClr val="0000FF"/>
            </a:solidFill>
            <a:prstDash val="solid"/>
            <a:miter lim="800000"/>
            <a:headEnd len="med" w="med" type="none"/>
            <a:tailEnd len="med" w="med" type="none"/>
          </a:ln>
        </p:spPr>
      </p:cxnSp>
      <p:sp>
        <p:nvSpPr>
          <p:cNvPr id="1009" name="Shape 1009"/>
          <p:cNvSpPr txBox="1"/>
          <p:nvPr/>
        </p:nvSpPr>
        <p:spPr>
          <a:xfrm>
            <a:off x="315912" y="2322512"/>
            <a:ext cx="457200" cy="233362"/>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10" name="Shape 1010"/>
          <p:cNvSpPr txBox="1"/>
          <p:nvPr/>
        </p:nvSpPr>
        <p:spPr>
          <a:xfrm>
            <a:off x="952500" y="2322512"/>
            <a:ext cx="366712" cy="233362"/>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11" name="Shape 1011"/>
          <p:cNvSpPr txBox="1"/>
          <p:nvPr/>
        </p:nvSpPr>
        <p:spPr>
          <a:xfrm>
            <a:off x="1617662" y="2322512"/>
            <a:ext cx="914400" cy="233362"/>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12" name="Shape 1012"/>
          <p:cNvSpPr txBox="1"/>
          <p:nvPr/>
        </p:nvSpPr>
        <p:spPr>
          <a:xfrm>
            <a:off x="2765425" y="2322512"/>
            <a:ext cx="731837" cy="233362"/>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1013" name="Shape 1013"/>
          <p:cNvCxnSpPr/>
          <p:nvPr/>
        </p:nvCxnSpPr>
        <p:spPr>
          <a:xfrm>
            <a:off x="4349750" y="2433637"/>
            <a:ext cx="2147887" cy="1587"/>
          </a:xfrm>
          <a:prstGeom prst="straightConnector1">
            <a:avLst/>
          </a:prstGeom>
          <a:noFill/>
          <a:ln cap="flat" cmpd="sng" w="25400">
            <a:solidFill>
              <a:srgbClr val="0000FF"/>
            </a:solidFill>
            <a:prstDash val="solid"/>
            <a:miter lim="800000"/>
            <a:headEnd len="med" w="med" type="none"/>
            <a:tailEnd len="med" w="med" type="none"/>
          </a:ln>
        </p:spPr>
      </p:cxnSp>
      <p:cxnSp>
        <p:nvCxnSpPr>
          <p:cNvPr id="1014" name="Shape 1014"/>
          <p:cNvCxnSpPr/>
          <p:nvPr/>
        </p:nvCxnSpPr>
        <p:spPr>
          <a:xfrm>
            <a:off x="4770437" y="2347912"/>
            <a:ext cx="0" cy="184150"/>
          </a:xfrm>
          <a:prstGeom prst="straightConnector1">
            <a:avLst/>
          </a:prstGeom>
          <a:noFill/>
          <a:ln cap="flat" cmpd="sng" w="25400">
            <a:solidFill>
              <a:srgbClr val="0000FF"/>
            </a:solidFill>
            <a:prstDash val="solid"/>
            <a:miter lim="800000"/>
            <a:headEnd len="med" w="med" type="none"/>
            <a:tailEnd len="med" w="med" type="none"/>
          </a:ln>
        </p:spPr>
      </p:cxnSp>
      <p:cxnSp>
        <p:nvCxnSpPr>
          <p:cNvPr id="1015" name="Shape 1015"/>
          <p:cNvCxnSpPr/>
          <p:nvPr/>
        </p:nvCxnSpPr>
        <p:spPr>
          <a:xfrm>
            <a:off x="2149475" y="2632075"/>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16" name="Shape 1016"/>
          <p:cNvCxnSpPr/>
          <p:nvPr/>
        </p:nvCxnSpPr>
        <p:spPr>
          <a:xfrm>
            <a:off x="5078412" y="2987675"/>
            <a:ext cx="187325" cy="0"/>
          </a:xfrm>
          <a:prstGeom prst="straightConnector1">
            <a:avLst/>
          </a:prstGeom>
          <a:noFill/>
          <a:ln cap="flat" cmpd="sng" w="38100">
            <a:solidFill>
              <a:srgbClr val="8064A2"/>
            </a:solidFill>
            <a:prstDash val="solid"/>
            <a:miter lim="800000"/>
            <a:headEnd len="sm" w="sm" type="stealth"/>
            <a:tailEnd len="med" w="med" type="none"/>
          </a:ln>
        </p:spPr>
      </p:cxnSp>
      <p:cxnSp>
        <p:nvCxnSpPr>
          <p:cNvPr id="1017" name="Shape 1017"/>
          <p:cNvCxnSpPr/>
          <p:nvPr/>
        </p:nvCxnSpPr>
        <p:spPr>
          <a:xfrm rot="10800000">
            <a:off x="2336800" y="2630487"/>
            <a:ext cx="2741612" cy="357187"/>
          </a:xfrm>
          <a:prstGeom prst="straightConnector1">
            <a:avLst/>
          </a:prstGeom>
          <a:noFill/>
          <a:ln cap="flat" cmpd="sng" w="19050">
            <a:solidFill>
              <a:srgbClr val="7F7F7F"/>
            </a:solidFill>
            <a:prstDash val="solid"/>
            <a:miter lim="800000"/>
            <a:headEnd len="med" w="med" type="none"/>
            <a:tailEnd len="med" w="med" type="none"/>
          </a:ln>
        </p:spPr>
      </p:cxnSp>
      <p:cxnSp>
        <p:nvCxnSpPr>
          <p:cNvPr id="1018" name="Shape 1018"/>
          <p:cNvCxnSpPr/>
          <p:nvPr/>
        </p:nvCxnSpPr>
        <p:spPr>
          <a:xfrm>
            <a:off x="5294312" y="3027362"/>
            <a:ext cx="187325" cy="0"/>
          </a:xfrm>
          <a:prstGeom prst="straightConnector1">
            <a:avLst/>
          </a:prstGeom>
          <a:noFill/>
          <a:ln cap="flat" cmpd="sng" w="38100">
            <a:solidFill>
              <a:srgbClr val="8064A2"/>
            </a:solidFill>
            <a:prstDash val="solid"/>
            <a:miter lim="800000"/>
            <a:headEnd len="sm" w="sm" type="stealth"/>
            <a:tailEnd len="med" w="med" type="none"/>
          </a:ln>
        </p:spPr>
      </p:cxnSp>
      <p:cxnSp>
        <p:nvCxnSpPr>
          <p:cNvPr id="1019" name="Shape 1019"/>
          <p:cNvCxnSpPr/>
          <p:nvPr/>
        </p:nvCxnSpPr>
        <p:spPr>
          <a:xfrm>
            <a:off x="5495925" y="2943225"/>
            <a:ext cx="187325" cy="0"/>
          </a:xfrm>
          <a:prstGeom prst="straightConnector1">
            <a:avLst/>
          </a:prstGeom>
          <a:noFill/>
          <a:ln cap="flat" cmpd="sng" w="38100">
            <a:solidFill>
              <a:srgbClr val="8064A2"/>
            </a:solidFill>
            <a:prstDash val="solid"/>
            <a:miter lim="800000"/>
            <a:headEnd len="sm" w="sm" type="stealth"/>
            <a:tailEnd len="med" w="med" type="none"/>
          </a:ln>
        </p:spPr>
      </p:cxnSp>
      <p:cxnSp>
        <p:nvCxnSpPr>
          <p:cNvPr id="1020" name="Shape 1020"/>
          <p:cNvCxnSpPr/>
          <p:nvPr/>
        </p:nvCxnSpPr>
        <p:spPr>
          <a:xfrm rot="10800000">
            <a:off x="5792787" y="2987675"/>
            <a:ext cx="187325" cy="0"/>
          </a:xfrm>
          <a:prstGeom prst="straightConnector1">
            <a:avLst/>
          </a:prstGeom>
          <a:noFill/>
          <a:ln cap="flat" cmpd="sng" w="38100">
            <a:solidFill>
              <a:srgbClr val="8064A2"/>
            </a:solidFill>
            <a:prstDash val="solid"/>
            <a:miter lim="800000"/>
            <a:headEnd len="sm" w="sm" type="stealth"/>
            <a:tailEnd len="med" w="med" type="none"/>
          </a:ln>
        </p:spPr>
      </p:cxnSp>
      <p:sp>
        <p:nvSpPr>
          <p:cNvPr id="1021" name="Shape 1021"/>
          <p:cNvSpPr txBox="1"/>
          <p:nvPr/>
        </p:nvSpPr>
        <p:spPr>
          <a:xfrm>
            <a:off x="636587" y="3059112"/>
            <a:ext cx="18256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22" name="Shape 1022"/>
          <p:cNvSpPr txBox="1"/>
          <p:nvPr/>
        </p:nvSpPr>
        <p:spPr>
          <a:xfrm>
            <a:off x="330200" y="2943225"/>
            <a:ext cx="2947987" cy="611187"/>
          </a:xfrm>
          <a:prstGeom prst="rect">
            <a:avLst/>
          </a:prstGeom>
          <a:noFill/>
          <a:ln cap="flat" cmpd="sng" w="9525">
            <a:solidFill>
              <a:srgbClr val="000000"/>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1023" name="Shape 1023"/>
          <p:cNvCxnSpPr/>
          <p:nvPr/>
        </p:nvCxnSpPr>
        <p:spPr>
          <a:xfrm rot="10800000">
            <a:off x="3278187" y="3249612"/>
            <a:ext cx="1573212" cy="3175"/>
          </a:xfrm>
          <a:prstGeom prst="straightConnector1">
            <a:avLst/>
          </a:prstGeom>
          <a:noFill/>
          <a:ln cap="flat" cmpd="sng" w="25400">
            <a:solidFill>
              <a:srgbClr val="4BACC6"/>
            </a:solidFill>
            <a:prstDash val="solid"/>
            <a:miter lim="800000"/>
            <a:headEnd len="med" w="med" type="none"/>
            <a:tailEnd len="med" w="med" type="stealth"/>
          </a:ln>
        </p:spPr>
      </p:cxnSp>
      <p:sp>
        <p:nvSpPr>
          <p:cNvPr id="1024" name="Shape 1024"/>
          <p:cNvSpPr txBox="1"/>
          <p:nvPr/>
        </p:nvSpPr>
        <p:spPr>
          <a:xfrm>
            <a:off x="1957387" y="2517775"/>
            <a:ext cx="238125" cy="2174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3</a:t>
            </a:r>
            <a:endParaRPr/>
          </a:p>
        </p:txBody>
      </p:sp>
      <p:sp>
        <p:nvSpPr>
          <p:cNvPr id="1025" name="Shape 1025"/>
          <p:cNvSpPr/>
          <p:nvPr/>
        </p:nvSpPr>
        <p:spPr>
          <a:xfrm>
            <a:off x="4468812" y="4451350"/>
            <a:ext cx="595312" cy="593725"/>
          </a:xfrm>
          <a:prstGeom prst="ellipse">
            <a:avLst/>
          </a:prstGeom>
          <a:noFill/>
          <a:ln cap="flat" cmpd="sng" w="25400">
            <a:solidFill>
              <a:srgbClr val="4BACC6"/>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1026" name="Shape 1026"/>
          <p:cNvCxnSpPr/>
          <p:nvPr/>
        </p:nvCxnSpPr>
        <p:spPr>
          <a:xfrm>
            <a:off x="247650" y="4514850"/>
            <a:ext cx="3475037" cy="1587"/>
          </a:xfrm>
          <a:prstGeom prst="straightConnector1">
            <a:avLst/>
          </a:prstGeom>
          <a:noFill/>
          <a:ln cap="flat" cmpd="sng" w="25400">
            <a:solidFill>
              <a:srgbClr val="0000FF"/>
            </a:solidFill>
            <a:prstDash val="solid"/>
            <a:miter lim="800000"/>
            <a:headEnd len="med" w="med" type="none"/>
            <a:tailEnd len="med" w="med" type="none"/>
          </a:ln>
        </p:spPr>
      </p:cxnSp>
      <p:sp>
        <p:nvSpPr>
          <p:cNvPr id="1027" name="Shape 1027"/>
          <p:cNvSpPr txBox="1"/>
          <p:nvPr/>
        </p:nvSpPr>
        <p:spPr>
          <a:xfrm>
            <a:off x="317500" y="4403725"/>
            <a:ext cx="457200"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28" name="Shape 1028"/>
          <p:cNvSpPr txBox="1"/>
          <p:nvPr/>
        </p:nvSpPr>
        <p:spPr>
          <a:xfrm>
            <a:off x="955675" y="4403725"/>
            <a:ext cx="365125"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29" name="Shape 1029"/>
          <p:cNvSpPr txBox="1"/>
          <p:nvPr/>
        </p:nvSpPr>
        <p:spPr>
          <a:xfrm>
            <a:off x="1619250" y="4403725"/>
            <a:ext cx="914400"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30" name="Shape 1030"/>
          <p:cNvSpPr txBox="1"/>
          <p:nvPr/>
        </p:nvSpPr>
        <p:spPr>
          <a:xfrm>
            <a:off x="2768600" y="4403725"/>
            <a:ext cx="730250"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1031" name="Shape 1031"/>
          <p:cNvCxnSpPr/>
          <p:nvPr/>
        </p:nvCxnSpPr>
        <p:spPr>
          <a:xfrm>
            <a:off x="4351337" y="4514850"/>
            <a:ext cx="2149475" cy="1587"/>
          </a:xfrm>
          <a:prstGeom prst="straightConnector1">
            <a:avLst/>
          </a:prstGeom>
          <a:noFill/>
          <a:ln cap="flat" cmpd="sng" w="25400">
            <a:solidFill>
              <a:srgbClr val="0000FF"/>
            </a:solidFill>
            <a:prstDash val="solid"/>
            <a:miter lim="800000"/>
            <a:headEnd len="med" w="med" type="none"/>
            <a:tailEnd len="med" w="med" type="none"/>
          </a:ln>
        </p:spPr>
      </p:cxnSp>
      <p:cxnSp>
        <p:nvCxnSpPr>
          <p:cNvPr id="1032" name="Shape 1032"/>
          <p:cNvCxnSpPr/>
          <p:nvPr/>
        </p:nvCxnSpPr>
        <p:spPr>
          <a:xfrm>
            <a:off x="4772025" y="4429125"/>
            <a:ext cx="0" cy="182562"/>
          </a:xfrm>
          <a:prstGeom prst="straightConnector1">
            <a:avLst/>
          </a:prstGeom>
          <a:noFill/>
          <a:ln cap="flat" cmpd="sng" w="25400">
            <a:solidFill>
              <a:srgbClr val="0000FF"/>
            </a:solidFill>
            <a:prstDash val="solid"/>
            <a:miter lim="800000"/>
            <a:headEnd len="med" w="med" type="none"/>
            <a:tailEnd len="med" w="med" type="none"/>
          </a:ln>
        </p:spPr>
      </p:cxnSp>
      <p:cxnSp>
        <p:nvCxnSpPr>
          <p:cNvPr id="1033" name="Shape 1033"/>
          <p:cNvCxnSpPr/>
          <p:nvPr/>
        </p:nvCxnSpPr>
        <p:spPr>
          <a:xfrm rot="10800000">
            <a:off x="506412" y="4818062"/>
            <a:ext cx="4017962" cy="0"/>
          </a:xfrm>
          <a:prstGeom prst="straightConnector1">
            <a:avLst/>
          </a:prstGeom>
          <a:noFill/>
          <a:ln cap="flat" cmpd="sng" w="19050">
            <a:solidFill>
              <a:srgbClr val="7F7F7F"/>
            </a:solidFill>
            <a:prstDash val="solid"/>
            <a:miter lim="800000"/>
            <a:headEnd len="med" w="med" type="none"/>
            <a:tailEnd len="med" w="med" type="none"/>
          </a:ln>
        </p:spPr>
      </p:cxnSp>
      <p:cxnSp>
        <p:nvCxnSpPr>
          <p:cNvPr id="1034" name="Shape 1034"/>
          <p:cNvCxnSpPr/>
          <p:nvPr/>
        </p:nvCxnSpPr>
        <p:spPr>
          <a:xfrm rot="10800000">
            <a:off x="4524375" y="4818062"/>
            <a:ext cx="187325" cy="0"/>
          </a:xfrm>
          <a:prstGeom prst="straightConnector1">
            <a:avLst/>
          </a:prstGeom>
          <a:noFill/>
          <a:ln cap="flat" cmpd="sng" w="38100">
            <a:solidFill>
              <a:srgbClr val="7F7F7F"/>
            </a:solidFill>
            <a:prstDash val="solid"/>
            <a:miter lim="800000"/>
            <a:headEnd len="sm" w="sm" type="stealth"/>
            <a:tailEnd len="med" w="med" type="none"/>
          </a:ln>
        </p:spPr>
      </p:cxnSp>
      <p:cxnSp>
        <p:nvCxnSpPr>
          <p:cNvPr id="1035" name="Shape 1035"/>
          <p:cNvCxnSpPr/>
          <p:nvPr/>
        </p:nvCxnSpPr>
        <p:spPr>
          <a:xfrm rot="10800000">
            <a:off x="371475" y="4818062"/>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36" name="Shape 1036"/>
          <p:cNvCxnSpPr/>
          <p:nvPr/>
        </p:nvCxnSpPr>
        <p:spPr>
          <a:xfrm>
            <a:off x="3435350" y="4724400"/>
            <a:ext cx="1377950" cy="0"/>
          </a:xfrm>
          <a:prstGeom prst="straightConnector1">
            <a:avLst/>
          </a:prstGeom>
          <a:noFill/>
          <a:ln cap="flat" cmpd="sng" w="19050">
            <a:solidFill>
              <a:srgbClr val="7F7F7F"/>
            </a:solidFill>
            <a:prstDash val="solid"/>
            <a:miter lim="800000"/>
            <a:headEnd len="med" w="med" type="none"/>
            <a:tailEnd len="med" w="med" type="none"/>
          </a:ln>
        </p:spPr>
      </p:cxnSp>
      <p:cxnSp>
        <p:nvCxnSpPr>
          <p:cNvPr id="1037" name="Shape 1037"/>
          <p:cNvCxnSpPr/>
          <p:nvPr/>
        </p:nvCxnSpPr>
        <p:spPr>
          <a:xfrm>
            <a:off x="3248025" y="4722812"/>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38" name="Shape 1038"/>
          <p:cNvCxnSpPr/>
          <p:nvPr/>
        </p:nvCxnSpPr>
        <p:spPr>
          <a:xfrm>
            <a:off x="4813300" y="4724400"/>
            <a:ext cx="187325" cy="0"/>
          </a:xfrm>
          <a:prstGeom prst="straightConnector1">
            <a:avLst/>
          </a:prstGeom>
          <a:noFill/>
          <a:ln cap="flat" cmpd="sng" w="38100">
            <a:solidFill>
              <a:srgbClr val="7F7F7F"/>
            </a:solidFill>
            <a:prstDash val="solid"/>
            <a:miter lim="800000"/>
            <a:headEnd len="sm" w="sm" type="stealth"/>
            <a:tailEnd len="med" w="med" type="none"/>
          </a:ln>
        </p:spPr>
      </p:cxnSp>
      <p:sp>
        <p:nvSpPr>
          <p:cNvPr id="1039" name="Shape 1039"/>
          <p:cNvSpPr txBox="1"/>
          <p:nvPr/>
        </p:nvSpPr>
        <p:spPr>
          <a:xfrm>
            <a:off x="5076825" y="4475162"/>
            <a:ext cx="1095375" cy="5238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Evidence</a:t>
            </a:r>
            <a:endParaRPr/>
          </a:p>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from cluster</a:t>
            </a:r>
            <a:endParaRPr/>
          </a:p>
        </p:txBody>
      </p:sp>
      <p:sp>
        <p:nvSpPr>
          <p:cNvPr id="1040" name="Shape 1040"/>
          <p:cNvSpPr txBox="1"/>
          <p:nvPr/>
        </p:nvSpPr>
        <p:spPr>
          <a:xfrm>
            <a:off x="214312" y="4710112"/>
            <a:ext cx="236537" cy="21590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1</a:t>
            </a:r>
            <a:endParaRPr/>
          </a:p>
        </p:txBody>
      </p:sp>
      <p:sp>
        <p:nvSpPr>
          <p:cNvPr id="1041" name="Shape 1041"/>
          <p:cNvSpPr txBox="1"/>
          <p:nvPr/>
        </p:nvSpPr>
        <p:spPr>
          <a:xfrm flipH="1">
            <a:off x="3059112" y="4608512"/>
            <a:ext cx="596900" cy="2190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4</a:t>
            </a:r>
            <a:endParaRPr/>
          </a:p>
        </p:txBody>
      </p:sp>
      <p:cxnSp>
        <p:nvCxnSpPr>
          <p:cNvPr id="1042" name="Shape 1042"/>
          <p:cNvCxnSpPr/>
          <p:nvPr/>
        </p:nvCxnSpPr>
        <p:spPr>
          <a:xfrm>
            <a:off x="244475" y="5618162"/>
            <a:ext cx="3473450" cy="1587"/>
          </a:xfrm>
          <a:prstGeom prst="straightConnector1">
            <a:avLst/>
          </a:prstGeom>
          <a:noFill/>
          <a:ln cap="flat" cmpd="sng" w="25400">
            <a:solidFill>
              <a:srgbClr val="0000FF"/>
            </a:solidFill>
            <a:prstDash val="solid"/>
            <a:miter lim="800000"/>
            <a:headEnd len="med" w="med" type="none"/>
            <a:tailEnd len="med" w="med" type="none"/>
          </a:ln>
        </p:spPr>
      </p:cxnSp>
      <p:sp>
        <p:nvSpPr>
          <p:cNvPr id="1043" name="Shape 1043"/>
          <p:cNvSpPr txBox="1"/>
          <p:nvPr/>
        </p:nvSpPr>
        <p:spPr>
          <a:xfrm>
            <a:off x="314325" y="5507037"/>
            <a:ext cx="457200" cy="231775"/>
          </a:xfrm>
          <a:prstGeom prst="rect">
            <a:avLst/>
          </a:prstGeom>
          <a:solidFill>
            <a:srgbClr val="0000FF"/>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44" name="Shape 1044"/>
          <p:cNvSpPr txBox="1"/>
          <p:nvPr/>
        </p:nvSpPr>
        <p:spPr>
          <a:xfrm>
            <a:off x="950912" y="5507037"/>
            <a:ext cx="366712" cy="231775"/>
          </a:xfrm>
          <a:prstGeom prst="rect">
            <a:avLst/>
          </a:prstGeom>
          <a:solidFill>
            <a:srgbClr val="FF0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45" name="Shape 1045"/>
          <p:cNvSpPr txBox="1"/>
          <p:nvPr/>
        </p:nvSpPr>
        <p:spPr>
          <a:xfrm>
            <a:off x="1616075" y="5507037"/>
            <a:ext cx="914400" cy="231775"/>
          </a:xfrm>
          <a:prstGeom prst="rect">
            <a:avLst/>
          </a:prstGeom>
          <a:solidFill>
            <a:srgbClr val="008000"/>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46" name="Shape 1046"/>
          <p:cNvSpPr txBox="1"/>
          <p:nvPr/>
        </p:nvSpPr>
        <p:spPr>
          <a:xfrm>
            <a:off x="2763837" y="5507037"/>
            <a:ext cx="731837" cy="231775"/>
          </a:xfrm>
          <a:prstGeom prst="rect">
            <a:avLst/>
          </a:prstGeom>
          <a:solidFill>
            <a:srgbClr val="F79646"/>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1047" name="Shape 1047"/>
          <p:cNvCxnSpPr/>
          <p:nvPr/>
        </p:nvCxnSpPr>
        <p:spPr>
          <a:xfrm>
            <a:off x="4348162" y="5618162"/>
            <a:ext cx="2147887" cy="1587"/>
          </a:xfrm>
          <a:prstGeom prst="straightConnector1">
            <a:avLst/>
          </a:prstGeom>
          <a:noFill/>
          <a:ln cap="flat" cmpd="sng" w="25400">
            <a:solidFill>
              <a:srgbClr val="0000FF"/>
            </a:solidFill>
            <a:prstDash val="solid"/>
            <a:miter lim="800000"/>
            <a:headEnd len="med" w="med" type="none"/>
            <a:tailEnd len="med" w="med" type="none"/>
          </a:ln>
        </p:spPr>
      </p:cxnSp>
      <p:cxnSp>
        <p:nvCxnSpPr>
          <p:cNvPr id="1048" name="Shape 1048"/>
          <p:cNvCxnSpPr/>
          <p:nvPr/>
        </p:nvCxnSpPr>
        <p:spPr>
          <a:xfrm>
            <a:off x="4768850" y="5532437"/>
            <a:ext cx="0" cy="182562"/>
          </a:xfrm>
          <a:prstGeom prst="straightConnector1">
            <a:avLst/>
          </a:prstGeom>
          <a:noFill/>
          <a:ln cap="flat" cmpd="sng" w="25400">
            <a:solidFill>
              <a:srgbClr val="0000FF"/>
            </a:solidFill>
            <a:prstDash val="solid"/>
            <a:miter lim="800000"/>
            <a:headEnd len="med" w="med" type="none"/>
            <a:tailEnd len="med" w="med" type="none"/>
          </a:ln>
        </p:spPr>
      </p:cxnSp>
      <p:cxnSp>
        <p:nvCxnSpPr>
          <p:cNvPr id="1049" name="Shape 1049"/>
          <p:cNvCxnSpPr/>
          <p:nvPr/>
        </p:nvCxnSpPr>
        <p:spPr>
          <a:xfrm rot="10800000">
            <a:off x="368300" y="5921375"/>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50" name="Shape 1050"/>
          <p:cNvCxnSpPr/>
          <p:nvPr/>
        </p:nvCxnSpPr>
        <p:spPr>
          <a:xfrm>
            <a:off x="3244850" y="5826125"/>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51" name="Shape 1051"/>
          <p:cNvCxnSpPr/>
          <p:nvPr/>
        </p:nvCxnSpPr>
        <p:spPr>
          <a:xfrm>
            <a:off x="2147887" y="5816600"/>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52" name="Shape 1052"/>
          <p:cNvCxnSpPr/>
          <p:nvPr/>
        </p:nvCxnSpPr>
        <p:spPr>
          <a:xfrm>
            <a:off x="1092200" y="5816600"/>
            <a:ext cx="187325" cy="0"/>
          </a:xfrm>
          <a:prstGeom prst="straightConnector1">
            <a:avLst/>
          </a:prstGeom>
          <a:noFill/>
          <a:ln cap="flat" cmpd="sng" w="38100">
            <a:solidFill>
              <a:schemeClr val="dk1"/>
            </a:solidFill>
            <a:prstDash val="solid"/>
            <a:miter lim="800000"/>
            <a:headEnd len="med" w="med" type="none"/>
            <a:tailEnd len="sm" w="sm" type="stealth"/>
          </a:ln>
        </p:spPr>
      </p:cxnSp>
      <p:cxnSp>
        <p:nvCxnSpPr>
          <p:cNvPr id="1053" name="Shape 1053"/>
          <p:cNvCxnSpPr/>
          <p:nvPr/>
        </p:nvCxnSpPr>
        <p:spPr>
          <a:xfrm rot="10800000">
            <a:off x="1254125" y="5815012"/>
            <a:ext cx="379412" cy="0"/>
          </a:xfrm>
          <a:prstGeom prst="straightConnector1">
            <a:avLst/>
          </a:prstGeom>
          <a:noFill/>
          <a:ln cap="flat" cmpd="sng" w="19050">
            <a:solidFill>
              <a:srgbClr val="7F7F7F"/>
            </a:solidFill>
            <a:prstDash val="solid"/>
            <a:miter lim="800000"/>
            <a:headEnd len="med" w="med" type="none"/>
            <a:tailEnd len="med" w="med" type="none"/>
          </a:ln>
        </p:spPr>
      </p:cxnSp>
      <p:cxnSp>
        <p:nvCxnSpPr>
          <p:cNvPr id="1054" name="Shape 1054"/>
          <p:cNvCxnSpPr/>
          <p:nvPr/>
        </p:nvCxnSpPr>
        <p:spPr>
          <a:xfrm>
            <a:off x="1617662" y="5811837"/>
            <a:ext cx="187325" cy="0"/>
          </a:xfrm>
          <a:prstGeom prst="straightConnector1">
            <a:avLst/>
          </a:prstGeom>
          <a:noFill/>
          <a:ln cap="flat" cmpd="sng" w="38100">
            <a:solidFill>
              <a:schemeClr val="dk1"/>
            </a:solidFill>
            <a:prstDash val="solid"/>
            <a:miter lim="800000"/>
            <a:headEnd len="sm" w="sm" type="stealth"/>
            <a:tailEnd len="med" w="med" type="none"/>
          </a:ln>
        </p:spPr>
      </p:cxnSp>
      <p:cxnSp>
        <p:nvCxnSpPr>
          <p:cNvPr id="1055" name="Shape 1055"/>
          <p:cNvCxnSpPr/>
          <p:nvPr/>
        </p:nvCxnSpPr>
        <p:spPr>
          <a:xfrm>
            <a:off x="244475" y="6345237"/>
            <a:ext cx="71437" cy="0"/>
          </a:xfrm>
          <a:prstGeom prst="straightConnector1">
            <a:avLst/>
          </a:prstGeom>
          <a:noFill/>
          <a:ln cap="flat" cmpd="sng" w="25400">
            <a:solidFill>
              <a:schemeClr val="dk1"/>
            </a:solidFill>
            <a:prstDash val="solid"/>
            <a:miter lim="800000"/>
            <a:headEnd len="med" w="med" type="none"/>
            <a:tailEnd len="med" w="med" type="none"/>
          </a:ln>
        </p:spPr>
      </p:cxnSp>
      <p:cxnSp>
        <p:nvCxnSpPr>
          <p:cNvPr id="1056" name="Shape 1056"/>
          <p:cNvCxnSpPr/>
          <p:nvPr/>
        </p:nvCxnSpPr>
        <p:spPr>
          <a:xfrm>
            <a:off x="315912" y="6127750"/>
            <a:ext cx="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57" name="Shape 1057"/>
          <p:cNvCxnSpPr/>
          <p:nvPr/>
        </p:nvCxnSpPr>
        <p:spPr>
          <a:xfrm>
            <a:off x="311150" y="6127750"/>
            <a:ext cx="457200" cy="0"/>
          </a:xfrm>
          <a:prstGeom prst="straightConnector1">
            <a:avLst/>
          </a:prstGeom>
          <a:noFill/>
          <a:ln cap="flat" cmpd="sng" w="25400">
            <a:solidFill>
              <a:schemeClr val="dk1"/>
            </a:solidFill>
            <a:prstDash val="solid"/>
            <a:miter lim="800000"/>
            <a:headEnd len="med" w="med" type="none"/>
            <a:tailEnd len="med" w="med" type="none"/>
          </a:ln>
        </p:spPr>
      </p:cxnSp>
      <p:cxnSp>
        <p:nvCxnSpPr>
          <p:cNvPr id="1058" name="Shape 1058"/>
          <p:cNvCxnSpPr/>
          <p:nvPr/>
        </p:nvCxnSpPr>
        <p:spPr>
          <a:xfrm>
            <a:off x="768350" y="6127750"/>
            <a:ext cx="4762"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59" name="Shape 1059"/>
          <p:cNvCxnSpPr/>
          <p:nvPr/>
        </p:nvCxnSpPr>
        <p:spPr>
          <a:xfrm>
            <a:off x="773112" y="6345237"/>
            <a:ext cx="179387" cy="0"/>
          </a:xfrm>
          <a:prstGeom prst="straightConnector1">
            <a:avLst/>
          </a:prstGeom>
          <a:noFill/>
          <a:ln cap="flat" cmpd="sng" w="25400">
            <a:solidFill>
              <a:schemeClr val="dk1"/>
            </a:solidFill>
            <a:prstDash val="solid"/>
            <a:miter lim="800000"/>
            <a:headEnd len="med" w="med" type="none"/>
            <a:tailEnd len="med" w="med" type="none"/>
          </a:ln>
        </p:spPr>
      </p:cxnSp>
      <p:cxnSp>
        <p:nvCxnSpPr>
          <p:cNvPr id="1060" name="Shape 1060"/>
          <p:cNvCxnSpPr/>
          <p:nvPr/>
        </p:nvCxnSpPr>
        <p:spPr>
          <a:xfrm rot="10800000">
            <a:off x="952500" y="6127750"/>
            <a:ext cx="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61" name="Shape 1061"/>
          <p:cNvCxnSpPr/>
          <p:nvPr/>
        </p:nvCxnSpPr>
        <p:spPr>
          <a:xfrm rot="10800000">
            <a:off x="952500" y="6127750"/>
            <a:ext cx="366712" cy="0"/>
          </a:xfrm>
          <a:prstGeom prst="straightConnector1">
            <a:avLst/>
          </a:prstGeom>
          <a:noFill/>
          <a:ln cap="flat" cmpd="sng" w="25400">
            <a:solidFill>
              <a:schemeClr val="dk1"/>
            </a:solidFill>
            <a:prstDash val="solid"/>
            <a:miter lim="800000"/>
            <a:headEnd len="med" w="med" type="none"/>
            <a:tailEnd len="med" w="med" type="none"/>
          </a:ln>
        </p:spPr>
      </p:cxnSp>
      <p:cxnSp>
        <p:nvCxnSpPr>
          <p:cNvPr id="1062" name="Shape 1062"/>
          <p:cNvCxnSpPr/>
          <p:nvPr/>
        </p:nvCxnSpPr>
        <p:spPr>
          <a:xfrm rot="10800000">
            <a:off x="1319212" y="6127750"/>
            <a:ext cx="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63" name="Shape 1063"/>
          <p:cNvCxnSpPr/>
          <p:nvPr/>
        </p:nvCxnSpPr>
        <p:spPr>
          <a:xfrm rot="10800000">
            <a:off x="1319212" y="6345237"/>
            <a:ext cx="292100" cy="0"/>
          </a:xfrm>
          <a:prstGeom prst="straightConnector1">
            <a:avLst/>
          </a:prstGeom>
          <a:noFill/>
          <a:ln cap="flat" cmpd="sng" w="25400">
            <a:solidFill>
              <a:schemeClr val="dk1"/>
            </a:solidFill>
            <a:prstDash val="solid"/>
            <a:miter lim="800000"/>
            <a:headEnd len="med" w="med" type="none"/>
            <a:tailEnd len="med" w="med" type="none"/>
          </a:ln>
        </p:spPr>
      </p:cxnSp>
      <p:cxnSp>
        <p:nvCxnSpPr>
          <p:cNvPr id="1064" name="Shape 1064"/>
          <p:cNvCxnSpPr/>
          <p:nvPr/>
        </p:nvCxnSpPr>
        <p:spPr>
          <a:xfrm rot="10800000">
            <a:off x="1611312" y="6127750"/>
            <a:ext cx="635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65" name="Shape 1065"/>
          <p:cNvCxnSpPr/>
          <p:nvPr/>
        </p:nvCxnSpPr>
        <p:spPr>
          <a:xfrm rot="10800000">
            <a:off x="1617662" y="6127750"/>
            <a:ext cx="908050" cy="0"/>
          </a:xfrm>
          <a:prstGeom prst="straightConnector1">
            <a:avLst/>
          </a:prstGeom>
          <a:noFill/>
          <a:ln cap="flat" cmpd="sng" w="25400">
            <a:solidFill>
              <a:schemeClr val="dk1"/>
            </a:solidFill>
            <a:prstDash val="solid"/>
            <a:miter lim="800000"/>
            <a:headEnd len="med" w="med" type="none"/>
            <a:tailEnd len="med" w="med" type="none"/>
          </a:ln>
        </p:spPr>
      </p:cxnSp>
      <p:cxnSp>
        <p:nvCxnSpPr>
          <p:cNvPr id="1066" name="Shape 1066"/>
          <p:cNvCxnSpPr/>
          <p:nvPr/>
        </p:nvCxnSpPr>
        <p:spPr>
          <a:xfrm>
            <a:off x="2525712" y="6127750"/>
            <a:ext cx="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67" name="Shape 1067"/>
          <p:cNvCxnSpPr/>
          <p:nvPr/>
        </p:nvCxnSpPr>
        <p:spPr>
          <a:xfrm>
            <a:off x="2532062" y="6345237"/>
            <a:ext cx="233362" cy="0"/>
          </a:xfrm>
          <a:prstGeom prst="straightConnector1">
            <a:avLst/>
          </a:prstGeom>
          <a:noFill/>
          <a:ln cap="flat" cmpd="sng" w="25400">
            <a:solidFill>
              <a:schemeClr val="dk1"/>
            </a:solidFill>
            <a:prstDash val="solid"/>
            <a:miter lim="800000"/>
            <a:headEnd len="med" w="med" type="none"/>
            <a:tailEnd len="med" w="med" type="none"/>
          </a:ln>
        </p:spPr>
      </p:cxnSp>
      <p:cxnSp>
        <p:nvCxnSpPr>
          <p:cNvPr id="1068" name="Shape 1068"/>
          <p:cNvCxnSpPr/>
          <p:nvPr/>
        </p:nvCxnSpPr>
        <p:spPr>
          <a:xfrm rot="10800000">
            <a:off x="2760662" y="6127750"/>
            <a:ext cx="0"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69" name="Shape 1069"/>
          <p:cNvCxnSpPr/>
          <p:nvPr/>
        </p:nvCxnSpPr>
        <p:spPr>
          <a:xfrm rot="10800000">
            <a:off x="2760662" y="6127750"/>
            <a:ext cx="736600" cy="0"/>
          </a:xfrm>
          <a:prstGeom prst="straightConnector1">
            <a:avLst/>
          </a:prstGeom>
          <a:noFill/>
          <a:ln cap="flat" cmpd="sng" w="25400">
            <a:solidFill>
              <a:schemeClr val="dk1"/>
            </a:solidFill>
            <a:prstDash val="solid"/>
            <a:miter lim="800000"/>
            <a:headEnd len="med" w="med" type="none"/>
            <a:tailEnd len="med" w="med" type="none"/>
          </a:ln>
        </p:spPr>
      </p:cxnSp>
      <p:cxnSp>
        <p:nvCxnSpPr>
          <p:cNvPr id="1070" name="Shape 1070"/>
          <p:cNvCxnSpPr/>
          <p:nvPr/>
        </p:nvCxnSpPr>
        <p:spPr>
          <a:xfrm rot="10800000">
            <a:off x="3495675" y="6127750"/>
            <a:ext cx="1587" cy="217487"/>
          </a:xfrm>
          <a:prstGeom prst="straightConnector1">
            <a:avLst/>
          </a:prstGeom>
          <a:noFill/>
          <a:ln cap="flat" cmpd="sng" w="25400">
            <a:solidFill>
              <a:schemeClr val="dk1"/>
            </a:solidFill>
            <a:prstDash val="solid"/>
            <a:miter lim="800000"/>
            <a:headEnd len="med" w="med" type="none"/>
            <a:tailEnd len="med" w="med" type="none"/>
          </a:ln>
        </p:spPr>
      </p:cxnSp>
      <p:cxnSp>
        <p:nvCxnSpPr>
          <p:cNvPr id="1071" name="Shape 1071"/>
          <p:cNvCxnSpPr/>
          <p:nvPr/>
        </p:nvCxnSpPr>
        <p:spPr>
          <a:xfrm rot="10800000">
            <a:off x="3495675" y="6345237"/>
            <a:ext cx="223837" cy="0"/>
          </a:xfrm>
          <a:prstGeom prst="straightConnector1">
            <a:avLst/>
          </a:prstGeom>
          <a:noFill/>
          <a:ln cap="flat" cmpd="sng" w="25400">
            <a:solidFill>
              <a:schemeClr val="dk1"/>
            </a:solidFill>
            <a:prstDash val="solid"/>
            <a:miter lim="800000"/>
            <a:headEnd len="med" w="med" type="none"/>
            <a:tailEnd len="med" w="med" type="none"/>
          </a:ln>
        </p:spPr>
      </p:cxnSp>
      <p:sp>
        <p:nvSpPr>
          <p:cNvPr id="1072" name="Shape 1072"/>
          <p:cNvSpPr txBox="1"/>
          <p:nvPr/>
        </p:nvSpPr>
        <p:spPr>
          <a:xfrm>
            <a:off x="5076825" y="5603875"/>
            <a:ext cx="1254125" cy="5238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Evidence from</a:t>
            </a:r>
            <a:endParaRPr/>
          </a:p>
          <a:p>
            <a:pPr indent="0" lvl="0" marL="0" marR="0" rtl="0" algn="l">
              <a:lnSpc>
                <a:spcPct val="100000"/>
              </a:lnSpc>
              <a:spcBef>
                <a:spcPts val="0"/>
              </a:spcBef>
              <a:spcAft>
                <a:spcPts val="0"/>
              </a:spcAft>
              <a:buClr>
                <a:srgbClr val="4BACC6"/>
              </a:buClr>
              <a:buSzPts val="1400"/>
              <a:buFont typeface="Calibri"/>
              <a:buNone/>
            </a:pPr>
            <a:r>
              <a:rPr b="1" i="0" lang="en-US" sz="1400" u="none">
                <a:solidFill>
                  <a:srgbClr val="4BACC6"/>
                </a:solidFill>
                <a:latin typeface="Calibri"/>
                <a:ea typeface="Calibri"/>
                <a:cs typeface="Calibri"/>
                <a:sym typeface="Calibri"/>
              </a:rPr>
              <a:t>read depth</a:t>
            </a:r>
            <a:endParaRPr/>
          </a:p>
        </p:txBody>
      </p:sp>
      <p:cxnSp>
        <p:nvCxnSpPr>
          <p:cNvPr id="1073" name="Shape 1073"/>
          <p:cNvCxnSpPr/>
          <p:nvPr/>
        </p:nvCxnSpPr>
        <p:spPr>
          <a:xfrm rot="10800000">
            <a:off x="244475" y="6643687"/>
            <a:ext cx="3473450" cy="0"/>
          </a:xfrm>
          <a:prstGeom prst="straightConnector1">
            <a:avLst/>
          </a:prstGeom>
          <a:noFill/>
          <a:ln cap="flat" cmpd="sng" w="25400">
            <a:solidFill>
              <a:srgbClr val="7F7F7F"/>
            </a:solidFill>
            <a:prstDash val="solid"/>
            <a:miter lim="800000"/>
            <a:headEnd len="med" w="med" type="none"/>
            <a:tailEnd len="med" w="med" type="none"/>
          </a:ln>
        </p:spPr>
      </p:cxnSp>
      <p:sp>
        <p:nvSpPr>
          <p:cNvPr id="1074" name="Shape 1074"/>
          <p:cNvSpPr txBox="1"/>
          <p:nvPr/>
        </p:nvSpPr>
        <p:spPr>
          <a:xfrm>
            <a:off x="3810000" y="6488112"/>
            <a:ext cx="693737" cy="246062"/>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000"/>
              <a:buFont typeface="Calibri"/>
              <a:buNone/>
            </a:pPr>
            <a:r>
              <a:rPr b="0" i="0" lang="en-US" sz="1000" u="none">
                <a:solidFill>
                  <a:srgbClr val="7F7F7F"/>
                </a:solidFill>
                <a:latin typeface="Calibri"/>
                <a:ea typeface="Calibri"/>
                <a:cs typeface="Calibri"/>
                <a:sym typeface="Calibri"/>
              </a:rPr>
              <a:t>Zero level</a:t>
            </a:r>
            <a:endParaRPr/>
          </a:p>
        </p:txBody>
      </p:sp>
      <p:sp>
        <p:nvSpPr>
          <p:cNvPr id="1075" name="Shape 1075"/>
          <p:cNvSpPr txBox="1"/>
          <p:nvPr/>
        </p:nvSpPr>
        <p:spPr>
          <a:xfrm>
            <a:off x="211137" y="5813425"/>
            <a:ext cx="238125" cy="2174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1</a:t>
            </a:r>
            <a:endParaRPr/>
          </a:p>
        </p:txBody>
      </p:sp>
      <p:sp>
        <p:nvSpPr>
          <p:cNvPr id="1076" name="Shape 1076"/>
          <p:cNvSpPr txBox="1"/>
          <p:nvPr/>
        </p:nvSpPr>
        <p:spPr>
          <a:xfrm>
            <a:off x="909637" y="5700712"/>
            <a:ext cx="2452687" cy="2174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a:solidFill>
                  <a:srgbClr val="000000"/>
                </a:solidFill>
                <a:latin typeface="Calibri"/>
                <a:ea typeface="Calibri"/>
                <a:cs typeface="Calibri"/>
                <a:sym typeface="Calibri"/>
              </a:rPr>
              <a:t>2                                            3                                             4</a:t>
            </a:r>
            <a:endParaRPr/>
          </a:p>
        </p:txBody>
      </p:sp>
      <p:cxnSp>
        <p:nvCxnSpPr>
          <p:cNvPr id="1077" name="Shape 1077"/>
          <p:cNvCxnSpPr/>
          <p:nvPr/>
        </p:nvCxnSpPr>
        <p:spPr>
          <a:xfrm>
            <a:off x="0" y="1944687"/>
            <a:ext cx="7646987" cy="0"/>
          </a:xfrm>
          <a:prstGeom prst="straightConnector1">
            <a:avLst/>
          </a:prstGeom>
          <a:noFill/>
          <a:ln cap="flat" cmpd="sng" w="25400">
            <a:solidFill>
              <a:srgbClr val="7F7F7F"/>
            </a:solidFill>
            <a:prstDash val="solid"/>
            <a:miter lim="800000"/>
            <a:headEnd len="med" w="med" type="none"/>
            <a:tailEnd len="med" w="med" type="none"/>
          </a:ln>
        </p:spPr>
      </p:cxnSp>
      <p:sp>
        <p:nvSpPr>
          <p:cNvPr id="1078" name="Shape 1078"/>
          <p:cNvSpPr txBox="1"/>
          <p:nvPr/>
        </p:nvSpPr>
        <p:spPr>
          <a:xfrm>
            <a:off x="8034337" y="2913062"/>
            <a:ext cx="890587" cy="646112"/>
          </a:xfrm>
          <a:prstGeom prst="rect">
            <a:avLst/>
          </a:prstGeom>
          <a:solidFill>
            <a:schemeClr val="lt1">
              <a:alpha val="42745"/>
            </a:schemeClr>
          </a:solid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Aligned</a:t>
            </a:r>
            <a:endParaRPr/>
          </a:p>
          <a:p>
            <a:pPr indent="0" lvl="0" marL="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reads</a:t>
            </a:r>
            <a:endParaRPr/>
          </a:p>
        </p:txBody>
      </p:sp>
      <p:sp>
        <p:nvSpPr>
          <p:cNvPr id="1079" name="Shape 1079"/>
          <p:cNvSpPr/>
          <p:nvPr/>
        </p:nvSpPr>
        <p:spPr>
          <a:xfrm rot="10800000">
            <a:off x="6497637" y="1798637"/>
            <a:ext cx="1958975" cy="1703387"/>
          </a:xfrm>
          <a:custGeom>
            <a:pathLst>
              <a:path extrusionOk="0" h="1703387" w="1958975">
                <a:moveTo>
                  <a:pt x="0" y="1703387"/>
                </a:moveTo>
                <a:lnTo>
                  <a:pt x="0" y="1411546"/>
                </a:lnTo>
                <a:cubicBezTo>
                  <a:pt x="0" y="705980"/>
                  <a:pt x="571974" y="134006"/>
                  <a:pt x="1277540" y="134006"/>
                </a:cubicBezTo>
                <a:lnTo>
                  <a:pt x="1533128" y="134005"/>
                </a:lnTo>
                <a:lnTo>
                  <a:pt x="1533128" y="0"/>
                </a:lnTo>
                <a:lnTo>
                  <a:pt x="1958975" y="174410"/>
                </a:lnTo>
                <a:lnTo>
                  <a:pt x="1533128" y="348820"/>
                </a:lnTo>
                <a:lnTo>
                  <a:pt x="1533128" y="214814"/>
                </a:lnTo>
                <a:lnTo>
                  <a:pt x="1277540" y="214814"/>
                </a:lnTo>
                <a:cubicBezTo>
                  <a:pt x="616603" y="214814"/>
                  <a:pt x="80808" y="750609"/>
                  <a:pt x="80808" y="1411546"/>
                </a:cubicBezTo>
                <a:cubicBezTo>
                  <a:pt x="80808" y="1508826"/>
                  <a:pt x="80809" y="1606107"/>
                  <a:pt x="80809" y="1703387"/>
                </a:cubicBezTo>
                <a:lnTo>
                  <a:pt x="0" y="1703387"/>
                </a:lnTo>
                <a:close/>
              </a:path>
            </a:pathLst>
          </a:custGeom>
          <a:solidFill>
            <a:srgbClr val="4BACC6"/>
          </a:solidFill>
          <a:ln cap="flat" cmpd="sng" w="25400">
            <a:solidFill>
              <a:srgbClr val="4BACC6"/>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80" name="Shape 1080"/>
          <p:cNvSpPr txBox="1"/>
          <p:nvPr/>
        </p:nvSpPr>
        <p:spPr>
          <a:xfrm>
            <a:off x="5508625" y="1116012"/>
            <a:ext cx="1160462" cy="36830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a:solidFill>
                  <a:srgbClr val="000000"/>
                </a:solidFill>
                <a:latin typeface="Calibri"/>
                <a:ea typeface="Calibri"/>
                <a:cs typeface="Calibri"/>
                <a:sym typeface="Calibri"/>
              </a:rPr>
              <a:t>Reference</a:t>
            </a:r>
            <a:endParaRPr/>
          </a:p>
        </p:txBody>
      </p:sp>
      <p:sp>
        <p:nvSpPr>
          <p:cNvPr id="1081" name="Shape 1081"/>
          <p:cNvSpPr/>
          <p:nvPr/>
        </p:nvSpPr>
        <p:spPr>
          <a:xfrm rot="5400000">
            <a:off x="7736681" y="324643"/>
            <a:ext cx="676275" cy="855662"/>
          </a:xfrm>
          <a:custGeom>
            <a:pathLst>
              <a:path extrusionOk="0" h="855662" w="676275">
                <a:moveTo>
                  <a:pt x="0" y="855662"/>
                </a:moveTo>
                <a:lnTo>
                  <a:pt x="0" y="533344"/>
                </a:lnTo>
                <a:cubicBezTo>
                  <a:pt x="0" y="253222"/>
                  <a:pt x="227084" y="26138"/>
                  <a:pt x="507206" y="26138"/>
                </a:cubicBezTo>
                <a:lnTo>
                  <a:pt x="507206" y="26138"/>
                </a:lnTo>
                <a:lnTo>
                  <a:pt x="507206" y="0"/>
                </a:lnTo>
                <a:lnTo>
                  <a:pt x="676275" y="69244"/>
                </a:lnTo>
                <a:lnTo>
                  <a:pt x="507206" y="138488"/>
                </a:lnTo>
                <a:lnTo>
                  <a:pt x="507206" y="112350"/>
                </a:lnTo>
                <a:lnTo>
                  <a:pt x="507206" y="112350"/>
                </a:lnTo>
                <a:cubicBezTo>
                  <a:pt x="274697" y="112350"/>
                  <a:pt x="86211" y="300836"/>
                  <a:pt x="86211" y="533345"/>
                </a:cubicBezTo>
                <a:cubicBezTo>
                  <a:pt x="86211" y="640784"/>
                  <a:pt x="86212" y="748223"/>
                  <a:pt x="86212" y="855662"/>
                </a:cubicBezTo>
                <a:lnTo>
                  <a:pt x="0" y="855662"/>
                </a:lnTo>
                <a:close/>
              </a:path>
            </a:pathLst>
          </a:custGeom>
          <a:solidFill>
            <a:srgbClr val="4BACC6"/>
          </a:solidFill>
          <a:ln cap="flat" cmpd="sng" w="25400">
            <a:solidFill>
              <a:srgbClr val="4BACC6"/>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1082" name="Shape 1082"/>
          <p:cNvSpPr txBox="1"/>
          <p:nvPr/>
        </p:nvSpPr>
        <p:spPr>
          <a:xfrm>
            <a:off x="7518400" y="1090612"/>
            <a:ext cx="1625600" cy="708025"/>
          </a:xfrm>
          <a:prstGeom prst="rect">
            <a:avLst/>
          </a:prstGeom>
          <a:noFill/>
          <a:ln cap="flat" cmpd="sng" w="9525">
            <a:solidFill>
              <a:schemeClr val="dk1"/>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a:solidFill>
                  <a:srgbClr val="000000"/>
                </a:solidFill>
                <a:latin typeface="Calibri"/>
                <a:ea typeface="Calibri"/>
                <a:cs typeface="Calibri"/>
                <a:sym typeface="Calibri"/>
              </a:rPr>
              <a:t>Alignment to</a:t>
            </a:r>
            <a:endParaRPr/>
          </a:p>
          <a:p>
            <a:pPr indent="0" lvl="0" marL="0" marR="0" rtl="0" algn="l">
              <a:lnSpc>
                <a:spcPct val="100000"/>
              </a:lnSpc>
              <a:spcBef>
                <a:spcPts val="0"/>
              </a:spcBef>
              <a:spcAft>
                <a:spcPts val="0"/>
              </a:spcAft>
              <a:buClr>
                <a:srgbClr val="000000"/>
              </a:buClr>
              <a:buSzPts val="2000"/>
              <a:buFont typeface="Calibri"/>
              <a:buNone/>
            </a:pPr>
            <a:r>
              <a:rPr b="0" i="0" lang="en-US" sz="2000" u="none">
                <a:solidFill>
                  <a:srgbClr val="000000"/>
                </a:solidFill>
                <a:latin typeface="Calibri"/>
                <a:ea typeface="Calibri"/>
                <a:cs typeface="Calibri"/>
                <a:sym typeface="Calibri"/>
              </a:rPr>
              <a:t>the reference</a:t>
            </a:r>
            <a:endParaRPr/>
          </a:p>
        </p:txBody>
      </p:sp>
      <p:sp>
        <p:nvSpPr>
          <p:cNvPr id="1083" name="Shape 1083"/>
          <p:cNvSpPr txBox="1"/>
          <p:nvPr/>
        </p:nvSpPr>
        <p:spPr>
          <a:xfrm>
            <a:off x="3854450" y="2184400"/>
            <a:ext cx="342900" cy="3698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FF"/>
              </a:buClr>
              <a:buSzPts val="1800"/>
              <a:buFont typeface="Calibri"/>
              <a:buNone/>
            </a:pPr>
            <a:r>
              <a:rPr b="0" i="0" lang="en-US" sz="1800" u="none">
                <a:solidFill>
                  <a:srgbClr val="0000FF"/>
                </a:solidFill>
                <a:latin typeface="Calibri"/>
                <a:ea typeface="Calibri"/>
                <a:cs typeface="Calibri"/>
                <a:sym typeface="Calibri"/>
              </a:rPr>
              <a:t>…</a:t>
            </a:r>
            <a:endParaRPr/>
          </a:p>
        </p:txBody>
      </p:sp>
      <p:sp>
        <p:nvSpPr>
          <p:cNvPr id="1084" name="Shape 1084"/>
          <p:cNvSpPr txBox="1"/>
          <p:nvPr/>
        </p:nvSpPr>
        <p:spPr>
          <a:xfrm>
            <a:off x="3854450" y="4254500"/>
            <a:ext cx="342900" cy="3698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FF"/>
              </a:buClr>
              <a:buSzPts val="1800"/>
              <a:buFont typeface="Calibri"/>
              <a:buNone/>
            </a:pPr>
            <a:r>
              <a:rPr b="0" i="0" lang="en-US" sz="1800" u="none">
                <a:solidFill>
                  <a:srgbClr val="0000FF"/>
                </a:solidFill>
                <a:latin typeface="Calibri"/>
                <a:ea typeface="Calibri"/>
                <a:cs typeface="Calibri"/>
                <a:sym typeface="Calibri"/>
              </a:rPr>
              <a:t>…</a:t>
            </a:r>
            <a:endParaRPr/>
          </a:p>
        </p:txBody>
      </p:sp>
      <p:sp>
        <p:nvSpPr>
          <p:cNvPr id="1085" name="Shape 1085"/>
          <p:cNvSpPr txBox="1"/>
          <p:nvPr/>
        </p:nvSpPr>
        <p:spPr>
          <a:xfrm>
            <a:off x="3854450" y="5351462"/>
            <a:ext cx="342900" cy="36988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FF"/>
              </a:buClr>
              <a:buSzPts val="1800"/>
              <a:buFont typeface="Calibri"/>
              <a:buNone/>
            </a:pPr>
            <a:r>
              <a:rPr b="0" i="0" lang="en-US" sz="1800" u="none">
                <a:solidFill>
                  <a:srgbClr val="0000FF"/>
                </a:solidFill>
                <a:latin typeface="Calibri"/>
                <a:ea typeface="Calibri"/>
                <a:cs typeface="Calibri"/>
                <a:sym typeface="Calibri"/>
              </a:rPr>
              <a:t>…</a:t>
            </a:r>
            <a:endParaRPr/>
          </a:p>
        </p:txBody>
      </p:sp>
      <p:sp>
        <p:nvSpPr>
          <p:cNvPr id="1086" name="Shape 1086"/>
          <p:cNvSpPr txBox="1"/>
          <p:nvPr/>
        </p:nvSpPr>
        <p:spPr>
          <a:xfrm>
            <a:off x="5511800" y="6211887"/>
            <a:ext cx="3632200" cy="646112"/>
          </a:xfrm>
          <a:prstGeom prst="rect">
            <a:avLst/>
          </a:prstGeom>
          <a:solidFill>
            <a:srgbClr val="93CDDD"/>
          </a:solidFill>
          <a:ln cap="flat" cmpd="sng" w="9525">
            <a:solidFill>
              <a:schemeClr val="dk1"/>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Pipeline to identify novel retro-dups. from 3 evidence sources</a:t>
            </a:r>
            <a:endParaRPr/>
          </a:p>
        </p:txBody>
      </p:sp>
      <p:sp>
        <p:nvSpPr>
          <p:cNvPr id="1087" name="Shape 1087"/>
          <p:cNvSpPr txBox="1"/>
          <p:nvPr/>
        </p:nvSpPr>
        <p:spPr>
          <a:xfrm>
            <a:off x="6654800" y="2693987"/>
            <a:ext cx="330200" cy="369887"/>
          </a:xfrm>
          <a:prstGeom prst="rect">
            <a:avLst/>
          </a:prstGeom>
          <a:solidFill>
            <a:srgbClr val="93CDDD"/>
          </a:solidFill>
          <a:ln cap="flat" cmpd="sng" w="9525">
            <a:solidFill>
              <a:schemeClr val="dk1"/>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1</a:t>
            </a:r>
            <a:endParaRPr/>
          </a:p>
        </p:txBody>
      </p:sp>
      <p:sp>
        <p:nvSpPr>
          <p:cNvPr id="1088" name="Shape 1088"/>
          <p:cNvSpPr txBox="1"/>
          <p:nvPr/>
        </p:nvSpPr>
        <p:spPr>
          <a:xfrm>
            <a:off x="6718300" y="4129087"/>
            <a:ext cx="330200" cy="369887"/>
          </a:xfrm>
          <a:prstGeom prst="rect">
            <a:avLst/>
          </a:prstGeom>
          <a:solidFill>
            <a:srgbClr val="93CDDD"/>
          </a:solidFill>
          <a:ln cap="flat" cmpd="sng" w="9525">
            <a:solidFill>
              <a:schemeClr val="dk1"/>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2</a:t>
            </a:r>
            <a:endParaRPr/>
          </a:p>
        </p:txBody>
      </p:sp>
      <p:sp>
        <p:nvSpPr>
          <p:cNvPr id="1089" name="Shape 1089"/>
          <p:cNvSpPr txBox="1"/>
          <p:nvPr/>
        </p:nvSpPr>
        <p:spPr>
          <a:xfrm>
            <a:off x="6692900" y="5310187"/>
            <a:ext cx="330200" cy="369887"/>
          </a:xfrm>
          <a:prstGeom prst="rect">
            <a:avLst/>
          </a:prstGeom>
          <a:solidFill>
            <a:srgbClr val="93CDDD"/>
          </a:solidFill>
          <a:ln cap="flat" cmpd="sng" w="9525">
            <a:solidFill>
              <a:schemeClr val="dk1"/>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3</a:t>
            </a:r>
            <a:endParaRPr/>
          </a:p>
        </p:txBody>
      </p:sp>
      <p:sp>
        <p:nvSpPr>
          <p:cNvPr id="1090" name="Shape 1090"/>
          <p:cNvSpPr txBox="1"/>
          <p:nvPr/>
        </p:nvSpPr>
        <p:spPr>
          <a:xfrm rot="-5400000">
            <a:off x="8066087" y="5048250"/>
            <a:ext cx="1893887" cy="26193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[Abyzov et al. Gen. Res. ('13)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0" name="Shape 2240"/>
        <p:cNvGrpSpPr/>
        <p:nvPr/>
      </p:nvGrpSpPr>
      <p:grpSpPr>
        <a:xfrm>
          <a:off x="0" y="0"/>
          <a:ext cx="0" cy="0"/>
          <a:chOff x="0" y="0"/>
          <a:chExt cx="0" cy="0"/>
        </a:xfrm>
      </p:grpSpPr>
      <p:sp>
        <p:nvSpPr>
          <p:cNvPr id="2241" name="Shape 2241"/>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formation mechanism</a:t>
            </a:r>
            <a:endParaRPr/>
          </a:p>
        </p:txBody>
      </p:sp>
      <p:sp>
        <p:nvSpPr>
          <p:cNvPr id="2242" name="Shape 2242"/>
          <p:cNvSpPr txBox="1"/>
          <p:nvPr>
            <p:ph idx="1" type="body"/>
          </p:nvPr>
        </p:nvSpPr>
        <p:spPr>
          <a:xfrm>
            <a:off x="457200" y="1600200"/>
            <a:ext cx="4038600" cy="4525962"/>
          </a:xfrm>
          <a:prstGeom prst="rect">
            <a:avLst/>
          </a:prstGeom>
          <a:noFill/>
          <a:ln>
            <a:noFill/>
          </a:ln>
        </p:spPr>
        <p:txBody>
          <a:bodyPr anchorCtr="0" anchor="t" bIns="45650" lIns="91300" spcFirstLastPara="1" rIns="91300" wrap="square" tIns="45650">
            <a:noAutofit/>
          </a:bodyPr>
          <a:lstStyle/>
          <a:p>
            <a:pPr indent="-341312" lvl="0" marL="341312" marR="0" rtl="0" algn="l">
              <a:lnSpc>
                <a:spcPct val="9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Non-Allelic Homologous Recombination (</a:t>
            </a:r>
            <a:r>
              <a:rPr b="1" i="0" lang="en-US" sz="2200" u="none" cap="none" strike="noStrike">
                <a:solidFill>
                  <a:schemeClr val="dk1"/>
                </a:solidFill>
                <a:latin typeface="Arial"/>
                <a:ea typeface="Arial"/>
                <a:cs typeface="Arial"/>
                <a:sym typeface="Arial"/>
              </a:rPr>
              <a:t>NAHR</a:t>
            </a:r>
            <a:r>
              <a:rPr b="0" i="0" lang="en-US" sz="2200" u="none" cap="none" strike="noStrike">
                <a:solidFill>
                  <a:schemeClr val="dk1"/>
                </a:solidFill>
                <a:latin typeface="Arial"/>
                <a:ea typeface="Arial"/>
                <a:cs typeface="Arial"/>
                <a:sym typeface="Arial"/>
              </a:rPr>
              <a:t>)</a:t>
            </a:r>
            <a:endParaRPr/>
          </a:p>
          <a:p>
            <a:pPr indent="-341312" lvl="0" marL="341312" marR="0" rtl="0" algn="l">
              <a:lnSpc>
                <a:spcPct val="90000"/>
              </a:lnSpc>
              <a:spcBef>
                <a:spcPts val="44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Non-homologous Recombination(</a:t>
            </a:r>
            <a:r>
              <a:rPr b="1" i="0" lang="en-US" sz="2200" u="none" cap="none" strike="noStrike">
                <a:solidFill>
                  <a:schemeClr val="dk1"/>
                </a:solidFill>
                <a:latin typeface="Arial"/>
                <a:ea typeface="Arial"/>
                <a:cs typeface="Arial"/>
                <a:sym typeface="Arial"/>
              </a:rPr>
              <a:t>NHR</a:t>
            </a:r>
            <a:r>
              <a:rPr b="0" i="0" lang="en-US" sz="2200" u="none" cap="none" strike="noStrike">
                <a:solidFill>
                  <a:schemeClr val="dk1"/>
                </a:solidFill>
                <a:latin typeface="Arial"/>
                <a:ea typeface="Arial"/>
                <a:cs typeface="Arial"/>
                <a:sym typeface="Arial"/>
              </a:rPr>
              <a:t>)</a:t>
            </a:r>
            <a:endParaRPr/>
          </a:p>
          <a:p>
            <a:pPr indent="-284162" lvl="1" marL="741362"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Non-homologous end joining (</a:t>
            </a:r>
            <a:r>
              <a:rPr b="1" i="0" lang="en-US" sz="2000" u="none" cap="none" strike="noStrike">
                <a:solidFill>
                  <a:schemeClr val="dk1"/>
                </a:solidFill>
                <a:latin typeface="Arial"/>
                <a:ea typeface="Arial"/>
                <a:cs typeface="Arial"/>
                <a:sym typeface="Arial"/>
              </a:rPr>
              <a:t>NHEJ</a:t>
            </a:r>
            <a:r>
              <a:rPr b="0" i="0" lang="en-US" sz="2000" u="none" cap="none" strike="noStrike">
                <a:solidFill>
                  <a:schemeClr val="dk1"/>
                </a:solidFill>
                <a:latin typeface="Arial"/>
                <a:ea typeface="Arial"/>
                <a:cs typeface="Arial"/>
                <a:sym typeface="Arial"/>
              </a:rPr>
              <a:t>)</a:t>
            </a:r>
            <a:endParaRPr/>
          </a:p>
          <a:p>
            <a:pPr indent="-284162" lvl="1" marL="741362"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Fork Stalling and Template Switching (</a:t>
            </a:r>
            <a:r>
              <a:rPr b="1" i="0" lang="en-US" sz="2000" u="none" cap="none" strike="noStrike">
                <a:solidFill>
                  <a:schemeClr val="dk1"/>
                </a:solidFill>
                <a:latin typeface="Arial"/>
                <a:ea typeface="Arial"/>
                <a:cs typeface="Arial"/>
                <a:sym typeface="Arial"/>
              </a:rPr>
              <a:t>FoSTeS</a:t>
            </a:r>
            <a:r>
              <a:rPr b="0" i="0" lang="en-US" sz="2000" u="none" cap="none" strike="noStrike">
                <a:solidFill>
                  <a:schemeClr val="dk1"/>
                </a:solidFill>
                <a:latin typeface="Arial"/>
                <a:ea typeface="Arial"/>
                <a:cs typeface="Arial"/>
                <a:sym typeface="Arial"/>
              </a:rPr>
              <a:t>)</a:t>
            </a:r>
            <a:endParaRPr/>
          </a:p>
          <a:p>
            <a:pPr indent="-341312" lvl="0" marL="341312" marR="0" rtl="0" algn="l">
              <a:lnSpc>
                <a:spcPct val="90000"/>
              </a:lnSpc>
              <a:spcBef>
                <a:spcPts val="44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Transposable Element Insertion (</a:t>
            </a:r>
            <a:r>
              <a:rPr b="1" i="0" lang="en-US" sz="2200" u="none" cap="none" strike="noStrike">
                <a:solidFill>
                  <a:schemeClr val="dk1"/>
                </a:solidFill>
                <a:latin typeface="Arial"/>
                <a:ea typeface="Arial"/>
                <a:cs typeface="Arial"/>
                <a:sym typeface="Arial"/>
              </a:rPr>
              <a:t>TEI</a:t>
            </a:r>
            <a:r>
              <a:rPr b="0" i="0" lang="en-US" sz="2200" u="none" cap="none" strike="noStrike">
                <a:solidFill>
                  <a:schemeClr val="dk1"/>
                </a:solidFill>
                <a:latin typeface="Arial"/>
                <a:ea typeface="Arial"/>
                <a:cs typeface="Arial"/>
                <a:sym typeface="Arial"/>
              </a:rPr>
              <a:t>)</a:t>
            </a:r>
            <a:endParaRPr/>
          </a:p>
          <a:p>
            <a:pPr indent="-341312" lvl="0" marL="341312" marR="0" rtl="0" algn="l">
              <a:lnSpc>
                <a:spcPct val="90000"/>
              </a:lnSpc>
              <a:spcBef>
                <a:spcPts val="44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Variable Number of Tandem Repeats (</a:t>
            </a:r>
            <a:r>
              <a:rPr b="1" i="0" lang="en-US" sz="2200" u="none" cap="none" strike="noStrike">
                <a:solidFill>
                  <a:schemeClr val="dk1"/>
                </a:solidFill>
                <a:latin typeface="Arial"/>
                <a:ea typeface="Arial"/>
                <a:cs typeface="Arial"/>
                <a:sym typeface="Arial"/>
              </a:rPr>
              <a:t>VNTR</a:t>
            </a:r>
            <a:r>
              <a:rPr b="0" i="0" lang="en-US" sz="2200" u="none" cap="none" strike="noStrike">
                <a:solidFill>
                  <a:schemeClr val="dk1"/>
                </a:solidFill>
                <a:latin typeface="Arial"/>
                <a:ea typeface="Arial"/>
                <a:cs typeface="Arial"/>
                <a:sym typeface="Arial"/>
              </a:rPr>
              <a:t>)</a:t>
            </a:r>
            <a:endParaRPr/>
          </a:p>
          <a:p>
            <a:pPr indent="-201611" lvl="0" marL="341312" marR="0" rtl="0" algn="l">
              <a:lnSpc>
                <a:spcPct val="90000"/>
              </a:lnSpc>
              <a:spcBef>
                <a:spcPts val="440"/>
              </a:spcBef>
              <a:spcAft>
                <a:spcPts val="0"/>
              </a:spcAft>
              <a:buClr>
                <a:schemeClr val="dk1"/>
              </a:buClr>
              <a:buSzPts val="2200"/>
              <a:buFont typeface="Arial"/>
              <a:buNone/>
            </a:pPr>
            <a:r>
              <a:t/>
            </a:r>
            <a:endParaRPr b="0" i="0" sz="2200" u="none" cap="none" strike="noStrike">
              <a:solidFill>
                <a:schemeClr val="dk1"/>
              </a:solidFill>
              <a:latin typeface="Arial"/>
              <a:ea typeface="Arial"/>
              <a:cs typeface="Arial"/>
              <a:sym typeface="Arial"/>
            </a:endParaRPr>
          </a:p>
          <a:p>
            <a:pPr indent="-201613" lvl="0" marL="341313" marR="0" rtl="0" algn="l">
              <a:spcBef>
                <a:spcPts val="440"/>
              </a:spcBef>
              <a:spcAft>
                <a:spcPts val="0"/>
              </a:spcAft>
              <a:buClr>
                <a:schemeClr val="dk1"/>
              </a:buClr>
              <a:buSzPts val="2200"/>
              <a:buFont typeface="Arial"/>
              <a:buNone/>
            </a:pPr>
            <a:r>
              <a:t/>
            </a:r>
            <a:endParaRPr b="0" i="0" sz="2200" u="none">
              <a:solidFill>
                <a:schemeClr val="dk1"/>
              </a:solidFill>
              <a:latin typeface="Arial"/>
              <a:ea typeface="Arial"/>
              <a:cs typeface="Arial"/>
              <a:sym typeface="Arial"/>
            </a:endParaRPr>
          </a:p>
        </p:txBody>
      </p:sp>
      <p:pic>
        <p:nvPicPr>
          <p:cNvPr id="2243" name="Shape 2243"/>
          <p:cNvPicPr preferRelativeResize="0"/>
          <p:nvPr>
            <p:ph idx="2" type="body"/>
          </p:nvPr>
        </p:nvPicPr>
        <p:blipFill rotWithShape="1">
          <a:blip r:embed="rId3">
            <a:alphaModFix/>
          </a:blip>
          <a:srcRect b="0" l="0" r="0" t="0"/>
          <a:stretch/>
        </p:blipFill>
        <p:spPr>
          <a:xfrm>
            <a:off x="4648200" y="1973262"/>
            <a:ext cx="4038600" cy="377983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7" name="Shape 2247"/>
        <p:cNvGrpSpPr/>
        <p:nvPr/>
      </p:nvGrpSpPr>
      <p:grpSpPr>
        <a:xfrm>
          <a:off x="0" y="0"/>
          <a:ext cx="0" cy="0"/>
          <a:chOff x="0" y="0"/>
          <a:chExt cx="0" cy="0"/>
        </a:xfrm>
      </p:grpSpPr>
      <p:sp>
        <p:nvSpPr>
          <p:cNvPr id="2248" name="Shape 2248"/>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Some Issues</a:t>
            </a:r>
            <a:endParaRPr/>
          </a:p>
        </p:txBody>
      </p:sp>
      <p:sp>
        <p:nvSpPr>
          <p:cNvPr id="2249" name="Shape 2249"/>
          <p:cNvSpPr txBox="1"/>
          <p:nvPr>
            <p:ph idx="1" type="body"/>
          </p:nvPr>
        </p:nvSpPr>
        <p:spPr>
          <a:xfrm>
            <a:off x="457200" y="1600200"/>
            <a:ext cx="8229600" cy="4525962"/>
          </a:xfrm>
          <a:prstGeom prst="rect">
            <a:avLst/>
          </a:prstGeom>
          <a:noFill/>
          <a:ln>
            <a:noFill/>
          </a:ln>
        </p:spPr>
        <p:txBody>
          <a:bodyPr anchorCtr="0" anchor="t" bIns="45650" lIns="91300" spcFirstLastPara="1" rIns="91300" wrap="square" tIns="45650">
            <a:noAutofit/>
          </a:bodyPr>
          <a:lstStyle/>
          <a:p>
            <a:pPr indent="-341312" lvl="0" marL="341312" marR="0" rtl="0" algn="l">
              <a:lnSpc>
                <a:spcPct val="90000"/>
              </a:lnSpc>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Limited resolution of recent SV surveys (e.g., microarray based)</a:t>
            </a:r>
            <a:endParaRPr/>
          </a:p>
          <a:p>
            <a:pPr indent="-284162" lvl="1" marL="741362" marR="0" rtl="0" algn="l">
              <a:lnSpc>
                <a:spcPct val="9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Prevented from intersecting with exons of genes or analyzing gene fusion events.</a:t>
            </a:r>
            <a:endParaRPr/>
          </a:p>
          <a:p>
            <a:pPr indent="-284162" lvl="1" marL="741362" marR="0" rtl="0" algn="l">
              <a:lnSpc>
                <a:spcPct val="9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Prevented systematic deduction of the SV formation process.</a:t>
            </a:r>
            <a:endParaRPr/>
          </a:p>
          <a:p>
            <a:pPr indent="-284162" lvl="1" marL="741362" marR="0" rtl="0" algn="l">
              <a:lnSpc>
                <a:spcPct val="9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Prevented from inferring the ancestral states of the SV events.</a:t>
            </a:r>
            <a:endParaRPr/>
          </a:p>
          <a:p>
            <a:pPr indent="-284162" lvl="1" marL="741362" marR="0" rtl="0" algn="l">
              <a:lnSpc>
                <a:spcPct val="9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Prevented estimation of the physical properties of the SVs.</a:t>
            </a:r>
            <a:endParaRPr/>
          </a:p>
          <a:p>
            <a:pPr indent="-163513" lvl="0" marL="341313"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3" name="Shape 2253"/>
        <p:cNvGrpSpPr/>
        <p:nvPr/>
      </p:nvGrpSpPr>
      <p:grpSpPr>
        <a:xfrm>
          <a:off x="0" y="0"/>
          <a:ext cx="0" cy="0"/>
          <a:chOff x="0" y="0"/>
          <a:chExt cx="0" cy="0"/>
        </a:xfrm>
      </p:grpSpPr>
      <p:sp>
        <p:nvSpPr>
          <p:cNvPr id="2254" name="Shape 2254"/>
          <p:cNvSpPr txBox="1"/>
          <p:nvPr>
            <p:ph type="title"/>
          </p:nvPr>
        </p:nvSpPr>
        <p:spPr>
          <a:xfrm>
            <a:off x="722312" y="4406900"/>
            <a:ext cx="7772400" cy="13620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THE BREAKSEQ ANALYSIS</a:t>
            </a:r>
            <a:endParaRPr/>
          </a:p>
        </p:txBody>
      </p:sp>
      <p:sp>
        <p:nvSpPr>
          <p:cNvPr id="2255" name="Shape 2255"/>
          <p:cNvSpPr txBox="1"/>
          <p:nvPr>
            <p:ph idx="1" type="body"/>
          </p:nvPr>
        </p:nvSpPr>
        <p:spPr>
          <a:xfrm>
            <a:off x="722312" y="2906712"/>
            <a:ext cx="7772400" cy="1500187"/>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898989"/>
              </a:buClr>
              <a:buSzPts val="2000"/>
              <a:buFont typeface="Arial"/>
              <a:buNone/>
            </a:pPr>
            <a:r>
              <a:rPr b="0" i="0" lang="en-US" sz="2000" u="none" cap="none" strike="noStrike">
                <a:solidFill>
                  <a:srgbClr val="898989"/>
                </a:solidFill>
                <a:latin typeface="Calibri"/>
                <a:ea typeface="Calibri"/>
                <a:cs typeface="Calibri"/>
                <a:sym typeface="Calibri"/>
              </a:rPr>
              <a:t>Analysis of SVs using a breakpoint library</a:t>
            </a:r>
            <a:endParaRPr/>
          </a:p>
        </p:txBody>
      </p:sp>
      <p:sp>
        <p:nvSpPr>
          <p:cNvPr id="2256" name="Shape 2256"/>
          <p:cNvSpPr txBox="1"/>
          <p:nvPr/>
        </p:nvSpPr>
        <p:spPr>
          <a:xfrm>
            <a:off x="714375" y="6000750"/>
            <a:ext cx="7358062"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Lam HY, Mu XJ, Stütz AM, Tanzer A, Cayting PD, Snyder M, Kim PM, Korbel JO, Gerstein MB. “Nucleotide-resolution analysis of structural variants using BreakSeq and a breakpoint library”. </a:t>
            </a:r>
            <a:r>
              <a:rPr b="0" i="1" lang="en-US" sz="1200" u="none">
                <a:solidFill>
                  <a:schemeClr val="dk1"/>
                </a:solidFill>
                <a:latin typeface="Calibri"/>
                <a:ea typeface="Calibri"/>
                <a:cs typeface="Calibri"/>
                <a:sym typeface="Calibri"/>
              </a:rPr>
              <a:t>Nature Biotechnology</a:t>
            </a:r>
            <a:r>
              <a:rPr b="0" i="0" lang="en-US" sz="1200" u="none">
                <a:solidFill>
                  <a:schemeClr val="dk1"/>
                </a:solidFill>
                <a:latin typeface="Calibri"/>
                <a:ea typeface="Calibri"/>
                <a:cs typeface="Calibri"/>
                <a:sym typeface="Calibri"/>
              </a:rPr>
              <a:t> 2010 Jan;</a:t>
            </a:r>
            <a:r>
              <a:rPr b="1" i="0" lang="en-US" sz="1200" u="none">
                <a:solidFill>
                  <a:schemeClr val="dk1"/>
                </a:solidFill>
                <a:latin typeface="Calibri"/>
                <a:ea typeface="Calibri"/>
                <a:cs typeface="Calibri"/>
                <a:sym typeface="Calibri"/>
              </a:rPr>
              <a:t>28</a:t>
            </a:r>
            <a:r>
              <a:rPr b="0" i="0" lang="en-US" sz="1200" u="none">
                <a:solidFill>
                  <a:schemeClr val="dk1"/>
                </a:solidFill>
                <a:latin typeface="Calibri"/>
                <a:ea typeface="Calibri"/>
                <a:cs typeface="Calibri"/>
                <a:sym typeface="Calibri"/>
              </a:rPr>
              <a:t>(1):47-55.</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0" name="Shape 2260"/>
        <p:cNvGrpSpPr/>
        <p:nvPr/>
      </p:nvGrpSpPr>
      <p:grpSpPr>
        <a:xfrm>
          <a:off x="0" y="0"/>
          <a:ext cx="0" cy="0"/>
          <a:chOff x="0" y="0"/>
          <a:chExt cx="0" cy="0"/>
        </a:xfrm>
      </p:grpSpPr>
      <p:sp>
        <p:nvSpPr>
          <p:cNvPr id="2261" name="Shape 2261"/>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Breakpoint Library</a:t>
            </a:r>
            <a:endParaRPr/>
          </a:p>
        </p:txBody>
      </p:sp>
      <p:pic>
        <p:nvPicPr>
          <p:cNvPr id="2262" name="Shape 2262"/>
          <p:cNvPicPr preferRelativeResize="0"/>
          <p:nvPr>
            <p:ph idx="1" type="body"/>
          </p:nvPr>
        </p:nvPicPr>
        <p:blipFill rotWithShape="1">
          <a:blip r:embed="rId3">
            <a:alphaModFix/>
          </a:blip>
          <a:srcRect b="0" l="0" r="0" t="0"/>
          <a:stretch/>
        </p:blipFill>
        <p:spPr>
          <a:xfrm>
            <a:off x="457200" y="2593975"/>
            <a:ext cx="8229600" cy="2538412"/>
          </a:xfrm>
          <a:prstGeom prst="rect">
            <a:avLst/>
          </a:prstGeom>
          <a:noFill/>
          <a:ln>
            <a:noFill/>
          </a:ln>
        </p:spPr>
      </p:pic>
      <p:sp>
        <p:nvSpPr>
          <p:cNvPr id="2263" name="Shape 2263"/>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7" name="Shape 2267"/>
        <p:cNvGrpSpPr/>
        <p:nvPr/>
      </p:nvGrpSpPr>
      <p:grpSpPr>
        <a:xfrm>
          <a:off x="0" y="0"/>
          <a:ext cx="0" cy="0"/>
          <a:chOff x="0" y="0"/>
          <a:chExt cx="0" cy="0"/>
        </a:xfrm>
      </p:grpSpPr>
      <p:sp>
        <p:nvSpPr>
          <p:cNvPr id="2268" name="Shape 2268"/>
          <p:cNvSpPr txBox="1"/>
          <p:nvPr/>
        </p:nvSpPr>
        <p:spPr>
          <a:xfrm>
            <a:off x="2819400" y="216217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69" name="Shape 2269"/>
          <p:cNvSpPr txBox="1"/>
          <p:nvPr/>
        </p:nvSpPr>
        <p:spPr>
          <a:xfrm>
            <a:off x="6172200" y="216217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70" name="Shape 2270"/>
          <p:cNvSpPr txBox="1"/>
          <p:nvPr/>
        </p:nvSpPr>
        <p:spPr>
          <a:xfrm>
            <a:off x="4495800" y="2162175"/>
            <a:ext cx="1676400" cy="152400"/>
          </a:xfrm>
          <a:prstGeom prst="rect">
            <a:avLst/>
          </a:prstGeom>
          <a:gradFill>
            <a:gsLst>
              <a:gs pos="0">
                <a:srgbClr val="DCFFA0"/>
              </a:gs>
              <a:gs pos="100000">
                <a:srgbClr val="A0CA4A"/>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Deletion</a:t>
            </a:r>
            <a:endParaRPr/>
          </a:p>
        </p:txBody>
      </p:sp>
      <p:sp>
        <p:nvSpPr>
          <p:cNvPr id="2271" name="Shape 2271"/>
          <p:cNvSpPr txBox="1"/>
          <p:nvPr/>
        </p:nvSpPr>
        <p:spPr>
          <a:xfrm>
            <a:off x="457200" y="2074862"/>
            <a:ext cx="5524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ourier New"/>
              <a:buNone/>
            </a:pPr>
            <a:r>
              <a:rPr b="0" i="0" lang="en-US" sz="1200" u="none">
                <a:solidFill>
                  <a:schemeClr val="dk1"/>
                </a:solidFill>
                <a:latin typeface="Courier New"/>
                <a:ea typeface="Courier New"/>
                <a:cs typeface="Courier New"/>
                <a:sym typeface="Courier New"/>
              </a:rPr>
              <a:t>NAHR</a:t>
            </a:r>
            <a:endParaRPr/>
          </a:p>
        </p:txBody>
      </p:sp>
      <p:sp>
        <p:nvSpPr>
          <p:cNvPr id="2272" name="Shape 2272"/>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Mechanism Classification</a:t>
            </a:r>
            <a:endParaRPr/>
          </a:p>
        </p:txBody>
      </p:sp>
      <p:cxnSp>
        <p:nvCxnSpPr>
          <p:cNvPr id="2273" name="Shape 2273"/>
          <p:cNvCxnSpPr/>
          <p:nvPr/>
        </p:nvCxnSpPr>
        <p:spPr>
          <a:xfrm rot="5400000">
            <a:off x="3418681" y="2399506"/>
            <a:ext cx="1295400" cy="1587"/>
          </a:xfrm>
          <a:prstGeom prst="straightConnector1">
            <a:avLst/>
          </a:prstGeom>
          <a:noFill/>
          <a:ln cap="flat" cmpd="sng" w="9525">
            <a:solidFill>
              <a:srgbClr val="4A7EBB"/>
            </a:solidFill>
            <a:prstDash val="solid"/>
            <a:miter lim="800000"/>
            <a:headEnd len="med" w="med" type="none"/>
            <a:tailEnd len="med" w="med" type="none"/>
          </a:ln>
        </p:spPr>
      </p:cxnSp>
      <p:sp>
        <p:nvSpPr>
          <p:cNvPr id="2274" name="Shape 2274"/>
          <p:cNvSpPr/>
          <p:nvPr/>
        </p:nvSpPr>
        <p:spPr>
          <a:xfrm rot="1980000">
            <a:off x="4381500" y="1662112"/>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75" name="Shape 2275"/>
          <p:cNvSpPr/>
          <p:nvPr/>
        </p:nvSpPr>
        <p:spPr>
          <a:xfrm rot="1980000">
            <a:off x="6057900" y="1662112"/>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276" name="Shape 2276"/>
          <p:cNvCxnSpPr/>
          <p:nvPr/>
        </p:nvCxnSpPr>
        <p:spPr>
          <a:xfrm rot="5400000">
            <a:off x="4256881" y="2399506"/>
            <a:ext cx="129540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2277" name="Shape 2277"/>
          <p:cNvCxnSpPr/>
          <p:nvPr/>
        </p:nvCxnSpPr>
        <p:spPr>
          <a:xfrm rot="5400000">
            <a:off x="5103018" y="2399506"/>
            <a:ext cx="129540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2278" name="Shape 2278"/>
          <p:cNvCxnSpPr/>
          <p:nvPr/>
        </p:nvCxnSpPr>
        <p:spPr>
          <a:xfrm rot="5400000">
            <a:off x="5941218" y="2399506"/>
            <a:ext cx="1295400" cy="1587"/>
          </a:xfrm>
          <a:prstGeom prst="straightConnector1">
            <a:avLst/>
          </a:prstGeom>
          <a:noFill/>
          <a:ln cap="flat" cmpd="sng" w="9525">
            <a:solidFill>
              <a:srgbClr val="4A7EBB"/>
            </a:solidFill>
            <a:prstDash val="solid"/>
            <a:miter lim="800000"/>
            <a:headEnd len="med" w="med" type="none"/>
            <a:tailEnd len="med" w="med" type="none"/>
          </a:ln>
        </p:spPr>
      </p:cxnSp>
      <p:sp>
        <p:nvSpPr>
          <p:cNvPr id="2279" name="Shape 2279"/>
          <p:cNvSpPr txBox="1"/>
          <p:nvPr/>
        </p:nvSpPr>
        <p:spPr>
          <a:xfrm>
            <a:off x="3810000" y="3411537"/>
            <a:ext cx="3130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ourier New"/>
              <a:buNone/>
            </a:pPr>
            <a:r>
              <a:rPr b="0" i="0" lang="en-US" sz="1200" u="none">
                <a:solidFill>
                  <a:schemeClr val="dk1"/>
                </a:solidFill>
                <a:latin typeface="Courier New"/>
                <a:ea typeface="Courier New"/>
                <a:cs typeface="Courier New"/>
                <a:sym typeface="Courier New"/>
              </a:rPr>
              <a:t>Highly similar with minor offset</a:t>
            </a:r>
            <a:endParaRPr/>
          </a:p>
        </p:txBody>
      </p:sp>
      <p:sp>
        <p:nvSpPr>
          <p:cNvPr id="2280" name="Shape 2280"/>
          <p:cNvSpPr/>
          <p:nvPr/>
        </p:nvSpPr>
        <p:spPr>
          <a:xfrm rot="-5400000">
            <a:off x="5251450" y="2481262"/>
            <a:ext cx="228600" cy="1609725"/>
          </a:xfrm>
          <a:prstGeom prst="leftBrace">
            <a:avLst>
              <a:gd fmla="val 256" name="adj1"/>
              <a:gd fmla="val 50000" name="adj2"/>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1" name="Shape 2281"/>
          <p:cNvSpPr txBox="1"/>
          <p:nvPr/>
        </p:nvSpPr>
        <p:spPr>
          <a:xfrm>
            <a:off x="4065587" y="2895600"/>
            <a:ext cx="30162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2" name="Shape 2282"/>
          <p:cNvSpPr txBox="1"/>
          <p:nvPr/>
        </p:nvSpPr>
        <p:spPr>
          <a:xfrm>
            <a:off x="4629150" y="2895600"/>
            <a:ext cx="271462"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3" name="Shape 2283"/>
          <p:cNvSpPr txBox="1"/>
          <p:nvPr/>
        </p:nvSpPr>
        <p:spPr>
          <a:xfrm>
            <a:off x="4367212" y="2895600"/>
            <a:ext cx="261937"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4" name="Shape 2284"/>
          <p:cNvSpPr txBox="1"/>
          <p:nvPr/>
        </p:nvSpPr>
        <p:spPr>
          <a:xfrm>
            <a:off x="5749925" y="2895600"/>
            <a:ext cx="30162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5" name="Shape 2285"/>
          <p:cNvSpPr txBox="1"/>
          <p:nvPr/>
        </p:nvSpPr>
        <p:spPr>
          <a:xfrm>
            <a:off x="6313487" y="2895600"/>
            <a:ext cx="269875" cy="152400"/>
          </a:xfrm>
          <a:prstGeom prst="rect">
            <a:avLst/>
          </a:prstGeom>
          <a:gradFill>
            <a:gsLst>
              <a:gs pos="0">
                <a:srgbClr val="FF9A99"/>
              </a:gs>
              <a:gs pos="100000">
                <a:srgbClr val="D1403C"/>
              </a:gs>
            </a:gsLst>
            <a:lin ang="5400000" scaled="0"/>
          </a:gradFill>
          <a:ln cap="flat" cmpd="sng" w="9525">
            <a:solidFill>
              <a:srgbClr val="BE4B48"/>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6" name="Shape 2286"/>
          <p:cNvSpPr txBox="1"/>
          <p:nvPr/>
        </p:nvSpPr>
        <p:spPr>
          <a:xfrm>
            <a:off x="6051550" y="2895600"/>
            <a:ext cx="261937"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7" name="Shape 2287"/>
          <p:cNvSpPr txBox="1"/>
          <p:nvPr/>
        </p:nvSpPr>
        <p:spPr>
          <a:xfrm>
            <a:off x="2819400" y="434022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8" name="Shape 2288"/>
          <p:cNvSpPr txBox="1"/>
          <p:nvPr/>
        </p:nvSpPr>
        <p:spPr>
          <a:xfrm>
            <a:off x="6172200" y="4340225"/>
            <a:ext cx="1676400" cy="152400"/>
          </a:xfrm>
          <a:prstGeom prst="rec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89" name="Shape 2289"/>
          <p:cNvSpPr txBox="1"/>
          <p:nvPr/>
        </p:nvSpPr>
        <p:spPr>
          <a:xfrm>
            <a:off x="4495800" y="4340225"/>
            <a:ext cx="1676400" cy="152400"/>
          </a:xfrm>
          <a:prstGeom prst="rect">
            <a:avLst/>
          </a:prstGeom>
          <a:gradFill>
            <a:gsLst>
              <a:gs pos="0">
                <a:srgbClr val="DCFFA0"/>
              </a:gs>
              <a:gs pos="100000">
                <a:srgbClr val="A0CA4A"/>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Deletion</a:t>
            </a:r>
            <a:endParaRPr/>
          </a:p>
        </p:txBody>
      </p:sp>
      <p:sp>
        <p:nvSpPr>
          <p:cNvPr id="2290" name="Shape 2290"/>
          <p:cNvSpPr txBox="1"/>
          <p:nvPr/>
        </p:nvSpPr>
        <p:spPr>
          <a:xfrm>
            <a:off x="457200" y="4876800"/>
            <a:ext cx="12890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ourier New"/>
              <a:buNone/>
            </a:pPr>
            <a:r>
              <a:rPr b="0" i="0" lang="en-US" sz="1200" u="none">
                <a:solidFill>
                  <a:schemeClr val="dk1"/>
                </a:solidFill>
                <a:latin typeface="Courier New"/>
                <a:ea typeface="Courier New"/>
                <a:cs typeface="Courier New"/>
                <a:sym typeface="Courier New"/>
              </a:rPr>
              <a:t>Single RETRO</a:t>
            </a:r>
            <a:endParaRPr/>
          </a:p>
        </p:txBody>
      </p:sp>
      <p:cxnSp>
        <p:nvCxnSpPr>
          <p:cNvPr id="2291" name="Shape 2291"/>
          <p:cNvCxnSpPr/>
          <p:nvPr/>
        </p:nvCxnSpPr>
        <p:spPr>
          <a:xfrm rot="5400000">
            <a:off x="2947193" y="5052218"/>
            <a:ext cx="2241550" cy="1587"/>
          </a:xfrm>
          <a:prstGeom prst="straightConnector1">
            <a:avLst/>
          </a:prstGeom>
          <a:noFill/>
          <a:ln cap="flat" cmpd="sng" w="9525">
            <a:solidFill>
              <a:srgbClr val="4A7EBB"/>
            </a:solidFill>
            <a:prstDash val="solid"/>
            <a:miter lim="800000"/>
            <a:headEnd len="med" w="med" type="none"/>
            <a:tailEnd len="med" w="med" type="none"/>
          </a:ln>
        </p:spPr>
      </p:cxnSp>
      <p:sp>
        <p:nvSpPr>
          <p:cNvPr id="2292" name="Shape 2292"/>
          <p:cNvSpPr/>
          <p:nvPr/>
        </p:nvSpPr>
        <p:spPr>
          <a:xfrm rot="1980000">
            <a:off x="4381500" y="3841750"/>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293" name="Shape 2293"/>
          <p:cNvSpPr/>
          <p:nvPr/>
        </p:nvSpPr>
        <p:spPr>
          <a:xfrm rot="1980000">
            <a:off x="6057900" y="3841750"/>
            <a:ext cx="228600" cy="381000"/>
          </a:xfrm>
          <a:prstGeom prst="lightningBolt">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294" name="Shape 2294"/>
          <p:cNvCxnSpPr/>
          <p:nvPr/>
        </p:nvCxnSpPr>
        <p:spPr>
          <a:xfrm rot="5400000">
            <a:off x="3785393" y="5052218"/>
            <a:ext cx="2241550" cy="1587"/>
          </a:xfrm>
          <a:prstGeom prst="straightConnector1">
            <a:avLst/>
          </a:prstGeom>
          <a:noFill/>
          <a:ln cap="flat" cmpd="sng" w="9525">
            <a:solidFill>
              <a:srgbClr val="4A7EBB"/>
            </a:solidFill>
            <a:prstDash val="solid"/>
            <a:miter lim="800000"/>
            <a:headEnd len="med" w="med" type="none"/>
            <a:tailEnd len="med" w="med" type="none"/>
          </a:ln>
        </p:spPr>
      </p:cxnSp>
      <p:cxnSp>
        <p:nvCxnSpPr>
          <p:cNvPr id="2295" name="Shape 2295"/>
          <p:cNvCxnSpPr/>
          <p:nvPr/>
        </p:nvCxnSpPr>
        <p:spPr>
          <a:xfrm rot="5400000">
            <a:off x="4629150" y="5053012"/>
            <a:ext cx="2243137" cy="1587"/>
          </a:xfrm>
          <a:prstGeom prst="straightConnector1">
            <a:avLst/>
          </a:prstGeom>
          <a:noFill/>
          <a:ln cap="flat" cmpd="sng" w="9525">
            <a:solidFill>
              <a:srgbClr val="4A7EBB"/>
            </a:solidFill>
            <a:prstDash val="solid"/>
            <a:miter lim="800000"/>
            <a:headEnd len="med" w="med" type="none"/>
            <a:tailEnd len="med" w="med" type="none"/>
          </a:ln>
        </p:spPr>
      </p:cxnSp>
      <p:cxnSp>
        <p:nvCxnSpPr>
          <p:cNvPr id="2296" name="Shape 2296"/>
          <p:cNvCxnSpPr/>
          <p:nvPr/>
        </p:nvCxnSpPr>
        <p:spPr>
          <a:xfrm rot="5400000">
            <a:off x="5464968" y="5050631"/>
            <a:ext cx="2243137" cy="6350"/>
          </a:xfrm>
          <a:prstGeom prst="straightConnector1">
            <a:avLst/>
          </a:prstGeom>
          <a:noFill/>
          <a:ln cap="flat" cmpd="sng" w="9525">
            <a:solidFill>
              <a:srgbClr val="4A7EBB"/>
            </a:solidFill>
            <a:prstDash val="solid"/>
            <a:miter lim="800000"/>
            <a:headEnd len="med" w="med" type="none"/>
            <a:tailEnd len="med" w="med" type="none"/>
          </a:ln>
        </p:spPr>
      </p:cxnSp>
      <p:sp>
        <p:nvSpPr>
          <p:cNvPr id="2297" name="Shape 2297"/>
          <p:cNvSpPr txBox="1"/>
          <p:nvPr/>
        </p:nvSpPr>
        <p:spPr>
          <a:xfrm>
            <a:off x="4289425" y="4953000"/>
            <a:ext cx="1762125" cy="152400"/>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Repeat Element</a:t>
            </a:r>
            <a:endParaRPr/>
          </a:p>
        </p:txBody>
      </p:sp>
      <p:sp>
        <p:nvSpPr>
          <p:cNvPr id="2298" name="Shape 2298"/>
          <p:cNvSpPr txBox="1"/>
          <p:nvPr/>
        </p:nvSpPr>
        <p:spPr>
          <a:xfrm>
            <a:off x="4210050" y="5486400"/>
            <a:ext cx="1276350" cy="152400"/>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RE1</a:t>
            </a:r>
            <a:endParaRPr/>
          </a:p>
        </p:txBody>
      </p:sp>
      <p:sp>
        <p:nvSpPr>
          <p:cNvPr id="2299" name="Shape 2299"/>
          <p:cNvSpPr txBox="1"/>
          <p:nvPr/>
        </p:nvSpPr>
        <p:spPr>
          <a:xfrm>
            <a:off x="5638800" y="5486400"/>
            <a:ext cx="838200" cy="138112"/>
          </a:xfrm>
          <a:prstGeom prst="rect">
            <a:avLst/>
          </a:prstGeom>
          <a:gradFill>
            <a:gsLst>
              <a:gs pos="0">
                <a:srgbClr val="C8B0ED"/>
              </a:gs>
              <a:gs pos="100000">
                <a:srgbClr val="7F5BAB"/>
              </a:gs>
            </a:gsLst>
            <a:lin ang="5400000" scaled="0"/>
          </a:gradFill>
          <a:ln cap="flat" cmpd="sng" w="9525">
            <a:solidFill>
              <a:srgbClr val="7D60A0"/>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a:solidFill>
                  <a:srgbClr val="FFFFFF"/>
                </a:solidFill>
                <a:latin typeface="Calibri"/>
                <a:ea typeface="Calibri"/>
                <a:cs typeface="Calibri"/>
                <a:sym typeface="Calibri"/>
              </a:rPr>
              <a:t>RE2</a:t>
            </a:r>
            <a:endParaRPr/>
          </a:p>
        </p:txBody>
      </p:sp>
      <p:sp>
        <p:nvSpPr>
          <p:cNvPr id="2300" name="Shape 2300"/>
          <p:cNvSpPr txBox="1"/>
          <p:nvPr/>
        </p:nvSpPr>
        <p:spPr>
          <a:xfrm>
            <a:off x="457200" y="5348287"/>
            <a:ext cx="14732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ourier New"/>
              <a:buNone/>
            </a:pPr>
            <a:r>
              <a:rPr b="0" i="0" lang="en-US" sz="1200" u="none">
                <a:solidFill>
                  <a:schemeClr val="dk1"/>
                </a:solidFill>
                <a:latin typeface="Courier New"/>
                <a:ea typeface="Courier New"/>
                <a:cs typeface="Courier New"/>
                <a:sym typeface="Courier New"/>
              </a:rPr>
              <a:t>Multiple RETRO</a:t>
            </a:r>
            <a:endParaRPr/>
          </a:p>
        </p:txBody>
      </p:sp>
      <p:sp>
        <p:nvSpPr>
          <p:cNvPr id="2301" name="Shape 2301"/>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5" name="Shape 2305"/>
        <p:cNvGrpSpPr/>
        <p:nvPr/>
      </p:nvGrpSpPr>
      <p:grpSpPr>
        <a:xfrm>
          <a:off x="0" y="0"/>
          <a:ext cx="0" cy="0"/>
          <a:chOff x="0" y="0"/>
          <a:chExt cx="0" cy="0"/>
        </a:xfrm>
      </p:grpSpPr>
      <p:sp>
        <p:nvSpPr>
          <p:cNvPr id="2306" name="Shape 2306"/>
          <p:cNvSpPr txBox="1"/>
          <p:nvPr>
            <p:ph idx="1" type="body"/>
          </p:nvPr>
        </p:nvSpPr>
        <p:spPr>
          <a:xfrm>
            <a:off x="990600" y="5791200"/>
            <a:ext cx="7010400" cy="114300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24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x-axis is the parameter space. y-axis is the number of SVs of different formation mechanisms classified by the pipeline using corresponding value of the varied parameter and default values of other parameters. Dotted vertical lines indicate the default parameters. </a:t>
            </a:r>
            <a:endParaRPr/>
          </a:p>
        </p:txBody>
      </p:sp>
      <p:sp>
        <p:nvSpPr>
          <p:cNvPr id="2307" name="Shape 2307"/>
          <p:cNvSpPr txBox="1"/>
          <p:nvPr/>
        </p:nvSpPr>
        <p:spPr>
          <a:xfrm>
            <a:off x="304800" y="457200"/>
            <a:ext cx="8134350" cy="457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rPr b="1" i="0" lang="en-US" sz="2000" u="none">
                <a:solidFill>
                  <a:schemeClr val="dk1"/>
                </a:solidFill>
                <a:latin typeface="Calibri"/>
                <a:ea typeface="Calibri"/>
                <a:cs typeface="Calibri"/>
                <a:sym typeface="Calibri"/>
              </a:rPr>
              <a:t>Sensitivity analysis of the classification pipeline</a:t>
            </a:r>
            <a:endParaRPr/>
          </a:p>
        </p:txBody>
      </p:sp>
      <p:sp>
        <p:nvSpPr>
          <p:cNvPr id="2308" name="Shape 2308"/>
          <p:cNvSpPr txBox="1"/>
          <p:nvPr/>
        </p:nvSpPr>
        <p:spPr>
          <a:xfrm>
            <a:off x="3124200" y="6356350"/>
            <a:ext cx="2895600" cy="365125"/>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pic>
        <p:nvPicPr>
          <p:cNvPr id="2309" name="Shape 2309"/>
          <p:cNvPicPr preferRelativeResize="0"/>
          <p:nvPr/>
        </p:nvPicPr>
        <p:blipFill rotWithShape="1">
          <a:blip r:embed="rId3">
            <a:alphaModFix/>
          </a:blip>
          <a:srcRect b="0" l="0" r="0" t="0"/>
          <a:stretch/>
        </p:blipFill>
        <p:spPr>
          <a:xfrm>
            <a:off x="1143000" y="1143000"/>
            <a:ext cx="7391400" cy="4876800"/>
          </a:xfrm>
          <a:prstGeom prst="rect">
            <a:avLst/>
          </a:prstGeom>
          <a:noFill/>
          <a:ln>
            <a:noFill/>
          </a:ln>
        </p:spPr>
      </p:pic>
      <p:sp>
        <p:nvSpPr>
          <p:cNvPr id="2310" name="Shape 2310"/>
          <p:cNvSpPr txBox="1"/>
          <p:nvPr/>
        </p:nvSpPr>
        <p:spPr>
          <a:xfrm>
            <a:off x="6172200" y="57150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4" name="Shape 2314"/>
        <p:cNvGrpSpPr/>
        <p:nvPr/>
      </p:nvGrpSpPr>
      <p:grpSpPr>
        <a:xfrm>
          <a:off x="0" y="0"/>
          <a:ext cx="0" cy="0"/>
          <a:chOff x="0" y="0"/>
          <a:chExt cx="0" cy="0"/>
        </a:xfrm>
      </p:grpSpPr>
      <p:sp>
        <p:nvSpPr>
          <p:cNvPr id="2315" name="Shape 2315"/>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Formation Analysis</a:t>
            </a:r>
            <a:endParaRPr/>
          </a:p>
        </p:txBody>
      </p:sp>
      <p:pic>
        <p:nvPicPr>
          <p:cNvPr id="2316" name="Shape 2316"/>
          <p:cNvPicPr preferRelativeResize="0"/>
          <p:nvPr>
            <p:ph idx="1" type="body"/>
          </p:nvPr>
        </p:nvPicPr>
        <p:blipFill rotWithShape="1">
          <a:blip r:embed="rId3">
            <a:alphaModFix/>
          </a:blip>
          <a:srcRect b="54147" l="0" r="0" t="0"/>
          <a:stretch/>
        </p:blipFill>
        <p:spPr>
          <a:xfrm>
            <a:off x="762000" y="1752600"/>
            <a:ext cx="7620000" cy="3821112"/>
          </a:xfrm>
          <a:prstGeom prst="rect">
            <a:avLst/>
          </a:prstGeom>
          <a:noFill/>
          <a:ln>
            <a:noFill/>
          </a:ln>
        </p:spPr>
      </p:pic>
      <p:sp>
        <p:nvSpPr>
          <p:cNvPr id="2317" name="Shape 2317"/>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1" name="Shape 2321"/>
        <p:cNvGrpSpPr/>
        <p:nvPr/>
      </p:nvGrpSpPr>
      <p:grpSpPr>
        <a:xfrm>
          <a:off x="0" y="0"/>
          <a:ext cx="0" cy="0"/>
          <a:chOff x="0" y="0"/>
          <a:chExt cx="0" cy="0"/>
        </a:xfrm>
      </p:grpSpPr>
      <p:pic>
        <p:nvPicPr>
          <p:cNvPr id="2322" name="Shape 2322"/>
          <p:cNvPicPr preferRelativeResize="0"/>
          <p:nvPr/>
        </p:nvPicPr>
        <p:blipFill rotWithShape="1">
          <a:blip r:embed="rId3">
            <a:alphaModFix/>
          </a:blip>
          <a:srcRect b="0" l="0" r="0" t="0"/>
          <a:stretch/>
        </p:blipFill>
        <p:spPr>
          <a:xfrm>
            <a:off x="-14287" y="1219200"/>
            <a:ext cx="3894137" cy="3886200"/>
          </a:xfrm>
          <a:prstGeom prst="rect">
            <a:avLst/>
          </a:prstGeom>
          <a:noFill/>
          <a:ln>
            <a:noFill/>
          </a:ln>
        </p:spPr>
      </p:pic>
      <p:pic>
        <p:nvPicPr>
          <p:cNvPr id="2323" name="Shape 2323"/>
          <p:cNvPicPr preferRelativeResize="0"/>
          <p:nvPr/>
        </p:nvPicPr>
        <p:blipFill rotWithShape="1">
          <a:blip r:embed="rId4">
            <a:alphaModFix/>
          </a:blip>
          <a:srcRect b="0" l="0" r="0" t="0"/>
          <a:stretch/>
        </p:blipFill>
        <p:spPr>
          <a:xfrm>
            <a:off x="4705350" y="1143000"/>
            <a:ext cx="4514850" cy="4044950"/>
          </a:xfrm>
          <a:prstGeom prst="rect">
            <a:avLst/>
          </a:prstGeom>
          <a:noFill/>
          <a:ln>
            <a:noFill/>
          </a:ln>
        </p:spPr>
      </p:pic>
      <p:pic>
        <p:nvPicPr>
          <p:cNvPr id="2324" name="Shape 2324"/>
          <p:cNvPicPr preferRelativeResize="0"/>
          <p:nvPr/>
        </p:nvPicPr>
        <p:blipFill rotWithShape="1">
          <a:blip r:embed="rId5">
            <a:alphaModFix/>
          </a:blip>
          <a:srcRect b="0" l="0" r="0" t="0"/>
          <a:stretch/>
        </p:blipFill>
        <p:spPr>
          <a:xfrm>
            <a:off x="3943350" y="2590800"/>
            <a:ext cx="1409700" cy="1447800"/>
          </a:xfrm>
          <a:prstGeom prst="rect">
            <a:avLst/>
          </a:prstGeom>
          <a:noFill/>
          <a:ln>
            <a:noFill/>
          </a:ln>
        </p:spPr>
      </p:pic>
      <p:sp>
        <p:nvSpPr>
          <p:cNvPr id="2325" name="Shape 2325"/>
          <p:cNvSpPr txBox="1"/>
          <p:nvPr/>
        </p:nvSpPr>
        <p:spPr>
          <a:xfrm>
            <a:off x="434975" y="5297487"/>
            <a:ext cx="3908425"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16128 Yale SR from Zhengdong Zhang, NA12878, Aug 2009 version, &gt;=200bp</a:t>
            </a:r>
            <a:endParaRPr/>
          </a:p>
        </p:txBody>
      </p:sp>
      <p:sp>
        <p:nvSpPr>
          <p:cNvPr id="2326" name="Shape 2326"/>
          <p:cNvSpPr txBox="1"/>
          <p:nvPr/>
        </p:nvSpPr>
        <p:spPr>
          <a:xfrm>
            <a:off x="5105400" y="5257800"/>
            <a:ext cx="3908425"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4285 Yale SR from Zhengdong Zhang, NA12878, Aug 2009 version, &gt;=1kb</a:t>
            </a:r>
            <a:endParaRPr/>
          </a:p>
        </p:txBody>
      </p:sp>
      <p:sp>
        <p:nvSpPr>
          <p:cNvPr id="2327" name="Shape 2327"/>
          <p:cNvSpPr txBox="1"/>
          <p:nvPr/>
        </p:nvSpPr>
        <p:spPr>
          <a:xfrm>
            <a:off x="0" y="76200"/>
            <a:ext cx="9144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600"/>
              <a:buFont typeface="Calibri"/>
              <a:buNone/>
            </a:pPr>
            <a:r>
              <a:rPr b="1" i="0" lang="en-US" sz="2600" u="none">
                <a:solidFill>
                  <a:schemeClr val="dk2"/>
                </a:solidFill>
                <a:latin typeface="Calibri"/>
                <a:ea typeface="Calibri"/>
                <a:cs typeface="Calibri"/>
                <a:sym typeface="Calibri"/>
              </a:rPr>
              <a:t>Formation mechanisms of SVs identified in the 1000 genomes project: split reads</a:t>
            </a:r>
            <a:endParaRPr/>
          </a:p>
        </p:txBody>
      </p:sp>
      <p:sp>
        <p:nvSpPr>
          <p:cNvPr id="2328" name="Shape 2328"/>
          <p:cNvSpPr txBox="1"/>
          <p:nvPr/>
        </p:nvSpPr>
        <p:spPr>
          <a:xfrm>
            <a:off x="4314825" y="3473450"/>
            <a:ext cx="117157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(MTEI + STEI)</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2" name="Shape 2332"/>
        <p:cNvGrpSpPr/>
        <p:nvPr/>
      </p:nvGrpSpPr>
      <p:grpSpPr>
        <a:xfrm>
          <a:off x="0" y="0"/>
          <a:ext cx="0" cy="0"/>
          <a:chOff x="0" y="0"/>
          <a:chExt cx="0" cy="0"/>
        </a:xfrm>
      </p:grpSpPr>
      <p:sp>
        <p:nvSpPr>
          <p:cNvPr id="2333" name="Shape 2333"/>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Active L1 Transposition</a:t>
            </a:r>
            <a:endParaRPr/>
          </a:p>
        </p:txBody>
      </p:sp>
      <p:sp>
        <p:nvSpPr>
          <p:cNvPr id="2334" name="Shape 2334"/>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sp>
        <p:nvSpPr>
          <p:cNvPr id="2335" name="Shape 2335"/>
          <p:cNvSpPr txBox="1"/>
          <p:nvPr/>
        </p:nvSpPr>
        <p:spPr>
          <a:xfrm>
            <a:off x="381000" y="1447800"/>
            <a:ext cx="830580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431 fully rectifiables overlapped with 147 Active L1s by Mills et al. 2007 consolidated from Brouha et al. 2003 and Mills et al. 2006</a:t>
            </a:r>
            <a:endParaRPr/>
          </a:p>
        </p:txBody>
      </p:sp>
      <p:graphicFrame>
        <p:nvGraphicFramePr>
          <p:cNvPr id="2336" name="Shape 2336"/>
          <p:cNvGraphicFramePr/>
          <p:nvPr/>
        </p:nvGraphicFramePr>
        <p:xfrm>
          <a:off x="457200" y="1828800"/>
          <a:ext cx="3000000" cy="3000000"/>
        </p:xfrm>
        <a:graphic>
          <a:graphicData uri="http://schemas.openxmlformats.org/drawingml/2006/table">
            <a:tbl>
              <a:tblPr>
                <a:noFill/>
                <a:tableStyleId>{99DCA694-1945-4868-ACCF-88483507BE2A}</a:tableStyleId>
              </a:tblPr>
              <a:tblGrid>
                <a:gridCol w="381000"/>
                <a:gridCol w="609600"/>
                <a:gridCol w="457200"/>
                <a:gridCol w="838200"/>
                <a:gridCol w="762000"/>
                <a:gridCol w="457200"/>
                <a:gridCol w="1600200"/>
                <a:gridCol w="2514600"/>
                <a:gridCol w="609600"/>
              </a:tblGrid>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Chr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Source</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Event</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Start</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End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Size</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Mech</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Active L1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1" i="0" lang="en-US" sz="700" u="none" cap="none" strike="noStrike">
                          <a:solidFill>
                            <a:schemeClr val="dk1"/>
                          </a:solidFill>
                          <a:latin typeface="Verdana"/>
                          <a:ea typeface="Verdana"/>
                          <a:cs typeface="Verdana"/>
                          <a:sym typeface="Verdana"/>
                        </a:rPr>
                        <a:t>Supported</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84290516</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84297219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6703</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"MTEI";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chr1:84290591-84296677['L1HS',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245917096</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245923148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6052</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chr1:245917098-245923129['L1HS', 'Ta-0']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tc>
              </a:tr>
              <a:tr h="301625">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chr10</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5277306</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5283354</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6048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"UNSURE";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chr10:5277317-5283348['L1HS', 'Ta-1dn(g)']</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24306070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24312135</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6065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chr11:24306073-24312103['L1HS',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Deletion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92791150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92800593</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9443</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"NAHR"; Rectified "1:1:1"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chr11:92793800-92799845['L1HS',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92793799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92799859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6060</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chr11:92793800-92799845['L1HS',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30320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Watson</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94809017</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94815068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6051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"UNSURE";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chr11:94809028-94815058['L1HS',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5575">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53005523</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53011731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6208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"MTEI";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chr15:53005558-53011589['L1HS', 'Ta-0']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Kim</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68808908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68814562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5654</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"MTEI";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chr15:68809138-68814556['L1HS', 'L1HS']</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a:t>
                      </a:r>
                      <a:endParaRPr/>
                    </a:p>
                  </a:txBody>
                  <a:tcPr marT="8350" marB="0" marR="8350" marL="8350" anchor="b"/>
                </a:tc>
              </a:tr>
              <a:tr h="30320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46124318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46130363</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6045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chr18:46124336-46130355['L1HS', 'Pre-Ta (ACG/G)']</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chr2</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176054929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176060981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6052</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chr2:176054939-176060968['L1HS',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chr20</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7044794</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7050858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6064</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chr20:7044828-7050846['L1HS', 'Ta-0']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4</a:t>
                      </a:r>
                      <a:endParaRPr/>
                    </a:p>
                  </a:txBody>
                  <a:tcPr marT="8350" marB="0" marR="8350" marL="8350" anchor="b"/>
                </a:tc>
              </a:tr>
              <a:tr h="301625">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chr4</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Watson</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59627149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59633191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6042</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"UNSURE";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chr4:59627160-59633190['L1HS', 'L1HS']</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a:t>
                      </a:r>
                      <a:endParaRPr/>
                    </a:p>
                  </a:txBody>
                  <a:tcPr marT="8350" marB="0" marR="8350" marL="8350"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57715759</a:t>
                      </a:r>
                      <a:endParaRPr/>
                    </a:p>
                  </a:txBody>
                  <a:tcPr marT="8350" marB="0" marR="8350" marL="8350"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57721867</a:t>
                      </a:r>
                      <a:endParaRPr/>
                    </a:p>
                  </a:txBody>
                  <a:tcPr marT="8350" marB="0" marR="8350" marL="8350"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6108</a:t>
                      </a:r>
                      <a:endParaRPr/>
                    </a:p>
                  </a:txBody>
                  <a:tcPr marT="8350" marB="0" marR="8350" marL="8350"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chr5:57715758-57721790['L1HS', 'Ta-0']</a:t>
                      </a:r>
                      <a:endParaRPr/>
                    </a:p>
                  </a:txBody>
                  <a:tcPr marT="8350" marB="0" marR="8350" marL="8350"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solidFill>
                      <a:srgbClr val="DDD9C3"/>
                    </a:solidFill>
                  </a:tcPr>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103882188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103888239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6051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chr5:103882187-103888216['L1HS',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tc>
              </a:tr>
              <a:tr h="30320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Watson</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108622973</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108629020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6047</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"UNSURE";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chr5:108622987-108629018['L1HS',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chr6</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133383514</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133389578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6064</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chr6:133383548-133389578['L1HS',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chr7</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113203413</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113209458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6045</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chr7:113203413-113209443['L1HS',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4</a:t>
                      </a:r>
                      <a:endParaRPr/>
                    </a:p>
                  </a:txBody>
                  <a:tcPr marT="8350" marB="0" marR="8350" marL="8350" anchor="b"/>
                </a:tc>
              </a:tr>
              <a:tr h="155575">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73950330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73956387</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6057</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chr8:73950346-73956377['L1HS',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4</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126664312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126670324</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6012</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chr8:126664312-126670315['L1HS',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5</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Korbel</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135152107</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135158208</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6101</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chr8:135152168-135158198['L1HS', 'L1HS']</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3</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chrX</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11863121</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11869370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6249</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chrX:11863128-11869354['L1HS', 'Ta-1d']</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2</a:t>
                      </a:r>
                      <a:endParaRPr/>
                    </a:p>
                  </a:txBody>
                  <a:tcPr marT="8350" marB="0" marR="8350" marL="8350" anchor="b"/>
                </a:tc>
              </a:tr>
              <a:tr h="157150">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chrX</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Venter</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Insertion</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95199436</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95205519</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6083</a:t>
                      </a:r>
                      <a:endParaRPr/>
                    </a:p>
                  </a:txBody>
                  <a:tcPr marT="8350" marB="0" marR="8350" marL="8350" anchor="b"/>
                </a:tc>
                <a:tc>
                  <a:txBody>
                    <a:bodyPr>
                      <a:noAutofit/>
                    </a:bodyPr>
                    <a:lstStyle/>
                    <a:p>
                      <a:pPr indent="0" lvl="0" marL="0" marR="0" rtl="0" algn="l">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Mech "STEI"; Rectified "2:2:2"</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chrX:95199466-95205497['L1HS', 'Ta-0']</a:t>
                      </a:r>
                      <a:endParaRPr/>
                    </a:p>
                  </a:txBody>
                  <a:tcPr marT="8350" marB="0" marR="8350" marL="8350" anchor="b"/>
                </a:tc>
                <a:tc>
                  <a:txBody>
                    <a:bodyPr>
                      <a:noAutofit/>
                    </a:bodyPr>
                    <a:lstStyle/>
                    <a:p>
                      <a:pPr indent="0" lvl="0" marL="0" marR="0" rtl="0" algn="ctr">
                        <a:lnSpc>
                          <a:spcPct val="100000"/>
                        </a:lnSpc>
                        <a:spcBef>
                          <a:spcPts val="0"/>
                        </a:spcBef>
                        <a:spcAft>
                          <a:spcPts val="0"/>
                        </a:spcAft>
                        <a:buClr>
                          <a:schemeClr val="dk1"/>
                        </a:buClr>
                        <a:buSzPts val="700"/>
                        <a:buFont typeface="Verdana"/>
                        <a:buNone/>
                      </a:pPr>
                      <a:r>
                        <a:rPr b="0" i="0" lang="en-US" sz="700" u="none" cap="none" strike="noStrike">
                          <a:solidFill>
                            <a:schemeClr val="dk1"/>
                          </a:solidFill>
                          <a:latin typeface="Verdana"/>
                          <a:ea typeface="Verdana"/>
                          <a:cs typeface="Verdana"/>
                          <a:sym typeface="Verdana"/>
                        </a:rPr>
                        <a:t>1</a:t>
                      </a:r>
                      <a:endParaRPr/>
                    </a:p>
                  </a:txBody>
                  <a:tcPr marT="8350" marB="0" marR="8350" marL="8350" anchor="b"/>
                </a:tc>
              </a:tr>
            </a:tbl>
          </a:graphicData>
        </a:graphic>
      </p:graphicFrame>
      <p:sp>
        <p:nvSpPr>
          <p:cNvPr id="2337" name="Shape 2337"/>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1" name="Shape 2341"/>
        <p:cNvGrpSpPr/>
        <p:nvPr/>
      </p:nvGrpSpPr>
      <p:grpSpPr>
        <a:xfrm>
          <a:off x="0" y="0"/>
          <a:ext cx="0" cy="0"/>
          <a:chOff x="0" y="0"/>
          <a:chExt cx="0" cy="0"/>
        </a:xfrm>
      </p:grpSpPr>
      <p:sp>
        <p:nvSpPr>
          <p:cNvPr id="2342" name="Shape 2342"/>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Active L1 Transposition Example</a:t>
            </a:r>
            <a:endParaRPr/>
          </a:p>
        </p:txBody>
      </p:sp>
      <p:sp>
        <p:nvSpPr>
          <p:cNvPr id="2343" name="Shape 2343"/>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pic>
        <p:nvPicPr>
          <p:cNvPr id="2344" name="Shape 2344"/>
          <p:cNvPicPr preferRelativeResize="0"/>
          <p:nvPr>
            <p:ph idx="1" type="body"/>
          </p:nvPr>
        </p:nvPicPr>
        <p:blipFill rotWithShape="1">
          <a:blip r:embed="rId3">
            <a:alphaModFix/>
          </a:blip>
          <a:srcRect b="-10269" l="0" r="0" t="-10270"/>
          <a:stretch/>
        </p:blipFill>
        <p:spPr>
          <a:xfrm>
            <a:off x="457200" y="1600200"/>
            <a:ext cx="8229600" cy="45259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1095" name="Shape 1095"/>
        <p:cNvGrpSpPr/>
        <p:nvPr/>
      </p:nvGrpSpPr>
      <p:grpSpPr>
        <a:xfrm>
          <a:off x="0" y="0"/>
          <a:ext cx="0" cy="0"/>
          <a:chOff x="0" y="0"/>
          <a:chExt cx="0" cy="0"/>
        </a:xfrm>
      </p:grpSpPr>
      <p:sp>
        <p:nvSpPr>
          <p:cNvPr id="1096" name="Shape 1096"/>
          <p:cNvSpPr txBox="1"/>
          <p:nvPr>
            <p:ph type="title"/>
          </p:nvPr>
        </p:nvSpPr>
        <p:spPr>
          <a:xfrm>
            <a:off x="685800" y="0"/>
            <a:ext cx="7772400" cy="1143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11893"/>
              </a:buClr>
              <a:buSzPts val="2400"/>
              <a:buFont typeface="Arial"/>
              <a:buNone/>
            </a:pPr>
            <a:r>
              <a:rPr b="1" i="0" lang="en-US" sz="2400" u="none" cap="none" strike="noStrike">
                <a:solidFill>
                  <a:srgbClr val="011893"/>
                </a:solidFill>
                <a:latin typeface="Arial"/>
                <a:ea typeface="Arial"/>
                <a:cs typeface="Arial"/>
                <a:sym typeface="Arial"/>
              </a:rPr>
              <a:t>Approaches for functional characterization of SVs</a:t>
            </a:r>
            <a:endParaRPr b="1" i="0" sz="2400" u="none" cap="none" strike="noStrike">
              <a:solidFill>
                <a:srgbClr val="011893"/>
              </a:solidFill>
              <a:latin typeface="Arial"/>
              <a:ea typeface="Arial"/>
              <a:cs typeface="Arial"/>
              <a:sym typeface="Arial"/>
            </a:endParaRPr>
          </a:p>
        </p:txBody>
      </p:sp>
      <p:sp>
        <p:nvSpPr>
          <p:cNvPr id="1097" name="Shape 1097"/>
          <p:cNvSpPr txBox="1"/>
          <p:nvPr>
            <p:ph idx="1" type="body"/>
          </p:nvPr>
        </p:nvSpPr>
        <p:spPr>
          <a:xfrm>
            <a:off x="685800" y="1013988"/>
            <a:ext cx="7772400" cy="5183517"/>
          </a:xfrm>
          <a:prstGeom prst="rect">
            <a:avLst/>
          </a:prstGeom>
          <a:noFill/>
          <a:ln>
            <a:noFill/>
          </a:ln>
        </p:spPr>
        <p:txBody>
          <a:bodyPr anchorCtr="0" anchor="t" bIns="91425" lIns="91425" spcFirstLastPara="1" rIns="91425" wrap="square" tIns="91425">
            <a:noAutofit/>
          </a:bodyPr>
          <a:lstStyle/>
          <a:p>
            <a:pPr indent="-746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Overlaps enrichment of SVs [</a:t>
            </a:r>
            <a:r>
              <a:rPr lang="en-US"/>
              <a:t>refs]</a:t>
            </a:r>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 against functional annotations (CDS, TFBS, &amp;c)</a:t>
            </a:r>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 using an appropriate null</a:t>
            </a:r>
            <a:endParaRPr/>
          </a:p>
          <a:p>
            <a:pPr indent="-74611" lvl="0" marL="227011"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Mechanism classification of SV breakpoints </a:t>
            </a:r>
            <a:endParaRPr/>
          </a:p>
          <a:p>
            <a:pPr indent="-74612" lvl="1" marL="569912" marR="0" rtl="0" algn="l">
              <a:lnSpc>
                <a:spcPct val="100000"/>
              </a:lnSpc>
              <a:spcBef>
                <a:spcPts val="480"/>
              </a:spcBef>
              <a:spcAft>
                <a:spcPts val="0"/>
              </a:spcAft>
              <a:buClr>
                <a:schemeClr val="dk1"/>
              </a:buClr>
              <a:buSzPts val="2400"/>
              <a:buFont typeface="Merriweather Sans"/>
              <a:buChar char="-"/>
            </a:pPr>
            <a:r>
              <a:rPr b="0" i="0" lang="en-US" sz="2400" u="none" cap="none" strike="noStrike">
                <a:solidFill>
                  <a:schemeClr val="dk1"/>
                </a:solidFill>
                <a:latin typeface="Arial"/>
                <a:ea typeface="Arial"/>
                <a:cs typeface="Arial"/>
                <a:sym typeface="Arial"/>
              </a:rPr>
              <a:t>NAHR, NHR, &amp;c</a:t>
            </a:r>
            <a:endParaRPr/>
          </a:p>
          <a:p>
            <a:pPr indent="-74611" lvl="0" marL="227011"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 Patterns of epigenetic marks at SV breakpoints</a:t>
            </a:r>
            <a:endParaRPr/>
          </a:p>
          <a:p>
            <a:pPr indent="0" lvl="0" marL="0" marR="0" rtl="0" algn="l">
              <a:lnSpc>
                <a:spcPct val="100000"/>
              </a:lnSpc>
              <a:spcBef>
                <a:spcPts val="480"/>
              </a:spcBef>
              <a:spcAft>
                <a:spcPts val="0"/>
              </a:spcAft>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8" name="Shape 2348"/>
        <p:cNvGrpSpPr/>
        <p:nvPr/>
      </p:nvGrpSpPr>
      <p:grpSpPr>
        <a:xfrm>
          <a:off x="0" y="0"/>
          <a:ext cx="0" cy="0"/>
          <a:chOff x="0" y="0"/>
          <a:chExt cx="0" cy="0"/>
        </a:xfrm>
      </p:grpSpPr>
      <p:sp>
        <p:nvSpPr>
          <p:cNvPr id="2349" name="Shape 2349"/>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Pseudogene Number Variation</a:t>
            </a:r>
            <a:endParaRPr/>
          </a:p>
        </p:txBody>
      </p:sp>
      <p:graphicFrame>
        <p:nvGraphicFramePr>
          <p:cNvPr id="2350" name="Shape 2350"/>
          <p:cNvGraphicFramePr/>
          <p:nvPr/>
        </p:nvGraphicFramePr>
        <p:xfrm>
          <a:off x="457200" y="1828800"/>
          <a:ext cx="3000000" cy="3000000"/>
        </p:xfrm>
        <a:graphic>
          <a:graphicData uri="http://schemas.openxmlformats.org/drawingml/2006/table">
            <a:tbl>
              <a:tblPr>
                <a:noFill/>
                <a:tableStyleId>{99DCA694-1945-4868-ACCF-88483507BE2A}</a:tableStyleId>
              </a:tblPr>
              <a:tblGrid>
                <a:gridCol w="785800"/>
                <a:gridCol w="784225"/>
                <a:gridCol w="785800"/>
                <a:gridCol w="785800"/>
                <a:gridCol w="784225"/>
                <a:gridCol w="785800"/>
                <a:gridCol w="1993900"/>
                <a:gridCol w="1524000"/>
              </a:tblGrid>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Chr</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Source</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Event</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Start</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End</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Size</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Mech</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1" i="0" lang="en-US" sz="800" u="none" cap="none" strike="noStrike">
                          <a:solidFill>
                            <a:schemeClr val="dk1"/>
                          </a:solidFill>
                          <a:latin typeface="Verdana"/>
                          <a:ea typeface="Verdana"/>
                          <a:cs typeface="Verdana"/>
                          <a:sym typeface="Verdana"/>
                        </a:rPr>
                        <a:t>Pgene Type</a:t>
                      </a:r>
                      <a:endParaRPr/>
                    </a:p>
                  </a:txBody>
                  <a:tcPr marT="10475" marB="0" marR="10475" marL="10475" anchor="b"/>
                </a:tc>
              </a:tr>
              <a:tr h="4413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chr10</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Kidd</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100678090</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100692331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14241</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"NAHR";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chr12</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Venter</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22467006</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22473645</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6639</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"NAHR";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chr17</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Kidd</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65603123</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65859003</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255880</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r h="4413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chr20</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Kidd</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1503149</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1536176</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33027</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"NAHR";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chr3</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Korbel</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74230280</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74237487</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7207</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chr5</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Watson</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64538468</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64548395</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9927</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"NHR"; Rectified "1:1:1"</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DUP</a:t>
                      </a:r>
                      <a:endParaRPr/>
                    </a:p>
                  </a:txBody>
                  <a:tcPr marT="10475" marB="0" marR="10475" marL="10475" anchor="b">
                    <a:solidFill>
                      <a:srgbClr val="DDD9C3"/>
                    </a:solidFill>
                  </a:tcPr>
                </a:tc>
              </a:tr>
              <a:tr h="4413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chr5</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Kidd</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Insertion</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69544715</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69817387</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272672</a:t>
                      </a:r>
                      <a:endParaRPr/>
                    </a:p>
                  </a:txBody>
                  <a:tcPr marT="10475" marB="0" marR="10475" marL="10475" anchor="b">
                    <a:solidFill>
                      <a:srgbClr val="DDD9C3"/>
                    </a:solidFill>
                  </a:tcPr>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"NAHR"; Rectified "2:2:2"</a:t>
                      </a:r>
                      <a:endParaRPr/>
                    </a:p>
                  </a:txBody>
                  <a:tcPr marT="10475" marB="0" marR="10475" marL="10475" anchor="b">
                    <a:solidFill>
                      <a:srgbClr val="DDD9C3"/>
                    </a:solidFill>
                  </a:tcPr>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DUP/PSSD</a:t>
                      </a:r>
                      <a:endParaRPr/>
                    </a:p>
                  </a:txBody>
                  <a:tcPr marT="10475" marB="0" marR="10475" marL="10475" anchor="b">
                    <a:solidFill>
                      <a:srgbClr val="DDD9C3"/>
                    </a:solidFill>
                  </a:tcPr>
                </a:tc>
              </a:tr>
              <a:tr h="439725">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chrX</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Kidd</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Deletion</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47752047</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47874915</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122868</a:t>
                      </a:r>
                      <a:endParaRPr/>
                    </a:p>
                  </a:txBody>
                  <a:tcPr marT="10475" marB="0" marR="10475" marL="10475" anchor="b"/>
                </a:tc>
                <a:tc>
                  <a:txBody>
                    <a:bodyPr>
                      <a:noAutofit/>
                    </a:bodyPr>
                    <a:lstStyle/>
                    <a:p>
                      <a:pPr indent="0" lvl="0" marL="0" marR="0" rtl="0" algn="l">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Mech "NAHR"; Rectified "1:1:1"</a:t>
                      </a:r>
                      <a:endParaRPr/>
                    </a:p>
                  </a:txBody>
                  <a:tcPr marT="10475" marB="0" marR="10475" marL="10475" anchor="b"/>
                </a:tc>
                <a:tc>
                  <a:txBody>
                    <a:bodyPr>
                      <a:noAutofit/>
                    </a:bodyPr>
                    <a:lstStyle/>
                    <a:p>
                      <a:pPr indent="0" lvl="0" marL="0" marR="0" rtl="0" algn="ctr">
                        <a:lnSpc>
                          <a:spcPct val="100000"/>
                        </a:lnSpc>
                        <a:spcBef>
                          <a:spcPts val="0"/>
                        </a:spcBef>
                        <a:spcAft>
                          <a:spcPts val="0"/>
                        </a:spcAft>
                        <a:buClr>
                          <a:schemeClr val="dk1"/>
                        </a:buClr>
                        <a:buSzPts val="800"/>
                        <a:buFont typeface="Verdana"/>
                        <a:buNone/>
                      </a:pPr>
                      <a:r>
                        <a:rPr b="0" i="0" lang="en-US" sz="800" u="none" cap="none" strike="noStrike">
                          <a:solidFill>
                            <a:schemeClr val="dk1"/>
                          </a:solidFill>
                          <a:latin typeface="Verdana"/>
                          <a:ea typeface="Verdana"/>
                          <a:cs typeface="Verdana"/>
                          <a:sym typeface="Verdana"/>
                        </a:rPr>
                        <a:t>PSSD</a:t>
                      </a:r>
                      <a:endParaRPr/>
                    </a:p>
                  </a:txBody>
                  <a:tcPr marT="10475" marB="0" marR="10475" marL="10475" anchor="b"/>
                </a:tc>
              </a:tr>
            </a:tbl>
          </a:graphicData>
        </a:graphic>
      </p:graphicFrame>
      <p:sp>
        <p:nvSpPr>
          <p:cNvPr id="2351" name="Shape 2351"/>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sp>
        <p:nvSpPr>
          <p:cNvPr id="2352" name="Shape 2352"/>
          <p:cNvSpPr txBox="1"/>
          <p:nvPr/>
        </p:nvSpPr>
        <p:spPr>
          <a:xfrm>
            <a:off x="381000" y="1704975"/>
            <a:ext cx="830580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a:solidFill>
                  <a:schemeClr val="dk1"/>
                </a:solidFill>
                <a:latin typeface="Calibri"/>
                <a:ea typeface="Calibri"/>
                <a:cs typeface="Calibri"/>
                <a:sym typeface="Calibri"/>
              </a:rPr>
              <a:t>431 fully rectifiables overlapped with 13,453 duplicated and processed pseudogenes identified by PseudoPipe based on Ensembl 48</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56" name="Shape 2356"/>
        <p:cNvGrpSpPr/>
        <p:nvPr/>
      </p:nvGrpSpPr>
      <p:grpSpPr>
        <a:xfrm>
          <a:off x="0" y="0"/>
          <a:ext cx="0" cy="0"/>
          <a:chOff x="0" y="0"/>
          <a:chExt cx="0" cy="0"/>
        </a:xfrm>
      </p:grpSpPr>
      <p:sp>
        <p:nvSpPr>
          <p:cNvPr id="2357" name="Shape 2357"/>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Aligning to Ancestral Genome</a:t>
            </a:r>
            <a:endParaRPr/>
          </a:p>
        </p:txBody>
      </p:sp>
      <p:sp>
        <p:nvSpPr>
          <p:cNvPr id="2358" name="Shape 2358"/>
          <p:cNvSpPr txBox="1"/>
          <p:nvPr/>
        </p:nvSpPr>
        <p:spPr>
          <a:xfrm>
            <a:off x="5334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59" name="Shape 2359"/>
          <p:cNvSpPr txBox="1"/>
          <p:nvPr/>
        </p:nvSpPr>
        <p:spPr>
          <a:xfrm>
            <a:off x="77724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60" name="Shape 2360"/>
          <p:cNvSpPr txBox="1"/>
          <p:nvPr/>
        </p:nvSpPr>
        <p:spPr>
          <a:xfrm>
            <a:off x="1371600" y="2247900"/>
            <a:ext cx="838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61" name="Shape 2361"/>
          <p:cNvSpPr txBox="1"/>
          <p:nvPr/>
        </p:nvSpPr>
        <p:spPr>
          <a:xfrm>
            <a:off x="6934200" y="2247900"/>
            <a:ext cx="838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62" name="Shape 2362"/>
          <p:cNvSpPr txBox="1"/>
          <p:nvPr/>
        </p:nvSpPr>
        <p:spPr>
          <a:xfrm>
            <a:off x="37338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63" name="Shape 2363"/>
          <p:cNvSpPr txBox="1"/>
          <p:nvPr/>
        </p:nvSpPr>
        <p:spPr>
          <a:xfrm>
            <a:off x="45720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64" name="Shape 2364"/>
          <p:cNvSpPr txBox="1"/>
          <p:nvPr/>
        </p:nvSpPr>
        <p:spPr>
          <a:xfrm>
            <a:off x="4391025" y="2220912"/>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C</a:t>
            </a:r>
            <a:endParaRPr/>
          </a:p>
        </p:txBody>
      </p:sp>
      <p:sp>
        <p:nvSpPr>
          <p:cNvPr id="2365" name="Shape 2365"/>
          <p:cNvSpPr txBox="1"/>
          <p:nvPr/>
        </p:nvSpPr>
        <p:spPr>
          <a:xfrm>
            <a:off x="1192212" y="2200275"/>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A</a:t>
            </a:r>
            <a:endParaRPr/>
          </a:p>
        </p:txBody>
      </p:sp>
      <p:sp>
        <p:nvSpPr>
          <p:cNvPr id="2366" name="Shape 2366"/>
          <p:cNvSpPr txBox="1"/>
          <p:nvPr/>
        </p:nvSpPr>
        <p:spPr>
          <a:xfrm>
            <a:off x="7600950" y="2200275"/>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B</a:t>
            </a:r>
            <a:endParaRPr/>
          </a:p>
        </p:txBody>
      </p:sp>
      <p:cxnSp>
        <p:nvCxnSpPr>
          <p:cNvPr id="2367" name="Shape 2367"/>
          <p:cNvCxnSpPr/>
          <p:nvPr/>
        </p:nvCxnSpPr>
        <p:spPr>
          <a:xfrm>
            <a:off x="762000" y="5740400"/>
            <a:ext cx="7696200" cy="1587"/>
          </a:xfrm>
          <a:prstGeom prst="straightConnector1">
            <a:avLst/>
          </a:prstGeom>
          <a:noFill/>
          <a:ln cap="flat" cmpd="sng" w="254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2368" name="Shape 2368"/>
          <p:cNvCxnSpPr/>
          <p:nvPr/>
        </p:nvCxnSpPr>
        <p:spPr>
          <a:xfrm flipH="1" rot="-5400000">
            <a:off x="1970087" y="1968500"/>
            <a:ext cx="1695450" cy="28987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369" name="Shape 2369"/>
          <p:cNvCxnSpPr/>
          <p:nvPr/>
        </p:nvCxnSpPr>
        <p:spPr>
          <a:xfrm rot="5400000">
            <a:off x="5516562" y="2006600"/>
            <a:ext cx="1695450" cy="28225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370" name="Shape 2370"/>
          <p:cNvCxnSpPr/>
          <p:nvPr/>
        </p:nvCxnSpPr>
        <p:spPr>
          <a:xfrm flipH="1" rot="-5400000">
            <a:off x="3732212" y="3425825"/>
            <a:ext cx="1674812" cy="4762"/>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371" name="Shape 2371"/>
          <p:cNvSpPr txBox="1"/>
          <p:nvPr/>
        </p:nvSpPr>
        <p:spPr>
          <a:xfrm>
            <a:off x="2971800" y="5589587"/>
            <a:ext cx="3505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72" name="Shape 2372"/>
          <p:cNvSpPr txBox="1"/>
          <p:nvPr/>
        </p:nvSpPr>
        <p:spPr>
          <a:xfrm>
            <a:off x="1371600" y="5591175"/>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73" name="Shape 2373"/>
          <p:cNvSpPr txBox="1"/>
          <p:nvPr/>
        </p:nvSpPr>
        <p:spPr>
          <a:xfrm>
            <a:off x="6477000" y="5591175"/>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74" name="Shape 2374"/>
          <p:cNvSpPr txBox="1"/>
          <p:nvPr/>
        </p:nvSpPr>
        <p:spPr>
          <a:xfrm>
            <a:off x="365125" y="5362575"/>
            <a:ext cx="777875"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Chimp</a:t>
            </a:r>
            <a:endParaRPr/>
          </a:p>
        </p:txBody>
      </p:sp>
      <p:cxnSp>
        <p:nvCxnSpPr>
          <p:cNvPr id="2375" name="Shape 2375"/>
          <p:cNvCxnSpPr/>
          <p:nvPr/>
        </p:nvCxnSpPr>
        <p:spPr>
          <a:xfrm>
            <a:off x="762000" y="4416425"/>
            <a:ext cx="7696200" cy="1587"/>
          </a:xfrm>
          <a:prstGeom prst="straightConnector1">
            <a:avLst/>
          </a:prstGeom>
          <a:noFill/>
          <a:ln cap="flat" cmpd="sng" w="254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2376" name="Shape 2376"/>
          <p:cNvSpPr txBox="1"/>
          <p:nvPr/>
        </p:nvSpPr>
        <p:spPr>
          <a:xfrm>
            <a:off x="2971800" y="4265612"/>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77" name="Shape 2377"/>
          <p:cNvSpPr txBox="1"/>
          <p:nvPr/>
        </p:nvSpPr>
        <p:spPr>
          <a:xfrm>
            <a:off x="4581525" y="4265612"/>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78" name="Shape 2378"/>
          <p:cNvSpPr txBox="1"/>
          <p:nvPr/>
        </p:nvSpPr>
        <p:spPr>
          <a:xfrm>
            <a:off x="365125" y="4038600"/>
            <a:ext cx="777875"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Chimp</a:t>
            </a:r>
            <a:endParaRPr/>
          </a:p>
        </p:txBody>
      </p:sp>
      <p:cxnSp>
        <p:nvCxnSpPr>
          <p:cNvPr id="2379" name="Shape 2379"/>
          <p:cNvCxnSpPr/>
          <p:nvPr/>
        </p:nvCxnSpPr>
        <p:spPr>
          <a:xfrm rot="5400000">
            <a:off x="4072731" y="5064918"/>
            <a:ext cx="992187" cy="6350"/>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380" name="Shape 2380"/>
          <p:cNvCxnSpPr/>
          <p:nvPr/>
        </p:nvCxnSpPr>
        <p:spPr>
          <a:xfrm flipH="1" rot="-5400000">
            <a:off x="685006" y="3277393"/>
            <a:ext cx="2973387" cy="1600200"/>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381" name="Shape 2381"/>
          <p:cNvSpPr/>
          <p:nvPr/>
        </p:nvSpPr>
        <p:spPr>
          <a:xfrm>
            <a:off x="2209800" y="3048000"/>
            <a:ext cx="350837" cy="228600"/>
          </a:xfrm>
          <a:custGeom>
            <a:pathLst>
              <a:path extrusionOk="0" h="228600" w="350838">
                <a:moveTo>
                  <a:pt x="69586" y="77428"/>
                </a:moveTo>
                <a:lnTo>
                  <a:pt x="98939" y="32380"/>
                </a:lnTo>
                <a:lnTo>
                  <a:pt x="175419" y="82213"/>
                </a:lnTo>
                <a:lnTo>
                  <a:pt x="251899" y="32380"/>
                </a:lnTo>
                <a:lnTo>
                  <a:pt x="281252" y="77428"/>
                </a:lnTo>
                <a:lnTo>
                  <a:pt x="224663" y="114300"/>
                </a:lnTo>
                <a:lnTo>
                  <a:pt x="281252" y="151172"/>
                </a:lnTo>
                <a:lnTo>
                  <a:pt x="251899" y="196220"/>
                </a:lnTo>
                <a:lnTo>
                  <a:pt x="175419" y="146387"/>
                </a:lnTo>
                <a:lnTo>
                  <a:pt x="98939" y="196220"/>
                </a:lnTo>
                <a:lnTo>
                  <a:pt x="69586" y="151172"/>
                </a:lnTo>
                <a:lnTo>
                  <a:pt x="126175"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382" name="Shape 2382"/>
          <p:cNvCxnSpPr/>
          <p:nvPr/>
        </p:nvCxnSpPr>
        <p:spPr>
          <a:xfrm rot="5400000">
            <a:off x="5626100" y="3441700"/>
            <a:ext cx="3000375" cy="12985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383" name="Shape 2383"/>
          <p:cNvSpPr/>
          <p:nvPr/>
        </p:nvSpPr>
        <p:spPr>
          <a:xfrm>
            <a:off x="6507162" y="3048000"/>
            <a:ext cx="350837" cy="228600"/>
          </a:xfrm>
          <a:custGeom>
            <a:pathLst>
              <a:path extrusionOk="0" h="228600" w="350837">
                <a:moveTo>
                  <a:pt x="69586" y="77428"/>
                </a:moveTo>
                <a:lnTo>
                  <a:pt x="98938" y="32380"/>
                </a:lnTo>
                <a:lnTo>
                  <a:pt x="175419" y="82213"/>
                </a:lnTo>
                <a:lnTo>
                  <a:pt x="251899" y="32380"/>
                </a:lnTo>
                <a:lnTo>
                  <a:pt x="281251" y="77428"/>
                </a:lnTo>
                <a:lnTo>
                  <a:pt x="224663" y="114300"/>
                </a:lnTo>
                <a:lnTo>
                  <a:pt x="281251" y="151172"/>
                </a:lnTo>
                <a:lnTo>
                  <a:pt x="251899" y="196220"/>
                </a:lnTo>
                <a:lnTo>
                  <a:pt x="175419" y="146387"/>
                </a:lnTo>
                <a:lnTo>
                  <a:pt x="98938" y="196220"/>
                </a:lnTo>
                <a:lnTo>
                  <a:pt x="69586" y="151172"/>
                </a:lnTo>
                <a:lnTo>
                  <a:pt x="126174"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84" name="Shape 2384"/>
          <p:cNvSpPr txBox="1"/>
          <p:nvPr/>
        </p:nvSpPr>
        <p:spPr>
          <a:xfrm>
            <a:off x="457200" y="1600200"/>
            <a:ext cx="241776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Deletion Rectification:</a:t>
            </a:r>
            <a:endParaRPr/>
          </a:p>
        </p:txBody>
      </p:sp>
      <p:sp>
        <p:nvSpPr>
          <p:cNvPr id="2385" name="Shape 2385"/>
          <p:cNvSpPr/>
          <p:nvPr/>
        </p:nvSpPr>
        <p:spPr>
          <a:xfrm>
            <a:off x="4406900" y="4802187"/>
            <a:ext cx="350837" cy="228600"/>
          </a:xfrm>
          <a:custGeom>
            <a:pathLst>
              <a:path extrusionOk="0" h="228600" w="350838">
                <a:moveTo>
                  <a:pt x="69586" y="77428"/>
                </a:moveTo>
                <a:lnTo>
                  <a:pt x="98939" y="32380"/>
                </a:lnTo>
                <a:lnTo>
                  <a:pt x="175419" y="82213"/>
                </a:lnTo>
                <a:lnTo>
                  <a:pt x="251899" y="32380"/>
                </a:lnTo>
                <a:lnTo>
                  <a:pt x="281252" y="77428"/>
                </a:lnTo>
                <a:lnTo>
                  <a:pt x="224663" y="114300"/>
                </a:lnTo>
                <a:lnTo>
                  <a:pt x="281252" y="151172"/>
                </a:lnTo>
                <a:lnTo>
                  <a:pt x="251899" y="196220"/>
                </a:lnTo>
                <a:lnTo>
                  <a:pt x="175419" y="146387"/>
                </a:lnTo>
                <a:lnTo>
                  <a:pt x="98939" y="196220"/>
                </a:lnTo>
                <a:lnTo>
                  <a:pt x="69586" y="151172"/>
                </a:lnTo>
                <a:lnTo>
                  <a:pt x="126175"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86" name="Shape 2386"/>
          <p:cNvSpPr txBox="1"/>
          <p:nvPr/>
        </p:nvSpPr>
        <p:spPr>
          <a:xfrm>
            <a:off x="365125" y="4418012"/>
            <a:ext cx="15113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1" lang="en-US" sz="1600" u="none">
                <a:solidFill>
                  <a:schemeClr val="dk1"/>
                </a:solidFill>
                <a:latin typeface="Calibri"/>
                <a:ea typeface="Calibri"/>
                <a:cs typeface="Calibri"/>
                <a:sym typeface="Calibri"/>
              </a:rPr>
              <a:t>Different state</a:t>
            </a:r>
            <a:endParaRPr/>
          </a:p>
        </p:txBody>
      </p:sp>
      <p:sp>
        <p:nvSpPr>
          <p:cNvPr id="2387" name="Shape 2387"/>
          <p:cNvSpPr txBox="1"/>
          <p:nvPr/>
        </p:nvSpPr>
        <p:spPr>
          <a:xfrm>
            <a:off x="365125" y="5895975"/>
            <a:ext cx="1271587"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1" lang="en-US" sz="1600" u="none">
                <a:solidFill>
                  <a:schemeClr val="dk1"/>
                </a:solidFill>
                <a:latin typeface="Calibri"/>
                <a:ea typeface="Calibri"/>
                <a:cs typeface="Calibri"/>
                <a:sym typeface="Calibri"/>
              </a:rPr>
              <a:t>Same state</a:t>
            </a:r>
            <a:endParaRPr/>
          </a:p>
        </p:txBody>
      </p:sp>
      <p:sp>
        <p:nvSpPr>
          <p:cNvPr id="2388" name="Shape 2388"/>
          <p:cNvSpPr txBox="1"/>
          <p:nvPr/>
        </p:nvSpPr>
        <p:spPr>
          <a:xfrm>
            <a:off x="4324350" y="3106737"/>
            <a:ext cx="552450" cy="339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389" name="Shape 2389"/>
          <p:cNvSpPr txBox="1"/>
          <p:nvPr/>
        </p:nvSpPr>
        <p:spPr>
          <a:xfrm>
            <a:off x="1600200" y="3276600"/>
            <a:ext cx="5524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390" name="Shape 2390"/>
          <p:cNvSpPr txBox="1"/>
          <p:nvPr/>
        </p:nvSpPr>
        <p:spPr>
          <a:xfrm>
            <a:off x="7143750" y="3276600"/>
            <a:ext cx="5524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391" name="Shape 2391"/>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95" name="Shape 2395"/>
        <p:cNvGrpSpPr/>
        <p:nvPr/>
      </p:nvGrpSpPr>
      <p:grpSpPr>
        <a:xfrm>
          <a:off x="0" y="0"/>
          <a:ext cx="0" cy="0"/>
          <a:chOff x="0" y="0"/>
          <a:chExt cx="0" cy="0"/>
        </a:xfrm>
      </p:grpSpPr>
      <p:sp>
        <p:nvSpPr>
          <p:cNvPr id="2396" name="Shape 2396"/>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Arial"/>
              <a:buNone/>
            </a:pPr>
            <a:r>
              <a:rPr b="0" i="0" lang="en-US" sz="4400" u="none" cap="none" strike="noStrike">
                <a:solidFill>
                  <a:schemeClr val="dk1"/>
                </a:solidFill>
                <a:latin typeface="Arial"/>
                <a:ea typeface="Arial"/>
                <a:cs typeface="Arial"/>
                <a:sym typeface="Arial"/>
              </a:rPr>
              <a:t>Aligning to Ancestral Genome</a:t>
            </a:r>
            <a:endParaRPr/>
          </a:p>
        </p:txBody>
      </p:sp>
      <p:sp>
        <p:nvSpPr>
          <p:cNvPr id="2397" name="Shape 2397"/>
          <p:cNvSpPr txBox="1"/>
          <p:nvPr/>
        </p:nvSpPr>
        <p:spPr>
          <a:xfrm>
            <a:off x="5334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98" name="Shape 2398"/>
          <p:cNvSpPr txBox="1"/>
          <p:nvPr/>
        </p:nvSpPr>
        <p:spPr>
          <a:xfrm>
            <a:off x="77724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399" name="Shape 2399"/>
          <p:cNvSpPr txBox="1"/>
          <p:nvPr/>
        </p:nvSpPr>
        <p:spPr>
          <a:xfrm>
            <a:off x="1371600" y="2247900"/>
            <a:ext cx="838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00" name="Shape 2400"/>
          <p:cNvSpPr txBox="1"/>
          <p:nvPr/>
        </p:nvSpPr>
        <p:spPr>
          <a:xfrm>
            <a:off x="6934200" y="2247900"/>
            <a:ext cx="838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01" name="Shape 2401"/>
          <p:cNvSpPr txBox="1"/>
          <p:nvPr/>
        </p:nvSpPr>
        <p:spPr>
          <a:xfrm>
            <a:off x="37338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02" name="Shape 2402"/>
          <p:cNvSpPr txBox="1"/>
          <p:nvPr/>
        </p:nvSpPr>
        <p:spPr>
          <a:xfrm>
            <a:off x="4572000" y="2247900"/>
            <a:ext cx="838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03" name="Shape 2403"/>
          <p:cNvSpPr txBox="1"/>
          <p:nvPr/>
        </p:nvSpPr>
        <p:spPr>
          <a:xfrm>
            <a:off x="4391025" y="2220912"/>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C</a:t>
            </a:r>
            <a:endParaRPr/>
          </a:p>
        </p:txBody>
      </p:sp>
      <p:sp>
        <p:nvSpPr>
          <p:cNvPr id="2404" name="Shape 2404"/>
          <p:cNvSpPr txBox="1"/>
          <p:nvPr/>
        </p:nvSpPr>
        <p:spPr>
          <a:xfrm>
            <a:off x="1192212" y="2200275"/>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A</a:t>
            </a:r>
            <a:endParaRPr/>
          </a:p>
        </p:txBody>
      </p:sp>
      <p:sp>
        <p:nvSpPr>
          <p:cNvPr id="2405" name="Shape 2405"/>
          <p:cNvSpPr txBox="1"/>
          <p:nvPr/>
        </p:nvSpPr>
        <p:spPr>
          <a:xfrm>
            <a:off x="7600950" y="2200275"/>
            <a:ext cx="350837"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0" lang="en-US" sz="1800" u="none">
                <a:solidFill>
                  <a:schemeClr val="dk1"/>
                </a:solidFill>
                <a:latin typeface="Calibri"/>
                <a:ea typeface="Calibri"/>
                <a:cs typeface="Calibri"/>
                <a:sym typeface="Calibri"/>
              </a:rPr>
              <a:t>B</a:t>
            </a:r>
            <a:endParaRPr/>
          </a:p>
        </p:txBody>
      </p:sp>
      <p:cxnSp>
        <p:nvCxnSpPr>
          <p:cNvPr id="2406" name="Shape 2406"/>
          <p:cNvCxnSpPr/>
          <p:nvPr/>
        </p:nvCxnSpPr>
        <p:spPr>
          <a:xfrm>
            <a:off x="762000" y="5740400"/>
            <a:ext cx="7696200" cy="1587"/>
          </a:xfrm>
          <a:prstGeom prst="straightConnector1">
            <a:avLst/>
          </a:prstGeom>
          <a:noFill/>
          <a:ln cap="flat" cmpd="sng" w="254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cxnSp>
        <p:nvCxnSpPr>
          <p:cNvPr id="2407" name="Shape 2407"/>
          <p:cNvCxnSpPr/>
          <p:nvPr/>
        </p:nvCxnSpPr>
        <p:spPr>
          <a:xfrm flipH="1" rot="-5400000">
            <a:off x="1970087" y="1968500"/>
            <a:ext cx="1695450" cy="28987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408" name="Shape 2408"/>
          <p:cNvCxnSpPr/>
          <p:nvPr/>
        </p:nvCxnSpPr>
        <p:spPr>
          <a:xfrm rot="5400000">
            <a:off x="5516562" y="2006600"/>
            <a:ext cx="1695450" cy="28225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409" name="Shape 2409"/>
          <p:cNvCxnSpPr/>
          <p:nvPr/>
        </p:nvCxnSpPr>
        <p:spPr>
          <a:xfrm flipH="1" rot="-5400000">
            <a:off x="3732212" y="3425825"/>
            <a:ext cx="1674812" cy="4762"/>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410" name="Shape 2410"/>
          <p:cNvSpPr txBox="1"/>
          <p:nvPr/>
        </p:nvSpPr>
        <p:spPr>
          <a:xfrm>
            <a:off x="2971800" y="5589587"/>
            <a:ext cx="3505200" cy="304800"/>
          </a:xfrm>
          <a:prstGeom prst="rect">
            <a:avLst/>
          </a:prstGeom>
          <a:gradFill>
            <a:gsLst>
              <a:gs pos="0">
                <a:srgbClr val="9CC746"/>
              </a:gs>
              <a:gs pos="19999">
                <a:srgbClr val="9BC348"/>
              </a:gs>
              <a:gs pos="100000">
                <a:srgbClr val="769535"/>
              </a:gs>
            </a:gsLst>
            <a:lin ang="5400000" scaled="0"/>
          </a:gradFill>
          <a:ln cap="flat" cmpd="sng" w="9525">
            <a:solidFill>
              <a:srgbClr val="98B954"/>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11" name="Shape 2411"/>
          <p:cNvSpPr txBox="1"/>
          <p:nvPr/>
        </p:nvSpPr>
        <p:spPr>
          <a:xfrm>
            <a:off x="1371600" y="5591175"/>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12" name="Shape 2412"/>
          <p:cNvSpPr txBox="1"/>
          <p:nvPr/>
        </p:nvSpPr>
        <p:spPr>
          <a:xfrm>
            <a:off x="6477000" y="5591175"/>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13" name="Shape 2413"/>
          <p:cNvSpPr txBox="1"/>
          <p:nvPr/>
        </p:nvSpPr>
        <p:spPr>
          <a:xfrm>
            <a:off x="365125" y="5362575"/>
            <a:ext cx="777875"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Chimp</a:t>
            </a:r>
            <a:endParaRPr/>
          </a:p>
        </p:txBody>
      </p:sp>
      <p:cxnSp>
        <p:nvCxnSpPr>
          <p:cNvPr id="2414" name="Shape 2414"/>
          <p:cNvCxnSpPr/>
          <p:nvPr/>
        </p:nvCxnSpPr>
        <p:spPr>
          <a:xfrm>
            <a:off x="762000" y="4416425"/>
            <a:ext cx="7696200" cy="1587"/>
          </a:xfrm>
          <a:prstGeom prst="straightConnector1">
            <a:avLst/>
          </a:prstGeom>
          <a:noFill/>
          <a:ln cap="flat" cmpd="sng" w="25400">
            <a:solidFill>
              <a:schemeClr val="accent1"/>
            </a:solidFill>
            <a:prstDash val="solid"/>
            <a:miter lim="800000"/>
            <a:headEnd len="med" w="med" type="none"/>
            <a:tailEnd len="med" w="med" type="none"/>
          </a:ln>
          <a:effectLst>
            <a:outerShdw blurRad="63500" dir="5400000" dist="20000">
              <a:srgbClr val="808080">
                <a:alpha val="37647"/>
              </a:srgbClr>
            </a:outerShdw>
          </a:effectLst>
        </p:spPr>
      </p:cxnSp>
      <p:sp>
        <p:nvSpPr>
          <p:cNvPr id="2415" name="Shape 2415"/>
          <p:cNvSpPr txBox="1"/>
          <p:nvPr/>
        </p:nvSpPr>
        <p:spPr>
          <a:xfrm>
            <a:off x="2971800" y="4265612"/>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16" name="Shape 2416"/>
          <p:cNvSpPr txBox="1"/>
          <p:nvPr/>
        </p:nvSpPr>
        <p:spPr>
          <a:xfrm>
            <a:off x="4581525" y="4265612"/>
            <a:ext cx="1600200" cy="304800"/>
          </a:xfrm>
          <a:prstGeom prst="rect">
            <a:avLst/>
          </a:prstGeom>
          <a:gradFill>
            <a:gsLst>
              <a:gs pos="0">
                <a:srgbClr val="3A7CCB"/>
              </a:gs>
              <a:gs pos="19999">
                <a:srgbClr val="3C7BC7"/>
              </a:gs>
              <a:gs pos="100000">
                <a:srgbClr val="2C5D98"/>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17" name="Shape 2417"/>
          <p:cNvSpPr txBox="1"/>
          <p:nvPr/>
        </p:nvSpPr>
        <p:spPr>
          <a:xfrm>
            <a:off x="365125" y="4038600"/>
            <a:ext cx="777875"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Chimp</a:t>
            </a:r>
            <a:endParaRPr/>
          </a:p>
        </p:txBody>
      </p:sp>
      <p:cxnSp>
        <p:nvCxnSpPr>
          <p:cNvPr id="2418" name="Shape 2418"/>
          <p:cNvCxnSpPr/>
          <p:nvPr/>
        </p:nvCxnSpPr>
        <p:spPr>
          <a:xfrm rot="5400000">
            <a:off x="4072731" y="5064918"/>
            <a:ext cx="992187" cy="6350"/>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cxnSp>
        <p:nvCxnSpPr>
          <p:cNvPr id="2419" name="Shape 2419"/>
          <p:cNvCxnSpPr/>
          <p:nvPr/>
        </p:nvCxnSpPr>
        <p:spPr>
          <a:xfrm flipH="1" rot="-5400000">
            <a:off x="685006" y="3277393"/>
            <a:ext cx="2973387" cy="1600200"/>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420" name="Shape 2420"/>
          <p:cNvSpPr/>
          <p:nvPr/>
        </p:nvSpPr>
        <p:spPr>
          <a:xfrm>
            <a:off x="2209800" y="3048000"/>
            <a:ext cx="350837" cy="228600"/>
          </a:xfrm>
          <a:custGeom>
            <a:pathLst>
              <a:path extrusionOk="0" h="228600" w="350838">
                <a:moveTo>
                  <a:pt x="69586" y="77428"/>
                </a:moveTo>
                <a:lnTo>
                  <a:pt x="98939" y="32380"/>
                </a:lnTo>
                <a:lnTo>
                  <a:pt x="175419" y="82213"/>
                </a:lnTo>
                <a:lnTo>
                  <a:pt x="251899" y="32380"/>
                </a:lnTo>
                <a:lnTo>
                  <a:pt x="281252" y="77428"/>
                </a:lnTo>
                <a:lnTo>
                  <a:pt x="224663" y="114300"/>
                </a:lnTo>
                <a:lnTo>
                  <a:pt x="281252" y="151172"/>
                </a:lnTo>
                <a:lnTo>
                  <a:pt x="251899" y="196220"/>
                </a:lnTo>
                <a:lnTo>
                  <a:pt x="175419" y="146387"/>
                </a:lnTo>
                <a:lnTo>
                  <a:pt x="98939" y="196220"/>
                </a:lnTo>
                <a:lnTo>
                  <a:pt x="69586" y="151172"/>
                </a:lnTo>
                <a:lnTo>
                  <a:pt x="126175"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421" name="Shape 2421"/>
          <p:cNvCxnSpPr/>
          <p:nvPr/>
        </p:nvCxnSpPr>
        <p:spPr>
          <a:xfrm rot="5400000">
            <a:off x="5626100" y="3441700"/>
            <a:ext cx="3000375" cy="1298575"/>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422" name="Shape 2422"/>
          <p:cNvSpPr/>
          <p:nvPr/>
        </p:nvSpPr>
        <p:spPr>
          <a:xfrm>
            <a:off x="6507162" y="3048000"/>
            <a:ext cx="350837" cy="228600"/>
          </a:xfrm>
          <a:custGeom>
            <a:pathLst>
              <a:path extrusionOk="0" h="228600" w="350837">
                <a:moveTo>
                  <a:pt x="69586" y="77428"/>
                </a:moveTo>
                <a:lnTo>
                  <a:pt x="98938" y="32380"/>
                </a:lnTo>
                <a:lnTo>
                  <a:pt x="175419" y="82213"/>
                </a:lnTo>
                <a:lnTo>
                  <a:pt x="251899" y="32380"/>
                </a:lnTo>
                <a:lnTo>
                  <a:pt x="281251" y="77428"/>
                </a:lnTo>
                <a:lnTo>
                  <a:pt x="224663" y="114300"/>
                </a:lnTo>
                <a:lnTo>
                  <a:pt x="281251" y="151172"/>
                </a:lnTo>
                <a:lnTo>
                  <a:pt x="251899" y="196220"/>
                </a:lnTo>
                <a:lnTo>
                  <a:pt x="175419" y="146387"/>
                </a:lnTo>
                <a:lnTo>
                  <a:pt x="98938" y="196220"/>
                </a:lnTo>
                <a:lnTo>
                  <a:pt x="69586" y="151172"/>
                </a:lnTo>
                <a:lnTo>
                  <a:pt x="126174"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23" name="Shape 2423"/>
          <p:cNvSpPr txBox="1"/>
          <p:nvPr/>
        </p:nvSpPr>
        <p:spPr>
          <a:xfrm>
            <a:off x="457200" y="1600200"/>
            <a:ext cx="2455862"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Insertion Rectification:</a:t>
            </a:r>
            <a:endParaRPr/>
          </a:p>
        </p:txBody>
      </p:sp>
      <p:sp>
        <p:nvSpPr>
          <p:cNvPr id="2424" name="Shape 2424"/>
          <p:cNvSpPr/>
          <p:nvPr/>
        </p:nvSpPr>
        <p:spPr>
          <a:xfrm>
            <a:off x="4406900" y="4802187"/>
            <a:ext cx="350837" cy="228600"/>
          </a:xfrm>
          <a:custGeom>
            <a:pathLst>
              <a:path extrusionOk="0" h="228600" w="350838">
                <a:moveTo>
                  <a:pt x="69586" y="77428"/>
                </a:moveTo>
                <a:lnTo>
                  <a:pt x="98939" y="32380"/>
                </a:lnTo>
                <a:lnTo>
                  <a:pt x="175419" y="82213"/>
                </a:lnTo>
                <a:lnTo>
                  <a:pt x="251899" y="32380"/>
                </a:lnTo>
                <a:lnTo>
                  <a:pt x="281252" y="77428"/>
                </a:lnTo>
                <a:lnTo>
                  <a:pt x="224663" y="114300"/>
                </a:lnTo>
                <a:lnTo>
                  <a:pt x="281252" y="151172"/>
                </a:lnTo>
                <a:lnTo>
                  <a:pt x="251899" y="196220"/>
                </a:lnTo>
                <a:lnTo>
                  <a:pt x="175419" y="146387"/>
                </a:lnTo>
                <a:lnTo>
                  <a:pt x="98939" y="196220"/>
                </a:lnTo>
                <a:lnTo>
                  <a:pt x="69586" y="151172"/>
                </a:lnTo>
                <a:lnTo>
                  <a:pt x="126175" y="114300"/>
                </a:lnTo>
                <a:lnTo>
                  <a:pt x="69586" y="77428"/>
                </a:lnTo>
                <a:close/>
              </a:path>
            </a:pathLst>
          </a:custGeom>
          <a:gradFill>
            <a:gsLst>
              <a:gs pos="0">
                <a:srgbClr val="FF9A99"/>
              </a:gs>
              <a:gs pos="100000">
                <a:srgbClr val="D1403C"/>
              </a:gs>
            </a:gsLst>
            <a:lin ang="5400000" scaled="0"/>
          </a:gradFill>
          <a:ln cap="flat" cmpd="sng" w="9525">
            <a:solidFill>
              <a:srgbClr val="BE4B48"/>
            </a:solidFill>
            <a:prstDash val="solid"/>
            <a:miter lim="524288"/>
            <a:headEnd len="sm" w="sm" type="none"/>
            <a:tailEnd len="sm" w="sm" type="none"/>
          </a:ln>
          <a:effectLst>
            <a:outerShdw blurRad="63500" dir="5400000" dist="23000">
              <a:srgbClr val="00000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25" name="Shape 2425"/>
          <p:cNvSpPr txBox="1"/>
          <p:nvPr/>
        </p:nvSpPr>
        <p:spPr>
          <a:xfrm>
            <a:off x="365125" y="4418012"/>
            <a:ext cx="1271587"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1" lang="en-US" sz="1600" u="none">
                <a:solidFill>
                  <a:schemeClr val="dk1"/>
                </a:solidFill>
                <a:latin typeface="Calibri"/>
                <a:ea typeface="Calibri"/>
                <a:cs typeface="Calibri"/>
                <a:sym typeface="Calibri"/>
              </a:rPr>
              <a:t>Same state</a:t>
            </a:r>
            <a:endParaRPr/>
          </a:p>
        </p:txBody>
      </p:sp>
      <p:sp>
        <p:nvSpPr>
          <p:cNvPr id="2426" name="Shape 2426"/>
          <p:cNvSpPr txBox="1"/>
          <p:nvPr/>
        </p:nvSpPr>
        <p:spPr>
          <a:xfrm>
            <a:off x="365125" y="5895975"/>
            <a:ext cx="151130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1" lang="en-US" sz="1600" u="none">
                <a:solidFill>
                  <a:schemeClr val="dk1"/>
                </a:solidFill>
                <a:latin typeface="Calibri"/>
                <a:ea typeface="Calibri"/>
                <a:cs typeface="Calibri"/>
                <a:sym typeface="Calibri"/>
              </a:rPr>
              <a:t>Different state</a:t>
            </a:r>
            <a:endParaRPr/>
          </a:p>
        </p:txBody>
      </p:sp>
      <p:sp>
        <p:nvSpPr>
          <p:cNvPr id="2427" name="Shape 2427"/>
          <p:cNvSpPr txBox="1"/>
          <p:nvPr/>
        </p:nvSpPr>
        <p:spPr>
          <a:xfrm>
            <a:off x="4324350" y="3106737"/>
            <a:ext cx="552450" cy="339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428" name="Shape 2428"/>
          <p:cNvSpPr txBox="1"/>
          <p:nvPr/>
        </p:nvSpPr>
        <p:spPr>
          <a:xfrm>
            <a:off x="1600200" y="3276600"/>
            <a:ext cx="5524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429" name="Shape 2429"/>
          <p:cNvSpPr txBox="1"/>
          <p:nvPr/>
        </p:nvSpPr>
        <p:spPr>
          <a:xfrm>
            <a:off x="7143750" y="3276600"/>
            <a:ext cx="5524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Calibri"/>
              <a:buNone/>
            </a:pPr>
            <a:r>
              <a:rPr b="0" i="1" lang="en-US" sz="1600" u="none">
                <a:solidFill>
                  <a:srgbClr val="7F7F7F"/>
                </a:solidFill>
                <a:latin typeface="Calibri"/>
                <a:ea typeface="Calibri"/>
                <a:cs typeface="Calibri"/>
                <a:sym typeface="Calibri"/>
              </a:rPr>
              <a:t>syn</a:t>
            </a:r>
            <a:endParaRPr/>
          </a:p>
        </p:txBody>
      </p:sp>
      <p:sp>
        <p:nvSpPr>
          <p:cNvPr id="2430" name="Shape 2430"/>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4" name="Shape 2434"/>
        <p:cNvGrpSpPr/>
        <p:nvPr/>
      </p:nvGrpSpPr>
      <p:grpSpPr>
        <a:xfrm>
          <a:off x="0" y="0"/>
          <a:ext cx="0" cy="0"/>
          <a:chOff x="0" y="0"/>
          <a:chExt cx="0" cy="0"/>
        </a:xfrm>
      </p:grpSpPr>
      <p:sp>
        <p:nvSpPr>
          <p:cNvPr id="2435" name="Shape 2435"/>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SV Ancestral State Analysis</a:t>
            </a:r>
            <a:endParaRPr/>
          </a:p>
        </p:txBody>
      </p:sp>
      <p:pic>
        <p:nvPicPr>
          <p:cNvPr id="2436" name="Shape 2436"/>
          <p:cNvPicPr preferRelativeResize="0"/>
          <p:nvPr>
            <p:ph idx="1" type="body"/>
          </p:nvPr>
        </p:nvPicPr>
        <p:blipFill rotWithShape="1">
          <a:blip r:embed="rId3">
            <a:alphaModFix/>
          </a:blip>
          <a:srcRect b="35475" l="0" r="37962" t="5616"/>
          <a:stretch/>
        </p:blipFill>
        <p:spPr>
          <a:xfrm>
            <a:off x="-152400" y="2028825"/>
            <a:ext cx="9448800" cy="4176712"/>
          </a:xfrm>
          <a:prstGeom prst="rect">
            <a:avLst/>
          </a:prstGeom>
          <a:noFill/>
          <a:ln>
            <a:noFill/>
          </a:ln>
        </p:spPr>
      </p:pic>
      <p:sp>
        <p:nvSpPr>
          <p:cNvPr id="2437" name="Shape 2437"/>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1" name="Shape 2441"/>
        <p:cNvGrpSpPr/>
        <p:nvPr/>
      </p:nvGrpSpPr>
      <p:grpSpPr>
        <a:xfrm>
          <a:off x="0" y="0"/>
          <a:ext cx="0" cy="0"/>
          <a:chOff x="0" y="0"/>
          <a:chExt cx="0" cy="0"/>
        </a:xfrm>
      </p:grpSpPr>
      <p:sp>
        <p:nvSpPr>
          <p:cNvPr id="2442" name="Shape 2442"/>
          <p:cNvSpPr txBox="1"/>
          <p:nvPr/>
        </p:nvSpPr>
        <p:spPr>
          <a:xfrm>
            <a:off x="0" y="6400800"/>
            <a:ext cx="9144000" cy="4572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43" name="Shape 2443"/>
          <p:cNvSpPr txBox="1"/>
          <p:nvPr>
            <p:ph type="title"/>
          </p:nvPr>
        </p:nvSpPr>
        <p:spPr>
          <a:xfrm>
            <a:off x="0" y="-76200"/>
            <a:ext cx="91440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2"/>
              </a:buClr>
              <a:buSzPts val="2600"/>
              <a:buFont typeface="Arial"/>
              <a:buNone/>
            </a:pPr>
            <a:r>
              <a:rPr b="1" i="0" lang="en-US" sz="2600" u="none" cap="none" strike="noStrike">
                <a:solidFill>
                  <a:schemeClr val="dk2"/>
                </a:solidFill>
                <a:latin typeface="Arial"/>
                <a:ea typeface="Arial"/>
                <a:cs typeface="Arial"/>
                <a:sym typeface="Arial"/>
              </a:rPr>
              <a:t>Ancestral state analysis reveals balance of insertions and deletions, and biases in formation mechanisms</a:t>
            </a:r>
            <a:endParaRPr/>
          </a:p>
        </p:txBody>
      </p:sp>
      <p:pic>
        <p:nvPicPr>
          <p:cNvPr id="2444" name="Shape 2444"/>
          <p:cNvPicPr preferRelativeResize="0"/>
          <p:nvPr/>
        </p:nvPicPr>
        <p:blipFill rotWithShape="1">
          <a:blip r:embed="rId3">
            <a:alphaModFix/>
          </a:blip>
          <a:srcRect b="0" l="0" r="0" t="0"/>
          <a:stretch/>
        </p:blipFill>
        <p:spPr>
          <a:xfrm>
            <a:off x="6169025" y="1066800"/>
            <a:ext cx="2822575" cy="5334000"/>
          </a:xfrm>
          <a:prstGeom prst="rect">
            <a:avLst/>
          </a:prstGeom>
          <a:noFill/>
          <a:ln>
            <a:noFill/>
          </a:ln>
        </p:spPr>
      </p:pic>
      <p:pic>
        <p:nvPicPr>
          <p:cNvPr id="2445" name="Shape 2445"/>
          <p:cNvPicPr preferRelativeResize="0"/>
          <p:nvPr/>
        </p:nvPicPr>
        <p:blipFill rotWithShape="1">
          <a:blip r:embed="rId4">
            <a:alphaModFix/>
          </a:blip>
          <a:srcRect b="0" l="0" r="0" t="0"/>
          <a:stretch/>
        </p:blipFill>
        <p:spPr>
          <a:xfrm>
            <a:off x="6169025" y="1066800"/>
            <a:ext cx="2822575" cy="5334000"/>
          </a:xfrm>
          <a:prstGeom prst="rect">
            <a:avLst/>
          </a:prstGeom>
          <a:noFill/>
          <a:ln>
            <a:noFill/>
          </a:ln>
        </p:spPr>
      </p:pic>
      <p:sp>
        <p:nvSpPr>
          <p:cNvPr id="2446" name="Shape 2446"/>
          <p:cNvSpPr txBox="1"/>
          <p:nvPr/>
        </p:nvSpPr>
        <p:spPr>
          <a:xfrm>
            <a:off x="4724400" y="4495800"/>
            <a:ext cx="304800" cy="228600"/>
          </a:xfrm>
          <a:prstGeom prst="rect">
            <a:avLst/>
          </a:prstGeom>
          <a:solidFill>
            <a:srgbClr val="0000FF">
              <a:alpha val="49803"/>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47" name="Shape 2447"/>
          <p:cNvSpPr txBox="1"/>
          <p:nvPr/>
        </p:nvSpPr>
        <p:spPr>
          <a:xfrm>
            <a:off x="4724400" y="4800600"/>
            <a:ext cx="304800" cy="228600"/>
          </a:xfrm>
          <a:prstGeom prst="rect">
            <a:avLst/>
          </a:prstGeom>
          <a:solidFill>
            <a:srgbClr val="FF0000">
              <a:alpha val="49803"/>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448" name="Shape 2448"/>
          <p:cNvSpPr txBox="1"/>
          <p:nvPr/>
        </p:nvSpPr>
        <p:spPr>
          <a:xfrm>
            <a:off x="5102225" y="4419600"/>
            <a:ext cx="1069975"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Insertion</a:t>
            </a:r>
            <a:endParaRPr/>
          </a:p>
        </p:txBody>
      </p:sp>
      <p:sp>
        <p:nvSpPr>
          <p:cNvPr id="2449" name="Shape 2449"/>
          <p:cNvSpPr txBox="1"/>
          <p:nvPr/>
        </p:nvSpPr>
        <p:spPr>
          <a:xfrm>
            <a:off x="5105400" y="4724400"/>
            <a:ext cx="1031875" cy="369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Deletion</a:t>
            </a:r>
            <a:endParaRPr/>
          </a:p>
        </p:txBody>
      </p:sp>
      <p:pic>
        <p:nvPicPr>
          <p:cNvPr id="2450" name="Shape 2450"/>
          <p:cNvPicPr preferRelativeResize="0"/>
          <p:nvPr/>
        </p:nvPicPr>
        <p:blipFill rotWithShape="1">
          <a:blip r:embed="rId5">
            <a:alphaModFix/>
          </a:blip>
          <a:srcRect b="0" l="0" r="0" t="0"/>
          <a:stretch/>
        </p:blipFill>
        <p:spPr>
          <a:xfrm>
            <a:off x="377825" y="987425"/>
            <a:ext cx="3352800" cy="5260975"/>
          </a:xfrm>
          <a:prstGeom prst="rect">
            <a:avLst/>
          </a:prstGeom>
          <a:noFill/>
          <a:ln>
            <a:noFill/>
          </a:ln>
        </p:spPr>
      </p:pic>
      <p:pic>
        <p:nvPicPr>
          <p:cNvPr id="2451" name="Shape 2451"/>
          <p:cNvPicPr preferRelativeResize="0"/>
          <p:nvPr/>
        </p:nvPicPr>
        <p:blipFill rotWithShape="1">
          <a:blip r:embed="rId6">
            <a:alphaModFix/>
          </a:blip>
          <a:srcRect b="0" l="0" r="0" t="0"/>
          <a:stretch/>
        </p:blipFill>
        <p:spPr>
          <a:xfrm>
            <a:off x="377825" y="987425"/>
            <a:ext cx="3352800" cy="5260975"/>
          </a:xfrm>
          <a:prstGeom prst="rect">
            <a:avLst/>
          </a:prstGeom>
          <a:noFill/>
          <a:ln>
            <a:noFill/>
          </a:ln>
        </p:spPr>
      </p:pic>
      <p:sp>
        <p:nvSpPr>
          <p:cNvPr id="2452" name="Shape 2452"/>
          <p:cNvSpPr txBox="1"/>
          <p:nvPr/>
        </p:nvSpPr>
        <p:spPr>
          <a:xfrm>
            <a:off x="1403350" y="1849437"/>
            <a:ext cx="641350" cy="339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1409</a:t>
            </a:r>
            <a:endParaRPr/>
          </a:p>
        </p:txBody>
      </p:sp>
      <p:sp>
        <p:nvSpPr>
          <p:cNvPr id="2453" name="Shape 2453"/>
          <p:cNvSpPr txBox="1"/>
          <p:nvPr/>
        </p:nvSpPr>
        <p:spPr>
          <a:xfrm>
            <a:off x="1454150" y="3167062"/>
            <a:ext cx="5270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419</a:t>
            </a:r>
            <a:endParaRPr/>
          </a:p>
        </p:txBody>
      </p:sp>
      <p:sp>
        <p:nvSpPr>
          <p:cNvPr id="2454" name="Shape 2454"/>
          <p:cNvSpPr txBox="1"/>
          <p:nvPr/>
        </p:nvSpPr>
        <p:spPr>
          <a:xfrm>
            <a:off x="2700337" y="1524000"/>
            <a:ext cx="5270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208</a:t>
            </a:r>
            <a:endParaRPr/>
          </a:p>
        </p:txBody>
      </p:sp>
      <p:sp>
        <p:nvSpPr>
          <p:cNvPr id="2455" name="Shape 2455"/>
          <p:cNvSpPr txBox="1"/>
          <p:nvPr/>
        </p:nvSpPr>
        <p:spPr>
          <a:xfrm>
            <a:off x="2700337" y="2633662"/>
            <a:ext cx="527050" cy="338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212</a:t>
            </a:r>
            <a:endParaRPr/>
          </a:p>
        </p:txBody>
      </p:sp>
      <p:sp>
        <p:nvSpPr>
          <p:cNvPr id="2456" name="Shape 2456"/>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0" name="Shape 2460"/>
        <p:cNvGrpSpPr/>
        <p:nvPr/>
      </p:nvGrpSpPr>
      <p:grpSpPr>
        <a:xfrm>
          <a:off x="0" y="0"/>
          <a:ext cx="0" cy="0"/>
          <a:chOff x="0" y="0"/>
          <a:chExt cx="0" cy="0"/>
        </a:xfrm>
      </p:grpSpPr>
      <p:pic>
        <p:nvPicPr>
          <p:cNvPr descr="circos.jpg" id="2461" name="Shape 2461"/>
          <p:cNvPicPr preferRelativeResize="0"/>
          <p:nvPr/>
        </p:nvPicPr>
        <p:blipFill rotWithShape="1">
          <a:blip r:embed="rId3">
            <a:alphaModFix/>
          </a:blip>
          <a:srcRect b="5302" l="0" r="0" t="4687"/>
          <a:stretch/>
        </p:blipFill>
        <p:spPr>
          <a:xfrm>
            <a:off x="0" y="685800"/>
            <a:ext cx="9144000" cy="6172200"/>
          </a:xfrm>
          <a:prstGeom prst="rect">
            <a:avLst/>
          </a:prstGeom>
          <a:noFill/>
          <a:ln>
            <a:noFill/>
          </a:ln>
        </p:spPr>
      </p:pic>
      <p:grpSp>
        <p:nvGrpSpPr>
          <p:cNvPr id="2462" name="Shape 2462"/>
          <p:cNvGrpSpPr/>
          <p:nvPr/>
        </p:nvGrpSpPr>
        <p:grpSpPr>
          <a:xfrm>
            <a:off x="71437" y="1924050"/>
            <a:ext cx="2976562" cy="971550"/>
            <a:chOff x="0" y="0"/>
            <a:chExt cx="2147483647" cy="2147483647"/>
          </a:xfrm>
        </p:grpSpPr>
        <p:cxnSp>
          <p:nvCxnSpPr>
            <p:cNvPr id="2463" name="Shape 2463"/>
            <p:cNvCxnSpPr/>
            <p:nvPr/>
          </p:nvCxnSpPr>
          <p:spPr>
            <a:xfrm rot="10800000">
              <a:off x="956346207" y="968692194"/>
              <a:ext cx="1191137439" cy="1178791452"/>
            </a:xfrm>
            <a:prstGeom prst="straightConnector1">
              <a:avLst/>
            </a:prstGeom>
            <a:noFill/>
            <a:ln cap="flat" cmpd="sng" w="9525">
              <a:solidFill>
                <a:srgbClr val="FF0000"/>
              </a:solidFill>
              <a:prstDash val="solid"/>
              <a:miter lim="800000"/>
              <a:headEnd len="med" w="med" type="stealth"/>
              <a:tailEnd len="med" w="med" type="none"/>
            </a:ln>
          </p:spPr>
        </p:cxnSp>
        <p:sp>
          <p:nvSpPr>
            <p:cNvPr id="2464" name="Shape 2464"/>
            <p:cNvSpPr txBox="1"/>
            <p:nvPr/>
          </p:nvSpPr>
          <p:spPr>
            <a:xfrm>
              <a:off x="0" y="0"/>
              <a:ext cx="1320774475" cy="18364773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NAHR-based insertions</a:t>
              </a:r>
              <a:br>
                <a:rPr b="0" i="1" lang="en-US" sz="1200" u="none">
                  <a:solidFill>
                    <a:schemeClr val="dk1"/>
                  </a:solidFill>
                  <a:latin typeface="Calibri"/>
                  <a:ea typeface="Calibri"/>
                  <a:cs typeface="Calibri"/>
                  <a:sym typeface="Calibri"/>
                </a:rPr>
              </a:br>
              <a:r>
                <a:rPr b="0" i="1" lang="en-US" sz="1200" u="none">
                  <a:solidFill>
                    <a:schemeClr val="dk1"/>
                  </a:solidFill>
                  <a:latin typeface="Calibri"/>
                  <a:ea typeface="Calibri"/>
                  <a:cs typeface="Calibri"/>
                  <a:sym typeface="Calibri"/>
                </a:rPr>
                <a:t>involve nearby </a:t>
              </a:r>
              <a:endParaRPr/>
            </a:p>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sequences</a:t>
              </a:r>
              <a:endParaRPr/>
            </a:p>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      </a:t>
              </a:r>
              <a:endParaRPr/>
            </a:p>
          </p:txBody>
        </p:sp>
      </p:grpSp>
      <p:sp>
        <p:nvSpPr>
          <p:cNvPr id="2465" name="Shape 2465"/>
          <p:cNvSpPr txBox="1"/>
          <p:nvPr/>
        </p:nvSpPr>
        <p:spPr>
          <a:xfrm>
            <a:off x="0" y="-9525"/>
            <a:ext cx="91440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2400"/>
              <a:buFont typeface="Arial"/>
              <a:buNone/>
            </a:pPr>
            <a:r>
              <a:rPr b="1" i="0" lang="en-US" sz="2400" u="none">
                <a:solidFill>
                  <a:schemeClr val="accent2"/>
                </a:solidFill>
                <a:latin typeface="Arial"/>
                <a:ea typeface="Arial"/>
                <a:cs typeface="Arial"/>
                <a:sym typeface="Arial"/>
              </a:rPr>
              <a:t>Tracing the origin of recent human insertions </a:t>
            </a:r>
            <a:endParaRPr/>
          </a:p>
        </p:txBody>
      </p:sp>
      <p:grpSp>
        <p:nvGrpSpPr>
          <p:cNvPr id="2466" name="Shape 2466"/>
          <p:cNvGrpSpPr/>
          <p:nvPr/>
        </p:nvGrpSpPr>
        <p:grpSpPr>
          <a:xfrm>
            <a:off x="5181600" y="1587500"/>
            <a:ext cx="3624262" cy="1384300"/>
            <a:chOff x="0" y="0"/>
            <a:chExt cx="2147483646" cy="2147483647"/>
          </a:xfrm>
        </p:grpSpPr>
        <p:grpSp>
          <p:nvGrpSpPr>
            <p:cNvPr id="2467" name="Shape 2467"/>
            <p:cNvGrpSpPr/>
            <p:nvPr/>
          </p:nvGrpSpPr>
          <p:grpSpPr>
            <a:xfrm>
              <a:off x="225754150" y="0"/>
              <a:ext cx="1921729496" cy="2147483647"/>
              <a:chOff x="0" y="0"/>
              <a:chExt cx="2147483647" cy="2147483647"/>
            </a:xfrm>
          </p:grpSpPr>
          <p:cxnSp>
            <p:nvCxnSpPr>
              <p:cNvPr id="2468" name="Shape 2468"/>
              <p:cNvCxnSpPr/>
              <p:nvPr/>
            </p:nvCxnSpPr>
            <p:spPr>
              <a:xfrm flipH="1" rot="10800000">
                <a:off x="0" y="256121957"/>
                <a:ext cx="1463190439" cy="1773151842"/>
              </a:xfrm>
              <a:prstGeom prst="straightConnector1">
                <a:avLst/>
              </a:prstGeom>
              <a:solidFill>
                <a:schemeClr val="accent1"/>
              </a:solidFill>
              <a:ln cap="flat" cmpd="sng" w="9525">
                <a:solidFill>
                  <a:srgbClr val="4F6228"/>
                </a:solidFill>
                <a:prstDash val="solid"/>
                <a:miter lim="800000"/>
                <a:headEnd len="med" w="med" type="stealth"/>
                <a:tailEnd len="med" w="med" type="none"/>
              </a:ln>
            </p:spPr>
          </p:cxnSp>
          <p:sp>
            <p:nvSpPr>
              <p:cNvPr id="2469" name="Shape 2469"/>
              <p:cNvSpPr txBox="1"/>
              <p:nvPr/>
            </p:nvSpPr>
            <p:spPr>
              <a:xfrm>
                <a:off x="1048524549" y="0"/>
                <a:ext cx="1098959097" cy="214748364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NHR- / RT-based </a:t>
                </a:r>
                <a:endParaRPr/>
              </a:p>
              <a:p>
                <a:pPr indent="0" lvl="0" marL="0" marR="0" rtl="0" algn="l">
                  <a:lnSpc>
                    <a:spcPct val="100000"/>
                  </a:lnSpc>
                  <a:spcBef>
                    <a:spcPts val="0"/>
                  </a:spcBef>
                  <a:spcAft>
                    <a:spcPts val="0"/>
                  </a:spcAft>
                  <a:buClr>
                    <a:schemeClr val="dk1"/>
                  </a:buClr>
                  <a:buSzPts val="1200"/>
                  <a:buFont typeface="Calibri"/>
                  <a:buNone/>
                </a:pPr>
                <a:r>
                  <a:rPr b="0" i="1" lang="en-US" sz="1200" u="none">
                    <a:solidFill>
                      <a:schemeClr val="dk1"/>
                    </a:solidFill>
                    <a:latin typeface="Calibri"/>
                    <a:ea typeface="Calibri"/>
                    <a:cs typeface="Calibri"/>
                    <a:sym typeface="Calibri"/>
                  </a:rPr>
                  <a:t>insertions are </a:t>
                </a:r>
                <a:br>
                  <a:rPr b="0" i="1" lang="en-US" sz="1200" u="none">
                    <a:solidFill>
                      <a:schemeClr val="dk1"/>
                    </a:solidFill>
                    <a:latin typeface="Calibri"/>
                    <a:ea typeface="Calibri"/>
                    <a:cs typeface="Calibri"/>
                    <a:sym typeface="Calibri"/>
                  </a:rPr>
                </a:br>
                <a:r>
                  <a:rPr b="0" i="1" lang="en-US" sz="1200" u="none">
                    <a:solidFill>
                      <a:schemeClr val="dk1"/>
                    </a:solidFill>
                    <a:latin typeface="Calibri"/>
                    <a:ea typeface="Calibri"/>
                    <a:cs typeface="Calibri"/>
                    <a:sym typeface="Calibri"/>
                  </a:rPr>
                  <a:t>          mostly inter-</a:t>
                </a:r>
                <a:br>
                  <a:rPr b="0" i="1" lang="en-US" sz="1200" u="none">
                    <a:solidFill>
                      <a:schemeClr val="dk1"/>
                    </a:solidFill>
                    <a:latin typeface="Calibri"/>
                    <a:ea typeface="Calibri"/>
                    <a:cs typeface="Calibri"/>
                    <a:sym typeface="Calibri"/>
                  </a:rPr>
                </a:br>
                <a:r>
                  <a:rPr b="0" i="1" lang="en-US" sz="1200" u="none">
                    <a:solidFill>
                      <a:schemeClr val="dk1"/>
                    </a:solidFill>
                    <a:latin typeface="Calibri"/>
                    <a:ea typeface="Calibri"/>
                    <a:cs typeface="Calibri"/>
                    <a:sym typeface="Calibri"/>
                  </a:rPr>
                  <a:t>            chromosomal</a:t>
                </a:r>
                <a:br>
                  <a:rPr b="0" i="1" lang="en-US" sz="1200" u="none">
                    <a:solidFill>
                      <a:schemeClr val="dk1"/>
                    </a:solidFill>
                    <a:latin typeface="Calibri"/>
                    <a:ea typeface="Calibri"/>
                    <a:cs typeface="Calibri"/>
                    <a:sym typeface="Calibri"/>
                  </a:rPr>
                </a:br>
                <a:r>
                  <a:rPr b="0" i="1" lang="en-US" sz="1200" u="none">
                    <a:solidFill>
                      <a:schemeClr val="dk1"/>
                    </a:solidFill>
                    <a:latin typeface="Calibri"/>
                    <a:ea typeface="Calibri"/>
                    <a:cs typeface="Calibri"/>
                    <a:sym typeface="Calibri"/>
                  </a:rPr>
                  <a:t> </a:t>
                </a:r>
                <a:br>
                  <a:rPr b="0" i="1" lang="en-US" sz="1200" u="none">
                    <a:solidFill>
                      <a:schemeClr val="dk1"/>
                    </a:solidFill>
                    <a:latin typeface="Calibri"/>
                    <a:ea typeface="Calibri"/>
                    <a:cs typeface="Calibri"/>
                    <a:sym typeface="Calibri"/>
                  </a:rPr>
                </a:br>
                <a:r>
                  <a:rPr b="0" i="1" lang="en-US" sz="1200" u="none">
                    <a:solidFill>
                      <a:schemeClr val="dk1"/>
                    </a:solidFill>
                    <a:latin typeface="Calibri"/>
                    <a:ea typeface="Calibri"/>
                    <a:cs typeface="Calibri"/>
                    <a:sym typeface="Calibri"/>
                  </a:rPr>
                  <a:t>            </a:t>
                </a:r>
                <a:br>
                  <a:rPr b="0" i="1" lang="en-US" sz="1200" u="none">
                    <a:solidFill>
                      <a:schemeClr val="dk1"/>
                    </a:solidFill>
                    <a:latin typeface="Calibri"/>
                    <a:ea typeface="Calibri"/>
                    <a:cs typeface="Calibri"/>
                    <a:sym typeface="Calibri"/>
                  </a:rPr>
                </a:br>
                <a:endParaRPr/>
              </a:p>
            </p:txBody>
          </p:sp>
        </p:grpSp>
        <p:cxnSp>
          <p:nvCxnSpPr>
            <p:cNvPr id="2470" name="Shape 2470"/>
            <p:cNvCxnSpPr/>
            <p:nvPr/>
          </p:nvCxnSpPr>
          <p:spPr>
            <a:xfrm flipH="1" rot="10800000">
              <a:off x="0" y="257070982"/>
              <a:ext cx="1164052793" cy="1299658649"/>
            </a:xfrm>
            <a:prstGeom prst="straightConnector1">
              <a:avLst/>
            </a:prstGeom>
            <a:noFill/>
            <a:ln cap="flat" cmpd="sng" w="9525">
              <a:solidFill>
                <a:srgbClr val="0000FF"/>
              </a:solidFill>
              <a:prstDash val="solid"/>
              <a:miter lim="800000"/>
              <a:headEnd len="med" w="med" type="stealth"/>
              <a:tailEnd len="med" w="med" type="none"/>
            </a:ln>
          </p:spPr>
        </p:cxnSp>
      </p:grpSp>
      <p:sp>
        <p:nvSpPr>
          <p:cNvPr id="2471" name="Shape 2471"/>
          <p:cNvSpPr txBox="1"/>
          <p:nvPr/>
        </p:nvSpPr>
        <p:spPr>
          <a:xfrm rot="5400000">
            <a:off x="7644606" y="5230018"/>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5" name="Shape 2475"/>
        <p:cNvGrpSpPr/>
        <p:nvPr/>
      </p:nvGrpSpPr>
      <p:grpSpPr>
        <a:xfrm>
          <a:off x="0" y="0"/>
          <a:ext cx="0" cy="0"/>
          <a:chOff x="0" y="0"/>
          <a:chExt cx="0" cy="0"/>
        </a:xfrm>
      </p:grpSpPr>
      <p:sp>
        <p:nvSpPr>
          <p:cNvPr id="2476" name="Shape 2476"/>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Relative location of Inserted Sequence</a:t>
            </a:r>
            <a:endParaRPr/>
          </a:p>
        </p:txBody>
      </p:sp>
      <p:pic>
        <p:nvPicPr>
          <p:cNvPr id="2477" name="Shape 2477"/>
          <p:cNvPicPr preferRelativeResize="0"/>
          <p:nvPr>
            <p:ph idx="1" type="body"/>
          </p:nvPr>
        </p:nvPicPr>
        <p:blipFill rotWithShape="1">
          <a:blip r:embed="rId3">
            <a:alphaModFix/>
          </a:blip>
          <a:srcRect b="0" l="0" r="0" t="47909"/>
          <a:stretch/>
        </p:blipFill>
        <p:spPr>
          <a:xfrm>
            <a:off x="685800" y="1454150"/>
            <a:ext cx="8458200" cy="4818062"/>
          </a:xfrm>
          <a:prstGeom prst="rect">
            <a:avLst/>
          </a:prstGeom>
          <a:noFill/>
          <a:ln>
            <a:noFill/>
          </a:ln>
        </p:spPr>
      </p:pic>
      <p:sp>
        <p:nvSpPr>
          <p:cNvPr id="2478" name="Shape 2478"/>
          <p:cNvSpPr txBox="1"/>
          <p:nvPr>
            <p:ph idx="2" type="body"/>
          </p:nvPr>
        </p:nvSpPr>
        <p:spPr>
          <a:xfrm>
            <a:off x="4648200" y="1600200"/>
            <a:ext cx="4038600" cy="4525962"/>
          </a:xfrm>
          <a:prstGeom prst="rect">
            <a:avLst/>
          </a:prstGeom>
          <a:noFill/>
          <a:ln>
            <a:noFill/>
          </a:ln>
        </p:spPr>
        <p:txBody>
          <a:bodyPr anchorCtr="0" anchor="t" bIns="45650" lIns="91300" spcFirstLastPara="1" rIns="91300" wrap="square" tIns="45650">
            <a:noAutofit/>
          </a:bodyPr>
          <a:lstStyle/>
          <a:p>
            <a:pPr indent="-138113" lvl="0" marL="341313"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
        <p:nvSpPr>
          <p:cNvPr id="2479" name="Shape 2479"/>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3" name="Shape 2483"/>
        <p:cNvGrpSpPr/>
        <p:nvPr/>
      </p:nvGrpSpPr>
      <p:grpSpPr>
        <a:xfrm>
          <a:off x="0" y="0"/>
          <a:ext cx="0" cy="0"/>
          <a:chOff x="0" y="0"/>
          <a:chExt cx="0" cy="0"/>
        </a:xfrm>
      </p:grpSpPr>
      <p:sp>
        <p:nvSpPr>
          <p:cNvPr id="2484" name="Shape 2484"/>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Breakpoint Features Analysis</a:t>
            </a:r>
            <a:endParaRPr/>
          </a:p>
        </p:txBody>
      </p:sp>
      <p:pic>
        <p:nvPicPr>
          <p:cNvPr id="2485" name="Shape 2485"/>
          <p:cNvPicPr preferRelativeResize="0"/>
          <p:nvPr>
            <p:ph idx="1" type="body"/>
          </p:nvPr>
        </p:nvPicPr>
        <p:blipFill rotWithShape="1">
          <a:blip r:embed="rId3">
            <a:alphaModFix/>
          </a:blip>
          <a:srcRect b="0" l="0" r="0" t="0"/>
          <a:stretch/>
        </p:blipFill>
        <p:spPr>
          <a:xfrm>
            <a:off x="1200150" y="1600200"/>
            <a:ext cx="6743700" cy="4525962"/>
          </a:xfrm>
          <a:prstGeom prst="rect">
            <a:avLst/>
          </a:prstGeom>
          <a:noFill/>
          <a:ln>
            <a:noFill/>
          </a:ln>
        </p:spPr>
      </p:pic>
      <p:pic>
        <p:nvPicPr>
          <p:cNvPr id="2486" name="Shape 2486"/>
          <p:cNvPicPr preferRelativeResize="0"/>
          <p:nvPr/>
        </p:nvPicPr>
        <p:blipFill rotWithShape="1">
          <a:blip r:embed="rId4">
            <a:alphaModFix/>
          </a:blip>
          <a:srcRect b="0" l="0" r="0" t="0"/>
          <a:stretch/>
        </p:blipFill>
        <p:spPr>
          <a:xfrm>
            <a:off x="1225550" y="4643437"/>
            <a:ext cx="2346325" cy="1428750"/>
          </a:xfrm>
          <a:prstGeom prst="rect">
            <a:avLst/>
          </a:prstGeom>
          <a:noFill/>
          <a:ln>
            <a:noFill/>
          </a:ln>
        </p:spPr>
      </p:pic>
      <p:sp>
        <p:nvSpPr>
          <p:cNvPr id="2487" name="Shape 2487"/>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1" name="Shape 2491"/>
        <p:cNvGrpSpPr/>
        <p:nvPr/>
      </p:nvGrpSpPr>
      <p:grpSpPr>
        <a:xfrm>
          <a:off x="0" y="0"/>
          <a:ext cx="0" cy="0"/>
          <a:chOff x="0" y="0"/>
          <a:chExt cx="0" cy="0"/>
        </a:xfrm>
      </p:grpSpPr>
      <p:sp>
        <p:nvSpPr>
          <p:cNvPr id="2492" name="Shape 2492"/>
          <p:cNvSpPr txBox="1"/>
          <p:nvPr>
            <p:ph type="title"/>
          </p:nvPr>
        </p:nvSpPr>
        <p:spPr>
          <a:xfrm>
            <a:off x="722312" y="4406900"/>
            <a:ext cx="7772400" cy="136207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THE BREAKSEQ PIPELINE</a:t>
            </a:r>
            <a:endParaRPr/>
          </a:p>
        </p:txBody>
      </p:sp>
      <p:sp>
        <p:nvSpPr>
          <p:cNvPr id="2493" name="Shape 2493"/>
          <p:cNvSpPr txBox="1"/>
          <p:nvPr>
            <p:ph idx="1" type="body"/>
          </p:nvPr>
        </p:nvSpPr>
        <p:spPr>
          <a:xfrm>
            <a:off x="722312" y="2906712"/>
            <a:ext cx="7772400" cy="1500187"/>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898989"/>
              </a:buClr>
              <a:buSzPts val="2000"/>
              <a:buFont typeface="Arial"/>
              <a:buNone/>
            </a:pPr>
            <a:r>
              <a:rPr b="0" i="0" lang="en-US" sz="2000" u="none" cap="none" strike="noStrike">
                <a:solidFill>
                  <a:srgbClr val="898989"/>
                </a:solidFill>
                <a:latin typeface="Calibri"/>
                <a:ea typeface="Calibri"/>
                <a:cs typeface="Calibri"/>
                <a:sym typeface="Calibri"/>
              </a:rPr>
              <a:t>The SV Annotation and Identification Pipeline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7" name="Shape 2497"/>
        <p:cNvGrpSpPr/>
        <p:nvPr/>
      </p:nvGrpSpPr>
      <p:grpSpPr>
        <a:xfrm>
          <a:off x="0" y="0"/>
          <a:ext cx="0" cy="0"/>
          <a:chOff x="0" y="0"/>
          <a:chExt cx="0" cy="0"/>
        </a:xfrm>
      </p:grpSpPr>
      <p:sp>
        <p:nvSpPr>
          <p:cNvPr id="2498" name="Shape 2498"/>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The Pipeline Workflow</a:t>
            </a:r>
            <a:endParaRPr/>
          </a:p>
        </p:txBody>
      </p:sp>
      <p:sp>
        <p:nvSpPr>
          <p:cNvPr id="2499" name="Shape 2499"/>
          <p:cNvSpPr txBox="1"/>
          <p:nvPr>
            <p:ph idx="1" type="body"/>
          </p:nvPr>
        </p:nvSpPr>
        <p:spPr>
          <a:xfrm>
            <a:off x="457200" y="1600200"/>
            <a:ext cx="8229600" cy="4525962"/>
          </a:xfrm>
          <a:prstGeom prst="rect">
            <a:avLst/>
          </a:prstGeom>
          <a:solidFill>
            <a:srgbClr val="B9CDE5"/>
          </a:solidFill>
          <a:ln>
            <a:noFill/>
          </a:ln>
        </p:spPr>
        <p:txBody>
          <a:bodyPr anchorCtr="0" anchor="t" bIns="45650" lIns="91300" spcFirstLastPara="1" rIns="91300" wrap="square" tIns="45650">
            <a:noAutofit/>
          </a:bodyPr>
          <a:lstStyle/>
          <a:p>
            <a:pPr indent="-341312" lvl="0" marL="341312" marR="0" rtl="0" algn="l">
              <a:lnSpc>
                <a:spcPct val="100000"/>
              </a:lnSpc>
              <a:spcBef>
                <a:spcPts val="0"/>
              </a:spcBef>
              <a:spcAft>
                <a:spcPts val="0"/>
              </a:spcAft>
              <a:buClr>
                <a:schemeClr val="dk1"/>
              </a:buClr>
              <a:buSzPts val="1000"/>
              <a:buFont typeface="Arial"/>
              <a:buNone/>
            </a:pPr>
            <a:r>
              <a:rPr b="0" i="0" lang="en-US" sz="1000" u="none">
                <a:solidFill>
                  <a:schemeClr val="dk1"/>
                </a:solidFill>
                <a:latin typeface="Calibri"/>
                <a:ea typeface="Calibri"/>
                <a:cs typeface="Calibri"/>
                <a:sym typeface="Calibri"/>
              </a:rPr>
              <a:t>BreakSeq Workflow</a:t>
            </a:r>
            <a:endParaRPr/>
          </a:p>
        </p:txBody>
      </p:sp>
      <p:sp>
        <p:nvSpPr>
          <p:cNvPr id="2500" name="Shape 2500"/>
          <p:cNvSpPr txBox="1"/>
          <p:nvPr/>
        </p:nvSpPr>
        <p:spPr>
          <a:xfrm>
            <a:off x="2809875" y="3571875"/>
            <a:ext cx="1619250" cy="43180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The Annotation Pipeline</a:t>
            </a:r>
            <a:endParaRPr/>
          </a:p>
        </p:txBody>
      </p:sp>
      <p:sp>
        <p:nvSpPr>
          <p:cNvPr id="2501" name="Shape 2501"/>
          <p:cNvSpPr txBox="1"/>
          <p:nvPr/>
        </p:nvSpPr>
        <p:spPr>
          <a:xfrm>
            <a:off x="4572000" y="3571875"/>
            <a:ext cx="1619250" cy="43180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The Identification Pipeline</a:t>
            </a:r>
            <a:endParaRPr/>
          </a:p>
        </p:txBody>
      </p:sp>
      <p:sp>
        <p:nvSpPr>
          <p:cNvPr id="2502" name="Shape 2502"/>
          <p:cNvSpPr txBox="1"/>
          <p:nvPr/>
        </p:nvSpPr>
        <p:spPr>
          <a:xfrm>
            <a:off x="3671887" y="1903412"/>
            <a:ext cx="1620837" cy="431800"/>
          </a:xfrm>
          <a:prstGeom prst="rect">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1" i="0" lang="en-US" sz="1000" u="none">
                <a:solidFill>
                  <a:srgbClr val="FFFFFF"/>
                </a:solidFill>
                <a:latin typeface="Calibri"/>
                <a:ea typeface="Calibri"/>
                <a:cs typeface="Calibri"/>
                <a:sym typeface="Calibri"/>
              </a:rPr>
              <a:t>The BreakSeq Pipeline</a:t>
            </a:r>
            <a:endParaRPr/>
          </a:p>
        </p:txBody>
      </p:sp>
      <p:sp>
        <p:nvSpPr>
          <p:cNvPr id="2503" name="Shape 2503"/>
          <p:cNvSpPr txBox="1"/>
          <p:nvPr/>
        </p:nvSpPr>
        <p:spPr>
          <a:xfrm>
            <a:off x="847725" y="3571875"/>
            <a:ext cx="1295400" cy="431800"/>
          </a:xfrm>
          <a:prstGeom prst="rect">
            <a:avLst/>
          </a:prstGeom>
          <a:solidFill>
            <a:schemeClr val="accent1"/>
          </a:solidFill>
          <a:ln cap="flat" cmpd="sng" w="38100">
            <a:solidFill>
              <a:schemeClr val="lt1"/>
            </a:solidFill>
            <a:prstDash val="solid"/>
            <a:miter lim="800000"/>
            <a:headEnd len="sm" w="sm" type="none"/>
            <a:tailEnd len="sm" w="sm" type="none"/>
          </a:ln>
          <a:effectLst>
            <a:outerShdw blurRad="63500" dir="5400000" dist="20000">
              <a:srgbClr val="80808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Data Conversion</a:t>
            </a:r>
            <a:endParaRPr/>
          </a:p>
        </p:txBody>
      </p:sp>
      <p:sp>
        <p:nvSpPr>
          <p:cNvPr id="2504" name="Shape 2504"/>
          <p:cNvSpPr/>
          <p:nvPr/>
        </p:nvSpPr>
        <p:spPr>
          <a:xfrm>
            <a:off x="847725" y="2138362"/>
            <a:ext cx="1295400" cy="647700"/>
          </a:xfrm>
          <a:prstGeom prst="flowChartDocument">
            <a:avLst/>
          </a:prstGeom>
          <a:solidFill>
            <a:srgbClr val="9BBB59"/>
          </a:solidFill>
          <a:ln cap="flat" cmpd="sng" w="25400">
            <a:solidFill>
              <a:srgbClr val="7189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SV Dataset</a:t>
            </a:r>
            <a:endParaRPr/>
          </a:p>
        </p:txBody>
      </p:sp>
      <p:sp>
        <p:nvSpPr>
          <p:cNvPr id="2505" name="Shape 2505"/>
          <p:cNvSpPr/>
          <p:nvPr/>
        </p:nvSpPr>
        <p:spPr>
          <a:xfrm>
            <a:off x="847725" y="5289550"/>
            <a:ext cx="1295400" cy="612775"/>
          </a:xfrm>
          <a:prstGeom prst="flowChartDocument">
            <a:avLst/>
          </a:prstGeom>
          <a:solidFill>
            <a:srgbClr val="9BBB59"/>
          </a:solidFill>
          <a:ln cap="flat" cmpd="sng" w="25400">
            <a:solidFill>
              <a:srgbClr val="7189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Annotated and Standardized SVs</a:t>
            </a:r>
            <a:endParaRPr/>
          </a:p>
        </p:txBody>
      </p:sp>
      <p:sp>
        <p:nvSpPr>
          <p:cNvPr id="2506" name="Shape 2506"/>
          <p:cNvSpPr/>
          <p:nvPr/>
        </p:nvSpPr>
        <p:spPr>
          <a:xfrm>
            <a:off x="6929437" y="3568700"/>
            <a:ext cx="1357312" cy="431800"/>
          </a:xfrm>
          <a:prstGeom prst="flowChartMagneticDisk">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Junction Library</a:t>
            </a:r>
            <a:endParaRPr/>
          </a:p>
        </p:txBody>
      </p:sp>
      <p:sp>
        <p:nvSpPr>
          <p:cNvPr id="2507" name="Shape 2507"/>
          <p:cNvSpPr/>
          <p:nvPr/>
        </p:nvSpPr>
        <p:spPr>
          <a:xfrm>
            <a:off x="6929437" y="2108200"/>
            <a:ext cx="1357312" cy="647700"/>
          </a:xfrm>
          <a:prstGeom prst="flowChartMagneticDisk">
            <a:avLst/>
          </a:prstGeom>
          <a:solidFill>
            <a:srgbClr val="9BBB59"/>
          </a:solidFill>
          <a:ln cap="flat" cmpd="sng" w="25400">
            <a:solidFill>
              <a:srgbClr val="7189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Sequence Reads</a:t>
            </a:r>
            <a:endParaRPr/>
          </a:p>
        </p:txBody>
      </p:sp>
      <p:cxnSp>
        <p:nvCxnSpPr>
          <p:cNvPr id="2508" name="Shape 2508"/>
          <p:cNvCxnSpPr/>
          <p:nvPr/>
        </p:nvCxnSpPr>
        <p:spPr>
          <a:xfrm rot="5400000">
            <a:off x="3432262" y="2522562"/>
            <a:ext cx="1236600" cy="861900"/>
          </a:xfrm>
          <a:prstGeom prst="bentConnector3">
            <a:avLst>
              <a:gd fmla="val 50000" name="adj1"/>
            </a:avLst>
          </a:prstGeom>
          <a:noFill/>
          <a:ln cap="flat" cmpd="sng" w="38100">
            <a:solidFill>
              <a:srgbClr val="31859C"/>
            </a:solidFill>
            <a:prstDash val="solid"/>
            <a:miter lim="800000"/>
            <a:headEnd len="med" w="med" type="none"/>
            <a:tailEnd len="med" w="med" type="oval"/>
          </a:ln>
        </p:spPr>
      </p:cxnSp>
      <p:cxnSp>
        <p:nvCxnSpPr>
          <p:cNvPr id="2509" name="Shape 2509"/>
          <p:cNvCxnSpPr/>
          <p:nvPr/>
        </p:nvCxnSpPr>
        <p:spPr>
          <a:xfrm flipH="1" rot="-5400000">
            <a:off x="4313212" y="2503512"/>
            <a:ext cx="1236600" cy="900000"/>
          </a:xfrm>
          <a:prstGeom prst="bentConnector3">
            <a:avLst>
              <a:gd fmla="val 50000" name="adj1"/>
            </a:avLst>
          </a:prstGeom>
          <a:noFill/>
          <a:ln cap="flat" cmpd="sng" w="38100">
            <a:solidFill>
              <a:srgbClr val="31859C"/>
            </a:solidFill>
            <a:prstDash val="solid"/>
            <a:miter lim="800000"/>
            <a:headEnd len="med" w="med" type="none"/>
            <a:tailEnd len="med" w="med" type="oval"/>
          </a:ln>
        </p:spPr>
      </p:cxnSp>
      <p:cxnSp>
        <p:nvCxnSpPr>
          <p:cNvPr id="2510" name="Shape 2510"/>
          <p:cNvCxnSpPr/>
          <p:nvPr/>
        </p:nvCxnSpPr>
        <p:spPr>
          <a:xfrm rot="5400000">
            <a:off x="1080374" y="3158337"/>
            <a:ext cx="828600" cy="1500"/>
          </a:xfrm>
          <a:prstGeom prst="bentConnector3">
            <a:avLst>
              <a:gd fmla="val 50000" name="adj1"/>
            </a:avLst>
          </a:prstGeom>
          <a:noFill/>
          <a:ln cap="flat" cmpd="sng" w="38100">
            <a:solidFill>
              <a:srgbClr val="4A7EBB"/>
            </a:solidFill>
            <a:prstDash val="solid"/>
            <a:miter lim="800000"/>
            <a:headEnd len="med" w="med" type="none"/>
            <a:tailEnd len="med" w="med" type="stealth"/>
          </a:ln>
        </p:spPr>
      </p:cxnSp>
      <p:cxnSp>
        <p:nvCxnSpPr>
          <p:cNvPr id="2511" name="Shape 2511"/>
          <p:cNvCxnSpPr/>
          <p:nvPr/>
        </p:nvCxnSpPr>
        <p:spPr>
          <a:xfrm>
            <a:off x="2143125" y="3787775"/>
            <a:ext cx="666900" cy="1500"/>
          </a:xfrm>
          <a:prstGeom prst="bentConnector3">
            <a:avLst>
              <a:gd fmla="val 50000" name="adj1"/>
            </a:avLst>
          </a:prstGeom>
          <a:noFill/>
          <a:ln cap="flat" cmpd="sng" w="38100">
            <a:solidFill>
              <a:srgbClr val="4A7EBB"/>
            </a:solidFill>
            <a:prstDash val="solid"/>
            <a:miter lim="800000"/>
            <a:headEnd len="med" w="med" type="none"/>
            <a:tailEnd len="med" w="med" type="stealth"/>
          </a:ln>
        </p:spPr>
      </p:cxnSp>
      <p:cxnSp>
        <p:nvCxnSpPr>
          <p:cNvPr id="2512" name="Shape 2512"/>
          <p:cNvCxnSpPr/>
          <p:nvPr/>
        </p:nvCxnSpPr>
        <p:spPr>
          <a:xfrm flipH="1">
            <a:off x="1495500" y="4003675"/>
            <a:ext cx="2124000" cy="1285800"/>
          </a:xfrm>
          <a:prstGeom prst="bentConnector3">
            <a:avLst>
              <a:gd fmla="val 50000" name="adj1"/>
            </a:avLst>
          </a:prstGeom>
          <a:noFill/>
          <a:ln cap="flat" cmpd="sng" w="38100">
            <a:solidFill>
              <a:srgbClr val="4A7EBB"/>
            </a:solidFill>
            <a:prstDash val="solid"/>
            <a:miter lim="800000"/>
            <a:headEnd len="med" w="med" type="none"/>
            <a:tailEnd len="med" w="med" type="stealth"/>
          </a:ln>
        </p:spPr>
      </p:cxnSp>
      <p:cxnSp>
        <p:nvCxnSpPr>
          <p:cNvPr id="2513" name="Shape 2513"/>
          <p:cNvCxnSpPr/>
          <p:nvPr/>
        </p:nvCxnSpPr>
        <p:spPr>
          <a:xfrm flipH="1">
            <a:off x="6191250" y="3784600"/>
            <a:ext cx="738187" cy="3175"/>
          </a:xfrm>
          <a:prstGeom prst="straightConnector1">
            <a:avLst/>
          </a:prstGeom>
          <a:noFill/>
          <a:ln cap="flat" cmpd="sng" w="38100">
            <a:solidFill>
              <a:srgbClr val="4A7EBB"/>
            </a:solidFill>
            <a:prstDash val="solid"/>
            <a:miter lim="800000"/>
            <a:headEnd len="med" w="med" type="none"/>
            <a:tailEnd len="med" w="med" type="stealth"/>
          </a:ln>
        </p:spPr>
      </p:cxnSp>
      <p:cxnSp>
        <p:nvCxnSpPr>
          <p:cNvPr id="2514" name="Shape 2514"/>
          <p:cNvCxnSpPr/>
          <p:nvPr/>
        </p:nvCxnSpPr>
        <p:spPr>
          <a:xfrm rot="5400000">
            <a:off x="5882437" y="2740750"/>
            <a:ext cx="1355700" cy="738300"/>
          </a:xfrm>
          <a:prstGeom prst="bentConnector3">
            <a:avLst>
              <a:gd fmla="val 50000" name="adj1"/>
            </a:avLst>
          </a:prstGeom>
          <a:noFill/>
          <a:ln cap="flat" cmpd="sng" w="38100">
            <a:solidFill>
              <a:srgbClr val="9BBB59"/>
            </a:solidFill>
            <a:prstDash val="solid"/>
            <a:miter lim="800000"/>
            <a:headEnd len="med" w="med" type="none"/>
            <a:tailEnd len="med" w="med" type="stealth"/>
          </a:ln>
        </p:spPr>
      </p:cxnSp>
      <p:cxnSp>
        <p:nvCxnSpPr>
          <p:cNvPr id="2515" name="Shape 2515"/>
          <p:cNvCxnSpPr/>
          <p:nvPr/>
        </p:nvCxnSpPr>
        <p:spPr>
          <a:xfrm flipH="1" rot="10800000">
            <a:off x="2143125" y="4000537"/>
            <a:ext cx="5465700" cy="1595400"/>
          </a:xfrm>
          <a:prstGeom prst="bentConnector2">
            <a:avLst/>
          </a:prstGeom>
          <a:noFill/>
          <a:ln cap="flat" cmpd="sng" w="38100">
            <a:solidFill>
              <a:srgbClr val="4A7EBB"/>
            </a:solidFill>
            <a:prstDash val="solid"/>
            <a:miter lim="800000"/>
            <a:headEnd len="med" w="med" type="none"/>
            <a:tailEnd len="med" w="med" type="stealth"/>
          </a:ln>
        </p:spPr>
      </p:cxnSp>
      <p:sp>
        <p:nvSpPr>
          <p:cNvPr id="2516" name="Shape 2516"/>
          <p:cNvSpPr/>
          <p:nvPr/>
        </p:nvSpPr>
        <p:spPr>
          <a:xfrm>
            <a:off x="4083050" y="5214937"/>
            <a:ext cx="1274762" cy="758825"/>
          </a:xfrm>
          <a:prstGeom prst="flowChartMultidocument">
            <a:avLst/>
          </a:prstGeom>
          <a:solidFill>
            <a:srgbClr val="9BBB59"/>
          </a:solidFill>
          <a:ln cap="flat" cmpd="sng" w="25400">
            <a:solidFill>
              <a:srgbClr val="7189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Standardized SVs</a:t>
            </a:r>
            <a:endParaRPr/>
          </a:p>
        </p:txBody>
      </p:sp>
      <p:cxnSp>
        <p:nvCxnSpPr>
          <p:cNvPr id="2517" name="Shape 2517"/>
          <p:cNvCxnSpPr/>
          <p:nvPr/>
        </p:nvCxnSpPr>
        <p:spPr>
          <a:xfrm flipH="1" rot="-5400000">
            <a:off x="1813725" y="2791612"/>
            <a:ext cx="1325700" cy="666900"/>
          </a:xfrm>
          <a:prstGeom prst="bentConnector3">
            <a:avLst>
              <a:gd fmla="val 50000" name="adj1"/>
            </a:avLst>
          </a:prstGeom>
          <a:noFill/>
          <a:ln cap="flat" cmpd="sng" w="38100">
            <a:solidFill>
              <a:srgbClr val="9BBB59"/>
            </a:solidFill>
            <a:prstDash val="solid"/>
            <a:miter lim="800000"/>
            <a:headEnd len="med" w="med" type="none"/>
            <a:tailEnd len="med" w="med" type="stealth"/>
          </a:ln>
        </p:spPr>
      </p:cxnSp>
      <p:sp>
        <p:nvSpPr>
          <p:cNvPr id="2518" name="Shape 2518"/>
          <p:cNvSpPr txBox="1"/>
          <p:nvPr/>
        </p:nvSpPr>
        <p:spPr>
          <a:xfrm>
            <a:off x="5405437" y="4035425"/>
            <a:ext cx="1571625" cy="414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Calibri"/>
              <a:buNone/>
            </a:pPr>
            <a:r>
              <a:rPr b="0" i="0" lang="en-US" sz="1000" u="none">
                <a:solidFill>
                  <a:schemeClr val="dk1"/>
                </a:solidFill>
                <a:latin typeface="Calibri"/>
                <a:ea typeface="Calibri"/>
                <a:cs typeface="Calibri"/>
                <a:sym typeface="Calibri"/>
              </a:rPr>
              <a:t>Rapid SV identification for short-read genomes</a:t>
            </a:r>
            <a:endParaRPr/>
          </a:p>
        </p:txBody>
      </p:sp>
      <p:sp>
        <p:nvSpPr>
          <p:cNvPr id="2519" name="Shape 2519"/>
          <p:cNvSpPr/>
          <p:nvPr/>
        </p:nvSpPr>
        <p:spPr>
          <a:xfrm>
            <a:off x="4733925" y="4500562"/>
            <a:ext cx="1296987" cy="428625"/>
          </a:xfrm>
          <a:prstGeom prst="flowChartDocument">
            <a:avLst/>
          </a:prstGeom>
          <a:solidFill>
            <a:srgbClr val="9BBB59"/>
          </a:solidFill>
          <a:ln cap="flat" cmpd="sng" w="25400">
            <a:solidFill>
              <a:srgbClr val="7189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Calibri"/>
              <a:buNone/>
            </a:pPr>
            <a:r>
              <a:rPr b="0" i="0" lang="en-US" sz="1000" u="none">
                <a:solidFill>
                  <a:srgbClr val="FFFFFF"/>
                </a:solidFill>
                <a:latin typeface="Calibri"/>
                <a:ea typeface="Calibri"/>
                <a:cs typeface="Calibri"/>
                <a:sym typeface="Calibri"/>
              </a:rPr>
              <a:t>SV Calls</a:t>
            </a:r>
            <a:endParaRPr/>
          </a:p>
        </p:txBody>
      </p:sp>
      <p:cxnSp>
        <p:nvCxnSpPr>
          <p:cNvPr id="2520" name="Shape 2520"/>
          <p:cNvCxnSpPr/>
          <p:nvPr/>
        </p:nvCxnSpPr>
        <p:spPr>
          <a:xfrm flipH="1" rot="-5400000">
            <a:off x="5133525" y="4251775"/>
            <a:ext cx="496800" cy="600"/>
          </a:xfrm>
          <a:prstGeom prst="bentConnector3">
            <a:avLst>
              <a:gd fmla="val 50000" name="adj1"/>
            </a:avLst>
          </a:prstGeom>
          <a:noFill/>
          <a:ln cap="flat" cmpd="sng" w="38100">
            <a:solidFill>
              <a:srgbClr val="4A7EBB"/>
            </a:solidFill>
            <a:prstDash val="solid"/>
            <a:miter lim="800000"/>
            <a:headEnd len="med" w="med" type="none"/>
            <a:tailEnd len="med" w="med" type="stealth"/>
          </a:ln>
        </p:spPr>
      </p:cxnSp>
      <p:sp>
        <p:nvSpPr>
          <p:cNvPr id="2521" name="Shape 2521"/>
          <p:cNvSpPr txBox="1"/>
          <p:nvPr/>
        </p:nvSpPr>
        <p:spPr>
          <a:xfrm>
            <a:off x="2000250" y="4032250"/>
            <a:ext cx="1571625" cy="4159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000"/>
              <a:buFont typeface="Calibri"/>
              <a:buNone/>
            </a:pPr>
            <a:r>
              <a:rPr b="0" i="0" lang="en-US" sz="1000" u="none">
                <a:solidFill>
                  <a:schemeClr val="dk1"/>
                </a:solidFill>
                <a:latin typeface="Calibri"/>
                <a:ea typeface="Calibri"/>
                <a:cs typeface="Calibri"/>
                <a:sym typeface="Calibri"/>
              </a:rPr>
              <a:t>Annotating SVs with different features</a:t>
            </a:r>
            <a:endParaRPr/>
          </a:p>
        </p:txBody>
      </p:sp>
      <p:sp>
        <p:nvSpPr>
          <p:cNvPr id="2522" name="Shape 2522"/>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102" name="Shape 1102"/>
        <p:cNvGrpSpPr/>
        <p:nvPr/>
      </p:nvGrpSpPr>
      <p:grpSpPr>
        <a:xfrm>
          <a:off x="0" y="0"/>
          <a:ext cx="0" cy="0"/>
          <a:chOff x="0" y="0"/>
          <a:chExt cx="0" cy="0"/>
        </a:xfrm>
      </p:grpSpPr>
      <p:sp>
        <p:nvSpPr>
          <p:cNvPr id="1103" name="Shape 1103"/>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rgbClr val="000090"/>
              </a:buClr>
              <a:buSzPts val="3200"/>
              <a:buFont typeface="Arial"/>
              <a:buNone/>
            </a:pPr>
            <a:r>
              <a:rPr lang="en-US" sz="3200">
                <a:solidFill>
                  <a:srgbClr val="000090"/>
                </a:solidFill>
                <a:latin typeface="Arial"/>
                <a:ea typeface="Arial"/>
                <a:cs typeface="Arial"/>
                <a:sym typeface="Arial"/>
              </a:rPr>
              <a:t>Indels and larger SVs show largely consistent patterns to SNPs</a:t>
            </a:r>
            <a:endParaRPr sz="3600">
              <a:solidFill>
                <a:srgbClr val="000090"/>
              </a:solidFill>
              <a:latin typeface="Arial"/>
              <a:ea typeface="Arial"/>
              <a:cs typeface="Arial"/>
              <a:sym typeface="Arial"/>
            </a:endParaRPr>
          </a:p>
          <a:p>
            <a:pPr indent="0" lvl="0" marL="0">
              <a:spcBef>
                <a:spcPts val="0"/>
              </a:spcBef>
              <a:spcAft>
                <a:spcPts val="0"/>
              </a:spcAft>
              <a:buNone/>
            </a:pPr>
            <a:r>
              <a:t/>
            </a:r>
            <a:endParaRPr/>
          </a:p>
        </p:txBody>
      </p:sp>
      <p:sp>
        <p:nvSpPr>
          <p:cNvPr id="1104" name="Shape 110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sp>
        <p:nvSpPr>
          <p:cNvPr id="1105" name="Shape 1105"/>
          <p:cNvSpPr txBox="1"/>
          <p:nvPr>
            <p:ph idx="12" type="sldNum"/>
          </p:nvPr>
        </p:nvSpPr>
        <p:spPr>
          <a:xfrm>
            <a:off x="7759700" y="6356350"/>
            <a:ext cx="935100" cy="365100"/>
          </a:xfrm>
          <a:prstGeom prst="rect">
            <a:avLst/>
          </a:prstGeom>
        </p:spPr>
        <p:txBody>
          <a:bodyPr anchorCtr="0" anchor="ctr" bIns="45650" lIns="91300" spcFirstLastPara="1" rIns="91300" wrap="square" tIns="45650">
            <a:noAutofit/>
          </a:bodyPr>
          <a:lstStyle/>
          <a:p>
            <a:pPr indent="0" lvl="0" marL="0">
              <a:spcBef>
                <a:spcPts val="0"/>
              </a:spcBef>
              <a:spcAft>
                <a:spcPts val="0"/>
              </a:spcAft>
              <a:buClr>
                <a:srgbClr val="898989"/>
              </a:buClr>
              <a:buSzPts val="1200"/>
              <a:buFont typeface="Arial"/>
              <a:buNone/>
            </a:pPr>
            <a:fld id="{00000000-1234-1234-1234-123412341234}" type="slidenum">
              <a:rPr lang="en-US"/>
              <a:t>‹#›</a:t>
            </a:fld>
            <a:endParaRPr/>
          </a:p>
        </p:txBody>
      </p:sp>
      <p:pic>
        <p:nvPicPr>
          <p:cNvPr id="1106" name="Shape 1106"/>
          <p:cNvPicPr preferRelativeResize="0"/>
          <p:nvPr/>
        </p:nvPicPr>
        <p:blipFill rotWithShape="1">
          <a:blip r:embed="rId3">
            <a:alphaModFix/>
          </a:blip>
          <a:srcRect b="65898" l="0" r="0" t="0"/>
          <a:stretch/>
        </p:blipFill>
        <p:spPr>
          <a:xfrm>
            <a:off x="190925" y="2275200"/>
            <a:ext cx="8762150" cy="322357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6" name="Shape 2526"/>
        <p:cNvGrpSpPr/>
        <p:nvPr/>
      </p:nvGrpSpPr>
      <p:grpSpPr>
        <a:xfrm>
          <a:off x="0" y="0"/>
          <a:ext cx="0" cy="0"/>
          <a:chOff x="0" y="0"/>
          <a:chExt cx="0" cy="0"/>
        </a:xfrm>
      </p:grpSpPr>
      <p:sp>
        <p:nvSpPr>
          <p:cNvPr id="2527" name="Shape 2527"/>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The Pipeline Modules</a:t>
            </a:r>
            <a:endParaRPr/>
          </a:p>
        </p:txBody>
      </p:sp>
      <p:sp>
        <p:nvSpPr>
          <p:cNvPr id="2528" name="Shape 2528"/>
          <p:cNvSpPr txBox="1"/>
          <p:nvPr>
            <p:ph idx="1" type="body"/>
          </p:nvPr>
        </p:nvSpPr>
        <p:spPr>
          <a:xfrm>
            <a:off x="457200" y="1535112"/>
            <a:ext cx="4040100" cy="6399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Calibri"/>
                <a:ea typeface="Calibri"/>
                <a:cs typeface="Calibri"/>
                <a:sym typeface="Calibri"/>
              </a:rPr>
              <a:t>SV Annotation</a:t>
            </a:r>
            <a:endParaRPr/>
          </a:p>
        </p:txBody>
      </p:sp>
      <p:pic>
        <p:nvPicPr>
          <p:cNvPr id="2529" name="Shape 2529"/>
          <p:cNvPicPr preferRelativeResize="0"/>
          <p:nvPr>
            <p:ph idx="1" type="body"/>
          </p:nvPr>
        </p:nvPicPr>
        <p:blipFill rotWithShape="1">
          <a:blip r:embed="rId3">
            <a:alphaModFix/>
          </a:blip>
          <a:srcRect b="0" l="0" r="0" t="0"/>
          <a:stretch/>
        </p:blipFill>
        <p:spPr>
          <a:xfrm>
            <a:off x="396875" y="2146300"/>
            <a:ext cx="4156075" cy="3992562"/>
          </a:xfrm>
          <a:prstGeom prst="rect">
            <a:avLst/>
          </a:prstGeom>
          <a:noFill/>
          <a:ln>
            <a:noFill/>
          </a:ln>
        </p:spPr>
      </p:pic>
      <p:sp>
        <p:nvSpPr>
          <p:cNvPr id="2530" name="Shape 2530"/>
          <p:cNvSpPr txBox="1"/>
          <p:nvPr>
            <p:ph idx="1" type="body"/>
          </p:nvPr>
        </p:nvSpPr>
        <p:spPr>
          <a:xfrm>
            <a:off x="4645025" y="1535112"/>
            <a:ext cx="4041775" cy="639762"/>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Calibri"/>
                <a:ea typeface="Calibri"/>
                <a:cs typeface="Calibri"/>
                <a:sym typeface="Calibri"/>
              </a:rPr>
              <a:t>SV Identification</a:t>
            </a:r>
            <a:endParaRPr/>
          </a:p>
        </p:txBody>
      </p:sp>
      <p:pic>
        <p:nvPicPr>
          <p:cNvPr id="2531" name="Shape 2531"/>
          <p:cNvPicPr preferRelativeResize="0"/>
          <p:nvPr>
            <p:ph idx="2" type="body"/>
          </p:nvPr>
        </p:nvPicPr>
        <p:blipFill rotWithShape="1">
          <a:blip r:embed="rId4">
            <a:alphaModFix/>
          </a:blip>
          <a:srcRect b="0" l="0" r="0" t="0"/>
          <a:stretch/>
        </p:blipFill>
        <p:spPr>
          <a:xfrm>
            <a:off x="4584700" y="2146300"/>
            <a:ext cx="4175125" cy="3992562"/>
          </a:xfrm>
          <a:prstGeom prst="rect">
            <a:avLst/>
          </a:prstGeom>
          <a:noFill/>
          <a:ln>
            <a:noFill/>
          </a:ln>
        </p:spPr>
      </p:pic>
      <p:sp>
        <p:nvSpPr>
          <p:cNvPr id="2532" name="Shape 2532"/>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6" name="Shape 2536"/>
        <p:cNvGrpSpPr/>
        <p:nvPr/>
      </p:nvGrpSpPr>
      <p:grpSpPr>
        <a:xfrm>
          <a:off x="0" y="0"/>
          <a:ext cx="0" cy="0"/>
          <a:chOff x="0" y="0"/>
          <a:chExt cx="0" cy="0"/>
        </a:xfrm>
      </p:grpSpPr>
      <p:sp>
        <p:nvSpPr>
          <p:cNvPr id="2537" name="Shape 2537"/>
          <p:cNvSpPr txBox="1"/>
          <p:nvPr>
            <p:ph type="title"/>
          </p:nvPr>
        </p:nvSpPr>
        <p:spPr>
          <a:xfrm>
            <a:off x="457200" y="-76200"/>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2"/>
              </a:buClr>
              <a:buSzPts val="2400"/>
              <a:buFont typeface="Arial"/>
              <a:buNone/>
            </a:pPr>
            <a:r>
              <a:rPr b="1" i="0" lang="en-US" sz="2400" u="none" cap="none" strike="noStrike">
                <a:solidFill>
                  <a:schemeClr val="dk2"/>
                </a:solidFill>
                <a:latin typeface="Arial"/>
                <a:ea typeface="Arial"/>
                <a:cs typeface="Arial"/>
                <a:sym typeface="Arial"/>
              </a:rPr>
              <a:t>BreakSeq enables detecting SVs in Next-Gen Sequencing data based on breakpoint junctions</a:t>
            </a:r>
            <a:endParaRPr/>
          </a:p>
        </p:txBody>
      </p:sp>
      <p:pic>
        <p:nvPicPr>
          <p:cNvPr id="2538" name="Shape 2538"/>
          <p:cNvPicPr preferRelativeResize="0"/>
          <p:nvPr/>
        </p:nvPicPr>
        <p:blipFill rotWithShape="1">
          <a:blip r:embed="rId3">
            <a:alphaModFix/>
          </a:blip>
          <a:srcRect b="0" l="0" r="0" t="10093"/>
          <a:stretch/>
        </p:blipFill>
        <p:spPr>
          <a:xfrm>
            <a:off x="411162" y="3733800"/>
            <a:ext cx="8424862" cy="2514600"/>
          </a:xfrm>
          <a:prstGeom prst="rect">
            <a:avLst/>
          </a:prstGeom>
          <a:noFill/>
          <a:ln>
            <a:noFill/>
          </a:ln>
        </p:spPr>
      </p:pic>
      <p:sp>
        <p:nvSpPr>
          <p:cNvPr id="2539" name="Shape 2539"/>
          <p:cNvSpPr txBox="1"/>
          <p:nvPr/>
        </p:nvSpPr>
        <p:spPr>
          <a:xfrm>
            <a:off x="1519237" y="3429000"/>
            <a:ext cx="1851025"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a:solidFill>
                  <a:schemeClr val="dk1"/>
                </a:solidFill>
                <a:latin typeface="Calibri"/>
                <a:ea typeface="Calibri"/>
                <a:cs typeface="Calibri"/>
                <a:sym typeface="Calibri"/>
              </a:rPr>
              <a:t>Detection of insertions</a:t>
            </a:r>
            <a:endParaRPr/>
          </a:p>
        </p:txBody>
      </p:sp>
      <p:sp>
        <p:nvSpPr>
          <p:cNvPr id="2540" name="Shape 2540"/>
          <p:cNvSpPr txBox="1"/>
          <p:nvPr/>
        </p:nvSpPr>
        <p:spPr>
          <a:xfrm>
            <a:off x="5668962" y="3429000"/>
            <a:ext cx="1792287"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a:solidFill>
                  <a:schemeClr val="dk1"/>
                </a:solidFill>
                <a:latin typeface="Calibri"/>
                <a:ea typeface="Calibri"/>
                <a:cs typeface="Calibri"/>
                <a:sym typeface="Calibri"/>
              </a:rPr>
              <a:t>Detection of deletions</a:t>
            </a:r>
            <a:endParaRPr/>
          </a:p>
        </p:txBody>
      </p:sp>
      <p:sp>
        <p:nvSpPr>
          <p:cNvPr id="2541" name="Shape 2541"/>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grpSp>
        <p:nvGrpSpPr>
          <p:cNvPr id="2542" name="Shape 2542"/>
          <p:cNvGrpSpPr/>
          <p:nvPr/>
        </p:nvGrpSpPr>
        <p:grpSpPr>
          <a:xfrm>
            <a:off x="152400" y="990600"/>
            <a:ext cx="9372600" cy="1905000"/>
            <a:chOff x="0" y="0"/>
            <a:chExt cx="2147483647" cy="2147483647"/>
          </a:xfrm>
        </p:grpSpPr>
        <p:sp>
          <p:nvSpPr>
            <p:cNvPr id="2543" name="Shape 2543"/>
            <p:cNvSpPr txBox="1"/>
            <p:nvPr/>
          </p:nvSpPr>
          <p:spPr>
            <a:xfrm>
              <a:off x="0" y="0"/>
              <a:ext cx="2025269222" cy="2147483647"/>
            </a:xfrm>
            <a:prstGeom prst="rect">
              <a:avLst/>
            </a:prstGeom>
            <a:gradFill>
              <a:gsLst>
                <a:gs pos="0">
                  <a:srgbClr val="3366FF">
                    <a:alpha val="12941"/>
                  </a:srgbClr>
                </a:gs>
                <a:gs pos="100000">
                  <a:srgbClr val="3366FF">
                    <a:alpha val="22745"/>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544" name="Shape 2544"/>
            <p:cNvCxnSpPr/>
            <p:nvPr/>
          </p:nvCxnSpPr>
          <p:spPr>
            <a:xfrm flipH="1" rot="10800000">
              <a:off x="436480406" y="1244220212"/>
              <a:ext cx="373554612" cy="1789005"/>
            </a:xfrm>
            <a:prstGeom prst="straightConnector1">
              <a:avLst/>
            </a:prstGeom>
            <a:noFill/>
            <a:ln cap="flat" cmpd="sng" w="9525">
              <a:solidFill>
                <a:srgbClr val="818180"/>
              </a:solidFill>
              <a:prstDash val="solid"/>
              <a:miter lim="800000"/>
              <a:headEnd len="med" w="med" type="none"/>
              <a:tailEnd len="med" w="med" type="none"/>
            </a:ln>
          </p:spPr>
        </p:cxnSp>
        <p:cxnSp>
          <p:nvCxnSpPr>
            <p:cNvPr id="2545" name="Shape 2545"/>
            <p:cNvCxnSpPr/>
            <p:nvPr/>
          </p:nvCxnSpPr>
          <p:spPr>
            <a:xfrm rot="10800000">
              <a:off x="739834313" y="1244220212"/>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46" name="Shape 2546"/>
            <p:cNvCxnSpPr/>
            <p:nvPr/>
          </p:nvCxnSpPr>
          <p:spPr>
            <a:xfrm rot="10800000">
              <a:off x="459759363" y="1244220212"/>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47" name="Shape 2547"/>
            <p:cNvCxnSpPr/>
            <p:nvPr/>
          </p:nvCxnSpPr>
          <p:spPr>
            <a:xfrm rot="10800000">
              <a:off x="739834313" y="1244220212"/>
              <a:ext cx="46557910" cy="1789005"/>
            </a:xfrm>
            <a:prstGeom prst="straightConnector1">
              <a:avLst/>
            </a:prstGeom>
            <a:noFill/>
            <a:ln cap="flat" cmpd="sng" w="38100">
              <a:solidFill>
                <a:srgbClr val="12AD4B"/>
              </a:solidFill>
              <a:prstDash val="solid"/>
              <a:miter lim="800000"/>
              <a:headEnd len="med" w="med" type="none"/>
              <a:tailEnd len="med" w="med" type="none"/>
            </a:ln>
          </p:spPr>
        </p:cxnSp>
        <p:cxnSp>
          <p:nvCxnSpPr>
            <p:cNvPr id="2548" name="Shape 2548"/>
            <p:cNvCxnSpPr/>
            <p:nvPr/>
          </p:nvCxnSpPr>
          <p:spPr>
            <a:xfrm rot="10800000">
              <a:off x="459759363" y="1244220212"/>
              <a:ext cx="46557910" cy="1789005"/>
            </a:xfrm>
            <a:prstGeom prst="straightConnector1">
              <a:avLst/>
            </a:prstGeom>
            <a:noFill/>
            <a:ln cap="flat" cmpd="sng" w="38100">
              <a:solidFill>
                <a:srgbClr val="12AD4B"/>
              </a:solidFill>
              <a:prstDash val="solid"/>
              <a:miter lim="800000"/>
              <a:headEnd len="med" w="med" type="none"/>
              <a:tailEnd len="med" w="med" type="none"/>
            </a:ln>
          </p:spPr>
        </p:cxnSp>
        <p:pic>
          <p:nvPicPr>
            <p:cNvPr id="2549" name="Shape 2549"/>
            <p:cNvPicPr preferRelativeResize="0"/>
            <p:nvPr/>
          </p:nvPicPr>
          <p:blipFill rotWithShape="1">
            <a:blip r:embed="rId4">
              <a:alphaModFix/>
            </a:blip>
            <a:srcRect b="0" l="29843" r="0" t="-7237"/>
            <a:stretch/>
          </p:blipFill>
          <p:spPr>
            <a:xfrm rot="10800000">
              <a:off x="783846184" y="1163689133"/>
              <a:ext cx="21460172" cy="162851409"/>
            </a:xfrm>
            <a:prstGeom prst="rect">
              <a:avLst/>
            </a:prstGeom>
            <a:noFill/>
            <a:ln>
              <a:noFill/>
            </a:ln>
          </p:spPr>
        </p:pic>
        <p:pic>
          <p:nvPicPr>
            <p:cNvPr id="2550" name="Shape 2550"/>
            <p:cNvPicPr preferRelativeResize="0"/>
            <p:nvPr/>
          </p:nvPicPr>
          <p:blipFill rotWithShape="1">
            <a:blip r:embed="rId5">
              <a:alphaModFix/>
            </a:blip>
            <a:srcRect b="0" l="0" r="33895" t="-2400"/>
            <a:stretch/>
          </p:blipFill>
          <p:spPr>
            <a:xfrm rot="10800000">
              <a:off x="439754150" y="1160109994"/>
              <a:ext cx="21460172" cy="166430548"/>
            </a:xfrm>
            <a:prstGeom prst="rect">
              <a:avLst/>
            </a:prstGeom>
            <a:noFill/>
            <a:ln>
              <a:noFill/>
            </a:ln>
          </p:spPr>
        </p:pic>
        <p:cxnSp>
          <p:nvCxnSpPr>
            <p:cNvPr id="2551" name="Shape 2551"/>
            <p:cNvCxnSpPr/>
            <p:nvPr/>
          </p:nvCxnSpPr>
          <p:spPr>
            <a:xfrm flipH="1" rot="10800000">
              <a:off x="464487780" y="1458499661"/>
              <a:ext cx="373554612" cy="1789005"/>
            </a:xfrm>
            <a:prstGeom prst="straightConnector1">
              <a:avLst/>
            </a:prstGeom>
            <a:noFill/>
            <a:ln cap="flat" cmpd="sng" w="9525">
              <a:solidFill>
                <a:srgbClr val="818180"/>
              </a:solidFill>
              <a:prstDash val="solid"/>
              <a:miter lim="800000"/>
              <a:headEnd len="med" w="med" type="none"/>
              <a:tailEnd len="med" w="med" type="none"/>
            </a:ln>
          </p:spPr>
        </p:cxnSp>
        <p:cxnSp>
          <p:nvCxnSpPr>
            <p:cNvPr id="2552" name="Shape 2552"/>
            <p:cNvCxnSpPr/>
            <p:nvPr/>
          </p:nvCxnSpPr>
          <p:spPr>
            <a:xfrm rot="10800000">
              <a:off x="767841686" y="1458499661"/>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53" name="Shape 2553"/>
            <p:cNvCxnSpPr/>
            <p:nvPr/>
          </p:nvCxnSpPr>
          <p:spPr>
            <a:xfrm rot="10800000">
              <a:off x="487766737" y="1458499661"/>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54" name="Shape 2554"/>
            <p:cNvCxnSpPr/>
            <p:nvPr/>
          </p:nvCxnSpPr>
          <p:spPr>
            <a:xfrm rot="10800000">
              <a:off x="767841686" y="1458499661"/>
              <a:ext cx="46557910" cy="1789005"/>
            </a:xfrm>
            <a:prstGeom prst="straightConnector1">
              <a:avLst/>
            </a:prstGeom>
            <a:noFill/>
            <a:ln cap="flat" cmpd="sng" w="38100">
              <a:solidFill>
                <a:srgbClr val="12AD4B"/>
              </a:solidFill>
              <a:prstDash val="solid"/>
              <a:miter lim="800000"/>
              <a:headEnd len="med" w="med" type="none"/>
              <a:tailEnd len="med" w="med" type="none"/>
            </a:ln>
          </p:spPr>
        </p:cxnSp>
        <p:cxnSp>
          <p:nvCxnSpPr>
            <p:cNvPr id="2555" name="Shape 2555"/>
            <p:cNvCxnSpPr/>
            <p:nvPr/>
          </p:nvCxnSpPr>
          <p:spPr>
            <a:xfrm rot="10800000">
              <a:off x="487766737" y="1458499661"/>
              <a:ext cx="46557910" cy="1789005"/>
            </a:xfrm>
            <a:prstGeom prst="straightConnector1">
              <a:avLst/>
            </a:prstGeom>
            <a:noFill/>
            <a:ln cap="flat" cmpd="sng" w="38100">
              <a:solidFill>
                <a:srgbClr val="12AD4B"/>
              </a:solidFill>
              <a:prstDash val="solid"/>
              <a:miter lim="800000"/>
              <a:headEnd len="med" w="med" type="none"/>
              <a:tailEnd len="med" w="med" type="none"/>
            </a:ln>
          </p:spPr>
        </p:cxnSp>
        <p:pic>
          <p:nvPicPr>
            <p:cNvPr id="2556" name="Shape 2556"/>
            <p:cNvPicPr preferRelativeResize="0"/>
            <p:nvPr/>
          </p:nvPicPr>
          <p:blipFill rotWithShape="1">
            <a:blip r:embed="rId4">
              <a:alphaModFix/>
            </a:blip>
            <a:srcRect b="0" l="29843" r="0" t="-7237"/>
            <a:stretch/>
          </p:blipFill>
          <p:spPr>
            <a:xfrm rot="10800000">
              <a:off x="811853558" y="1377968582"/>
              <a:ext cx="21460172" cy="162851409"/>
            </a:xfrm>
            <a:prstGeom prst="rect">
              <a:avLst/>
            </a:prstGeom>
            <a:noFill/>
            <a:ln>
              <a:noFill/>
            </a:ln>
          </p:spPr>
        </p:pic>
        <p:pic>
          <p:nvPicPr>
            <p:cNvPr id="2557" name="Shape 2557"/>
            <p:cNvPicPr preferRelativeResize="0"/>
            <p:nvPr/>
          </p:nvPicPr>
          <p:blipFill rotWithShape="1">
            <a:blip r:embed="rId5">
              <a:alphaModFix/>
            </a:blip>
            <a:srcRect b="0" l="0" r="33895" t="-2400"/>
            <a:stretch/>
          </p:blipFill>
          <p:spPr>
            <a:xfrm rot="10800000">
              <a:off x="467761523" y="1374389443"/>
              <a:ext cx="21460172" cy="166430548"/>
            </a:xfrm>
            <a:prstGeom prst="rect">
              <a:avLst/>
            </a:prstGeom>
            <a:noFill/>
            <a:ln>
              <a:noFill/>
            </a:ln>
          </p:spPr>
        </p:pic>
        <p:sp>
          <p:nvSpPr>
            <p:cNvPr id="2558" name="Shape 2558"/>
            <p:cNvSpPr txBox="1"/>
            <p:nvPr/>
          </p:nvSpPr>
          <p:spPr>
            <a:xfrm>
              <a:off x="69836867" y="0"/>
              <a:ext cx="2077646779" cy="4473924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Leveraging read data to identify previously known SVs (“Break-Seq”) </a:t>
              </a:r>
              <a:endParaRPr/>
            </a:p>
          </p:txBody>
        </p:sp>
        <p:cxnSp>
          <p:nvCxnSpPr>
            <p:cNvPr id="2559" name="Shape 2559"/>
            <p:cNvCxnSpPr/>
            <p:nvPr/>
          </p:nvCxnSpPr>
          <p:spPr>
            <a:xfrm flipH="1" rot="10800000">
              <a:off x="436480406" y="1630298495"/>
              <a:ext cx="373554612" cy="1789005"/>
            </a:xfrm>
            <a:prstGeom prst="straightConnector1">
              <a:avLst/>
            </a:prstGeom>
            <a:noFill/>
            <a:ln cap="flat" cmpd="sng" w="9525">
              <a:solidFill>
                <a:srgbClr val="818180"/>
              </a:solidFill>
              <a:prstDash val="solid"/>
              <a:miter lim="800000"/>
              <a:headEnd len="med" w="med" type="none"/>
              <a:tailEnd len="med" w="med" type="none"/>
            </a:ln>
          </p:spPr>
        </p:cxnSp>
        <p:cxnSp>
          <p:nvCxnSpPr>
            <p:cNvPr id="2560" name="Shape 2560"/>
            <p:cNvCxnSpPr/>
            <p:nvPr/>
          </p:nvCxnSpPr>
          <p:spPr>
            <a:xfrm rot="10800000">
              <a:off x="739834313" y="1630298495"/>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61" name="Shape 2561"/>
            <p:cNvCxnSpPr/>
            <p:nvPr/>
          </p:nvCxnSpPr>
          <p:spPr>
            <a:xfrm rot="10800000">
              <a:off x="459759363" y="1630298495"/>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62" name="Shape 2562"/>
            <p:cNvCxnSpPr/>
            <p:nvPr/>
          </p:nvCxnSpPr>
          <p:spPr>
            <a:xfrm rot="10800000">
              <a:off x="739834313" y="1630298495"/>
              <a:ext cx="46557910" cy="1789005"/>
            </a:xfrm>
            <a:prstGeom prst="straightConnector1">
              <a:avLst/>
            </a:prstGeom>
            <a:noFill/>
            <a:ln cap="flat" cmpd="sng" w="38100">
              <a:solidFill>
                <a:srgbClr val="12AD4B"/>
              </a:solidFill>
              <a:prstDash val="solid"/>
              <a:miter lim="800000"/>
              <a:headEnd len="med" w="med" type="none"/>
              <a:tailEnd len="med" w="med" type="none"/>
            </a:ln>
          </p:spPr>
        </p:cxnSp>
        <p:cxnSp>
          <p:nvCxnSpPr>
            <p:cNvPr id="2563" name="Shape 2563"/>
            <p:cNvCxnSpPr/>
            <p:nvPr/>
          </p:nvCxnSpPr>
          <p:spPr>
            <a:xfrm rot="10800000">
              <a:off x="459759363" y="1630298495"/>
              <a:ext cx="46557910" cy="1789005"/>
            </a:xfrm>
            <a:prstGeom prst="straightConnector1">
              <a:avLst/>
            </a:prstGeom>
            <a:noFill/>
            <a:ln cap="flat" cmpd="sng" w="38100">
              <a:solidFill>
                <a:srgbClr val="12AD4B"/>
              </a:solidFill>
              <a:prstDash val="solid"/>
              <a:miter lim="800000"/>
              <a:headEnd len="med" w="med" type="none"/>
              <a:tailEnd len="med" w="med" type="none"/>
            </a:ln>
          </p:spPr>
        </p:cxnSp>
        <p:pic>
          <p:nvPicPr>
            <p:cNvPr id="2564" name="Shape 2564"/>
            <p:cNvPicPr preferRelativeResize="0"/>
            <p:nvPr/>
          </p:nvPicPr>
          <p:blipFill rotWithShape="1">
            <a:blip r:embed="rId4">
              <a:alphaModFix/>
            </a:blip>
            <a:srcRect b="0" l="29843" r="0" t="-7237"/>
            <a:stretch/>
          </p:blipFill>
          <p:spPr>
            <a:xfrm rot="10800000">
              <a:off x="783846184" y="1549767416"/>
              <a:ext cx="21460172" cy="162851409"/>
            </a:xfrm>
            <a:prstGeom prst="rect">
              <a:avLst/>
            </a:prstGeom>
            <a:noFill/>
            <a:ln>
              <a:noFill/>
            </a:ln>
          </p:spPr>
        </p:pic>
        <p:pic>
          <p:nvPicPr>
            <p:cNvPr id="2565" name="Shape 2565"/>
            <p:cNvPicPr preferRelativeResize="0"/>
            <p:nvPr/>
          </p:nvPicPr>
          <p:blipFill rotWithShape="1">
            <a:blip r:embed="rId5">
              <a:alphaModFix/>
            </a:blip>
            <a:srcRect b="0" l="0" r="33895" t="-2400"/>
            <a:stretch/>
          </p:blipFill>
          <p:spPr>
            <a:xfrm rot="10800000">
              <a:off x="439754150" y="1546188276"/>
              <a:ext cx="21460172" cy="166430548"/>
            </a:xfrm>
            <a:prstGeom prst="rect">
              <a:avLst/>
            </a:prstGeom>
            <a:noFill/>
            <a:ln>
              <a:noFill/>
            </a:ln>
          </p:spPr>
        </p:pic>
        <p:cxnSp>
          <p:nvCxnSpPr>
            <p:cNvPr id="2566" name="Shape 2566"/>
            <p:cNvCxnSpPr/>
            <p:nvPr/>
          </p:nvCxnSpPr>
          <p:spPr>
            <a:xfrm flipH="1" rot="10800000">
              <a:off x="401562001" y="1802096760"/>
              <a:ext cx="373554612" cy="1789005"/>
            </a:xfrm>
            <a:prstGeom prst="straightConnector1">
              <a:avLst/>
            </a:prstGeom>
            <a:noFill/>
            <a:ln cap="flat" cmpd="sng" w="9525">
              <a:solidFill>
                <a:srgbClr val="818180"/>
              </a:solidFill>
              <a:prstDash val="solid"/>
              <a:miter lim="800000"/>
              <a:headEnd len="med" w="med" type="none"/>
              <a:tailEnd len="med" w="med" type="none"/>
            </a:ln>
          </p:spPr>
        </p:cxnSp>
        <p:cxnSp>
          <p:nvCxnSpPr>
            <p:cNvPr id="2567" name="Shape 2567"/>
            <p:cNvCxnSpPr/>
            <p:nvPr/>
          </p:nvCxnSpPr>
          <p:spPr>
            <a:xfrm rot="10800000">
              <a:off x="704915908" y="1802096760"/>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68" name="Shape 2568"/>
            <p:cNvCxnSpPr/>
            <p:nvPr/>
          </p:nvCxnSpPr>
          <p:spPr>
            <a:xfrm rot="10800000">
              <a:off x="424840958" y="1802096760"/>
              <a:ext cx="46557910" cy="1789005"/>
            </a:xfrm>
            <a:prstGeom prst="straightConnector1">
              <a:avLst/>
            </a:prstGeom>
            <a:noFill/>
            <a:ln cap="flat" cmpd="sng" w="9525">
              <a:solidFill>
                <a:srgbClr val="010101"/>
              </a:solidFill>
              <a:prstDash val="solid"/>
              <a:miter lim="800000"/>
              <a:headEnd len="med" w="med" type="none"/>
              <a:tailEnd len="med" w="med" type="none"/>
            </a:ln>
          </p:spPr>
        </p:cxnSp>
        <p:cxnSp>
          <p:nvCxnSpPr>
            <p:cNvPr id="2569" name="Shape 2569"/>
            <p:cNvCxnSpPr/>
            <p:nvPr/>
          </p:nvCxnSpPr>
          <p:spPr>
            <a:xfrm rot="10800000">
              <a:off x="704915908" y="1802096760"/>
              <a:ext cx="46557910" cy="1789005"/>
            </a:xfrm>
            <a:prstGeom prst="straightConnector1">
              <a:avLst/>
            </a:prstGeom>
            <a:noFill/>
            <a:ln cap="flat" cmpd="sng" w="38100">
              <a:solidFill>
                <a:srgbClr val="12AD4B"/>
              </a:solidFill>
              <a:prstDash val="solid"/>
              <a:miter lim="800000"/>
              <a:headEnd len="med" w="med" type="none"/>
              <a:tailEnd len="med" w="med" type="none"/>
            </a:ln>
          </p:spPr>
        </p:cxnSp>
        <p:cxnSp>
          <p:nvCxnSpPr>
            <p:cNvPr id="2570" name="Shape 2570"/>
            <p:cNvCxnSpPr/>
            <p:nvPr/>
          </p:nvCxnSpPr>
          <p:spPr>
            <a:xfrm rot="10800000">
              <a:off x="424840958" y="1802096760"/>
              <a:ext cx="46557910" cy="1789005"/>
            </a:xfrm>
            <a:prstGeom prst="straightConnector1">
              <a:avLst/>
            </a:prstGeom>
            <a:noFill/>
            <a:ln cap="flat" cmpd="sng" w="38100">
              <a:solidFill>
                <a:srgbClr val="12AD4B"/>
              </a:solidFill>
              <a:prstDash val="solid"/>
              <a:miter lim="800000"/>
              <a:headEnd len="med" w="med" type="none"/>
              <a:tailEnd len="med" w="med" type="none"/>
            </a:ln>
          </p:spPr>
        </p:cxnSp>
        <p:pic>
          <p:nvPicPr>
            <p:cNvPr id="2571" name="Shape 2571"/>
            <p:cNvPicPr preferRelativeResize="0"/>
            <p:nvPr/>
          </p:nvPicPr>
          <p:blipFill rotWithShape="1">
            <a:blip r:embed="rId4">
              <a:alphaModFix/>
            </a:blip>
            <a:srcRect b="0" l="29843" r="0" t="-7237"/>
            <a:stretch/>
          </p:blipFill>
          <p:spPr>
            <a:xfrm rot="10800000">
              <a:off x="748927780" y="1721565681"/>
              <a:ext cx="21460172" cy="162851409"/>
            </a:xfrm>
            <a:prstGeom prst="rect">
              <a:avLst/>
            </a:prstGeom>
            <a:noFill/>
            <a:ln>
              <a:noFill/>
            </a:ln>
          </p:spPr>
        </p:pic>
        <p:pic>
          <p:nvPicPr>
            <p:cNvPr id="2572" name="Shape 2572"/>
            <p:cNvPicPr preferRelativeResize="0"/>
            <p:nvPr/>
          </p:nvPicPr>
          <p:blipFill rotWithShape="1">
            <a:blip r:embed="rId5">
              <a:alphaModFix/>
            </a:blip>
            <a:srcRect b="0" l="0" r="33895" t="-2400"/>
            <a:stretch/>
          </p:blipFill>
          <p:spPr>
            <a:xfrm rot="10800000">
              <a:off x="404835716" y="1717986542"/>
              <a:ext cx="21460172" cy="166430548"/>
            </a:xfrm>
            <a:prstGeom prst="rect">
              <a:avLst/>
            </a:prstGeom>
            <a:noFill/>
            <a:ln>
              <a:noFill/>
            </a:ln>
          </p:spPr>
        </p:pic>
        <p:sp>
          <p:nvSpPr>
            <p:cNvPr id="2573" name="Shape 2573"/>
            <p:cNvSpPr/>
            <p:nvPr/>
          </p:nvSpPr>
          <p:spPr>
            <a:xfrm>
              <a:off x="1222145179" y="773093899"/>
              <a:ext cx="611072579" cy="1202590873"/>
            </a:xfrm>
            <a:prstGeom prst="can">
              <a:avLst>
                <a:gd fmla="val 7971" name="adj"/>
              </a:avLst>
            </a:prstGeom>
            <a:solidFill>
              <a:srgbClr val="FCD5B5"/>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574" name="Shape 2574"/>
            <p:cNvSpPr txBox="1"/>
            <p:nvPr/>
          </p:nvSpPr>
          <p:spPr>
            <a:xfrm>
              <a:off x="1277069024" y="1231223744"/>
              <a:ext cx="481947008" cy="6549825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Library of SV </a:t>
              </a:r>
              <a:br>
                <a:rPr b="0" i="0" lang="en-US" sz="1600" u="none">
                  <a:solidFill>
                    <a:schemeClr val="dk1"/>
                  </a:solidFill>
                  <a:latin typeface="Arial"/>
                  <a:ea typeface="Arial"/>
                  <a:cs typeface="Arial"/>
                  <a:sym typeface="Arial"/>
                </a:rPr>
              </a:br>
              <a:r>
                <a:rPr b="0" i="0" lang="en-US" sz="1600" u="none">
                  <a:solidFill>
                    <a:schemeClr val="dk1"/>
                  </a:solidFill>
                  <a:latin typeface="Arial"/>
                  <a:ea typeface="Arial"/>
                  <a:cs typeface="Arial"/>
                  <a:sym typeface="Arial"/>
                </a:rPr>
                <a:t>  breakpoint junctions</a:t>
              </a:r>
              <a:endParaRPr/>
            </a:p>
          </p:txBody>
        </p:sp>
        <p:cxnSp>
          <p:nvCxnSpPr>
            <p:cNvPr id="2575" name="Shape 2575"/>
            <p:cNvCxnSpPr/>
            <p:nvPr/>
          </p:nvCxnSpPr>
          <p:spPr>
            <a:xfrm>
              <a:off x="872960842" y="1546187799"/>
              <a:ext cx="314265900" cy="1790133"/>
            </a:xfrm>
            <a:prstGeom prst="straightConnector1">
              <a:avLst/>
            </a:prstGeom>
            <a:noFill/>
            <a:ln cap="flat" cmpd="sng" w="9525">
              <a:solidFill>
                <a:schemeClr val="dk1"/>
              </a:solidFill>
              <a:prstDash val="solid"/>
              <a:miter lim="800000"/>
              <a:headEnd len="med" w="med" type="none"/>
              <a:tailEnd len="med" w="med" type="stealth"/>
            </a:ln>
          </p:spPr>
        </p:cxnSp>
        <p:sp>
          <p:nvSpPr>
            <p:cNvPr id="2576" name="Shape 2576"/>
            <p:cNvSpPr txBox="1"/>
            <p:nvPr/>
          </p:nvSpPr>
          <p:spPr>
            <a:xfrm>
              <a:off x="890420073" y="1202590700"/>
              <a:ext cx="264427398" cy="6592109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Map reads </a:t>
              </a:r>
              <a:endParaRPr/>
            </a:p>
            <a:p>
              <a:pPr indent="0" lvl="0" marL="0" marR="0" rtl="0" algn="l">
                <a:lnSpc>
                  <a:spcPct val="100000"/>
                </a:lnSpc>
                <a:spcBef>
                  <a:spcPts val="0"/>
                </a:spcBef>
                <a:spcAft>
                  <a:spcPts val="0"/>
                </a:spcAft>
                <a:buClr>
                  <a:schemeClr val="dk1"/>
                </a:buClr>
                <a:buSzPts val="1600"/>
                <a:buFont typeface="Calibri"/>
                <a:buNone/>
              </a:pPr>
              <a:r>
                <a:rPr b="0" i="0" lang="en-US" sz="1600" u="none">
                  <a:solidFill>
                    <a:schemeClr val="dk1"/>
                  </a:solidFill>
                  <a:latin typeface="Calibri"/>
                  <a:ea typeface="Calibri"/>
                  <a:cs typeface="Calibri"/>
                  <a:sym typeface="Calibri"/>
                </a:rPr>
                <a:t>    onto</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0" name="Shape 2580"/>
        <p:cNvGrpSpPr/>
        <p:nvPr/>
      </p:nvGrpSpPr>
      <p:grpSpPr>
        <a:xfrm>
          <a:off x="0" y="0"/>
          <a:ext cx="0" cy="0"/>
          <a:chOff x="0" y="0"/>
          <a:chExt cx="0" cy="0"/>
        </a:xfrm>
      </p:grpSpPr>
      <p:sp>
        <p:nvSpPr>
          <p:cNvPr id="2581" name="Shape 2581"/>
          <p:cNvSpPr txBox="1"/>
          <p:nvPr/>
        </p:nvSpPr>
        <p:spPr>
          <a:xfrm>
            <a:off x="50800" y="2286000"/>
            <a:ext cx="9067800" cy="1924050"/>
          </a:xfrm>
          <a:prstGeom prst="rect">
            <a:avLst/>
          </a:prstGeom>
          <a:gradFill>
            <a:gsLst>
              <a:gs pos="0">
                <a:srgbClr val="3366FF">
                  <a:alpha val="12941"/>
                </a:srgbClr>
              </a:gs>
              <a:gs pos="100000">
                <a:srgbClr val="3366FF">
                  <a:alpha val="22745"/>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aphicFrame>
        <p:nvGraphicFramePr>
          <p:cNvPr id="2582" name="Shape 2582"/>
          <p:cNvGraphicFramePr/>
          <p:nvPr/>
        </p:nvGraphicFramePr>
        <p:xfrm>
          <a:off x="127000" y="2406650"/>
          <a:ext cx="3000000" cy="3000000"/>
        </p:xfrm>
        <a:graphic>
          <a:graphicData uri="http://schemas.openxmlformats.org/drawingml/2006/table">
            <a:tbl>
              <a:tblPr>
                <a:noFill/>
                <a:tableStyleId>{99DCA694-1945-4868-ACCF-88483507BE2A}</a:tableStyleId>
              </a:tblPr>
              <a:tblGrid>
                <a:gridCol w="2514600"/>
                <a:gridCol w="1943100"/>
                <a:gridCol w="2228850"/>
                <a:gridCol w="2228850"/>
              </a:tblGrid>
              <a:tr h="500050">
                <a:tc>
                  <a:txBody>
                    <a:bodyPr>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Personal genome (ID)</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79646"/>
                    </a:solidFill>
                  </a:tcPr>
                </a:tc>
                <a:tc>
                  <a:txBody>
                    <a:bodyPr>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Ancestry</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79646"/>
                    </a:solidFill>
                  </a:tcPr>
                </a:tc>
                <a:tc>
                  <a:txBody>
                    <a:bodyPr>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High support hits </a:t>
                      </a:r>
                      <a:br>
                        <a:rPr b="1" i="0" lang="en-US" sz="1600" u="none" cap="none" strike="noStrike">
                          <a:solidFill>
                            <a:srgbClr val="FFFFFF"/>
                          </a:solidFill>
                          <a:latin typeface="Arial"/>
                          <a:ea typeface="Arial"/>
                          <a:cs typeface="Arial"/>
                          <a:sym typeface="Arial"/>
                        </a:rPr>
                      </a:br>
                      <a:r>
                        <a:rPr b="1" i="0" lang="en-US" sz="1600" u="none" cap="none" strike="noStrike">
                          <a:solidFill>
                            <a:srgbClr val="FFFFFF"/>
                          </a:solidFill>
                          <a:latin typeface="Arial"/>
                          <a:ea typeface="Arial"/>
                          <a:cs typeface="Arial"/>
                          <a:sym typeface="Arial"/>
                        </a:rPr>
                        <a:t>(&gt;4 supporting hits)</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79646"/>
                    </a:solidFill>
                  </a:tcPr>
                </a:tc>
                <a:tc>
                  <a:txBody>
                    <a:bodyPr>
                      <a:no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Total hits </a:t>
                      </a:r>
                      <a:br>
                        <a:rPr b="1" i="0" lang="en-US" sz="1600" u="none" cap="none" strike="noStrike">
                          <a:solidFill>
                            <a:srgbClr val="FFFFFF"/>
                          </a:solidFill>
                          <a:latin typeface="Arial"/>
                          <a:ea typeface="Arial"/>
                          <a:cs typeface="Arial"/>
                          <a:sym typeface="Arial"/>
                        </a:rPr>
                      </a:br>
                      <a:r>
                        <a:rPr b="1" i="0" lang="en-US" sz="1600" u="none" cap="none" strike="noStrike">
                          <a:solidFill>
                            <a:srgbClr val="FFFFFF"/>
                          </a:solidFill>
                          <a:latin typeface="Arial"/>
                          <a:ea typeface="Arial"/>
                          <a:cs typeface="Arial"/>
                          <a:sym typeface="Arial"/>
                        </a:rPr>
                        <a:t>(incl. low support) </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79646"/>
                    </a:solidFill>
                  </a:tcPr>
                </a:tc>
              </a:tr>
              <a:tr h="37147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NA18507*</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Yoruba</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105</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179</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r>
              <a:tr h="371475">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YH*</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DEFE9"/>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East Asian</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DEFE9"/>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81</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DEFE9"/>
                    </a:solidFill>
                  </a:tcPr>
                </a:tc>
                <a:tc>
                  <a:txBody>
                    <a:bodyPr>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158</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DEFE9"/>
                    </a:solidFill>
                  </a:tcPr>
                </a:tc>
              </a:tr>
              <a:tr h="500050">
                <a:tc>
                  <a:txBody>
                    <a:bodyPr>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NA12891 </a:t>
                      </a:r>
                      <a:br>
                        <a:rPr b="0" i="0" lang="en-US" sz="1200" u="none" cap="none" strike="noStrike">
                          <a:solidFill>
                            <a:srgbClr val="000000"/>
                          </a:solidFill>
                          <a:latin typeface="Arial"/>
                          <a:ea typeface="Arial"/>
                          <a:cs typeface="Arial"/>
                          <a:sym typeface="Arial"/>
                        </a:rPr>
                      </a:br>
                      <a:r>
                        <a:rPr b="0" i="0" lang="en-US" sz="1200" u="none" cap="none" strike="noStrike">
                          <a:solidFill>
                            <a:srgbClr val="000000"/>
                          </a:solidFill>
                          <a:latin typeface="Arial"/>
                          <a:ea typeface="Arial"/>
                          <a:cs typeface="Arial"/>
                          <a:sym typeface="Arial"/>
                        </a:rPr>
                        <a:t>[1000 Genomes Project, CEU trio]</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European</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113</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c>
                  <a:txBody>
                    <a:bodyPr>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219</a:t>
                      </a:r>
                      <a:endParaRPr/>
                    </a:p>
                  </a:txBody>
                  <a:tcPr marT="12700" marB="0" marR="12700" marL="1270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CDDCF"/>
                    </a:solidFill>
                  </a:tcPr>
                </a:tc>
              </a:tr>
            </a:tbl>
          </a:graphicData>
        </a:graphic>
      </p:graphicFrame>
      <p:sp>
        <p:nvSpPr>
          <p:cNvPr id="2583" name="Shape 2583"/>
          <p:cNvSpPr txBox="1"/>
          <p:nvPr/>
        </p:nvSpPr>
        <p:spPr>
          <a:xfrm>
            <a:off x="1366837" y="4648200"/>
            <a:ext cx="6994525" cy="82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a:t>
            </a:r>
            <a:r>
              <a:rPr b="1" i="0" lang="en-US" sz="1600" u="none">
                <a:solidFill>
                  <a:schemeClr val="dk1"/>
                </a:solidFill>
                <a:latin typeface="Arial"/>
                <a:ea typeface="Arial"/>
                <a:cs typeface="Arial"/>
                <a:sym typeface="Arial"/>
              </a:rPr>
              <a:t>According to the operational definition we used in our analysis (&gt;1kb </a:t>
            </a:r>
            <a:endParaRPr/>
          </a:p>
          <a:p>
            <a:pPr indent="0" lvl="0" marL="0" marR="0" rtl="0" algn="l">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events) less than 5 SVs were previously reported in these genomes …</a:t>
            </a:r>
            <a:endParaRPr/>
          </a:p>
          <a:p>
            <a:pPr indent="0" lvl="0" marL="0" marR="0" rtl="0" algn="l">
              <a:lnSpc>
                <a:spcPct val="100000"/>
              </a:lnSpc>
              <a:spcBef>
                <a:spcPts val="0"/>
              </a:spcBef>
              <a:spcAft>
                <a:spcPts val="0"/>
              </a:spcAft>
              <a:buNone/>
            </a:pPr>
            <a:r>
              <a:t/>
            </a:r>
            <a:endParaRPr b="1" i="0" sz="1600" u="none">
              <a:solidFill>
                <a:schemeClr val="dk1"/>
              </a:solidFill>
              <a:latin typeface="Arial"/>
              <a:ea typeface="Arial"/>
              <a:cs typeface="Arial"/>
              <a:sym typeface="Arial"/>
            </a:endParaRPr>
          </a:p>
        </p:txBody>
      </p:sp>
      <p:sp>
        <p:nvSpPr>
          <p:cNvPr id="2584" name="Shape 2584"/>
          <p:cNvSpPr txBox="1"/>
          <p:nvPr>
            <p:ph type="title"/>
          </p:nvPr>
        </p:nvSpPr>
        <p:spPr>
          <a:xfrm>
            <a:off x="76200" y="228600"/>
            <a:ext cx="9144000" cy="762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chemeClr val="dk2"/>
              </a:buClr>
              <a:buSzPts val="2300"/>
              <a:buFont typeface="Arial"/>
              <a:buNone/>
            </a:pPr>
            <a:r>
              <a:rPr b="1" i="0" lang="en-US" sz="2300" u="none" cap="none" strike="noStrike">
                <a:solidFill>
                  <a:schemeClr val="dk2"/>
                </a:solidFill>
                <a:latin typeface="Arial"/>
                <a:ea typeface="Arial"/>
                <a:cs typeface="Arial"/>
                <a:sym typeface="Arial"/>
              </a:rPr>
              <a:t>Applying BreakSeq to short-read based personal genomes boosts numbers of bp-level SVs by ~50-fold</a:t>
            </a:r>
            <a:endParaRPr/>
          </a:p>
        </p:txBody>
      </p:sp>
      <p:sp>
        <p:nvSpPr>
          <p:cNvPr id="2585" name="Shape 2585"/>
          <p:cNvSpPr txBox="1"/>
          <p:nvPr/>
        </p:nvSpPr>
        <p:spPr>
          <a:xfrm>
            <a:off x="6019800" y="6400800"/>
            <a:ext cx="2690812"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9" name="Shape 2589"/>
        <p:cNvGrpSpPr/>
        <p:nvPr/>
      </p:nvGrpSpPr>
      <p:grpSpPr>
        <a:xfrm>
          <a:off x="0" y="0"/>
          <a:ext cx="0" cy="0"/>
          <a:chOff x="0" y="0"/>
          <a:chExt cx="0" cy="0"/>
        </a:xfrm>
      </p:grpSpPr>
      <p:sp>
        <p:nvSpPr>
          <p:cNvPr id="2590" name="Shape 2590"/>
          <p:cNvSpPr txBox="1"/>
          <p:nvPr/>
        </p:nvSpPr>
        <p:spPr>
          <a:xfrm>
            <a:off x="0" y="6400800"/>
            <a:ext cx="9144000" cy="4572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descr="Picture 10.png" id="2591" name="Shape 2591"/>
          <p:cNvPicPr preferRelativeResize="0"/>
          <p:nvPr/>
        </p:nvPicPr>
        <p:blipFill rotWithShape="1">
          <a:blip r:embed="rId3">
            <a:alphaModFix/>
          </a:blip>
          <a:srcRect b="0" l="0" r="0" t="23450"/>
          <a:stretch/>
        </p:blipFill>
        <p:spPr>
          <a:xfrm>
            <a:off x="0" y="1766887"/>
            <a:ext cx="9144000" cy="2576512"/>
          </a:xfrm>
          <a:prstGeom prst="rect">
            <a:avLst/>
          </a:prstGeom>
          <a:noFill/>
          <a:ln>
            <a:noFill/>
          </a:ln>
        </p:spPr>
      </p:pic>
      <p:sp>
        <p:nvSpPr>
          <p:cNvPr id="2592" name="Shape 2592"/>
          <p:cNvSpPr txBox="1"/>
          <p:nvPr/>
        </p:nvSpPr>
        <p:spPr>
          <a:xfrm>
            <a:off x="457200" y="457200"/>
            <a:ext cx="8534400" cy="8223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2400"/>
              <a:buFont typeface="Arial"/>
              <a:buNone/>
            </a:pPr>
            <a:r>
              <a:rPr b="1" i="0" lang="en-US" sz="2400" u="none">
                <a:solidFill>
                  <a:schemeClr val="dk2"/>
                </a:solidFill>
                <a:latin typeface="Arial"/>
                <a:ea typeface="Arial"/>
                <a:cs typeface="Arial"/>
                <a:sym typeface="Arial"/>
              </a:rPr>
              <a:t>PCR validations in NA12891 demonstrate high accuracy </a:t>
            </a:r>
            <a:br>
              <a:rPr b="1" i="0" lang="en-US" sz="2400" u="none">
                <a:solidFill>
                  <a:schemeClr val="dk2"/>
                </a:solidFill>
                <a:latin typeface="Arial"/>
                <a:ea typeface="Arial"/>
                <a:cs typeface="Arial"/>
                <a:sym typeface="Arial"/>
              </a:rPr>
            </a:br>
            <a:r>
              <a:rPr b="1" i="0" lang="en-US" sz="2400" u="none">
                <a:solidFill>
                  <a:schemeClr val="dk2"/>
                </a:solidFill>
                <a:latin typeface="Arial"/>
                <a:ea typeface="Arial"/>
                <a:cs typeface="Arial"/>
                <a:sym typeface="Arial"/>
              </a:rPr>
              <a:t>  of BreakSeq and add 48 validated calls to the CEU trio</a:t>
            </a:r>
            <a:endParaRPr/>
          </a:p>
        </p:txBody>
      </p:sp>
      <p:sp>
        <p:nvSpPr>
          <p:cNvPr id="2593" name="Shape 2593"/>
          <p:cNvSpPr txBox="1"/>
          <p:nvPr/>
        </p:nvSpPr>
        <p:spPr>
          <a:xfrm>
            <a:off x="304800" y="4419600"/>
            <a:ext cx="8686800" cy="22256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 48 positive outcomes out of 49 PCRs that were scored in NA12891: </a:t>
            </a:r>
            <a:endParaRPr/>
          </a:p>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98% PCR validation rate (for low and high-support events)</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Adrian Stütz</a:t>
            </a:r>
            <a:endParaRPr/>
          </a:p>
        </p:txBody>
      </p:sp>
      <p:sp>
        <p:nvSpPr>
          <p:cNvPr id="2594" name="Shape 2594"/>
          <p:cNvSpPr txBox="1"/>
          <p:nvPr/>
        </p:nvSpPr>
        <p:spPr>
          <a:xfrm>
            <a:off x="1066800" y="5486400"/>
            <a:ext cx="71056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12 amplicons sequenced in NA12891: all breakpoints confirmed</a:t>
            </a:r>
            <a:endParaRPr/>
          </a:p>
        </p:txBody>
      </p:sp>
      <p:sp>
        <p:nvSpPr>
          <p:cNvPr id="2595" name="Shape 2595"/>
          <p:cNvSpPr txBox="1"/>
          <p:nvPr/>
        </p:nvSpPr>
        <p:spPr>
          <a:xfrm>
            <a:off x="6019800" y="6400800"/>
            <a:ext cx="265747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400"/>
              <a:buFont typeface="Arial"/>
              <a:buNone/>
            </a:pPr>
            <a:r>
              <a:rPr b="1" i="0" lang="en-US" sz="1400" u="none">
                <a:solidFill>
                  <a:srgbClr val="595959"/>
                </a:solidFill>
                <a:latin typeface="Arial"/>
                <a:ea typeface="Arial"/>
                <a:cs typeface="Arial"/>
                <a:sym typeface="Arial"/>
              </a:rPr>
              <a:t>[Lam et al. Nat. Biotech. ('10)]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0" name="Shape 2600"/>
        <p:cNvGrpSpPr/>
        <p:nvPr/>
      </p:nvGrpSpPr>
      <p:grpSpPr>
        <a:xfrm>
          <a:off x="0" y="0"/>
          <a:ext cx="0" cy="0"/>
          <a:chOff x="0" y="0"/>
          <a:chExt cx="0" cy="0"/>
        </a:xfrm>
      </p:grpSpPr>
      <p:sp>
        <p:nvSpPr>
          <p:cNvPr id="2601" name="Shape 2601"/>
          <p:cNvSpPr txBox="1"/>
          <p:nvPr>
            <p:ph type="title"/>
          </p:nvPr>
        </p:nvSpPr>
        <p:spPr>
          <a:xfrm>
            <a:off x="457203" y="273051"/>
            <a:ext cx="3008400" cy="11619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2602" name="Shape 2602"/>
          <p:cNvSpPr txBox="1"/>
          <p:nvPr>
            <p:ph idx="1" type="body"/>
          </p:nvPr>
        </p:nvSpPr>
        <p:spPr>
          <a:xfrm>
            <a:off x="3575050" y="273053"/>
            <a:ext cx="5111700" cy="58530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rPr lang="en-US"/>
              <a:t>Retrodups</a:t>
            </a:r>
            <a:endParaRPr/>
          </a:p>
        </p:txBody>
      </p:sp>
      <p:sp>
        <p:nvSpPr>
          <p:cNvPr id="2603" name="Shape 2603"/>
          <p:cNvSpPr txBox="1"/>
          <p:nvPr>
            <p:ph idx="2" type="body"/>
          </p:nvPr>
        </p:nvSpPr>
        <p:spPr>
          <a:xfrm>
            <a:off x="457203" y="1435103"/>
            <a:ext cx="3008400" cy="4691100"/>
          </a:xfrm>
          <a:prstGeom prst="rect">
            <a:avLst/>
          </a:prstGeom>
        </p:spPr>
        <p:txBody>
          <a:bodyPr anchorCtr="0" anchor="t" bIns="91425" lIns="91425" spcFirstLastPara="1" rIns="91425" wrap="square" tIns="91425">
            <a:noAutofit/>
          </a:bodyPr>
          <a:lstStyle/>
          <a:p>
            <a:pPr indent="0" lvl="0" marL="0">
              <a:spcBef>
                <a:spcPts val="280"/>
              </a:spcBef>
              <a:spcAft>
                <a:spcPts val="0"/>
              </a:spcAft>
              <a:buNone/>
            </a:pPr>
            <a:r>
              <a:t/>
            </a:r>
            <a:endParaRPr/>
          </a:p>
        </p:txBody>
      </p:sp>
      <p:sp>
        <p:nvSpPr>
          <p:cNvPr id="2604" name="Shape 2604"/>
          <p:cNvSpPr txBox="1"/>
          <p:nvPr>
            <p:ph idx="12" type="sldNum"/>
          </p:nvPr>
        </p:nvSpPr>
        <p:spPr>
          <a:xfrm>
            <a:off x="6553200" y="6356350"/>
            <a:ext cx="2133600" cy="3651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98989"/>
              </a:buClr>
              <a:buSzPts val="1200"/>
              <a:buFont typeface="Calibri"/>
              <a:buNone/>
            </a:pPr>
            <a:fld id="{00000000-1234-1234-1234-123412341234}" type="slidenum">
              <a:rPr lang="en-US"/>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8" name="Shape 2608"/>
        <p:cNvGrpSpPr/>
        <p:nvPr/>
      </p:nvGrpSpPr>
      <p:grpSpPr>
        <a:xfrm>
          <a:off x="0" y="0"/>
          <a:ext cx="0" cy="0"/>
          <a:chOff x="0" y="0"/>
          <a:chExt cx="0" cy="0"/>
        </a:xfrm>
      </p:grpSpPr>
      <p:sp>
        <p:nvSpPr>
          <p:cNvPr id="2609" name="Shape 2609"/>
          <p:cNvSpPr txBox="1"/>
          <p:nvPr>
            <p:ph type="title"/>
          </p:nvPr>
        </p:nvSpPr>
        <p:spPr>
          <a:xfrm>
            <a:off x="457200" y="1857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00090"/>
              </a:buClr>
              <a:buSzPts val="2800"/>
              <a:buFont typeface="Calibri"/>
              <a:buNone/>
            </a:pPr>
            <a:r>
              <a:rPr b="1" i="0" lang="en-US" sz="2800" u="none" cap="none" strike="noStrike">
                <a:solidFill>
                  <a:srgbClr val="000090"/>
                </a:solidFill>
                <a:latin typeface="Calibri"/>
                <a:ea typeface="Calibri"/>
                <a:cs typeface="Calibri"/>
                <a:sym typeface="Calibri"/>
              </a:rPr>
              <a:t>A typical individual (NA12878) with </a:t>
            </a:r>
            <a:br>
              <a:rPr b="1" i="0" lang="en-US" sz="2800" u="none" cap="none" strike="noStrike">
                <a:solidFill>
                  <a:srgbClr val="000090"/>
                </a:solidFill>
                <a:latin typeface="Calibri"/>
                <a:ea typeface="Calibri"/>
                <a:cs typeface="Calibri"/>
                <a:sym typeface="Calibri"/>
              </a:rPr>
            </a:br>
            <a:r>
              <a:rPr b="1" i="0" lang="en-US" sz="2800" u="none" cap="none" strike="noStrike">
                <a:solidFill>
                  <a:srgbClr val="000090"/>
                </a:solidFill>
                <a:latin typeface="Calibri"/>
                <a:ea typeface="Calibri"/>
                <a:cs typeface="Calibri"/>
                <a:sym typeface="Calibri"/>
              </a:rPr>
              <a:t>10 validated retrodups </a:t>
            </a:r>
            <a:br>
              <a:rPr b="1" i="0" lang="en-US" sz="2800" u="none" cap="none" strike="noStrike">
                <a:solidFill>
                  <a:srgbClr val="000090"/>
                </a:solidFill>
                <a:latin typeface="Calibri"/>
                <a:ea typeface="Calibri"/>
                <a:cs typeface="Calibri"/>
                <a:sym typeface="Calibri"/>
              </a:rPr>
            </a:br>
            <a:r>
              <a:rPr b="1" i="0" lang="en-US" sz="2800" u="none" cap="none" strike="noStrike">
                <a:solidFill>
                  <a:srgbClr val="000090"/>
                </a:solidFill>
                <a:latin typeface="Calibri"/>
                <a:ea typeface="Calibri"/>
                <a:cs typeface="Calibri"/>
                <a:sym typeface="Calibri"/>
              </a:rPr>
              <a:t>(by RD &amp; PCR)</a:t>
            </a:r>
            <a:endParaRPr/>
          </a:p>
        </p:txBody>
      </p:sp>
      <p:sp>
        <p:nvSpPr>
          <p:cNvPr id="2610" name="Shape 2610"/>
          <p:cNvSpPr txBox="1"/>
          <p:nvPr/>
        </p:nvSpPr>
        <p:spPr>
          <a:xfrm>
            <a:off x="6553200" y="6356350"/>
            <a:ext cx="2133600"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Calibri"/>
              <a:buNone/>
            </a:pPr>
            <a:fld id="{00000000-1234-1234-1234-123412341234}" type="slidenum">
              <a:rPr b="1" i="0" lang="en-US" sz="1200" u="none">
                <a:solidFill>
                  <a:srgbClr val="898989"/>
                </a:solidFill>
                <a:latin typeface="Calibri"/>
                <a:ea typeface="Calibri"/>
                <a:cs typeface="Calibri"/>
                <a:sym typeface="Calibri"/>
              </a:rPr>
              <a:t>‹#›</a:t>
            </a:fld>
            <a:endParaRPr/>
          </a:p>
        </p:txBody>
      </p:sp>
      <p:pic>
        <p:nvPicPr>
          <p:cNvPr id="2611" name="Shape 2611"/>
          <p:cNvPicPr preferRelativeResize="0"/>
          <p:nvPr>
            <p:ph idx="4294967295" type="body"/>
          </p:nvPr>
        </p:nvPicPr>
        <p:blipFill rotWithShape="1">
          <a:blip r:embed="rId3">
            <a:alphaModFix/>
          </a:blip>
          <a:srcRect b="0" l="0" r="0" t="0"/>
          <a:stretch/>
        </p:blipFill>
        <p:spPr>
          <a:xfrm>
            <a:off x="92075" y="1377950"/>
            <a:ext cx="2773362" cy="4992687"/>
          </a:xfrm>
          <a:prstGeom prst="rect">
            <a:avLst/>
          </a:prstGeom>
          <a:noFill/>
          <a:ln>
            <a:noFill/>
          </a:ln>
        </p:spPr>
      </p:pic>
      <p:grpSp>
        <p:nvGrpSpPr>
          <p:cNvPr id="2612" name="Shape 2612"/>
          <p:cNvGrpSpPr/>
          <p:nvPr/>
        </p:nvGrpSpPr>
        <p:grpSpPr>
          <a:xfrm>
            <a:off x="3378200" y="1701800"/>
            <a:ext cx="5537200" cy="3421062"/>
            <a:chOff x="0" y="0"/>
            <a:chExt cx="2147483647" cy="2147483647"/>
          </a:xfrm>
        </p:grpSpPr>
        <p:grpSp>
          <p:nvGrpSpPr>
            <p:cNvPr id="2613" name="Shape 2613"/>
            <p:cNvGrpSpPr/>
            <p:nvPr/>
          </p:nvGrpSpPr>
          <p:grpSpPr>
            <a:xfrm>
              <a:off x="0" y="0"/>
              <a:ext cx="2147483647" cy="2147483647"/>
              <a:chOff x="0" y="0"/>
              <a:chExt cx="2147483647" cy="2147483647"/>
            </a:xfrm>
          </p:grpSpPr>
          <p:pic>
            <p:nvPicPr>
              <p:cNvPr descr="Approach.png" id="2614" name="Shape 2614"/>
              <p:cNvPicPr preferRelativeResize="0"/>
              <p:nvPr/>
            </p:nvPicPr>
            <p:blipFill rotWithShape="1">
              <a:blip r:embed="rId4">
                <a:alphaModFix/>
              </a:blip>
              <a:srcRect b="0" l="0" r="0" t="37671"/>
              <a:stretch/>
            </p:blipFill>
            <p:spPr>
              <a:xfrm>
                <a:off x="19701732" y="0"/>
                <a:ext cx="2127781914" cy="2147483647"/>
              </a:xfrm>
              <a:prstGeom prst="rect">
                <a:avLst/>
              </a:prstGeom>
              <a:noFill/>
              <a:ln>
                <a:noFill/>
              </a:ln>
            </p:spPr>
          </p:pic>
          <p:sp>
            <p:nvSpPr>
              <p:cNvPr id="2615" name="Shape 2615"/>
              <p:cNvSpPr txBox="1"/>
              <p:nvPr/>
            </p:nvSpPr>
            <p:spPr>
              <a:xfrm>
                <a:off x="0" y="1272546062"/>
                <a:ext cx="93583001" cy="157448891"/>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616" name="Shape 2616"/>
            <p:cNvSpPr txBox="1"/>
            <p:nvPr/>
          </p:nvSpPr>
          <p:spPr>
            <a:xfrm>
              <a:off x="1352028089" y="321873683"/>
              <a:ext cx="93583001" cy="157448891"/>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617" name="Shape 2617"/>
          <p:cNvSpPr txBox="1"/>
          <p:nvPr/>
        </p:nvSpPr>
        <p:spPr>
          <a:xfrm>
            <a:off x="3838575" y="5299075"/>
            <a:ext cx="5178425" cy="1200150"/>
          </a:xfrm>
          <a:prstGeom prst="rect">
            <a:avLst/>
          </a:prstGeom>
          <a:noFill/>
          <a:ln>
            <a:noFill/>
          </a:ln>
        </p:spPr>
        <p:txBody>
          <a:bodyPr anchorCtr="0" anchor="t" bIns="45650" lIns="91300" spcFirstLastPara="1" rIns="91300" wrap="square" tIns="45650">
            <a:noAutofit/>
          </a:bodyPr>
          <a:lstStyle/>
          <a:p>
            <a:pPr indent="0" lvl="0" marL="0" marR="0" rtl="0" algn="ctr">
              <a:lnSpc>
                <a:spcPct val="100000"/>
              </a:lnSpc>
              <a:spcBef>
                <a:spcPts val="0"/>
              </a:spcBef>
              <a:spcAft>
                <a:spcPts val="0"/>
              </a:spcAft>
              <a:buClr>
                <a:srgbClr val="F79646"/>
              </a:buClr>
              <a:buSzPts val="2400"/>
              <a:buFont typeface="Calibri"/>
              <a:buNone/>
            </a:pPr>
            <a:r>
              <a:rPr b="1" i="0" lang="en-US" sz="2400" u="none">
                <a:solidFill>
                  <a:srgbClr val="F79646"/>
                </a:solidFill>
                <a:latin typeface="Calibri"/>
                <a:ea typeface="Calibri"/>
                <a:cs typeface="Calibri"/>
                <a:sym typeface="Calibri"/>
              </a:rPr>
              <a:t>On avg. 6-10 novel Retrodups per person </a:t>
            </a:r>
            <a:r>
              <a:rPr b="0" i="0" lang="en-US" sz="2400" u="none">
                <a:solidFill>
                  <a:srgbClr val="F79646"/>
                </a:solidFill>
                <a:latin typeface="Calibri"/>
                <a:ea typeface="Calibri"/>
                <a:cs typeface="Calibri"/>
                <a:sym typeface="Calibri"/>
              </a:rPr>
              <a:t>in 1000G dataset. Also, 147 total genes with retrodups</a:t>
            </a:r>
            <a:endParaRPr/>
          </a:p>
        </p:txBody>
      </p:sp>
      <p:sp>
        <p:nvSpPr>
          <p:cNvPr id="2618" name="Shape 2618"/>
          <p:cNvSpPr/>
          <p:nvPr/>
        </p:nvSpPr>
        <p:spPr>
          <a:xfrm>
            <a:off x="2933700" y="1778000"/>
            <a:ext cx="698500" cy="3594100"/>
          </a:xfrm>
          <a:custGeom>
            <a:pathLst>
              <a:path extrusionOk="0" h="5524500" w="812800">
                <a:moveTo>
                  <a:pt x="0" y="5524500"/>
                </a:moveTo>
                <a:lnTo>
                  <a:pt x="0" y="5524500"/>
                </a:lnTo>
                <a:lnTo>
                  <a:pt x="355600" y="5511800"/>
                </a:lnTo>
                <a:lnTo>
                  <a:pt x="355600" y="0"/>
                </a:lnTo>
                <a:lnTo>
                  <a:pt x="812800" y="0"/>
                </a:lnTo>
                <a:lnTo>
                  <a:pt x="812800" y="0"/>
                </a:lnTo>
              </a:path>
            </a:pathLst>
          </a:custGeom>
          <a:noFill/>
          <a:ln cap="flat" cmpd="sng" w="25400">
            <a:solidFill>
              <a:schemeClr val="accent1"/>
            </a:solidFill>
            <a:prstDash val="solid"/>
            <a:miter lim="800000"/>
            <a:headEnd len="med" w="med" type="oval"/>
            <a:tailEnd len="med" w="med" type="triangl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19" name="Shape 2619"/>
          <p:cNvSpPr txBox="1"/>
          <p:nvPr/>
        </p:nvSpPr>
        <p:spPr>
          <a:xfrm>
            <a:off x="6021387" y="6445250"/>
            <a:ext cx="1893887" cy="26193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[Abyzov et al. Gen. Res. ('13)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3" name="Shape 2623"/>
        <p:cNvGrpSpPr/>
        <p:nvPr/>
      </p:nvGrpSpPr>
      <p:grpSpPr>
        <a:xfrm>
          <a:off x="0" y="0"/>
          <a:ext cx="0" cy="0"/>
          <a:chOff x="0" y="0"/>
          <a:chExt cx="0" cy="0"/>
        </a:xfrm>
      </p:grpSpPr>
      <p:sp>
        <p:nvSpPr>
          <p:cNvPr id="2624" name="Shape 2624"/>
          <p:cNvSpPr txBox="1"/>
          <p:nvPr/>
        </p:nvSpPr>
        <p:spPr>
          <a:xfrm>
            <a:off x="325437" y="381000"/>
            <a:ext cx="8493125" cy="415925"/>
          </a:xfrm>
          <a:prstGeom prst="rect">
            <a:avLst/>
          </a:prstGeom>
          <a:noFill/>
          <a:ln>
            <a:noFill/>
          </a:ln>
        </p:spPr>
        <p:txBody>
          <a:bodyPr anchorCtr="0" anchor="t" bIns="0" lIns="0" spcFirstLastPara="1" rIns="0" wrap="square" tIns="0">
            <a:noAutofit/>
          </a:bodyPr>
          <a:lstStyle/>
          <a:p>
            <a:pPr indent="0" lvl="0" marL="0" marR="0" rtl="0" algn="ctr">
              <a:lnSpc>
                <a:spcPct val="93000"/>
              </a:lnSpc>
              <a:spcBef>
                <a:spcPts val="0"/>
              </a:spcBef>
              <a:spcAft>
                <a:spcPts val="0"/>
              </a:spcAft>
              <a:buClr>
                <a:srgbClr val="000000"/>
              </a:buClr>
              <a:buSzPts val="1500"/>
              <a:buFont typeface="Arial"/>
              <a:buNone/>
            </a:pPr>
            <a:r>
              <a:rPr b="1" i="0" lang="en-US" sz="1500" u="none">
                <a:solidFill>
                  <a:srgbClr val="000000"/>
                </a:solidFill>
                <a:latin typeface="Arial"/>
                <a:ea typeface="Arial"/>
                <a:cs typeface="Arial"/>
                <a:sym typeface="Arial"/>
              </a:rPr>
              <a:t>Frequency of novel retroduplications by populations. </a:t>
            </a:r>
            <a:endParaRPr/>
          </a:p>
        </p:txBody>
      </p:sp>
      <p:pic>
        <p:nvPicPr>
          <p:cNvPr id="2625" name="Shape 2625"/>
          <p:cNvPicPr preferRelativeResize="0"/>
          <p:nvPr/>
        </p:nvPicPr>
        <p:blipFill rotWithShape="1">
          <a:blip r:embed="rId3">
            <a:alphaModFix/>
          </a:blip>
          <a:srcRect b="0" l="0" r="0" t="0"/>
          <a:stretch/>
        </p:blipFill>
        <p:spPr>
          <a:xfrm>
            <a:off x="898525" y="979487"/>
            <a:ext cx="7353300" cy="4892675"/>
          </a:xfrm>
          <a:prstGeom prst="rect">
            <a:avLst/>
          </a:prstGeom>
          <a:noFill/>
          <a:ln>
            <a:noFill/>
          </a:ln>
        </p:spPr>
      </p:pic>
      <p:sp>
        <p:nvSpPr>
          <p:cNvPr id="2626" name="Shape 2626"/>
          <p:cNvSpPr txBox="1"/>
          <p:nvPr/>
        </p:nvSpPr>
        <p:spPr>
          <a:xfrm>
            <a:off x="898525" y="5972175"/>
            <a:ext cx="3917950" cy="231775"/>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00000"/>
              </a:buClr>
              <a:buSzPts val="1100"/>
              <a:buFont typeface="Arial"/>
              <a:buNone/>
            </a:pPr>
            <a:r>
              <a:rPr b="1" i="0" lang="en-US" sz="1100" u="none">
                <a:solidFill>
                  <a:srgbClr val="000000"/>
                </a:solidFill>
                <a:latin typeface="Arial"/>
                <a:ea typeface="Arial"/>
                <a:cs typeface="Arial"/>
                <a:sym typeface="Arial"/>
              </a:rPr>
              <a:t>Abyzov A et al. Genome Res. 2013;23:2042-2052</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0" name="Shape 2630"/>
        <p:cNvGrpSpPr/>
        <p:nvPr/>
      </p:nvGrpSpPr>
      <p:grpSpPr>
        <a:xfrm>
          <a:off x="0" y="0"/>
          <a:ext cx="0" cy="0"/>
          <a:chOff x="0" y="0"/>
          <a:chExt cx="0" cy="0"/>
        </a:xfrm>
      </p:grpSpPr>
      <p:sp>
        <p:nvSpPr>
          <p:cNvPr id="2631" name="Shape 2631"/>
          <p:cNvSpPr txBox="1"/>
          <p:nvPr>
            <p:ph type="title"/>
          </p:nvPr>
        </p:nvSpPr>
        <p:spPr>
          <a:xfrm>
            <a:off x="0" y="274637"/>
            <a:ext cx="9144000" cy="1143000"/>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00090"/>
              </a:buClr>
              <a:buSzPts val="4400"/>
              <a:buFont typeface="Calibri"/>
              <a:buNone/>
            </a:pPr>
            <a:r>
              <a:rPr b="0" i="0" lang="en-US" sz="4400" u="none" cap="none" strike="noStrike">
                <a:solidFill>
                  <a:srgbClr val="000090"/>
                </a:solidFill>
                <a:latin typeface="Calibri"/>
                <a:ea typeface="Calibri"/>
                <a:cs typeface="Calibri"/>
                <a:sym typeface="Calibri"/>
              </a:rPr>
              <a:t>Genomic</a:t>
            </a:r>
            <a:r>
              <a:rPr b="0" i="0" lang="en-US" sz="4400" u="none" cap="none" strike="noStrike">
                <a:solidFill>
                  <a:schemeClr val="dk1"/>
                </a:solidFill>
                <a:latin typeface="Calibri"/>
                <a:ea typeface="Calibri"/>
                <a:cs typeface="Calibri"/>
                <a:sym typeface="Calibri"/>
              </a:rPr>
              <a:t> </a:t>
            </a:r>
            <a:r>
              <a:rPr b="0" i="0" lang="en-US" sz="4400" u="none" cap="none" strike="noStrike">
                <a:solidFill>
                  <a:srgbClr val="000090"/>
                </a:solidFill>
                <a:latin typeface="Calibri"/>
                <a:ea typeface="Calibri"/>
                <a:cs typeface="Calibri"/>
                <a:sym typeface="Calibri"/>
              </a:rPr>
              <a:t>Variation</a:t>
            </a:r>
            <a:endParaRPr/>
          </a:p>
        </p:txBody>
      </p:sp>
      <p:cxnSp>
        <p:nvCxnSpPr>
          <p:cNvPr id="2632" name="Shape 2632"/>
          <p:cNvCxnSpPr/>
          <p:nvPr/>
        </p:nvCxnSpPr>
        <p:spPr>
          <a:xfrm>
            <a:off x="776287" y="4921250"/>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633" name="Shape 2633"/>
          <p:cNvCxnSpPr/>
          <p:nvPr/>
        </p:nvCxnSpPr>
        <p:spPr>
          <a:xfrm>
            <a:off x="776287" y="5705475"/>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634" name="Shape 2634"/>
          <p:cNvCxnSpPr/>
          <p:nvPr/>
        </p:nvCxnSpPr>
        <p:spPr>
          <a:xfrm>
            <a:off x="776287" y="4210050"/>
            <a:ext cx="8215312" cy="0"/>
          </a:xfrm>
          <a:prstGeom prst="straightConnector1">
            <a:avLst/>
          </a:prstGeom>
          <a:noFill/>
          <a:ln cap="flat" cmpd="sng" w="9525">
            <a:solidFill>
              <a:schemeClr val="accent2"/>
            </a:solidFill>
            <a:prstDash val="solid"/>
            <a:miter lim="800000"/>
            <a:headEnd len="med" w="med" type="none"/>
            <a:tailEnd len="med" w="med" type="none"/>
          </a:ln>
          <a:effectLst>
            <a:outerShdw blurRad="63500" dir="5400000" dist="38100">
              <a:srgbClr val="808080">
                <a:alpha val="39607"/>
              </a:srgbClr>
            </a:outerShdw>
          </a:effectLst>
        </p:spPr>
      </p:cxnSp>
      <p:cxnSp>
        <p:nvCxnSpPr>
          <p:cNvPr id="2635" name="Shape 2635"/>
          <p:cNvCxnSpPr/>
          <p:nvPr/>
        </p:nvCxnSpPr>
        <p:spPr>
          <a:xfrm>
            <a:off x="776287" y="3348037"/>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636" name="Shape 2636"/>
          <p:cNvCxnSpPr/>
          <p:nvPr/>
        </p:nvCxnSpPr>
        <p:spPr>
          <a:xfrm>
            <a:off x="785812" y="1562100"/>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sp>
        <p:nvSpPr>
          <p:cNvPr id="2637" name="Shape 2637"/>
          <p:cNvSpPr/>
          <p:nvPr/>
        </p:nvSpPr>
        <p:spPr>
          <a:xfrm>
            <a:off x="1271587" y="1457325"/>
            <a:ext cx="900112" cy="215900"/>
          </a:xfrm>
          <a:prstGeom prst="flowChartAlternateProcess">
            <a:avLst/>
          </a:prstGeom>
          <a:gradFill>
            <a:gsLst>
              <a:gs pos="0">
                <a:srgbClr val="FFFF00"/>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pic>
        <p:nvPicPr>
          <p:cNvPr descr="nature01403-f6.2.jpg" id="2638" name="Shape 2638"/>
          <p:cNvPicPr preferRelativeResize="0"/>
          <p:nvPr/>
        </p:nvPicPr>
        <p:blipFill rotWithShape="1">
          <a:blip r:embed="rId3">
            <a:alphaModFix/>
          </a:blip>
          <a:srcRect b="6404" l="0" r="0" t="0"/>
          <a:stretch/>
        </p:blipFill>
        <p:spPr>
          <a:xfrm>
            <a:off x="206375" y="3919537"/>
            <a:ext cx="481012" cy="603250"/>
          </a:xfrm>
          <a:prstGeom prst="rect">
            <a:avLst/>
          </a:prstGeom>
          <a:noFill/>
          <a:ln>
            <a:noFill/>
          </a:ln>
        </p:spPr>
      </p:pic>
      <p:pic>
        <p:nvPicPr>
          <p:cNvPr descr="11-chimp1-225.jpg" id="2639" name="Shape 2639"/>
          <p:cNvPicPr preferRelativeResize="0"/>
          <p:nvPr/>
        </p:nvPicPr>
        <p:blipFill rotWithShape="1">
          <a:blip r:embed="rId4">
            <a:alphaModFix/>
          </a:blip>
          <a:srcRect b="0" l="0" r="0" t="0"/>
          <a:stretch/>
        </p:blipFill>
        <p:spPr>
          <a:xfrm>
            <a:off x="204787" y="3040062"/>
            <a:ext cx="484187" cy="603250"/>
          </a:xfrm>
          <a:prstGeom prst="rect">
            <a:avLst/>
          </a:prstGeom>
          <a:noFill/>
          <a:ln>
            <a:noFill/>
          </a:ln>
        </p:spPr>
      </p:pic>
      <p:grpSp>
        <p:nvGrpSpPr>
          <p:cNvPr id="2640" name="Shape 2640"/>
          <p:cNvGrpSpPr/>
          <p:nvPr/>
        </p:nvGrpSpPr>
        <p:grpSpPr>
          <a:xfrm>
            <a:off x="857250" y="2286001"/>
            <a:ext cx="2994025" cy="1347786"/>
            <a:chOff x="0" y="0"/>
            <a:chExt cx="2147483647" cy="2147483647"/>
          </a:xfrm>
        </p:grpSpPr>
        <p:grpSp>
          <p:nvGrpSpPr>
            <p:cNvPr id="2641" name="Shape 2641"/>
            <p:cNvGrpSpPr/>
            <p:nvPr/>
          </p:nvGrpSpPr>
          <p:grpSpPr>
            <a:xfrm>
              <a:off x="5693359" y="1464537970"/>
              <a:ext cx="981511394" cy="457825780"/>
              <a:chOff x="0" y="0"/>
              <a:chExt cx="2147483647" cy="2147483647"/>
            </a:xfrm>
          </p:grpSpPr>
          <p:sp>
            <p:nvSpPr>
              <p:cNvPr id="2642" name="Shape 2642"/>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43" name="Shape 2643"/>
              <p:cNvSpPr/>
              <p:nvPr/>
            </p:nvSpPr>
            <p:spPr>
              <a:xfrm>
                <a:off x="622819927" y="284747969"/>
                <a:ext cx="1412555822" cy="1613577960"/>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644" name="Shape 2644"/>
            <p:cNvGrpSpPr/>
            <p:nvPr/>
          </p:nvGrpSpPr>
          <p:grpSpPr>
            <a:xfrm>
              <a:off x="1081712453" y="1464537970"/>
              <a:ext cx="981511394" cy="457825780"/>
              <a:chOff x="0" y="0"/>
              <a:chExt cx="2147483647" cy="2147483647"/>
            </a:xfrm>
          </p:grpSpPr>
          <p:sp>
            <p:nvSpPr>
              <p:cNvPr id="2645" name="Shape 2645"/>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46" name="Shape 2646"/>
              <p:cNvSpPr/>
              <p:nvPr/>
            </p:nvSpPr>
            <p:spPr>
              <a:xfrm>
                <a:off x="622819927" y="284747969"/>
                <a:ext cx="1412557451" cy="1613577960"/>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sp>
          <p:nvSpPr>
            <p:cNvPr id="2647" name="Shape 2647"/>
            <p:cNvSpPr txBox="1"/>
            <p:nvPr/>
          </p:nvSpPr>
          <p:spPr>
            <a:xfrm>
              <a:off x="0" y="781592152"/>
              <a:ext cx="2147483647" cy="1365891494"/>
            </a:xfrm>
            <a:prstGeom prst="rect">
              <a:avLst/>
            </a:prstGeom>
            <a:noFill/>
            <a:ln cap="flat" cmpd="sng" w="22225">
              <a:solidFill>
                <a:srgbClr val="D9969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Segmental Duplication (SD)</a:t>
              </a:r>
              <a:endParaRPr/>
            </a:p>
          </p:txBody>
        </p:sp>
        <p:sp>
          <p:nvSpPr>
            <p:cNvPr id="2648" name="Shape 2648"/>
            <p:cNvSpPr/>
            <p:nvPr/>
          </p:nvSpPr>
          <p:spPr>
            <a:xfrm rot="5400000">
              <a:off x="896686135" y="-56922503"/>
              <a:ext cx="307426017" cy="796790775"/>
            </a:xfrm>
            <a:custGeom>
              <a:pathLst>
                <a:path extrusionOk="0" h="500079" w="428628">
                  <a:moveTo>
                    <a:pt x="0" y="125020"/>
                  </a:moveTo>
                  <a:lnTo>
                    <a:pt x="13395" y="125020"/>
                  </a:lnTo>
                  <a:lnTo>
                    <a:pt x="13395" y="375059"/>
                  </a:lnTo>
                  <a:lnTo>
                    <a:pt x="0" y="375059"/>
                  </a:lnTo>
                  <a:lnTo>
                    <a:pt x="0" y="125020"/>
                  </a:lnTo>
                  <a:close/>
                  <a:moveTo>
                    <a:pt x="26789" y="125020"/>
                  </a:moveTo>
                  <a:lnTo>
                    <a:pt x="53579" y="125020"/>
                  </a:lnTo>
                  <a:lnTo>
                    <a:pt x="53579" y="375059"/>
                  </a:lnTo>
                  <a:lnTo>
                    <a:pt x="26789" y="375059"/>
                  </a:lnTo>
                  <a:lnTo>
                    <a:pt x="26789" y="125020"/>
                  </a:lnTo>
                  <a:close/>
                  <a:moveTo>
                    <a:pt x="66973" y="125020"/>
                  </a:moveTo>
                  <a:lnTo>
                    <a:pt x="214314" y="125020"/>
                  </a:lnTo>
                  <a:lnTo>
                    <a:pt x="214314" y="0"/>
                  </a:lnTo>
                  <a:lnTo>
                    <a:pt x="428628" y="250040"/>
                  </a:lnTo>
                  <a:lnTo>
                    <a:pt x="214314" y="500079"/>
                  </a:lnTo>
                  <a:lnTo>
                    <a:pt x="214314" y="375059"/>
                  </a:lnTo>
                  <a:lnTo>
                    <a:pt x="66973" y="375059"/>
                  </a:lnTo>
                  <a:lnTo>
                    <a:pt x="66973" y="125020"/>
                  </a:lnTo>
                  <a:close/>
                </a:path>
              </a:pathLst>
            </a:custGeom>
            <a:solidFill>
              <a:srgbClr val="D996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649" name="Shape 2649"/>
          <p:cNvSpPr/>
          <p:nvPr/>
        </p:nvSpPr>
        <p:spPr>
          <a:xfrm rot="5400000">
            <a:off x="2393156" y="3750468"/>
            <a:ext cx="142875" cy="1357312"/>
          </a:xfrm>
          <a:prstGeom prst="rightBrace">
            <a:avLst>
              <a:gd fmla="val 189" name="adj1"/>
              <a:gd fmla="val 50000"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nvGrpSpPr>
          <p:cNvPr id="2650" name="Shape 2650"/>
          <p:cNvGrpSpPr/>
          <p:nvPr/>
        </p:nvGrpSpPr>
        <p:grpSpPr>
          <a:xfrm>
            <a:off x="2365375" y="4062412"/>
            <a:ext cx="1368425" cy="287337"/>
            <a:chOff x="0" y="0"/>
            <a:chExt cx="2147483647" cy="2147483647"/>
          </a:xfrm>
        </p:grpSpPr>
        <p:sp>
          <p:nvSpPr>
            <p:cNvPr id="2651" name="Shape 2651"/>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52" name="Shape 2652"/>
            <p:cNvSpPr/>
            <p:nvPr/>
          </p:nvSpPr>
          <p:spPr>
            <a:xfrm>
              <a:off x="622820667" y="284750142"/>
              <a:ext cx="1412555960"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grpSp>
        <p:nvGrpSpPr>
          <p:cNvPr id="2653" name="Shape 2653"/>
          <p:cNvGrpSpPr/>
          <p:nvPr/>
        </p:nvGrpSpPr>
        <p:grpSpPr>
          <a:xfrm>
            <a:off x="865187" y="4062412"/>
            <a:ext cx="1368425" cy="287337"/>
            <a:chOff x="0" y="0"/>
            <a:chExt cx="2147483647" cy="2147483647"/>
          </a:xfrm>
        </p:grpSpPr>
        <p:sp>
          <p:nvSpPr>
            <p:cNvPr id="2654" name="Shape 2654"/>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55" name="Shape 2655"/>
            <p:cNvSpPr/>
            <p:nvPr/>
          </p:nvSpPr>
          <p:spPr>
            <a:xfrm>
              <a:off x="622820667" y="284750142"/>
              <a:ext cx="1412554422"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656" name="Shape 2656"/>
          <p:cNvGrpSpPr/>
          <p:nvPr/>
        </p:nvGrpSpPr>
        <p:grpSpPr>
          <a:xfrm>
            <a:off x="865187" y="4776787"/>
            <a:ext cx="1368425" cy="287337"/>
            <a:chOff x="0" y="0"/>
            <a:chExt cx="2147483647" cy="2147483647"/>
          </a:xfrm>
        </p:grpSpPr>
        <p:sp>
          <p:nvSpPr>
            <p:cNvPr id="2657" name="Shape 2657"/>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58" name="Shape 2658"/>
            <p:cNvSpPr/>
            <p:nvPr/>
          </p:nvSpPr>
          <p:spPr>
            <a:xfrm>
              <a:off x="622820667" y="284750142"/>
              <a:ext cx="1412554422"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659" name="Shape 2659"/>
          <p:cNvGrpSpPr/>
          <p:nvPr/>
        </p:nvGrpSpPr>
        <p:grpSpPr>
          <a:xfrm>
            <a:off x="865187" y="5562600"/>
            <a:ext cx="1368425" cy="287337"/>
            <a:chOff x="0" y="0"/>
            <a:chExt cx="2147483647" cy="2147483647"/>
          </a:xfrm>
        </p:grpSpPr>
        <p:sp>
          <p:nvSpPr>
            <p:cNvPr id="2660" name="Shape 2660"/>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61" name="Shape 2661"/>
            <p:cNvSpPr/>
            <p:nvPr/>
          </p:nvSpPr>
          <p:spPr>
            <a:xfrm>
              <a:off x="622820667" y="284750142"/>
              <a:ext cx="1412554422" cy="1613573033"/>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662" name="Shape 2662"/>
          <p:cNvGrpSpPr/>
          <p:nvPr/>
        </p:nvGrpSpPr>
        <p:grpSpPr>
          <a:xfrm>
            <a:off x="2365375" y="4776787"/>
            <a:ext cx="1368425" cy="287337"/>
            <a:chOff x="0" y="0"/>
            <a:chExt cx="2147483647" cy="2147483647"/>
          </a:xfrm>
        </p:grpSpPr>
        <p:sp>
          <p:nvSpPr>
            <p:cNvPr id="2663" name="Shape 2663"/>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64" name="Shape 2664"/>
            <p:cNvSpPr/>
            <p:nvPr/>
          </p:nvSpPr>
          <p:spPr>
            <a:xfrm>
              <a:off x="622820667" y="284750142"/>
              <a:ext cx="1412555960"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sp>
        <p:nvSpPr>
          <p:cNvPr id="2665" name="Shape 2665"/>
          <p:cNvSpPr/>
          <p:nvPr/>
        </p:nvSpPr>
        <p:spPr>
          <a:xfrm>
            <a:off x="2365375" y="5562600"/>
            <a:ext cx="1368425" cy="28733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66" name="Shape 2666"/>
          <p:cNvSpPr txBox="1"/>
          <p:nvPr/>
        </p:nvSpPr>
        <p:spPr>
          <a:xfrm>
            <a:off x="857250" y="3776662"/>
            <a:ext cx="4510087" cy="2286000"/>
          </a:xfrm>
          <a:prstGeom prst="rect">
            <a:avLst/>
          </a:prstGeom>
          <a:noFill/>
          <a:ln cap="flat" cmpd="sng" w="22225">
            <a:solidFill>
              <a:srgbClr val="D99694"/>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SD</a:t>
            </a:r>
            <a:endParaRPr/>
          </a:p>
        </p:txBody>
      </p:sp>
      <p:sp>
        <p:nvSpPr>
          <p:cNvPr id="2667" name="Shape 2667"/>
          <p:cNvSpPr txBox="1"/>
          <p:nvPr/>
        </p:nvSpPr>
        <p:spPr>
          <a:xfrm>
            <a:off x="2166937" y="4448175"/>
            <a:ext cx="696912"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Paralog</a:t>
            </a:r>
            <a:endParaRPr/>
          </a:p>
        </p:txBody>
      </p:sp>
      <p:sp>
        <p:nvSpPr>
          <p:cNvPr id="2668" name="Shape 2668"/>
          <p:cNvSpPr txBox="1"/>
          <p:nvPr/>
        </p:nvSpPr>
        <p:spPr>
          <a:xfrm>
            <a:off x="3900487" y="3409950"/>
            <a:ext cx="1393825"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Syntenic Ortholog</a:t>
            </a:r>
            <a:endParaRPr/>
          </a:p>
        </p:txBody>
      </p:sp>
      <p:sp>
        <p:nvSpPr>
          <p:cNvPr id="2669" name="Shape 2669"/>
          <p:cNvSpPr/>
          <p:nvPr/>
        </p:nvSpPr>
        <p:spPr>
          <a:xfrm>
            <a:off x="3643312" y="3286125"/>
            <a:ext cx="285750" cy="928687"/>
          </a:xfrm>
          <a:prstGeom prst="rightBrace">
            <a:avLst>
              <a:gd fmla="val 1661" name="adj1"/>
              <a:gd fmla="val 5705"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70" name="Shape 2670"/>
          <p:cNvSpPr txBox="1"/>
          <p:nvPr/>
        </p:nvSpPr>
        <p:spPr>
          <a:xfrm>
            <a:off x="5273675" y="2346325"/>
            <a:ext cx="2706687" cy="579437"/>
          </a:xfrm>
          <a:prstGeom prst="rect">
            <a:avLst/>
          </a:prstGeom>
          <a:noFill/>
          <a:ln>
            <a:noFill/>
          </a:ln>
          <a:effectLst>
            <a:reflection blurRad="0" dir="0" dist="0" endA="300" endPos="55000" fadeDir="5400000" kx="0" rotWithShape="0" algn="bl" stA="50000" stPos="0" sy="-100000" ky="0"/>
          </a:effectLst>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3F3F3F"/>
              </a:buClr>
              <a:buSzPts val="1200"/>
              <a:buFont typeface="Arial"/>
              <a:buNone/>
            </a:pPr>
            <a:r>
              <a:rPr b="1" i="0" lang="en-US" sz="1200" u="none" cap="none" strike="noStrike">
                <a:solidFill>
                  <a:srgbClr val="3F3F3F"/>
                </a:solidFill>
                <a:latin typeface="Arial"/>
                <a:ea typeface="Arial"/>
                <a:cs typeface="Arial"/>
                <a:sym typeface="Arial"/>
              </a:rPr>
              <a:t>The Genome Remodeling Process</a:t>
            </a:r>
            <a:endParaRPr/>
          </a:p>
        </p:txBody>
      </p:sp>
      <p:grpSp>
        <p:nvGrpSpPr>
          <p:cNvPr id="2671" name="Shape 2671"/>
          <p:cNvGrpSpPr/>
          <p:nvPr/>
        </p:nvGrpSpPr>
        <p:grpSpPr>
          <a:xfrm>
            <a:off x="871537" y="1701800"/>
            <a:ext cx="4321175" cy="274637"/>
            <a:chOff x="0" y="0"/>
            <a:chExt cx="2147483646" cy="2147483647"/>
          </a:xfrm>
        </p:grpSpPr>
        <p:sp>
          <p:nvSpPr>
            <p:cNvPr id="2672" name="Shape 2672"/>
            <p:cNvSpPr txBox="1"/>
            <p:nvPr/>
          </p:nvSpPr>
          <p:spPr>
            <a:xfrm>
              <a:off x="489953290" y="99308108"/>
              <a:ext cx="1657530356" cy="20456124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53735"/>
                </a:buClr>
                <a:buSzPts val="1100"/>
                <a:buFont typeface="Arial"/>
                <a:buNone/>
              </a:pPr>
              <a:r>
                <a:rPr b="1" i="0" lang="en-US" sz="1100" u="none">
                  <a:solidFill>
                    <a:srgbClr val="953735"/>
                  </a:solidFill>
                  <a:latin typeface="Arial"/>
                  <a:ea typeface="Arial"/>
                  <a:cs typeface="Arial"/>
                  <a:sym typeface="Arial"/>
                </a:rPr>
                <a:t>Non-allelic homologous recombination (NAHR)</a:t>
              </a:r>
              <a:endParaRPr/>
            </a:p>
          </p:txBody>
        </p:sp>
        <p:grpSp>
          <p:nvGrpSpPr>
            <p:cNvPr id="2673" name="Shape 2673"/>
            <p:cNvGrpSpPr/>
            <p:nvPr/>
          </p:nvGrpSpPr>
          <p:grpSpPr>
            <a:xfrm>
              <a:off x="0" y="0"/>
              <a:ext cx="674540220" cy="2147483647"/>
              <a:chOff x="0" y="0"/>
              <a:chExt cx="2147483647" cy="2147483647"/>
            </a:xfrm>
          </p:grpSpPr>
          <p:sp>
            <p:nvSpPr>
              <p:cNvPr id="2674" name="Shape 2674"/>
              <p:cNvSpPr/>
              <p:nvPr/>
            </p:nvSpPr>
            <p:spPr>
              <a:xfrm>
                <a:off x="0" y="1079948701"/>
                <a:ext cx="2147483647" cy="1067534940"/>
              </a:xfrm>
              <a:prstGeom prst="triangle">
                <a:avLst>
                  <a:gd fmla="val 50000" name="adj"/>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75" name="Shape 2675"/>
              <p:cNvSpPr/>
              <p:nvPr/>
            </p:nvSpPr>
            <p:spPr>
              <a:xfrm flipH="1" rot="10800000">
                <a:off x="0" y="0"/>
                <a:ext cx="2147483647" cy="1067534940"/>
              </a:xfrm>
              <a:prstGeom prst="triangle">
                <a:avLst>
                  <a:gd fmla="val 50000" name="adj"/>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sp>
        <p:nvSpPr>
          <p:cNvPr id="2676" name="Shape 2676"/>
          <p:cNvSpPr/>
          <p:nvPr/>
        </p:nvSpPr>
        <p:spPr>
          <a:xfrm>
            <a:off x="857250" y="1452562"/>
            <a:ext cx="285750" cy="215900"/>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650" lIns="35950" spcFirstLastPara="1" rIns="3595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grpSp>
        <p:nvGrpSpPr>
          <p:cNvPr id="2677" name="Shape 2677"/>
          <p:cNvGrpSpPr/>
          <p:nvPr/>
        </p:nvGrpSpPr>
        <p:grpSpPr>
          <a:xfrm>
            <a:off x="214312" y="1997075"/>
            <a:ext cx="8753475" cy="219075"/>
            <a:chOff x="0" y="0"/>
            <a:chExt cx="2147483647" cy="2147483647"/>
          </a:xfrm>
        </p:grpSpPr>
        <p:cxnSp>
          <p:nvCxnSpPr>
            <p:cNvPr id="2678" name="Shape 2678"/>
            <p:cNvCxnSpPr/>
            <p:nvPr/>
          </p:nvCxnSpPr>
          <p:spPr>
            <a:xfrm>
              <a:off x="0" y="1027055710"/>
              <a:ext cx="2147483647" cy="4668483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sp>
          <p:nvSpPr>
            <p:cNvPr id="2679" name="Shape 2679"/>
            <p:cNvSpPr/>
            <p:nvPr/>
          </p:nvSpPr>
          <p:spPr>
            <a:xfrm>
              <a:off x="620410124" y="0"/>
              <a:ext cx="220823955" cy="2116362839"/>
            </a:xfrm>
            <a:prstGeom prst="flowChartAlternateProcess">
              <a:avLst/>
            </a:prstGeom>
            <a:gradFill>
              <a:gsLst>
                <a:gs pos="0">
                  <a:srgbClr val="FFFF00"/>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sp>
          <p:nvSpPr>
            <p:cNvPr id="2680" name="Shape 2680"/>
            <p:cNvSpPr/>
            <p:nvPr/>
          </p:nvSpPr>
          <p:spPr>
            <a:xfrm>
              <a:off x="299494826" y="15564103"/>
              <a:ext cx="176425718" cy="2116362839"/>
            </a:xfrm>
            <a:prstGeom prst="flowChartAlternateProcess">
              <a:avLst/>
            </a:prstGeom>
            <a:gradFill>
              <a:gsLst>
                <a:gs pos="0">
                  <a:srgbClr val="E46C0A"/>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sp>
          <p:nvSpPr>
            <p:cNvPr id="2681" name="Shape 2681"/>
            <p:cNvSpPr/>
            <p:nvPr/>
          </p:nvSpPr>
          <p:spPr>
            <a:xfrm>
              <a:off x="158899816" y="15564103"/>
              <a:ext cx="70102843" cy="2116362839"/>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sp>
          <p:nvSpPr>
            <p:cNvPr id="2682" name="Shape 2682"/>
            <p:cNvSpPr/>
            <p:nvPr/>
          </p:nvSpPr>
          <p:spPr>
            <a:xfrm>
              <a:off x="523044893" y="31120807"/>
              <a:ext cx="70102843" cy="2116362839"/>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grpSp>
      <p:sp>
        <p:nvSpPr>
          <p:cNvPr id="2683" name="Shape 2683"/>
          <p:cNvSpPr/>
          <p:nvPr/>
        </p:nvSpPr>
        <p:spPr>
          <a:xfrm rot="5400000">
            <a:off x="3284537" y="3725862"/>
            <a:ext cx="155575" cy="2847975"/>
          </a:xfrm>
          <a:prstGeom prst="rightBrace">
            <a:avLst>
              <a:gd fmla="val 98" name="adj1"/>
              <a:gd fmla="val 50000"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684" name="Shape 2684"/>
          <p:cNvSpPr txBox="1"/>
          <p:nvPr/>
        </p:nvSpPr>
        <p:spPr>
          <a:xfrm>
            <a:off x="3109912" y="5175250"/>
            <a:ext cx="608012" cy="261937"/>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family</a:t>
            </a:r>
            <a:endParaRPr/>
          </a:p>
        </p:txBody>
      </p:sp>
      <p:sp>
        <p:nvSpPr>
          <p:cNvPr id="2685" name="Shape 2685"/>
          <p:cNvSpPr/>
          <p:nvPr/>
        </p:nvSpPr>
        <p:spPr>
          <a:xfrm>
            <a:off x="2776537" y="5602287"/>
            <a:ext cx="900112" cy="215900"/>
          </a:xfrm>
          <a:prstGeom prst="flowChartAlternateProcess">
            <a:avLst/>
          </a:prstGeom>
          <a:gradFill>
            <a:gsLst>
              <a:gs pos="0">
                <a:srgbClr val="1F497D"/>
              </a:gs>
              <a:gs pos="50000">
                <a:srgbClr val="B9CDE5"/>
              </a:gs>
              <a:gs pos="100000">
                <a:srgbClr val="FFFFFF"/>
              </a:gs>
            </a:gsLst>
            <a:lin ang="5400000" scaled="0"/>
          </a:grad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ψgene </a:t>
            </a:r>
            <a:endParaRPr/>
          </a:p>
        </p:txBody>
      </p:sp>
      <p:sp>
        <p:nvSpPr>
          <p:cNvPr id="2686" name="Shape 2686"/>
          <p:cNvSpPr/>
          <p:nvPr/>
        </p:nvSpPr>
        <p:spPr>
          <a:xfrm>
            <a:off x="6240462" y="5583237"/>
            <a:ext cx="900112" cy="215900"/>
          </a:xfrm>
          <a:prstGeom prst="flowChartAlternateProcess">
            <a:avLst/>
          </a:prstGeom>
          <a:gradFill>
            <a:gsLst>
              <a:gs pos="0">
                <a:srgbClr val="1F497D"/>
              </a:gs>
              <a:gs pos="50000">
                <a:srgbClr val="B9CDE5"/>
              </a:gs>
              <a:gs pos="100000">
                <a:srgbClr val="FFFFFF"/>
              </a:gs>
            </a:gsLst>
            <a:lin ang="5400000" scaled="0"/>
          </a:gradFill>
          <a:ln cap="flat" cmpd="sng" w="9525">
            <a:solidFill>
              <a:schemeClr val="dk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D0D0D"/>
              </a:buClr>
              <a:buSzPts val="1000"/>
              <a:buFont typeface="Calibri"/>
              <a:buNone/>
            </a:pPr>
            <a:r>
              <a:rPr b="1" i="0" lang="en-US" sz="1000" u="none">
                <a:solidFill>
                  <a:srgbClr val="0D0D0D"/>
                </a:solidFill>
                <a:latin typeface="Calibri"/>
                <a:ea typeface="Calibri"/>
                <a:cs typeface="Calibri"/>
                <a:sym typeface="Calibri"/>
              </a:rPr>
              <a:t>Pssd. ψgene </a:t>
            </a:r>
            <a:endParaRPr/>
          </a:p>
        </p:txBody>
      </p:sp>
      <p:cxnSp>
        <p:nvCxnSpPr>
          <p:cNvPr id="2687" name="Shape 2687"/>
          <p:cNvCxnSpPr/>
          <p:nvPr/>
        </p:nvCxnSpPr>
        <p:spPr>
          <a:xfrm flipH="1" rot="10800000">
            <a:off x="3213099" y="4776786"/>
            <a:ext cx="1366800" cy="38100"/>
          </a:xfrm>
          <a:prstGeom prst="curvedConnector3">
            <a:avLst>
              <a:gd fmla="val 0" name="adj1"/>
            </a:avLst>
          </a:prstGeom>
          <a:noFill/>
          <a:ln cap="flat" cmpd="sng" w="9525">
            <a:solidFill>
              <a:srgbClr val="4A7EBB"/>
            </a:solidFill>
            <a:prstDash val="solid"/>
            <a:miter lim="800000"/>
            <a:headEnd len="med" w="med" type="none"/>
            <a:tailEnd len="med" w="med" type="stealth"/>
          </a:ln>
        </p:spPr>
      </p:cxnSp>
      <p:sp>
        <p:nvSpPr>
          <p:cNvPr id="2688" name="Shape 2688"/>
          <p:cNvSpPr txBox="1"/>
          <p:nvPr/>
        </p:nvSpPr>
        <p:spPr>
          <a:xfrm>
            <a:off x="3886200" y="4314825"/>
            <a:ext cx="796925"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duplicate</a:t>
            </a:r>
            <a:endParaRPr/>
          </a:p>
        </p:txBody>
      </p:sp>
      <p:cxnSp>
        <p:nvCxnSpPr>
          <p:cNvPr id="2689" name="Shape 2689"/>
          <p:cNvCxnSpPr/>
          <p:nvPr/>
        </p:nvCxnSpPr>
        <p:spPr>
          <a:xfrm>
            <a:off x="1712913" y="5745161"/>
            <a:ext cx="4976700" cy="54000"/>
          </a:xfrm>
          <a:prstGeom prst="curvedConnector3">
            <a:avLst>
              <a:gd fmla="val 0" name="adj1"/>
            </a:avLst>
          </a:prstGeom>
          <a:noFill/>
          <a:ln cap="flat" cmpd="sng" w="9525">
            <a:solidFill>
              <a:srgbClr val="4A7EBB"/>
            </a:solidFill>
            <a:prstDash val="solid"/>
            <a:miter lim="800000"/>
            <a:headEnd len="med" w="med" type="none"/>
            <a:tailEnd len="med" w="med" type="stealth"/>
          </a:ln>
        </p:spPr>
      </p:cxnSp>
      <p:sp>
        <p:nvSpPr>
          <p:cNvPr id="2690" name="Shape 2690"/>
          <p:cNvSpPr txBox="1"/>
          <p:nvPr/>
        </p:nvSpPr>
        <p:spPr>
          <a:xfrm>
            <a:off x="5859462" y="5961062"/>
            <a:ext cx="1262062"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Retro-transpose</a:t>
            </a:r>
            <a:endParaRPr/>
          </a:p>
        </p:txBody>
      </p:sp>
      <p:sp>
        <p:nvSpPr>
          <p:cNvPr id="2691" name="Shape 2691"/>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grpSp>
        <p:nvGrpSpPr>
          <p:cNvPr id="2692" name="Shape 2692"/>
          <p:cNvGrpSpPr/>
          <p:nvPr/>
        </p:nvGrpSpPr>
        <p:grpSpPr>
          <a:xfrm>
            <a:off x="3857625" y="3233737"/>
            <a:ext cx="5302250" cy="2971800"/>
            <a:chOff x="0" y="0"/>
            <a:chExt cx="2147483647" cy="2147483647"/>
          </a:xfrm>
        </p:grpSpPr>
        <p:cxnSp>
          <p:nvCxnSpPr>
            <p:cNvPr id="2693" name="Shape 2693"/>
            <p:cNvCxnSpPr/>
            <p:nvPr/>
          </p:nvCxnSpPr>
          <p:spPr>
            <a:xfrm rot="5400000">
              <a:off x="1522219393" y="1378294893"/>
              <a:ext cx="252656047" cy="330417333"/>
            </a:xfrm>
            <a:prstGeom prst="straightConnector1">
              <a:avLst/>
            </a:prstGeom>
            <a:noFill/>
            <a:ln cap="flat" cmpd="sng" w="15875">
              <a:solidFill>
                <a:srgbClr val="7F7F7F"/>
              </a:solidFill>
              <a:prstDash val="solid"/>
              <a:miter lim="800000"/>
              <a:headEnd len="med" w="med" type="none"/>
              <a:tailEnd len="med" w="med" type="none"/>
            </a:ln>
          </p:spPr>
        </p:cxnSp>
        <p:sp>
          <p:nvSpPr>
            <p:cNvPr id="2694" name="Shape 2694"/>
            <p:cNvSpPr/>
            <p:nvPr/>
          </p:nvSpPr>
          <p:spPr>
            <a:xfrm>
              <a:off x="1388791776" y="1137982495"/>
              <a:ext cx="364557906" cy="169779936"/>
            </a:xfrm>
            <a:prstGeom prst="flowChartAlternateProcess">
              <a:avLst/>
            </a:prstGeom>
            <a:gradFill>
              <a:gsLst>
                <a:gs pos="0">
                  <a:srgbClr val="EBF1DE"/>
                </a:gs>
                <a:gs pos="50000">
                  <a:srgbClr val="D7E4BD"/>
                </a:gs>
                <a:gs pos="100000">
                  <a:srgbClr val="156B13"/>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L1</a:t>
              </a:r>
              <a:endParaRPr/>
            </a:p>
          </p:txBody>
        </p:sp>
        <p:sp>
          <p:nvSpPr>
            <p:cNvPr id="2695" name="Shape 2695"/>
            <p:cNvSpPr/>
            <p:nvPr/>
          </p:nvSpPr>
          <p:spPr>
            <a:xfrm>
              <a:off x="965082047" y="619466264"/>
              <a:ext cx="364557508" cy="156014108"/>
            </a:xfrm>
            <a:prstGeom prst="flowChartAlternateProcess">
              <a:avLst/>
            </a:prstGeom>
            <a:gradFill>
              <a:gsLst>
                <a:gs pos="0">
                  <a:srgbClr val="1F497D"/>
                </a:gs>
                <a:gs pos="50000">
                  <a:srgbClr val="B9CDE5"/>
                </a:gs>
                <a:gs pos="100000">
                  <a:srgbClr val="FFFFFF"/>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000"/>
                <a:buFont typeface="Calibri"/>
                <a:buNone/>
              </a:pPr>
              <a:r>
                <a:rPr b="1" i="0" lang="en-US" sz="1000" u="none">
                  <a:solidFill>
                    <a:srgbClr val="0D0D0D"/>
                  </a:solidFill>
                  <a:latin typeface="Calibri"/>
                  <a:ea typeface="Calibri"/>
                  <a:cs typeface="Calibri"/>
                  <a:sym typeface="Calibri"/>
                </a:rPr>
                <a:t>Pssd. ψgene </a:t>
              </a:r>
              <a:endParaRPr/>
            </a:p>
          </p:txBody>
        </p:sp>
        <p:sp>
          <p:nvSpPr>
            <p:cNvPr id="2696" name="Shape 2696"/>
            <p:cNvSpPr txBox="1"/>
            <p:nvPr/>
          </p:nvSpPr>
          <p:spPr>
            <a:xfrm>
              <a:off x="0" y="340705953"/>
              <a:ext cx="2110192214" cy="1806777693"/>
            </a:xfrm>
            <a:prstGeom prst="rect">
              <a:avLst/>
            </a:prstGeom>
            <a:noFill/>
            <a:ln cap="flat" cmpd="sng" w="22225">
              <a:solidFill>
                <a:srgbClr val="93CDDD"/>
              </a:solidFill>
              <a:prstDash val="solid"/>
              <a:miter lim="800000"/>
              <a:headEnd len="sm" w="sm" type="none"/>
              <a:tailEnd len="sm" w="sm" type="none"/>
            </a:ln>
          </p:spPr>
          <p:txBody>
            <a:bodyPr anchorCtr="0" anchor="t" bIns="45700" lIns="91425" spcFirstLastPara="1" rIns="91425" wrap="square" tIns="1080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697" name="Shape 2697"/>
            <p:cNvCxnSpPr/>
            <p:nvPr/>
          </p:nvCxnSpPr>
          <p:spPr>
            <a:xfrm flipH="1" rot="-5400000">
              <a:off x="931339648" y="862075892"/>
              <a:ext cx="248798729" cy="282231188"/>
            </a:xfrm>
            <a:prstGeom prst="straightConnector1">
              <a:avLst/>
            </a:prstGeom>
            <a:noFill/>
            <a:ln cap="flat" cmpd="sng" w="15875">
              <a:solidFill>
                <a:srgbClr val="7F7F7F"/>
              </a:solidFill>
              <a:prstDash val="solid"/>
              <a:miter lim="800000"/>
              <a:headEnd len="med" w="med" type="none"/>
              <a:tailEnd len="med" w="med" type="none"/>
            </a:ln>
          </p:spPr>
        </p:cxnSp>
        <p:cxnSp>
          <p:nvCxnSpPr>
            <p:cNvPr id="2698" name="Shape 2698"/>
            <p:cNvCxnSpPr/>
            <p:nvPr/>
          </p:nvCxnSpPr>
          <p:spPr>
            <a:xfrm rot="5400000">
              <a:off x="1101081048" y="834541427"/>
              <a:ext cx="252656047" cy="330417333"/>
            </a:xfrm>
            <a:prstGeom prst="straightConnector1">
              <a:avLst/>
            </a:prstGeom>
            <a:noFill/>
            <a:ln cap="flat" cmpd="sng" w="15875">
              <a:solidFill>
                <a:srgbClr val="7F7F7F"/>
              </a:solidFill>
              <a:prstDash val="solid"/>
              <a:miter lim="800000"/>
              <a:headEnd len="med" w="med" type="none"/>
              <a:tailEnd len="med" w="med" type="none"/>
            </a:ln>
          </p:spPr>
        </p:cxnSp>
        <p:cxnSp>
          <p:nvCxnSpPr>
            <p:cNvPr id="2699" name="Shape 2699"/>
            <p:cNvCxnSpPr/>
            <p:nvPr/>
          </p:nvCxnSpPr>
          <p:spPr>
            <a:xfrm rot="-5400000">
              <a:off x="933268595" y="235725678"/>
              <a:ext cx="248798729" cy="282231188"/>
            </a:xfrm>
            <a:prstGeom prst="straightConnector1">
              <a:avLst/>
            </a:prstGeom>
            <a:noFill/>
            <a:ln cap="flat" cmpd="sng" w="15875">
              <a:solidFill>
                <a:srgbClr val="7F7F7F"/>
              </a:solidFill>
              <a:prstDash val="solid"/>
              <a:miter lim="800000"/>
              <a:headEnd len="med" w="med" type="none"/>
              <a:tailEnd len="med" w="med" type="none"/>
            </a:ln>
          </p:spPr>
        </p:cxnSp>
        <p:cxnSp>
          <p:nvCxnSpPr>
            <p:cNvPr id="2700" name="Shape 2700"/>
            <p:cNvCxnSpPr/>
            <p:nvPr/>
          </p:nvCxnSpPr>
          <p:spPr>
            <a:xfrm flipH="1" rot="5400000">
              <a:off x="1103009791" y="208191877"/>
              <a:ext cx="252656047" cy="330417333"/>
            </a:xfrm>
            <a:prstGeom prst="straightConnector1">
              <a:avLst/>
            </a:prstGeom>
            <a:noFill/>
            <a:ln cap="flat" cmpd="sng" w="15875">
              <a:solidFill>
                <a:srgbClr val="7F7F7F"/>
              </a:solidFill>
              <a:prstDash val="solid"/>
              <a:miter lim="800000"/>
              <a:headEnd len="med" w="med" type="none"/>
              <a:tailEnd len="med" w="med" type="none"/>
            </a:ln>
          </p:spPr>
        </p:cxnSp>
        <p:sp>
          <p:nvSpPr>
            <p:cNvPr id="2701" name="Shape 2701"/>
            <p:cNvSpPr txBox="1"/>
            <p:nvPr/>
          </p:nvSpPr>
          <p:spPr>
            <a:xfrm>
              <a:off x="1016403827" y="399211811"/>
              <a:ext cx="316009578"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sp>
          <p:nvSpPr>
            <p:cNvPr id="2702" name="Shape 2702"/>
            <p:cNvSpPr txBox="1"/>
            <p:nvPr/>
          </p:nvSpPr>
          <p:spPr>
            <a:xfrm>
              <a:off x="1016403827" y="783510114"/>
              <a:ext cx="300138084"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504D"/>
                </a:buClr>
                <a:buSzPts val="1100"/>
                <a:buFont typeface="Arial"/>
                <a:buNone/>
              </a:pPr>
              <a:r>
                <a:rPr b="1" i="0" lang="en-US" sz="1100" u="none">
                  <a:solidFill>
                    <a:srgbClr val="C0504D"/>
                  </a:solidFill>
                  <a:latin typeface="Arial"/>
                  <a:ea typeface="Arial"/>
                  <a:cs typeface="Arial"/>
                  <a:sym typeface="Arial"/>
                </a:rPr>
                <a:t>Deletion</a:t>
              </a:r>
              <a:endParaRPr/>
            </a:p>
          </p:txBody>
        </p:sp>
        <p:cxnSp>
          <p:nvCxnSpPr>
            <p:cNvPr id="2703" name="Shape 2703"/>
            <p:cNvCxnSpPr/>
            <p:nvPr/>
          </p:nvCxnSpPr>
          <p:spPr>
            <a:xfrm rot="-5400000">
              <a:off x="1197862893" y="488673465"/>
              <a:ext cx="559314910" cy="302882804"/>
            </a:xfrm>
            <a:prstGeom prst="straightConnector1">
              <a:avLst/>
            </a:prstGeom>
            <a:noFill/>
            <a:ln cap="flat" cmpd="sng" w="15875">
              <a:solidFill>
                <a:srgbClr val="7F7F7F"/>
              </a:solidFill>
              <a:prstDash val="solid"/>
              <a:miter lim="800000"/>
              <a:headEnd len="med" w="med" type="none"/>
              <a:tailEnd len="med" w="med" type="none"/>
            </a:ln>
          </p:spPr>
        </p:cxnSp>
        <p:cxnSp>
          <p:nvCxnSpPr>
            <p:cNvPr id="2704" name="Shape 2704"/>
            <p:cNvCxnSpPr/>
            <p:nvPr/>
          </p:nvCxnSpPr>
          <p:spPr>
            <a:xfrm flipH="1" rot="5400000">
              <a:off x="1374355045" y="476627319"/>
              <a:ext cx="557386450" cy="323533712"/>
            </a:xfrm>
            <a:prstGeom prst="straightConnector1">
              <a:avLst/>
            </a:prstGeom>
            <a:noFill/>
            <a:ln cap="flat" cmpd="sng" w="15875">
              <a:solidFill>
                <a:srgbClr val="7F7F7F"/>
              </a:solidFill>
              <a:prstDash val="solid"/>
              <a:miter lim="800000"/>
              <a:headEnd len="med" w="med" type="none"/>
              <a:tailEnd len="med" w="med" type="none"/>
            </a:ln>
          </p:spPr>
        </p:cxnSp>
        <p:sp>
          <p:nvSpPr>
            <p:cNvPr id="2705" name="Shape 2705"/>
            <p:cNvSpPr txBox="1"/>
            <p:nvPr/>
          </p:nvSpPr>
          <p:spPr>
            <a:xfrm>
              <a:off x="1438137671" y="938376589"/>
              <a:ext cx="316009578"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sp>
          <p:nvSpPr>
            <p:cNvPr id="2706" name="Shape 2706"/>
            <p:cNvSpPr txBox="1"/>
            <p:nvPr/>
          </p:nvSpPr>
          <p:spPr>
            <a:xfrm>
              <a:off x="1432351443" y="399211811"/>
              <a:ext cx="316009578" cy="18904487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cxnSp>
          <p:nvCxnSpPr>
            <p:cNvPr id="2707" name="Shape 2707"/>
            <p:cNvCxnSpPr/>
            <p:nvPr/>
          </p:nvCxnSpPr>
          <p:spPr>
            <a:xfrm rot="-5400000">
              <a:off x="1374336805" y="800127786"/>
              <a:ext cx="210225556" cy="295999161"/>
            </a:xfrm>
            <a:prstGeom prst="straightConnector1">
              <a:avLst/>
            </a:prstGeom>
            <a:noFill/>
            <a:ln cap="flat" cmpd="sng" w="15875">
              <a:solidFill>
                <a:srgbClr val="7F7F7F"/>
              </a:solidFill>
              <a:prstDash val="solid"/>
              <a:miter lim="800000"/>
              <a:headEnd len="med" w="med" type="none"/>
              <a:tailEnd len="med" w="med" type="none"/>
            </a:ln>
          </p:spPr>
        </p:cxnSp>
        <p:cxnSp>
          <p:nvCxnSpPr>
            <p:cNvPr id="2708" name="Shape 2708"/>
            <p:cNvCxnSpPr/>
            <p:nvPr/>
          </p:nvCxnSpPr>
          <p:spPr>
            <a:xfrm flipH="1" rot="5400000">
              <a:off x="1546006666" y="789802332"/>
              <a:ext cx="210225556" cy="316650069"/>
            </a:xfrm>
            <a:prstGeom prst="straightConnector1">
              <a:avLst/>
            </a:prstGeom>
            <a:noFill/>
            <a:ln cap="flat" cmpd="sng" w="15875">
              <a:solidFill>
                <a:srgbClr val="7F7F7F"/>
              </a:solidFill>
              <a:prstDash val="solid"/>
              <a:miter lim="800000"/>
              <a:headEnd len="med" w="med" type="none"/>
              <a:tailEnd len="med" w="med" type="none"/>
            </a:ln>
          </p:spPr>
        </p:cxnSp>
        <p:sp>
          <p:nvSpPr>
            <p:cNvPr id="2709" name="Shape 2709"/>
            <p:cNvSpPr/>
            <p:nvPr/>
          </p:nvSpPr>
          <p:spPr>
            <a:xfrm>
              <a:off x="1851722470" y="1142571182"/>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10" name="Shape 2710"/>
            <p:cNvSpPr/>
            <p:nvPr/>
          </p:nvSpPr>
          <p:spPr>
            <a:xfrm>
              <a:off x="1851722470" y="1696649469"/>
              <a:ext cx="202532385" cy="169779936"/>
            </a:xfrm>
            <a:prstGeom prst="flowChartAlternateProcess">
              <a:avLst/>
            </a:prstGeom>
            <a:gradFill>
              <a:gsLst>
                <a:gs pos="0">
                  <a:srgbClr val="FFFFFF"/>
                </a:gs>
                <a:gs pos="50000">
                  <a:srgbClr val="DDD9C3"/>
                </a:gs>
                <a:gs pos="100000">
                  <a:srgbClr val="948A54"/>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11" name="Shape 2711"/>
            <p:cNvSpPr/>
            <p:nvPr/>
          </p:nvSpPr>
          <p:spPr>
            <a:xfrm>
              <a:off x="1851722470" y="622907507"/>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12" name="Shape 2712"/>
            <p:cNvSpPr/>
            <p:nvPr/>
          </p:nvSpPr>
          <p:spPr>
            <a:xfrm>
              <a:off x="1851722470" y="0"/>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713" name="Shape 2713"/>
            <p:cNvCxnSpPr/>
            <p:nvPr/>
          </p:nvCxnSpPr>
          <p:spPr>
            <a:xfrm rot="-5400000">
              <a:off x="1847876058" y="1324950552"/>
              <a:ext cx="216011334" cy="357951884"/>
            </a:xfrm>
            <a:prstGeom prst="straightConnector1">
              <a:avLst/>
            </a:prstGeom>
            <a:noFill/>
            <a:ln cap="flat" cmpd="sng" w="15875">
              <a:solidFill>
                <a:srgbClr val="7F7F7F"/>
              </a:solidFill>
              <a:prstDash val="solid"/>
              <a:miter lim="800000"/>
              <a:headEnd len="med" w="med" type="none"/>
              <a:tailEnd len="med" w="med" type="none"/>
            </a:ln>
          </p:spPr>
        </p:cxnSp>
        <p:cxnSp>
          <p:nvCxnSpPr>
            <p:cNvPr id="2714" name="Shape 2714"/>
            <p:cNvCxnSpPr/>
            <p:nvPr/>
          </p:nvCxnSpPr>
          <p:spPr>
            <a:xfrm flipH="1" rot="5400000">
              <a:off x="1844018559" y="1321509674"/>
              <a:ext cx="216011334" cy="357951884"/>
            </a:xfrm>
            <a:prstGeom prst="straightConnector1">
              <a:avLst/>
            </a:prstGeom>
            <a:noFill/>
            <a:ln cap="flat" cmpd="sng" w="15875">
              <a:solidFill>
                <a:srgbClr val="7F7F7F"/>
              </a:solidFill>
              <a:prstDash val="solid"/>
              <a:miter lim="800000"/>
              <a:headEnd len="med" w="med" type="none"/>
              <a:tailEnd len="med" w="med" type="none"/>
            </a:ln>
          </p:spPr>
        </p:cxnSp>
        <p:sp>
          <p:nvSpPr>
            <p:cNvPr id="2715" name="Shape 2715"/>
            <p:cNvSpPr txBox="1"/>
            <p:nvPr/>
          </p:nvSpPr>
          <p:spPr>
            <a:xfrm>
              <a:off x="1818726501" y="1400682217"/>
              <a:ext cx="328757145"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99"/>
                </a:buClr>
                <a:buSzPts val="1100"/>
                <a:buFont typeface="Arial"/>
                <a:buNone/>
              </a:pPr>
              <a:r>
                <a:rPr b="1" i="0" lang="en-US" sz="1100" u="none">
                  <a:solidFill>
                    <a:srgbClr val="990099"/>
                  </a:solidFill>
                  <a:latin typeface="Arial"/>
                  <a:ea typeface="Arial"/>
                  <a:cs typeface="Arial"/>
                  <a:sym typeface="Arial"/>
                </a:rPr>
                <a:t>Inversion</a:t>
              </a:r>
              <a:endParaRPr/>
            </a:p>
          </p:txBody>
        </p:sp>
        <p:sp>
          <p:nvSpPr>
            <p:cNvPr id="2716" name="Shape 2716"/>
            <p:cNvSpPr txBox="1"/>
            <p:nvPr/>
          </p:nvSpPr>
          <p:spPr>
            <a:xfrm>
              <a:off x="866611274" y="1363972717"/>
              <a:ext cx="490652275"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Retro-elements</a:t>
              </a:r>
              <a:endParaRPr/>
            </a:p>
          </p:txBody>
        </p:sp>
        <p:sp>
          <p:nvSpPr>
            <p:cNvPr id="2717" name="Shape 2717"/>
            <p:cNvSpPr/>
            <p:nvPr/>
          </p:nvSpPr>
          <p:spPr>
            <a:xfrm flipH="1" rot="2220000">
              <a:off x="1285275719" y="1092096436"/>
              <a:ext cx="55937362" cy="642409447"/>
            </a:xfrm>
            <a:prstGeom prst="rightBrace">
              <a:avLst>
                <a:gd fmla="val 839" name="adj1"/>
                <a:gd fmla="val 15179" name="adj2"/>
              </a:avLst>
            </a:prstGeom>
            <a:no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718" name="Shape 2718"/>
            <p:cNvCxnSpPr/>
            <p:nvPr/>
          </p:nvCxnSpPr>
          <p:spPr>
            <a:xfrm flipH="1" rot="-5400000">
              <a:off x="1352477992" y="1405829358"/>
              <a:ext cx="248798729" cy="282231188"/>
            </a:xfrm>
            <a:prstGeom prst="straightConnector1">
              <a:avLst/>
            </a:prstGeom>
            <a:noFill/>
            <a:ln cap="flat" cmpd="sng" w="15875">
              <a:solidFill>
                <a:srgbClr val="7F7F7F"/>
              </a:solidFill>
              <a:prstDash val="solid"/>
              <a:miter lim="800000"/>
              <a:headEnd len="med" w="med" type="none"/>
              <a:tailEnd len="med" w="med" type="none"/>
            </a:ln>
          </p:spPr>
        </p:cxnSp>
        <p:sp>
          <p:nvSpPr>
            <p:cNvPr id="2719" name="Shape 2719"/>
            <p:cNvSpPr txBox="1"/>
            <p:nvPr/>
          </p:nvSpPr>
          <p:spPr>
            <a:xfrm>
              <a:off x="1437494417" y="1327263944"/>
              <a:ext cx="300138084"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504D"/>
                </a:buClr>
                <a:buSzPts val="1100"/>
                <a:buFont typeface="Arial"/>
                <a:buNone/>
              </a:pPr>
              <a:r>
                <a:rPr b="1" i="0" lang="en-US" sz="1100" u="none">
                  <a:solidFill>
                    <a:srgbClr val="C0504D"/>
                  </a:solidFill>
                  <a:latin typeface="Arial"/>
                  <a:ea typeface="Arial"/>
                  <a:cs typeface="Arial"/>
                  <a:sym typeface="Arial"/>
                </a:rPr>
                <a:t>Deletion</a:t>
              </a:r>
              <a:endParaRPr/>
            </a:p>
          </p:txBody>
        </p:sp>
        <p:grpSp>
          <p:nvGrpSpPr>
            <p:cNvPr id="2720" name="Shape 2720"/>
            <p:cNvGrpSpPr/>
            <p:nvPr/>
          </p:nvGrpSpPr>
          <p:grpSpPr>
            <a:xfrm>
              <a:off x="703397502" y="605700611"/>
              <a:ext cx="173599104" cy="207635585"/>
              <a:chOff x="0" y="0"/>
              <a:chExt cx="2147483647" cy="2147483647"/>
            </a:xfrm>
          </p:grpSpPr>
          <p:sp>
            <p:nvSpPr>
              <p:cNvPr id="2721" name="Shape 2721"/>
              <p:cNvSpPr/>
              <p:nvPr/>
            </p:nvSpPr>
            <p:spPr>
              <a:xfrm rot="5400000">
                <a:off x="-449303094"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22" name="Shape 2722"/>
              <p:cNvSpPr/>
              <p:nvPr/>
            </p:nvSpPr>
            <p:spPr>
              <a:xfrm rot="5400000">
                <a:off x="83592903"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23" name="Shape 2723"/>
              <p:cNvSpPr/>
              <p:nvPr/>
            </p:nvSpPr>
            <p:spPr>
              <a:xfrm rot="5400000">
                <a:off x="624443665"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24" name="Shape 2724"/>
              <p:cNvSpPr/>
              <p:nvPr/>
            </p:nvSpPr>
            <p:spPr>
              <a:xfrm rot="5400000">
                <a:off x="1157334614"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nvGrpSpPr>
            <p:cNvPr id="2725" name="Shape 2725"/>
            <p:cNvGrpSpPr/>
            <p:nvPr/>
          </p:nvGrpSpPr>
          <p:grpSpPr>
            <a:xfrm>
              <a:off x="746475953" y="1120775008"/>
              <a:ext cx="130520654" cy="207636314"/>
              <a:chOff x="0" y="0"/>
              <a:chExt cx="2147483647" cy="2147483647"/>
            </a:xfrm>
          </p:grpSpPr>
          <p:sp>
            <p:nvSpPr>
              <p:cNvPr id="2726" name="Shape 2726"/>
              <p:cNvSpPr/>
              <p:nvPr/>
            </p:nvSpPr>
            <p:spPr>
              <a:xfrm rot="5400000">
                <a:off x="-597599317"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27" name="Shape 2727"/>
              <p:cNvSpPr/>
              <p:nvPr/>
            </p:nvSpPr>
            <p:spPr>
              <a:xfrm rot="5400000">
                <a:off x="121759689"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28" name="Shape 2728"/>
              <p:cNvSpPr/>
              <p:nvPr/>
            </p:nvSpPr>
            <p:spPr>
              <a:xfrm rot="5400000">
                <a:off x="830531740"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nvGrpSpPr>
            <p:cNvPr id="2729" name="Shape 2729"/>
            <p:cNvGrpSpPr/>
            <p:nvPr/>
          </p:nvGrpSpPr>
          <p:grpSpPr>
            <a:xfrm>
              <a:off x="703397502" y="1679441981"/>
              <a:ext cx="173599104" cy="208783098"/>
              <a:chOff x="0" y="0"/>
              <a:chExt cx="2147483647" cy="2147483647"/>
            </a:xfrm>
          </p:grpSpPr>
          <p:sp>
            <p:nvSpPr>
              <p:cNvPr id="2730" name="Shape 2730"/>
              <p:cNvSpPr/>
              <p:nvPr/>
            </p:nvSpPr>
            <p:spPr>
              <a:xfrm rot="5400000">
                <a:off x="-453280713"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31" name="Shape 2731"/>
              <p:cNvSpPr/>
              <p:nvPr/>
            </p:nvSpPr>
            <p:spPr>
              <a:xfrm rot="5400000">
                <a:off x="79615284"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32" name="Shape 2732"/>
              <p:cNvSpPr/>
              <p:nvPr/>
            </p:nvSpPr>
            <p:spPr>
              <a:xfrm rot="5400000">
                <a:off x="620466046"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33" name="Shape 2733"/>
              <p:cNvSpPr/>
              <p:nvPr/>
            </p:nvSpPr>
            <p:spPr>
              <a:xfrm rot="5400000">
                <a:off x="1153356996"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734" name="Shape 2734"/>
            <p:cNvSpPr txBox="1"/>
            <p:nvPr/>
          </p:nvSpPr>
          <p:spPr>
            <a:xfrm>
              <a:off x="680817292" y="613730314"/>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sp>
          <p:nvSpPr>
            <p:cNvPr id="2735" name="Shape 2735"/>
            <p:cNvSpPr txBox="1"/>
            <p:nvPr/>
          </p:nvSpPr>
          <p:spPr>
            <a:xfrm>
              <a:off x="706532773" y="1136835050"/>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sp>
          <p:nvSpPr>
            <p:cNvPr id="2736" name="Shape 2736"/>
            <p:cNvSpPr txBox="1"/>
            <p:nvPr/>
          </p:nvSpPr>
          <p:spPr>
            <a:xfrm>
              <a:off x="683388881" y="1696649469"/>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grpSp>
      <p:sp>
        <p:nvSpPr>
          <p:cNvPr id="2737" name="Shape 2737"/>
          <p:cNvSpPr/>
          <p:nvPr/>
        </p:nvSpPr>
        <p:spPr>
          <a:xfrm>
            <a:off x="3895725" y="4776787"/>
            <a:ext cx="1368425" cy="28733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38" name="Shape 2738"/>
          <p:cNvSpPr txBox="1"/>
          <p:nvPr/>
        </p:nvSpPr>
        <p:spPr>
          <a:xfrm>
            <a:off x="9013825" y="1000125"/>
            <a:ext cx="130175" cy="1500187"/>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descr="Cover image expansion" id="2739" name="Shape 2739"/>
          <p:cNvPicPr preferRelativeResize="0"/>
          <p:nvPr/>
        </p:nvPicPr>
        <p:blipFill rotWithShape="1">
          <a:blip r:embed="rId5">
            <a:alphaModFix/>
          </a:blip>
          <a:srcRect b="0" l="0" r="0" t="0"/>
          <a:stretch/>
        </p:blipFill>
        <p:spPr>
          <a:xfrm>
            <a:off x="203200" y="1247775"/>
            <a:ext cx="468312" cy="609600"/>
          </a:xfrm>
          <a:prstGeom prst="rect">
            <a:avLst/>
          </a:prstGeom>
          <a:noFill/>
          <a:ln>
            <a:noFill/>
          </a:ln>
        </p:spPr>
      </p:pic>
      <p:sp>
        <p:nvSpPr>
          <p:cNvPr id="2740" name="Shape 2740"/>
          <p:cNvSpPr txBox="1"/>
          <p:nvPr/>
        </p:nvSpPr>
        <p:spPr>
          <a:xfrm>
            <a:off x="7858125" y="1714500"/>
            <a:ext cx="1317625" cy="27622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Ancestral State</a:t>
            </a:r>
            <a:endParaRPr/>
          </a:p>
        </p:txBody>
      </p:sp>
      <p:sp>
        <p:nvSpPr>
          <p:cNvPr id="2741" name="Shape 2741"/>
          <p:cNvSpPr/>
          <p:nvPr/>
        </p:nvSpPr>
        <p:spPr>
          <a:xfrm>
            <a:off x="4278312" y="4810125"/>
            <a:ext cx="900112" cy="217487"/>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pic>
        <p:nvPicPr>
          <p:cNvPr descr="FORPPT-i0ISBRA-macaque-icon.jpg" id="2742" name="Shape 2742"/>
          <p:cNvPicPr preferRelativeResize="0"/>
          <p:nvPr/>
        </p:nvPicPr>
        <p:blipFill rotWithShape="1">
          <a:blip r:embed="rId6">
            <a:alphaModFix/>
          </a:blip>
          <a:srcRect b="0" l="0" r="9858" t="0"/>
          <a:stretch/>
        </p:blipFill>
        <p:spPr>
          <a:xfrm>
            <a:off x="190500" y="4665662"/>
            <a:ext cx="514350" cy="531812"/>
          </a:xfrm>
          <a:prstGeom prst="rect">
            <a:avLst/>
          </a:prstGeom>
          <a:noFill/>
          <a:ln>
            <a:noFill/>
          </a:ln>
        </p:spPr>
      </p:pic>
      <p:pic>
        <p:nvPicPr>
          <p:cNvPr descr="FORPPT-i0ISBRA-gorilla-icon.jpg" id="2743" name="Shape 2743"/>
          <p:cNvPicPr preferRelativeResize="0"/>
          <p:nvPr/>
        </p:nvPicPr>
        <p:blipFill rotWithShape="1">
          <a:blip r:embed="rId7">
            <a:alphaModFix/>
          </a:blip>
          <a:srcRect b="11501" l="0" r="0" t="0"/>
          <a:stretch/>
        </p:blipFill>
        <p:spPr>
          <a:xfrm>
            <a:off x="185737" y="5424487"/>
            <a:ext cx="523875" cy="6000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7" name="Shape 2747"/>
        <p:cNvGrpSpPr/>
        <p:nvPr/>
      </p:nvGrpSpPr>
      <p:grpSpPr>
        <a:xfrm>
          <a:off x="0" y="0"/>
          <a:ext cx="0" cy="0"/>
          <a:chOff x="0" y="0"/>
          <a:chExt cx="0" cy="0"/>
        </a:xfrm>
      </p:grpSpPr>
      <p:sp>
        <p:nvSpPr>
          <p:cNvPr id="2748" name="Shape 2748"/>
          <p:cNvSpPr txBox="1"/>
          <p:nvPr>
            <p:ph type="title"/>
          </p:nvPr>
        </p:nvSpPr>
        <p:spPr>
          <a:xfrm>
            <a:off x="0" y="274637"/>
            <a:ext cx="9144000" cy="1143000"/>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00090"/>
              </a:buClr>
              <a:buSzPts val="4400"/>
              <a:buFont typeface="Calibri"/>
              <a:buNone/>
            </a:pPr>
            <a:r>
              <a:rPr b="0" i="0" lang="en-US" sz="4400" u="none" cap="none" strike="noStrike">
                <a:solidFill>
                  <a:srgbClr val="000090"/>
                </a:solidFill>
                <a:latin typeface="Calibri"/>
                <a:ea typeface="Calibri"/>
                <a:cs typeface="Calibri"/>
                <a:sym typeface="Calibri"/>
              </a:rPr>
              <a:t>Genomic Variation</a:t>
            </a:r>
            <a:endParaRPr/>
          </a:p>
        </p:txBody>
      </p:sp>
      <p:cxnSp>
        <p:nvCxnSpPr>
          <p:cNvPr id="2749" name="Shape 2749"/>
          <p:cNvCxnSpPr/>
          <p:nvPr/>
        </p:nvCxnSpPr>
        <p:spPr>
          <a:xfrm>
            <a:off x="776287" y="4921250"/>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750" name="Shape 2750"/>
          <p:cNvCxnSpPr/>
          <p:nvPr/>
        </p:nvCxnSpPr>
        <p:spPr>
          <a:xfrm>
            <a:off x="776287" y="5705475"/>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751" name="Shape 2751"/>
          <p:cNvCxnSpPr/>
          <p:nvPr/>
        </p:nvCxnSpPr>
        <p:spPr>
          <a:xfrm>
            <a:off x="776287" y="4210050"/>
            <a:ext cx="8215312" cy="0"/>
          </a:xfrm>
          <a:prstGeom prst="straightConnector1">
            <a:avLst/>
          </a:prstGeom>
          <a:noFill/>
          <a:ln cap="flat" cmpd="sng" w="9525">
            <a:solidFill>
              <a:schemeClr val="accent2"/>
            </a:solidFill>
            <a:prstDash val="solid"/>
            <a:miter lim="800000"/>
            <a:headEnd len="med" w="med" type="none"/>
            <a:tailEnd len="med" w="med" type="none"/>
          </a:ln>
          <a:effectLst>
            <a:outerShdw blurRad="63500" dir="5400000" dist="38100">
              <a:srgbClr val="808080">
                <a:alpha val="39607"/>
              </a:srgbClr>
            </a:outerShdw>
          </a:effectLst>
        </p:spPr>
      </p:cxnSp>
      <p:cxnSp>
        <p:nvCxnSpPr>
          <p:cNvPr id="2752" name="Shape 2752"/>
          <p:cNvCxnSpPr/>
          <p:nvPr/>
        </p:nvCxnSpPr>
        <p:spPr>
          <a:xfrm>
            <a:off x="776287" y="3348037"/>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cxnSp>
        <p:nvCxnSpPr>
          <p:cNvPr id="2753" name="Shape 2753"/>
          <p:cNvCxnSpPr/>
          <p:nvPr/>
        </p:nvCxnSpPr>
        <p:spPr>
          <a:xfrm>
            <a:off x="785812" y="1562100"/>
            <a:ext cx="8215312" cy="0"/>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sp>
        <p:nvSpPr>
          <p:cNvPr id="2754" name="Shape 2754"/>
          <p:cNvSpPr/>
          <p:nvPr/>
        </p:nvSpPr>
        <p:spPr>
          <a:xfrm>
            <a:off x="1271587" y="1457325"/>
            <a:ext cx="900112" cy="215900"/>
          </a:xfrm>
          <a:prstGeom prst="flowChartAlternateProcess">
            <a:avLst/>
          </a:prstGeom>
          <a:gradFill>
            <a:gsLst>
              <a:gs pos="0">
                <a:srgbClr val="FFFF00"/>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pic>
        <p:nvPicPr>
          <p:cNvPr descr="venter.jpeg" id="2755" name="Shape 2755"/>
          <p:cNvPicPr preferRelativeResize="0"/>
          <p:nvPr/>
        </p:nvPicPr>
        <p:blipFill rotWithShape="1">
          <a:blip r:embed="rId3">
            <a:alphaModFix/>
          </a:blip>
          <a:srcRect b="0" l="0" r="0" t="0"/>
          <a:stretch/>
        </p:blipFill>
        <p:spPr>
          <a:xfrm>
            <a:off x="217487" y="4662487"/>
            <a:ext cx="447675" cy="539750"/>
          </a:xfrm>
          <a:prstGeom prst="rect">
            <a:avLst/>
          </a:prstGeom>
          <a:noFill/>
          <a:ln>
            <a:noFill/>
          </a:ln>
        </p:spPr>
      </p:pic>
      <p:pic>
        <p:nvPicPr>
          <p:cNvPr descr="watson.jpeg" id="2756" name="Shape 2756"/>
          <p:cNvPicPr preferRelativeResize="0"/>
          <p:nvPr/>
        </p:nvPicPr>
        <p:blipFill rotWithShape="1">
          <a:blip r:embed="rId4">
            <a:alphaModFix/>
          </a:blip>
          <a:srcRect b="8471" l="0" r="40644" t="0"/>
          <a:stretch/>
        </p:blipFill>
        <p:spPr>
          <a:xfrm>
            <a:off x="168275" y="5419725"/>
            <a:ext cx="527050" cy="557212"/>
          </a:xfrm>
          <a:prstGeom prst="rect">
            <a:avLst/>
          </a:prstGeom>
          <a:noFill/>
          <a:ln>
            <a:noFill/>
          </a:ln>
        </p:spPr>
      </p:pic>
      <p:pic>
        <p:nvPicPr>
          <p:cNvPr descr="nature01403-f6.2.jpg" id="2757" name="Shape 2757"/>
          <p:cNvPicPr preferRelativeResize="0"/>
          <p:nvPr/>
        </p:nvPicPr>
        <p:blipFill rotWithShape="1">
          <a:blip r:embed="rId5">
            <a:alphaModFix/>
          </a:blip>
          <a:srcRect b="6404" l="0" r="0" t="0"/>
          <a:stretch/>
        </p:blipFill>
        <p:spPr>
          <a:xfrm>
            <a:off x="206375" y="3919537"/>
            <a:ext cx="481012" cy="603250"/>
          </a:xfrm>
          <a:prstGeom prst="rect">
            <a:avLst/>
          </a:prstGeom>
          <a:noFill/>
          <a:ln>
            <a:noFill/>
          </a:ln>
        </p:spPr>
      </p:pic>
      <p:pic>
        <p:nvPicPr>
          <p:cNvPr descr="11-chimp1-225.jpg" id="2758" name="Shape 2758"/>
          <p:cNvPicPr preferRelativeResize="0"/>
          <p:nvPr/>
        </p:nvPicPr>
        <p:blipFill rotWithShape="1">
          <a:blip r:embed="rId6">
            <a:alphaModFix/>
          </a:blip>
          <a:srcRect b="0" l="0" r="0" t="0"/>
          <a:stretch/>
        </p:blipFill>
        <p:spPr>
          <a:xfrm>
            <a:off x="204787" y="3040062"/>
            <a:ext cx="484187" cy="603250"/>
          </a:xfrm>
          <a:prstGeom prst="rect">
            <a:avLst/>
          </a:prstGeom>
          <a:noFill/>
          <a:ln>
            <a:noFill/>
          </a:ln>
        </p:spPr>
      </p:pic>
      <p:grpSp>
        <p:nvGrpSpPr>
          <p:cNvPr id="2759" name="Shape 2759"/>
          <p:cNvGrpSpPr/>
          <p:nvPr/>
        </p:nvGrpSpPr>
        <p:grpSpPr>
          <a:xfrm>
            <a:off x="857250" y="2286001"/>
            <a:ext cx="2994025" cy="1347786"/>
            <a:chOff x="0" y="0"/>
            <a:chExt cx="2147483647" cy="2147483647"/>
          </a:xfrm>
        </p:grpSpPr>
        <p:grpSp>
          <p:nvGrpSpPr>
            <p:cNvPr id="2760" name="Shape 2760"/>
            <p:cNvGrpSpPr/>
            <p:nvPr/>
          </p:nvGrpSpPr>
          <p:grpSpPr>
            <a:xfrm>
              <a:off x="5693359" y="1464537970"/>
              <a:ext cx="981511394" cy="457825780"/>
              <a:chOff x="0" y="0"/>
              <a:chExt cx="2147483647" cy="2147483647"/>
            </a:xfrm>
          </p:grpSpPr>
          <p:sp>
            <p:nvSpPr>
              <p:cNvPr id="2761" name="Shape 2761"/>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62" name="Shape 2762"/>
              <p:cNvSpPr/>
              <p:nvPr/>
            </p:nvSpPr>
            <p:spPr>
              <a:xfrm>
                <a:off x="622819927" y="284747969"/>
                <a:ext cx="1412555822" cy="1613577960"/>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763" name="Shape 2763"/>
            <p:cNvGrpSpPr/>
            <p:nvPr/>
          </p:nvGrpSpPr>
          <p:grpSpPr>
            <a:xfrm>
              <a:off x="1081712453" y="1464537970"/>
              <a:ext cx="981511394" cy="457825780"/>
              <a:chOff x="0" y="0"/>
              <a:chExt cx="2147483647" cy="2147483647"/>
            </a:xfrm>
          </p:grpSpPr>
          <p:sp>
            <p:nvSpPr>
              <p:cNvPr id="2764" name="Shape 2764"/>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65" name="Shape 2765"/>
              <p:cNvSpPr/>
              <p:nvPr/>
            </p:nvSpPr>
            <p:spPr>
              <a:xfrm>
                <a:off x="622819927" y="284747969"/>
                <a:ext cx="1412557451" cy="1613577960"/>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sp>
          <p:nvSpPr>
            <p:cNvPr id="2766" name="Shape 2766"/>
            <p:cNvSpPr txBox="1"/>
            <p:nvPr/>
          </p:nvSpPr>
          <p:spPr>
            <a:xfrm>
              <a:off x="0" y="781592152"/>
              <a:ext cx="2147483647" cy="1365891494"/>
            </a:xfrm>
            <a:prstGeom prst="rect">
              <a:avLst/>
            </a:prstGeom>
            <a:noFill/>
            <a:ln cap="flat" cmpd="sng" w="22225">
              <a:solidFill>
                <a:srgbClr val="D9969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Segmental Duplication (SD)</a:t>
              </a:r>
              <a:endParaRPr/>
            </a:p>
          </p:txBody>
        </p:sp>
        <p:sp>
          <p:nvSpPr>
            <p:cNvPr id="2767" name="Shape 2767"/>
            <p:cNvSpPr/>
            <p:nvPr/>
          </p:nvSpPr>
          <p:spPr>
            <a:xfrm rot="5400000">
              <a:off x="896686135" y="-56922503"/>
              <a:ext cx="307426017" cy="796790775"/>
            </a:xfrm>
            <a:custGeom>
              <a:pathLst>
                <a:path extrusionOk="0" h="500079" w="428628">
                  <a:moveTo>
                    <a:pt x="0" y="125020"/>
                  </a:moveTo>
                  <a:lnTo>
                    <a:pt x="13395" y="125020"/>
                  </a:lnTo>
                  <a:lnTo>
                    <a:pt x="13395" y="375059"/>
                  </a:lnTo>
                  <a:lnTo>
                    <a:pt x="0" y="375059"/>
                  </a:lnTo>
                  <a:lnTo>
                    <a:pt x="0" y="125020"/>
                  </a:lnTo>
                  <a:close/>
                  <a:moveTo>
                    <a:pt x="26789" y="125020"/>
                  </a:moveTo>
                  <a:lnTo>
                    <a:pt x="53579" y="125020"/>
                  </a:lnTo>
                  <a:lnTo>
                    <a:pt x="53579" y="375059"/>
                  </a:lnTo>
                  <a:lnTo>
                    <a:pt x="26789" y="375059"/>
                  </a:lnTo>
                  <a:lnTo>
                    <a:pt x="26789" y="125020"/>
                  </a:lnTo>
                  <a:close/>
                  <a:moveTo>
                    <a:pt x="66973" y="125020"/>
                  </a:moveTo>
                  <a:lnTo>
                    <a:pt x="214314" y="125020"/>
                  </a:lnTo>
                  <a:lnTo>
                    <a:pt x="214314" y="0"/>
                  </a:lnTo>
                  <a:lnTo>
                    <a:pt x="428628" y="250040"/>
                  </a:lnTo>
                  <a:lnTo>
                    <a:pt x="214314" y="500079"/>
                  </a:lnTo>
                  <a:lnTo>
                    <a:pt x="214314" y="375059"/>
                  </a:lnTo>
                  <a:lnTo>
                    <a:pt x="66973" y="375059"/>
                  </a:lnTo>
                  <a:lnTo>
                    <a:pt x="66973" y="125020"/>
                  </a:lnTo>
                  <a:close/>
                </a:path>
              </a:pathLst>
            </a:custGeom>
            <a:solidFill>
              <a:srgbClr val="D996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768" name="Shape 2768"/>
          <p:cNvSpPr/>
          <p:nvPr/>
        </p:nvSpPr>
        <p:spPr>
          <a:xfrm rot="5400000">
            <a:off x="2393156" y="3750468"/>
            <a:ext cx="142875" cy="1357312"/>
          </a:xfrm>
          <a:prstGeom prst="rightBrace">
            <a:avLst>
              <a:gd fmla="val 189" name="adj1"/>
              <a:gd fmla="val 50000"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nvGrpSpPr>
          <p:cNvPr id="2769" name="Shape 2769"/>
          <p:cNvGrpSpPr/>
          <p:nvPr/>
        </p:nvGrpSpPr>
        <p:grpSpPr>
          <a:xfrm>
            <a:off x="2365375" y="4062412"/>
            <a:ext cx="1368425" cy="287337"/>
            <a:chOff x="0" y="0"/>
            <a:chExt cx="2147483647" cy="2147483647"/>
          </a:xfrm>
        </p:grpSpPr>
        <p:sp>
          <p:nvSpPr>
            <p:cNvPr id="2770" name="Shape 2770"/>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71" name="Shape 2771"/>
            <p:cNvSpPr/>
            <p:nvPr/>
          </p:nvSpPr>
          <p:spPr>
            <a:xfrm>
              <a:off x="622820667" y="284750142"/>
              <a:ext cx="1412555960"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grpSp>
        <p:nvGrpSpPr>
          <p:cNvPr id="2772" name="Shape 2772"/>
          <p:cNvGrpSpPr/>
          <p:nvPr/>
        </p:nvGrpSpPr>
        <p:grpSpPr>
          <a:xfrm>
            <a:off x="865187" y="4062412"/>
            <a:ext cx="1368425" cy="287337"/>
            <a:chOff x="0" y="0"/>
            <a:chExt cx="2147483647" cy="2147483647"/>
          </a:xfrm>
        </p:grpSpPr>
        <p:sp>
          <p:nvSpPr>
            <p:cNvPr id="2773" name="Shape 2773"/>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74" name="Shape 2774"/>
            <p:cNvSpPr/>
            <p:nvPr/>
          </p:nvSpPr>
          <p:spPr>
            <a:xfrm>
              <a:off x="622820667" y="284750142"/>
              <a:ext cx="1412554422"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775" name="Shape 2775"/>
          <p:cNvGrpSpPr/>
          <p:nvPr/>
        </p:nvGrpSpPr>
        <p:grpSpPr>
          <a:xfrm>
            <a:off x="865187" y="4776787"/>
            <a:ext cx="1368425" cy="287337"/>
            <a:chOff x="0" y="0"/>
            <a:chExt cx="2147483647" cy="2147483647"/>
          </a:xfrm>
        </p:grpSpPr>
        <p:sp>
          <p:nvSpPr>
            <p:cNvPr id="2776" name="Shape 2776"/>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77" name="Shape 2777"/>
            <p:cNvSpPr/>
            <p:nvPr/>
          </p:nvSpPr>
          <p:spPr>
            <a:xfrm>
              <a:off x="622820667" y="284750142"/>
              <a:ext cx="1412554422"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778" name="Shape 2778"/>
          <p:cNvGrpSpPr/>
          <p:nvPr/>
        </p:nvGrpSpPr>
        <p:grpSpPr>
          <a:xfrm>
            <a:off x="865187" y="5562600"/>
            <a:ext cx="1368425" cy="287337"/>
            <a:chOff x="0" y="0"/>
            <a:chExt cx="2147483647" cy="2147483647"/>
          </a:xfrm>
        </p:grpSpPr>
        <p:sp>
          <p:nvSpPr>
            <p:cNvPr id="2779" name="Shape 2779"/>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80" name="Shape 2780"/>
            <p:cNvSpPr/>
            <p:nvPr/>
          </p:nvSpPr>
          <p:spPr>
            <a:xfrm>
              <a:off x="622820667" y="284750142"/>
              <a:ext cx="1412554422" cy="1613573033"/>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grpSp>
      <p:grpSp>
        <p:nvGrpSpPr>
          <p:cNvPr id="2781" name="Shape 2781"/>
          <p:cNvGrpSpPr/>
          <p:nvPr/>
        </p:nvGrpSpPr>
        <p:grpSpPr>
          <a:xfrm>
            <a:off x="2365375" y="4776787"/>
            <a:ext cx="1368425" cy="287337"/>
            <a:chOff x="0" y="0"/>
            <a:chExt cx="2147483647" cy="2147483647"/>
          </a:xfrm>
        </p:grpSpPr>
        <p:sp>
          <p:nvSpPr>
            <p:cNvPr id="2782" name="Shape 2782"/>
            <p:cNvSpPr/>
            <p:nvPr/>
          </p:nvSpPr>
          <p:spPr>
            <a:xfrm>
              <a:off x="0" y="0"/>
              <a:ext cx="2147483647" cy="214748364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83" name="Shape 2783"/>
            <p:cNvSpPr/>
            <p:nvPr/>
          </p:nvSpPr>
          <p:spPr>
            <a:xfrm>
              <a:off x="622820667" y="284750142"/>
              <a:ext cx="1412555960" cy="1613580454"/>
            </a:xfrm>
            <a:prstGeom prst="flowChartAlternateProcess">
              <a:avLst/>
            </a:prstGeom>
            <a:gradFill>
              <a:gsLst>
                <a:gs pos="0">
                  <a:srgbClr val="FFFF00"/>
                </a:gs>
                <a:gs pos="50000">
                  <a:srgbClr val="FFFF99"/>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Dup. Gene</a:t>
              </a:r>
              <a:endParaRPr/>
            </a:p>
          </p:txBody>
        </p:sp>
      </p:grpSp>
      <p:sp>
        <p:nvSpPr>
          <p:cNvPr id="2784" name="Shape 2784"/>
          <p:cNvSpPr/>
          <p:nvPr/>
        </p:nvSpPr>
        <p:spPr>
          <a:xfrm>
            <a:off x="2365375" y="5562600"/>
            <a:ext cx="1368425" cy="28733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85" name="Shape 2785"/>
          <p:cNvSpPr txBox="1"/>
          <p:nvPr/>
        </p:nvSpPr>
        <p:spPr>
          <a:xfrm>
            <a:off x="857250" y="3776662"/>
            <a:ext cx="4510087" cy="2286000"/>
          </a:xfrm>
          <a:prstGeom prst="rect">
            <a:avLst/>
          </a:prstGeom>
          <a:noFill/>
          <a:ln cap="flat" cmpd="sng" w="22225">
            <a:solidFill>
              <a:srgbClr val="D99694"/>
            </a:solidFill>
            <a:prstDash val="solid"/>
            <a:miter lim="800000"/>
            <a:headEnd len="sm" w="sm" type="none"/>
            <a:tailEnd len="sm" w="sm" type="none"/>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CNV (type of SV)</a:t>
            </a:r>
            <a:endParaRPr/>
          </a:p>
        </p:txBody>
      </p:sp>
      <p:sp>
        <p:nvSpPr>
          <p:cNvPr id="2786" name="Shape 2786"/>
          <p:cNvSpPr txBox="1"/>
          <p:nvPr/>
        </p:nvSpPr>
        <p:spPr>
          <a:xfrm>
            <a:off x="3900487" y="3409950"/>
            <a:ext cx="1393825"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Syntenic Ortholog</a:t>
            </a:r>
            <a:endParaRPr/>
          </a:p>
        </p:txBody>
      </p:sp>
      <p:sp>
        <p:nvSpPr>
          <p:cNvPr id="2787" name="Shape 2787"/>
          <p:cNvSpPr/>
          <p:nvPr/>
        </p:nvSpPr>
        <p:spPr>
          <a:xfrm>
            <a:off x="3643312" y="3286125"/>
            <a:ext cx="285750" cy="928687"/>
          </a:xfrm>
          <a:prstGeom prst="rightBrace">
            <a:avLst>
              <a:gd fmla="val 1661" name="adj1"/>
              <a:gd fmla="val 5705"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88" name="Shape 2788"/>
          <p:cNvSpPr txBox="1"/>
          <p:nvPr/>
        </p:nvSpPr>
        <p:spPr>
          <a:xfrm>
            <a:off x="5273675" y="2346325"/>
            <a:ext cx="2706687" cy="579437"/>
          </a:xfrm>
          <a:prstGeom prst="rect">
            <a:avLst/>
          </a:prstGeom>
          <a:noFill/>
          <a:ln>
            <a:noFill/>
          </a:ln>
          <a:effectLst>
            <a:reflection blurRad="0" dir="0" dist="0" endA="300" endPos="55000" fadeDir="5400000" kx="0" rotWithShape="0" algn="bl" stA="50000" stPos="0" sy="-100000" ky="0"/>
          </a:effectLst>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3F3F3F"/>
              </a:buClr>
              <a:buSzPts val="1200"/>
              <a:buFont typeface="Arial"/>
              <a:buNone/>
            </a:pPr>
            <a:r>
              <a:rPr b="1" i="0" lang="en-US" sz="1200" u="none" cap="none" strike="noStrike">
                <a:solidFill>
                  <a:srgbClr val="3F3F3F"/>
                </a:solidFill>
                <a:latin typeface="Arial"/>
                <a:ea typeface="Arial"/>
                <a:cs typeface="Arial"/>
                <a:sym typeface="Arial"/>
              </a:rPr>
              <a:t>The Genome Remodeling Process</a:t>
            </a:r>
            <a:endParaRPr/>
          </a:p>
        </p:txBody>
      </p:sp>
      <p:grpSp>
        <p:nvGrpSpPr>
          <p:cNvPr id="2789" name="Shape 2789"/>
          <p:cNvGrpSpPr/>
          <p:nvPr/>
        </p:nvGrpSpPr>
        <p:grpSpPr>
          <a:xfrm>
            <a:off x="871537" y="1701800"/>
            <a:ext cx="4321175" cy="274637"/>
            <a:chOff x="0" y="0"/>
            <a:chExt cx="2147483646" cy="2147483647"/>
          </a:xfrm>
        </p:grpSpPr>
        <p:sp>
          <p:nvSpPr>
            <p:cNvPr id="2790" name="Shape 2790"/>
            <p:cNvSpPr txBox="1"/>
            <p:nvPr/>
          </p:nvSpPr>
          <p:spPr>
            <a:xfrm>
              <a:off x="489953290" y="99308108"/>
              <a:ext cx="1657530356" cy="20456124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53735"/>
                </a:buClr>
                <a:buSzPts val="1100"/>
                <a:buFont typeface="Arial"/>
                <a:buNone/>
              </a:pPr>
              <a:r>
                <a:rPr b="1" i="0" lang="en-US" sz="1100" u="none">
                  <a:solidFill>
                    <a:srgbClr val="953735"/>
                  </a:solidFill>
                  <a:latin typeface="Arial"/>
                  <a:ea typeface="Arial"/>
                  <a:cs typeface="Arial"/>
                  <a:sym typeface="Arial"/>
                </a:rPr>
                <a:t>Non-allelic homologous recombination (NAHR)</a:t>
              </a:r>
              <a:endParaRPr/>
            </a:p>
          </p:txBody>
        </p:sp>
        <p:grpSp>
          <p:nvGrpSpPr>
            <p:cNvPr id="2791" name="Shape 2791"/>
            <p:cNvGrpSpPr/>
            <p:nvPr/>
          </p:nvGrpSpPr>
          <p:grpSpPr>
            <a:xfrm>
              <a:off x="0" y="0"/>
              <a:ext cx="674540220" cy="2147483647"/>
              <a:chOff x="0" y="0"/>
              <a:chExt cx="2147483647" cy="2147483647"/>
            </a:xfrm>
          </p:grpSpPr>
          <p:sp>
            <p:nvSpPr>
              <p:cNvPr id="2792" name="Shape 2792"/>
              <p:cNvSpPr/>
              <p:nvPr/>
            </p:nvSpPr>
            <p:spPr>
              <a:xfrm>
                <a:off x="0" y="1079948701"/>
                <a:ext cx="2147483647" cy="1067534940"/>
              </a:xfrm>
              <a:prstGeom prst="triangle">
                <a:avLst>
                  <a:gd fmla="val 50000" name="adj"/>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793" name="Shape 2793"/>
              <p:cNvSpPr/>
              <p:nvPr/>
            </p:nvSpPr>
            <p:spPr>
              <a:xfrm flipH="1" rot="10800000">
                <a:off x="0" y="0"/>
                <a:ext cx="2147483647" cy="1067534940"/>
              </a:xfrm>
              <a:prstGeom prst="triangle">
                <a:avLst>
                  <a:gd fmla="val 50000" name="adj"/>
                </a:avLst>
              </a:pr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sp>
        <p:nvSpPr>
          <p:cNvPr id="2794" name="Shape 2794"/>
          <p:cNvSpPr/>
          <p:nvPr/>
        </p:nvSpPr>
        <p:spPr>
          <a:xfrm>
            <a:off x="857250" y="1452562"/>
            <a:ext cx="285750" cy="215900"/>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650" lIns="35950" spcFirstLastPara="1" rIns="35950" wrap="square" tIns="4565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grpSp>
        <p:nvGrpSpPr>
          <p:cNvPr id="2795" name="Shape 2795"/>
          <p:cNvGrpSpPr/>
          <p:nvPr/>
        </p:nvGrpSpPr>
        <p:grpSpPr>
          <a:xfrm>
            <a:off x="214312" y="1997075"/>
            <a:ext cx="8799512" cy="219075"/>
            <a:chOff x="0" y="0"/>
            <a:chExt cx="2147483647" cy="2147483647"/>
          </a:xfrm>
        </p:grpSpPr>
        <p:cxnSp>
          <p:nvCxnSpPr>
            <p:cNvPr id="2796" name="Shape 2796"/>
            <p:cNvCxnSpPr/>
            <p:nvPr/>
          </p:nvCxnSpPr>
          <p:spPr>
            <a:xfrm flipH="1" rot="10800000">
              <a:off x="0" y="762511574"/>
              <a:ext cx="2147483647" cy="264544135"/>
            </a:xfrm>
            <a:prstGeom prst="straightConnector1">
              <a:avLst/>
            </a:prstGeom>
            <a:noFill/>
            <a:ln cap="flat" cmpd="sng" w="9525">
              <a:solidFill>
                <a:srgbClr val="4A7EBB"/>
              </a:solidFill>
              <a:prstDash val="solid"/>
              <a:miter lim="800000"/>
              <a:headEnd len="med" w="med" type="none"/>
              <a:tailEnd len="med" w="med" type="none"/>
            </a:ln>
            <a:effectLst>
              <a:outerShdw blurRad="63500" dir="5400000" dist="38100">
                <a:srgbClr val="808080">
                  <a:alpha val="39607"/>
                </a:srgbClr>
              </a:outerShdw>
            </a:effectLst>
          </p:spPr>
        </p:cxnSp>
        <p:sp>
          <p:nvSpPr>
            <p:cNvPr id="2797" name="Shape 2797"/>
            <p:cNvSpPr/>
            <p:nvPr/>
          </p:nvSpPr>
          <p:spPr>
            <a:xfrm>
              <a:off x="617164220" y="0"/>
              <a:ext cx="219668691" cy="2116362839"/>
            </a:xfrm>
            <a:prstGeom prst="flowChartAlternateProcess">
              <a:avLst/>
            </a:prstGeom>
            <a:gradFill>
              <a:gsLst>
                <a:gs pos="0">
                  <a:srgbClr val="FFFF00"/>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sp>
          <p:nvSpPr>
            <p:cNvPr id="2798" name="Shape 2798"/>
            <p:cNvSpPr/>
            <p:nvPr/>
          </p:nvSpPr>
          <p:spPr>
            <a:xfrm>
              <a:off x="297927842" y="15564103"/>
              <a:ext cx="175502692" cy="2116362839"/>
            </a:xfrm>
            <a:prstGeom prst="flowChartAlternateProcess">
              <a:avLst/>
            </a:prstGeom>
            <a:gradFill>
              <a:gsLst>
                <a:gs pos="0">
                  <a:srgbClr val="E46C0A"/>
                </a:gs>
                <a:gs pos="50000">
                  <a:srgbClr val="FFFF99"/>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Gene</a:t>
              </a:r>
              <a:endParaRPr/>
            </a:p>
          </p:txBody>
        </p:sp>
        <p:sp>
          <p:nvSpPr>
            <p:cNvPr id="2799" name="Shape 2799"/>
            <p:cNvSpPr/>
            <p:nvPr/>
          </p:nvSpPr>
          <p:spPr>
            <a:xfrm>
              <a:off x="158068366" y="15564103"/>
              <a:ext cx="69736097" cy="2116362839"/>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sp>
          <p:nvSpPr>
            <p:cNvPr id="2800" name="Shape 2800"/>
            <p:cNvSpPr/>
            <p:nvPr/>
          </p:nvSpPr>
          <p:spPr>
            <a:xfrm>
              <a:off x="520308427" y="31120807"/>
              <a:ext cx="69736097" cy="2116362839"/>
            </a:xfrm>
            <a:prstGeom prst="flowChartAlternateProcess">
              <a:avLst/>
            </a:prstGeom>
            <a:gradFill>
              <a:gsLst>
                <a:gs pos="0">
                  <a:srgbClr val="A6A6A6"/>
                </a:gs>
                <a:gs pos="50000">
                  <a:srgbClr val="DDD9C3"/>
                </a:gs>
                <a:gs pos="100000">
                  <a:srgbClr val="FFFFFF"/>
                </a:gs>
              </a:gsLst>
              <a:lin ang="5400000" scaled="0"/>
            </a:gradFill>
            <a:ln cap="flat" cmpd="sng" w="9525">
              <a:solidFill>
                <a:srgbClr val="595959"/>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Alu</a:t>
              </a:r>
              <a:endParaRPr/>
            </a:p>
          </p:txBody>
        </p:sp>
      </p:grpSp>
      <p:sp>
        <p:nvSpPr>
          <p:cNvPr id="2801" name="Shape 2801"/>
          <p:cNvSpPr/>
          <p:nvPr/>
        </p:nvSpPr>
        <p:spPr>
          <a:xfrm rot="5400000">
            <a:off x="3284537" y="3725862"/>
            <a:ext cx="155575" cy="2847975"/>
          </a:xfrm>
          <a:prstGeom prst="rightBrace">
            <a:avLst>
              <a:gd fmla="val 98" name="adj1"/>
              <a:gd fmla="val 50000" name="adj2"/>
            </a:avLst>
          </a:prstGeom>
          <a:noFill/>
          <a:ln cap="flat" cmpd="sng" w="9525">
            <a:solidFill>
              <a:srgbClr val="7F7F7F"/>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02" name="Shape 2802"/>
          <p:cNvSpPr/>
          <p:nvPr/>
        </p:nvSpPr>
        <p:spPr>
          <a:xfrm>
            <a:off x="2776537" y="5602287"/>
            <a:ext cx="900112" cy="215900"/>
          </a:xfrm>
          <a:prstGeom prst="flowChartAlternateProcess">
            <a:avLst/>
          </a:prstGeom>
          <a:solidFill>
            <a:srgbClr val="632523"/>
          </a:solidFill>
          <a:ln cap="flat" cmpd="sng" w="9525">
            <a:solidFill>
              <a:schemeClr val="dk1"/>
            </a:solidFill>
            <a:prstDash val="solid"/>
            <a:round/>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FFFFFF"/>
              </a:buClr>
              <a:buSzPts val="900"/>
              <a:buFont typeface="Arial"/>
              <a:buNone/>
            </a:pPr>
            <a:r>
              <a:rPr b="1" i="0" lang="en-US" sz="900" u="none">
                <a:solidFill>
                  <a:srgbClr val="FFFFFF"/>
                </a:solidFill>
                <a:latin typeface="Arial"/>
                <a:ea typeface="Arial"/>
                <a:cs typeface="Arial"/>
                <a:sym typeface="Arial"/>
              </a:rPr>
              <a:t>Dup. ψgene </a:t>
            </a:r>
            <a:endParaRPr/>
          </a:p>
        </p:txBody>
      </p:sp>
      <p:sp>
        <p:nvSpPr>
          <p:cNvPr id="2803" name="Shape 2803"/>
          <p:cNvSpPr/>
          <p:nvPr/>
        </p:nvSpPr>
        <p:spPr>
          <a:xfrm>
            <a:off x="6240462" y="5583237"/>
            <a:ext cx="900112" cy="215900"/>
          </a:xfrm>
          <a:prstGeom prst="flowChartAlternateProcess">
            <a:avLst/>
          </a:prstGeom>
          <a:solidFill>
            <a:srgbClr val="632523"/>
          </a:solidFill>
          <a:ln cap="flat" cmpd="sng" w="9525">
            <a:solidFill>
              <a:schemeClr val="dk1"/>
            </a:solidFill>
            <a:prstDash val="solid"/>
            <a:round/>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FFFFFF"/>
              </a:buClr>
              <a:buSzPts val="800"/>
              <a:buFont typeface="Arial"/>
              <a:buNone/>
            </a:pPr>
            <a:r>
              <a:rPr b="1" i="0" lang="en-US" sz="800" u="none">
                <a:solidFill>
                  <a:srgbClr val="FFFFFF"/>
                </a:solidFill>
                <a:latin typeface="Arial"/>
                <a:ea typeface="Arial"/>
                <a:cs typeface="Arial"/>
                <a:sym typeface="Arial"/>
              </a:rPr>
              <a:t>Pssd. ψgene </a:t>
            </a:r>
            <a:endParaRPr/>
          </a:p>
        </p:txBody>
      </p:sp>
      <p:cxnSp>
        <p:nvCxnSpPr>
          <p:cNvPr id="2804" name="Shape 2804"/>
          <p:cNvCxnSpPr/>
          <p:nvPr/>
        </p:nvCxnSpPr>
        <p:spPr>
          <a:xfrm flipH="1" rot="10800000">
            <a:off x="3213099" y="4776786"/>
            <a:ext cx="1366800" cy="38100"/>
          </a:xfrm>
          <a:prstGeom prst="curvedConnector3">
            <a:avLst>
              <a:gd fmla="val 0" name="adj1"/>
            </a:avLst>
          </a:prstGeom>
          <a:noFill/>
          <a:ln cap="flat" cmpd="sng" w="9525">
            <a:solidFill>
              <a:srgbClr val="4A7EBB"/>
            </a:solidFill>
            <a:prstDash val="solid"/>
            <a:miter lim="800000"/>
            <a:headEnd len="med" w="med" type="none"/>
            <a:tailEnd len="med" w="med" type="stealth"/>
          </a:ln>
        </p:spPr>
      </p:cxnSp>
      <p:sp>
        <p:nvSpPr>
          <p:cNvPr id="2805" name="Shape 2805"/>
          <p:cNvSpPr txBox="1"/>
          <p:nvPr/>
        </p:nvSpPr>
        <p:spPr>
          <a:xfrm>
            <a:off x="3886200" y="4314825"/>
            <a:ext cx="796925"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duplicate</a:t>
            </a:r>
            <a:endParaRPr/>
          </a:p>
        </p:txBody>
      </p:sp>
      <p:cxnSp>
        <p:nvCxnSpPr>
          <p:cNvPr id="2806" name="Shape 2806"/>
          <p:cNvCxnSpPr/>
          <p:nvPr/>
        </p:nvCxnSpPr>
        <p:spPr>
          <a:xfrm>
            <a:off x="1712913" y="5745161"/>
            <a:ext cx="4976700" cy="54000"/>
          </a:xfrm>
          <a:prstGeom prst="curvedConnector3">
            <a:avLst>
              <a:gd fmla="val 0" name="adj1"/>
            </a:avLst>
          </a:prstGeom>
          <a:noFill/>
          <a:ln cap="flat" cmpd="sng" w="9525">
            <a:solidFill>
              <a:srgbClr val="4A7EBB"/>
            </a:solidFill>
            <a:prstDash val="solid"/>
            <a:miter lim="800000"/>
            <a:headEnd len="med" w="med" type="none"/>
            <a:tailEnd len="med" w="med" type="stealth"/>
          </a:ln>
        </p:spPr>
      </p:cxnSp>
      <p:sp>
        <p:nvSpPr>
          <p:cNvPr id="2807" name="Shape 2807"/>
          <p:cNvSpPr txBox="1"/>
          <p:nvPr/>
        </p:nvSpPr>
        <p:spPr>
          <a:xfrm>
            <a:off x="5859462" y="5961062"/>
            <a:ext cx="1262062" cy="260350"/>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Retro-transpose</a:t>
            </a:r>
            <a:endParaRPr/>
          </a:p>
        </p:txBody>
      </p:sp>
      <p:sp>
        <p:nvSpPr>
          <p:cNvPr id="2808" name="Shape 2808"/>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grpSp>
        <p:nvGrpSpPr>
          <p:cNvPr id="2809" name="Shape 2809"/>
          <p:cNvGrpSpPr/>
          <p:nvPr/>
        </p:nvGrpSpPr>
        <p:grpSpPr>
          <a:xfrm>
            <a:off x="3857625" y="3233737"/>
            <a:ext cx="5302250" cy="2971800"/>
            <a:chOff x="0" y="0"/>
            <a:chExt cx="2147483647" cy="2147483647"/>
          </a:xfrm>
        </p:grpSpPr>
        <p:cxnSp>
          <p:nvCxnSpPr>
            <p:cNvPr id="2810" name="Shape 2810"/>
            <p:cNvCxnSpPr/>
            <p:nvPr/>
          </p:nvCxnSpPr>
          <p:spPr>
            <a:xfrm rot="5400000">
              <a:off x="1522219393" y="1378294893"/>
              <a:ext cx="252656047" cy="330417333"/>
            </a:xfrm>
            <a:prstGeom prst="straightConnector1">
              <a:avLst/>
            </a:prstGeom>
            <a:noFill/>
            <a:ln cap="flat" cmpd="sng" w="15875">
              <a:solidFill>
                <a:srgbClr val="7F7F7F"/>
              </a:solidFill>
              <a:prstDash val="solid"/>
              <a:miter lim="800000"/>
              <a:headEnd len="med" w="med" type="none"/>
              <a:tailEnd len="med" w="med" type="none"/>
            </a:ln>
          </p:spPr>
        </p:cxnSp>
        <p:sp>
          <p:nvSpPr>
            <p:cNvPr id="2811" name="Shape 2811"/>
            <p:cNvSpPr/>
            <p:nvPr/>
          </p:nvSpPr>
          <p:spPr>
            <a:xfrm>
              <a:off x="1388791776" y="1137982495"/>
              <a:ext cx="364557906" cy="169779936"/>
            </a:xfrm>
            <a:prstGeom prst="flowChartAlternateProcess">
              <a:avLst/>
            </a:prstGeom>
            <a:gradFill>
              <a:gsLst>
                <a:gs pos="0">
                  <a:srgbClr val="EBF1DE"/>
                </a:gs>
                <a:gs pos="50000">
                  <a:srgbClr val="D7E4BD"/>
                </a:gs>
                <a:gs pos="100000">
                  <a:srgbClr val="156B13"/>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100"/>
                <a:buFont typeface="Calibri"/>
                <a:buNone/>
              </a:pPr>
              <a:r>
                <a:rPr b="1" i="0" lang="en-US" sz="1100" u="none">
                  <a:solidFill>
                    <a:srgbClr val="0D0D0D"/>
                  </a:solidFill>
                  <a:latin typeface="Calibri"/>
                  <a:ea typeface="Calibri"/>
                  <a:cs typeface="Calibri"/>
                  <a:sym typeface="Calibri"/>
                </a:rPr>
                <a:t>L1</a:t>
              </a:r>
              <a:endParaRPr/>
            </a:p>
          </p:txBody>
        </p:sp>
        <p:sp>
          <p:nvSpPr>
            <p:cNvPr id="2812" name="Shape 2812"/>
            <p:cNvSpPr/>
            <p:nvPr/>
          </p:nvSpPr>
          <p:spPr>
            <a:xfrm>
              <a:off x="965082047" y="619466264"/>
              <a:ext cx="364557508" cy="156014108"/>
            </a:xfrm>
            <a:prstGeom prst="flowChartAlternateProcess">
              <a:avLst/>
            </a:prstGeom>
            <a:gradFill>
              <a:gsLst>
                <a:gs pos="0">
                  <a:srgbClr val="1F497D"/>
                </a:gs>
                <a:gs pos="50000">
                  <a:srgbClr val="B9CDE5"/>
                </a:gs>
                <a:gs pos="100000">
                  <a:srgbClr val="FFFFFF"/>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0D0D"/>
                </a:buClr>
                <a:buSzPts val="1000"/>
                <a:buFont typeface="Calibri"/>
                <a:buNone/>
              </a:pPr>
              <a:r>
                <a:rPr b="1" i="0" lang="en-US" sz="1000" u="none">
                  <a:solidFill>
                    <a:srgbClr val="0D0D0D"/>
                  </a:solidFill>
                  <a:latin typeface="Calibri"/>
                  <a:ea typeface="Calibri"/>
                  <a:cs typeface="Calibri"/>
                  <a:sym typeface="Calibri"/>
                </a:rPr>
                <a:t>Pssd. ψgene </a:t>
              </a:r>
              <a:endParaRPr/>
            </a:p>
          </p:txBody>
        </p:sp>
        <p:sp>
          <p:nvSpPr>
            <p:cNvPr id="2813" name="Shape 2813"/>
            <p:cNvSpPr txBox="1"/>
            <p:nvPr/>
          </p:nvSpPr>
          <p:spPr>
            <a:xfrm>
              <a:off x="0" y="340705953"/>
              <a:ext cx="2110192214" cy="1806777693"/>
            </a:xfrm>
            <a:prstGeom prst="rect">
              <a:avLst/>
            </a:prstGeom>
            <a:noFill/>
            <a:ln cap="flat" cmpd="sng" w="22225">
              <a:solidFill>
                <a:srgbClr val="93CDDD"/>
              </a:solidFill>
              <a:prstDash val="solid"/>
              <a:miter lim="800000"/>
              <a:headEnd len="sm" w="sm" type="none"/>
              <a:tailEnd len="sm" w="sm" type="none"/>
            </a:ln>
          </p:spPr>
          <p:txBody>
            <a:bodyPr anchorCtr="0" anchor="t" bIns="45700" lIns="91425" spcFirstLastPara="1" rIns="91425" wrap="square" tIns="1080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814" name="Shape 2814"/>
            <p:cNvCxnSpPr/>
            <p:nvPr/>
          </p:nvCxnSpPr>
          <p:spPr>
            <a:xfrm flipH="1" rot="-5400000">
              <a:off x="931339648" y="862075892"/>
              <a:ext cx="248798729" cy="282231188"/>
            </a:xfrm>
            <a:prstGeom prst="straightConnector1">
              <a:avLst/>
            </a:prstGeom>
            <a:noFill/>
            <a:ln cap="flat" cmpd="sng" w="15875">
              <a:solidFill>
                <a:srgbClr val="7F7F7F"/>
              </a:solidFill>
              <a:prstDash val="solid"/>
              <a:miter lim="800000"/>
              <a:headEnd len="med" w="med" type="none"/>
              <a:tailEnd len="med" w="med" type="none"/>
            </a:ln>
          </p:spPr>
        </p:cxnSp>
        <p:cxnSp>
          <p:nvCxnSpPr>
            <p:cNvPr id="2815" name="Shape 2815"/>
            <p:cNvCxnSpPr/>
            <p:nvPr/>
          </p:nvCxnSpPr>
          <p:spPr>
            <a:xfrm rot="5400000">
              <a:off x="1101081048" y="834541427"/>
              <a:ext cx="252656047" cy="330417333"/>
            </a:xfrm>
            <a:prstGeom prst="straightConnector1">
              <a:avLst/>
            </a:prstGeom>
            <a:noFill/>
            <a:ln cap="flat" cmpd="sng" w="15875">
              <a:solidFill>
                <a:srgbClr val="7F7F7F"/>
              </a:solidFill>
              <a:prstDash val="solid"/>
              <a:miter lim="800000"/>
              <a:headEnd len="med" w="med" type="none"/>
              <a:tailEnd len="med" w="med" type="none"/>
            </a:ln>
          </p:spPr>
        </p:cxnSp>
        <p:cxnSp>
          <p:nvCxnSpPr>
            <p:cNvPr id="2816" name="Shape 2816"/>
            <p:cNvCxnSpPr/>
            <p:nvPr/>
          </p:nvCxnSpPr>
          <p:spPr>
            <a:xfrm rot="-5400000">
              <a:off x="933268595" y="235725678"/>
              <a:ext cx="248798729" cy="282231188"/>
            </a:xfrm>
            <a:prstGeom prst="straightConnector1">
              <a:avLst/>
            </a:prstGeom>
            <a:noFill/>
            <a:ln cap="flat" cmpd="sng" w="15875">
              <a:solidFill>
                <a:srgbClr val="7F7F7F"/>
              </a:solidFill>
              <a:prstDash val="solid"/>
              <a:miter lim="800000"/>
              <a:headEnd len="med" w="med" type="none"/>
              <a:tailEnd len="med" w="med" type="none"/>
            </a:ln>
          </p:spPr>
        </p:cxnSp>
        <p:cxnSp>
          <p:nvCxnSpPr>
            <p:cNvPr id="2817" name="Shape 2817"/>
            <p:cNvCxnSpPr/>
            <p:nvPr/>
          </p:nvCxnSpPr>
          <p:spPr>
            <a:xfrm flipH="1" rot="5400000">
              <a:off x="1103009791" y="208191877"/>
              <a:ext cx="252656047" cy="330417333"/>
            </a:xfrm>
            <a:prstGeom prst="straightConnector1">
              <a:avLst/>
            </a:prstGeom>
            <a:noFill/>
            <a:ln cap="flat" cmpd="sng" w="15875">
              <a:solidFill>
                <a:srgbClr val="7F7F7F"/>
              </a:solidFill>
              <a:prstDash val="solid"/>
              <a:miter lim="800000"/>
              <a:headEnd len="med" w="med" type="none"/>
              <a:tailEnd len="med" w="med" type="none"/>
            </a:ln>
          </p:spPr>
        </p:cxnSp>
        <p:sp>
          <p:nvSpPr>
            <p:cNvPr id="2818" name="Shape 2818"/>
            <p:cNvSpPr txBox="1"/>
            <p:nvPr/>
          </p:nvSpPr>
          <p:spPr>
            <a:xfrm>
              <a:off x="1016403827" y="399211811"/>
              <a:ext cx="316009578"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sp>
          <p:nvSpPr>
            <p:cNvPr id="2819" name="Shape 2819"/>
            <p:cNvSpPr txBox="1"/>
            <p:nvPr/>
          </p:nvSpPr>
          <p:spPr>
            <a:xfrm>
              <a:off x="1016403827" y="783510114"/>
              <a:ext cx="300138084"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504D"/>
                </a:buClr>
                <a:buSzPts val="1100"/>
                <a:buFont typeface="Arial"/>
                <a:buNone/>
              </a:pPr>
              <a:r>
                <a:rPr b="1" i="0" lang="en-US" sz="1100" u="none">
                  <a:solidFill>
                    <a:srgbClr val="C0504D"/>
                  </a:solidFill>
                  <a:latin typeface="Arial"/>
                  <a:ea typeface="Arial"/>
                  <a:cs typeface="Arial"/>
                  <a:sym typeface="Arial"/>
                </a:rPr>
                <a:t>Deletion</a:t>
              </a:r>
              <a:endParaRPr/>
            </a:p>
          </p:txBody>
        </p:sp>
        <p:cxnSp>
          <p:nvCxnSpPr>
            <p:cNvPr id="2820" name="Shape 2820"/>
            <p:cNvCxnSpPr/>
            <p:nvPr/>
          </p:nvCxnSpPr>
          <p:spPr>
            <a:xfrm rot="-5400000">
              <a:off x="1197862893" y="488673465"/>
              <a:ext cx="559314910" cy="302882804"/>
            </a:xfrm>
            <a:prstGeom prst="straightConnector1">
              <a:avLst/>
            </a:prstGeom>
            <a:noFill/>
            <a:ln cap="flat" cmpd="sng" w="15875">
              <a:solidFill>
                <a:srgbClr val="7F7F7F"/>
              </a:solidFill>
              <a:prstDash val="solid"/>
              <a:miter lim="800000"/>
              <a:headEnd len="med" w="med" type="none"/>
              <a:tailEnd len="med" w="med" type="none"/>
            </a:ln>
          </p:spPr>
        </p:cxnSp>
        <p:cxnSp>
          <p:nvCxnSpPr>
            <p:cNvPr id="2821" name="Shape 2821"/>
            <p:cNvCxnSpPr/>
            <p:nvPr/>
          </p:nvCxnSpPr>
          <p:spPr>
            <a:xfrm flipH="1" rot="5400000">
              <a:off x="1374355045" y="476627319"/>
              <a:ext cx="557386450" cy="323533712"/>
            </a:xfrm>
            <a:prstGeom prst="straightConnector1">
              <a:avLst/>
            </a:prstGeom>
            <a:noFill/>
            <a:ln cap="flat" cmpd="sng" w="15875">
              <a:solidFill>
                <a:srgbClr val="7F7F7F"/>
              </a:solidFill>
              <a:prstDash val="solid"/>
              <a:miter lim="800000"/>
              <a:headEnd len="med" w="med" type="none"/>
              <a:tailEnd len="med" w="med" type="none"/>
            </a:ln>
          </p:spPr>
        </p:cxnSp>
        <p:sp>
          <p:nvSpPr>
            <p:cNvPr id="2822" name="Shape 2822"/>
            <p:cNvSpPr txBox="1"/>
            <p:nvPr/>
          </p:nvSpPr>
          <p:spPr>
            <a:xfrm>
              <a:off x="1438137671" y="938376589"/>
              <a:ext cx="316009578"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sp>
          <p:nvSpPr>
            <p:cNvPr id="2823" name="Shape 2823"/>
            <p:cNvSpPr txBox="1"/>
            <p:nvPr/>
          </p:nvSpPr>
          <p:spPr>
            <a:xfrm>
              <a:off x="1432351443" y="399211811"/>
              <a:ext cx="316009578" cy="18904487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8ED5"/>
                </a:buClr>
                <a:buSzPts val="1100"/>
                <a:buFont typeface="Arial"/>
                <a:buNone/>
              </a:pPr>
              <a:r>
                <a:rPr b="1" i="0" lang="en-US" sz="1100" u="none">
                  <a:solidFill>
                    <a:srgbClr val="558ED5"/>
                  </a:solidFill>
                  <a:latin typeface="Arial"/>
                  <a:ea typeface="Arial"/>
                  <a:cs typeface="Arial"/>
                  <a:sym typeface="Arial"/>
                </a:rPr>
                <a:t>Insertion</a:t>
              </a:r>
              <a:endParaRPr/>
            </a:p>
          </p:txBody>
        </p:sp>
        <p:cxnSp>
          <p:nvCxnSpPr>
            <p:cNvPr id="2824" name="Shape 2824"/>
            <p:cNvCxnSpPr/>
            <p:nvPr/>
          </p:nvCxnSpPr>
          <p:spPr>
            <a:xfrm rot="-5400000">
              <a:off x="1374336805" y="800127786"/>
              <a:ext cx="210225556" cy="295999161"/>
            </a:xfrm>
            <a:prstGeom prst="straightConnector1">
              <a:avLst/>
            </a:prstGeom>
            <a:noFill/>
            <a:ln cap="flat" cmpd="sng" w="15875">
              <a:solidFill>
                <a:srgbClr val="7F7F7F"/>
              </a:solidFill>
              <a:prstDash val="solid"/>
              <a:miter lim="800000"/>
              <a:headEnd len="med" w="med" type="none"/>
              <a:tailEnd len="med" w="med" type="none"/>
            </a:ln>
          </p:spPr>
        </p:cxnSp>
        <p:cxnSp>
          <p:nvCxnSpPr>
            <p:cNvPr id="2825" name="Shape 2825"/>
            <p:cNvCxnSpPr/>
            <p:nvPr/>
          </p:nvCxnSpPr>
          <p:spPr>
            <a:xfrm flipH="1" rot="5400000">
              <a:off x="1546006666" y="789802332"/>
              <a:ext cx="210225556" cy="316650069"/>
            </a:xfrm>
            <a:prstGeom prst="straightConnector1">
              <a:avLst/>
            </a:prstGeom>
            <a:noFill/>
            <a:ln cap="flat" cmpd="sng" w="15875">
              <a:solidFill>
                <a:srgbClr val="7F7F7F"/>
              </a:solidFill>
              <a:prstDash val="solid"/>
              <a:miter lim="800000"/>
              <a:headEnd len="med" w="med" type="none"/>
              <a:tailEnd len="med" w="med" type="none"/>
            </a:ln>
          </p:spPr>
        </p:cxnSp>
        <p:sp>
          <p:nvSpPr>
            <p:cNvPr id="2826" name="Shape 2826"/>
            <p:cNvSpPr/>
            <p:nvPr/>
          </p:nvSpPr>
          <p:spPr>
            <a:xfrm>
              <a:off x="1851722470" y="1142571182"/>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27" name="Shape 2827"/>
            <p:cNvSpPr/>
            <p:nvPr/>
          </p:nvSpPr>
          <p:spPr>
            <a:xfrm>
              <a:off x="1851722470" y="1696649469"/>
              <a:ext cx="202532385" cy="169779936"/>
            </a:xfrm>
            <a:prstGeom prst="flowChartAlternateProcess">
              <a:avLst/>
            </a:prstGeom>
            <a:gradFill>
              <a:gsLst>
                <a:gs pos="0">
                  <a:srgbClr val="FFFFFF"/>
                </a:gs>
                <a:gs pos="50000">
                  <a:srgbClr val="DDD9C3"/>
                </a:gs>
                <a:gs pos="100000">
                  <a:srgbClr val="948A54"/>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28" name="Shape 2828"/>
            <p:cNvSpPr/>
            <p:nvPr/>
          </p:nvSpPr>
          <p:spPr>
            <a:xfrm>
              <a:off x="1851722470" y="622907507"/>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29" name="Shape 2829"/>
            <p:cNvSpPr/>
            <p:nvPr/>
          </p:nvSpPr>
          <p:spPr>
            <a:xfrm>
              <a:off x="1851722470" y="0"/>
              <a:ext cx="202532385" cy="169779936"/>
            </a:xfrm>
            <a:prstGeom prst="flowChartAlternateProcess">
              <a:avLst/>
            </a:prstGeom>
            <a:gradFill>
              <a:gsLst>
                <a:gs pos="0">
                  <a:srgbClr val="948A54"/>
                </a:gs>
                <a:gs pos="50000">
                  <a:srgbClr val="DDD9C3"/>
                </a:gs>
                <a:gs pos="100000">
                  <a:srgbClr val="FFFFFF"/>
                </a:gs>
              </a:gsLst>
              <a:lin ang="10800000" scaled="0"/>
            </a:grad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830" name="Shape 2830"/>
            <p:cNvCxnSpPr/>
            <p:nvPr/>
          </p:nvCxnSpPr>
          <p:spPr>
            <a:xfrm rot="-5400000">
              <a:off x="1847876058" y="1324950552"/>
              <a:ext cx="216011334" cy="357951884"/>
            </a:xfrm>
            <a:prstGeom prst="straightConnector1">
              <a:avLst/>
            </a:prstGeom>
            <a:noFill/>
            <a:ln cap="flat" cmpd="sng" w="15875">
              <a:solidFill>
                <a:srgbClr val="7F7F7F"/>
              </a:solidFill>
              <a:prstDash val="solid"/>
              <a:miter lim="800000"/>
              <a:headEnd len="med" w="med" type="none"/>
              <a:tailEnd len="med" w="med" type="none"/>
            </a:ln>
          </p:spPr>
        </p:cxnSp>
        <p:cxnSp>
          <p:nvCxnSpPr>
            <p:cNvPr id="2831" name="Shape 2831"/>
            <p:cNvCxnSpPr/>
            <p:nvPr/>
          </p:nvCxnSpPr>
          <p:spPr>
            <a:xfrm flipH="1" rot="5400000">
              <a:off x="1844018559" y="1321509674"/>
              <a:ext cx="216011334" cy="357951884"/>
            </a:xfrm>
            <a:prstGeom prst="straightConnector1">
              <a:avLst/>
            </a:prstGeom>
            <a:noFill/>
            <a:ln cap="flat" cmpd="sng" w="15875">
              <a:solidFill>
                <a:srgbClr val="7F7F7F"/>
              </a:solidFill>
              <a:prstDash val="solid"/>
              <a:miter lim="800000"/>
              <a:headEnd len="med" w="med" type="none"/>
              <a:tailEnd len="med" w="med" type="none"/>
            </a:ln>
          </p:spPr>
        </p:cxnSp>
        <p:sp>
          <p:nvSpPr>
            <p:cNvPr id="2832" name="Shape 2832"/>
            <p:cNvSpPr txBox="1"/>
            <p:nvPr/>
          </p:nvSpPr>
          <p:spPr>
            <a:xfrm>
              <a:off x="1818726501" y="1400682217"/>
              <a:ext cx="328757145"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0099"/>
                </a:buClr>
                <a:buSzPts val="1100"/>
                <a:buFont typeface="Arial"/>
                <a:buNone/>
              </a:pPr>
              <a:r>
                <a:rPr b="1" i="0" lang="en-US" sz="1100" u="none">
                  <a:solidFill>
                    <a:srgbClr val="990099"/>
                  </a:solidFill>
                  <a:latin typeface="Arial"/>
                  <a:ea typeface="Arial"/>
                  <a:cs typeface="Arial"/>
                  <a:sym typeface="Arial"/>
                </a:rPr>
                <a:t>Inversion</a:t>
              </a:r>
              <a:endParaRPr/>
            </a:p>
          </p:txBody>
        </p:sp>
        <p:sp>
          <p:nvSpPr>
            <p:cNvPr id="2833" name="Shape 2833"/>
            <p:cNvSpPr txBox="1"/>
            <p:nvPr/>
          </p:nvSpPr>
          <p:spPr>
            <a:xfrm>
              <a:off x="866611274" y="1363972717"/>
              <a:ext cx="490652275"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100"/>
                <a:buFont typeface="Arial"/>
                <a:buNone/>
              </a:pPr>
              <a:r>
                <a:rPr b="1" i="0" lang="en-US" sz="1100" u="none">
                  <a:solidFill>
                    <a:srgbClr val="7F7F7F"/>
                  </a:solidFill>
                  <a:latin typeface="Arial"/>
                  <a:ea typeface="Arial"/>
                  <a:cs typeface="Arial"/>
                  <a:sym typeface="Arial"/>
                </a:rPr>
                <a:t>Retro-elements</a:t>
              </a:r>
              <a:endParaRPr/>
            </a:p>
          </p:txBody>
        </p:sp>
        <p:sp>
          <p:nvSpPr>
            <p:cNvPr id="2834" name="Shape 2834"/>
            <p:cNvSpPr/>
            <p:nvPr/>
          </p:nvSpPr>
          <p:spPr>
            <a:xfrm flipH="1" rot="2220000">
              <a:off x="1285275719" y="1092096436"/>
              <a:ext cx="55937362" cy="642409447"/>
            </a:xfrm>
            <a:prstGeom prst="rightBrace">
              <a:avLst>
                <a:gd fmla="val 839" name="adj1"/>
                <a:gd fmla="val 15179" name="adj2"/>
              </a:avLst>
            </a:prstGeom>
            <a:noFill/>
            <a:ln cap="flat" cmpd="sng" w="952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cxnSp>
          <p:nvCxnSpPr>
            <p:cNvPr id="2835" name="Shape 2835"/>
            <p:cNvCxnSpPr/>
            <p:nvPr/>
          </p:nvCxnSpPr>
          <p:spPr>
            <a:xfrm flipH="1" rot="-5400000">
              <a:off x="1352477992" y="1405829358"/>
              <a:ext cx="248798729" cy="282231188"/>
            </a:xfrm>
            <a:prstGeom prst="straightConnector1">
              <a:avLst/>
            </a:prstGeom>
            <a:noFill/>
            <a:ln cap="flat" cmpd="sng" w="15875">
              <a:solidFill>
                <a:srgbClr val="7F7F7F"/>
              </a:solidFill>
              <a:prstDash val="solid"/>
              <a:miter lim="800000"/>
              <a:headEnd len="med" w="med" type="none"/>
              <a:tailEnd len="med" w="med" type="none"/>
            </a:ln>
          </p:spPr>
        </p:cxnSp>
        <p:sp>
          <p:nvSpPr>
            <p:cNvPr id="2836" name="Shape 2836"/>
            <p:cNvSpPr txBox="1"/>
            <p:nvPr/>
          </p:nvSpPr>
          <p:spPr>
            <a:xfrm>
              <a:off x="1437494417" y="1327263944"/>
              <a:ext cx="300138084"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504D"/>
                </a:buClr>
                <a:buSzPts val="1100"/>
                <a:buFont typeface="Arial"/>
                <a:buNone/>
              </a:pPr>
              <a:r>
                <a:rPr b="1" i="0" lang="en-US" sz="1100" u="none">
                  <a:solidFill>
                    <a:srgbClr val="C0504D"/>
                  </a:solidFill>
                  <a:latin typeface="Arial"/>
                  <a:ea typeface="Arial"/>
                  <a:cs typeface="Arial"/>
                  <a:sym typeface="Arial"/>
                </a:rPr>
                <a:t>Deletion</a:t>
              </a:r>
              <a:endParaRPr/>
            </a:p>
          </p:txBody>
        </p:sp>
        <p:grpSp>
          <p:nvGrpSpPr>
            <p:cNvPr id="2837" name="Shape 2837"/>
            <p:cNvGrpSpPr/>
            <p:nvPr/>
          </p:nvGrpSpPr>
          <p:grpSpPr>
            <a:xfrm>
              <a:off x="703397502" y="605700611"/>
              <a:ext cx="173599104" cy="207635585"/>
              <a:chOff x="0" y="0"/>
              <a:chExt cx="2147483647" cy="2147483647"/>
            </a:xfrm>
          </p:grpSpPr>
          <p:sp>
            <p:nvSpPr>
              <p:cNvPr id="2838" name="Shape 2838"/>
              <p:cNvSpPr/>
              <p:nvPr/>
            </p:nvSpPr>
            <p:spPr>
              <a:xfrm rot="5400000">
                <a:off x="-449303094"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39" name="Shape 2839"/>
              <p:cNvSpPr/>
              <p:nvPr/>
            </p:nvSpPr>
            <p:spPr>
              <a:xfrm rot="5400000">
                <a:off x="83592903"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0" name="Shape 2840"/>
              <p:cNvSpPr/>
              <p:nvPr/>
            </p:nvSpPr>
            <p:spPr>
              <a:xfrm rot="5400000">
                <a:off x="624443665"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1" name="Shape 2841"/>
              <p:cNvSpPr/>
              <p:nvPr/>
            </p:nvSpPr>
            <p:spPr>
              <a:xfrm rot="5400000">
                <a:off x="1157334614" y="670304364"/>
                <a:ext cx="1439452123" cy="806874912"/>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nvGrpSpPr>
            <p:cNvPr id="2842" name="Shape 2842"/>
            <p:cNvGrpSpPr/>
            <p:nvPr/>
          </p:nvGrpSpPr>
          <p:grpSpPr>
            <a:xfrm>
              <a:off x="746475953" y="1120775008"/>
              <a:ext cx="130520654" cy="207636314"/>
              <a:chOff x="0" y="0"/>
              <a:chExt cx="2147483647" cy="2147483647"/>
            </a:xfrm>
          </p:grpSpPr>
          <p:sp>
            <p:nvSpPr>
              <p:cNvPr id="2843" name="Shape 2843"/>
              <p:cNvSpPr/>
              <p:nvPr/>
            </p:nvSpPr>
            <p:spPr>
              <a:xfrm rot="5400000">
                <a:off x="-597599317"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4" name="Shape 2844"/>
              <p:cNvSpPr/>
              <p:nvPr/>
            </p:nvSpPr>
            <p:spPr>
              <a:xfrm rot="5400000">
                <a:off x="121759689"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5" name="Shape 2845"/>
              <p:cNvSpPr/>
              <p:nvPr/>
            </p:nvSpPr>
            <p:spPr>
              <a:xfrm rot="5400000">
                <a:off x="830531740" y="670305781"/>
                <a:ext cx="1914551219" cy="806872078"/>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grpSp>
          <p:nvGrpSpPr>
            <p:cNvPr id="2846" name="Shape 2846"/>
            <p:cNvGrpSpPr/>
            <p:nvPr/>
          </p:nvGrpSpPr>
          <p:grpSpPr>
            <a:xfrm>
              <a:off x="703397502" y="1679441981"/>
              <a:ext cx="173599104" cy="208783098"/>
              <a:chOff x="0" y="0"/>
              <a:chExt cx="2147483647" cy="2147483647"/>
            </a:xfrm>
          </p:grpSpPr>
          <p:sp>
            <p:nvSpPr>
              <p:cNvPr id="2847" name="Shape 2847"/>
              <p:cNvSpPr/>
              <p:nvPr/>
            </p:nvSpPr>
            <p:spPr>
              <a:xfrm rot="5400000">
                <a:off x="-453280713"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8" name="Shape 2848"/>
              <p:cNvSpPr/>
              <p:nvPr/>
            </p:nvSpPr>
            <p:spPr>
              <a:xfrm rot="5400000">
                <a:off x="79615284"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49" name="Shape 2849"/>
              <p:cNvSpPr/>
              <p:nvPr/>
            </p:nvSpPr>
            <p:spPr>
              <a:xfrm rot="5400000">
                <a:off x="620466046"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50" name="Shape 2850"/>
              <p:cNvSpPr/>
              <p:nvPr/>
            </p:nvSpPr>
            <p:spPr>
              <a:xfrm rot="5400000">
                <a:off x="1153356996" y="672521741"/>
                <a:ext cx="1447407361" cy="802440167"/>
              </a:xfrm>
              <a:prstGeom prst="triangle">
                <a:avLst>
                  <a:gd fmla="val 50000" name="adj"/>
                </a:avLst>
              </a:prstGeom>
              <a:solidFill>
                <a:srgbClr val="F7964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grpSp>
        <p:sp>
          <p:nvSpPr>
            <p:cNvPr id="2851" name="Shape 2851"/>
            <p:cNvSpPr txBox="1"/>
            <p:nvPr/>
          </p:nvSpPr>
          <p:spPr>
            <a:xfrm>
              <a:off x="680817292" y="613730314"/>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sp>
          <p:nvSpPr>
            <p:cNvPr id="2852" name="Shape 2852"/>
            <p:cNvSpPr txBox="1"/>
            <p:nvPr/>
          </p:nvSpPr>
          <p:spPr>
            <a:xfrm>
              <a:off x="706532773" y="1136835050"/>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sp>
          <p:nvSpPr>
            <p:cNvPr id="2853" name="Shape 2853"/>
            <p:cNvSpPr txBox="1"/>
            <p:nvPr/>
          </p:nvSpPr>
          <p:spPr>
            <a:xfrm>
              <a:off x="683388881" y="1696649469"/>
              <a:ext cx="230292103" cy="1890448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100"/>
                <a:buFont typeface="Arial"/>
                <a:buNone/>
              </a:pPr>
              <a:r>
                <a:rPr b="1" i="0" lang="en-US" sz="1100" u="none">
                  <a:solidFill>
                    <a:srgbClr val="0D0D0D"/>
                  </a:solidFill>
                  <a:latin typeface="Arial"/>
                  <a:ea typeface="Arial"/>
                  <a:cs typeface="Arial"/>
                  <a:sym typeface="Arial"/>
                </a:rPr>
                <a:t>VNTR</a:t>
              </a:r>
              <a:endParaRPr/>
            </a:p>
          </p:txBody>
        </p:sp>
      </p:grpSp>
      <p:sp>
        <p:nvSpPr>
          <p:cNvPr id="2854" name="Shape 2854"/>
          <p:cNvSpPr/>
          <p:nvPr/>
        </p:nvSpPr>
        <p:spPr>
          <a:xfrm>
            <a:off x="3895725" y="4776787"/>
            <a:ext cx="1368425" cy="287337"/>
          </a:xfrm>
          <a:prstGeom prst="flowChartAlternateProcess">
            <a:avLst/>
          </a:prstGeom>
          <a:solidFill>
            <a:srgbClr val="D99694"/>
          </a:solidFill>
          <a:ln cap="flat" cmpd="sng" w="25400">
            <a:solidFill>
              <a:schemeClr val="lt1"/>
            </a:solidFill>
            <a:prstDash val="solid"/>
            <a:miter lim="800000"/>
            <a:headEnd len="sm" w="sm" type="none"/>
            <a:tailEnd len="sm" w="sm" type="none"/>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55" name="Shape 2855"/>
          <p:cNvSpPr txBox="1"/>
          <p:nvPr/>
        </p:nvSpPr>
        <p:spPr>
          <a:xfrm>
            <a:off x="9013825" y="1000125"/>
            <a:ext cx="130175" cy="1500187"/>
          </a:xfrm>
          <a:prstGeom prst="rect">
            <a:avLst/>
          </a:prstGeom>
          <a:solidFill>
            <a:schemeClr val="lt1"/>
          </a:solid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pic>
        <p:nvPicPr>
          <p:cNvPr descr="Cover image expansion" id="2856" name="Shape 2856"/>
          <p:cNvPicPr preferRelativeResize="0"/>
          <p:nvPr/>
        </p:nvPicPr>
        <p:blipFill rotWithShape="1">
          <a:blip r:embed="rId7">
            <a:alphaModFix/>
          </a:blip>
          <a:srcRect b="0" l="0" r="0" t="0"/>
          <a:stretch/>
        </p:blipFill>
        <p:spPr>
          <a:xfrm>
            <a:off x="203200" y="1247775"/>
            <a:ext cx="468312" cy="609600"/>
          </a:xfrm>
          <a:prstGeom prst="rect">
            <a:avLst/>
          </a:prstGeom>
          <a:noFill/>
          <a:ln>
            <a:noFill/>
          </a:ln>
        </p:spPr>
      </p:pic>
      <p:sp>
        <p:nvSpPr>
          <p:cNvPr id="2857" name="Shape 2857"/>
          <p:cNvSpPr txBox="1"/>
          <p:nvPr/>
        </p:nvSpPr>
        <p:spPr>
          <a:xfrm>
            <a:off x="7858125" y="1714500"/>
            <a:ext cx="1317625" cy="276225"/>
          </a:xfrm>
          <a:prstGeom prst="rect">
            <a:avLst/>
          </a:prstGeom>
          <a:noFill/>
          <a:ln>
            <a:noFill/>
          </a:ln>
        </p:spPr>
        <p:txBody>
          <a:bodyPr anchorCtr="0" anchor="t" bIns="45650" lIns="91300" spcFirstLastPara="1" rIns="91300" wrap="square" tIns="4565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a:solidFill>
                  <a:srgbClr val="000000"/>
                </a:solidFill>
                <a:latin typeface="Arial"/>
                <a:ea typeface="Arial"/>
                <a:cs typeface="Arial"/>
                <a:sym typeface="Arial"/>
              </a:rPr>
              <a:t>Ancestral State</a:t>
            </a:r>
            <a:endParaRPr/>
          </a:p>
        </p:txBody>
      </p:sp>
      <p:sp>
        <p:nvSpPr>
          <p:cNvPr id="2858" name="Shape 2858"/>
          <p:cNvSpPr/>
          <p:nvPr/>
        </p:nvSpPr>
        <p:spPr>
          <a:xfrm>
            <a:off x="4278312" y="4810125"/>
            <a:ext cx="900112" cy="217487"/>
          </a:xfrm>
          <a:prstGeom prst="flowChartAlternateProcess">
            <a:avLst/>
          </a:prstGeom>
          <a:solidFill>
            <a:srgbClr val="632523"/>
          </a:solidFill>
          <a:ln cap="flat" cmpd="sng" w="9525">
            <a:solidFill>
              <a:schemeClr val="dk1"/>
            </a:solidFill>
            <a:prstDash val="solid"/>
            <a:round/>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FFFFFF"/>
              </a:buClr>
              <a:buSzPts val="900"/>
              <a:buFont typeface="Arial"/>
              <a:buNone/>
            </a:pPr>
            <a:r>
              <a:rPr b="1" i="0" lang="en-US" sz="900" u="none">
                <a:solidFill>
                  <a:srgbClr val="FFFFFF"/>
                </a:solidFill>
                <a:latin typeface="Arial"/>
                <a:ea typeface="Arial"/>
                <a:cs typeface="Arial"/>
                <a:sym typeface="Arial"/>
              </a:rPr>
              <a:t>Dup. Gene</a:t>
            </a:r>
            <a:endParaRPr/>
          </a:p>
        </p:txBody>
      </p:sp>
      <p:sp>
        <p:nvSpPr>
          <p:cNvPr id="2859" name="Shape 2859"/>
          <p:cNvSpPr txBox="1"/>
          <p:nvPr/>
        </p:nvSpPr>
        <p:spPr>
          <a:xfrm>
            <a:off x="1257300" y="6399212"/>
            <a:ext cx="2622550" cy="246062"/>
          </a:xfrm>
          <a:prstGeom prst="rect">
            <a:avLst/>
          </a:prstGeom>
          <a:solidFill>
            <a:srgbClr val="632523"/>
          </a:solidFill>
          <a:ln cap="flat" cmpd="sng" w="9525">
            <a:solidFill>
              <a:schemeClr val="dk1"/>
            </a:solidFill>
            <a:prstDash val="solid"/>
            <a:round/>
            <a:headEnd len="sm" w="sm" type="none"/>
            <a:tailEnd len="sm" w="sm" type="none"/>
          </a:ln>
        </p:spPr>
        <p:txBody>
          <a:bodyPr anchorCtr="0" anchor="ctr" bIns="45650" lIns="91300" spcFirstLastPara="1" rIns="91300" wrap="square" tIns="45650">
            <a:noAutofit/>
          </a:bodyPr>
          <a:lstStyle/>
          <a:p>
            <a:pPr indent="0" lvl="0" marL="0" marR="0" rtl="0" algn="ctr">
              <a:lnSpc>
                <a:spcPct val="100000"/>
              </a:lnSpc>
              <a:spcBef>
                <a:spcPts val="0"/>
              </a:spcBef>
              <a:spcAft>
                <a:spcPts val="0"/>
              </a:spcAft>
              <a:buClr>
                <a:srgbClr val="FFFFFF"/>
              </a:buClr>
              <a:buSzPts val="1000"/>
              <a:buFont typeface="Arial"/>
              <a:buNone/>
            </a:pPr>
            <a:r>
              <a:rPr b="1" i="0" lang="en-US" sz="1000" u="none">
                <a:solidFill>
                  <a:srgbClr val="FFFFFF"/>
                </a:solidFill>
                <a:latin typeface="Arial"/>
                <a:ea typeface="Arial"/>
                <a:cs typeface="Arial"/>
                <a:sym typeface="Arial"/>
              </a:rPr>
              <a:t>"Polymorphic" Genes &amp; Pseudogenes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3" name="Shape 2863"/>
        <p:cNvGrpSpPr/>
        <p:nvPr/>
      </p:nvGrpSpPr>
      <p:grpSpPr>
        <a:xfrm>
          <a:off x="0" y="0"/>
          <a:ext cx="0" cy="0"/>
          <a:chOff x="0" y="0"/>
          <a:chExt cx="0" cy="0"/>
        </a:xfrm>
      </p:grpSpPr>
      <p:sp>
        <p:nvSpPr>
          <p:cNvPr id="2864" name="Shape 2864"/>
          <p:cNvSpPr txBox="1"/>
          <p:nvPr>
            <p:ph type="title"/>
          </p:nvPr>
        </p:nvSpPr>
        <p:spPr>
          <a:xfrm>
            <a:off x="457200" y="274637"/>
            <a:ext cx="8229600" cy="1143000"/>
          </a:xfrm>
          <a:prstGeom prst="rect">
            <a:avLst/>
          </a:prstGeom>
          <a:noFill/>
          <a:ln>
            <a:noFill/>
          </a:ln>
        </p:spPr>
        <p:txBody>
          <a:bodyPr anchorCtr="0" anchor="ctr" bIns="45650" lIns="91300" spcFirstLastPara="1" rIns="91300" wrap="square" tIns="45650">
            <a:noAutofit/>
          </a:bodyPr>
          <a:lstStyle/>
          <a:p>
            <a:pPr indent="0" lvl="0" marL="0" marR="0" rtl="0" algn="ctr">
              <a:spcBef>
                <a:spcPts val="0"/>
              </a:spcBef>
              <a:spcAft>
                <a:spcPts val="0"/>
              </a:spcAft>
              <a:buNone/>
            </a:pPr>
            <a:r>
              <a:t/>
            </a:r>
            <a:endParaRPr b="0" i="0" sz="4400" u="none" cap="none" strike="noStrike">
              <a:solidFill>
                <a:schemeClr val="dk1"/>
              </a:solidFill>
              <a:latin typeface="Calibri"/>
              <a:ea typeface="Calibri"/>
              <a:cs typeface="Calibri"/>
              <a:sym typeface="Calibri"/>
            </a:endParaRPr>
          </a:p>
        </p:txBody>
      </p:sp>
      <p:sp>
        <p:nvSpPr>
          <p:cNvPr id="2865" name="Shape 2865"/>
          <p:cNvSpPr txBox="1"/>
          <p:nvPr>
            <p:ph idx="1" type="body"/>
          </p:nvPr>
        </p:nvSpPr>
        <p:spPr>
          <a:xfrm>
            <a:off x="457200" y="1600200"/>
            <a:ext cx="8229600" cy="4525962"/>
          </a:xfrm>
          <a:prstGeom prst="rect">
            <a:avLst/>
          </a:prstGeom>
          <a:noFill/>
          <a:ln>
            <a:noFill/>
          </a:ln>
        </p:spPr>
        <p:txBody>
          <a:bodyPr anchorCtr="0" anchor="t" bIns="45650" lIns="91300" spcFirstLastPara="1" rIns="91300" wrap="square" tIns="45650">
            <a:noAutofit/>
          </a:bodyPr>
          <a:lstStyle/>
          <a:p>
            <a:pPr indent="-138113" lvl="0" marL="341313"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
        <p:nvSpPr>
          <p:cNvPr id="2866" name="Shape 2866"/>
          <p:cNvSpPr txBox="1"/>
          <p:nvPr/>
        </p:nvSpPr>
        <p:spPr>
          <a:xfrm>
            <a:off x="457200" y="6356350"/>
            <a:ext cx="936625" cy="365125"/>
          </a:xfrm>
          <a:prstGeom prst="rect">
            <a:avLst/>
          </a:prstGeom>
          <a:no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Clr>
                <a:srgbClr val="898989"/>
              </a:buClr>
              <a:buSzPts val="1200"/>
              <a:buFont typeface="Arial"/>
              <a:buNone/>
            </a:pPr>
            <a:r>
              <a:rPr b="1" i="0" lang="en-US" sz="1200" u="none">
                <a:solidFill>
                  <a:srgbClr val="898989"/>
                </a:solidFill>
                <a:latin typeface="Arial"/>
                <a:ea typeface="Arial"/>
                <a:cs typeface="Arial"/>
                <a:sym typeface="Arial"/>
              </a:rPr>
              <a:t>*</a:t>
            </a:r>
            <a:endParaRPr/>
          </a:p>
        </p:txBody>
      </p:sp>
      <p:sp>
        <p:nvSpPr>
          <p:cNvPr id="2867" name="Shape 2867"/>
          <p:cNvSpPr txBox="1"/>
          <p:nvPr/>
        </p:nvSpPr>
        <p:spPr>
          <a:xfrm>
            <a:off x="1500187" y="6356350"/>
            <a:ext cx="6143625" cy="365125"/>
          </a:xfrm>
          <a:prstGeom prst="rect">
            <a:avLst/>
          </a:prstGeom>
          <a:noFill/>
          <a:ln>
            <a:noFill/>
          </a:ln>
        </p:spPr>
        <p:txBody>
          <a:bodyPr anchorCtr="0" anchor="ctr" bIns="45650" lIns="91300" spcFirstLastPara="1" rIns="91300" wrap="square" tIns="45650">
            <a:noAutofit/>
          </a:bodyPr>
          <a:lstStyle/>
          <a:p>
            <a:pPr indent="0" lvl="0" marL="0" marR="0" rtl="0" algn="l">
              <a:lnSpc>
                <a:spcPct val="100000"/>
              </a:lnSpc>
              <a:spcBef>
                <a:spcPts val="0"/>
              </a:spcBef>
              <a:spcAft>
                <a:spcPts val="0"/>
              </a:spcAft>
              <a:buNone/>
            </a:pPr>
            <a:r>
              <a:t/>
            </a:r>
            <a:endParaRPr b="0" i="0" sz="2400" u="none">
              <a:solidFill>
                <a:schemeClr val="dk1"/>
              </a:solidFill>
              <a:latin typeface="Calibri"/>
              <a:ea typeface="Calibri"/>
              <a:cs typeface="Calibri"/>
              <a:sym typeface="Calibri"/>
            </a:endParaRPr>
          </a:p>
        </p:txBody>
      </p:sp>
      <p:sp>
        <p:nvSpPr>
          <p:cNvPr id="2868" name="Shape 2868"/>
          <p:cNvSpPr txBox="1"/>
          <p:nvPr/>
        </p:nvSpPr>
        <p:spPr>
          <a:xfrm>
            <a:off x="7759700" y="6356350"/>
            <a:ext cx="935037" cy="365125"/>
          </a:xfrm>
          <a:prstGeom prst="rect">
            <a:avLst/>
          </a:prstGeom>
          <a:noFill/>
          <a:ln>
            <a:noFill/>
          </a:ln>
        </p:spPr>
        <p:txBody>
          <a:bodyPr anchorCtr="0" anchor="ctr" bIns="45650" lIns="91300" spcFirstLastPara="1" rIns="91300" wrap="square" tIns="45650">
            <a:noAutofit/>
          </a:bodyPr>
          <a:lstStyle/>
          <a:p>
            <a:pPr indent="0" lvl="0" marL="0" marR="0" rtl="0" algn="r">
              <a:lnSpc>
                <a:spcPct val="100000"/>
              </a:lnSpc>
              <a:spcBef>
                <a:spcPts val="0"/>
              </a:spcBef>
              <a:spcAft>
                <a:spcPts val="0"/>
              </a:spcAft>
              <a:buClr>
                <a:srgbClr val="898989"/>
              </a:buClr>
              <a:buSzPts val="1200"/>
              <a:buFont typeface="Arial"/>
              <a:buNone/>
            </a:pPr>
            <a:fld id="{00000000-1234-1234-1234-123412341234}" type="slidenum">
              <a:rPr b="1" i="0" lang="en-US" sz="1200" u="none">
                <a:solidFill>
                  <a:srgbClr val="898989"/>
                </a:solidFill>
                <a:latin typeface="Arial"/>
                <a:ea typeface="Arial"/>
                <a:cs typeface="Arial"/>
                <a:sym typeface="Arial"/>
              </a:rP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3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2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xmlns:r="http://schemas.openxmlformats.org/officeDocument/2006/relationships"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xmlns:r="http://schemas.openxmlformats.org/officeDocument/2006/relationships"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xmlns:r="http://schemas.openxmlformats.org/officeDocument/2006/relationships"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xmlns:r="http://schemas.openxmlformats.org/officeDocument/2006/relationships" name="1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7.xml><?xml version="1.0" encoding="utf-8"?>
<a:theme xmlns:a="http://schemas.openxmlformats.org/drawingml/2006/main" xmlns:r="http://schemas.openxmlformats.org/officeDocument/2006/relationships"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8.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9.xml><?xml version="1.0" encoding="utf-8"?>
<a:theme xmlns:a="http://schemas.openxmlformats.org/drawingml/2006/main" xmlns:r="http://schemas.openxmlformats.org/officeDocument/2006/relationships"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