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527559" r:id="rId1"/>
    <p:sldMasterId id="2147527566" r:id="rId2"/>
    <p:sldMasterId id="2147527586" r:id="rId3"/>
  </p:sldMasterIdLst>
  <p:notesMasterIdLst>
    <p:notesMasterId r:id="rId7"/>
  </p:notesMasterIdLst>
  <p:handoutMasterIdLst>
    <p:handoutMasterId r:id="rId8"/>
  </p:handoutMasterIdLst>
  <p:sldIdLst>
    <p:sldId id="6147" r:id="rId4"/>
    <p:sldId id="6195" r:id="rId5"/>
    <p:sldId id="6196" r:id="rId6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3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B07C"/>
    <a:srgbClr val="4BAB50"/>
    <a:srgbClr val="B3752D"/>
    <a:srgbClr val="00B400"/>
    <a:srgbClr val="FFC5AD"/>
    <a:srgbClr val="68360F"/>
    <a:srgbClr val="20FF37"/>
    <a:srgbClr val="257FD7"/>
    <a:srgbClr val="FFEA08"/>
    <a:srgbClr val="FF7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1" autoAdjust="0"/>
    <p:restoredTop sz="50000" autoAdjust="0"/>
  </p:normalViewPr>
  <p:slideViewPr>
    <p:cSldViewPr snapToGrid="0">
      <p:cViewPr>
        <p:scale>
          <a:sx n="91" d="100"/>
          <a:sy n="91" d="100"/>
        </p:scale>
        <p:origin x="1144" y="960"/>
      </p:cViewPr>
      <p:guideLst>
        <p:guide orient="horz" pos="2383"/>
        <p:guide pos="3841"/>
      </p:guideLst>
    </p:cSldViewPr>
  </p:slideViewPr>
  <p:outlineViewPr>
    <p:cViewPr>
      <p:scale>
        <a:sx n="33" d="100"/>
        <a:sy n="33" d="100"/>
      </p:scale>
      <p:origin x="0" y="33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2504"/>
    </p:cViewPr>
  </p:sorterViewPr>
  <p:notesViewPr>
    <p:cSldViewPr snapToGrid="0">
      <p:cViewPr varScale="1">
        <p:scale>
          <a:sx n="83" d="100"/>
          <a:sy n="83" d="100"/>
        </p:scale>
        <p:origin x="-223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67200F20-CDF5-C541-A52C-C75475379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0725"/>
            <a:ext cx="6396037" cy="3598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2475"/>
            <a:ext cx="536098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0100BF89-F62E-4F4D-A171-8DD56B98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68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2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2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1" y="2731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4" indent="0">
              <a:buNone/>
              <a:defRPr sz="2800"/>
            </a:lvl2pPr>
            <a:lvl3pPr marL="913770" indent="0">
              <a:buNone/>
              <a:defRPr sz="2400"/>
            </a:lvl3pPr>
            <a:lvl4pPr marL="1370658" indent="0">
              <a:buNone/>
              <a:defRPr sz="2000"/>
            </a:lvl4pPr>
            <a:lvl5pPr marL="1827542" indent="0">
              <a:buNone/>
              <a:defRPr sz="2000"/>
            </a:lvl5pPr>
            <a:lvl6pPr marL="2284429" indent="0">
              <a:buNone/>
              <a:defRPr sz="2000"/>
            </a:lvl6pPr>
            <a:lvl7pPr marL="2741313" indent="0">
              <a:buNone/>
              <a:defRPr sz="2000"/>
            </a:lvl7pPr>
            <a:lvl8pPr marL="3198199" indent="0">
              <a:buNone/>
              <a:defRPr sz="2000"/>
            </a:lvl8pPr>
            <a:lvl9pPr marL="3655085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14"/>
            <a:ext cx="25908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09614"/>
            <a:ext cx="75692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1" y="1752600"/>
            <a:ext cx="508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90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26587"/>
            <a:ext cx="508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13493"/>
            <a:ext cx="508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618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4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84" indent="0" algn="ctr">
              <a:buNone/>
              <a:defRPr/>
            </a:lvl2pPr>
            <a:lvl3pPr marL="913770" indent="0" algn="ctr">
              <a:buNone/>
              <a:defRPr/>
            </a:lvl3pPr>
            <a:lvl4pPr marL="1370658" indent="0" algn="ctr">
              <a:buNone/>
              <a:defRPr/>
            </a:lvl4pPr>
            <a:lvl5pPr marL="1827542" indent="0" algn="ctr">
              <a:buNone/>
              <a:defRPr/>
            </a:lvl5pPr>
            <a:lvl6pPr marL="2284429" indent="0" algn="ctr">
              <a:buNone/>
              <a:defRPr/>
            </a:lvl6pPr>
            <a:lvl7pPr marL="2741313" indent="0" algn="ctr">
              <a:buNone/>
              <a:defRPr/>
            </a:lvl7pPr>
            <a:lvl8pPr marL="3198199" indent="0" algn="ctr">
              <a:buNone/>
              <a:defRPr/>
            </a:lvl8pPr>
            <a:lvl9pPr marL="3655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5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4" indent="0">
              <a:buNone/>
              <a:defRPr sz="1800"/>
            </a:lvl2pPr>
            <a:lvl3pPr marL="913770" indent="0">
              <a:buNone/>
              <a:defRPr sz="1600"/>
            </a:lvl3pPr>
            <a:lvl4pPr marL="1370658" indent="0">
              <a:buNone/>
              <a:defRPr sz="1400"/>
            </a:lvl4pPr>
            <a:lvl5pPr marL="1827542" indent="0">
              <a:buNone/>
              <a:defRPr sz="1400"/>
            </a:lvl5pPr>
            <a:lvl6pPr marL="2284429" indent="0">
              <a:buNone/>
              <a:defRPr sz="1400"/>
            </a:lvl6pPr>
            <a:lvl7pPr marL="2741313" indent="0">
              <a:buNone/>
              <a:defRPr sz="1400"/>
            </a:lvl7pPr>
            <a:lvl8pPr marL="3198199" indent="0">
              <a:buNone/>
              <a:defRPr sz="1400"/>
            </a:lvl8pPr>
            <a:lvl9pPr marL="365508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tags" Target="../tags/tag1.xml"/><Relationship Id="rId5" Type="http://schemas.openxmlformats.org/officeDocument/2006/relationships/tags" Target="../tags/tag2.xml"/><Relationship Id="rId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16.xml"/><Relationship Id="rId14" Type="http://schemas.openxmlformats.org/officeDocument/2006/relationships/theme" Target="../theme/theme3.xml"/><Relationship Id="rId15" Type="http://schemas.openxmlformats.org/officeDocument/2006/relationships/tags" Target="../tags/tag4.xml"/><Relationship Id="rId16" Type="http://schemas.openxmlformats.org/officeDocument/2006/relationships/tags" Target="../tags/tag5.xml"/><Relationship Id="rId17" Type="http://schemas.openxmlformats.org/officeDocument/2006/relationships/tags" Target="../tags/tag6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 bwMode="auto">
          <a:xfrm>
            <a:off x="914400" y="198120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0271920" y="5209911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/>
            <a:fld id="{41641D8F-FA0A-C44D-A59E-B37C9BB6BE2E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  <a:cs typeface=""/>
              </a:rPr>
              <a:pPr eaLnBrk="0" hangingPunct="0"/>
              <a:t>‹#›</a:t>
            </a:fld>
            <a:r>
              <a:rPr lang="en-US" altLang="en-US" sz="2400" smtClean="0">
                <a:solidFill>
                  <a:srgbClr val="808080"/>
                </a:solidFill>
                <a:cs typeface=""/>
              </a:rPr>
              <a:t> - </a:t>
            </a:r>
            <a:r>
              <a:rPr lang="en-US" altLang="en-US" sz="1000" smtClean="0">
                <a:solidFill>
                  <a:srgbClr val="969696"/>
                </a:solidFill>
                <a:cs typeface=""/>
              </a:rPr>
              <a:t>Lectures.GersteinLab.org</a:t>
            </a:r>
            <a:endParaRPr lang="en-US" altLang="en-US" sz="300" b="0" smtClean="0">
              <a:solidFill>
                <a:srgbClr val="000000"/>
              </a:solidFill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354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2" r:id="rId1"/>
    <p:sldLayoutId id="214752756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2715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0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7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bg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914400" y="1981245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10394687" y="5209954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1" tIns="46002" rIns="92001" bIns="46002"/>
          <a:lstStyle/>
          <a:p>
            <a:pPr defTabSz="910608" eaLnBrk="0" hangingPunct="0">
              <a:defRPr/>
            </a:pPr>
            <a:fld id="{BEA16ABE-66C5-9D4F-B7FD-AEDB9C0B4816}" type="slidenum"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pPr defTabSz="910608" eaLnBrk="0" hangingPunct="0">
                <a:defRPr/>
              </a:pPr>
              <a:t>‹#›</a:t>
            </a:fld>
            <a:r>
              <a:rPr lang="en-US" sz="1800">
                <a:solidFill>
                  <a:srgbClr val="808080"/>
                </a:solidFill>
              </a:rPr>
              <a:t> - </a:t>
            </a:r>
            <a:r>
              <a:rPr lang="en-US" sz="1000">
                <a:solidFill>
                  <a:srgbClr val="969696"/>
                </a:solidFill>
              </a:rPr>
              <a:t>Lectures.GersteinLab.org</a:t>
            </a:r>
            <a:endParaRPr lang="en-US" sz="3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2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87" r:id="rId1"/>
    <p:sldLayoutId id="2147527588" r:id="rId2"/>
    <p:sldLayoutId id="2147527589" r:id="rId3"/>
    <p:sldLayoutId id="2147527590" r:id="rId4"/>
    <p:sldLayoutId id="2147527591" r:id="rId5"/>
    <p:sldLayoutId id="2147527592" r:id="rId6"/>
    <p:sldLayoutId id="2147527593" r:id="rId7"/>
    <p:sldLayoutId id="2147527594" r:id="rId8"/>
    <p:sldLayoutId id="2147527595" r:id="rId9"/>
    <p:sldLayoutId id="2147527596" r:id="rId10"/>
    <p:sldLayoutId id="2147527597" r:id="rId11"/>
    <p:sldLayoutId id="2147527598" r:id="rId12"/>
    <p:sldLayoutId id="214752759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84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770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658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542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26" indent="-223826" algn="l" defTabSz="90799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06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7998" indent="-222238" algn="l" defTabSz="90799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523" indent="-223826" algn="l" defTabSz="90799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348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87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757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64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526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4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7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8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42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13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9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85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36181" y="-103031"/>
            <a:ext cx="515157" cy="712201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2813"/>
            <a:endParaRPr lang="en-US">
              <a:latin typeface="Arial" pitchFamily="-65" charset="0"/>
            </a:endParaRPr>
          </a:p>
        </p:txBody>
      </p:sp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1626469" y="227252"/>
            <a:ext cx="9041531" cy="3625420"/>
          </a:xfrm>
        </p:spPr>
        <p:txBody>
          <a:bodyPr/>
          <a:lstStyle/>
          <a:p>
            <a:r>
              <a:rPr lang="en-US" altLang="en-US" sz="3200" dirty="0" smtClean="0"/>
              <a:t>Coding and non-coding annotation challenges and resources</a:t>
            </a:r>
            <a:endParaRPr lang="en-US" altLang="en-US" sz="4000" dirty="0">
              <a:solidFill>
                <a:schemeClr val="accent6"/>
              </a:solidFill>
              <a:ea typeface="ＭＳ Ｐゴシック" charset="-128"/>
            </a:endParaRP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886127" y="4898898"/>
            <a:ext cx="8522215" cy="1093939"/>
          </a:xfrm>
        </p:spPr>
        <p:txBody>
          <a:bodyPr/>
          <a:lstStyle/>
          <a:p>
            <a:r>
              <a:rPr lang="en-US" altLang="en-US" sz="1600" b="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Mark </a:t>
            </a:r>
            <a: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Gerstein</a:t>
            </a:r>
            <a:b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/>
            </a:r>
            <a:b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en-US" alt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Yale CMG</a:t>
            </a:r>
            <a:endParaRPr lang="en-US" altLang="en-US" sz="16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  <a:p>
            <a:endParaRPr lang="en-US" altLang="en-US" sz="16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377756"/>
      </p:ext>
    </p:extLst>
  </p:cSld>
  <p:clrMapOvr>
    <a:masterClrMapping/>
  </p:clrMapOvr>
  <p:transition advTm="2325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432" y="102224"/>
            <a:ext cx="11475379" cy="1143000"/>
          </a:xfrm>
        </p:spPr>
        <p:txBody>
          <a:bodyPr/>
          <a:lstStyle/>
          <a:p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Quality &amp; scale of coding v. non-coding annotation </a:t>
            </a:r>
            <a:r>
              <a:rPr lang="en-US" dirty="0" smtClean="0"/>
              <a:t>&amp; the </a:t>
            </a:r>
            <a:r>
              <a:rPr lang="en-US" dirty="0"/>
              <a:t>impact of this on statistical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0122" y="1676601"/>
            <a:ext cx="5444197" cy="4467402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ENCODE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has developed non-coding annotations &amp; a </a:t>
            </a:r>
            <a:r>
              <a:rPr lang="en-US" sz="2000" dirty="0"/>
              <a:t>number of tools have been developed to synthesize </a:t>
            </a:r>
            <a:r>
              <a:rPr lang="en-US" sz="2000" dirty="0" smtClean="0"/>
              <a:t>these </a:t>
            </a:r>
            <a:r>
              <a:rPr lang="en-US" sz="2000" dirty="0"/>
              <a:t>(</a:t>
            </a:r>
            <a:r>
              <a:rPr lang="en-US" sz="2000" dirty="0" err="1"/>
              <a:t>eg</a:t>
            </a:r>
            <a:r>
              <a:rPr lang="en-US" sz="2000" dirty="0"/>
              <a:t> </a:t>
            </a:r>
            <a:r>
              <a:rPr lang="en-US" sz="2000" dirty="0" err="1"/>
              <a:t>HaploReg</a:t>
            </a:r>
            <a:r>
              <a:rPr lang="en-US" sz="2000" dirty="0"/>
              <a:t>, FunSeq, &amp;c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Compared </a:t>
            </a:r>
            <a:r>
              <a:rPr lang="en-US" sz="2000" dirty="0"/>
              <a:t>to coding regions, the underlying functional </a:t>
            </a:r>
            <a:r>
              <a:rPr lang="en-US" sz="2000" b="1" dirty="0" smtClean="0">
                <a:solidFill>
                  <a:srgbClr val="FF0000"/>
                </a:solidFill>
              </a:rPr>
              <a:t>territory </a:t>
            </a:r>
            <a:r>
              <a:rPr lang="en-US" sz="2000" b="1" dirty="0">
                <a:solidFill>
                  <a:srgbClr val="FF0000"/>
                </a:solidFill>
              </a:rPr>
              <a:t>of non-coding regions </a:t>
            </a:r>
            <a:r>
              <a:rPr lang="en-US" sz="2000" b="1" dirty="0" smtClean="0">
                <a:solidFill>
                  <a:srgbClr val="FF0000"/>
                </a:solidFill>
              </a:rPr>
              <a:t>is not as well defined</a:t>
            </a:r>
            <a:r>
              <a:rPr lang="en-US" sz="2000" dirty="0" smtClean="0"/>
              <a:t> nor is the differential effect of different mutations </a:t>
            </a:r>
            <a:endParaRPr lang="en-US" sz="2000" dirty="0"/>
          </a:p>
          <a:p>
            <a:r>
              <a:rPr lang="en-US" sz="2000" dirty="0" smtClean="0"/>
              <a:t>This creates </a:t>
            </a:r>
            <a:r>
              <a:rPr lang="en-US" sz="2000" b="1" dirty="0" smtClean="0">
                <a:solidFill>
                  <a:srgbClr val="FF0000"/>
                </a:solidFill>
              </a:rPr>
              <a:t>power issues</a:t>
            </a:r>
            <a:r>
              <a:rPr lang="en-US" sz="2000" dirty="0" smtClean="0"/>
              <a:t> in non-coding </a:t>
            </a:r>
            <a:r>
              <a:rPr lang="en-US" sz="2000" dirty="0"/>
              <a:t>variant </a:t>
            </a:r>
            <a:r>
              <a:rPr lang="en-US" sz="2000" dirty="0" smtClean="0"/>
              <a:t>prioritization. More precise (</a:t>
            </a:r>
            <a:r>
              <a:rPr lang="en-US" sz="2000" dirty="0" err="1" smtClean="0"/>
              <a:t>ie</a:t>
            </a:r>
            <a:r>
              <a:rPr lang="en-US" sz="2000" dirty="0" smtClean="0"/>
              <a:t> more </a:t>
            </a:r>
            <a:r>
              <a:rPr lang="en-US" sz="2000" dirty="0"/>
              <a:t>compact) annotation </a:t>
            </a:r>
            <a:r>
              <a:rPr lang="en-US" sz="2000" dirty="0" smtClean="0"/>
              <a:t>may be useful.</a:t>
            </a:r>
            <a:endParaRPr lang="en-US" sz="2000" dirty="0"/>
          </a:p>
          <a:p>
            <a:r>
              <a:rPr lang="en-US" sz="2000" dirty="0" smtClean="0"/>
              <a:t>Also, </a:t>
            </a:r>
            <a:r>
              <a:rPr lang="en-US" sz="2000" dirty="0"/>
              <a:t>i</a:t>
            </a:r>
            <a:r>
              <a:rPr lang="en-US" sz="2000" dirty="0" smtClean="0"/>
              <a:t>ntegration </a:t>
            </a:r>
            <a:r>
              <a:rPr lang="en-US" sz="2000" dirty="0"/>
              <a:t>of </a:t>
            </a:r>
            <a:r>
              <a:rPr lang="en-US" sz="2000" b="1" dirty="0">
                <a:solidFill>
                  <a:srgbClr val="FF0000"/>
                </a:solidFill>
              </a:rPr>
              <a:t>tissue-specific </a:t>
            </a:r>
            <a:r>
              <a:rPr lang="en-US" sz="2000" dirty="0" smtClean="0"/>
              <a:t>annotations </a:t>
            </a:r>
            <a:r>
              <a:rPr lang="en-US" sz="2000" dirty="0"/>
              <a:t>&amp; epigenetic data is important for deciphering impact of non-coding </a:t>
            </a:r>
            <a:r>
              <a:rPr lang="en-US" sz="2000" dirty="0" smtClean="0"/>
              <a:t>variants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33"/>
          <a:stretch>
            <a:fillRect/>
          </a:stretch>
        </p:blipFill>
        <p:spPr bwMode="auto">
          <a:xfrm>
            <a:off x="17925" y="1676601"/>
            <a:ext cx="5927707" cy="480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658" y="6530934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[</a:t>
            </a:r>
            <a:r>
              <a:rPr lang="en-US" b="0" i="1" dirty="0" smtClean="0"/>
              <a:t>Nature</a:t>
            </a:r>
            <a:r>
              <a:rPr lang="en-US" b="0" dirty="0" smtClean="0"/>
              <a:t> </a:t>
            </a:r>
            <a:r>
              <a:rPr lang="en-US" b="0" dirty="0"/>
              <a:t>547: 40</a:t>
            </a:r>
            <a:r>
              <a:rPr lang="en-US" b="0" dirty="0" smtClean="0"/>
              <a:t>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05426842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432" y="184289"/>
            <a:ext cx="11475379" cy="671499"/>
          </a:xfrm>
        </p:spPr>
        <p:txBody>
          <a:bodyPr/>
          <a:lstStyle/>
          <a:p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/>
              <a:t>List of potential coding &amp; non-coding </a:t>
            </a:r>
            <a:r>
              <a:rPr lang="en-US" dirty="0"/>
              <a:t>annotation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5587" y="1320022"/>
            <a:ext cx="10635176" cy="5137049"/>
          </a:xfrm>
        </p:spPr>
        <p:txBody>
          <a:bodyPr/>
          <a:lstStyle/>
          <a:p>
            <a:r>
              <a:rPr lang="en-US" sz="2000" dirty="0" smtClean="0"/>
              <a:t>Coding mutation annotation</a:t>
            </a:r>
          </a:p>
          <a:p>
            <a:pPr lvl="4"/>
            <a:r>
              <a:rPr lang="en-US" sz="1600" dirty="0" smtClean="0"/>
              <a:t>VAT based annotation, ALoFT based loss-of-function annotation and impact</a:t>
            </a:r>
          </a:p>
          <a:p>
            <a:pPr lvl="4"/>
            <a:endParaRPr lang="en-US" dirty="0" smtClean="0"/>
          </a:p>
          <a:p>
            <a:r>
              <a:rPr lang="en-US" sz="2000" dirty="0" smtClean="0"/>
              <a:t>ENCODE based cell/tissue-type specific candidate </a:t>
            </a:r>
            <a:r>
              <a:rPr lang="en-US" sz="2000" dirty="0"/>
              <a:t>r</a:t>
            </a:r>
            <a:r>
              <a:rPr lang="en-US" sz="2000" dirty="0" smtClean="0"/>
              <a:t>egulatory elements</a:t>
            </a:r>
          </a:p>
          <a:p>
            <a:pPr lvl="4"/>
            <a:r>
              <a:rPr lang="en-US" sz="1800" dirty="0"/>
              <a:t>e</a:t>
            </a:r>
            <a:r>
              <a:rPr lang="en-US" sz="1800" dirty="0" smtClean="0"/>
              <a:t>nhancer regions, enhancer-gene linkages</a:t>
            </a:r>
          </a:p>
          <a:p>
            <a:pPr lvl="4"/>
            <a:endParaRPr lang="en-US" dirty="0"/>
          </a:p>
          <a:p>
            <a:r>
              <a:rPr lang="en-US" sz="2000" dirty="0" smtClean="0"/>
              <a:t>Network annotation</a:t>
            </a:r>
          </a:p>
          <a:p>
            <a:pPr lvl="4"/>
            <a:r>
              <a:rPr lang="en-US" sz="1600" dirty="0" smtClean="0"/>
              <a:t>TF networks, RNA binding protein networks </a:t>
            </a:r>
          </a:p>
          <a:p>
            <a:pPr lvl="4"/>
            <a:endParaRPr lang="en-US" dirty="0"/>
          </a:p>
          <a:p>
            <a:r>
              <a:rPr lang="en-US" sz="2000" dirty="0" err="1" smtClean="0"/>
              <a:t>Gencode</a:t>
            </a:r>
            <a:r>
              <a:rPr lang="en-US" sz="2000" dirty="0" smtClean="0"/>
              <a:t> v28 annotation for coding and non-coding element definitions</a:t>
            </a:r>
          </a:p>
          <a:p>
            <a:pPr lvl="4"/>
            <a:r>
              <a:rPr lang="en-US" sz="1600" dirty="0"/>
              <a:t>coding region, splice sites, </a:t>
            </a:r>
            <a:r>
              <a:rPr lang="mr-IN" sz="1600" dirty="0"/>
              <a:t>5' </a:t>
            </a:r>
            <a:r>
              <a:rPr lang="mr-IN" sz="1600" dirty="0" err="1"/>
              <a:t>UTRs</a:t>
            </a:r>
            <a:r>
              <a:rPr lang="en-US" sz="1600" dirty="0"/>
              <a:t>, </a:t>
            </a:r>
            <a:r>
              <a:rPr lang="mr-IN" sz="1600" dirty="0"/>
              <a:t>3' </a:t>
            </a:r>
            <a:r>
              <a:rPr lang="mr-IN" sz="1600" dirty="0" err="1"/>
              <a:t>UTRs</a:t>
            </a:r>
            <a:r>
              <a:rPr lang="en-US" sz="1600" dirty="0"/>
              <a:t>, promoters, noncoding </a:t>
            </a:r>
            <a:r>
              <a:rPr lang="en-US" sz="1600" dirty="0" smtClean="0"/>
              <a:t>RNAs &amp; pseudogenes</a:t>
            </a:r>
          </a:p>
          <a:p>
            <a:pPr lvl="4"/>
            <a:endParaRPr lang="en-US" dirty="0"/>
          </a:p>
          <a:p>
            <a:r>
              <a:rPr lang="en-US" sz="2000" dirty="0" smtClean="0"/>
              <a:t>Tissue-specific </a:t>
            </a:r>
            <a:r>
              <a:rPr lang="en-US" sz="2000" dirty="0" smtClean="0"/>
              <a:t>annotation resource</a:t>
            </a:r>
          </a:p>
          <a:p>
            <a:pPr lvl="4"/>
            <a:r>
              <a:rPr lang="en-US" sz="1600" dirty="0" smtClean="0"/>
              <a:t>Tissue-specific epigenomic profiles (IHEC, roadmap epigenomics data), entex, psychencode</a:t>
            </a:r>
          </a:p>
          <a:p>
            <a:pPr lvl="4">
              <a:buFont typeface="Arial" charset="0"/>
              <a:buChar char="•"/>
            </a:pPr>
            <a:endParaRPr lang="en-US" sz="1800" dirty="0"/>
          </a:p>
          <a:p>
            <a:pPr lvl="4">
              <a:buFont typeface="Arial" charset="0"/>
              <a:buChar char="•"/>
            </a:pPr>
            <a:endParaRPr lang="en-US" sz="1800" dirty="0"/>
          </a:p>
          <a:p>
            <a:pPr lvl="4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39509988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utline-Style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-follow-up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129450</TotalTime>
  <Words>182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Courier New</vt:lpstr>
      <vt:lpstr>Lucida Grande</vt:lpstr>
      <vt:lpstr>ＭＳ Ｐゴシック</vt:lpstr>
      <vt:lpstr>Arial</vt:lpstr>
      <vt:lpstr>Basic-template-i0jhhsb-20160605</vt:lpstr>
      <vt:lpstr>Outline-Style-20160605</vt:lpstr>
      <vt:lpstr>to-follow-up</vt:lpstr>
      <vt:lpstr>Coding and non-coding annotation challenges and resources</vt:lpstr>
      <vt:lpstr> Quality &amp; scale of coding v. non-coding annotation &amp; the impact of this on statistical power</vt:lpstr>
      <vt:lpstr> List of potential coding &amp; non-coding annotation resources</vt:lpstr>
    </vt:vector>
  </TitlesOfParts>
  <Company>Yale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Office97</dc:creator>
  <cp:keywords/>
  <cp:lastModifiedBy>Kumar, Sushant</cp:lastModifiedBy>
  <cp:revision>2129</cp:revision>
  <cp:lastPrinted>2016-12-19T03:55:19Z</cp:lastPrinted>
  <dcterms:created xsi:type="dcterms:W3CDTF">2010-09-06T09:08:38Z</dcterms:created>
  <dcterms:modified xsi:type="dcterms:W3CDTF">2018-04-28T21:24:30Z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http://bioinfo.csb.yale.edu</vt:lpwstr>
  </property>
  <property fmtid="{D5CDD505-2E9C-101B-9397-08002B2CF9AE}" pid="9" name="Other">
    <vt:lpwstr>All overheads are copyright 1997, Mark Gerstein, All Rights Reserved</vt:lpwstr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C:\ppt</vt:lpwstr>
  </property>
  <property fmtid="{D5CDD505-2E9C-101B-9397-08002B2CF9AE}" pid="22" name="Google.Documents.Tracking">
    <vt:lpwstr>true</vt:lpwstr>
  </property>
  <property fmtid="{D5CDD505-2E9C-101B-9397-08002B2CF9AE}" pid="23" name="Google.Documents.DocumentId">
    <vt:lpwstr>1Ek-17Pv72hYtODFYBrTdtjepGAwqaAfgfBznzdfhS-A</vt:lpwstr>
  </property>
  <property fmtid="{D5CDD505-2E9C-101B-9397-08002B2CF9AE}" pid="24" name="Google.Documents.RevisionId">
    <vt:lpwstr>04373787564666993359</vt:lpwstr>
  </property>
  <property fmtid="{D5CDD505-2E9C-101B-9397-08002B2CF9AE}" pid="25" name="Google.Documents.PluginVersion">
    <vt:lpwstr>2.0.2662.553</vt:lpwstr>
  </property>
  <property fmtid="{D5CDD505-2E9C-101B-9397-08002B2CF9AE}" pid="26" name="Google.Documents.MergeIncapabilityFlags">
    <vt:i4>0</vt:i4>
  </property>
</Properties>
</file>