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527559" r:id="rId1"/>
    <p:sldMasterId id="2147527566" r:id="rId2"/>
    <p:sldMasterId id="2147527586" r:id="rId3"/>
  </p:sldMasterIdLst>
  <p:notesMasterIdLst>
    <p:notesMasterId r:id="rId7"/>
  </p:notesMasterIdLst>
  <p:handoutMasterIdLst>
    <p:handoutMasterId r:id="rId8"/>
  </p:handoutMasterIdLst>
  <p:sldIdLst>
    <p:sldId id="6147" r:id="rId4"/>
    <p:sldId id="6195" r:id="rId5"/>
    <p:sldId id="6196" r:id="rId6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3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chemeClr val="bg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5B07C"/>
    <a:srgbClr val="4BAB50"/>
    <a:srgbClr val="B3752D"/>
    <a:srgbClr val="00B400"/>
    <a:srgbClr val="FFC5AD"/>
    <a:srgbClr val="68360F"/>
    <a:srgbClr val="20FF37"/>
    <a:srgbClr val="257FD7"/>
    <a:srgbClr val="FFEA08"/>
    <a:srgbClr val="FF74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01" autoAdjust="0"/>
    <p:restoredTop sz="50000" autoAdjust="0"/>
  </p:normalViewPr>
  <p:slideViewPr>
    <p:cSldViewPr snapToGrid="0">
      <p:cViewPr>
        <p:scale>
          <a:sx n="91" d="100"/>
          <a:sy n="91" d="100"/>
        </p:scale>
        <p:origin x="1144" y="960"/>
      </p:cViewPr>
      <p:guideLst>
        <p:guide orient="horz" pos="2383"/>
        <p:guide pos="3841"/>
      </p:guideLst>
    </p:cSldViewPr>
  </p:slideViewPr>
  <p:outlineViewPr>
    <p:cViewPr>
      <p:scale>
        <a:sx n="33" d="100"/>
        <a:sy n="33" d="100"/>
      </p:scale>
      <p:origin x="0" y="339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5" d="100"/>
        <a:sy n="35" d="100"/>
      </p:scale>
      <p:origin x="0" y="2504"/>
    </p:cViewPr>
  </p:sorterViewPr>
  <p:notesViewPr>
    <p:cSldViewPr snapToGrid="0">
      <p:cViewPr varScale="1">
        <p:scale>
          <a:sx n="83" d="100"/>
          <a:sy n="83" d="100"/>
        </p:scale>
        <p:origin x="-2238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>
            <a:lvl1pPr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>
            <a:lvl1pPr algn="r"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588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b" anchorCtr="0" compatLnSpc="1">
            <a:prstTxWarp prst="textNoShape">
              <a:avLst/>
            </a:prstTxWarp>
          </a:bodyPr>
          <a:lstStyle>
            <a:lvl1pPr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b" anchorCtr="0" compatLnSpc="1">
            <a:prstTxWarp prst="textNoShape">
              <a:avLst/>
            </a:prstTxWarp>
          </a:bodyPr>
          <a:lstStyle>
            <a:lvl1pPr algn="r" defTabSz="1023938" eaLnBrk="0" hangingPunct="0">
              <a:defRPr sz="1400" b="0"/>
            </a:lvl1pPr>
          </a:lstStyle>
          <a:p>
            <a:pPr>
              <a:defRPr/>
            </a:pPr>
            <a:fld id="{67200F20-CDF5-C541-A52C-C754753793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249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>
            <a:lvl1pPr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>
            <a:lvl1pPr algn="r"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6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1963" y="720725"/>
            <a:ext cx="6396037" cy="35988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2475"/>
            <a:ext cx="5360987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b" anchorCtr="0" compatLnSpc="1">
            <a:prstTxWarp prst="textNoShape">
              <a:avLst/>
            </a:prstTxWarp>
          </a:bodyPr>
          <a:lstStyle>
            <a:lvl1pPr defTabSz="1023938" eaLnBrk="0" hangingPunct="0">
              <a:defRPr sz="1400" b="0">
                <a:latin typeface="Arial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1775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080" tIns="51540" rIns="103080" bIns="51540" numCol="1" anchor="b" anchorCtr="0" compatLnSpc="1">
            <a:prstTxWarp prst="textNoShape">
              <a:avLst/>
            </a:prstTxWarp>
          </a:bodyPr>
          <a:lstStyle>
            <a:lvl1pPr algn="r" defTabSz="1023938" eaLnBrk="0" hangingPunct="0">
              <a:defRPr sz="1400" b="0"/>
            </a:lvl1pPr>
          </a:lstStyle>
          <a:p>
            <a:pPr>
              <a:defRPr/>
            </a:pPr>
            <a:fld id="{0100BF89-F62E-4F4D-A171-8DD56B98F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683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47802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05201"/>
            <a:ext cx="85344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910" indent="0" algn="ctr">
              <a:buNone/>
              <a:defRPr/>
            </a:lvl2pPr>
            <a:lvl3pPr marL="913822" indent="0" algn="ctr">
              <a:buNone/>
              <a:defRPr/>
            </a:lvl3pPr>
            <a:lvl4pPr marL="1370734" indent="0" algn="ctr">
              <a:buNone/>
              <a:defRPr/>
            </a:lvl4pPr>
            <a:lvl5pPr marL="1827644" indent="0" algn="ctr">
              <a:buNone/>
              <a:defRPr/>
            </a:lvl5pPr>
            <a:lvl6pPr marL="2284557" indent="0" algn="ctr">
              <a:buNone/>
              <a:defRPr/>
            </a:lvl6pPr>
            <a:lvl7pPr marL="2741467" indent="0" algn="ctr">
              <a:buNone/>
              <a:defRPr/>
            </a:lvl7pPr>
            <a:lvl8pPr marL="3198377" indent="0" algn="ctr">
              <a:buNone/>
              <a:defRPr/>
            </a:lvl8pPr>
            <a:lvl9pPr marL="3655289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06234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/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7" y="273051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41" y="27310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7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884" indent="0">
              <a:buNone/>
              <a:defRPr sz="1200"/>
            </a:lvl2pPr>
            <a:lvl3pPr marL="913770" indent="0">
              <a:buNone/>
              <a:defRPr sz="1000"/>
            </a:lvl3pPr>
            <a:lvl4pPr marL="1370658" indent="0">
              <a:buNone/>
              <a:defRPr sz="900"/>
            </a:lvl4pPr>
            <a:lvl5pPr marL="1827542" indent="0">
              <a:buNone/>
              <a:defRPr sz="900"/>
            </a:lvl5pPr>
            <a:lvl6pPr marL="2284429" indent="0">
              <a:buNone/>
              <a:defRPr sz="900"/>
            </a:lvl6pPr>
            <a:lvl7pPr marL="2741313" indent="0">
              <a:buNone/>
              <a:defRPr sz="900"/>
            </a:lvl7pPr>
            <a:lvl8pPr marL="3198199" indent="0">
              <a:buNone/>
              <a:defRPr sz="900"/>
            </a:lvl8pPr>
            <a:lvl9pPr marL="365508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1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884" indent="0">
              <a:buNone/>
              <a:defRPr sz="2800"/>
            </a:lvl2pPr>
            <a:lvl3pPr marL="913770" indent="0">
              <a:buNone/>
              <a:defRPr sz="2400"/>
            </a:lvl3pPr>
            <a:lvl4pPr marL="1370658" indent="0">
              <a:buNone/>
              <a:defRPr sz="2000"/>
            </a:lvl4pPr>
            <a:lvl5pPr marL="1827542" indent="0">
              <a:buNone/>
              <a:defRPr sz="2000"/>
            </a:lvl5pPr>
            <a:lvl6pPr marL="2284429" indent="0">
              <a:buNone/>
              <a:defRPr sz="2000"/>
            </a:lvl6pPr>
            <a:lvl7pPr marL="2741313" indent="0">
              <a:buNone/>
              <a:defRPr sz="2000"/>
            </a:lvl7pPr>
            <a:lvl8pPr marL="3198199" indent="0">
              <a:buNone/>
              <a:defRPr sz="2000"/>
            </a:lvl8pPr>
            <a:lvl9pPr marL="3655085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884" indent="0">
              <a:buNone/>
              <a:defRPr sz="1200"/>
            </a:lvl2pPr>
            <a:lvl3pPr marL="913770" indent="0">
              <a:buNone/>
              <a:defRPr sz="1000"/>
            </a:lvl3pPr>
            <a:lvl4pPr marL="1370658" indent="0">
              <a:buNone/>
              <a:defRPr sz="900"/>
            </a:lvl4pPr>
            <a:lvl5pPr marL="1827542" indent="0">
              <a:buNone/>
              <a:defRPr sz="900"/>
            </a:lvl5pPr>
            <a:lvl6pPr marL="2284429" indent="0">
              <a:buNone/>
              <a:defRPr sz="900"/>
            </a:lvl6pPr>
            <a:lvl7pPr marL="2741313" indent="0">
              <a:buNone/>
              <a:defRPr sz="900"/>
            </a:lvl7pPr>
            <a:lvl8pPr marL="3198199" indent="0">
              <a:buNone/>
              <a:defRPr sz="900"/>
            </a:lvl8pPr>
            <a:lvl9pPr marL="3655085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14"/>
            <a:ext cx="2590800" cy="60102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1" y="609614"/>
            <a:ext cx="7569200" cy="60102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48"/>
            <a:ext cx="5080000" cy="463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981248"/>
            <a:ext cx="5080000" cy="46386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752600"/>
            <a:ext cx="50800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1" y="1752600"/>
            <a:ext cx="5080000" cy="4343400"/>
          </a:xfrm>
        </p:spPr>
        <p:txBody>
          <a:bodyPr/>
          <a:lstStyle/>
          <a:p>
            <a:pPr lvl="0"/>
            <a:r>
              <a:rPr lang="en-US" noProof="0"/>
              <a:t>Click icon to add clip art</a:t>
            </a: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05908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326587"/>
            <a:ext cx="5080000" cy="540374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13493"/>
            <a:ext cx="5080000" cy="54168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86186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47846"/>
            <a:ext cx="10363200" cy="14700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05201"/>
            <a:ext cx="8534400" cy="1752600"/>
          </a:xfrm>
        </p:spPr>
        <p:txBody>
          <a:bodyPr/>
          <a:lstStyle>
            <a:lvl1pPr marL="0" indent="0" algn="ctr">
              <a:buNone/>
              <a:defRPr sz="4400" b="1"/>
            </a:lvl1pPr>
            <a:lvl2pPr marL="456884" indent="0" algn="ctr">
              <a:buNone/>
              <a:defRPr/>
            </a:lvl2pPr>
            <a:lvl3pPr marL="913770" indent="0" algn="ctr">
              <a:buNone/>
              <a:defRPr/>
            </a:lvl3pPr>
            <a:lvl4pPr marL="1370658" indent="0" algn="ctr">
              <a:buNone/>
              <a:defRPr/>
            </a:lvl4pPr>
            <a:lvl5pPr marL="1827542" indent="0" algn="ctr">
              <a:buNone/>
              <a:defRPr/>
            </a:lvl5pPr>
            <a:lvl6pPr marL="2284429" indent="0" algn="ctr">
              <a:buNone/>
              <a:defRPr/>
            </a:lvl6pPr>
            <a:lvl7pPr marL="2741313" indent="0" algn="ctr">
              <a:buNone/>
              <a:defRPr/>
            </a:lvl7pPr>
            <a:lvl8pPr marL="3198199" indent="0" algn="ctr">
              <a:buNone/>
              <a:defRPr/>
            </a:lvl8pPr>
            <a:lvl9pPr marL="3655085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5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22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6884" indent="0">
              <a:buNone/>
              <a:defRPr sz="1800"/>
            </a:lvl2pPr>
            <a:lvl3pPr marL="913770" indent="0">
              <a:buNone/>
              <a:defRPr sz="1600"/>
            </a:lvl3pPr>
            <a:lvl4pPr marL="1370658" indent="0">
              <a:buNone/>
              <a:defRPr sz="1400"/>
            </a:lvl4pPr>
            <a:lvl5pPr marL="1827542" indent="0">
              <a:buNone/>
              <a:defRPr sz="1400"/>
            </a:lvl5pPr>
            <a:lvl6pPr marL="2284429" indent="0">
              <a:buNone/>
              <a:defRPr sz="1400"/>
            </a:lvl6pPr>
            <a:lvl7pPr marL="2741313" indent="0">
              <a:buNone/>
              <a:defRPr sz="1400"/>
            </a:lvl7pPr>
            <a:lvl8pPr marL="3198199" indent="0">
              <a:buNone/>
              <a:defRPr sz="1400"/>
            </a:lvl8pPr>
            <a:lvl9pPr marL="3655085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/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48"/>
            <a:ext cx="508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1" y="1981248"/>
            <a:ext cx="5080000" cy="46386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4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4" indent="0">
              <a:buNone/>
              <a:defRPr sz="2000" b="1"/>
            </a:lvl2pPr>
            <a:lvl3pPr marL="913770" indent="0">
              <a:buNone/>
              <a:defRPr sz="1800" b="1"/>
            </a:lvl3pPr>
            <a:lvl4pPr marL="1370658" indent="0">
              <a:buNone/>
              <a:defRPr sz="1600" b="1"/>
            </a:lvl4pPr>
            <a:lvl5pPr marL="1827542" indent="0">
              <a:buNone/>
              <a:defRPr sz="1600" b="1"/>
            </a:lvl5pPr>
            <a:lvl6pPr marL="2284429" indent="0">
              <a:buNone/>
              <a:defRPr sz="1600" b="1"/>
            </a:lvl6pPr>
            <a:lvl7pPr marL="2741313" indent="0">
              <a:buNone/>
              <a:defRPr sz="1600" b="1"/>
            </a:lvl7pPr>
            <a:lvl8pPr marL="3198199" indent="0">
              <a:buNone/>
              <a:defRPr sz="1600" b="1"/>
            </a:lvl8pPr>
            <a:lvl9pPr marL="3655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400" y="1535114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884" indent="0">
              <a:buNone/>
              <a:defRPr sz="2000" b="1"/>
            </a:lvl2pPr>
            <a:lvl3pPr marL="913770" indent="0">
              <a:buNone/>
              <a:defRPr sz="1800" b="1"/>
            </a:lvl3pPr>
            <a:lvl4pPr marL="1370658" indent="0">
              <a:buNone/>
              <a:defRPr sz="1600" b="1"/>
            </a:lvl4pPr>
            <a:lvl5pPr marL="1827542" indent="0">
              <a:buNone/>
              <a:defRPr sz="1600" b="1"/>
            </a:lvl5pPr>
            <a:lvl6pPr marL="2284429" indent="0">
              <a:buNone/>
              <a:defRPr sz="1600" b="1"/>
            </a:lvl6pPr>
            <a:lvl7pPr marL="2741313" indent="0">
              <a:buNone/>
              <a:defRPr sz="1600" b="1"/>
            </a:lvl7pPr>
            <a:lvl8pPr marL="3198199" indent="0">
              <a:buNone/>
              <a:defRPr sz="1600" b="1"/>
            </a:lvl8pPr>
            <a:lvl9pPr marL="3655085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40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/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tags" Target="../tags/tag1.xml"/><Relationship Id="rId5" Type="http://schemas.openxmlformats.org/officeDocument/2006/relationships/tags" Target="../tags/tag2.xml"/><Relationship Id="rId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16.xml"/><Relationship Id="rId14" Type="http://schemas.openxmlformats.org/officeDocument/2006/relationships/theme" Target="../theme/theme3.xml"/><Relationship Id="rId15" Type="http://schemas.openxmlformats.org/officeDocument/2006/relationships/tags" Target="../tags/tag4.xml"/><Relationship Id="rId16" Type="http://schemas.openxmlformats.org/officeDocument/2006/relationships/tags" Target="../tags/tag5.xml"/><Relationship Id="rId17" Type="http://schemas.openxmlformats.org/officeDocument/2006/relationships/tags" Target="../tags/tag6.xml"/><Relationship Id="rId1" Type="http://schemas.openxmlformats.org/officeDocument/2006/relationships/slideLayout" Target="../slideLayouts/slideLayout4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<Relationship Id="rId6" Type="http://schemas.openxmlformats.org/officeDocument/2006/relationships/slideLayout" Target="../slideLayouts/slideLayout9.xml"/><Relationship Id="rId7" Type="http://schemas.openxmlformats.org/officeDocument/2006/relationships/slideLayout" Target="../slideLayouts/slideLayout10.xml"/><Relationship Id="rId8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  <p:custDataLst>
              <p:tags r:id="rId4"/>
            </p:custDataLst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  <p:custDataLst>
              <p:tags r:id="rId5"/>
            </p:custDataLst>
          </p:nvPr>
        </p:nvSpPr>
        <p:spPr bwMode="auto">
          <a:xfrm>
            <a:off x="914400" y="1981201"/>
            <a:ext cx="103632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6" tIns="46004" rIns="92006" bIns="460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02566" name="Rectangle 6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 rot="16200000">
            <a:off x="10271920" y="5209911"/>
            <a:ext cx="3078162" cy="35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06" tIns="46004" rIns="92006" bIns="46004"/>
          <a:lstStyle>
            <a:lvl1pPr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defTabSz="909638"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9096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0" hangingPunct="0"/>
            <a:fld id="{41641D8F-FA0A-C44D-A59E-B37C9BB6BE2E}" type="slidenum">
              <a:rPr lang="en-US" altLang="en-US" sz="1600" i="1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charset="0"/>
                <a:cs typeface=""/>
              </a:rPr>
              <a:pPr eaLnBrk="0" hangingPunct="0"/>
              <a:t>‹#›</a:t>
            </a:fld>
            <a:r>
              <a:rPr lang="en-US" altLang="en-US" sz="2400" smtClean="0">
                <a:solidFill>
                  <a:srgbClr val="808080"/>
                </a:solidFill>
                <a:cs typeface=""/>
              </a:rPr>
              <a:t> - </a:t>
            </a:r>
            <a:r>
              <a:rPr lang="en-US" altLang="en-US" sz="1000" smtClean="0">
                <a:solidFill>
                  <a:srgbClr val="969696"/>
                </a:solidFill>
                <a:cs typeface=""/>
              </a:rPr>
              <a:t>Lectures.GersteinLab.org</a:t>
            </a:r>
            <a:endParaRPr lang="en-US" altLang="en-US" sz="300" b="0" smtClean="0">
              <a:solidFill>
                <a:srgbClr val="000000"/>
              </a:solidFill>
              <a:cs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735466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27562" r:id="rId1"/>
    <p:sldLayoutId id="2147527568" r:id="rId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8050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910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822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73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644" algn="ctr" defTabSz="912236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3838" indent="-223838" algn="l" defTabSz="908050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38" indent="-223838" algn="l" defTabSz="90805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8050" indent="-222250" algn="l" defTabSz="908050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600" indent="-223838" algn="l" defTabSz="90805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2450" indent="-223838" algn="l" defTabSz="90805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3011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92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833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744" indent="-228455" algn="l" defTabSz="912236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10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22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73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644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55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46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377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289" algn="l" defTabSz="4569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325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327151"/>
            <a:ext cx="103632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66" tIns="46033" rIns="92066" bIns="4603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Se2_default_3_cbb752_11apr10con2_default_3_cbb752_11apr10d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2022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27567" r:id="rId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44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16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8800" algn="ctr" defTabSz="912813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8600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71500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bg1"/>
          </a:solidFill>
          <a:latin typeface="+mn-lt"/>
          <a:ea typeface="ＭＳ Ｐゴシック" pitchFamily="-65" charset="-128"/>
        </a:defRPr>
      </a:lvl2pPr>
      <a:lvl3pPr marL="912813" indent="-227013" algn="l" defTabSz="912813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bg1"/>
          </a:solidFill>
          <a:latin typeface="+mn-lt"/>
          <a:ea typeface="ＭＳ Ｐゴシック" pitchFamily="-65" charset="-128"/>
        </a:defRPr>
      </a:lvl3pPr>
      <a:lvl4pPr marL="1376363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-65" charset="-128"/>
        </a:defRPr>
      </a:lvl4pPr>
      <a:lvl5pPr marL="1827213" indent="-228600" algn="l" defTabSz="912813" rtl="0" eaLnBrk="0" fontAlgn="base" hangingPunct="0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bg1"/>
          </a:solidFill>
          <a:latin typeface="+mn-lt"/>
          <a:ea typeface="ＭＳ Ｐゴシック" pitchFamily="-65" charset="-128"/>
        </a:defRPr>
      </a:lvl5pPr>
      <a:lvl6pPr marL="25146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718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90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6200" indent="-228600" algn="l" defTabSz="912813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C5A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  <p:custDataLst>
              <p:tags r:id="rId15"/>
            </p:custDataLst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1" tIns="46002" rIns="92001" bIns="4600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  <p:custDataLst>
              <p:tags r:id="rId16"/>
            </p:custDataLst>
          </p:nvPr>
        </p:nvSpPr>
        <p:spPr bwMode="auto">
          <a:xfrm>
            <a:off x="914400" y="1981245"/>
            <a:ext cx="10363200" cy="4638675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01" tIns="46002" rIns="92001" bIns="460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802566" name="Rectangle 6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 rot="16200000">
            <a:off x="10394687" y="5209954"/>
            <a:ext cx="3078162" cy="351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01" tIns="46002" rIns="92001" bIns="46002"/>
          <a:lstStyle/>
          <a:p>
            <a:pPr defTabSz="910608" eaLnBrk="0" hangingPunct="0">
              <a:defRPr/>
            </a:pPr>
            <a:fld id="{BEA16ABE-66C5-9D4F-B7FD-AEDB9C0B4816}" type="slidenum">
              <a:rPr lang="en-US" sz="1600" i="1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urier New" charset="0"/>
              </a:rPr>
              <a:pPr defTabSz="910608" eaLnBrk="0" hangingPunct="0">
                <a:defRPr/>
              </a:pPr>
              <a:t>‹#›</a:t>
            </a:fld>
            <a:r>
              <a:rPr lang="en-US" sz="1800">
                <a:solidFill>
                  <a:srgbClr val="808080"/>
                </a:solidFill>
              </a:rPr>
              <a:t> - </a:t>
            </a:r>
            <a:r>
              <a:rPr lang="en-US" sz="1000">
                <a:solidFill>
                  <a:srgbClr val="969696"/>
                </a:solidFill>
              </a:rPr>
              <a:t>Lectures.GersteinLab.org</a:t>
            </a:r>
            <a:endParaRPr lang="en-US" sz="3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62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27587" r:id="rId1"/>
    <p:sldLayoutId id="2147527588" r:id="rId2"/>
    <p:sldLayoutId id="2147527589" r:id="rId3"/>
    <p:sldLayoutId id="2147527590" r:id="rId4"/>
    <p:sldLayoutId id="2147527591" r:id="rId5"/>
    <p:sldLayoutId id="2147527592" r:id="rId6"/>
    <p:sldLayoutId id="2147527593" r:id="rId7"/>
    <p:sldLayoutId id="2147527594" r:id="rId8"/>
    <p:sldLayoutId id="2147527595" r:id="rId9"/>
    <p:sldLayoutId id="2147527596" r:id="rId10"/>
    <p:sldLayoutId id="2147527597" r:id="rId11"/>
    <p:sldLayoutId id="2147527598" r:id="rId12"/>
    <p:sldLayoutId id="2147527599" r:id="rId13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907998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22228B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6884" algn="ctr" defTabSz="912185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6pPr>
      <a:lvl7pPr marL="913770" algn="ctr" defTabSz="912185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7pPr>
      <a:lvl8pPr marL="1370658" algn="ctr" defTabSz="912185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8pPr>
      <a:lvl9pPr marL="1827542" algn="ctr" defTabSz="912185" rtl="0" eaLnBrk="1" fontAlgn="base" hangingPunct="1">
        <a:spcBef>
          <a:spcPct val="0"/>
        </a:spcBef>
        <a:spcAft>
          <a:spcPct val="0"/>
        </a:spcAft>
        <a:defRPr sz="3600" b="1" u="sng">
          <a:solidFill>
            <a:srgbClr val="000099"/>
          </a:solidFill>
          <a:latin typeface="Arial" pitchFamily="-65" charset="0"/>
        </a:defRPr>
      </a:lvl9pPr>
    </p:titleStyle>
    <p:bodyStyle>
      <a:lvl1pPr marL="223826" indent="-223826" algn="l" defTabSz="907998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566706" indent="-223826" algn="l" defTabSz="907998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>
          <a:solidFill>
            <a:schemeClr val="tx1"/>
          </a:solidFill>
          <a:latin typeface="+mn-lt"/>
          <a:ea typeface="ＭＳ Ｐゴシック" pitchFamily="-65" charset="-128"/>
        </a:defRPr>
      </a:lvl2pPr>
      <a:lvl3pPr marL="907998" indent="-222238" algn="l" defTabSz="907998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65" charset="-128"/>
        </a:defRPr>
      </a:lvl3pPr>
      <a:lvl4pPr marL="1371523" indent="-223826" algn="l" defTabSz="907998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65" charset="-128"/>
        </a:defRPr>
      </a:lvl4pPr>
      <a:lvl5pPr marL="1822348" indent="-223826" algn="l" defTabSz="907998" rtl="0" eaLnBrk="0" fontAlgn="base" hangingPunct="0">
        <a:spcBef>
          <a:spcPct val="20000"/>
        </a:spcBef>
        <a:spcAft>
          <a:spcPct val="0"/>
        </a:spcAft>
        <a:buFont typeface="Lucida Grande" charset="0"/>
        <a:buChar char="*"/>
        <a:defRPr sz="2000">
          <a:solidFill>
            <a:schemeClr val="tx1"/>
          </a:solidFill>
          <a:latin typeface="+mn-lt"/>
          <a:ea typeface="ＭＳ Ｐゴシック" pitchFamily="-65" charset="-128"/>
        </a:defRPr>
      </a:lvl5pPr>
      <a:lvl6pPr marL="2512871" indent="-228442" algn="l" defTabSz="91218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6pPr>
      <a:lvl7pPr marL="2969757" indent="-228442" algn="l" defTabSz="91218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7pPr>
      <a:lvl8pPr marL="3426641" indent="-228442" algn="l" defTabSz="91218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8pPr>
      <a:lvl9pPr marL="3883526" indent="-228442" algn="l" defTabSz="91218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65" charset="-128"/>
        </a:defRPr>
      </a:lvl9pPr>
    </p:bodyStyle>
    <p:otherStyle>
      <a:defPPr>
        <a:defRPr lang="en-US"/>
      </a:defPPr>
      <a:lvl1pPr marL="0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84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70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658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542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429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313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199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085" algn="l" defTabSz="45688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10436181" y="-103031"/>
            <a:ext cx="515157" cy="712201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defTabSz="912813"/>
            <a:endParaRPr lang="en-US">
              <a:latin typeface="Arial" pitchFamily="-65" charset="0"/>
            </a:endParaRPr>
          </a:p>
        </p:txBody>
      </p:sp>
      <p:sp>
        <p:nvSpPr>
          <p:cNvPr id="9218" name="Title 3"/>
          <p:cNvSpPr>
            <a:spLocks noGrp="1"/>
          </p:cNvSpPr>
          <p:nvPr>
            <p:ph type="ctrTitle"/>
          </p:nvPr>
        </p:nvSpPr>
        <p:spPr>
          <a:xfrm>
            <a:off x="1626469" y="227252"/>
            <a:ext cx="9041531" cy="3625420"/>
          </a:xfrm>
        </p:spPr>
        <p:txBody>
          <a:bodyPr/>
          <a:lstStyle/>
          <a:p>
            <a:r>
              <a:rPr lang="en-US" altLang="en-US" sz="3200" dirty="0" smtClean="0"/>
              <a:t>Coding and non-coding annotation challenges and resources</a:t>
            </a:r>
            <a:endParaRPr lang="en-US" altLang="en-US" sz="4000" dirty="0">
              <a:solidFill>
                <a:schemeClr val="accent6"/>
              </a:solidFill>
              <a:ea typeface="ＭＳ Ｐゴシック" charset="-128"/>
            </a:endParaRPr>
          </a:p>
        </p:txBody>
      </p:sp>
      <p:sp>
        <p:nvSpPr>
          <p:cNvPr id="9219" name="Subtitle 4"/>
          <p:cNvSpPr>
            <a:spLocks noGrp="1"/>
          </p:cNvSpPr>
          <p:nvPr>
            <p:ph type="subTitle" idx="1"/>
          </p:nvPr>
        </p:nvSpPr>
        <p:spPr>
          <a:xfrm>
            <a:off x="1886127" y="4898898"/>
            <a:ext cx="8522215" cy="1093939"/>
          </a:xfrm>
        </p:spPr>
        <p:txBody>
          <a:bodyPr/>
          <a:lstStyle/>
          <a:p>
            <a:r>
              <a:rPr lang="en-US" altLang="en-US" sz="1600" b="0" dirty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>Mark </a:t>
            </a:r>
            <a:r>
              <a:rPr lang="en-US" altLang="en-US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>Gerstein</a:t>
            </a:r>
            <a:br>
              <a:rPr lang="en-US" altLang="en-US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</a:br>
            <a:r>
              <a:rPr lang="en-US" altLang="en-US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/>
            </a:r>
            <a:br>
              <a:rPr lang="en-US" altLang="en-US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</a:br>
            <a:r>
              <a:rPr lang="en-US" altLang="en-US" sz="1600" b="0" dirty="0" smtClean="0">
                <a:solidFill>
                  <a:schemeClr val="tx1">
                    <a:lumMod val="65000"/>
                    <a:lumOff val="35000"/>
                  </a:schemeClr>
                </a:solidFill>
                <a:ea typeface="ＭＳ Ｐゴシック" charset="-128"/>
              </a:rPr>
              <a:t>Yale CMG</a:t>
            </a:r>
            <a:endParaRPr lang="en-US" altLang="en-US" sz="1600" b="0" dirty="0">
              <a:solidFill>
                <a:schemeClr val="tx1">
                  <a:lumMod val="65000"/>
                  <a:lumOff val="35000"/>
                </a:schemeClr>
              </a:solidFill>
              <a:ea typeface="ＭＳ Ｐゴシック" charset="-128"/>
            </a:endParaRPr>
          </a:p>
          <a:p>
            <a:endParaRPr lang="en-US" altLang="en-US" sz="1600" b="0" dirty="0">
              <a:solidFill>
                <a:schemeClr val="tx1">
                  <a:lumMod val="65000"/>
                  <a:lumOff val="35000"/>
                </a:schemeClr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0377756"/>
      </p:ext>
    </p:extLst>
  </p:cSld>
  <p:clrMapOvr>
    <a:masterClrMapping/>
  </p:clrMapOvr>
  <p:transition advTm="2325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432" y="102224"/>
            <a:ext cx="11475379" cy="1143000"/>
          </a:xfrm>
        </p:spPr>
        <p:txBody>
          <a:bodyPr/>
          <a:lstStyle/>
          <a:p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/>
              <a:t>Quality &amp; scale of coding v. non-coding annotation </a:t>
            </a:r>
            <a:r>
              <a:rPr lang="en-US" dirty="0" smtClean="0"/>
              <a:t>&amp; the </a:t>
            </a:r>
            <a:r>
              <a:rPr lang="en-US" dirty="0"/>
              <a:t>impact of this on statistical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0122" y="1676601"/>
            <a:ext cx="5444197" cy="4467402"/>
          </a:xfrm>
        </p:spPr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ENCODE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has developed non-coding annotations &amp; a </a:t>
            </a:r>
            <a:r>
              <a:rPr lang="en-US" sz="2000" dirty="0"/>
              <a:t>number of tools have been developed to synthesize </a:t>
            </a:r>
            <a:r>
              <a:rPr lang="en-US" sz="2000" dirty="0" smtClean="0"/>
              <a:t>these </a:t>
            </a:r>
            <a:r>
              <a:rPr lang="en-US" sz="2000" dirty="0"/>
              <a:t>(</a:t>
            </a:r>
            <a:r>
              <a:rPr lang="en-US" sz="2000" dirty="0" err="1"/>
              <a:t>eg</a:t>
            </a:r>
            <a:r>
              <a:rPr lang="en-US" sz="2000" dirty="0"/>
              <a:t> </a:t>
            </a:r>
            <a:r>
              <a:rPr lang="en-US" sz="2000" dirty="0" err="1"/>
              <a:t>HaploReg</a:t>
            </a:r>
            <a:r>
              <a:rPr lang="en-US" sz="2000" dirty="0"/>
              <a:t>, FunSeq, &amp;c</a:t>
            </a:r>
            <a:r>
              <a:rPr lang="en-US" sz="2000" dirty="0" smtClean="0"/>
              <a:t>)</a:t>
            </a:r>
            <a:endParaRPr lang="en-US" sz="2000" dirty="0"/>
          </a:p>
          <a:p>
            <a:r>
              <a:rPr lang="en-US" sz="2000" dirty="0" smtClean="0"/>
              <a:t>Compared </a:t>
            </a:r>
            <a:r>
              <a:rPr lang="en-US" sz="2000" dirty="0"/>
              <a:t>to coding regions, the underlying functional </a:t>
            </a:r>
            <a:r>
              <a:rPr lang="en-US" sz="2000" b="1" dirty="0" smtClean="0">
                <a:solidFill>
                  <a:srgbClr val="FF0000"/>
                </a:solidFill>
              </a:rPr>
              <a:t>territory </a:t>
            </a:r>
            <a:r>
              <a:rPr lang="en-US" sz="2000" b="1" dirty="0">
                <a:solidFill>
                  <a:srgbClr val="FF0000"/>
                </a:solidFill>
              </a:rPr>
              <a:t>of non-coding regions </a:t>
            </a:r>
            <a:r>
              <a:rPr lang="en-US" sz="2000" b="1" dirty="0" smtClean="0">
                <a:solidFill>
                  <a:srgbClr val="FF0000"/>
                </a:solidFill>
              </a:rPr>
              <a:t>is not as well defined</a:t>
            </a:r>
            <a:r>
              <a:rPr lang="en-US" sz="2000" dirty="0" smtClean="0"/>
              <a:t> nor is the differential effect of different mutations </a:t>
            </a:r>
            <a:endParaRPr lang="en-US" sz="2000" dirty="0"/>
          </a:p>
          <a:p>
            <a:r>
              <a:rPr lang="en-US" sz="2000" dirty="0" smtClean="0"/>
              <a:t>This creates </a:t>
            </a:r>
            <a:r>
              <a:rPr lang="en-US" sz="2000" b="1" dirty="0" smtClean="0">
                <a:solidFill>
                  <a:srgbClr val="FF0000"/>
                </a:solidFill>
              </a:rPr>
              <a:t>power issues</a:t>
            </a:r>
            <a:r>
              <a:rPr lang="en-US" sz="2000" dirty="0" smtClean="0"/>
              <a:t> in non-coding </a:t>
            </a:r>
            <a:r>
              <a:rPr lang="en-US" sz="2000" dirty="0"/>
              <a:t>variant </a:t>
            </a:r>
            <a:r>
              <a:rPr lang="en-US" sz="2000" dirty="0" smtClean="0"/>
              <a:t>prioritization. More precise (</a:t>
            </a:r>
            <a:r>
              <a:rPr lang="en-US" sz="2000" dirty="0" err="1" smtClean="0"/>
              <a:t>ie</a:t>
            </a:r>
            <a:r>
              <a:rPr lang="en-US" sz="2000" dirty="0" smtClean="0"/>
              <a:t> more </a:t>
            </a:r>
            <a:r>
              <a:rPr lang="en-US" sz="2000" dirty="0"/>
              <a:t>compact) annotation </a:t>
            </a:r>
            <a:r>
              <a:rPr lang="en-US" sz="2000" dirty="0" smtClean="0"/>
              <a:t>may be useful.</a:t>
            </a:r>
            <a:endParaRPr lang="en-US" sz="2000" dirty="0"/>
          </a:p>
          <a:p>
            <a:r>
              <a:rPr lang="en-US" sz="2000" dirty="0" smtClean="0"/>
              <a:t>Also, </a:t>
            </a:r>
            <a:r>
              <a:rPr lang="en-US" sz="2000" dirty="0"/>
              <a:t>i</a:t>
            </a:r>
            <a:r>
              <a:rPr lang="en-US" sz="2000" dirty="0" smtClean="0"/>
              <a:t>ntegration </a:t>
            </a:r>
            <a:r>
              <a:rPr lang="en-US" sz="2000" dirty="0"/>
              <a:t>of </a:t>
            </a:r>
            <a:r>
              <a:rPr lang="en-US" sz="2000" b="1" dirty="0">
                <a:solidFill>
                  <a:srgbClr val="FF0000"/>
                </a:solidFill>
              </a:rPr>
              <a:t>tissue-specific </a:t>
            </a:r>
            <a:r>
              <a:rPr lang="en-US" sz="2000" dirty="0" smtClean="0"/>
              <a:t>annotations </a:t>
            </a:r>
            <a:r>
              <a:rPr lang="en-US" sz="2000" dirty="0"/>
              <a:t>&amp; epigenetic data is important for deciphering impact of non-coding </a:t>
            </a:r>
            <a:r>
              <a:rPr lang="en-US" sz="2000" dirty="0" smtClean="0"/>
              <a:t>variants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33"/>
          <a:stretch>
            <a:fillRect/>
          </a:stretch>
        </p:blipFill>
        <p:spPr bwMode="auto">
          <a:xfrm>
            <a:off x="17925" y="1676601"/>
            <a:ext cx="5927707" cy="4800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3658" y="6530934"/>
            <a:ext cx="13356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 smtClean="0"/>
              <a:t>[</a:t>
            </a:r>
            <a:r>
              <a:rPr lang="en-US" b="0" i="1" dirty="0" smtClean="0"/>
              <a:t>Nature</a:t>
            </a:r>
            <a:r>
              <a:rPr lang="en-US" b="0" dirty="0" smtClean="0"/>
              <a:t> </a:t>
            </a:r>
            <a:r>
              <a:rPr lang="en-US" b="0" dirty="0"/>
              <a:t>547: 40</a:t>
            </a:r>
            <a:r>
              <a:rPr lang="en-US" b="0" dirty="0" smtClean="0"/>
              <a:t>]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1805426842"/>
      </p:ext>
    </p:extLst>
  </p:cSld>
  <p:clrMapOvr>
    <a:masterClrMapping/>
  </p:clrMapOvr>
  <p:transition advTm="5545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2432" y="184289"/>
            <a:ext cx="11475379" cy="671499"/>
          </a:xfrm>
        </p:spPr>
        <p:txBody>
          <a:bodyPr/>
          <a:lstStyle/>
          <a:p>
            <a:r>
              <a:rPr lang="en-US" b="0" dirty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en-US" b="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dirty="0" smtClean="0"/>
              <a:t>List of potential coding &amp; non-coding </a:t>
            </a:r>
            <a:r>
              <a:rPr lang="en-US" dirty="0"/>
              <a:t>annotation </a:t>
            </a:r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45587" y="1320022"/>
            <a:ext cx="10635176" cy="5137049"/>
          </a:xfrm>
        </p:spPr>
        <p:txBody>
          <a:bodyPr/>
          <a:lstStyle/>
          <a:p>
            <a:r>
              <a:rPr lang="en-US" sz="2000" dirty="0" smtClean="0"/>
              <a:t>Coding mutation annotation</a:t>
            </a:r>
          </a:p>
          <a:p>
            <a:pPr lvl="4"/>
            <a:r>
              <a:rPr lang="en-US" sz="1600" dirty="0" smtClean="0"/>
              <a:t>VAT based annotation, ALoFT based loss-of-function annotation and impact</a:t>
            </a:r>
          </a:p>
          <a:p>
            <a:pPr lvl="4"/>
            <a:endParaRPr lang="en-US" dirty="0" smtClean="0"/>
          </a:p>
          <a:p>
            <a:r>
              <a:rPr lang="en-US" sz="2000" dirty="0" smtClean="0"/>
              <a:t>ENCODE based cell/tissue-type specific candidate </a:t>
            </a:r>
            <a:r>
              <a:rPr lang="en-US" sz="2000" dirty="0"/>
              <a:t>r</a:t>
            </a:r>
            <a:r>
              <a:rPr lang="en-US" sz="2000" dirty="0" smtClean="0"/>
              <a:t>egulatory elements</a:t>
            </a:r>
          </a:p>
          <a:p>
            <a:pPr lvl="4"/>
            <a:r>
              <a:rPr lang="en-US" sz="1800" dirty="0"/>
              <a:t>e</a:t>
            </a:r>
            <a:r>
              <a:rPr lang="en-US" sz="1800" dirty="0" smtClean="0"/>
              <a:t>nhancer regions, enhancer-gene linkages</a:t>
            </a:r>
          </a:p>
          <a:p>
            <a:pPr lvl="4"/>
            <a:endParaRPr lang="en-US" dirty="0"/>
          </a:p>
          <a:p>
            <a:r>
              <a:rPr lang="en-US" sz="2000" dirty="0" smtClean="0"/>
              <a:t>Network annotation</a:t>
            </a:r>
          </a:p>
          <a:p>
            <a:pPr lvl="4"/>
            <a:r>
              <a:rPr lang="en-US" sz="1600" dirty="0" smtClean="0"/>
              <a:t>TF networks, RNA binding protein networks </a:t>
            </a:r>
          </a:p>
          <a:p>
            <a:pPr lvl="4"/>
            <a:endParaRPr lang="en-US" dirty="0"/>
          </a:p>
          <a:p>
            <a:r>
              <a:rPr lang="en-US" sz="2000" dirty="0" err="1" smtClean="0"/>
              <a:t>Gencode</a:t>
            </a:r>
            <a:r>
              <a:rPr lang="en-US" sz="2000" dirty="0" smtClean="0"/>
              <a:t> v28 annotation for coding and non-coding element definitions</a:t>
            </a:r>
          </a:p>
          <a:p>
            <a:pPr lvl="4"/>
            <a:r>
              <a:rPr lang="en-US" sz="1600" dirty="0"/>
              <a:t>coding region, splice sites, </a:t>
            </a:r>
            <a:r>
              <a:rPr lang="mr-IN" sz="1600" dirty="0"/>
              <a:t>5' </a:t>
            </a:r>
            <a:r>
              <a:rPr lang="mr-IN" sz="1600" dirty="0" err="1"/>
              <a:t>UTRs</a:t>
            </a:r>
            <a:r>
              <a:rPr lang="en-US" sz="1600" dirty="0"/>
              <a:t>, </a:t>
            </a:r>
            <a:r>
              <a:rPr lang="mr-IN" sz="1600" dirty="0"/>
              <a:t>3' </a:t>
            </a:r>
            <a:r>
              <a:rPr lang="mr-IN" sz="1600" dirty="0" err="1"/>
              <a:t>UTRs</a:t>
            </a:r>
            <a:r>
              <a:rPr lang="en-US" sz="1600" dirty="0"/>
              <a:t>, promoters, noncoding </a:t>
            </a:r>
            <a:r>
              <a:rPr lang="en-US" sz="1600" dirty="0" smtClean="0"/>
              <a:t>RNAs &amp; pseudogenes</a:t>
            </a:r>
          </a:p>
          <a:p>
            <a:pPr lvl="4"/>
            <a:endParaRPr lang="en-US" dirty="0"/>
          </a:p>
          <a:p>
            <a:r>
              <a:rPr lang="en-US" sz="2000" dirty="0" smtClean="0"/>
              <a:t>Tissue-specific </a:t>
            </a:r>
            <a:r>
              <a:rPr lang="en-US" sz="2000" dirty="0" smtClean="0"/>
              <a:t>annotation resource</a:t>
            </a:r>
          </a:p>
          <a:p>
            <a:pPr lvl="4"/>
            <a:r>
              <a:rPr lang="en-US" sz="1600" dirty="0" smtClean="0"/>
              <a:t>Tissue-specific epigenomic profiles (IHEC, roadmap epigenomics data), entex, psychencode</a:t>
            </a:r>
          </a:p>
          <a:p>
            <a:pPr lvl="4">
              <a:buFont typeface="Arial" charset="0"/>
              <a:buChar char="•"/>
            </a:pPr>
            <a:endParaRPr lang="en-US" sz="1800" dirty="0"/>
          </a:p>
          <a:p>
            <a:pPr lvl="4">
              <a:buFont typeface="Arial" charset="0"/>
              <a:buChar char="•"/>
            </a:pPr>
            <a:endParaRPr lang="en-US" sz="1800" dirty="0"/>
          </a:p>
          <a:p>
            <a:pPr lvl="4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39509988"/>
      </p:ext>
    </p:extLst>
  </p:cSld>
  <p:clrMapOvr>
    <a:masterClrMapping/>
  </p:clrMapOvr>
  <p:transition advTm="55458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Ux0scATZsAjbIOQzzXv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63H6L6JLIZQ6SRM9E8tB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ydOE8t6EPhYbrXL5PMf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mUx0scATZsAjbIOQzzXvy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63H6L6JLIZQ6SRM9E8t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cydOE8t6EPhYbrXL5PMfG"/>
</p:tagLst>
</file>

<file path=ppt/theme/theme1.xml><?xml version="1.0" encoding="utf-8"?>
<a:theme xmlns:a="http://schemas.openxmlformats.org/drawingml/2006/main" name="Basic-template-i0jhhsb-20160605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utline-Style-20160605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o-follow-up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129450</TotalTime>
  <Words>182</Words>
  <Application>Microsoft Macintosh PowerPoint</Application>
  <PresentationFormat>Widescreen</PresentationFormat>
  <Paragraphs>24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Courier New</vt:lpstr>
      <vt:lpstr>Lucida Grande</vt:lpstr>
      <vt:lpstr>ＭＳ Ｐゴシック</vt:lpstr>
      <vt:lpstr>Arial</vt:lpstr>
      <vt:lpstr>Basic-template-i0jhhsb-20160605</vt:lpstr>
      <vt:lpstr>Outline-Style-20160605</vt:lpstr>
      <vt:lpstr>to-follow-up</vt:lpstr>
      <vt:lpstr>Coding and non-coding annotation challenges and resources</vt:lpstr>
      <vt:lpstr> Quality &amp; scale of coding v. non-coding annotation &amp; the impact of this on statistical power</vt:lpstr>
      <vt:lpstr> List of potential coding &amp; non-coding annotation resources</vt:lpstr>
    </vt:vector>
  </TitlesOfParts>
  <Company>Yale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Office97</dc:creator>
  <cp:keywords/>
  <cp:lastModifiedBy>Kumar, Sushant</cp:lastModifiedBy>
  <cp:revision>2129</cp:revision>
  <cp:lastPrinted>2016-12-19T03:55:19Z</cp:lastPrinted>
  <dcterms:created xsi:type="dcterms:W3CDTF">2010-09-06T09:08:38Z</dcterms:created>
  <dcterms:modified xsi:type="dcterms:W3CDTF">2018-04-28T21:24:30Z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2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2</vt:i4>
  </property>
  <property fmtid="{D5CDD505-2E9C-101B-9397-08002B2CF9AE}" pid="7" name="MailAddress">
    <vt:lpwstr>Mark.Gerstein@Yale.edu</vt:lpwstr>
  </property>
  <property fmtid="{D5CDD505-2E9C-101B-9397-08002B2CF9AE}" pid="8" name="HomePage">
    <vt:lpwstr>http://bioinfo.csb.yale.edu</vt:lpwstr>
  </property>
  <property fmtid="{D5CDD505-2E9C-101B-9397-08002B2CF9AE}" pid="9" name="Other">
    <vt:lpwstr>All overheads are copyright 1997, Mark Gerstein, All Rights Reserved</vt:lpwstr>
  </property>
  <property fmtid="{D5CDD505-2E9C-101B-9397-08002B2CF9AE}" pid="10" name="DownloadOriginal">
    <vt:bool>true</vt:bool>
  </property>
  <property fmtid="{D5CDD505-2E9C-101B-9397-08002B2CF9AE}" pid="11" name="DownloadIEButton">
    <vt:bool>true</vt:bool>
  </property>
  <property fmtid="{D5CDD505-2E9C-101B-9397-08002B2CF9AE}" pid="12" name="UseBrowserColor">
    <vt:bool>true</vt:bool>
  </property>
  <property fmtid="{D5CDD505-2E9C-101B-9397-08002B2CF9AE}" pid="13" name="BackColor">
    <vt:i4>16777215</vt:i4>
  </property>
  <property fmtid="{D5CDD505-2E9C-101B-9397-08002B2CF9AE}" pid="14" name="TextColor">
    <vt:i4>2105376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true</vt:bool>
  </property>
  <property fmtid="{D5CDD505-2E9C-101B-9397-08002B2CF9AE}" pid="20" name="NavBtnPos">
    <vt:i4>1</vt:i4>
  </property>
  <property fmtid="{D5CDD505-2E9C-101B-9397-08002B2CF9AE}" pid="21" name="OutputDir">
    <vt:lpwstr>C:\ppt</vt:lpwstr>
  </property>
  <property fmtid="{D5CDD505-2E9C-101B-9397-08002B2CF9AE}" pid="22" name="Google.Documents.Tracking">
    <vt:lpwstr>true</vt:lpwstr>
  </property>
  <property fmtid="{D5CDD505-2E9C-101B-9397-08002B2CF9AE}" pid="23" name="Google.Documents.DocumentId">
    <vt:lpwstr>1Ek-17Pv72hYtODFYBrTdtjepGAwqaAfgfBznzdfhS-A</vt:lpwstr>
  </property>
  <property fmtid="{D5CDD505-2E9C-101B-9397-08002B2CF9AE}" pid="24" name="Google.Documents.RevisionId">
    <vt:lpwstr>04373787564666993359</vt:lpwstr>
  </property>
  <property fmtid="{D5CDD505-2E9C-101B-9397-08002B2CF9AE}" pid="25" name="Google.Documents.PluginVersion">
    <vt:lpwstr>2.0.2662.553</vt:lpwstr>
  </property>
  <property fmtid="{D5CDD505-2E9C-101B-9397-08002B2CF9AE}" pid="26" name="Google.Documents.MergeIncapabilityFlags">
    <vt:i4>0</vt:i4>
  </property>
</Properties>
</file>