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256" r:id="rId2"/>
    <p:sldId id="258" r:id="rId3"/>
    <p:sldId id="257" r:id="rId4"/>
    <p:sldId id="259" r:id="rId5"/>
    <p:sldId id="271" r:id="rId6"/>
    <p:sldId id="260" r:id="rId7"/>
    <p:sldId id="261" r:id="rId8"/>
    <p:sldId id="262" r:id="rId9"/>
    <p:sldId id="264" r:id="rId10"/>
    <p:sldId id="269" r:id="rId11"/>
    <p:sldId id="266" r:id="rId12"/>
    <p:sldId id="263" r:id="rId13"/>
    <p:sldId id="265" r:id="rId14"/>
    <p:sldId id="267" r:id="rId15"/>
    <p:sldId id="268" r:id="rId16"/>
    <p:sldId id="270" r:id="rId17"/>
    <p:sldId id="272" r:id="rId18"/>
    <p:sldId id="276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2" r:id="rId27"/>
    <p:sldId id="283" r:id="rId28"/>
    <p:sldId id="281" r:id="rId29"/>
    <p:sldId id="288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2" r:id="rId49"/>
    <p:sldId id="304" r:id="rId50"/>
    <p:sldId id="306" r:id="rId51"/>
    <p:sldId id="305" r:id="rId52"/>
    <p:sldId id="307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57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44" r:id="rId84"/>
    <p:sldId id="338" r:id="rId85"/>
    <p:sldId id="339" r:id="rId86"/>
    <p:sldId id="348" r:id="rId87"/>
    <p:sldId id="345" r:id="rId88"/>
    <p:sldId id="346" r:id="rId89"/>
    <p:sldId id="347" r:id="rId90"/>
    <p:sldId id="343" r:id="rId91"/>
    <p:sldId id="341" r:id="rId92"/>
    <p:sldId id="340" r:id="rId93"/>
    <p:sldId id="342" r:id="rId94"/>
    <p:sldId id="349" r:id="rId95"/>
    <p:sldId id="350" r:id="rId96"/>
    <p:sldId id="351" r:id="rId97"/>
    <p:sldId id="353" r:id="rId98"/>
    <p:sldId id="354" r:id="rId99"/>
    <p:sldId id="355" r:id="rId100"/>
    <p:sldId id="356" r:id="rId101"/>
    <p:sldId id="352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20"/>
    <p:restoredTop sz="94665"/>
  </p:normalViewPr>
  <p:slideViewPr>
    <p:cSldViewPr snapToGrid="0" snapToObjects="1">
      <p:cViewPr varScale="1">
        <p:scale>
          <a:sx n="93" d="100"/>
          <a:sy n="93" d="100"/>
        </p:scale>
        <p:origin x="224" y="1072"/>
      </p:cViewPr>
      <p:guideLst/>
    </p:cSldViewPr>
  </p:slideViewPr>
  <p:outlineViewPr>
    <p:cViewPr>
      <p:scale>
        <a:sx n="33" d="100"/>
        <a:sy n="33" d="100"/>
      </p:scale>
      <p:origin x="0" y="-13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B44FA-E8D8-E642-AA7F-2380F58FD503}" type="datetimeFigureOut">
              <a:rPr lang="en-US" smtClean="0"/>
              <a:t>4/14/18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5E275-A8AF-874F-B397-4149B9C3B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7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5E275-A8AF-874F-B397-4149B9C3B1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5E275-A8AF-874F-B397-4149B9C3B1C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5E275-A8AF-874F-B397-4149B9C3B1C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4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715D-D59D-1F46-BEE6-DFE66538A510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8BCD-3E4D-6044-B6DF-FB37F964C857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2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37466-E35C-0B43-9965-3DDBCA69BD7C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97-3DB6-ED4B-B104-E63BA43DC535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8423E-6BD4-4F45-95BF-1BCC19616A15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8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010D-AB41-454B-A122-588DE9DEB3C3}" type="datetime1">
              <a:rPr lang="en-US" smtClean="0"/>
              <a:t>4/14/18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6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FEDEA-0D21-564F-82FA-1B8A28C8D21F}" type="datetime1">
              <a:rPr lang="en-US" smtClean="0"/>
              <a:t>4/14/18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293F-00AE-F440-B2A7-A26B28A83966}" type="datetime1">
              <a:rPr lang="en-US" smtClean="0"/>
              <a:t>4/14/18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84C5-24F8-5D45-A2CD-B4C345205C7A}" type="datetime1">
              <a:rPr lang="en-US" smtClean="0"/>
              <a:t>4/14/18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89810-528A-9748-96D8-AE8F4119CF23}" type="datetime1">
              <a:rPr lang="en-US" smtClean="0"/>
              <a:t>4/14/18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2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608D6-B91E-6347-BC1B-5CCD02FCC77E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21679-148A-4D4E-8E69-4D7F85157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tif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5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Relationship Id="rId3" Type="http://schemas.openxmlformats.org/officeDocument/2006/relationships/image" Target="../media/image5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55.emf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tiff"/><Relationship Id="rId3" Type="http://schemas.openxmlformats.org/officeDocument/2006/relationships/image" Target="../media/image83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89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4" Type="http://schemas.openxmlformats.org/officeDocument/2006/relationships/image" Target="../media/image97.png"/><Relationship Id="rId5" Type="http://schemas.openxmlformats.org/officeDocument/2006/relationships/image" Target="../media/image100.tiff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tif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ll.com/cell/fulltext/S0092-8674(18)30358-1" TargetMode="External"/><Relationship Id="rId4" Type="http://schemas.openxmlformats.org/officeDocument/2006/relationships/hyperlink" Target="http://www.cell.com/cell/fulltext/S0092-8674(18)30237-X" TargetMode="External"/><Relationship Id="rId5" Type="http://schemas.openxmlformats.org/officeDocument/2006/relationships/hyperlink" Target="http://www.cell.com/cell/fulltext/S0092-8674(18)30307-6" TargetMode="External"/><Relationship Id="rId6" Type="http://schemas.openxmlformats.org/officeDocument/2006/relationships/hyperlink" Target="http://www.cell.com/cell/fulltext/S0092-8674(18)30229-0" TargetMode="External"/><Relationship Id="rId7" Type="http://schemas.openxmlformats.org/officeDocument/2006/relationships/hyperlink" Target="http://www.cell.com/cell/fulltext/S0092-8674(18)30313-1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ell.com/cell/fulltext/S0092-8674(18)30359-3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tif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tif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tif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tif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BMR related 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JZ+JL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0233-0446-8A4C-9BAC-597911E1D4E0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3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0547" y="818147"/>
            <a:ext cx="404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432FF"/>
                </a:solidFill>
              </a:rPr>
              <a:t>Regarding comparison with </a:t>
            </a:r>
            <a:r>
              <a:rPr lang="en-US" altLang="zh-CN" dirty="0" err="1" smtClean="0">
                <a:solidFill>
                  <a:srgbClr val="0432FF"/>
                </a:solidFill>
              </a:rPr>
              <a:t>Nuria’s</a:t>
            </a:r>
            <a:r>
              <a:rPr lang="en-US" altLang="zh-CN" dirty="0" smtClean="0">
                <a:solidFill>
                  <a:srgbClr val="0432FF"/>
                </a:solidFill>
              </a:rPr>
              <a:t> paper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21" y="1358710"/>
            <a:ext cx="10964779" cy="23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30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100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56" y="0"/>
            <a:ext cx="997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101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21" y="0"/>
            <a:ext cx="10857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96189" y="1106905"/>
            <a:ext cx="9392653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45895" y="850231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90211" y="862262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4527" y="862262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78843" y="862262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0379" y="938281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1mb bins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3" y="486915"/>
            <a:ext cx="4572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758" y="500312"/>
            <a:ext cx="457200" cy="266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1284" y="2791326"/>
            <a:ext cx="5286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Y_rand</a:t>
            </a:r>
            <a:r>
              <a:rPr lang="en-US" dirty="0" smtClean="0"/>
              <a:t>: generated using the estimated parameters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Then calculate </a:t>
            </a:r>
            <a:r>
              <a:rPr lang="en-US" dirty="0" err="1" smtClean="0"/>
              <a:t>obs</a:t>
            </a:r>
            <a:r>
              <a:rPr lang="en-US" dirty="0" smtClean="0"/>
              <a:t>(Y-rand, </a:t>
            </a:r>
            <a:r>
              <a:rPr lang="en-US" dirty="0" err="1" smtClean="0"/>
              <a:t>Y_obs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Repeat 100 times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681" y="1816283"/>
            <a:ext cx="2672659" cy="407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0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861"/>
            <a:ext cx="12192000" cy="2232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0905" y="528918"/>
            <a:ext cx="248654" cy="303007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7110"/>
            <a:ext cx="12192000" cy="2809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35767" y="585537"/>
            <a:ext cx="1082843" cy="263090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3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2307"/>
            <a:ext cx="12192000" cy="31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8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14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96189" y="1106905"/>
            <a:ext cx="9392653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45895" y="850231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90211" y="862262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4527" y="862262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78843" y="862262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0379" y="938281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1mb bins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758" y="500312"/>
            <a:ext cx="457200" cy="26670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6" idx="2"/>
          </p:cNvCxnSpPr>
          <p:nvPr/>
        </p:nvCxnSpPr>
        <p:spPr>
          <a:xfrm flipH="1">
            <a:off x="2430379" y="1339516"/>
            <a:ext cx="637674" cy="264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32843" y="155225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Sample 1%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04683" y="1291571"/>
            <a:ext cx="4010" cy="324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42906" y="159619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Sample 1%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79328" y="1200379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800" dirty="0" smtClean="0"/>
              <a:t>…</a:t>
            </a:r>
            <a:endParaRPr lang="en-US" sz="48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596189" y="3000890"/>
            <a:ext cx="9392653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45895" y="2744216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90211" y="2756247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34527" y="2756247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78843" y="2756247"/>
            <a:ext cx="1644316" cy="4892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30379" y="2832266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1mb bins</a:t>
            </a:r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2502568" y="2269958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15318" y="2264284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36089" y="2264283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8538" y="2340999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81288" y="2335325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2059" y="2335324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85115" y="2269958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97865" y="2264284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18636" y="2264283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41128" y="2269958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953878" y="2264284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74649" y="2264283"/>
            <a:ext cx="8021" cy="1732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540042" y="4449023"/>
            <a:ext cx="5286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Y_rand</a:t>
            </a:r>
            <a:r>
              <a:rPr lang="en-US" dirty="0" smtClean="0"/>
              <a:t>: generated using the estimated parameters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Then calculate </a:t>
            </a:r>
            <a:r>
              <a:rPr lang="en-US" dirty="0" err="1" smtClean="0"/>
              <a:t>obs</a:t>
            </a:r>
            <a:r>
              <a:rPr lang="en-US" dirty="0" smtClean="0"/>
              <a:t>(Y-rand, </a:t>
            </a:r>
            <a:r>
              <a:rPr lang="en-US" dirty="0" err="1" smtClean="0"/>
              <a:t>Y_obs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Repeat 100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98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86" y="0"/>
            <a:ext cx="798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0547" y="818147"/>
            <a:ext cx="478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432FF"/>
                </a:solidFill>
              </a:rPr>
              <a:t>Regarding Rejection of Negative Binomial models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26" y="2149642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JL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09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27271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BMR</a:t>
            </a:r>
            <a:r>
              <a:rPr lang="en-US" altLang="zh-CN" dirty="0"/>
              <a:t> </a:t>
            </a:r>
            <a:r>
              <a:rPr lang="en-US" altLang="zh-CN" dirty="0" smtClean="0"/>
              <a:t>Bench mark?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66" y="1531687"/>
            <a:ext cx="99441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78569" y="961292"/>
            <a:ext cx="31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 of </a:t>
            </a:r>
            <a:r>
              <a:rPr lang="en-US" dirty="0" err="1" smtClean="0"/>
              <a:t>Exteneded</a:t>
            </a:r>
            <a:r>
              <a:rPr lang="en-US" dirty="0" smtClean="0"/>
              <a:t> gene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08379" y="3518568"/>
            <a:ext cx="507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What did we exactly introduced to the burden test? 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19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1291981"/>
            <a:ext cx="12192000" cy="4274038"/>
            <a:chOff x="0" y="1291981"/>
            <a:chExt cx="12192000" cy="42740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91981"/>
              <a:ext cx="12192000" cy="4274038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202045" y="1536031"/>
              <a:ext cx="2808397" cy="3795818"/>
              <a:chOff x="3202045" y="1536031"/>
              <a:chExt cx="2808397" cy="379581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956968" y="1540042"/>
                <a:ext cx="53474" cy="378593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12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040245" y="1545912"/>
                <a:ext cx="53474" cy="378593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12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202045" y="1536031"/>
                <a:ext cx="53474" cy="378593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12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89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97-3DB6-ED4B-B104-E63BA43DC535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https://lh5.googleusercontent.com/SNCIu8u_pnuYvpw3pb5nxa9WntoP9TbJG44GykqgDVkmFQj8LFZRe0lXv2_9nOyY638sYm7-qypzDf79EAQzgp8ZypQs6tsxUMZJQW6FQ0jel99fORt8_SAfVXMSX4xrbUAxlyn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61328"/>
            <a:ext cx="4814191" cy="48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9600" y="1159200"/>
            <a:ext cx="462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Roadmap consolidated data. Signal tracks of five histone marks (breast epithelium primary cells)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ENCODE data 5 histone marks from MCF-7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Calculate the average signal within 1mb bins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8680200" cy="79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432FF"/>
                </a:solidFill>
              </a:rPr>
              <a:t>Regarding the usefulness of cell line data</a:t>
            </a:r>
            <a:endParaRPr lang="en-US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28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7664"/>
            <a:ext cx="12192000" cy="36426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8445" y="1694293"/>
            <a:ext cx="53474" cy="3785937"/>
          </a:xfrm>
          <a:prstGeom prst="rect">
            <a:avLst/>
          </a:prstGeom>
          <a:solidFill>
            <a:schemeClr val="accent4">
              <a:lumMod val="60000"/>
              <a:lumOff val="40000"/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361"/>
            <a:ext cx="12192000" cy="6145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68737" y="932652"/>
            <a:ext cx="906894" cy="5568987"/>
          </a:xfrm>
          <a:prstGeom prst="rect">
            <a:avLst/>
          </a:prstGeom>
          <a:solidFill>
            <a:schemeClr val="accent4">
              <a:lumMod val="60000"/>
              <a:lumOff val="40000"/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666"/>
            <a:ext cx="12192000" cy="3658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26491" y="1472396"/>
            <a:ext cx="53474" cy="3785937"/>
          </a:xfrm>
          <a:prstGeom prst="rect">
            <a:avLst/>
          </a:prstGeom>
          <a:solidFill>
            <a:schemeClr val="accent4">
              <a:lumMod val="60000"/>
              <a:lumOff val="40000"/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544"/>
            <a:ext cx="12192000" cy="3914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56660" y="1665827"/>
            <a:ext cx="98002" cy="3785937"/>
          </a:xfrm>
          <a:prstGeom prst="rect">
            <a:avLst/>
          </a:prstGeom>
          <a:solidFill>
            <a:schemeClr val="accent4">
              <a:lumMod val="60000"/>
              <a:lumOff val="40000"/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6378"/>
            <a:ext cx="12192000" cy="3565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9106" y="787363"/>
            <a:ext cx="906894" cy="5568987"/>
          </a:xfrm>
          <a:prstGeom prst="rect">
            <a:avLst/>
          </a:prstGeom>
          <a:solidFill>
            <a:schemeClr val="accent4">
              <a:lumMod val="60000"/>
              <a:lumOff val="40000"/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308"/>
            <a:ext cx="12192000" cy="42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43350" y="400050"/>
            <a:ext cx="244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extended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gene?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09800" y="1836000"/>
            <a:ext cx="590550" cy="285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52800" y="1836000"/>
            <a:ext cx="590550" cy="285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7595" y="1836000"/>
            <a:ext cx="590550" cy="285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67550" y="1836000"/>
            <a:ext cx="590550" cy="285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7505" y="1836000"/>
            <a:ext cx="590550" cy="2857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58055" y="1836000"/>
            <a:ext cx="590550" cy="28575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9250" y="1836000"/>
            <a:ext cx="590550" cy="28575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12800" y="1978875"/>
            <a:ext cx="1044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9250" y="1490400"/>
            <a:ext cx="0" cy="138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2400" y="2498400"/>
            <a:ext cx="2210400" cy="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6422" y="2467351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2.5k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45151" y="246735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2.5k</a:t>
            </a: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38200" y="1387632"/>
            <a:ext cx="313800" cy="3312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04055" y="1387632"/>
            <a:ext cx="313800" cy="3312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784571" y="1387632"/>
            <a:ext cx="313800" cy="3312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308187" y="1387632"/>
            <a:ext cx="313800" cy="3312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07602" y="1387632"/>
            <a:ext cx="313800" cy="3312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/>
          <p:cNvSpPr/>
          <p:nvPr/>
        </p:nvSpPr>
        <p:spPr>
          <a:xfrm>
            <a:off x="3722400" y="1324800"/>
            <a:ext cx="220950" cy="165600"/>
          </a:xfrm>
          <a:prstGeom prst="triangle">
            <a:avLst/>
          </a:prstGeom>
          <a:solidFill>
            <a:schemeClr val="accent2">
              <a:lumMod val="75000"/>
              <a:alpha val="3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5698800" y="1293751"/>
            <a:ext cx="220950" cy="165600"/>
          </a:xfrm>
          <a:prstGeom prst="triangle">
            <a:avLst/>
          </a:prstGeom>
          <a:solidFill>
            <a:schemeClr val="accent2">
              <a:lumMod val="75000"/>
              <a:alpha val="3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/>
          <p:cNvSpPr/>
          <p:nvPr/>
        </p:nvSpPr>
        <p:spPr>
          <a:xfrm>
            <a:off x="10405200" y="1367383"/>
            <a:ext cx="220950" cy="165600"/>
          </a:xfrm>
          <a:prstGeom prst="triangle">
            <a:avLst/>
          </a:prstGeom>
          <a:solidFill>
            <a:schemeClr val="accent2">
              <a:lumMod val="75000"/>
              <a:alpha val="3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156255" y="1407600"/>
            <a:ext cx="0" cy="138960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148605" y="2354400"/>
            <a:ext cx="932195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614702" y="20376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2"/>
                </a:solidFill>
              </a:rPr>
              <a:t>1kb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617505" y="1262416"/>
            <a:ext cx="0" cy="138960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260955" y="2185200"/>
            <a:ext cx="358295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26702" y="212563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2"/>
                </a:solidFill>
              </a:rPr>
              <a:t>200bp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27</a:t>
            </a:fld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540655" y="691200"/>
            <a:ext cx="11209745" cy="1822367"/>
            <a:chOff x="540655" y="691200"/>
            <a:chExt cx="11209745" cy="1822367"/>
          </a:xfrm>
        </p:grpSpPr>
        <p:grpSp>
          <p:nvGrpSpPr>
            <p:cNvPr id="18" name="Group 17"/>
            <p:cNvGrpSpPr/>
            <p:nvPr/>
          </p:nvGrpSpPr>
          <p:grpSpPr>
            <a:xfrm>
              <a:off x="4985697" y="807671"/>
              <a:ext cx="6764703" cy="1654729"/>
              <a:chOff x="441993" y="378059"/>
              <a:chExt cx="10718007" cy="30183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09800" y="1836000"/>
                <a:ext cx="590550" cy="285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352800" y="1836000"/>
                <a:ext cx="590550" cy="285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167595" y="1836000"/>
                <a:ext cx="590550" cy="285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67550" y="1836000"/>
                <a:ext cx="590550" cy="285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967505" y="1836000"/>
                <a:ext cx="590550" cy="2857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558055" y="1836000"/>
                <a:ext cx="590550" cy="285750"/>
              </a:xfrm>
              <a:prstGeom prst="rect">
                <a:avLst/>
              </a:prstGeom>
              <a:pattFill prst="wdUp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619250" y="1836000"/>
                <a:ext cx="590550" cy="285750"/>
              </a:xfrm>
              <a:prstGeom prst="rect">
                <a:avLst/>
              </a:prstGeom>
              <a:pattFill prst="wdUp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712800" y="1978875"/>
                <a:ext cx="1044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619250" y="1994400"/>
                <a:ext cx="0" cy="1389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82400" y="2498400"/>
                <a:ext cx="2210400" cy="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16422" y="2467351"/>
                <a:ext cx="580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mtClean="0"/>
                  <a:t>2.5k</a:t>
                </a:r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45151" y="2467350"/>
                <a:ext cx="580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mtClean="0"/>
                  <a:t>2.5k</a:t>
                </a:r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838200" y="3065232"/>
                <a:ext cx="4283202" cy="331200"/>
                <a:chOff x="838200" y="1387632"/>
                <a:chExt cx="4283202" cy="331200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838200" y="1387632"/>
                  <a:ext cx="313800" cy="33120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1104055" y="1387632"/>
                  <a:ext cx="313800" cy="33120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784571" y="1387632"/>
                  <a:ext cx="313800" cy="33120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308187" y="1387632"/>
                  <a:ext cx="313800" cy="33120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4807602" y="1387632"/>
                  <a:ext cx="313800" cy="331200"/>
                </a:xfrm>
                <a:prstGeom prst="ellipse">
                  <a:avLst/>
                </a:prstGeom>
                <a:solidFill>
                  <a:schemeClr val="accent1">
                    <a:alpha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Triangle 26"/>
              <p:cNvSpPr/>
              <p:nvPr/>
            </p:nvSpPr>
            <p:spPr>
              <a:xfrm>
                <a:off x="3722400" y="1324800"/>
                <a:ext cx="220950" cy="165600"/>
              </a:xfrm>
              <a:prstGeom prst="triangle">
                <a:avLst/>
              </a:prstGeom>
              <a:solidFill>
                <a:schemeClr val="accent2">
                  <a:lumMod val="75000"/>
                  <a:alpha val="38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riangle 27"/>
              <p:cNvSpPr/>
              <p:nvPr/>
            </p:nvSpPr>
            <p:spPr>
              <a:xfrm>
                <a:off x="5698800" y="1293751"/>
                <a:ext cx="220950" cy="165600"/>
              </a:xfrm>
              <a:prstGeom prst="triangle">
                <a:avLst/>
              </a:prstGeom>
              <a:solidFill>
                <a:schemeClr val="accent2">
                  <a:lumMod val="75000"/>
                  <a:alpha val="38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riangle 28"/>
              <p:cNvSpPr/>
              <p:nvPr/>
            </p:nvSpPr>
            <p:spPr>
              <a:xfrm>
                <a:off x="10405200" y="1367383"/>
                <a:ext cx="220950" cy="165600"/>
              </a:xfrm>
              <a:prstGeom prst="triangle">
                <a:avLst/>
              </a:prstGeom>
              <a:solidFill>
                <a:schemeClr val="accent2">
                  <a:lumMod val="75000"/>
                  <a:alpha val="38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260955" y="1054800"/>
                <a:ext cx="9819845" cy="169200"/>
                <a:chOff x="1260955" y="2185200"/>
                <a:chExt cx="9819845" cy="169200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10148605" y="2354400"/>
                  <a:ext cx="932195" cy="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1260955" y="2185200"/>
                  <a:ext cx="358295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441993" y="378059"/>
                <a:ext cx="10358747" cy="1720741"/>
                <a:chOff x="441993" y="1076459"/>
                <a:chExt cx="10358747" cy="1720741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0156255" y="1407600"/>
                  <a:ext cx="0" cy="1389600"/>
                </a:xfrm>
                <a:prstGeom prst="line">
                  <a:avLst/>
                </a:prstGeom>
                <a:ln w="254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10265016" y="1234412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schemeClr val="accent2"/>
                      </a:solidFill>
                    </a:rPr>
                    <a:t>1kb</a:t>
                  </a:r>
                  <a:endParaRPr lang="en-US" b="1" dirty="0">
                    <a:solidFill>
                      <a:schemeClr val="accent2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617505" y="1262416"/>
                  <a:ext cx="0" cy="1389600"/>
                </a:xfrm>
                <a:prstGeom prst="line">
                  <a:avLst/>
                </a:prstGeom>
                <a:ln w="254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441993" y="1076459"/>
                  <a:ext cx="7825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smtClean="0">
                      <a:solidFill>
                        <a:schemeClr val="accent2"/>
                      </a:solidFill>
                    </a:rPr>
                    <a:t>200bp</a:t>
                  </a:r>
                  <a:endParaRPr lang="en-US" b="1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36" name="Triangle 35"/>
              <p:cNvSpPr/>
              <p:nvPr/>
            </p:nvSpPr>
            <p:spPr>
              <a:xfrm>
                <a:off x="1297045" y="1321200"/>
                <a:ext cx="220950" cy="165600"/>
              </a:xfrm>
              <a:prstGeom prst="triangle">
                <a:avLst/>
              </a:prstGeom>
              <a:solidFill>
                <a:schemeClr val="accent2">
                  <a:lumMod val="75000"/>
                  <a:alpha val="38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Diamond 18"/>
            <p:cNvSpPr/>
            <p:nvPr/>
          </p:nvSpPr>
          <p:spPr>
            <a:xfrm>
              <a:off x="1262063" y="1606942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/>
            <p:cNvSpPr/>
            <p:nvPr/>
          </p:nvSpPr>
          <p:spPr>
            <a:xfrm>
              <a:off x="2619357" y="1606942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iamond 40"/>
            <p:cNvSpPr/>
            <p:nvPr/>
          </p:nvSpPr>
          <p:spPr>
            <a:xfrm>
              <a:off x="540655" y="1606942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10800000" flipV="1">
              <a:off x="2770165" y="1163150"/>
              <a:ext cx="2859499" cy="1016542"/>
            </a:xfrm>
            <a:prstGeom prst="arc">
              <a:avLst>
                <a:gd name="adj1" fmla="val 10995210"/>
                <a:gd name="adj2" fmla="val 21480669"/>
              </a:avLst>
            </a:prstGeom>
            <a:ln>
              <a:solidFill>
                <a:schemeClr val="accent6">
                  <a:lumMod val="50000"/>
                </a:schemeClr>
              </a:solidFill>
              <a:headEnd type="triangle"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10800000" flipV="1">
              <a:off x="1390705" y="1194197"/>
              <a:ext cx="4847051" cy="1319370"/>
            </a:xfrm>
            <a:prstGeom prst="arc">
              <a:avLst>
                <a:gd name="adj1" fmla="val 11603226"/>
                <a:gd name="adj2" fmla="val 21480669"/>
              </a:avLst>
            </a:prstGeom>
            <a:ln>
              <a:solidFill>
                <a:schemeClr val="accent6">
                  <a:lumMod val="50000"/>
                </a:schemeClr>
              </a:solidFill>
              <a:headEnd type="triangle"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10800000" flipV="1">
              <a:off x="621212" y="691200"/>
              <a:ext cx="5126240" cy="1618201"/>
            </a:xfrm>
            <a:prstGeom prst="arc">
              <a:avLst>
                <a:gd name="adj1" fmla="val 10755539"/>
                <a:gd name="adj2" fmla="val 114065"/>
              </a:avLst>
            </a:prstGeom>
            <a:ln>
              <a:solidFill>
                <a:schemeClr val="accent6">
                  <a:lumMod val="50000"/>
                </a:schemeClr>
              </a:solidFill>
              <a:headEnd type="triangle" w="sm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63324" y="3479121"/>
            <a:ext cx="10902804" cy="401420"/>
            <a:chOff x="540655" y="2894725"/>
            <a:chExt cx="10902804" cy="401420"/>
          </a:xfrm>
        </p:grpSpPr>
        <p:sp>
          <p:nvSpPr>
            <p:cNvPr id="47" name="Diamond 46"/>
            <p:cNvSpPr/>
            <p:nvPr/>
          </p:nvSpPr>
          <p:spPr>
            <a:xfrm>
              <a:off x="1262063" y="2894725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iamond 47"/>
            <p:cNvSpPr/>
            <p:nvPr/>
          </p:nvSpPr>
          <p:spPr>
            <a:xfrm>
              <a:off x="2619357" y="2894725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iamond 48"/>
            <p:cNvSpPr/>
            <p:nvPr/>
          </p:nvSpPr>
          <p:spPr>
            <a:xfrm>
              <a:off x="540655" y="2894725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244164" y="3074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411959" y="3074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841469" y="3074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171951" y="3074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/>
            <p:cNvSpPr/>
            <p:nvPr/>
          </p:nvSpPr>
          <p:spPr>
            <a:xfrm>
              <a:off x="7086136" y="3120692"/>
              <a:ext cx="139453" cy="90785"/>
            </a:xfrm>
            <a:prstGeom prst="triangle">
              <a:avLst/>
            </a:prstGeom>
            <a:solidFill>
              <a:schemeClr val="accent2">
                <a:lumMod val="75000"/>
                <a:alpha val="38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/>
            <p:cNvSpPr/>
            <p:nvPr/>
          </p:nvSpPr>
          <p:spPr>
            <a:xfrm>
              <a:off x="8333547" y="3103671"/>
              <a:ext cx="139453" cy="90785"/>
            </a:xfrm>
            <a:prstGeom prst="triangle">
              <a:avLst/>
            </a:prstGeom>
            <a:solidFill>
              <a:schemeClr val="accent2">
                <a:lumMod val="75000"/>
                <a:alpha val="38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11304006" y="3144037"/>
              <a:ext cx="139453" cy="90785"/>
            </a:xfrm>
            <a:prstGeom prst="triangle">
              <a:avLst/>
            </a:prstGeom>
            <a:solidFill>
              <a:schemeClr val="accent2">
                <a:lumMod val="75000"/>
                <a:alpha val="38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095454" y="3076942"/>
              <a:ext cx="372727" cy="1566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816862" y="3076942"/>
              <a:ext cx="372727" cy="1566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962275" y="3076942"/>
              <a:ext cx="372727" cy="1566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161438" y="3076942"/>
              <a:ext cx="372727" cy="1566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360600" y="3076942"/>
              <a:ext cx="372727" cy="1566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733327" y="3076942"/>
              <a:ext cx="372727" cy="156654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722726" y="3076942"/>
              <a:ext cx="372727" cy="156654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40655" y="5165800"/>
            <a:ext cx="10902804" cy="401420"/>
            <a:chOff x="534655" y="3968725"/>
            <a:chExt cx="10902804" cy="401420"/>
          </a:xfrm>
        </p:grpSpPr>
        <p:sp>
          <p:nvSpPr>
            <p:cNvPr id="65" name="Diamond 64"/>
            <p:cNvSpPr/>
            <p:nvPr/>
          </p:nvSpPr>
          <p:spPr>
            <a:xfrm>
              <a:off x="1256063" y="3968725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iamond 65"/>
            <p:cNvSpPr/>
            <p:nvPr/>
          </p:nvSpPr>
          <p:spPr>
            <a:xfrm>
              <a:off x="2613357" y="3968725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iamond 66"/>
            <p:cNvSpPr/>
            <p:nvPr/>
          </p:nvSpPr>
          <p:spPr>
            <a:xfrm>
              <a:off x="534655" y="3968725"/>
              <a:ext cx="273600" cy="401420"/>
            </a:xfrm>
            <a:prstGeom prst="diamond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238164" y="4148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405959" y="4148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835469" y="4148030"/>
              <a:ext cx="198056" cy="18157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riangle 72"/>
            <p:cNvSpPr/>
            <p:nvPr/>
          </p:nvSpPr>
          <p:spPr>
            <a:xfrm>
              <a:off x="8327547" y="4177671"/>
              <a:ext cx="139453" cy="90785"/>
            </a:xfrm>
            <a:prstGeom prst="triangle">
              <a:avLst/>
            </a:prstGeom>
            <a:solidFill>
              <a:schemeClr val="accent2">
                <a:lumMod val="75000"/>
                <a:alpha val="38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riangle 73"/>
            <p:cNvSpPr/>
            <p:nvPr/>
          </p:nvSpPr>
          <p:spPr>
            <a:xfrm>
              <a:off x="11298006" y="4218037"/>
              <a:ext cx="139453" cy="90785"/>
            </a:xfrm>
            <a:prstGeom prst="triangle">
              <a:avLst/>
            </a:prstGeom>
            <a:solidFill>
              <a:schemeClr val="accent2">
                <a:lumMod val="75000"/>
                <a:alpha val="38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727327" y="4150942"/>
              <a:ext cx="372727" cy="156654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716726" y="4150942"/>
              <a:ext cx="372727" cy="156654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6" name="Straight Connector 85"/>
          <p:cNvCxnSpPr/>
          <p:nvPr/>
        </p:nvCxnSpPr>
        <p:spPr>
          <a:xfrm>
            <a:off x="259200" y="2692800"/>
            <a:ext cx="11793600" cy="5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221322" y="4585675"/>
            <a:ext cx="11793600" cy="5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 rot="16200000">
            <a:off x="-151483" y="1620468"/>
            <a:ext cx="74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STEP1</a:t>
            </a:r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 rot="16200000">
            <a:off x="-163695" y="3611207"/>
            <a:ext cx="74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STEP2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 rot="16200000">
            <a:off x="-186364" y="5181844"/>
            <a:ext cx="74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STEP3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766"/>
            <a:ext cx="12192000" cy="24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" y="218810"/>
            <a:ext cx="4422000" cy="66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6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97-3DB6-ED4B-B104-E63BA43DC535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https://lh4.googleusercontent.com/O_wxTUbXyQU0V5LUmLMLML1rxykBIiYsJlgFCDjuFSkLM9LSpqYOnopqlDAC3X7Wgi15FpUurs9uBvIV4vjRa1YlBkpxvIuL_HiOYwfOql84UE0q1tjAgsSuDENOc-o7m67kaJ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2" y="637624"/>
            <a:ext cx="7019374" cy="47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96369" y="1533600"/>
            <a:ext cx="4431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Cell line data is some times even better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Matching to the cell of origin is difficult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Matching to the cell of origin is not always the case (even in the </a:t>
            </a:r>
            <a:r>
              <a:rPr lang="en-US" dirty="0" err="1" smtClean="0"/>
              <a:t>Polak</a:t>
            </a:r>
            <a:r>
              <a:rPr lang="en-US" dirty="0" smtClean="0"/>
              <a:t> 2015 paper mentioned this case)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354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3" y="3914099"/>
            <a:ext cx="11692191" cy="2126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87200" y="3427200"/>
            <a:ext cx="813600" cy="25992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0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600" y="226659"/>
            <a:ext cx="12192000" cy="3063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5600" y="727200"/>
            <a:ext cx="871200" cy="298080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7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073"/>
            <a:ext cx="12192000" cy="33038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01600" y="1324800"/>
            <a:ext cx="1605600" cy="4168800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9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354"/>
            <a:ext cx="12192000" cy="43292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6800" y="1108800"/>
            <a:ext cx="2102400" cy="43992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23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882"/>
            <a:ext cx="12192000" cy="5020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0000" y="720000"/>
            <a:ext cx="1620000" cy="5796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04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7852"/>
            <a:ext cx="12192000" cy="3622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0000" y="720000"/>
            <a:ext cx="1620000" cy="5796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6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345"/>
            <a:ext cx="12192000" cy="36333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40000" y="720000"/>
            <a:ext cx="1620000" cy="5796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98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55200" y="352800"/>
            <a:ext cx="179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Distal:</a:t>
            </a:r>
            <a:r>
              <a:rPr lang="zh-CN" altLang="en-US" dirty="0" smtClean="0"/>
              <a:t> </a:t>
            </a:r>
            <a:r>
              <a:rPr lang="en-US" altLang="zh-CN" dirty="0" smtClean="0"/>
              <a:t>enhancers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" y="1369626"/>
            <a:ext cx="12192000" cy="48675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6460" y="871200"/>
            <a:ext cx="1664140" cy="573120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81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852"/>
            <a:ext cx="12192000" cy="3936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9200" y="633600"/>
            <a:ext cx="4996800" cy="58608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0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-96590"/>
            <a:ext cx="12192000" cy="39119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4800" y="230400"/>
            <a:ext cx="1389600" cy="45432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00" y="2815958"/>
            <a:ext cx="10370400" cy="32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2497-3DB6-ED4B-B104-E63BA43DC535}" type="datetime1">
              <a:rPr lang="en-US" smtClean="0"/>
              <a:t>4/14/18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49231" y="1156677"/>
            <a:ext cx="754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missing data from the tissue, like Prostate case. JL will add a figure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14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29"/>
            <a:ext cx="12192000" cy="3595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3" y="4321631"/>
            <a:ext cx="12192000" cy="21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6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" y="233000"/>
            <a:ext cx="12192000" cy="3659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6238"/>
            <a:ext cx="12192000" cy="19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25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476250"/>
            <a:ext cx="114808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27" y="0"/>
            <a:ext cx="6784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007"/>
            <a:ext cx="12192000" cy="59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07" y="0"/>
            <a:ext cx="8065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965"/>
            <a:ext cx="12192000" cy="5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5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73" y="0"/>
            <a:ext cx="7659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091"/>
            <a:ext cx="12192000" cy="64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96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49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29225" y="314325"/>
            <a:ext cx="705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80" y="1099335"/>
            <a:ext cx="10403319" cy="56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0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108"/>
            <a:ext cx="12192000" cy="39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9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06"/>
            <a:ext cx="12192000" cy="667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6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5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18" y="0"/>
            <a:ext cx="5846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71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414"/>
            <a:ext cx="12192000" cy="62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45996" y="358219"/>
            <a:ext cx="300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BMR calculation </a:t>
            </a:r>
            <a:r>
              <a:rPr lang="en-US" dirty="0" err="1" smtClean="0"/>
              <a:t>inigo’s</a:t>
            </a:r>
            <a:r>
              <a:rPr lang="en-US" dirty="0" smtClean="0"/>
              <a:t> paper: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8994" y="2196445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2196445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93704" y="2196445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78730" y="2314280"/>
            <a:ext cx="6655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18994" y="1677971"/>
            <a:ext cx="0" cy="1480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8677" y="1677971"/>
            <a:ext cx="0" cy="1480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3843" y="2960016"/>
            <a:ext cx="433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Covariates: run regression on 20k CDS 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45996" y="358219"/>
            <a:ext cx="356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BMR calculation </a:t>
            </a:r>
            <a:r>
              <a:rPr lang="en-US" dirty="0" err="1" smtClean="0"/>
              <a:t>ActiveDriver</a:t>
            </a:r>
            <a:r>
              <a:rPr lang="en-US" dirty="0" smtClean="0"/>
              <a:t> paper: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4990" y="1828800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7396" y="1828800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39700" y="1828800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24726" y="1946635"/>
            <a:ext cx="6655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8096" y="2093594"/>
            <a:ext cx="0" cy="1480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82141" y="2093594"/>
            <a:ext cx="0" cy="1480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27522" y="3054285"/>
            <a:ext cx="28374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844673" y="3074710"/>
            <a:ext cx="28374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4726" y="2648932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50k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773213" y="260639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50k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28641" y="2575819"/>
            <a:ext cx="491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Covariates: run regression on </a:t>
            </a:r>
            <a:r>
              <a:rPr lang="en-US" smtClean="0"/>
              <a:t>whatever test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077" y="125041"/>
            <a:ext cx="274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BMR </a:t>
            </a:r>
            <a:r>
              <a:rPr lang="en-US" smtClean="0"/>
              <a:t>calculation our </a:t>
            </a:r>
            <a:r>
              <a:rPr lang="en-US" dirty="0" smtClean="0"/>
              <a:t>paper: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0466" y="3110845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2872" y="3110845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85176" y="3110845"/>
            <a:ext cx="904973" cy="235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970202" y="3228680"/>
            <a:ext cx="66553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16957" y="2113903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200k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196445" y="2403835"/>
            <a:ext cx="3469064" cy="18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65509" y="2255423"/>
            <a:ext cx="3469064" cy="18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34573" y="1984266"/>
            <a:ext cx="2441542" cy="25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85176" y="176825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494585" y="160993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61" y="0"/>
            <a:ext cx="400507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965" y="2500023"/>
            <a:ext cx="6180109" cy="413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89196" y="2460396"/>
            <a:ext cx="4750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SV </a:t>
            </a:r>
            <a:r>
              <a:rPr lang="en-US" sz="4000" dirty="0" err="1" smtClean="0"/>
              <a:t>vs.RepliSeq</a:t>
            </a:r>
            <a:r>
              <a:rPr lang="en-US" sz="4000" dirty="0" smtClean="0"/>
              <a:t> &amp; BMR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740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7219" y="578636"/>
            <a:ext cx="749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Positive values represent early replication and negative values late replication.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38400" y="1412334"/>
            <a:ext cx="7315200" cy="4063969"/>
            <a:chOff x="2438400" y="1412334"/>
            <a:chExt cx="7315200" cy="4063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600200"/>
              <a:ext cx="7315200" cy="3657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3581400" y="1781666"/>
              <a:ext cx="406138" cy="9426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157980" y="1412334"/>
              <a:ext cx="237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Early replicated regions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663993" y="3874416"/>
              <a:ext cx="669302" cy="11877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82373" y="5106971"/>
              <a:ext cx="2311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Late replicated regions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1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9454662" cy="79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432FF"/>
                </a:solidFill>
              </a:rPr>
              <a:t>Regarding the improved performance is overfitting </a:t>
            </a:r>
            <a:r>
              <a:rPr lang="en-US" sz="2800" smtClean="0">
                <a:solidFill>
                  <a:srgbClr val="0432FF"/>
                </a:solidFill>
              </a:rPr>
              <a:t>or true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031" y="1398954"/>
            <a:ext cx="15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Breast cancer: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6677" y="3071446"/>
            <a:ext cx="6997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Full model: all features we collected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Selected model: use forward selection (</a:t>
            </a:r>
            <a:r>
              <a:rPr lang="en-US" dirty="0" smtClean="0">
                <a:solidFill>
                  <a:srgbClr val="FF0000"/>
                </a:solidFill>
              </a:rPr>
              <a:t>computation intense</a:t>
            </a:r>
            <a:r>
              <a:rPr lang="en-US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Nested model: use the top 5 feature from the above feature selection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Use 5 fold cross validation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80" y="1886465"/>
            <a:ext cx="3931061" cy="10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97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4" y="2658578"/>
            <a:ext cx="6375662" cy="42504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1954" y="0"/>
            <a:ext cx="6215407" cy="3176833"/>
            <a:chOff x="2438400" y="1412334"/>
            <a:chExt cx="7315200" cy="4063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600200"/>
              <a:ext cx="7315200" cy="36576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581400" y="1781666"/>
              <a:ext cx="406138" cy="9426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157980" y="1412334"/>
              <a:ext cx="237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Early replicated regions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663993" y="3874416"/>
              <a:ext cx="669302" cy="11877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82373" y="5106971"/>
              <a:ext cx="2311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Late replicated regions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01264" y="1576442"/>
            <a:ext cx="3965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Just use the original bin to train, only use K562 histones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is weird, there must be some hotspots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1954" y="0"/>
            <a:ext cx="6215407" cy="3176833"/>
            <a:chOff x="2438400" y="1412334"/>
            <a:chExt cx="7315200" cy="4063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600200"/>
              <a:ext cx="7315200" cy="36576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581400" y="1781666"/>
              <a:ext cx="406138" cy="9426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157980" y="1412334"/>
              <a:ext cx="237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Early replicated regions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663993" y="3874416"/>
              <a:ext cx="669302" cy="11877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82373" y="5106971"/>
              <a:ext cx="2311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Late replicated regions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01264" y="1576442"/>
            <a:ext cx="3965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Just bin (extending 20Kb) to train, only use K562 histones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is weird, there must be some hotspots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1" y="2888123"/>
            <a:ext cx="6114889" cy="40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1954" y="0"/>
            <a:ext cx="6215407" cy="3176833"/>
            <a:chOff x="2438400" y="1412334"/>
            <a:chExt cx="7315200" cy="4063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600200"/>
              <a:ext cx="7315200" cy="36576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581400" y="1781666"/>
              <a:ext cx="406138" cy="9426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157980" y="1412334"/>
              <a:ext cx="237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Early replicated regions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663993" y="3874416"/>
              <a:ext cx="669302" cy="11877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82373" y="5106971"/>
              <a:ext cx="2311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Late replicated regions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01264" y="1576442"/>
            <a:ext cx="3965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Just bin (extending 50Kb) to train, only use K562 histones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is weird, there must be some hotspots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7" y="2954999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1954" y="0"/>
            <a:ext cx="6215407" cy="3176833"/>
            <a:chOff x="2438400" y="1412334"/>
            <a:chExt cx="7315200" cy="4063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600200"/>
              <a:ext cx="7315200" cy="36576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581400" y="1781666"/>
              <a:ext cx="406138" cy="9426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157980" y="1412334"/>
              <a:ext cx="237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Early replicated regions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663993" y="3874416"/>
              <a:ext cx="669302" cy="11877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82373" y="5106971"/>
              <a:ext cx="2311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Late replicated regions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01264" y="1576442"/>
            <a:ext cx="3965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Just bin (extending 100Kb) to train, only use K562 histones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is weird, there must be some hotspots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5" y="3147881"/>
            <a:ext cx="5955587" cy="39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8" y="0"/>
            <a:ext cx="54864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9" y="0"/>
            <a:ext cx="54864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" y="3200400"/>
            <a:ext cx="54864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99" y="3063875"/>
            <a:ext cx="54864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7837" y="316984"/>
            <a:ext cx="1210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Orginal</a:t>
            </a:r>
            <a:r>
              <a:rPr lang="en-US" dirty="0" smtClean="0"/>
              <a:t> bin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45312" y="190908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20Kb bin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06572" y="647571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50Kb </a:t>
            </a:r>
            <a:r>
              <a:rPr lang="en-US" dirty="0" smtClean="0"/>
              <a:t>bin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55525" y="640854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100Kb 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188"/>
            <a:ext cx="12192000" cy="4601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3816" y="678094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2200 mutations in this 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502"/>
            <a:ext cx="12192000" cy="3716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9169" y="647272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mutations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906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1" y="-372439"/>
            <a:ext cx="11493358" cy="76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46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04" y="0"/>
            <a:ext cx="8947192" cy="6858000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 rot="3020787">
            <a:off x="2592082" y="5781266"/>
            <a:ext cx="857839" cy="744717"/>
          </a:xfrm>
          <a:prstGeom prst="plus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9249" y="3035431"/>
            <a:ext cx="1018095" cy="273377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3678024"/>
            <a:ext cx="1018095" cy="273377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4299" y="2202172"/>
            <a:ext cx="1549924" cy="273377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6038" y="5478999"/>
            <a:ext cx="2674753" cy="273377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89812" y="4792413"/>
            <a:ext cx="1089480" cy="273377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Cross 11"/>
          <p:cNvSpPr/>
          <p:nvPr/>
        </p:nvSpPr>
        <p:spPr>
          <a:xfrm rot="3020787">
            <a:off x="7766717" y="4693431"/>
            <a:ext cx="857839" cy="744717"/>
          </a:xfrm>
          <a:prstGeom prst="plus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0680" y="1253854"/>
            <a:ext cx="165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Where </a:t>
            </a:r>
            <a:r>
              <a:rPr lang="en-US" altLang="zh-CN" smtClean="0"/>
              <a:t>is imputation?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679" y="1939069"/>
            <a:ext cx="1653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Add more network, especially the distal network?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01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31" y="11551"/>
            <a:ext cx="9008645" cy="6858000"/>
          </a:xfrm>
          <a:prstGeom prst="rect">
            <a:avLst/>
          </a:prstGeom>
        </p:spPr>
      </p:pic>
      <p:sp>
        <p:nvSpPr>
          <p:cNvPr id="5" name="Cross 4"/>
          <p:cNvSpPr/>
          <p:nvPr/>
        </p:nvSpPr>
        <p:spPr>
          <a:xfrm rot="3020787">
            <a:off x="3404137" y="393833"/>
            <a:ext cx="2023182" cy="1687262"/>
          </a:xfrm>
          <a:prstGeom prst="plus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/>
          <p:cNvSpPr/>
          <p:nvPr/>
        </p:nvSpPr>
        <p:spPr>
          <a:xfrm rot="3020787">
            <a:off x="3490549" y="3028232"/>
            <a:ext cx="2023182" cy="1687262"/>
          </a:xfrm>
          <a:prstGeom prst="plus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4" r="65208" b="15309"/>
          <a:stretch/>
        </p:blipFill>
        <p:spPr>
          <a:xfrm>
            <a:off x="200048" y="164756"/>
            <a:ext cx="1816105" cy="2315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460"/>
            <a:ext cx="2703585" cy="1243686"/>
          </a:xfrm>
          <a:prstGeom prst="rect">
            <a:avLst/>
          </a:prstGeom>
        </p:spPr>
      </p:pic>
      <p:sp>
        <p:nvSpPr>
          <p:cNvPr id="9" name="Cross 8"/>
          <p:cNvSpPr/>
          <p:nvPr/>
        </p:nvSpPr>
        <p:spPr>
          <a:xfrm rot="3020787">
            <a:off x="8380076" y="1795874"/>
            <a:ext cx="2023182" cy="1687262"/>
          </a:xfrm>
          <a:prstGeom prst="plus">
            <a:avLst/>
          </a:prstGeom>
          <a:solidFill>
            <a:schemeClr val="accent6">
              <a:lumMod val="75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/>
          <p:cNvSpPr/>
          <p:nvPr/>
        </p:nvSpPr>
        <p:spPr>
          <a:xfrm rot="3020787">
            <a:off x="8236018" y="5301663"/>
            <a:ext cx="2023182" cy="1687262"/>
          </a:xfrm>
          <a:prstGeom prst="plus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5864124"/>
            <a:ext cx="4586926" cy="993876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115" y="5433345"/>
            <a:ext cx="241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Expression stratification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279" y="2194519"/>
            <a:ext cx="3789545" cy="2901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92" y="1652272"/>
            <a:ext cx="4128969" cy="30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6" y="229089"/>
            <a:ext cx="6392984" cy="6392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5446" y="1250461"/>
            <a:ext cx="4218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the test data set, correlation of predicted vs observed counts using our selected model is much better than the nested model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Different features does capture the heterogeneity nature of cancer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14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71" y="0"/>
            <a:ext cx="9264857" cy="6858000"/>
          </a:xfrm>
          <a:prstGeom prst="rect">
            <a:avLst/>
          </a:prstGeom>
        </p:spPr>
      </p:pic>
      <p:sp>
        <p:nvSpPr>
          <p:cNvPr id="5" name="Cross 4"/>
          <p:cNvSpPr/>
          <p:nvPr/>
        </p:nvSpPr>
        <p:spPr>
          <a:xfrm rot="3020787">
            <a:off x="4530547" y="3516524"/>
            <a:ext cx="2906317" cy="3045886"/>
          </a:xfrm>
          <a:prstGeom prst="plus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9797" y="207389"/>
            <a:ext cx="143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KD</a:t>
            </a:r>
          </a:p>
          <a:p>
            <a:r>
              <a:rPr lang="en-US" dirty="0" smtClean="0"/>
              <a:t>More Biology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82200" y="2837469"/>
            <a:ext cx="126477" cy="42241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84011" y="2816824"/>
            <a:ext cx="126477" cy="42241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8440" y="2782935"/>
            <a:ext cx="126477" cy="42241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1056" y="2755761"/>
            <a:ext cx="126477" cy="42241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229" y="207390"/>
            <a:ext cx="4131249" cy="2630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184" y="635763"/>
            <a:ext cx="5135644" cy="223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56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732" y="0"/>
            <a:ext cx="621244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6416" y="433633"/>
            <a:ext cx="306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SV burden shuffling results on other cell lines?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35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406" y="103695"/>
            <a:ext cx="8952450" cy="6858000"/>
          </a:xfrm>
          <a:prstGeom prst="rect">
            <a:avLst/>
          </a:prstGeom>
        </p:spPr>
      </p:pic>
      <p:sp>
        <p:nvSpPr>
          <p:cNvPr id="5" name="Cross 4"/>
          <p:cNvSpPr/>
          <p:nvPr/>
        </p:nvSpPr>
        <p:spPr>
          <a:xfrm rot="3020787">
            <a:off x="2745833" y="5196397"/>
            <a:ext cx="2023182" cy="1687262"/>
          </a:xfrm>
          <a:prstGeom prst="plus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110" y="593888"/>
            <a:ext cx="2545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KD for some bars in the examples</a:t>
            </a:r>
          </a:p>
          <a:p>
            <a:r>
              <a:rPr lang="en-US" dirty="0" smtClean="0"/>
              <a:t>H1: 1~2 panels</a:t>
            </a:r>
          </a:p>
          <a:p>
            <a:r>
              <a:rPr lang="en-US" dirty="0" smtClean="0"/>
              <a:t>SV added in 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57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4/17/18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64" y="0"/>
            <a:ext cx="899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89" y="0"/>
            <a:ext cx="8966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59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36" y="0"/>
            <a:ext cx="11439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47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7696" y="83698"/>
            <a:ext cx="27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cancer pooled together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9896" y="778043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Remove duplicate associations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8046" y="1472388"/>
            <a:ext cx="345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regions with known issues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72842" y="2166733"/>
            <a:ext cx="19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Mappable</a:t>
            </a:r>
            <a:r>
              <a:rPr lang="en-US" dirty="0" smtClean="0"/>
              <a:t> to hg19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2811" y="2918540"/>
            <a:ext cx="470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rsID</a:t>
            </a:r>
            <a:r>
              <a:rPr lang="en-US" dirty="0" smtClean="0"/>
              <a:t> (guarantee that this is a common SNP)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75242" y="3612885"/>
            <a:ext cx="30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Useable to call this is a Tag SNP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08317" y="685459"/>
            <a:ext cx="18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6293 </a:t>
            </a:r>
            <a:r>
              <a:rPr lang="en-US" dirty="0" smtClean="0">
                <a:solidFill>
                  <a:srgbClr val="FF0000"/>
                </a:solidFill>
              </a:rPr>
              <a:t>associations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8210" y="3103206"/>
            <a:ext cx="133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4000 SNPs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892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4321"/>
          <a:stretch/>
        </p:blipFill>
        <p:spPr>
          <a:xfrm>
            <a:off x="6256482" y="609600"/>
            <a:ext cx="5464891" cy="4032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4138" y="1030182"/>
            <a:ext cx="27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cancer pooled together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6338" y="1724527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Remove duplicate associations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4488" y="2418872"/>
            <a:ext cx="345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regions with known issues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79284" y="3113217"/>
            <a:ext cx="19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Mappable</a:t>
            </a:r>
            <a:r>
              <a:rPr lang="en-US" dirty="0" smtClean="0"/>
              <a:t> to hg19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253" y="3865024"/>
            <a:ext cx="470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rsID</a:t>
            </a:r>
            <a:r>
              <a:rPr lang="en-US" dirty="0" smtClean="0"/>
              <a:t> (guarantee that this is a common SNP)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81684" y="4559369"/>
            <a:ext cx="309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Useable to call this is a Tag SNP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24738" y="1030182"/>
            <a:ext cx="18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1569 associations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8319" y="4559369"/>
            <a:ext cx="133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1000 SNPs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9284" y="3489120"/>
            <a:ext cx="226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 EUR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935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17626" y="360948"/>
            <a:ext cx="6408357" cy="4310140"/>
            <a:chOff x="617626" y="360948"/>
            <a:chExt cx="6408357" cy="4310140"/>
          </a:xfrm>
        </p:grpSpPr>
        <p:sp>
          <p:nvSpPr>
            <p:cNvPr id="4" name="TextBox 3"/>
            <p:cNvSpPr txBox="1"/>
            <p:nvPr/>
          </p:nvSpPr>
          <p:spPr>
            <a:xfrm>
              <a:off x="617626" y="360948"/>
              <a:ext cx="2921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How </a:t>
              </a:r>
              <a:r>
                <a:rPr lang="en-US" smtClean="0"/>
                <a:t>to calculate the LD SNPs</a:t>
              </a: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7626" y="1017749"/>
              <a:ext cx="239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Download the 1kg VCFs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7626" y="1674550"/>
              <a:ext cx="2982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Extract EUR populations (503)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7626" y="2331351"/>
              <a:ext cx="3266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Remove multiple </a:t>
              </a:r>
              <a:r>
                <a:rPr lang="en-US" dirty="0" err="1" smtClean="0"/>
                <a:t>alellic</a:t>
              </a:r>
              <a:r>
                <a:rPr lang="en-US" dirty="0" smtClean="0"/>
                <a:t> positions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626" y="2988152"/>
              <a:ext cx="357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Remove </a:t>
              </a:r>
              <a:r>
                <a:rPr lang="en-US" smtClean="0"/>
                <a:t>positions with duplicate IDs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7626" y="3644953"/>
              <a:ext cx="4804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Get a clean SNP file in either VCF or PLINK format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7626" y="4301756"/>
              <a:ext cx="6408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a given tag SNP, extract all the LD SNP within 500K with R2&gt;0.8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339263" y="2988152"/>
            <a:ext cx="3337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929 Tag SNPs has &gt;= 1 LD SNP</a:t>
            </a:r>
          </a:p>
          <a:p>
            <a:r>
              <a:rPr lang="is-IS" dirty="0" smtClean="0"/>
              <a:t>21770 (-929) LD SNPs  found total</a:t>
            </a:r>
            <a:endParaRPr lang="is-I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714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336884"/>
            <a:ext cx="402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select a good background model: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468" y="987112"/>
            <a:ext cx="5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Simple minded way: use all 1kg data that with MAF &gt; 1%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52" y="181717"/>
            <a:ext cx="5769156" cy="3219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468" y="1549981"/>
            <a:ext cx="5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 minded way: use all 1kg data that with MAF &gt; 1%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8" y="2238066"/>
            <a:ext cx="5527261" cy="2520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8379" y="31288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36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02336" y="280425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0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858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80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28" y="536437"/>
            <a:ext cx="3975100" cy="608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700" y="536437"/>
            <a:ext cx="3975100" cy="6083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565" y="536437"/>
            <a:ext cx="238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#(</a:t>
            </a:r>
            <a:r>
              <a:rPr lang="en-US" dirty="0" err="1"/>
              <a:t>HitSNP</a:t>
            </a:r>
            <a:r>
              <a:rPr lang="en-US" dirty="0" smtClean="0"/>
              <a:t>)/#(total SNPs)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70007" y="536437"/>
            <a:ext cx="388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P=</a:t>
            </a:r>
            <a:r>
              <a:rPr lang="en-US" dirty="0" err="1" smtClean="0"/>
              <a:t>binomial.test</a:t>
            </a:r>
            <a:r>
              <a:rPr lang="en-US" dirty="0" smtClean="0"/>
              <a:t>(n=</a:t>
            </a:r>
            <a:r>
              <a:rPr lang="en-US" dirty="0" err="1" smtClean="0"/>
              <a:t>total_length</a:t>
            </a:r>
            <a:r>
              <a:rPr lang="en-US" dirty="0" smtClean="0"/>
              <a:t>, x=</a:t>
            </a:r>
            <a:r>
              <a:rPr lang="en-US" dirty="0" err="1" smtClean="0"/>
              <a:t>totalSNPHit</a:t>
            </a:r>
            <a:r>
              <a:rPr lang="en-US" dirty="0" smtClean="0"/>
              <a:t>, p=background)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329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4505" y="409074"/>
            <a:ext cx="727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select a better background? MAF, distance, matching. Two packages: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87" y="778406"/>
            <a:ext cx="7782339" cy="3505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42" y="2863352"/>
            <a:ext cx="7431157" cy="3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707" y="209550"/>
            <a:ext cx="362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LD regression and </a:t>
            </a:r>
            <a:r>
              <a:rPr lang="en-US" smtClean="0"/>
              <a:t>GWAS enrichment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0625" y="962025"/>
            <a:ext cx="489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GWAS test, you first test for each </a:t>
            </a:r>
            <a:r>
              <a:rPr lang="en-US" dirty="0" smtClean="0">
                <a:solidFill>
                  <a:srgbClr val="FF0000"/>
                </a:solidFill>
              </a:rPr>
              <a:t>individual</a:t>
            </a:r>
            <a:r>
              <a:rPr lang="en-US" dirty="0" smtClean="0"/>
              <a:t> SNP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75" y="753164"/>
            <a:ext cx="3003341" cy="906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160241"/>
            <a:ext cx="4533900" cy="123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434" y="2537380"/>
            <a:ext cx="427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in partition heritability, you use </a:t>
            </a:r>
            <a:r>
              <a:rPr lang="en-US" dirty="0" smtClean="0">
                <a:solidFill>
                  <a:srgbClr val="FF0000"/>
                </a:solidFill>
              </a:rPr>
              <a:t>all</a:t>
            </a:r>
            <a:r>
              <a:rPr lang="en-US" dirty="0" smtClean="0"/>
              <a:t> SNPs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0" y="3805584"/>
            <a:ext cx="3860800" cy="147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8591" y="4542184"/>
            <a:ext cx="216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Heritability of a set 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530" y="5428131"/>
            <a:ext cx="4208670" cy="12933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0625" y="5599581"/>
            <a:ext cx="345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Heritability of </a:t>
            </a:r>
            <a:r>
              <a:rPr lang="en-US" smtClean="0"/>
              <a:t>a category C of set </a:t>
            </a:r>
            <a:r>
              <a:rPr lang="en-US" dirty="0" smtClean="0"/>
              <a:t>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07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60530" y="345097"/>
            <a:ext cx="545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LDSC for partitioned heritability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19" y="1340337"/>
            <a:ext cx="3481997" cy="1051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6708" y="2432639"/>
            <a:ext cx="8246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you do a GWAS, you are testing SNPs one by one. Here Y and X are both vectors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3468234"/>
            <a:ext cx="3481997" cy="10511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7071" y="4721570"/>
            <a:ext cx="655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you think about heritability, you are pooling all SNPs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9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5" y="129209"/>
            <a:ext cx="5781261" cy="186686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143250" y="523875"/>
            <a:ext cx="876300" cy="27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62425" y="428625"/>
            <a:ext cx="540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N*M matrix including all the SNPs and all the samples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1685890"/>
            <a:ext cx="3251200" cy="140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19550" y="2390740"/>
            <a:ext cx="427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Marginal effect of SNP j from many samples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738855" y="763787"/>
            <a:ext cx="4208670" cy="1626953"/>
            <a:chOff x="6281530" y="5094522"/>
            <a:chExt cx="4208670" cy="16269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1530" y="5428131"/>
              <a:ext cx="4208670" cy="129334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6394489" y="5094522"/>
              <a:ext cx="3698164" cy="1595437"/>
              <a:chOff x="6328447" y="4943475"/>
              <a:chExt cx="3698164" cy="159543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570985" y="5196959"/>
                <a:ext cx="3455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Heritability of </a:t>
                </a:r>
                <a:r>
                  <a:rPr lang="en-US" smtClean="0"/>
                  <a:t>a category C of set </a:t>
                </a:r>
                <a:r>
                  <a:rPr lang="en-US" dirty="0" smtClean="0"/>
                  <a:t>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28447" y="4943475"/>
                <a:ext cx="3587711" cy="1595437"/>
              </a:xfrm>
              <a:prstGeom prst="rect">
                <a:avLst/>
              </a:prstGeom>
              <a:solidFill>
                <a:schemeClr val="accent2">
                  <a:alpha val="17000"/>
                </a:schemeClr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1100"/>
          <a:stretch/>
        </p:blipFill>
        <p:spPr>
          <a:xfrm>
            <a:off x="392112" y="3384510"/>
            <a:ext cx="2441575" cy="187232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20036" y="2978087"/>
            <a:ext cx="6875152" cy="3495766"/>
            <a:chOff x="1219200" y="2960194"/>
            <a:chExt cx="6875152" cy="349576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2425" y="2960194"/>
              <a:ext cx="1056584" cy="50048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19608" y="3490256"/>
              <a:ext cx="4174744" cy="296570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219200" y="3384510"/>
              <a:ext cx="2538412" cy="1872324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20" idx="3"/>
            </p:cNvCxnSpPr>
            <p:nvPr/>
          </p:nvCxnSpPr>
          <p:spPr>
            <a:xfrm flipV="1">
              <a:off x="2833687" y="3384510"/>
              <a:ext cx="1309688" cy="9361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349" y="3138817"/>
            <a:ext cx="4904640" cy="3173916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9115425" y="5791200"/>
            <a:ext cx="1323975" cy="352425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32" idx="7"/>
          </p:cNvCxnSpPr>
          <p:nvPr/>
        </p:nvCxnSpPr>
        <p:spPr>
          <a:xfrm flipV="1">
            <a:off x="10245508" y="5610226"/>
            <a:ext cx="727292" cy="23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982401" y="5437910"/>
            <a:ext cx="971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Var</a:t>
            </a:r>
            <a:r>
              <a:rPr lang="en-US" dirty="0" smtClean="0"/>
              <a:t>(y)=1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384" y="2907373"/>
            <a:ext cx="1114425" cy="444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38" name="Rectangle 37"/>
          <p:cNvSpPr/>
          <p:nvPr/>
        </p:nvSpPr>
        <p:spPr>
          <a:xfrm>
            <a:off x="5547076" y="2883711"/>
            <a:ext cx="1096641" cy="518692"/>
          </a:xfrm>
          <a:prstGeom prst="rect">
            <a:avLst/>
          </a:prstGeom>
          <a:solidFill>
            <a:schemeClr val="accent6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>
            <a:stCxn id="38" idx="2"/>
          </p:cNvCxnSpPr>
          <p:nvPr/>
        </p:nvCxnSpPr>
        <p:spPr>
          <a:xfrm flipH="1">
            <a:off x="5533415" y="3402403"/>
            <a:ext cx="561982" cy="12065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248150" y="3384510"/>
            <a:ext cx="695325" cy="48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0008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828675"/>
            <a:ext cx="4737100" cy="114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9575" y="914400"/>
            <a:ext cx="923925" cy="638175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19425" y="1233487"/>
            <a:ext cx="1200150" cy="31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800" y="1602581"/>
            <a:ext cx="72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43725" y="914399"/>
            <a:ext cx="923925" cy="638175"/>
          </a:xfrm>
          <a:prstGeom prst="rect">
            <a:avLst/>
          </a:prstGeom>
          <a:solidFill>
            <a:schemeClr val="accent6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405687" y="609600"/>
            <a:ext cx="1033463" cy="304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21198" y="409575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1KG data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629400" y="981075"/>
            <a:ext cx="314325" cy="571499"/>
          </a:xfrm>
          <a:prstGeom prst="ellipse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786562" y="1552574"/>
            <a:ext cx="0" cy="419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04392" y="1872733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 be estimated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96" y="3015733"/>
            <a:ext cx="5438758" cy="83673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310437" y="2562224"/>
            <a:ext cx="1114425" cy="518692"/>
            <a:chOff x="8804275" y="3174753"/>
            <a:chExt cx="1114425" cy="51869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4275" y="3225306"/>
              <a:ext cx="1114425" cy="44406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  <p:sp>
          <p:nvSpPr>
            <p:cNvPr id="20" name="Rectangle 19"/>
            <p:cNvSpPr/>
            <p:nvPr/>
          </p:nvSpPr>
          <p:spPr>
            <a:xfrm>
              <a:off x="8804275" y="3174753"/>
              <a:ext cx="1096641" cy="518692"/>
            </a:xfrm>
            <a:prstGeom prst="rect">
              <a:avLst/>
            </a:prstGeom>
            <a:solidFill>
              <a:schemeClr val="accent6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552" y="3901697"/>
            <a:ext cx="2416175" cy="13010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525" y="4163982"/>
            <a:ext cx="3822700" cy="188085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131175" y="4691249"/>
            <a:ext cx="781050" cy="591223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737225" y="4986860"/>
            <a:ext cx="2393950" cy="295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87" y="165140"/>
            <a:ext cx="685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GOAL of </a:t>
            </a:r>
            <a:r>
              <a:rPr lang="en-US" altLang="zh-CN" smtClean="0"/>
              <a:t>LDSC: </a:t>
            </a:r>
            <a:r>
              <a:rPr lang="en-US" smtClean="0"/>
              <a:t>estimates </a:t>
            </a:r>
            <a:r>
              <a:rPr lang="en-US" dirty="0"/>
              <a:t>an average heritability per SNP in the genome</a:t>
            </a:r>
          </a:p>
        </p:txBody>
      </p:sp>
      <p:cxnSp>
        <p:nvCxnSpPr>
          <p:cNvPr id="30" name="Straight Arrow Connector 29"/>
          <p:cNvCxnSpPr>
            <a:stCxn id="18" idx="3"/>
          </p:cNvCxnSpPr>
          <p:nvPr/>
        </p:nvCxnSpPr>
        <p:spPr>
          <a:xfrm flipV="1">
            <a:off x="7783057" y="2057007"/>
            <a:ext cx="624021" cy="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416996" y="1859298"/>
            <a:ext cx="201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 for every SNP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681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298939"/>
            <a:ext cx="6067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Conclusion:</a:t>
            </a:r>
          </a:p>
          <a:p>
            <a:pPr marL="342900" indent="-342900">
              <a:buAutoNum type="arabicPeriod"/>
            </a:pPr>
            <a:r>
              <a:rPr lang="en-US" dirty="0" smtClean="0"/>
              <a:t>N&lt;5000, LDSC is too noisy</a:t>
            </a:r>
          </a:p>
          <a:p>
            <a:pPr marL="342900" indent="-342900">
              <a:buAutoNum type="arabicPeriod"/>
            </a:pPr>
            <a:r>
              <a:rPr lang="en-US" dirty="0" smtClean="0"/>
              <a:t>Without summary statistic, can not even try LDSC</a:t>
            </a:r>
          </a:p>
          <a:p>
            <a:pPr marL="342900" indent="-342900">
              <a:buAutoNum type="arabicPeriod"/>
            </a:pPr>
            <a:r>
              <a:rPr lang="en-US" dirty="0" smtClean="0"/>
              <a:t>Can try, but would not work out well for targeted Chip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97581"/>
            <a:ext cx="9982200" cy="44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96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288"/>
            <a:ext cx="12192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778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01" y="0"/>
            <a:ext cx="10817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939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89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2" y="378069"/>
            <a:ext cx="6823239" cy="5591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5539" y="553916"/>
            <a:ext cx="456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 </a:t>
            </a:r>
          </a:p>
          <a:p>
            <a:r>
              <a:rPr lang="en-US" dirty="0" smtClean="0"/>
              <a:t>Missing sample size, and this is targeted CHIP not GWAS </a:t>
            </a:r>
            <a:r>
              <a:rPr lang="en-US" dirty="0" err="1" smtClean="0"/>
              <a:t>ChIP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0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833"/>
            <a:ext cx="8139241" cy="4267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6871" y="851648"/>
            <a:ext cx="4491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We did see the incremental effect when # of covariates increases.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It is OK to use a fixed number of co-variates considering the complexity of model selection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However, the top features are changing and ENCODE provide a wide selection of covariates</a:t>
            </a:r>
          </a:p>
        </p:txBody>
      </p:sp>
    </p:spTree>
    <p:extLst>
      <p:ext uri="{BB962C8B-B14F-4D97-AF65-F5344CB8AC3E}">
        <p14:creationId xmlns:p14="http://schemas.microsoft.com/office/powerpoint/2010/main" val="9727556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67945"/>
            <a:ext cx="7591426" cy="2228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96795"/>
            <a:ext cx="5486400" cy="4424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019925" y="2638425"/>
            <a:ext cx="4333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loci from catalog</a:t>
            </a:r>
          </a:p>
          <a:p>
            <a:r>
              <a:rPr lang="en-US" dirty="0" smtClean="0"/>
              <a:t>Calculate LD </a:t>
            </a:r>
            <a:r>
              <a:rPr lang="en-US" dirty="0" err="1" smtClean="0"/>
              <a:t>SNPsfrom</a:t>
            </a:r>
            <a:r>
              <a:rPr lang="en-US" dirty="0" smtClean="0"/>
              <a:t> 1kg European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56" y="0"/>
            <a:ext cx="9957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56" y="139147"/>
            <a:ext cx="9957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97790"/>
            <a:ext cx="11039475" cy="6623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9260" y="164465"/>
            <a:ext cx="517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EXO4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82539" y="369639"/>
            <a:ext cx="51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BTG2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601589" y="560139"/>
            <a:ext cx="414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EZR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53989" y="712539"/>
            <a:ext cx="611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BACH2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47824" y="91848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/>
              <a:t>RIMS1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515507" y="1124435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EDEM3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94410" y="1311044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ZNF595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89260" y="153400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BCL6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77258" y="385810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WDR74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784299" y="4044718"/>
            <a:ext cx="464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HIST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805174" y="4231327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RMRP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85618" y="4417936"/>
            <a:ext cx="426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Hist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296986" y="4782120"/>
            <a:ext cx="97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Distal CBLN3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496457" y="3465980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BCL7A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610757" y="3656480"/>
            <a:ext cx="51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BTG1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26111" y="3273737"/>
            <a:ext cx="115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Distal: SCL10A1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834308" y="3047134"/>
            <a:ext cx="1221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Distal</a:t>
            </a:r>
            <a:r>
              <a:rPr lang="en-US" sz="1200" smtClean="0"/>
              <a:t>: KIAA0125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45204" y="2853771"/>
            <a:ext cx="759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BTZGAR1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009380" y="2560152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Distal: BCL2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086324" y="1906053"/>
            <a:ext cx="83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Distal: ***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36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4/14/18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99689"/>
              </p:ext>
            </p:extLst>
          </p:nvPr>
        </p:nvGraphicFramePr>
        <p:xfrm>
          <a:off x="987669" y="713598"/>
          <a:ext cx="10515600" cy="3882752"/>
        </p:xfrm>
        <a:graphic>
          <a:graphicData uri="http://schemas.openxmlformats.org/drawingml/2006/table">
            <a:tbl>
              <a:tblPr/>
              <a:tblGrid>
                <a:gridCol w="689418"/>
                <a:gridCol w="6517344"/>
                <a:gridCol w="3308838"/>
              </a:tblGrid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Cell-of-Origin Patterns Dominate the Molecular Classification of 10,000 Tumors from 33 Types of Cancer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Peter W. Laird22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hlinkClick r:id="rId2"/>
                        </a:rPr>
                        <a:t>Oncogenic Signaling Pathways in The Cancer Genome Atlas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Chris Sander, Nikolaus Schultz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hlinkClick r:id="rId3"/>
                        </a:rPr>
                        <a:t>Machine Learning Identifies Stemness Features Associated with Oncogenic Dedifferentiation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Joshua M. Stuart, Maciej Wiznerowicz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Pathogenic Germline Variants in 10,389 Adult Cancers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Sharon E. Plon, Feng Chen, Li Ding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hlinkClick r:id="rId4"/>
                        </a:rPr>
                        <a:t>Comprehensive Characterization of Cancer Driver Genes and Mutations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Gordon B. Mills, Rachel Karchin, Li Ding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hlinkClick r:id="rId5"/>
                        </a:rPr>
                        <a:t>A Pan-Cancer Analysis of Enhancer Expression in Nearly 9000 Patient Samples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Han Liang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hlinkClick r:id="rId6"/>
                        </a:rPr>
                        <a:t>An Integrated TCGA Pan-Cancer Clinical Data Resource to Drive High-Quality Survival Outcome Analytics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Hai Hu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9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hlinkClick r:id="rId7"/>
                        </a:rPr>
                        <a:t>Perspective on Oncogenic Processes at the End of the Beginning of Cancer Genomics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 Ding … Gad Getz</a:t>
                      </a:r>
                    </a:p>
                  </a:txBody>
                  <a:tcPr marL="5284" marR="5284" marT="52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6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15" y="0"/>
            <a:ext cx="9138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20" y="0"/>
            <a:ext cx="89621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473872">
            <a:off x="2321169" y="4543086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GM12878-Casper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473872">
            <a:off x="3715494" y="4475678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K562-Casper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8473872">
            <a:off x="4824893" y="4367892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HepG2-Casper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473872">
            <a:off x="6022658" y="432778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MCF-7-Casper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473872">
            <a:off x="6612131" y="4543085"/>
            <a:ext cx="259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MCF-7-Casper-with-JEME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473872">
            <a:off x="7426721" y="4543084"/>
            <a:ext cx="337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MCF-7-Casper-with-JEME-ESCAPE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83" y="0"/>
            <a:ext cx="873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255" y="0"/>
            <a:ext cx="7865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9E7D-8693-C849-A86E-C3664725FA56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21679-148A-4D4E-8E69-4D7F851573B0}" type="slidenum">
              <a:rPr lang="en-US" smtClean="0"/>
              <a:t>99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36" y="0"/>
            <a:ext cx="104737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408" y="624254"/>
            <a:ext cx="30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Leukemia, </a:t>
            </a:r>
            <a:r>
              <a:rPr lang="is-IS" dirty="0" smtClean="0"/>
              <a:t>4563 tag + LD SNPs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14773</TotalTime>
  <Words>1319</Words>
  <Application>Microsoft Macintosh PowerPoint</Application>
  <PresentationFormat>Widescreen</PresentationFormat>
  <Paragraphs>413</Paragraphs>
  <Slides>101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Calibri</vt:lpstr>
      <vt:lpstr>Calibri Light</vt:lpstr>
      <vt:lpstr>Courier New</vt:lpstr>
      <vt:lpstr>DengXian</vt:lpstr>
      <vt:lpstr>DengXian Light</vt:lpstr>
      <vt:lpstr>Mangal</vt:lpstr>
      <vt:lpstr>Arial</vt:lpstr>
      <vt:lpstr>Office Theme</vt:lpstr>
      <vt:lpstr>BMR related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BMR related Questions</dc:title>
  <dc:creator>jingzhang.wti.bupt@gmail.com</dc:creator>
  <cp:lastModifiedBy>jingzhang.wti.bupt@gmail.com</cp:lastModifiedBy>
  <cp:revision>181</cp:revision>
  <dcterms:created xsi:type="dcterms:W3CDTF">2018-02-22T01:43:22Z</dcterms:created>
  <dcterms:modified xsi:type="dcterms:W3CDTF">2018-04-18T00:03:20Z</dcterms:modified>
</cp:coreProperties>
</file>