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0" r:id="rId3"/>
    <p:sldId id="262" r:id="rId4"/>
    <p:sldId id="275" r:id="rId5"/>
    <p:sldId id="276" r:id="rId6"/>
    <p:sldId id="277" r:id="rId7"/>
    <p:sldId id="263" r:id="rId8"/>
    <p:sldId id="267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2"/>
    <p:restoredTop sz="79412" autoAdjust="0"/>
  </p:normalViewPr>
  <p:slideViewPr>
    <p:cSldViewPr snapToGrid="0" snapToObjects="1">
      <p:cViewPr>
        <p:scale>
          <a:sx n="69" d="100"/>
          <a:sy n="69" d="100"/>
        </p:scale>
        <p:origin x="-1240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Volumes/DISK_IMG/Yue_2018-04-06%2017-20-04_BR004729%20-%20%20Quantification%20Cq%20Result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Sheet1!$O$17:$O$18</c:f>
                <c:numCache>
                  <c:formatCode>General</c:formatCode>
                  <c:ptCount val="2"/>
                  <c:pt idx="0">
                    <c:v>4.99436079520174E-5</c:v>
                  </c:pt>
                  <c:pt idx="1">
                    <c:v>5.47988169854286E-5</c:v>
                  </c:pt>
                </c:numCache>
              </c:numRef>
            </c:plus>
            <c:minus>
              <c:numRef>
                <c:f>Sheet1!$O$17:$O$18</c:f>
                <c:numCache>
                  <c:formatCode>General</c:formatCode>
                  <c:ptCount val="2"/>
                  <c:pt idx="0">
                    <c:v>4.99436079520174E-5</c:v>
                  </c:pt>
                  <c:pt idx="1">
                    <c:v>5.47988169854286E-5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cat>
            <c:strRef>
              <c:f>Sheet1!$L$17:$M$18</c:f>
              <c:strCache>
                <c:ptCount val="2"/>
                <c:pt idx="0">
                  <c:v>CONTROL</c:v>
                </c:pt>
                <c:pt idx="1">
                  <c:v>2-34</c:v>
                </c:pt>
              </c:strCache>
            </c:strRef>
          </c:cat>
          <c:val>
            <c:numRef>
              <c:f>Sheet1!$N$17:$N$18</c:f>
              <c:numCache>
                <c:formatCode>General</c:formatCode>
                <c:ptCount val="2"/>
                <c:pt idx="0">
                  <c:v>0.000434783658559238</c:v>
                </c:pt>
                <c:pt idx="1">
                  <c:v>0.00081247475455306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A-D946-B096-1F54E61C7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74885480"/>
        <c:axId val="-2074886440"/>
      </c:barChart>
      <c:catAx>
        <c:axId val="-207488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886440"/>
        <c:crosses val="autoZero"/>
        <c:auto val="1"/>
        <c:lblAlgn val="ctr"/>
        <c:lblOffset val="100"/>
        <c:noMultiLvlLbl val="0"/>
      </c:catAx>
      <c:valAx>
        <c:axId val="-207488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88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3DC92-86E8-FE4F-B2F3-6DC6542E0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9310DF-1912-B844-8EFA-7982B6ECA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01FBAE-FEC2-B74B-B303-591324E2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CBFE7-A930-944F-9477-02E2045F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709551-132D-874F-AD68-7D2B7B4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969C4-27A5-564E-AB3F-EA025309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CD15AE-22E0-6345-890F-C2BE08B42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514BE-C645-AB4B-AFD7-7A63B316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31D350-485C-D74E-8A43-566DC927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185DE6-FE50-B049-B35B-429D59BC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36EA98-1D0C-904B-870C-ACF3CEF8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178D4-540A-8546-A9A3-F0D19AD53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7B6840-CF67-A045-8753-7FF18BC5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60EE2-C0D3-EC40-AE20-F944B9D8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779145-CD5E-3D4D-B492-4B6BA174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5723D-7C2D-764B-9B6E-3418E947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EA0804-FF45-3447-9A06-A25CB900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B85DB2-26E9-CA4B-BD92-48A4FF1C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BF7537-F793-E340-9907-BF7B97DE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CBAECF-CA92-8F4D-B29D-A288D33E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816C3-83C1-FE46-9A5F-07AE355D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7B60C0-79CC-3E4B-8897-8881FE225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A9B26-D591-2946-943A-3B07AFD0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828D7-2893-C642-979B-5C0B69D0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6091C6-89E3-5149-9005-BB521D0F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A8E29-C948-6941-B4D4-4F34E965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048A-DA9C-0A41-A02C-55C8826C2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B28AFB-F63B-D641-B723-A3FFDEF6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C36A7B-DDA6-744A-B4D3-2AFCA69B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9707A3-3B13-774B-BEA4-01E48FFD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74279E-0371-6848-BFA3-A47222D0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8C8B6-C763-344A-8745-1633C097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D9E4D0-646C-4E44-AA33-66DE103D2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48A2C2-F1DA-D040-A96A-5D0AB4FE5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40A886-5A3B-D94B-B7A9-7CB7E86D8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1D670B-05EC-0D45-AC59-A58913AF0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3C8CED-0C4A-CB4F-8A40-B3AB6F69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F39ACA-73CD-0D45-9EB4-701A1E36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380720-B6FB-8D40-9D46-4C9FFE6F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2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02E09-DC39-004F-ADC8-3B61A1D7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BCECDF-B8A8-4B45-977A-B66B32A6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9DCFA9-2BFB-A743-BDE3-214C4AD7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AAD6A7-B015-2747-A474-E7E303BE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6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AFE721-DD05-9942-A2B2-9D285F06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D3EDFF-65A5-0B44-BA5B-B7D1A5E5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9E4ED8-9DD2-E347-9C50-33F0AA16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923F7-0148-1049-AC87-08EE571D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AAD01-4C3C-2E4F-B0AF-C466B1C9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0E0D37-B6BF-124D-83F8-D8B0A896F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48033E-8873-D64D-A601-1B4E8BC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09F12B-6A00-384F-B839-96219620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BF04E6-DAF5-AD43-82EC-1087FE3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6B5BA-E39D-264E-82DF-117A1C2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C2CC9D-6CEF-6448-BB0E-E518E993E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0869CF-B4A7-BE45-AF8F-9A2EB6EE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F86F5A-7C3A-D54C-9933-797FD5F8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3F29E7-4D02-654E-8623-C8041F18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3DAC8C-9787-4A4A-B7ED-FCA1A97A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C4F8AD-5F6D-904A-B20E-34321FC0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F35395-3F62-6F4A-8B63-05B8C88E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58675F-4458-7040-99A3-2A7647D66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7D0C-6BD2-5D48-B5EB-680B6AF21ED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52A3E2-297A-D740-9B72-63FCC05C5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7C43C-61ED-884E-A947-4604750E4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90D9-947E-654E-86DB-DA13FCAE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58CC0-3079-C945-A4CF-C81B9D0D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825625"/>
            <a:ext cx="3386137" cy="4351338"/>
          </a:xfrm>
        </p:spPr>
        <p:txBody>
          <a:bodyPr/>
          <a:lstStyle/>
          <a:p>
            <a:r>
              <a:rPr lang="en-US" altLang="zh-CHS" dirty="0" smtClean="0"/>
              <a:t>Hi-C</a:t>
            </a:r>
            <a:r>
              <a:rPr lang="zh-CHS" altLang="en-US" dirty="0" smtClean="0"/>
              <a:t> </a:t>
            </a:r>
            <a:r>
              <a:rPr lang="en-US" altLang="zh-CHS" dirty="0"/>
              <a:t>map</a:t>
            </a:r>
            <a:r>
              <a:rPr lang="zh-CHS" altLang="en-US" dirty="0"/>
              <a:t> </a:t>
            </a:r>
            <a:r>
              <a:rPr lang="en-US" altLang="zh-CHS" dirty="0"/>
              <a:t>shows</a:t>
            </a:r>
            <a:r>
              <a:rPr lang="zh-CHS" altLang="en-US" dirty="0"/>
              <a:t> </a:t>
            </a:r>
            <a:r>
              <a:rPr lang="en-US" altLang="zh-CHS" dirty="0"/>
              <a:t>T47D</a:t>
            </a:r>
            <a:r>
              <a:rPr lang="zh-CHS" altLang="en-US" dirty="0"/>
              <a:t> </a:t>
            </a:r>
            <a:r>
              <a:rPr lang="en-US" altLang="zh-CHS" dirty="0"/>
              <a:t>deletion</a:t>
            </a:r>
            <a:r>
              <a:rPr lang="zh-CHS" altLang="en-US" dirty="0"/>
              <a:t> </a:t>
            </a:r>
            <a:r>
              <a:rPr lang="en-US" altLang="zh-CHS" dirty="0"/>
              <a:t>is</a:t>
            </a:r>
            <a:r>
              <a:rPr lang="zh-CHS" altLang="en-US" dirty="0"/>
              <a:t> </a:t>
            </a:r>
            <a:r>
              <a:rPr lang="en-US" altLang="zh-CHS" dirty="0"/>
              <a:t>located</a:t>
            </a:r>
            <a:r>
              <a:rPr lang="zh-CHS" altLang="en-US" dirty="0"/>
              <a:t> </a:t>
            </a:r>
            <a:r>
              <a:rPr lang="en-US" altLang="zh-CHS" dirty="0"/>
              <a:t>within</a:t>
            </a:r>
            <a:r>
              <a:rPr lang="zh-CHS" altLang="en-US" dirty="0"/>
              <a:t> </a:t>
            </a:r>
            <a:r>
              <a:rPr lang="en-US" altLang="zh-CHS" dirty="0"/>
              <a:t>a</a:t>
            </a:r>
            <a:r>
              <a:rPr lang="zh-CHS" altLang="en-US" dirty="0"/>
              <a:t> </a:t>
            </a:r>
            <a:r>
              <a:rPr lang="en-US" altLang="zh-CHS" dirty="0"/>
              <a:t>TAD</a:t>
            </a:r>
            <a:r>
              <a:rPr lang="zh-CHS" altLang="en-US" dirty="0"/>
              <a:t> </a:t>
            </a:r>
            <a:r>
              <a:rPr lang="en-US" altLang="zh-CHS" dirty="0"/>
              <a:t>boundary</a:t>
            </a:r>
          </a:p>
          <a:p>
            <a:endParaRPr lang="en-US" altLang="zh-CHS" dirty="0"/>
          </a:p>
          <a:p>
            <a:r>
              <a:rPr lang="en-US" altLang="zh-CHS" dirty="0"/>
              <a:t>Only</a:t>
            </a:r>
            <a:r>
              <a:rPr lang="zh-CHS" altLang="en-US" dirty="0"/>
              <a:t> </a:t>
            </a:r>
            <a:r>
              <a:rPr lang="en-US" altLang="zh-CHS" dirty="0"/>
              <a:t>one</a:t>
            </a:r>
            <a:r>
              <a:rPr lang="zh-CHS" altLang="en-US" dirty="0"/>
              <a:t> </a:t>
            </a:r>
            <a:r>
              <a:rPr lang="en-US" altLang="zh-CHS" dirty="0"/>
              <a:t>CTCF</a:t>
            </a:r>
            <a:r>
              <a:rPr lang="zh-CHS" altLang="en-US" dirty="0"/>
              <a:t> </a:t>
            </a:r>
            <a:r>
              <a:rPr lang="en-US" altLang="zh-CHS" dirty="0"/>
              <a:t>binding</a:t>
            </a:r>
            <a:r>
              <a:rPr lang="zh-CHS" altLang="en-US" dirty="0"/>
              <a:t> </a:t>
            </a:r>
            <a:r>
              <a:rPr lang="en-US" altLang="zh-CHS" dirty="0"/>
              <a:t>site</a:t>
            </a:r>
            <a:r>
              <a:rPr lang="zh-CHS" altLang="en-US" dirty="0"/>
              <a:t> </a:t>
            </a:r>
            <a:r>
              <a:rPr lang="en-US" altLang="zh-CHS" dirty="0"/>
              <a:t>is</a:t>
            </a:r>
            <a:r>
              <a:rPr lang="zh-CHS" altLang="en-US" dirty="0"/>
              <a:t> </a:t>
            </a:r>
            <a:r>
              <a:rPr lang="en-US" altLang="zh-CHS" dirty="0"/>
              <a:t>found</a:t>
            </a:r>
            <a:r>
              <a:rPr lang="zh-CHS" altLang="en-US" dirty="0"/>
              <a:t> </a:t>
            </a:r>
            <a:r>
              <a:rPr lang="en-US" altLang="zh-CHS" dirty="0"/>
              <a:t>in</a:t>
            </a:r>
            <a:r>
              <a:rPr lang="zh-CHS" altLang="en-US" dirty="0"/>
              <a:t> </a:t>
            </a:r>
            <a:r>
              <a:rPr lang="en-US" altLang="zh-CHS" dirty="0"/>
              <a:t>this</a:t>
            </a:r>
            <a:r>
              <a:rPr lang="zh-CHS" altLang="en-US" dirty="0"/>
              <a:t> </a:t>
            </a:r>
            <a:r>
              <a:rPr lang="en-US" altLang="zh-CHS" dirty="0"/>
              <a:t>boundary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8C08E9-AD9F-6F49-AED3-5049CA13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30" y="1143000"/>
            <a:ext cx="7404100" cy="561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58119-3E59-4F42-99C7-58D19C9C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365125"/>
            <a:ext cx="11715750" cy="777875"/>
          </a:xfrm>
        </p:spPr>
        <p:txBody>
          <a:bodyPr>
            <a:noAutofit/>
          </a:bodyPr>
          <a:lstStyle/>
          <a:p>
            <a:r>
              <a:rPr lang="en-US" altLang="zh-CHS" sz="4000" dirty="0"/>
              <a:t>T47D</a:t>
            </a:r>
            <a:r>
              <a:rPr lang="zh-CHS" altLang="en-US" sz="4000" dirty="0"/>
              <a:t> </a:t>
            </a:r>
            <a:r>
              <a:rPr lang="en-US" altLang="zh-CHS" sz="4000" dirty="0"/>
              <a:t>deletion</a:t>
            </a:r>
            <a:r>
              <a:rPr lang="zh-CHS" altLang="en-US" sz="4000" dirty="0"/>
              <a:t> </a:t>
            </a:r>
            <a:r>
              <a:rPr lang="en-US" altLang="zh-CHS" sz="4000" dirty="0"/>
              <a:t>is</a:t>
            </a:r>
            <a:r>
              <a:rPr lang="zh-CHS" altLang="en-US" sz="4000" dirty="0"/>
              <a:t> </a:t>
            </a:r>
            <a:r>
              <a:rPr lang="en-US" altLang="zh-CHS" sz="4000" dirty="0"/>
              <a:t>located</a:t>
            </a:r>
            <a:r>
              <a:rPr lang="zh-CHS" altLang="en-US" sz="4000" dirty="0"/>
              <a:t> </a:t>
            </a:r>
            <a:r>
              <a:rPr lang="en-US" altLang="zh-CHS" sz="4000" dirty="0"/>
              <a:t>within</a:t>
            </a:r>
            <a:r>
              <a:rPr lang="zh-CHS" altLang="en-US" sz="4000" dirty="0"/>
              <a:t> </a:t>
            </a:r>
            <a:r>
              <a:rPr lang="en-US" altLang="zh-CHS" sz="4000" dirty="0"/>
              <a:t>a</a:t>
            </a:r>
            <a:r>
              <a:rPr lang="zh-CHS" altLang="en-US" sz="4000" dirty="0"/>
              <a:t> </a:t>
            </a:r>
            <a:r>
              <a:rPr lang="en-US" altLang="zh-CHS" sz="4000" dirty="0"/>
              <a:t>TAD</a:t>
            </a:r>
            <a:r>
              <a:rPr lang="zh-CHS" altLang="en-US" sz="4000" dirty="0"/>
              <a:t> </a:t>
            </a:r>
            <a:r>
              <a:rPr lang="en-US" altLang="zh-CHS" sz="4000" dirty="0"/>
              <a:t>boundary</a:t>
            </a:r>
            <a:r>
              <a:rPr lang="zh-CHS" altLang="en-US" sz="4000" dirty="0"/>
              <a:t> </a:t>
            </a:r>
            <a:r>
              <a:rPr lang="en-US" altLang="zh-CHS" sz="4000" dirty="0"/>
              <a:t>containing</a:t>
            </a:r>
            <a:r>
              <a:rPr lang="zh-CHS" altLang="en-US" sz="4000" dirty="0"/>
              <a:t> </a:t>
            </a:r>
            <a:r>
              <a:rPr lang="en-US" altLang="zh-CHS" sz="4000" dirty="0"/>
              <a:t>a</a:t>
            </a:r>
            <a:r>
              <a:rPr lang="zh-CHS" altLang="en-US" sz="4000" dirty="0"/>
              <a:t> </a:t>
            </a:r>
            <a:r>
              <a:rPr lang="en-US" altLang="zh-CHS" sz="4000" dirty="0"/>
              <a:t>CTCF</a:t>
            </a:r>
            <a:r>
              <a:rPr lang="zh-CHS" altLang="en-US" sz="4000" dirty="0"/>
              <a:t> </a:t>
            </a:r>
            <a:r>
              <a:rPr lang="en-US" altLang="zh-CHS" sz="4000" dirty="0"/>
              <a:t>binding</a:t>
            </a:r>
            <a:r>
              <a:rPr lang="zh-CHS" altLang="en-US" sz="4000" dirty="0"/>
              <a:t> </a:t>
            </a:r>
            <a:r>
              <a:rPr lang="en-US" altLang="zh-CHS" sz="4000" dirty="0"/>
              <a:t>site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F54540-580C-DF44-B3C4-0C59AD52DB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47" y="5753100"/>
            <a:ext cx="3472543" cy="847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1896" y="4601142"/>
            <a:ext cx="7601881" cy="6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B4B5BA-60FA-4147-B56B-A67C9A4F1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5" y="365124"/>
            <a:ext cx="7730882" cy="6339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5505" y="2797493"/>
            <a:ext cx="4192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TADs in this region</a:t>
            </a:r>
          </a:p>
          <a:p>
            <a:r>
              <a:rPr lang="en-US" sz="2400" dirty="0" smtClean="0"/>
              <a:t>Deletion of boundary resulted in neo-TAD</a:t>
            </a:r>
          </a:p>
          <a:p>
            <a:r>
              <a:rPr lang="en-US" sz="2400" dirty="0" smtClean="0"/>
              <a:t>As a result G1 is up-regulated by</a:t>
            </a:r>
          </a:p>
          <a:p>
            <a:r>
              <a:rPr lang="en-US" sz="2400" dirty="0" smtClean="0"/>
              <a:t>enhancer E2.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8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B9AC1-77C7-4641-9468-2F828872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CRISPR guide sequence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E4DAD-DD24-CB4A-8C2C-81405B3D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77956" cy="4351338"/>
          </a:xfrm>
        </p:spPr>
        <p:txBody>
          <a:bodyPr/>
          <a:lstStyle/>
          <a:p>
            <a:r>
              <a:rPr lang="en-US" altLang="zh-CHS" dirty="0"/>
              <a:t>T47D,</a:t>
            </a:r>
            <a:r>
              <a:rPr lang="zh-CHS" altLang="en-US" dirty="0"/>
              <a:t> </a:t>
            </a:r>
            <a:r>
              <a:rPr lang="en-US" altLang="zh-CHS" dirty="0" smtClean="0"/>
              <a:t>has a</a:t>
            </a:r>
            <a:r>
              <a:rPr lang="zh-CHS" altLang="en-US" dirty="0" smtClean="0"/>
              <a:t> </a:t>
            </a:r>
            <a:r>
              <a:rPr lang="en-US" altLang="zh-CHS" dirty="0" err="1"/>
              <a:t>wt</a:t>
            </a:r>
            <a:r>
              <a:rPr lang="zh-CHS" altLang="en-US" dirty="0"/>
              <a:t> </a:t>
            </a:r>
            <a:r>
              <a:rPr lang="en-US" altLang="zh-CHS" dirty="0"/>
              <a:t>allele</a:t>
            </a:r>
            <a:r>
              <a:rPr lang="zh-CHS" altLang="en-US" dirty="0"/>
              <a:t> </a:t>
            </a:r>
            <a:r>
              <a:rPr lang="en-US" altLang="zh-CHS" dirty="0"/>
              <a:t>and</a:t>
            </a:r>
            <a:r>
              <a:rPr lang="zh-CHS" altLang="en-US" dirty="0"/>
              <a:t> </a:t>
            </a:r>
            <a:r>
              <a:rPr lang="en-US" altLang="zh-CHS" dirty="0"/>
              <a:t>a</a:t>
            </a:r>
            <a:r>
              <a:rPr lang="zh-CHS" altLang="en-US" dirty="0"/>
              <a:t> </a:t>
            </a:r>
            <a:r>
              <a:rPr lang="en-US" altLang="zh-CHS" dirty="0"/>
              <a:t>mutant</a:t>
            </a:r>
            <a:r>
              <a:rPr lang="zh-CHS" altLang="en-US" dirty="0"/>
              <a:t> </a:t>
            </a:r>
            <a:r>
              <a:rPr lang="en-US" altLang="zh-CHS" dirty="0"/>
              <a:t>allele</a:t>
            </a:r>
          </a:p>
          <a:p>
            <a:r>
              <a:rPr lang="en-US" altLang="zh-CHS" dirty="0"/>
              <a:t>Since there is no PAM sequence close to the CTCF binding site, </a:t>
            </a:r>
            <a:r>
              <a:rPr lang="en-US" altLang="zh-CHS" dirty="0" smtClean="0"/>
              <a:t>we have to do a double cut.</a:t>
            </a:r>
            <a:endParaRPr lang="en-US" altLang="zh-CHS" dirty="0"/>
          </a:p>
          <a:p>
            <a:r>
              <a:rPr lang="en-US" altLang="zh-CHS" dirty="0"/>
              <a:t>Knock</a:t>
            </a:r>
            <a:r>
              <a:rPr lang="zh-CHS" altLang="en-US" dirty="0"/>
              <a:t> </a:t>
            </a:r>
            <a:r>
              <a:rPr lang="en-US" altLang="zh-CHS" dirty="0"/>
              <a:t>out</a:t>
            </a:r>
            <a:r>
              <a:rPr lang="zh-CHS" altLang="en-US" dirty="0"/>
              <a:t> </a:t>
            </a:r>
            <a:r>
              <a:rPr lang="en-US" altLang="zh-CHS" dirty="0"/>
              <a:t>a 88bp region</a:t>
            </a:r>
            <a:r>
              <a:rPr lang="zh-CHS" altLang="en-US" dirty="0"/>
              <a:t> </a:t>
            </a:r>
            <a:r>
              <a:rPr lang="en-US" altLang="zh-CHS" dirty="0"/>
              <a:t>containing the CTCF binding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1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DF594-FEF1-CB47-B7E4-364F34EA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387991"/>
            <a:ext cx="8907966" cy="526973"/>
          </a:xfrm>
        </p:spPr>
        <p:txBody>
          <a:bodyPr>
            <a:normAutofit fontScale="90000"/>
          </a:bodyPr>
          <a:lstStyle/>
          <a:p>
            <a:r>
              <a:rPr lang="en-US" dirty="0"/>
              <a:t>CRISPR knockout plasmid preparation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49D66E4-2429-5940-AEFC-CF6CC3DBD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331" y="1569422"/>
            <a:ext cx="4801145" cy="1951267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DA4F66AD-5D94-A744-8C4C-D5BE6098DE3C}"/>
              </a:ext>
            </a:extLst>
          </p:cNvPr>
          <p:cNvCxnSpPr>
            <a:cxnSpLocks/>
          </p:cNvCxnSpPr>
          <p:nvPr/>
        </p:nvCxnSpPr>
        <p:spPr>
          <a:xfrm>
            <a:off x="1984890" y="3716686"/>
            <a:ext cx="11165" cy="870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E64D35-AC56-4F4A-B0D9-516CA4106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26" y="4783561"/>
            <a:ext cx="1912858" cy="125132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E1655F6-FA46-3B42-8447-19582BEC44FE}"/>
              </a:ext>
            </a:extLst>
          </p:cNvPr>
          <p:cNvCxnSpPr/>
          <p:nvPr/>
        </p:nvCxnSpPr>
        <p:spPr>
          <a:xfrm>
            <a:off x="3189386" y="5524803"/>
            <a:ext cx="713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1A4FBB2-6F77-A643-976A-291AF0468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926" y="4836216"/>
            <a:ext cx="3644900" cy="17653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E661119-48C2-0B4C-AB86-CA26C434E2B9}"/>
              </a:ext>
            </a:extLst>
          </p:cNvPr>
          <p:cNvCxnSpPr>
            <a:cxnSpLocks/>
          </p:cNvCxnSpPr>
          <p:nvPr/>
        </p:nvCxnSpPr>
        <p:spPr>
          <a:xfrm flipV="1">
            <a:off x="6722636" y="4240789"/>
            <a:ext cx="0" cy="59542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D540E9F-3D9B-DD4C-AAD8-233DEB387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197" y="1187176"/>
            <a:ext cx="3086100" cy="27559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5D01467-82E1-B247-B342-7DE857E9C224}"/>
              </a:ext>
            </a:extLst>
          </p:cNvPr>
          <p:cNvSpPr/>
          <p:nvPr/>
        </p:nvSpPr>
        <p:spPr>
          <a:xfrm flipV="1">
            <a:off x="5990254" y="2406504"/>
            <a:ext cx="933060" cy="430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17A4063-B3AB-654C-9E73-F38317FFD099}"/>
              </a:ext>
            </a:extLst>
          </p:cNvPr>
          <p:cNvSpPr/>
          <p:nvPr/>
        </p:nvSpPr>
        <p:spPr>
          <a:xfrm>
            <a:off x="7445210" y="2429135"/>
            <a:ext cx="784390" cy="408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28D253C-1145-8E4D-B93C-01AD34DD7EE5}"/>
              </a:ext>
            </a:extLst>
          </p:cNvPr>
          <p:cNvSpPr txBox="1"/>
          <p:nvPr/>
        </p:nvSpPr>
        <p:spPr>
          <a:xfrm>
            <a:off x="5990254" y="1187176"/>
            <a:ext cx="223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PCR screening for positive clones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D0937892-7322-FD40-BC5C-A4F79308A402}"/>
              </a:ext>
            </a:extLst>
          </p:cNvPr>
          <p:cNvCxnSpPr/>
          <p:nvPr/>
        </p:nvCxnSpPr>
        <p:spPr>
          <a:xfrm flipV="1">
            <a:off x="8452297" y="2406504"/>
            <a:ext cx="1124577" cy="226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02040D-C992-2C4C-83AC-F1A6288EDF63}"/>
              </a:ext>
            </a:extLst>
          </p:cNvPr>
          <p:cNvSpPr txBox="1"/>
          <p:nvPr/>
        </p:nvSpPr>
        <p:spPr>
          <a:xfrm>
            <a:off x="9576874" y="1895062"/>
            <a:ext cx="224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Confirm by Sanger sequencing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11F796CB-B772-444A-8B04-1DC5AA86169F}"/>
              </a:ext>
            </a:extLst>
          </p:cNvPr>
          <p:cNvCxnSpPr/>
          <p:nvPr/>
        </p:nvCxnSpPr>
        <p:spPr>
          <a:xfrm>
            <a:off x="10319657" y="2602948"/>
            <a:ext cx="0" cy="1113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3F5B9A-DBD3-E34E-88FB-618EC1D6441B}"/>
              </a:ext>
            </a:extLst>
          </p:cNvPr>
          <p:cNvSpPr txBox="1"/>
          <p:nvPr/>
        </p:nvSpPr>
        <p:spPr>
          <a:xfrm>
            <a:off x="9293291" y="3822276"/>
            <a:ext cx="2529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Amplify the correct CRIPSR plasmid using </a:t>
            </a:r>
            <a:r>
              <a:rPr lang="en-US" sz="2000" b="1" dirty="0" err="1"/>
              <a:t>Qiagen</a:t>
            </a:r>
            <a:r>
              <a:rPr lang="en-US" sz="2000" b="1" dirty="0"/>
              <a:t> </a:t>
            </a:r>
            <a:r>
              <a:rPr lang="en-US" sz="2000" b="1" dirty="0" err="1"/>
              <a:t>Midiprep</a:t>
            </a:r>
            <a:r>
              <a:rPr lang="en-US" sz="2000" b="1" dirty="0"/>
              <a:t> kit</a:t>
            </a:r>
          </a:p>
        </p:txBody>
      </p:sp>
    </p:spTree>
    <p:extLst>
      <p:ext uri="{BB962C8B-B14F-4D97-AF65-F5344CB8AC3E}">
        <p14:creationId xmlns:p14="http://schemas.microsoft.com/office/powerpoint/2010/main" val="331398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02B48-183B-B847-A00B-416A3624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90796" cy="511953"/>
          </a:xfrm>
        </p:spPr>
        <p:txBody>
          <a:bodyPr>
            <a:normAutofit fontScale="90000"/>
          </a:bodyPr>
          <a:lstStyle/>
          <a:p>
            <a:r>
              <a:rPr lang="en-US" dirty="0"/>
              <a:t>CRISPR Knock out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9934BA87-7FDF-2A42-ABB8-8294A063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1981637"/>
            <a:ext cx="4393821" cy="1818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66CBA6-62DE-094A-ADAE-A436A0DB9A2E}"/>
              </a:ext>
            </a:extLst>
          </p:cNvPr>
          <p:cNvSpPr txBox="1"/>
          <p:nvPr/>
        </p:nvSpPr>
        <p:spPr>
          <a:xfrm>
            <a:off x="838200" y="1273751"/>
            <a:ext cx="375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Transfect T47D cells with CRISPR plasmid by electroporation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BA6BBBF-95D0-2642-AC5D-E831ACFA4CF8}"/>
              </a:ext>
            </a:extLst>
          </p:cNvPr>
          <p:cNvCxnSpPr>
            <a:stCxn id="4" idx="2"/>
          </p:cNvCxnSpPr>
          <p:nvPr/>
        </p:nvCxnSpPr>
        <p:spPr>
          <a:xfrm flipH="1">
            <a:off x="2686050" y="3800475"/>
            <a:ext cx="20449" cy="9001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83312E-C259-4243-8BD4-10C89C7A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90" y="4988002"/>
            <a:ext cx="2681027" cy="1609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F24749-43A6-CC4D-B30E-6AA7A90803FB}"/>
              </a:ext>
            </a:extLst>
          </p:cNvPr>
          <p:cNvSpPr txBox="1"/>
          <p:nvPr/>
        </p:nvSpPr>
        <p:spPr>
          <a:xfrm>
            <a:off x="260090" y="4258703"/>
            <a:ext cx="242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Culture </a:t>
            </a:r>
            <a:r>
              <a:rPr lang="en-US" dirty="0" err="1"/>
              <a:t>electroporated</a:t>
            </a:r>
            <a:r>
              <a:rPr lang="en-US" dirty="0"/>
              <a:t> cells in a 6-well plate for 2 days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02D38A3-4A65-1B47-9D82-598C925FC097}"/>
              </a:ext>
            </a:extLst>
          </p:cNvPr>
          <p:cNvCxnSpPr>
            <a:cxnSpLocks/>
          </p:cNvCxnSpPr>
          <p:nvPr/>
        </p:nvCxnSpPr>
        <p:spPr>
          <a:xfrm>
            <a:off x="3624728" y="5456986"/>
            <a:ext cx="6113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CEAA05-E34F-AE40-B3AF-2D5268E5B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098" y="3461196"/>
            <a:ext cx="2650513" cy="30536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DCD700-D44A-644C-A5A3-FE9D08B0051C}"/>
              </a:ext>
            </a:extLst>
          </p:cNvPr>
          <p:cNvSpPr txBox="1"/>
          <p:nvPr/>
        </p:nvSpPr>
        <p:spPr>
          <a:xfrm>
            <a:off x="4595812" y="6514808"/>
            <a:ext cx="31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FACS sorting GFP+ cells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C0BF1E5-58C8-E84F-BDCE-F531AC693EB6}"/>
              </a:ext>
            </a:extLst>
          </p:cNvPr>
          <p:cNvCxnSpPr/>
          <p:nvPr/>
        </p:nvCxnSpPr>
        <p:spPr>
          <a:xfrm>
            <a:off x="6607312" y="5464894"/>
            <a:ext cx="6525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EC6C853-9146-AA46-99C2-D741CD6A1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923" y="4213726"/>
            <a:ext cx="4520253" cy="241028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93D22E7-7647-AD46-B52F-F301B04BB411}"/>
              </a:ext>
            </a:extLst>
          </p:cNvPr>
          <p:cNvCxnSpPr/>
          <p:nvPr/>
        </p:nvCxnSpPr>
        <p:spPr>
          <a:xfrm flipV="1">
            <a:off x="9353767" y="3609425"/>
            <a:ext cx="0" cy="516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4447961-CA74-664B-B60F-3FC446CC3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574" y="2333575"/>
            <a:ext cx="3237075" cy="1275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9D865B0-DEB7-D649-ABB7-8FB61CAD6980}"/>
              </a:ext>
            </a:extLst>
          </p:cNvPr>
          <p:cNvSpPr txBox="1"/>
          <p:nvPr/>
        </p:nvSpPr>
        <p:spPr>
          <a:xfrm>
            <a:off x="9353767" y="2505559"/>
            <a:ext cx="2911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plate GFP+ cells in a 10cm plate to grow single cell colonies, 5000 cells/plate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B482A1C9-C354-DE48-B94D-B09ABEB3B28D}"/>
              </a:ext>
            </a:extLst>
          </p:cNvPr>
          <p:cNvCxnSpPr/>
          <p:nvPr/>
        </p:nvCxnSpPr>
        <p:spPr>
          <a:xfrm flipV="1">
            <a:off x="9324048" y="1989460"/>
            <a:ext cx="0" cy="516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EEE06E3-4E9A-F64A-AD31-80AE3E0B4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412" y="28819"/>
            <a:ext cx="2493039" cy="200260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0B7C7DA-2D98-7A48-BC01-7D8FD551A62A}"/>
              </a:ext>
            </a:extLst>
          </p:cNvPr>
          <p:cNvSpPr txBox="1"/>
          <p:nvPr/>
        </p:nvSpPr>
        <p:spPr>
          <a:xfrm>
            <a:off x="9016451" y="518473"/>
            <a:ext cx="287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single cell colonies, and plate them in 48-well plates</a:t>
            </a:r>
          </a:p>
        </p:txBody>
      </p:sp>
    </p:spTree>
    <p:extLst>
      <p:ext uri="{BB962C8B-B14F-4D97-AF65-F5344CB8AC3E}">
        <p14:creationId xmlns:p14="http://schemas.microsoft.com/office/powerpoint/2010/main" val="402578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47C1D-4AD6-994E-B73E-63A4A732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181213"/>
            <a:ext cx="11057744" cy="686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for PCR screening of CTCF KO clones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C8A3B20-BBD9-4E46-8389-8C97C9384D61}"/>
              </a:ext>
            </a:extLst>
          </p:cNvPr>
          <p:cNvCxnSpPr>
            <a:cxnSpLocks/>
          </p:cNvCxnSpPr>
          <p:nvPr/>
        </p:nvCxnSpPr>
        <p:spPr>
          <a:xfrm>
            <a:off x="838200" y="2459540"/>
            <a:ext cx="98360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0D5DC72-0766-EA41-ADDB-6AA9D76EEF41}"/>
              </a:ext>
            </a:extLst>
          </p:cNvPr>
          <p:cNvCxnSpPr/>
          <p:nvPr/>
        </p:nvCxnSpPr>
        <p:spPr>
          <a:xfrm>
            <a:off x="3878421" y="2136179"/>
            <a:ext cx="410547" cy="716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607F2B1-F7A2-3C43-8F92-61DE94487D04}"/>
              </a:ext>
            </a:extLst>
          </p:cNvPr>
          <p:cNvCxnSpPr>
            <a:cxnSpLocks/>
          </p:cNvCxnSpPr>
          <p:nvPr/>
        </p:nvCxnSpPr>
        <p:spPr>
          <a:xfrm flipH="1">
            <a:off x="3878421" y="2150806"/>
            <a:ext cx="376334" cy="732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B1AEFAD-CA05-4E4E-99BF-A67571A51FDB}"/>
              </a:ext>
            </a:extLst>
          </p:cNvPr>
          <p:cNvCxnSpPr/>
          <p:nvPr/>
        </p:nvCxnSpPr>
        <p:spPr>
          <a:xfrm>
            <a:off x="7141022" y="2131411"/>
            <a:ext cx="410547" cy="716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F261C92-80D2-904E-8D67-7FBC8700AC76}"/>
              </a:ext>
            </a:extLst>
          </p:cNvPr>
          <p:cNvCxnSpPr>
            <a:cxnSpLocks/>
          </p:cNvCxnSpPr>
          <p:nvPr/>
        </p:nvCxnSpPr>
        <p:spPr>
          <a:xfrm flipH="1">
            <a:off x="7141022" y="2146038"/>
            <a:ext cx="376334" cy="732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E9E252-184E-F044-BAA6-04D1DCAB0CE0}"/>
              </a:ext>
            </a:extLst>
          </p:cNvPr>
          <p:cNvSpPr/>
          <p:nvPr/>
        </p:nvSpPr>
        <p:spPr>
          <a:xfrm>
            <a:off x="4923450" y="2225773"/>
            <a:ext cx="1349830" cy="528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CTCF binding 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725EF1-8B4F-9C47-A8FD-735B72521A27}"/>
              </a:ext>
            </a:extLst>
          </p:cNvPr>
          <p:cNvSpPr txBox="1"/>
          <p:nvPr/>
        </p:nvSpPr>
        <p:spPr>
          <a:xfrm>
            <a:off x="10369410" y="2005351"/>
            <a:ext cx="175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T47D </a:t>
            </a:r>
            <a:r>
              <a:rPr lang="en-US" sz="2000" b="1" dirty="0" err="1"/>
              <a:t>wt</a:t>
            </a:r>
            <a:r>
              <a:rPr lang="en-US" sz="2000" b="1" dirty="0"/>
              <a:t> allele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0E2873-524B-1F4B-B447-F9A7EFE8118F}"/>
              </a:ext>
            </a:extLst>
          </p:cNvPr>
          <p:cNvSpPr txBox="1"/>
          <p:nvPr/>
        </p:nvSpPr>
        <p:spPr>
          <a:xfrm>
            <a:off x="6514320" y="3045717"/>
            <a:ext cx="228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CRISPR cutting site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CCF713-B9D8-9D48-B20A-7D533A435212}"/>
              </a:ext>
            </a:extLst>
          </p:cNvPr>
          <p:cNvSpPr txBox="1"/>
          <p:nvPr/>
        </p:nvSpPr>
        <p:spPr>
          <a:xfrm>
            <a:off x="3100870" y="3065640"/>
            <a:ext cx="228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CRISPR cutting site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244658A-B54C-E84C-878E-3E102E212FD8}"/>
              </a:ext>
            </a:extLst>
          </p:cNvPr>
          <p:cNvCxnSpPr/>
          <p:nvPr/>
        </p:nvCxnSpPr>
        <p:spPr>
          <a:xfrm>
            <a:off x="838200" y="2101235"/>
            <a:ext cx="69202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F7167F-489A-6F46-A59D-F016F3F2858D}"/>
              </a:ext>
            </a:extLst>
          </p:cNvPr>
          <p:cNvSpPr txBox="1"/>
          <p:nvPr/>
        </p:nvSpPr>
        <p:spPr>
          <a:xfrm>
            <a:off x="634481" y="1636019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primer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8C705BF-DEB7-0A49-A4E9-AC9227D9E516}"/>
              </a:ext>
            </a:extLst>
          </p:cNvPr>
          <p:cNvCxnSpPr>
            <a:cxnSpLocks/>
          </p:cNvCxnSpPr>
          <p:nvPr/>
        </p:nvCxnSpPr>
        <p:spPr>
          <a:xfrm flipH="1">
            <a:off x="10002415" y="2799183"/>
            <a:ext cx="65314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B5932E-309F-3149-829D-B65441943D75}"/>
              </a:ext>
            </a:extLst>
          </p:cNvPr>
          <p:cNvSpPr txBox="1"/>
          <p:nvPr/>
        </p:nvSpPr>
        <p:spPr>
          <a:xfrm>
            <a:off x="9927770" y="2880974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primer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xmlns="" id="{827D9276-7433-F544-97A0-F8C2AF333EAA}"/>
              </a:ext>
            </a:extLst>
          </p:cNvPr>
          <p:cNvSpPr/>
          <p:nvPr/>
        </p:nvSpPr>
        <p:spPr>
          <a:xfrm rot="5400000">
            <a:off x="5466709" y="2294412"/>
            <a:ext cx="614762" cy="34865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xmlns="" id="{602E7585-2B53-7E4B-A714-D94D660DB298}"/>
              </a:ext>
            </a:extLst>
          </p:cNvPr>
          <p:cNvSpPr/>
          <p:nvPr/>
        </p:nvSpPr>
        <p:spPr>
          <a:xfrm rot="16200000">
            <a:off x="5486928" y="-3040564"/>
            <a:ext cx="614762" cy="90506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5320AC5-57EB-664A-95C8-194D7480316B}"/>
              </a:ext>
            </a:extLst>
          </p:cNvPr>
          <p:cNvSpPr txBox="1"/>
          <p:nvPr/>
        </p:nvSpPr>
        <p:spPr>
          <a:xfrm>
            <a:off x="5374433" y="821094"/>
            <a:ext cx="89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310bp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F627CF-FAA1-A643-A87F-458FC1006E66}"/>
              </a:ext>
            </a:extLst>
          </p:cNvPr>
          <p:cNvSpPr txBox="1"/>
          <p:nvPr/>
        </p:nvSpPr>
        <p:spPr>
          <a:xfrm>
            <a:off x="5543936" y="4404291"/>
            <a:ext cx="145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88bp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E87549F-4DE9-A64D-B0A5-81EC02BA45AE}"/>
              </a:ext>
            </a:extLst>
          </p:cNvPr>
          <p:cNvCxnSpPr>
            <a:cxnSpLocks/>
          </p:cNvCxnSpPr>
          <p:nvPr/>
        </p:nvCxnSpPr>
        <p:spPr>
          <a:xfrm>
            <a:off x="5822302" y="4773623"/>
            <a:ext cx="0" cy="526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74D1AD3-7244-E54A-B9BD-45DF4416229F}"/>
              </a:ext>
            </a:extLst>
          </p:cNvPr>
          <p:cNvCxnSpPr>
            <a:cxnSpLocks/>
          </p:cNvCxnSpPr>
          <p:nvPr/>
        </p:nvCxnSpPr>
        <p:spPr>
          <a:xfrm>
            <a:off x="2670107" y="5546886"/>
            <a:ext cx="6716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419049D-704E-3D4A-BC5F-3D48169F7A28}"/>
              </a:ext>
            </a:extLst>
          </p:cNvPr>
          <p:cNvCxnSpPr/>
          <p:nvPr/>
        </p:nvCxnSpPr>
        <p:spPr>
          <a:xfrm>
            <a:off x="5617028" y="5188581"/>
            <a:ext cx="410547" cy="716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47E8EFF-0F6F-3543-BA3B-10A586C4F5CD}"/>
              </a:ext>
            </a:extLst>
          </p:cNvPr>
          <p:cNvCxnSpPr>
            <a:cxnSpLocks/>
          </p:cNvCxnSpPr>
          <p:nvPr/>
        </p:nvCxnSpPr>
        <p:spPr>
          <a:xfrm flipH="1">
            <a:off x="5617028" y="5203208"/>
            <a:ext cx="376334" cy="732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8A00DE0-061B-1448-ABCC-CA20B0789F11}"/>
              </a:ext>
            </a:extLst>
          </p:cNvPr>
          <p:cNvCxnSpPr/>
          <p:nvPr/>
        </p:nvCxnSpPr>
        <p:spPr>
          <a:xfrm>
            <a:off x="2670107" y="5160059"/>
            <a:ext cx="69202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0E5D435-CC65-4643-BB08-1AC20A03EE2B}"/>
              </a:ext>
            </a:extLst>
          </p:cNvPr>
          <p:cNvSpPr txBox="1"/>
          <p:nvPr/>
        </p:nvSpPr>
        <p:spPr>
          <a:xfrm>
            <a:off x="2466388" y="4694843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primer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207EDFD8-84B4-CE45-83FF-14CE5721FF1C}"/>
              </a:ext>
            </a:extLst>
          </p:cNvPr>
          <p:cNvCxnSpPr>
            <a:cxnSpLocks/>
          </p:cNvCxnSpPr>
          <p:nvPr/>
        </p:nvCxnSpPr>
        <p:spPr>
          <a:xfrm flipH="1">
            <a:off x="8733451" y="5808774"/>
            <a:ext cx="65314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806C79E-8B77-3646-9B39-7F7DB9DBA84F}"/>
              </a:ext>
            </a:extLst>
          </p:cNvPr>
          <p:cNvSpPr txBox="1"/>
          <p:nvPr/>
        </p:nvSpPr>
        <p:spPr>
          <a:xfrm>
            <a:off x="8658806" y="5890565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primer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xmlns="" id="{69A6ACC5-2668-BA49-8BF0-749BDF34D10A}"/>
              </a:ext>
            </a:extLst>
          </p:cNvPr>
          <p:cNvSpPr/>
          <p:nvPr/>
        </p:nvSpPr>
        <p:spPr>
          <a:xfrm rot="5400000">
            <a:off x="5685980" y="3282800"/>
            <a:ext cx="614762" cy="611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5BEB765-CD22-7348-A401-7074419C3AFC}"/>
              </a:ext>
            </a:extLst>
          </p:cNvPr>
          <p:cNvSpPr txBox="1"/>
          <p:nvPr/>
        </p:nvSpPr>
        <p:spPr>
          <a:xfrm>
            <a:off x="5649676" y="6561361"/>
            <a:ext cx="145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222bp</a:t>
            </a:r>
          </a:p>
        </p:txBody>
      </p:sp>
    </p:spTree>
    <p:extLst>
      <p:ext uri="{BB962C8B-B14F-4D97-AF65-F5344CB8AC3E}">
        <p14:creationId xmlns:p14="http://schemas.microsoft.com/office/powerpoint/2010/main" val="161625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21E1C-953B-1A43-A833-D969FD51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 PCR validation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CC7BC2-FAEC-D649-B302-A727E268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6314" cy="4351338"/>
          </a:xfrm>
        </p:spPr>
        <p:txBody>
          <a:bodyPr/>
          <a:lstStyle/>
          <a:p>
            <a:r>
              <a:rPr lang="en-US" dirty="0"/>
              <a:t>T47D wild type allele</a:t>
            </a:r>
          </a:p>
          <a:p>
            <a:pPr marL="0" indent="0">
              <a:buNone/>
            </a:pPr>
            <a:r>
              <a:rPr lang="en-US" dirty="0"/>
              <a:t>	310bp</a:t>
            </a:r>
          </a:p>
          <a:p>
            <a:r>
              <a:rPr lang="en-US" dirty="0" err="1"/>
              <a:t>CTCF_Knockout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222bp</a:t>
            </a:r>
          </a:p>
          <a:p>
            <a:r>
              <a:rPr lang="en-US" dirty="0"/>
              <a:t>Choose CTCF_KO clones and confirm the genotype by sanger sequencing</a:t>
            </a:r>
          </a:p>
        </p:txBody>
      </p:sp>
      <p:pic>
        <p:nvPicPr>
          <p:cNvPr id="6" name="Picture 5" descr="/Volumes/DISK_IMG/T47D_CTCF_KO_plate1&amp;2_E_032818_INVERT copy.jpg">
            <a:extLst>
              <a:ext uri="{FF2B5EF4-FFF2-40B4-BE49-F238E27FC236}">
                <a16:creationId xmlns:a16="http://schemas.microsoft.com/office/drawing/2014/main" xmlns="" id="{6DA50045-8909-7544-AD7E-5B6C613B0D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03" y="1369139"/>
            <a:ext cx="5822302" cy="4807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95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F0718-7772-DE48-BDAE-0889F14D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365126"/>
            <a:ext cx="11930742" cy="62392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10% CRISPR </a:t>
            </a:r>
            <a:r>
              <a:rPr lang="en-US" sz="3200" dirty="0" smtClean="0"/>
              <a:t>efficiency, and confirmed by Sanger sequencing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A43B94-350B-DF4D-A2A9-E8A987E7C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6794E58-743E-FA4E-AC6E-4BCBCB47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08691"/>
            <a:ext cx="6233357" cy="466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FFA9C3-1B42-984C-8546-A2860B956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6" y="1474956"/>
            <a:ext cx="6323446" cy="47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DFF09-336B-694C-9ACF-710E6924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 </a:t>
            </a:r>
            <a:r>
              <a:rPr lang="en-US" dirty="0" err="1" smtClean="0"/>
              <a:t>onco</a:t>
            </a:r>
            <a:r>
              <a:rPr lang="en-US" dirty="0" smtClean="0"/>
              <a:t>-gene </a:t>
            </a:r>
            <a:r>
              <a:rPr lang="en-US" dirty="0"/>
              <a:t>is </a:t>
            </a:r>
            <a:r>
              <a:rPr lang="en-US" dirty="0" err="1" smtClean="0"/>
              <a:t>upregulated</a:t>
            </a:r>
            <a:r>
              <a:rPr lang="en-US" dirty="0" smtClean="0"/>
              <a:t> by 2 fold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BA0CACF-93FD-ED4F-8CF2-9A41C42C6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216022"/>
              </p:ext>
            </p:extLst>
          </p:nvPr>
        </p:nvGraphicFramePr>
        <p:xfrm>
          <a:off x="3255543" y="1974646"/>
          <a:ext cx="6013451" cy="455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42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235</Words>
  <Application>Microsoft Macintosh PowerPoint</Application>
  <PresentationFormat>Custom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T47D deletion is located within a TAD boundary containing a CTCF binding site</vt:lpstr>
      <vt:lpstr>PowerPoint Presentation</vt:lpstr>
      <vt:lpstr>CRISPR guide sequence design</vt:lpstr>
      <vt:lpstr>CRISPR knockout plasmid preparation</vt:lpstr>
      <vt:lpstr>CRISPR Knock out</vt:lpstr>
      <vt:lpstr>Design for PCR screening of CTCF KO clones</vt:lpstr>
      <vt:lpstr>CRISPR PCR validation </vt:lpstr>
      <vt:lpstr>  10% CRISPR efficiency, and confirmed by Sanger sequencing</vt:lpstr>
      <vt:lpstr>Breast cancer onco-gene is upregulated by 2 fold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Xiaoming Liu</dc:creator>
  <cp:lastModifiedBy>Feng</cp:lastModifiedBy>
  <cp:revision>84</cp:revision>
  <dcterms:created xsi:type="dcterms:W3CDTF">2018-04-10T12:17:25Z</dcterms:created>
  <dcterms:modified xsi:type="dcterms:W3CDTF">2018-04-12T23:53:55Z</dcterms:modified>
</cp:coreProperties>
</file>