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1"/>
  </p:notesMasterIdLst>
  <p:sldIdLst>
    <p:sldId id="377" r:id="rId2"/>
    <p:sldId id="381" r:id="rId3"/>
    <p:sldId id="375" r:id="rId4"/>
    <p:sldId id="382" r:id="rId5"/>
    <p:sldId id="374" r:id="rId6"/>
    <p:sldId id="369" r:id="rId7"/>
    <p:sldId id="386" r:id="rId8"/>
    <p:sldId id="387" r:id="rId9"/>
    <p:sldId id="385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4626DD-51CF-44E0-BF5A-A42955276F48}">
  <a:tblStyle styleId="{BB4626DD-51CF-44E0-BF5A-A42955276F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4F5F7C9-6E83-4F44-A0AF-B2E0C2148BA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53"/>
    <p:restoredTop sz="94712"/>
  </p:normalViewPr>
  <p:slideViewPr>
    <p:cSldViewPr snapToGrid="0" snapToObjects="1">
      <p:cViewPr>
        <p:scale>
          <a:sx n="122" d="100"/>
          <a:sy n="122" d="100"/>
        </p:scale>
        <p:origin x="47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268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051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Shape 18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5" name="Shape 18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602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45244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994940"/>
            <a:ext cx="3810000" cy="405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2" marR="0" lvl="2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6362" marR="0" lvl="3" indent="-11906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2" marR="0" lvl="4" indent="-12541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4648200" y="985119"/>
            <a:ext cx="3810000" cy="406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2" marR="0" lvl="2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6362" marR="0" lvl="3" indent="-11906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2" marR="0" lvl="4" indent="-12541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6553" marR="0" lvl="5" indent="-1205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3119" marR="0" lvl="6" indent="-11419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69683" marR="0" lvl="7" indent="-1078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6242" marR="0" lvl="8" indent="-1014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43925" y="4812506"/>
            <a:ext cx="5619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08585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371600" y="2628901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6910" marR="0" lvl="1" indent="-1241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3822" marR="0" lvl="2" indent="-12122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733" marR="0" lvl="3" indent="-1183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644" marR="0" lvl="4" indent="-1154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4557" marR="0" lvl="5" indent="-1125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1466" marR="0" lvl="6" indent="-1096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8376" marR="0" lvl="7" indent="-1067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5288" marR="0" lvl="8" indent="-1038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51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347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/>
          <p:nvPr/>
        </p:nvSpPr>
        <p:spPr>
          <a:xfrm rot="-5400000">
            <a:off x="7795863" y="3907406"/>
            <a:ext cx="2308800" cy="2634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600" b="1" i="1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‹#›</a:t>
            </a:fld>
            <a:r>
              <a:rPr lang="en" sz="1800" b="1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1000" b="1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Lectures.GersteinLab.org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pstream open reading frames (</a:t>
            </a:r>
            <a:r>
              <a:rPr lang="en-US" dirty="0" err="1" smtClean="0"/>
              <a:t>uORFs</a:t>
            </a:r>
            <a:r>
              <a:rPr lang="en-US" dirty="0" smtClean="0"/>
              <a:t>) regulate translation </a:t>
            </a:r>
            <a:r>
              <a:rPr lang="en-US" dirty="0" smtClean="0"/>
              <a:t>and are </a:t>
            </a:r>
            <a:r>
              <a:rPr lang="en-US" dirty="0" smtClean="0"/>
              <a:t>affected by somatic mutation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6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1" r="59388" b="69504"/>
          <a:stretch/>
        </p:blipFill>
        <p:spPr bwMode="auto">
          <a:xfrm>
            <a:off x="1258416" y="1501997"/>
            <a:ext cx="2844530" cy="12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461"/>
          <p:cNvSpPr txBox="1"/>
          <p:nvPr/>
        </p:nvSpPr>
        <p:spPr>
          <a:xfrm>
            <a:off x="4992955" y="1387332"/>
            <a:ext cx="3364593" cy="1825517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regulate the translation of downstream coding regions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endParaRPr lang="en" sz="1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regulation may be altered by somatic mutation in cancer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endParaRPr lang="en-US"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Battle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al. 2014 data </a:t>
            </a:r>
            <a:r>
              <a:rPr lang="en-US" sz="1200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gain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loss assoc. protein level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change.</a:t>
            </a:r>
            <a:endParaRPr lang="en-US" sz="1200" dirty="0" smtClean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endParaRPr lang="en-US"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endParaRPr lang="en-US"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>
              <a:buClr>
                <a:srgbClr val="000000"/>
              </a:buClr>
              <a:buSzPct val="100000"/>
              <a:buFont typeface="Helvetica Neue"/>
              <a:buChar char="●"/>
            </a:pPr>
            <a:endParaRPr lang="en" sz="1200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sz="12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Shape 513"/>
          <p:cNvSpPr txBox="1"/>
          <p:nvPr/>
        </p:nvSpPr>
        <p:spPr>
          <a:xfrm>
            <a:off x="1962030" y="4279111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6" t="-1" r="3018" b="69504"/>
          <a:stretch/>
        </p:blipFill>
        <p:spPr bwMode="auto">
          <a:xfrm>
            <a:off x="1166398" y="2876241"/>
            <a:ext cx="3923490" cy="12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2444" r="39804" b="48328"/>
          <a:stretch/>
        </p:blipFill>
        <p:spPr bwMode="auto">
          <a:xfrm>
            <a:off x="5356904" y="3212849"/>
            <a:ext cx="2636696" cy="171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62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population of functional upstream open reading frames may be significant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48" r="51444" b="69495"/>
          <a:stretch/>
        </p:blipFill>
        <p:spPr bwMode="auto">
          <a:xfrm>
            <a:off x="745857" y="1461882"/>
            <a:ext cx="2793310" cy="24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461"/>
          <p:cNvSpPr txBox="1"/>
          <p:nvPr/>
        </p:nvSpPr>
        <p:spPr>
          <a:xfrm>
            <a:off x="745857" y="3883855"/>
            <a:ext cx="7726601" cy="1825517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lnSpc>
                <a:spcPct val="15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Ribosome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profiling experiments have low overlap in identified </a:t>
            </a:r>
            <a:r>
              <a:rPr lang="en-US" sz="1200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lang="en" sz="1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lnSpc>
                <a:spcPct val="15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suggests a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false-negative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rate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more functional </a:t>
            </a:r>
            <a:r>
              <a:rPr lang="en-US" sz="1200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than currently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known.</a:t>
            </a:r>
            <a:endParaRPr lang="en-US" sz="1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lnSpc>
                <a:spcPct val="150000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1.3 million </a:t>
            </a:r>
            <a:r>
              <a:rPr lang="en-US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scored by predicted functional impact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lang="en-US"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513"/>
          <p:cNvSpPr txBox="1"/>
          <p:nvPr/>
        </p:nvSpPr>
        <p:spPr>
          <a:xfrm>
            <a:off x="6054734" y="3632166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674712" y="1126677"/>
            <a:ext cx="4308045" cy="2505489"/>
            <a:chOff x="3557413" y="1127835"/>
            <a:chExt cx="4747193" cy="2743200"/>
          </a:xfrm>
        </p:grpSpPr>
        <p:pic>
          <p:nvPicPr>
            <p:cNvPr id="5" name="Picture 7" descr="Cove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4178" r="34074" b="213"/>
            <a:stretch/>
          </p:blipFill>
          <p:spPr bwMode="auto">
            <a:xfrm>
              <a:off x="3686886" y="1127835"/>
              <a:ext cx="461772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557413" y="1131881"/>
              <a:ext cx="258945" cy="239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27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54016" y="91724"/>
            <a:ext cx="3183531" cy="4965093"/>
            <a:chOff x="4754016" y="91724"/>
            <a:chExt cx="3183531" cy="4965093"/>
          </a:xfrm>
        </p:grpSpPr>
        <p:pic>
          <p:nvPicPr>
            <p:cNvPr id="9" name="Picture 7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795" y="91724"/>
              <a:ext cx="3182752" cy="4965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754795" y="91724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54016" y="2205690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19811" y="91724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1" y="256184"/>
            <a:ext cx="4567796" cy="572700"/>
          </a:xfrm>
        </p:spPr>
        <p:txBody>
          <a:bodyPr/>
          <a:lstStyle/>
          <a:p>
            <a:pPr algn="l"/>
            <a:r>
              <a:rPr lang="en-US" sz="2000" dirty="0" smtClean="0"/>
              <a:t>Prediction and validation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functional </a:t>
            </a:r>
            <a:r>
              <a:rPr lang="en-US" sz="2000" dirty="0" err="1" smtClean="0"/>
              <a:t>uORFs</a:t>
            </a:r>
            <a:r>
              <a:rPr lang="en-US" sz="2000" dirty="0" smtClean="0"/>
              <a:t> using 89 features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12" name="Shape 461"/>
          <p:cNvSpPr txBox="1"/>
          <p:nvPr/>
        </p:nvSpPr>
        <p:spPr>
          <a:xfrm>
            <a:off x="311701" y="1268444"/>
            <a:ext cx="4314400" cy="78495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</a:t>
            </a: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near-cognate start codons predicted</a:t>
            </a: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Cross-validation </a:t>
            </a:r>
            <a:r>
              <a:rPr lang="en-US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independent ribosome profiling datasets and validation using in vivo protein levels and ribosome occupancy in humans (Battle et al. 2014).</a:t>
            </a:r>
            <a:endParaRPr lang="en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7" t="-107" r="-796" b="69331"/>
          <a:stretch/>
        </p:blipFill>
        <p:spPr bwMode="auto">
          <a:xfrm>
            <a:off x="447391" y="2790131"/>
            <a:ext cx="1954069" cy="18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7" t="61971" r="-796" b="-491"/>
          <a:stretch/>
        </p:blipFill>
        <p:spPr bwMode="auto">
          <a:xfrm>
            <a:off x="2584255" y="2790131"/>
            <a:ext cx="1770056" cy="21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513"/>
          <p:cNvSpPr txBox="1"/>
          <p:nvPr/>
        </p:nvSpPr>
        <p:spPr>
          <a:xfrm>
            <a:off x="6009524" y="4704017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2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786033" y="1373790"/>
            <a:ext cx="2559131" cy="2754868"/>
            <a:chOff x="3786033" y="1373790"/>
            <a:chExt cx="2559131" cy="2754868"/>
          </a:xfrm>
        </p:grpSpPr>
        <p:pic>
          <p:nvPicPr>
            <p:cNvPr id="7" name="Picture 7" descr="Cove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1994" r="46048" b="27764"/>
            <a:stretch/>
          </p:blipFill>
          <p:spPr bwMode="auto">
            <a:xfrm>
              <a:off x="3924118" y="1457099"/>
              <a:ext cx="2421046" cy="267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786553" y="1373790"/>
              <a:ext cx="275129" cy="2265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6033" y="3887371"/>
              <a:ext cx="275129" cy="2265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56700" y="3887371"/>
              <a:ext cx="275129" cy="2265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50425" y="1373790"/>
              <a:ext cx="275129" cy="2265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comprehensive catalog of functional </a:t>
            </a:r>
            <a:r>
              <a:rPr lang="en-US" dirty="0" err="1" smtClean="0"/>
              <a:t>uORFs</a:t>
            </a:r>
            <a:r>
              <a:rPr lang="en-US" dirty="0" smtClean="0"/>
              <a:t> for use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71681" r="54783" b="-491"/>
          <a:stretch/>
        </p:blipFill>
        <p:spPr bwMode="auto">
          <a:xfrm>
            <a:off x="6343322" y="1457099"/>
            <a:ext cx="248897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18"/>
          <p:cNvSpPr txBox="1">
            <a:spLocks/>
          </p:cNvSpPr>
          <p:nvPr/>
        </p:nvSpPr>
        <p:spPr>
          <a:xfrm>
            <a:off x="192871" y="2117377"/>
            <a:ext cx="4484637" cy="50859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90000"/>
              </a:lnSpc>
              <a:buClr>
                <a:srgbClr val="000090"/>
              </a:buClr>
              <a:buSzPct val="25000"/>
              <a:buFont typeface="Calibri"/>
              <a:buNone/>
            </a:pPr>
            <a:endParaRPr lang="en" sz="2000" dirty="0">
              <a:solidFill>
                <a:srgbClr val="00009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Shape 461"/>
          <p:cNvSpPr txBox="1"/>
          <p:nvPr/>
        </p:nvSpPr>
        <p:spPr>
          <a:xfrm>
            <a:off x="192871" y="1457099"/>
            <a:ext cx="3742970" cy="2868716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6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1.3 million scored </a:t>
            </a: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available for download</a:t>
            </a:r>
            <a:r>
              <a:rPr lang="en-US" sz="16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endParaRPr lang="en-US"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algn="ctr">
              <a:lnSpc>
                <a:spcPct val="90000"/>
              </a:lnSpc>
              <a:buClr>
                <a:srgbClr val="000090"/>
              </a:buClr>
              <a:buSzPct val="25000"/>
            </a:pPr>
            <a:r>
              <a:rPr lang="en-US" sz="1800" b="1" dirty="0" err="1">
                <a:solidFill>
                  <a:srgbClr val="0000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github</a:t>
            </a:r>
            <a:r>
              <a:rPr lang="en" sz="1800" b="1" dirty="0">
                <a:solidFill>
                  <a:srgbClr val="0000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" sz="1800" b="1" dirty="0" err="1">
                <a:solidFill>
                  <a:srgbClr val="0000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gersteinlab.org</a:t>
            </a:r>
            <a:r>
              <a:rPr lang="en-US" sz="1800" b="1" dirty="0" smtClean="0">
                <a:solidFill>
                  <a:srgbClr val="0000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lang="en-US" sz="1800" b="1" dirty="0" err="1" smtClean="0">
                <a:solidFill>
                  <a:srgbClr val="00009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endParaRPr lang="en-US" sz="1800" b="1" dirty="0" smtClean="0">
              <a:solidFill>
                <a:srgbClr val="00009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algn="ctr">
              <a:lnSpc>
                <a:spcPct val="90000"/>
              </a:lnSpc>
              <a:buClr>
                <a:srgbClr val="000090"/>
              </a:buClr>
              <a:buSzPct val="25000"/>
            </a:pPr>
            <a:endParaRPr lang="en-US"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 predicted positive set likely to affect translation (1.8x10</a:t>
            </a:r>
            <a:r>
              <a:rPr lang="en-US" sz="1600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lang="en-US" sz="16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).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en-US" sz="16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redicted functional </a:t>
            </a:r>
            <a:r>
              <a:rPr lang="en-US" sz="1600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6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may be intersected with disease associated variants.</a:t>
            </a:r>
            <a:endParaRPr lang="en" sz="1600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sz="16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Shape 513"/>
          <p:cNvSpPr txBox="1"/>
          <p:nvPr/>
        </p:nvSpPr>
        <p:spPr>
          <a:xfrm>
            <a:off x="5134641" y="4325815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426" y="3256266"/>
            <a:ext cx="363102" cy="213958"/>
          </a:xfrm>
          <a:prstGeom prst="rect">
            <a:avLst/>
          </a:prstGeom>
          <a:noFill/>
          <a:ln w="38100">
            <a:solidFill>
              <a:srgbClr val="C00000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61162" y="2319381"/>
            <a:ext cx="249274" cy="213958"/>
          </a:xfrm>
          <a:prstGeom prst="rect">
            <a:avLst/>
          </a:prstGeom>
          <a:noFill/>
          <a:ln w="38100">
            <a:solidFill>
              <a:srgbClr val="C00000">
                <a:alpha val="6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4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Somatic alteration of </a:t>
            </a:r>
            <a:r>
              <a:rPr lang="en-US" dirty="0" err="1" smtClean="0"/>
              <a:t>uORFs</a:t>
            </a:r>
            <a:r>
              <a:rPr lang="en-US" dirty="0" smtClean="0"/>
              <a:t> disproportionately affects certain cancers and molecular pathways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5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96" y="2378241"/>
            <a:ext cx="2652601" cy="2284976"/>
          </a:xfrm>
          <a:prstGeom prst="rect">
            <a:avLst/>
          </a:prstGeom>
        </p:spPr>
      </p:pic>
      <p:pic>
        <p:nvPicPr>
          <p:cNvPr id="9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7" t="52517" r="-4912" b="-1744"/>
          <a:stretch/>
        </p:blipFill>
        <p:spPr bwMode="auto">
          <a:xfrm>
            <a:off x="383210" y="2586981"/>
            <a:ext cx="5369050" cy="186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513"/>
          <p:cNvSpPr txBox="1"/>
          <p:nvPr/>
        </p:nvSpPr>
        <p:spPr>
          <a:xfrm>
            <a:off x="2371494" y="4548017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461"/>
          <p:cNvSpPr txBox="1"/>
          <p:nvPr/>
        </p:nvSpPr>
        <p:spPr>
          <a:xfrm>
            <a:off x="712099" y="1330911"/>
            <a:ext cx="8034709" cy="1660484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5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gain and loss occurs in cancer (incl. in cancer associated genes, e.g., MYC, BCL2, etc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.).</a:t>
            </a:r>
          </a:p>
          <a:p>
            <a:pPr marL="457200" indent="-317500">
              <a:spcBef>
                <a:spcPts val="5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Alteration 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translation may contribute to cancer. </a:t>
            </a:r>
            <a:endParaRPr lang="en" sz="1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spcBef>
                <a:spcPts val="5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These changes are concentrated in certain cancers and pathways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lang="en-US" sz="1200" dirty="0" smtClean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spcBef>
                <a:spcPts val="5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Mutations leading to </a:t>
            </a:r>
            <a:r>
              <a:rPr lang="en-US" sz="1200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diff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-US" sz="12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somatic vs. germline.</a:t>
            </a:r>
            <a:endParaRPr lang="en" sz="1200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363" y="2586981"/>
            <a:ext cx="275129" cy="29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02503" y="2546687"/>
            <a:ext cx="275129" cy="29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0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Prioritizing Variants in Personal Genomes: Using functional </a:t>
            </a:r>
            <a:br>
              <a:rPr lang="e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 &amp; recurrence, with particular application to cancer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50800" y="778675"/>
            <a:ext cx="4594772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Char char="•"/>
            </a:pPr>
            <a:r>
              <a:rPr lang="en" sz="17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endParaRPr lang="en-US" sz="1700" b="0" i="0" u="none" strike="noStrike" cap="non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0"/>
              </a:spcBef>
              <a:buClr>
                <a:srgbClr val="FFFFFF"/>
              </a:buClr>
              <a:buFont typeface="Helvetica Neue"/>
              <a:buChar char="•"/>
            </a:pPr>
            <a:r>
              <a:rPr lang="en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individual's disease variants as the public's gateway into genomics &amp; biology</a:t>
            </a:r>
          </a:p>
          <a:p>
            <a:pPr marL="5715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Char char="•"/>
            </a:pPr>
            <a:r>
              <a:rPr lang="en" sz="1300" b="1" u="sng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exponential scaling</a:t>
            </a:r>
            <a:r>
              <a:rPr lang="en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data generation &amp; processing</a:t>
            </a:r>
          </a:p>
          <a:p>
            <a:pPr marL="5715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Char char="•"/>
            </a:pPr>
            <a:r>
              <a:rPr lang="en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Mining </a:t>
            </a:r>
            <a:r>
              <a:rPr lang="en-US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 </a:t>
            </a:r>
            <a:r>
              <a:rPr lang="en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</a:t>
            </a: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prioritize </a:t>
            </a:r>
            <a:r>
              <a:rPr lang="en-US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</a:t>
            </a:r>
            <a:r>
              <a:rPr lang="en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variants </a:t>
            </a: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cancer </a:t>
            </a:r>
            <a:r>
              <a:rPr lang="en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drivers</a:t>
            </a:r>
            <a:endParaRPr lang="en" sz="13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Char char="•"/>
            </a:pPr>
            <a:r>
              <a:rPr lang="en" sz="17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#1: Coding</a:t>
            </a:r>
          </a:p>
          <a:p>
            <a:pPr marL="5715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•"/>
            </a:pPr>
            <a:r>
              <a:rPr lang="en" sz="1300" b="1" i="0" u="sng" strike="noStrike" cap="none" dirty="0" err="1">
                <a:solidFill>
                  <a:srgbClr val="FF0000"/>
                </a:solidFill>
                <a:sym typeface="Arial"/>
              </a:rPr>
              <a:t>ALoFT</a:t>
            </a: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sym typeface="Arial"/>
              </a:rPr>
              <a:t>: Annotation of Loss-of-Function Transcripts. </a:t>
            </a:r>
          </a:p>
          <a:p>
            <a:pPr marL="5715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•"/>
            </a:pPr>
            <a:r>
              <a:rPr lang="en" sz="1300" b="1" i="0" u="sng" strike="noStrike" cap="none" dirty="0" smtClean="0">
                <a:solidFill>
                  <a:srgbClr val="FF0000"/>
                </a:solidFill>
                <a:sym typeface="Arial"/>
              </a:rPr>
              <a:t>Frustration</a:t>
            </a:r>
            <a:r>
              <a:rPr lang="en" sz="1300" b="0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sym typeface="Arial"/>
              </a:rPr>
              <a:t>as a localized metric of SNV impact. Differential profiles for oncogenes v. </a:t>
            </a:r>
            <a:r>
              <a:rPr lang="en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"/>
              </a:rPr>
              <a:t>TSGs</a:t>
            </a:r>
            <a:endParaRPr lang="en-US" sz="1300" b="0" i="0" u="none" strike="noStrike" cap="none" dirty="0" smtClean="0">
              <a:solidFill>
                <a:schemeClr val="tx1">
                  <a:lumMod val="65000"/>
                  <a:lumOff val="35000"/>
                </a:schemeClr>
              </a:solidFill>
              <a:sym typeface="Arial"/>
            </a:endParaRPr>
          </a:p>
          <a:p>
            <a:pPr marL="228600" lvl="1" indent="-228600">
              <a:spcBef>
                <a:spcPts val="0"/>
              </a:spcBef>
              <a:buClr>
                <a:srgbClr val="FFFFFF"/>
              </a:buClr>
              <a:buFont typeface="Helvetica Neue"/>
              <a:buChar char="•"/>
            </a:pPr>
            <a:r>
              <a:rPr lang="en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</a:t>
            </a:r>
            <a:r>
              <a:rPr lang="e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 </a:t>
            </a:r>
            <a:r>
              <a:rPr lang="en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Non-coding</a:t>
            </a:r>
            <a:endParaRPr lang="en" sz="17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300" b="1" u="sng" dirty="0" err="1">
                <a:solidFill>
                  <a:srgbClr val="FF0000"/>
                </a:solidFill>
              </a:rPr>
              <a:t>uORFs</a:t>
            </a:r>
            <a:r>
              <a:rPr lang="en-US" sz="1300" b="1" u="sng" dirty="0">
                <a:solidFill>
                  <a:srgbClr val="FF0000"/>
                </a:solidFill>
              </a:rPr>
              <a:t>: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Altered translation of coding and non-coding regions by somatic mutation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300" b="1" u="sng" dirty="0" smtClean="0">
              <a:solidFill>
                <a:srgbClr val="FF0000"/>
              </a:solidFill>
              <a:latin typeface="Helvetica Neue"/>
              <a:ea typeface="Helvetica Neue"/>
              <a:cs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" sz="1300" b="1" u="sng" dirty="0" err="1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FunSeq</a:t>
            </a:r>
            <a:r>
              <a:rPr lang="en" sz="1300" b="1" u="sng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integrates </a:t>
            </a:r>
            <a:r>
              <a:rPr lang="en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evidence, 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/>
            </a:r>
            <a:b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</a:br>
            <a:r>
              <a:rPr lang="en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with a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“</a:t>
            </a:r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surprisal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” </a:t>
            </a:r>
            <a:r>
              <a:rPr lang="en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based </a:t>
            </a:r>
            <a:r>
              <a:rPr lang="e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weighting </a:t>
            </a:r>
            <a:r>
              <a:rPr lang="en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scheme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Prioritizing rare variants with “sensitive sites” 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/>
            </a:r>
            <a:b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</a:br>
            <a:r>
              <a:rPr lang="en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(</a:t>
            </a:r>
            <a:r>
              <a:rPr lang="e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human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</a:rPr>
              <a:t>conserved)</a:t>
            </a:r>
          </a:p>
          <a:p>
            <a:pPr marL="5715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•"/>
            </a:pPr>
            <a:endParaRPr lang="en" sz="14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4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4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4308530" y="778675"/>
            <a:ext cx="4776820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Char char="•"/>
            </a:pPr>
            <a:r>
              <a:rPr lang="en" sz="17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Recurrence</a:t>
            </a:r>
            <a:r>
              <a:rPr lang="en" sz="17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br>
              <a:rPr lang="en" sz="17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7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Statistics for driver identification </a:t>
            </a:r>
          </a:p>
          <a:p>
            <a:pPr marL="5715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Char char="•"/>
            </a:pPr>
            <a:r>
              <a:rPr lang="en" sz="1300" b="1" i="0" u="sng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Background mutation rate</a:t>
            </a: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significantly varies &amp; is correlated with replication timing &amp; TADs</a:t>
            </a:r>
          </a:p>
          <a:p>
            <a:pPr marL="5715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Char char="•"/>
            </a:pP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Developed a variety of parametric &amp; non-parametric methods taking this into account</a:t>
            </a:r>
          </a:p>
          <a:p>
            <a:pPr marL="5715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Char char="•"/>
            </a:pPr>
            <a:r>
              <a:rPr lang="en" sz="1300" b="1" i="0" u="sng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LARVA</a:t>
            </a:r>
            <a:r>
              <a:rPr lang="en" sz="1300" b="0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uses parametric beta-binomial model, explicitly modeling covariates</a:t>
            </a:r>
          </a:p>
          <a:p>
            <a:pPr marL="5715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Char char="•"/>
            </a:pPr>
            <a:r>
              <a:rPr lang="en" sz="1300" b="1" i="0" u="sng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MOAT</a:t>
            </a:r>
            <a:r>
              <a:rPr lang="en" sz="1300" b="0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a variety of non-</a:t>
            </a:r>
            <a:r>
              <a:rPr lang="en" sz="13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parm</a:t>
            </a: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shuffles (annotation, variants, &amp;c). Useful when explicit covariates not available. Slower </a:t>
            </a:r>
            <a:r>
              <a:rPr lang="en-US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</a:t>
            </a:r>
            <a:r>
              <a:rPr lang="en" sz="13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speeded up w/ </a:t>
            </a:r>
            <a:r>
              <a:rPr lang="en" sz="1300" b="0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GPUs</a:t>
            </a:r>
            <a:endParaRPr lang="en-US" sz="1300" b="0" i="0" u="none" strike="noStrike" cap="non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r>
              <a:rPr lang="e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Recurrence #2:</a:t>
            </a:r>
            <a:br>
              <a:rPr lang="e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(Low-power) application to </a:t>
            </a:r>
            <a:r>
              <a:rPr lang="en" sz="1700" b="1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endParaRPr lang="en" sz="17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r>
              <a:rPr lang="e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WGS finds additional facts on the canonical driver, MET. Other suggestive non-coding hotspots.</a:t>
            </a: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 of signatures &amp; </a:t>
            </a:r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</a:t>
            </a:r>
            <a:r>
              <a:rPr lang="en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</a:t>
            </a:r>
            <a:r>
              <a:rPr lang="en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evolution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helps 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</a:t>
            </a:r>
            <a:r>
              <a:rPr lang="en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</a:t>
            </a:r>
            <a:r>
              <a:rPr lang="e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mutations 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different ways </a:t>
            </a:r>
            <a:endParaRPr lang="en" sz="13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62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9" b="23553"/>
          <a:stretch/>
        </p:blipFill>
        <p:spPr>
          <a:xfrm>
            <a:off x="611257" y="471427"/>
            <a:ext cx="7921487" cy="4373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2727"/>
            <a:ext cx="8458200" cy="857400"/>
          </a:xfrm>
        </p:spPr>
        <p:txBody>
          <a:bodyPr/>
          <a:lstStyle/>
          <a:p>
            <a:r>
              <a:rPr lang="en-US" sz="1800" dirty="0">
                <a:solidFill>
                  <a:srgbClr val="22228B"/>
                </a:solidFill>
              </a:rPr>
              <a:t>C</a:t>
            </a:r>
            <a:r>
              <a:rPr lang="en-US" sz="1800" dirty="0" smtClean="0">
                <a:solidFill>
                  <a:srgbClr val="22228B"/>
                </a:solidFill>
              </a:rPr>
              <a:t>oding and non-coding elements may </a:t>
            </a:r>
            <a:r>
              <a:rPr lang="en-US" sz="1800" dirty="0">
                <a:solidFill>
                  <a:srgbClr val="22228B"/>
                </a:solidFill>
              </a:rPr>
              <a:t>synergistically</a:t>
            </a:r>
            <a:r>
              <a:rPr lang="en-US" sz="1800" dirty="0" smtClean="0">
                <a:solidFill>
                  <a:srgbClr val="22228B"/>
                </a:solidFill>
              </a:rPr>
              <a:t> contribute to cancer</a:t>
            </a:r>
            <a:endParaRPr lang="en-US" sz="1800" dirty="0"/>
          </a:p>
        </p:txBody>
      </p:sp>
      <p:sp>
        <p:nvSpPr>
          <p:cNvPr id="7" name="Shape 513"/>
          <p:cNvSpPr txBox="1"/>
          <p:nvPr/>
        </p:nvSpPr>
        <p:spPr>
          <a:xfrm>
            <a:off x="2504829" y="4664153"/>
            <a:ext cx="4074706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Ann. Rev. Biomedical Data Science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 press.]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83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7865"/>
            <a:ext cx="8458200" cy="857400"/>
          </a:xfrm>
        </p:spPr>
        <p:txBody>
          <a:bodyPr/>
          <a:lstStyle/>
          <a:p>
            <a:r>
              <a:rPr lang="en-US" sz="2400" dirty="0" smtClean="0">
                <a:solidFill>
                  <a:srgbClr val="2222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 molecular structure affects mutation consequence</a:t>
            </a:r>
            <a:endParaRPr lang="en-US" sz="2400" dirty="0"/>
          </a:p>
        </p:txBody>
      </p:sp>
      <p:sp>
        <p:nvSpPr>
          <p:cNvPr id="6" name="Shape 513"/>
          <p:cNvSpPr txBox="1"/>
          <p:nvPr/>
        </p:nvSpPr>
        <p:spPr>
          <a:xfrm>
            <a:off x="2504829" y="4711564"/>
            <a:ext cx="4074706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al., </a:t>
            </a:r>
            <a:r>
              <a:rPr lang="en-US" sz="11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Ann. Rev. Biomedical Data Science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 press.]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56349" y="679885"/>
            <a:ext cx="6831302" cy="4086279"/>
            <a:chOff x="1156349" y="784985"/>
            <a:chExt cx="6831302" cy="40862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15" b="14657"/>
            <a:stretch/>
          </p:blipFill>
          <p:spPr>
            <a:xfrm>
              <a:off x="1156349" y="784985"/>
              <a:ext cx="6831302" cy="408627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996966" y="914400"/>
              <a:ext cx="220717" cy="189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882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Shape 1877"/>
          <p:cNvSpPr/>
          <p:nvPr/>
        </p:nvSpPr>
        <p:spPr>
          <a:xfrm>
            <a:off x="8619000" y="-89775"/>
            <a:ext cx="525000" cy="53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9" name="Shape 1879"/>
          <p:cNvSpPr/>
          <p:nvPr/>
        </p:nvSpPr>
        <p:spPr>
          <a:xfrm>
            <a:off x="899863" y="128300"/>
            <a:ext cx="3343152" cy="49233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dirty="0" err="1">
                <a:solidFill>
                  <a:schemeClr val="dk1"/>
                </a:solidFill>
              </a:rPr>
              <a:t>github.com</a:t>
            </a:r>
            <a:r>
              <a:rPr lang="en" sz="1200" dirty="0">
                <a:solidFill>
                  <a:schemeClr val="dk1"/>
                </a:solidFill>
              </a:rPr>
              <a:t>/</a:t>
            </a:r>
            <a:r>
              <a:rPr lang="en" sz="1200" dirty="0" err="1">
                <a:solidFill>
                  <a:schemeClr val="dk1"/>
                </a:solidFill>
              </a:rPr>
              <a:t>gersteinlab</a:t>
            </a:r>
            <a:r>
              <a:rPr lang="en" sz="1200" dirty="0">
                <a:solidFill>
                  <a:schemeClr val="dk1"/>
                </a:solidFill>
              </a:rPr>
              <a:t>/</a:t>
            </a:r>
            <a:r>
              <a:rPr lang="en" sz="1800" b="1" dirty="0">
                <a:solidFill>
                  <a:srgbClr val="FF0000"/>
                </a:solidFill>
              </a:rPr>
              <a:t>Frustration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S </a:t>
            </a:r>
            <a:r>
              <a:rPr lang="en" sz="1800" b="1" dirty="0">
                <a:solidFill>
                  <a:srgbClr val="1155CC"/>
                </a:solidFill>
              </a:rPr>
              <a:t>Kumar</a:t>
            </a:r>
            <a:r>
              <a:rPr lang="en" sz="1200" dirty="0">
                <a:solidFill>
                  <a:schemeClr val="dk1"/>
                </a:solidFill>
              </a:rPr>
              <a:t>, D Clarke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dirty="0" err="1">
                <a:solidFill>
                  <a:schemeClr val="dk1"/>
                </a:solidFill>
              </a:rPr>
              <a:t>github.com</a:t>
            </a:r>
            <a:r>
              <a:rPr lang="en" sz="1200" dirty="0">
                <a:solidFill>
                  <a:schemeClr val="dk1"/>
                </a:solidFill>
              </a:rPr>
              <a:t>/</a:t>
            </a:r>
            <a:r>
              <a:rPr lang="en" sz="1200" dirty="0" err="1">
                <a:solidFill>
                  <a:schemeClr val="dk1"/>
                </a:solidFill>
              </a:rPr>
              <a:t>gersteinlab</a:t>
            </a:r>
            <a:r>
              <a:rPr lang="en" sz="1200" dirty="0">
                <a:solidFill>
                  <a:schemeClr val="dk1"/>
                </a:solidFill>
              </a:rPr>
              <a:t>/</a:t>
            </a:r>
            <a:r>
              <a:rPr lang="en" sz="1800" b="1" dirty="0" err="1">
                <a:solidFill>
                  <a:srgbClr val="FF0000"/>
                </a:solidFill>
              </a:rPr>
              <a:t>MrTADfinder</a:t>
            </a:r>
            <a:endParaRPr lang="en" sz="1800" b="1" dirty="0">
              <a:solidFill>
                <a:srgbClr val="FF0000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dirty="0">
                <a:solidFill>
                  <a:schemeClr val="dk1"/>
                </a:solidFill>
              </a:rPr>
              <a:t>KK </a:t>
            </a:r>
            <a:r>
              <a:rPr lang="en" sz="1800" b="1" dirty="0">
                <a:solidFill>
                  <a:srgbClr val="1155CC"/>
                </a:solidFill>
              </a:rPr>
              <a:t>Yan</a:t>
            </a:r>
            <a:r>
              <a:rPr lang="en" sz="1200" dirty="0">
                <a:solidFill>
                  <a:schemeClr val="dk1"/>
                </a:solidFill>
              </a:rPr>
              <a:t>, S Lou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0000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8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VAT</a:t>
            </a:r>
            <a:r>
              <a:rPr lang="en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.gersteinlab.org</a:t>
            </a:r>
            <a:endParaRPr lang="en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 </a:t>
            </a:r>
            <a:r>
              <a:rPr lang="en" sz="1800" b="1" dirty="0" err="1">
                <a:solidFill>
                  <a:srgbClr val="1155CC"/>
                </a:solidFill>
              </a:rPr>
              <a:t>Habegger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 </a:t>
            </a:r>
            <a:r>
              <a:rPr lang="en" sz="1200" dirty="0" err="1"/>
              <a:t>Balasubramanian</a:t>
            </a:r>
            <a:r>
              <a:rPr lang="en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" sz="1200" dirty="0" smtClean="0"/>
              <a:t>DZ </a:t>
            </a:r>
            <a:r>
              <a:rPr lang="en" sz="1200" dirty="0"/>
              <a:t>Chen, </a:t>
            </a:r>
            <a:r>
              <a:rPr lang="en" sz="1200" dirty="0" smtClean="0"/>
              <a:t>E </a:t>
            </a:r>
            <a:r>
              <a:rPr lang="en" sz="1200" dirty="0" err="1"/>
              <a:t>Khurana</a:t>
            </a:r>
            <a:r>
              <a:rPr lang="en" sz="1200" dirty="0"/>
              <a:t>, A </a:t>
            </a:r>
            <a:r>
              <a:rPr lang="en" sz="1200" dirty="0" err="1"/>
              <a:t>Sboner</a:t>
            </a:r>
            <a:r>
              <a:rPr lang="en" sz="1200" dirty="0"/>
              <a:t>, </a:t>
            </a:r>
            <a:r>
              <a:rPr lang="en" sz="1200" dirty="0" smtClean="0"/>
              <a:t>A </a:t>
            </a:r>
            <a:r>
              <a:rPr lang="en" sz="1200" dirty="0" err="1"/>
              <a:t>Harmanci</a:t>
            </a:r>
            <a:r>
              <a:rPr lang="en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" sz="1200" dirty="0" smtClean="0"/>
              <a:t>J </a:t>
            </a:r>
            <a:r>
              <a:rPr lang="en" sz="1200" dirty="0" err="1"/>
              <a:t>Ro</a:t>
            </a:r>
            <a:r>
              <a:rPr lang="en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zowsky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D Clarke, M Snyder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800" b="1" dirty="0" err="1">
                <a:solidFill>
                  <a:srgbClr val="FF0000"/>
                </a:solidFill>
              </a:rPr>
              <a:t>ALoFT.</a:t>
            </a:r>
            <a:r>
              <a:rPr lang="en" sz="1200" dirty="0" err="1">
                <a:solidFill>
                  <a:schemeClr val="dk1"/>
                </a:solidFill>
              </a:rPr>
              <a:t>gersteinlab.org</a:t>
            </a:r>
            <a:endParaRPr lang="en" sz="1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</a:t>
            </a:r>
            <a:r>
              <a:rPr lang="en" sz="1800" b="1" dirty="0" err="1">
                <a:solidFill>
                  <a:srgbClr val="1155CC"/>
                </a:solidFill>
              </a:rPr>
              <a:t>Balasubramanian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" sz="1800" b="1" dirty="0">
                <a:solidFill>
                  <a:srgbClr val="1155CC"/>
                </a:solidFill>
              </a:rPr>
              <a:t>Fu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</a:t>
            </a:r>
            <a:r>
              <a:rPr lang="en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Pawashe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McGillivray, </a:t>
            </a:r>
            <a:r>
              <a:rPr lang="en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</a:t>
            </a:r>
            <a:r>
              <a:rPr lang="en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Jin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J Liu,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 </a:t>
            </a:r>
            <a:r>
              <a:rPr lang="en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Karczewski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 MacArthur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800" b="1" dirty="0" err="1">
                <a:solidFill>
                  <a:srgbClr val="FF0000"/>
                </a:solidFill>
              </a:rPr>
              <a:t>F</a:t>
            </a:r>
            <a:r>
              <a:rPr lang="en" sz="18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</a:t>
            </a:r>
            <a:r>
              <a:rPr lang="en" sz="1800" b="1" dirty="0" err="1">
                <a:solidFill>
                  <a:srgbClr val="FF0000"/>
                </a:solidFill>
              </a:rPr>
              <a:t>S</a:t>
            </a:r>
            <a:r>
              <a:rPr lang="en" sz="18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eq</a:t>
            </a:r>
            <a:r>
              <a:rPr lang="en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.gersteinlab.org</a:t>
            </a:r>
            <a:endParaRPr lang="en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" sz="1800" b="1" dirty="0">
                <a:solidFill>
                  <a:srgbClr val="1155CC"/>
                </a:solidFill>
              </a:rPr>
              <a:t>Fu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200" dirty="0">
                <a:solidFill>
                  <a:schemeClr val="dk1"/>
                </a:solidFill>
              </a:rPr>
              <a:t>E </a:t>
            </a:r>
            <a:r>
              <a:rPr lang="en" sz="1800" b="1" dirty="0" err="1">
                <a:solidFill>
                  <a:srgbClr val="1155CC"/>
                </a:solidFill>
              </a:rPr>
              <a:t>Khurana</a:t>
            </a:r>
            <a:r>
              <a:rPr lang="en" sz="1200" dirty="0">
                <a:solidFill>
                  <a:schemeClr val="dk1"/>
                </a:solidFill>
              </a:rPr>
              <a:t>,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 Liu, </a:t>
            </a:r>
            <a:b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Lou, J Bedford, XJ Mu, KY </a:t>
            </a:r>
            <a:r>
              <a:rPr lang="en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Yip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-US" sz="2000" b="1" dirty="0" err="1">
                <a:solidFill>
                  <a:srgbClr val="FF0000"/>
                </a:solidFill>
              </a:rPr>
              <a:t>pRCC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chemeClr val="dk1"/>
                </a:solidFill>
              </a:rPr>
              <a:t>- S </a:t>
            </a:r>
            <a:r>
              <a:rPr lang="en-US" sz="1800" b="1" dirty="0">
                <a:solidFill>
                  <a:srgbClr val="1155CC"/>
                </a:solidFill>
              </a:rPr>
              <a:t>Li</a:t>
            </a:r>
            <a:r>
              <a:rPr lang="en-US" sz="1200" dirty="0">
                <a:solidFill>
                  <a:schemeClr val="dk1"/>
                </a:solidFill>
              </a:rPr>
              <a:t>, B </a:t>
            </a:r>
            <a:r>
              <a:rPr lang="en-US" sz="1200" dirty="0" err="1">
                <a:solidFill>
                  <a:schemeClr val="dk1"/>
                </a:solidFill>
              </a:rPr>
              <a:t>Shuch</a:t>
            </a:r>
            <a:endParaRPr lang="en-US" sz="1200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Shape 1880"/>
          <p:cNvSpPr/>
          <p:nvPr/>
        </p:nvSpPr>
        <p:spPr>
          <a:xfrm>
            <a:off x="4102039" y="-419159"/>
            <a:ext cx="5064931" cy="245659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1" dirty="0" smtClean="0">
              <a:solidFill>
                <a:srgbClr val="FF0000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1" dirty="0" smtClean="0">
                <a:solidFill>
                  <a:srgbClr val="FF0000"/>
                </a:solidFill>
              </a:rPr>
              <a:t>CostSeq2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chemeClr val="dk1"/>
                </a:solidFill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" sz="1100" dirty="0" smtClean="0">
                <a:solidFill>
                  <a:schemeClr val="dk1"/>
                </a:solidFill>
              </a:rPr>
              <a:t>P </a:t>
            </a:r>
            <a:r>
              <a:rPr lang="en" sz="1800" b="1" dirty="0">
                <a:solidFill>
                  <a:srgbClr val="1155CC"/>
                </a:solidFill>
              </a:rPr>
              <a:t>Muir</a:t>
            </a:r>
            <a:r>
              <a:rPr lang="en" sz="1100" dirty="0">
                <a:solidFill>
                  <a:schemeClr val="dk1"/>
                </a:solidFill>
              </a:rPr>
              <a:t>, S Li, S Lou, D Wang, DJ </a:t>
            </a:r>
            <a:r>
              <a:rPr lang="en" sz="1100" dirty="0" err="1">
                <a:solidFill>
                  <a:schemeClr val="dk1"/>
                </a:solidFill>
              </a:rPr>
              <a:t>Spakowicz</a:t>
            </a:r>
            <a:r>
              <a:rPr lang="en" sz="1100" dirty="0">
                <a:solidFill>
                  <a:schemeClr val="dk1"/>
                </a:solidFill>
              </a:rPr>
              <a:t>, </a:t>
            </a:r>
            <a:r>
              <a:rPr lang="en-US" sz="1100" dirty="0" smtClean="0">
                <a:solidFill>
                  <a:schemeClr val="dk1"/>
                </a:solidFill>
              </a:rPr>
              <a:t/>
            </a:r>
            <a:br>
              <a:rPr lang="en-US" sz="1100" dirty="0" smtClean="0">
                <a:solidFill>
                  <a:schemeClr val="dk1"/>
                </a:solidFill>
              </a:rPr>
            </a:br>
            <a:r>
              <a:rPr lang="en" sz="1100" dirty="0" smtClean="0">
                <a:solidFill>
                  <a:schemeClr val="dk1"/>
                </a:solidFill>
              </a:rPr>
              <a:t>L </a:t>
            </a:r>
            <a:r>
              <a:rPr lang="en" sz="1100" dirty="0" err="1">
                <a:solidFill>
                  <a:schemeClr val="dk1"/>
                </a:solidFill>
              </a:rPr>
              <a:t>Salichos</a:t>
            </a:r>
            <a:r>
              <a:rPr lang="en" sz="1100" dirty="0">
                <a:solidFill>
                  <a:schemeClr val="dk1"/>
                </a:solidFill>
              </a:rPr>
              <a:t>, J Zhang, GM Weinstock, F Isaacs, J </a:t>
            </a:r>
            <a:r>
              <a:rPr lang="en" sz="1100" dirty="0" err="1">
                <a:solidFill>
                  <a:schemeClr val="dk1"/>
                </a:solidFill>
              </a:rPr>
              <a:t>Rozowsky</a:t>
            </a:r>
            <a:endParaRPr lang="en" sz="11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1" dirty="0" err="1">
                <a:solidFill>
                  <a:srgbClr val="FF0000"/>
                </a:solidFill>
              </a:rPr>
              <a:t>LARVA</a:t>
            </a:r>
            <a:r>
              <a:rPr lang="en" sz="1200" dirty="0" err="1">
                <a:solidFill>
                  <a:schemeClr val="dk1"/>
                </a:solidFill>
              </a:rPr>
              <a:t>.gersteinlab.org</a:t>
            </a:r>
            <a:endParaRPr lang="en" sz="1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L </a:t>
            </a:r>
            <a:r>
              <a:rPr lang="en" sz="1800" b="1" dirty="0" err="1">
                <a:solidFill>
                  <a:srgbClr val="1155CC"/>
                </a:solidFill>
              </a:rPr>
              <a:t>Lochovsky</a:t>
            </a:r>
            <a:r>
              <a:rPr lang="en" sz="1200" dirty="0">
                <a:solidFill>
                  <a:schemeClr val="dk1"/>
                </a:solidFill>
              </a:rPr>
              <a:t>, J </a:t>
            </a:r>
            <a:r>
              <a:rPr lang="en" sz="1800" b="1" dirty="0">
                <a:solidFill>
                  <a:srgbClr val="1155CC"/>
                </a:solidFill>
              </a:rPr>
              <a:t>Zhang</a:t>
            </a:r>
            <a:r>
              <a:rPr lang="en" sz="1200" dirty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Y </a:t>
            </a:r>
            <a:r>
              <a:rPr lang="en" sz="1200" dirty="0">
                <a:solidFill>
                  <a:schemeClr val="dk1"/>
                </a:solidFill>
              </a:rPr>
              <a:t>Fu, E </a:t>
            </a:r>
            <a:r>
              <a:rPr lang="en" sz="1200" dirty="0" err="1">
                <a:solidFill>
                  <a:schemeClr val="dk1"/>
                </a:solidFill>
              </a:rPr>
              <a:t>Khurana</a:t>
            </a:r>
            <a:endParaRPr lang="en" sz="1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1" dirty="0" err="1" smtClean="0">
                <a:solidFill>
                  <a:srgbClr val="FF0000"/>
                </a:solidFill>
              </a:rPr>
              <a:t>MOAT</a:t>
            </a:r>
            <a:r>
              <a:rPr lang="en" sz="1200" dirty="0" err="1" smtClean="0">
                <a:solidFill>
                  <a:schemeClr val="dk1"/>
                </a:solidFill>
              </a:rPr>
              <a:t>.gersteinlab.org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smtClean="0">
                <a:solidFill>
                  <a:schemeClr val="dk1"/>
                </a:solidFill>
              </a:rPr>
              <a:t>- </a:t>
            </a:r>
            <a:r>
              <a:rPr lang="en" dirty="0" smtClean="0">
                <a:solidFill>
                  <a:schemeClr val="dk1"/>
                </a:solidFill>
              </a:rPr>
              <a:t>L </a:t>
            </a:r>
            <a:r>
              <a:rPr lang="en" sz="1800" b="1" dirty="0" err="1">
                <a:solidFill>
                  <a:srgbClr val="1155CC"/>
                </a:solidFill>
              </a:rPr>
              <a:t>Lochovsky</a:t>
            </a:r>
            <a:r>
              <a:rPr lang="en" dirty="0">
                <a:solidFill>
                  <a:schemeClr val="dk1"/>
                </a:solidFill>
              </a:rPr>
              <a:t>, J </a:t>
            </a:r>
            <a:r>
              <a:rPr lang="en" sz="1800" b="1" dirty="0" smtClean="0">
                <a:solidFill>
                  <a:srgbClr val="1155CC"/>
                </a:solidFill>
              </a:rPr>
              <a:t>Zhang</a:t>
            </a:r>
            <a:endParaRPr lang="en-US" sz="1800" b="1" dirty="0">
              <a:solidFill>
                <a:srgbClr val="1155CC"/>
              </a:solidFill>
            </a:endParaRPr>
          </a:p>
          <a:p>
            <a:pPr lvl="0">
              <a:buClr>
                <a:srgbClr val="000000"/>
              </a:buClr>
            </a:pPr>
            <a:endParaRPr lang="en-US" sz="1200" dirty="0"/>
          </a:p>
          <a:p>
            <a:pPr>
              <a:buClr>
                <a:schemeClr val="dk1"/>
              </a:buClr>
              <a:buSzPct val="25000"/>
            </a:pPr>
            <a:r>
              <a:rPr lang="en" sz="1200" dirty="0" smtClean="0"/>
              <a:t>g</a:t>
            </a:r>
            <a:r>
              <a:rPr lang="en-US" sz="1200" dirty="0" err="1" smtClean="0"/>
              <a:t>ithub.g</a:t>
            </a:r>
            <a:r>
              <a:rPr lang="en" sz="1200" dirty="0" err="1" smtClean="0"/>
              <a:t>ersteinlab.org</a:t>
            </a:r>
            <a:r>
              <a:rPr lang="en-US" sz="1200" dirty="0" smtClean="0"/>
              <a:t>/</a:t>
            </a:r>
            <a:r>
              <a:rPr lang="en-US" sz="1800" b="1" dirty="0" err="1" smtClean="0">
                <a:solidFill>
                  <a:srgbClr val="FF0000"/>
                </a:solidFill>
              </a:rPr>
              <a:t>uORFs</a:t>
            </a:r>
            <a:endParaRPr lang="en" sz="1200" dirty="0"/>
          </a:p>
          <a:p>
            <a:pPr lvl="0">
              <a:buSzPct val="25000"/>
            </a:pPr>
            <a:r>
              <a:rPr lang="en-US" dirty="0" smtClean="0"/>
              <a:t>P</a:t>
            </a:r>
            <a:r>
              <a:rPr lang="en" dirty="0" smtClean="0"/>
              <a:t> </a:t>
            </a:r>
            <a:r>
              <a:rPr lang="en-US" sz="1800" b="1" dirty="0" smtClean="0">
                <a:solidFill>
                  <a:srgbClr val="1155CC"/>
                </a:solidFill>
              </a:rPr>
              <a:t>McGillivray</a:t>
            </a:r>
            <a:r>
              <a:rPr lang="en" sz="1200" dirty="0" smtClean="0"/>
              <a:t>, </a:t>
            </a:r>
            <a:r>
              <a:rPr lang="en-US" sz="1200" dirty="0"/>
              <a:t>R</a:t>
            </a:r>
            <a:r>
              <a:rPr lang="en" sz="1200" dirty="0"/>
              <a:t> </a:t>
            </a:r>
            <a:r>
              <a:rPr lang="en-US" sz="1200" dirty="0" smtClean="0"/>
              <a:t>Ault, </a:t>
            </a:r>
            <a:r>
              <a:rPr lang="en" sz="1200" dirty="0" smtClean="0"/>
              <a:t>M </a:t>
            </a:r>
            <a:r>
              <a:rPr lang="en" sz="1200" dirty="0" err="1" smtClean="0"/>
              <a:t>Pawashe</a:t>
            </a:r>
            <a:r>
              <a:rPr lang="en" sz="1200" dirty="0" smtClean="0"/>
              <a:t>,</a:t>
            </a:r>
            <a:endParaRPr lang="en-US" sz="1200" dirty="0" smtClean="0"/>
          </a:p>
          <a:p>
            <a:pPr lvl="0">
              <a:buSzPct val="25000"/>
            </a:pPr>
            <a:r>
              <a:rPr lang="en-US" sz="1200" dirty="0" smtClean="0"/>
              <a:t>R Kitchen, S </a:t>
            </a:r>
            <a:r>
              <a:rPr lang="en-US" sz="1200" dirty="0" err="1" smtClean="0"/>
              <a:t>Balasubramanian</a:t>
            </a:r>
            <a:endParaRPr lang="en-US" sz="1200" dirty="0" smtClean="0"/>
          </a:p>
          <a:p>
            <a:pPr lvl="0">
              <a:buSzPct val="25000"/>
            </a:pPr>
            <a:endParaRPr lang="en-US" sz="1200" dirty="0"/>
          </a:p>
          <a:p>
            <a:pPr>
              <a:buSzPct val="25000"/>
            </a:pPr>
            <a:r>
              <a:rPr lang="en-US" sz="1800" b="1" dirty="0" err="1" smtClean="0">
                <a:solidFill>
                  <a:srgbClr val="FF0000"/>
                </a:solidFill>
              </a:rPr>
              <a:t>Biomednets</a:t>
            </a:r>
            <a:r>
              <a:rPr lang="en-US" sz="1200" dirty="0"/>
              <a:t> - </a:t>
            </a:r>
            <a:r>
              <a:rPr lang="en-US" dirty="0" smtClean="0"/>
              <a:t>P</a:t>
            </a:r>
            <a:r>
              <a:rPr lang="en" dirty="0" smtClean="0"/>
              <a:t> </a:t>
            </a:r>
            <a:r>
              <a:rPr lang="en-US" sz="1800" b="1" dirty="0">
                <a:solidFill>
                  <a:srgbClr val="1155CC"/>
                </a:solidFill>
              </a:rPr>
              <a:t>McGillivray</a:t>
            </a:r>
            <a:r>
              <a:rPr lang="en" sz="1200" dirty="0"/>
              <a:t>, </a:t>
            </a:r>
            <a:r>
              <a:rPr lang="en-US" sz="1200" dirty="0" smtClean="0"/>
              <a:t>D Clarke, W Meyerson</a:t>
            </a:r>
            <a:r>
              <a:rPr lang="en" sz="1200" dirty="0" smtClean="0"/>
              <a:t>,</a:t>
            </a:r>
            <a:r>
              <a:rPr lang="en-US" sz="1200" dirty="0" smtClean="0"/>
              <a:t> J Zhang, D Lee, M </a:t>
            </a:r>
            <a:r>
              <a:rPr lang="en-US" sz="1200" dirty="0" err="1" smtClean="0"/>
              <a:t>Gu</a:t>
            </a:r>
            <a:r>
              <a:rPr lang="en-US" sz="1200" dirty="0" smtClean="0"/>
              <a:t>, S Kumar, H Zhou</a:t>
            </a:r>
            <a:endParaRPr lang="en-US" sz="1050" dirty="0" smtClean="0"/>
          </a:p>
          <a:p>
            <a:pPr lvl="0"/>
            <a:endParaRPr lang="en-US" sz="1050" dirty="0" smtClean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" sz="2400" b="1" dirty="0">
              <a:solidFill>
                <a:srgbClr val="1155CC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54" y="3448418"/>
            <a:ext cx="2438250" cy="15680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 rot="16200000">
            <a:off x="-1880411" y="2293599"/>
            <a:ext cx="48301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61111"/>
            </a:pPr>
            <a:r>
              <a:rPr lang="e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</a:t>
            </a:r>
            <a:r>
              <a:rPr lang="en" sz="1200" dirty="0" smtClean="0">
                <a:solidFill>
                  <a:schemeClr val="dk1"/>
                </a:solidFill>
              </a:rPr>
              <a:t>nowledgments</a:t>
            </a:r>
            <a:r>
              <a:rPr lang="en-US" sz="1200" dirty="0">
                <a:solidFill>
                  <a:schemeClr val="dk1"/>
                </a:solidFill>
              </a:rPr>
              <a:t>!</a:t>
            </a:r>
            <a:r>
              <a:rPr lang="en-US" sz="1200" dirty="0" smtClean="0">
                <a:solidFill>
                  <a:schemeClr val="dk1"/>
                </a:solidFill>
              </a:rPr>
              <a:t>    </a:t>
            </a:r>
            <a:r>
              <a:rPr lang="en" sz="1200" dirty="0" smtClean="0">
                <a:solidFill>
                  <a:schemeClr val="dk1"/>
                </a:solidFill>
              </a:rPr>
              <a:t>Also</a:t>
            </a:r>
            <a:r>
              <a:rPr lang="en" sz="1200" dirty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Hiring</a:t>
            </a:r>
            <a:r>
              <a:rPr lang="en-US" sz="1200" dirty="0"/>
              <a:t>:</a:t>
            </a:r>
            <a:r>
              <a:rPr lang="en" sz="1200" dirty="0" smtClean="0"/>
              <a:t> </a:t>
            </a:r>
            <a:r>
              <a:rPr lang="en" sz="1200" dirty="0"/>
              <a:t>See</a:t>
            </a:r>
            <a:r>
              <a:rPr lang="e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Jobs</a:t>
            </a:r>
            <a:r>
              <a:rPr lang="en" sz="1200" dirty="0" err="1"/>
              <a:t>.gersteinlab.org</a:t>
            </a:r>
            <a:endParaRPr lang="en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86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434</Words>
  <Application>Microsoft Macintosh PowerPoint</Application>
  <PresentationFormat>On-screen Show (16:9)</PresentationFormat>
  <Paragraphs>95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Courier New</vt:lpstr>
      <vt:lpstr>Helvetica Neue</vt:lpstr>
      <vt:lpstr>Merriweather Sans</vt:lpstr>
      <vt:lpstr>Arial</vt:lpstr>
      <vt:lpstr>MBGLab-Basic-w-Lectures</vt:lpstr>
      <vt:lpstr>Upstream open reading frames (uORFs) regulate translation and are affected by somatic mutation</vt:lpstr>
      <vt:lpstr>The population of functional upstream open reading frames may be significant</vt:lpstr>
      <vt:lpstr>Prediction and validation of  functional uORFs using 89 features</vt:lpstr>
      <vt:lpstr>A comprehensive catalog of functional uORFs for use</vt:lpstr>
      <vt:lpstr>Somatic alteration of uORFs disproportionately affects certain cancers and molecular pathways</vt:lpstr>
      <vt:lpstr>Prioritizing Variants in Personal Genomes: Using functional  impact &amp; recurrence, with particular application to cancer</vt:lpstr>
      <vt:lpstr>Coding and non-coding elements may synergistically contribute to cancer</vt:lpstr>
      <vt:lpstr>Local molecular structure affects mutation consequence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Genomics &amp; Data Science:  Approaches to identifying key variants through functional impact &amp; recurrence</dc:title>
  <cp:lastModifiedBy>Patrick McGillivray</cp:lastModifiedBy>
  <cp:revision>51</cp:revision>
  <dcterms:modified xsi:type="dcterms:W3CDTF">2018-04-14T02:29:29Z</dcterms:modified>
</cp:coreProperties>
</file>