
<file path=[Content_Types].xml><?xml version="1.0" encoding="utf-8"?>
<Types xmlns="http://schemas.openxmlformats.org/package/2006/content-types">
  <Default Extension="xml" ContentType="application/xml"/>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7" r:id="rId1"/>
  </p:sldMasterIdLst>
  <p:notesMasterIdLst>
    <p:notesMasterId r:id="rId20"/>
  </p:notesMasterIdLst>
  <p:sldIdLst>
    <p:sldId id="288" r:id="rId2"/>
    <p:sldId id="377" r:id="rId3"/>
    <p:sldId id="381" r:id="rId4"/>
    <p:sldId id="375" r:id="rId5"/>
    <p:sldId id="383" r:id="rId6"/>
    <p:sldId id="382" r:id="rId7"/>
    <p:sldId id="374" r:id="rId8"/>
    <p:sldId id="369" r:id="rId9"/>
    <p:sldId id="379" r:id="rId10"/>
    <p:sldId id="290" r:id="rId11"/>
    <p:sldId id="291" r:id="rId12"/>
    <p:sldId id="292" r:id="rId13"/>
    <p:sldId id="293" r:id="rId14"/>
    <p:sldId id="294" r:id="rId15"/>
    <p:sldId id="295" r:id="rId16"/>
    <p:sldId id="296" r:id="rId17"/>
    <p:sldId id="297" r:id="rId18"/>
    <p:sldId id="370" r:id="rId1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B4626DD-51CF-44E0-BF5A-A42955276F48}">
  <a:tblStyle styleId="{BB4626DD-51CF-44E0-BF5A-A42955276F4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4F5F7C9-6E83-4F44-A0AF-B2E0C2148BA6}"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889"/>
    <p:restoredTop sz="94643"/>
  </p:normalViewPr>
  <p:slideViewPr>
    <p:cSldViewPr snapToGrid="0" snapToObjects="1">
      <p:cViewPr>
        <p:scale>
          <a:sx n="170" d="100"/>
          <a:sy n="170" d="100"/>
        </p:scale>
        <p:origin x="608" y="-16"/>
      </p:cViewPr>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ct val="100000"/>
              <a:buChar char="●"/>
              <a:defRPr sz="1100"/>
            </a:lvl1pPr>
            <a:lvl2pPr lvl="1">
              <a:spcBef>
                <a:spcPts val="0"/>
              </a:spcBef>
              <a:buSzPct val="100000"/>
              <a:buChar char="○"/>
              <a:defRPr sz="1100"/>
            </a:lvl2pPr>
            <a:lvl3pPr lvl="2">
              <a:spcBef>
                <a:spcPts val="0"/>
              </a:spcBef>
              <a:buSzPct val="100000"/>
              <a:buChar char="■"/>
              <a:defRPr sz="1100"/>
            </a:lvl3pPr>
            <a:lvl4pPr lvl="3">
              <a:spcBef>
                <a:spcPts val="0"/>
              </a:spcBef>
              <a:buSzPct val="100000"/>
              <a:buChar char="●"/>
              <a:defRPr sz="1100"/>
            </a:lvl4pPr>
            <a:lvl5pPr lvl="4">
              <a:spcBef>
                <a:spcPts val="0"/>
              </a:spcBef>
              <a:buSzPct val="100000"/>
              <a:buChar char="○"/>
              <a:defRPr sz="1100"/>
            </a:lvl5pPr>
            <a:lvl6pPr lvl="5">
              <a:spcBef>
                <a:spcPts val="0"/>
              </a:spcBef>
              <a:buSzPct val="100000"/>
              <a:buChar char="■"/>
              <a:defRPr sz="1100"/>
            </a:lvl6pPr>
            <a:lvl7pPr lvl="6">
              <a:spcBef>
                <a:spcPts val="0"/>
              </a:spcBef>
              <a:buSzPct val="100000"/>
              <a:buChar char="●"/>
              <a:defRPr sz="1100"/>
            </a:lvl7pPr>
            <a:lvl8pPr lvl="7">
              <a:spcBef>
                <a:spcPts val="0"/>
              </a:spcBef>
              <a:buSzPct val="100000"/>
              <a:buChar char="○"/>
              <a:defRPr sz="1100"/>
            </a:lvl8pPr>
            <a:lvl9pPr lvl="8">
              <a:spcBef>
                <a:spcPts val="0"/>
              </a:spcBef>
              <a:buSzPct val="100000"/>
              <a:buChar char="■"/>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Shape 46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464" name="Shape 464"/>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r>
              <a:rPr lang="en" sz="1200" b="0" i="0" u="none" strike="noStrike" cap="none">
                <a:solidFill>
                  <a:schemeClr val="dk1"/>
                </a:solidFill>
                <a:latin typeface="Calibri"/>
                <a:ea typeface="Calibri"/>
                <a:cs typeface="Calibri"/>
                <a:sym typeface="Calibri"/>
              </a:rPr>
              <a:t>we observe that somatic SNVs associated with TSGs change the frustration more in core than the surface, whereas those associated with oncogenes manifest the opposite pattern. This is consistent with LOF and GOF mechanism proposed for TSG and oncogene driven cancer progression.</a:t>
            </a:r>
          </a:p>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465" name="Shape 465"/>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1</a:t>
            </a:fld>
            <a:endParaRPr lang="en"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Shape 5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36" name="Shape 53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Shape 582"/>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583" name="Shape 5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Shape 592"/>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593" name="Shape 5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647864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xfrm>
            <a:off x="381000" y="685800"/>
            <a:ext cx="6096000" cy="3429000"/>
          </a:xfrm>
          <a:ln/>
        </p:spPr>
      </p:sp>
      <p:sp>
        <p:nvSpPr>
          <p:cNvPr id="17411" name="Notes Placeholder 2"/>
          <p:cNvSpPr>
            <a:spLocks noGrp="1"/>
          </p:cNvSpPr>
          <p:nvPr>
            <p:ph type="body" idx="1"/>
          </p:nvPr>
        </p:nvSpPr>
        <p:spPr>
          <a:ln/>
        </p:spPr>
        <p:txBody>
          <a:bodyPr/>
          <a:lstStyle/>
          <a:p>
            <a:r>
              <a:rPr lang="en-US" altLang="x-none" b="1">
                <a:latin typeface="Arial" charset="0"/>
              </a:rPr>
              <a:t>Figure 2. </a:t>
            </a:r>
            <a:r>
              <a:rPr lang="en-US" altLang="x-none">
                <a:latin typeface="Arial" charset="0"/>
              </a:rPr>
              <a:t>(A) Methodology for distinguishing positive from unlabeled uORFs. uORFs identified through genome-wide scan and uORFs labeled in ribosome profiling experiments were used to train a machine learning algorithm to identify uORFs that are likely active (positive predictions). (B) Examples of differential distributions of attributes between positive and unlabeled uORFs. uORF attributes are used to distinguish positive from unlabeled uORFs. Continuous distributions were discretized and optimized for machine learning using the minimum description length principle (MDLP) binning algorithm. Horizontal lines on the plot correspond to these binning intervals. (C) Upstream open reading frame attribute ranking. Attributes are ranked according to the difference in distribution between positive and unlabeled uORFs using the KS statistic. The top 15 features according to this prioritization are shown.
</a:t>
            </a:r>
          </a:p>
        </p:txBody>
      </p:sp>
      <p:sp>
        <p:nvSpPr>
          <p:cNvPr id="1741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r" eaLnBrk="1" hangingPunct="1"/>
            <a:fld id="{2AB1FF11-0E48-EB4C-940D-6784DAF1B416}" type="slidenum">
              <a:rPr lang="en-US" altLang="x-none" sz="1200"/>
              <a:pPr algn="r" eaLnBrk="1" hangingPunct="1"/>
              <a:t>5</a:t>
            </a:fld>
            <a:endParaRPr lang="en-US" altLang="x-none" sz="1200"/>
          </a:p>
        </p:txBody>
      </p:sp>
    </p:spTree>
    <p:extLst>
      <p:ext uri="{BB962C8B-B14F-4D97-AF65-F5344CB8AC3E}">
        <p14:creationId xmlns:p14="http://schemas.microsoft.com/office/powerpoint/2010/main" val="953442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39268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30518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Shape 48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486" name="Shape 4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Shape 49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6" name="Shape 49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Shape 50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8" name="Shape 50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Shape 51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6" name="Shape 51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Shape 52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8" name="Shape 52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457200" y="205978"/>
            <a:ext cx="8229600" cy="857400"/>
          </a:xfrm>
          <a:prstGeom prst="rect">
            <a:avLst/>
          </a:prstGeom>
          <a:noFill/>
          <a:ln>
            <a:noFill/>
          </a:ln>
        </p:spPr>
        <p:txBody>
          <a:bodyPr wrap="square" lIns="91425" tIns="91425" rIns="91425" bIns="91425" anchor="b" anchorCtr="0"/>
          <a:lstStyle>
            <a:lvl1pPr marL="0" marR="0" lvl="0" indent="0" algn="ctr" rtl="0">
              <a:spcBef>
                <a:spcPts val="0"/>
              </a:spcBef>
              <a:spcAft>
                <a:spcPts val="0"/>
              </a:spcAft>
              <a:buNone/>
              <a:defRPr sz="2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7196" marR="0" lvl="5" indent="-12696" algn="ctr" rtl="0">
              <a:spcBef>
                <a:spcPts val="0"/>
              </a:spcBef>
              <a:spcAft>
                <a:spcPts val="0"/>
              </a:spcAft>
              <a:buNone/>
              <a:defRPr sz="3600" b="1" i="0" u="sng" strike="noStrike" cap="none">
                <a:solidFill>
                  <a:srgbClr val="000099"/>
                </a:solidFill>
                <a:latin typeface="Arial"/>
                <a:ea typeface="Arial"/>
                <a:cs typeface="Arial"/>
                <a:sym typeface="Arial"/>
              </a:defRPr>
            </a:lvl6pPr>
            <a:lvl7pPr marL="914391" marR="0" lvl="6" indent="-12691"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587" marR="0" lvl="7" indent="-12687"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782" marR="0" lvl="8" indent="-1268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14" name="Shape 14"/>
          <p:cNvSpPr txBox="1">
            <a:spLocks noGrp="1"/>
          </p:cNvSpPr>
          <p:nvPr>
            <p:ph type="body" idx="1"/>
          </p:nvPr>
        </p:nvSpPr>
        <p:spPr>
          <a:xfrm>
            <a:off x="457200" y="1200151"/>
            <a:ext cx="8229600" cy="3725700"/>
          </a:xfrm>
          <a:prstGeom prst="rect">
            <a:avLst/>
          </a:prstGeom>
          <a:noFill/>
          <a:ln>
            <a:noFill/>
          </a:ln>
        </p:spPr>
        <p:txBody>
          <a:bodyPr wrap="square" lIns="91425" tIns="91425" rIns="91425" bIns="91425" anchor="t" anchorCtr="0"/>
          <a:lstStyle>
            <a:lvl1pPr marL="227012" marR="0" lvl="0" indent="-74612" algn="l" rtl="0">
              <a:spcBef>
                <a:spcPts val="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569912" marR="0" lvl="1" indent="-74612" algn="l" rtl="0">
              <a:spcBef>
                <a:spcPts val="0"/>
              </a:spcBef>
              <a:spcAft>
                <a:spcPts val="0"/>
              </a:spcAft>
              <a:buClr>
                <a:schemeClr val="dk1"/>
              </a:buClr>
              <a:buSzPct val="100000"/>
              <a:buFont typeface="Merriweather Sans"/>
              <a:buChar char="-"/>
              <a:defRPr sz="2400" b="0" i="0" u="none" strike="noStrike" cap="none">
                <a:solidFill>
                  <a:schemeClr val="dk1"/>
                </a:solidFill>
                <a:latin typeface="Arial"/>
                <a:ea typeface="Arial"/>
                <a:cs typeface="Arial"/>
                <a:sym typeface="Arial"/>
              </a:defRPr>
            </a:lvl2pPr>
            <a:lvl3pPr marL="911225" marR="0" lvl="2" indent="-98425"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374775" marR="0" lvl="3" indent="-104775"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1825625" marR="0" lvl="4" indent="-111125" algn="l" rtl="0">
              <a:spcBef>
                <a:spcPts val="0"/>
              </a:spcBef>
              <a:spcAft>
                <a:spcPts val="0"/>
              </a:spcAft>
              <a:buClr>
                <a:schemeClr val="dk1"/>
              </a:buClr>
              <a:buSzPct val="100000"/>
              <a:buFont typeface="Merriweather Sans"/>
              <a:buChar char="*"/>
              <a:defRPr sz="2000" b="0" i="0" u="none" strike="noStrike" cap="none">
                <a:solidFill>
                  <a:schemeClr val="dk1"/>
                </a:solidFill>
                <a:latin typeface="Arial"/>
                <a:ea typeface="Arial"/>
                <a:cs typeface="Arial"/>
                <a:sym typeface="Arial"/>
              </a:defRPr>
            </a:lvl5pPr>
            <a:lvl6pPr marL="2514574" marR="0" lvl="5" indent="-114274"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769" marR="0" lvl="6" indent="-114269"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8966" marR="0" lvl="7" indent="-114265"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160" marR="0" lvl="8" indent="-114260"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685800" y="457200"/>
            <a:ext cx="7772400" cy="8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2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7196" marR="0" lvl="5" indent="-12696" algn="ctr" rtl="0">
              <a:spcBef>
                <a:spcPts val="0"/>
              </a:spcBef>
              <a:spcAft>
                <a:spcPts val="0"/>
              </a:spcAft>
              <a:buNone/>
              <a:defRPr sz="3600" b="1" i="0" u="sng" strike="noStrike" cap="none">
                <a:solidFill>
                  <a:srgbClr val="000099"/>
                </a:solidFill>
                <a:latin typeface="Arial"/>
                <a:ea typeface="Arial"/>
                <a:cs typeface="Arial"/>
                <a:sym typeface="Arial"/>
              </a:defRPr>
            </a:lvl6pPr>
            <a:lvl7pPr marL="914391" marR="0" lvl="6" indent="-12691"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587" marR="0" lvl="7" indent="-12687"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782" marR="0" lvl="8" indent="-1268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17" name="Shape 17"/>
          <p:cNvSpPr txBox="1">
            <a:spLocks noGrp="1"/>
          </p:cNvSpPr>
          <p:nvPr>
            <p:ph type="body" idx="1"/>
          </p:nvPr>
        </p:nvSpPr>
        <p:spPr>
          <a:xfrm>
            <a:off x="685800" y="1485900"/>
            <a:ext cx="7772400" cy="3479100"/>
          </a:xfrm>
          <a:prstGeom prst="rect">
            <a:avLst/>
          </a:prstGeom>
          <a:noFill/>
          <a:ln>
            <a:noFill/>
          </a:ln>
        </p:spPr>
        <p:txBody>
          <a:bodyPr wrap="square" lIns="91425" tIns="91425" rIns="91425" bIns="91425" anchor="t" anchorCtr="0"/>
          <a:lstStyle>
            <a:lvl1pPr marL="227012" marR="0" lvl="0" indent="-74612"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569912" marR="0" lvl="1" indent="-74612" algn="l" rtl="0">
              <a:spcBef>
                <a:spcPts val="480"/>
              </a:spcBef>
              <a:spcAft>
                <a:spcPts val="0"/>
              </a:spcAft>
              <a:buClr>
                <a:schemeClr val="dk1"/>
              </a:buClr>
              <a:buSzPct val="100000"/>
              <a:buFont typeface="Merriweather Sans"/>
              <a:buChar char="-"/>
              <a:defRPr sz="2400" b="0" i="0" u="none" strike="noStrike" cap="none">
                <a:solidFill>
                  <a:schemeClr val="dk1"/>
                </a:solidFill>
                <a:latin typeface="Arial"/>
                <a:ea typeface="Arial"/>
                <a:cs typeface="Arial"/>
                <a:sym typeface="Arial"/>
              </a:defRPr>
            </a:lvl2pPr>
            <a:lvl3pPr marL="911225" marR="0" lvl="2" indent="-9842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374775" marR="0" lvl="3" indent="-10477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1825625" marR="0" lvl="4" indent="-111125" algn="l" rtl="0">
              <a:spcBef>
                <a:spcPts val="400"/>
              </a:spcBef>
              <a:spcAft>
                <a:spcPts val="0"/>
              </a:spcAft>
              <a:buClr>
                <a:schemeClr val="dk1"/>
              </a:buClr>
              <a:buSzPct val="100000"/>
              <a:buFont typeface="Merriweather Sans"/>
              <a:buChar char="*"/>
              <a:defRPr sz="2000" b="0" i="0" u="none" strike="noStrike" cap="none">
                <a:solidFill>
                  <a:schemeClr val="dk1"/>
                </a:solidFill>
                <a:latin typeface="Arial"/>
                <a:ea typeface="Arial"/>
                <a:cs typeface="Arial"/>
                <a:sym typeface="Arial"/>
              </a:defRPr>
            </a:lvl5pPr>
            <a:lvl6pPr marL="2514574" marR="0" lvl="5" indent="-114274"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769" marR="0" lvl="6" indent="-114269"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8966" marR="0" lvl="7" indent="-11426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160" marR="0" lvl="8" indent="-11426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685800" y="45244"/>
            <a:ext cx="7772400" cy="8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3200" b="1" i="0" u="none" strike="noStrike" cap="none">
                <a:solidFill>
                  <a:schemeClr val="lt1"/>
                </a:solidFill>
                <a:latin typeface="Arial"/>
                <a:ea typeface="Arial"/>
                <a:cs typeface="Arial"/>
                <a:sym typeface="Arial"/>
              </a:defRPr>
            </a:lvl1pPr>
            <a:lvl2pPr marL="0" marR="0" lvl="1" indent="0" algn="ctr" rtl="0">
              <a:spcBef>
                <a:spcPts val="0"/>
              </a:spcBef>
              <a:spcAft>
                <a:spcPts val="0"/>
              </a:spcAft>
              <a:buNone/>
              <a:defRPr sz="3200" b="1" i="0" u="none" strike="noStrike" cap="none">
                <a:solidFill>
                  <a:schemeClr val="lt1"/>
                </a:solidFill>
                <a:latin typeface="Arial"/>
                <a:ea typeface="Arial"/>
                <a:cs typeface="Arial"/>
                <a:sym typeface="Arial"/>
              </a:defRPr>
            </a:lvl2pPr>
            <a:lvl3pPr marL="0" marR="0" lvl="2" indent="0" algn="ctr" rtl="0">
              <a:spcBef>
                <a:spcPts val="0"/>
              </a:spcBef>
              <a:spcAft>
                <a:spcPts val="0"/>
              </a:spcAft>
              <a:buNone/>
              <a:defRPr sz="3200" b="1" i="0" u="none" strike="noStrike" cap="none">
                <a:solidFill>
                  <a:schemeClr val="lt1"/>
                </a:solidFill>
                <a:latin typeface="Arial"/>
                <a:ea typeface="Arial"/>
                <a:cs typeface="Arial"/>
                <a:sym typeface="Arial"/>
              </a:defRPr>
            </a:lvl3pPr>
            <a:lvl4pPr marL="0" marR="0" lvl="3" indent="0" algn="ctr" rtl="0">
              <a:spcBef>
                <a:spcPts val="0"/>
              </a:spcBef>
              <a:spcAft>
                <a:spcPts val="0"/>
              </a:spcAft>
              <a:buNone/>
              <a:defRPr sz="3200" b="1" i="0" u="none" strike="noStrike" cap="none">
                <a:solidFill>
                  <a:schemeClr val="lt1"/>
                </a:solidFill>
                <a:latin typeface="Arial"/>
                <a:ea typeface="Arial"/>
                <a:cs typeface="Arial"/>
                <a:sym typeface="Arial"/>
              </a:defRPr>
            </a:lvl4pPr>
            <a:lvl5pPr marL="0" marR="0" lvl="4" indent="0" algn="ctr" rtl="0">
              <a:spcBef>
                <a:spcPts val="0"/>
              </a:spcBef>
              <a:spcAft>
                <a:spcPts val="0"/>
              </a:spcAft>
              <a:buNone/>
              <a:defRPr sz="3200" b="1" i="0" u="none" strike="noStrike" cap="none">
                <a:solidFill>
                  <a:schemeClr val="lt1"/>
                </a:solidFill>
                <a:latin typeface="Arial"/>
                <a:ea typeface="Arial"/>
                <a:cs typeface="Arial"/>
                <a:sym typeface="Arial"/>
              </a:defRPr>
            </a:lvl5pPr>
            <a:lvl6pPr marL="457200" marR="0" lvl="5" indent="0" algn="ctr" rtl="0">
              <a:spcBef>
                <a:spcPts val="0"/>
              </a:spcBef>
              <a:spcAft>
                <a:spcPts val="0"/>
              </a:spcAft>
              <a:buNone/>
              <a:defRPr sz="3600" b="1" i="0" u="sng" strike="noStrike" cap="none">
                <a:solidFill>
                  <a:srgbClr val="000099"/>
                </a:solidFill>
                <a:latin typeface="Arial"/>
                <a:ea typeface="Arial"/>
                <a:cs typeface="Arial"/>
                <a:sym typeface="Arial"/>
              </a:defRPr>
            </a:lvl6pPr>
            <a:lvl7pPr marL="914400" marR="0" lvl="6" indent="0"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600" marR="0" lvl="7" indent="0"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800" marR="0" lvl="8" indent="0"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20" name="Shape 20"/>
          <p:cNvSpPr txBox="1">
            <a:spLocks noGrp="1"/>
          </p:cNvSpPr>
          <p:nvPr>
            <p:ph type="body" idx="1"/>
          </p:nvPr>
        </p:nvSpPr>
        <p:spPr>
          <a:xfrm>
            <a:off x="685800" y="994940"/>
            <a:ext cx="3810000" cy="4052700"/>
          </a:xfrm>
          <a:prstGeom prst="rect">
            <a:avLst/>
          </a:prstGeom>
          <a:noFill/>
          <a:ln>
            <a:noFill/>
          </a:ln>
        </p:spPr>
        <p:txBody>
          <a:bodyPr wrap="square" lIns="91425" tIns="91425" rIns="91425" bIns="91425" anchor="t" anchorCtr="0"/>
          <a:lstStyle>
            <a:lvl1pPr marL="228600" marR="0" lvl="0" indent="-50800" algn="l" rtl="0">
              <a:spcBef>
                <a:spcPts val="560"/>
              </a:spcBef>
              <a:spcAft>
                <a:spcPts val="0"/>
              </a:spcAft>
              <a:buClr>
                <a:schemeClr val="lt1"/>
              </a:buClr>
              <a:buSzPct val="100000"/>
              <a:buFont typeface="Arial"/>
              <a:buChar char="•"/>
              <a:defRPr sz="2800" b="0" i="0" u="none" strike="noStrike" cap="none">
                <a:solidFill>
                  <a:schemeClr val="lt1"/>
                </a:solidFill>
                <a:latin typeface="Arial"/>
                <a:ea typeface="Arial"/>
                <a:cs typeface="Arial"/>
                <a:sym typeface="Arial"/>
              </a:defRPr>
            </a:lvl1pPr>
            <a:lvl2pPr marL="571500" marR="0" lvl="1" indent="-76200" algn="l" rtl="0">
              <a:spcBef>
                <a:spcPts val="480"/>
              </a:spcBef>
              <a:spcAft>
                <a:spcPts val="0"/>
              </a:spcAft>
              <a:buClr>
                <a:schemeClr val="lt1"/>
              </a:buClr>
              <a:buSzPct val="100000"/>
              <a:buFont typeface="Merriweather Sans"/>
              <a:buChar char="-"/>
              <a:defRPr sz="2400" b="0" i="0" u="none" strike="noStrike" cap="none">
                <a:solidFill>
                  <a:schemeClr val="lt1"/>
                </a:solidFill>
                <a:latin typeface="Arial"/>
                <a:ea typeface="Arial"/>
                <a:cs typeface="Arial"/>
                <a:sym typeface="Arial"/>
              </a:defRPr>
            </a:lvl2pPr>
            <a:lvl3pPr marL="912812" marR="0" lvl="2" indent="-100012" algn="l" rtl="0">
              <a:spcBef>
                <a:spcPts val="400"/>
              </a:spcBef>
              <a:spcAft>
                <a:spcPts val="0"/>
              </a:spcAft>
              <a:buClr>
                <a:schemeClr val="lt1"/>
              </a:buClr>
              <a:buSzPct val="100000"/>
              <a:buFont typeface="Arial"/>
              <a:buChar char="•"/>
              <a:defRPr sz="2000" b="0" i="0" u="none" strike="noStrike" cap="none">
                <a:solidFill>
                  <a:schemeClr val="lt1"/>
                </a:solidFill>
                <a:latin typeface="Arial"/>
                <a:ea typeface="Arial"/>
                <a:cs typeface="Arial"/>
                <a:sym typeface="Arial"/>
              </a:defRPr>
            </a:lvl3pPr>
            <a:lvl4pPr marL="1376362" marR="0" lvl="3" indent="-119062" algn="l" rtl="0">
              <a:spcBef>
                <a:spcPts val="360"/>
              </a:spcBef>
              <a:spcAft>
                <a:spcPts val="0"/>
              </a:spcAft>
              <a:buClr>
                <a:schemeClr val="lt1"/>
              </a:buClr>
              <a:buSzPct val="100000"/>
              <a:buFont typeface="Arial"/>
              <a:buChar char="–"/>
              <a:defRPr sz="1800" b="0" i="0" u="none" strike="noStrike" cap="none">
                <a:solidFill>
                  <a:schemeClr val="lt1"/>
                </a:solidFill>
                <a:latin typeface="Arial"/>
                <a:ea typeface="Arial"/>
                <a:cs typeface="Arial"/>
                <a:sym typeface="Arial"/>
              </a:defRPr>
            </a:lvl4pPr>
            <a:lvl5pPr marL="1827212" marR="0" lvl="4" indent="-125412" algn="l" rtl="0">
              <a:spcBef>
                <a:spcPts val="360"/>
              </a:spcBef>
              <a:spcAft>
                <a:spcPts val="0"/>
              </a:spcAft>
              <a:buClr>
                <a:schemeClr val="lt1"/>
              </a:buClr>
              <a:buSzPct val="100000"/>
              <a:buFont typeface="Merriweather Sans"/>
              <a:buChar char="*"/>
              <a:defRPr sz="1800" b="0" i="0" u="none" strike="noStrike" cap="none">
                <a:solidFill>
                  <a:schemeClr val="lt1"/>
                </a:solidFill>
                <a:latin typeface="Arial"/>
                <a:ea typeface="Arial"/>
                <a:cs typeface="Arial"/>
                <a:sym typeface="Arial"/>
              </a:defRPr>
            </a:lvl5pPr>
            <a:lvl6pPr marL="2514600" marR="0" lvl="5"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1" name="Shape 21"/>
          <p:cNvSpPr txBox="1">
            <a:spLocks noGrp="1"/>
          </p:cNvSpPr>
          <p:nvPr>
            <p:ph type="body" idx="2"/>
          </p:nvPr>
        </p:nvSpPr>
        <p:spPr>
          <a:xfrm>
            <a:off x="4648200" y="985119"/>
            <a:ext cx="3810000" cy="4062600"/>
          </a:xfrm>
          <a:prstGeom prst="rect">
            <a:avLst/>
          </a:prstGeom>
          <a:noFill/>
          <a:ln>
            <a:noFill/>
          </a:ln>
        </p:spPr>
        <p:txBody>
          <a:bodyPr wrap="square" lIns="91425" tIns="91425" rIns="91425" bIns="91425" anchor="t" anchorCtr="0"/>
          <a:lstStyle>
            <a:lvl1pPr marL="228600" marR="0" lvl="0" indent="-50800" algn="l" rtl="0">
              <a:spcBef>
                <a:spcPts val="560"/>
              </a:spcBef>
              <a:spcAft>
                <a:spcPts val="0"/>
              </a:spcAft>
              <a:buClr>
                <a:schemeClr val="lt1"/>
              </a:buClr>
              <a:buSzPct val="100000"/>
              <a:buFont typeface="Arial"/>
              <a:buChar char="•"/>
              <a:defRPr sz="2800" b="0" i="0" u="none" strike="noStrike" cap="none">
                <a:solidFill>
                  <a:schemeClr val="lt1"/>
                </a:solidFill>
                <a:latin typeface="Arial"/>
                <a:ea typeface="Arial"/>
                <a:cs typeface="Arial"/>
                <a:sym typeface="Arial"/>
              </a:defRPr>
            </a:lvl1pPr>
            <a:lvl2pPr marL="571500" marR="0" lvl="1" indent="-76200" algn="l" rtl="0">
              <a:spcBef>
                <a:spcPts val="480"/>
              </a:spcBef>
              <a:spcAft>
                <a:spcPts val="0"/>
              </a:spcAft>
              <a:buClr>
                <a:schemeClr val="lt1"/>
              </a:buClr>
              <a:buSzPct val="100000"/>
              <a:buFont typeface="Merriweather Sans"/>
              <a:buChar char="-"/>
              <a:defRPr sz="2400" b="0" i="0" u="none" strike="noStrike" cap="none">
                <a:solidFill>
                  <a:schemeClr val="lt1"/>
                </a:solidFill>
                <a:latin typeface="Arial"/>
                <a:ea typeface="Arial"/>
                <a:cs typeface="Arial"/>
                <a:sym typeface="Arial"/>
              </a:defRPr>
            </a:lvl2pPr>
            <a:lvl3pPr marL="912812" marR="0" lvl="2" indent="-100012" algn="l" rtl="0">
              <a:spcBef>
                <a:spcPts val="400"/>
              </a:spcBef>
              <a:spcAft>
                <a:spcPts val="0"/>
              </a:spcAft>
              <a:buClr>
                <a:schemeClr val="lt1"/>
              </a:buClr>
              <a:buSzPct val="100000"/>
              <a:buFont typeface="Arial"/>
              <a:buChar char="•"/>
              <a:defRPr sz="2000" b="0" i="0" u="none" strike="noStrike" cap="none">
                <a:solidFill>
                  <a:schemeClr val="lt1"/>
                </a:solidFill>
                <a:latin typeface="Arial"/>
                <a:ea typeface="Arial"/>
                <a:cs typeface="Arial"/>
                <a:sym typeface="Arial"/>
              </a:defRPr>
            </a:lvl3pPr>
            <a:lvl4pPr marL="1376362" marR="0" lvl="3" indent="-119062" algn="l" rtl="0">
              <a:spcBef>
                <a:spcPts val="360"/>
              </a:spcBef>
              <a:spcAft>
                <a:spcPts val="0"/>
              </a:spcAft>
              <a:buClr>
                <a:schemeClr val="lt1"/>
              </a:buClr>
              <a:buSzPct val="100000"/>
              <a:buFont typeface="Arial"/>
              <a:buChar char="–"/>
              <a:defRPr sz="1800" b="0" i="0" u="none" strike="noStrike" cap="none">
                <a:solidFill>
                  <a:schemeClr val="lt1"/>
                </a:solidFill>
                <a:latin typeface="Arial"/>
                <a:ea typeface="Arial"/>
                <a:cs typeface="Arial"/>
                <a:sym typeface="Arial"/>
              </a:defRPr>
            </a:lvl4pPr>
            <a:lvl5pPr marL="1827212" marR="0" lvl="4" indent="-125412" algn="l" rtl="0">
              <a:spcBef>
                <a:spcPts val="360"/>
              </a:spcBef>
              <a:spcAft>
                <a:spcPts val="0"/>
              </a:spcAft>
              <a:buClr>
                <a:schemeClr val="lt1"/>
              </a:buClr>
              <a:buSzPct val="100000"/>
              <a:buFont typeface="Merriweather Sans"/>
              <a:buChar char="*"/>
              <a:defRPr sz="1800" b="0" i="0" u="none" strike="noStrike" cap="none">
                <a:solidFill>
                  <a:schemeClr val="lt1"/>
                </a:solidFill>
                <a:latin typeface="Arial"/>
                <a:ea typeface="Arial"/>
                <a:cs typeface="Arial"/>
                <a:sym typeface="Arial"/>
              </a:defRPr>
            </a:lvl5pPr>
            <a:lvl6pPr marL="2514600" marR="0" lvl="5"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2"/>
        <p:cNvGrpSpPr/>
        <p:nvPr/>
      </p:nvGrpSpPr>
      <p:grpSpPr>
        <a:xfrm>
          <a:off x="0" y="0"/>
          <a:ext cx="0" cy="0"/>
          <a:chOff x="0" y="0"/>
          <a:chExt cx="0" cy="0"/>
        </a:xfrm>
      </p:grpSpPr>
      <p:sp>
        <p:nvSpPr>
          <p:cNvPr id="23" name="Shape 23"/>
          <p:cNvSpPr txBox="1">
            <a:spLocks noGrp="1"/>
          </p:cNvSpPr>
          <p:nvPr>
            <p:ph type="sldNum" idx="12"/>
          </p:nvPr>
        </p:nvSpPr>
        <p:spPr>
          <a:xfrm>
            <a:off x="8472458" y="4663217"/>
            <a:ext cx="548700" cy="393600"/>
          </a:xfrm>
          <a:prstGeom prst="rect">
            <a:avLst/>
          </a:prstGeom>
          <a:noFill/>
          <a:ln>
            <a:noFill/>
          </a:ln>
        </p:spPr>
        <p:txBody>
          <a:bodyPr wrap="square"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311700" y="445025"/>
            <a:ext cx="8520600" cy="572700"/>
          </a:xfrm>
          <a:prstGeom prst="rect">
            <a:avLst/>
          </a:prstGeom>
        </p:spPr>
        <p:txBody>
          <a:bodyPr wrap="square" lIns="91425" tIns="91425" rIns="91425" bIns="91425"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0" name="Shape 40"/>
          <p:cNvSpPr txBox="1">
            <a:spLocks noGrp="1"/>
          </p:cNvSpPr>
          <p:nvPr>
            <p:ph type="sldNum" idx="12"/>
          </p:nvPr>
        </p:nvSpPr>
        <p:spPr>
          <a:xfrm>
            <a:off x="8472458" y="4663217"/>
            <a:ext cx="548700" cy="393600"/>
          </a:xfrm>
          <a:prstGeom prst="rect">
            <a:avLst/>
          </a:prstGeom>
          <a:noFill/>
          <a:ln>
            <a:noFill/>
          </a:ln>
        </p:spPr>
        <p:txBody>
          <a:bodyPr wrap="square"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Only 1">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685800" y="457200"/>
            <a:ext cx="7772400" cy="8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2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6553" marR="0" lvl="5" indent="-12053" algn="ctr" rtl="0">
              <a:spcBef>
                <a:spcPts val="0"/>
              </a:spcBef>
              <a:spcAft>
                <a:spcPts val="0"/>
              </a:spcAft>
              <a:buNone/>
              <a:defRPr sz="3600" b="1" i="0" u="sng" strike="noStrike" cap="none">
                <a:solidFill>
                  <a:srgbClr val="000099"/>
                </a:solidFill>
                <a:latin typeface="Arial"/>
                <a:ea typeface="Arial"/>
                <a:cs typeface="Arial"/>
                <a:sym typeface="Arial"/>
              </a:defRPr>
            </a:lvl6pPr>
            <a:lvl7pPr marL="913119" marR="0" lvl="6" indent="-11419" algn="ctr" rtl="0">
              <a:spcBef>
                <a:spcPts val="0"/>
              </a:spcBef>
              <a:spcAft>
                <a:spcPts val="0"/>
              </a:spcAft>
              <a:buNone/>
              <a:defRPr sz="3600" b="1" i="0" u="sng" strike="noStrike" cap="none">
                <a:solidFill>
                  <a:srgbClr val="000099"/>
                </a:solidFill>
                <a:latin typeface="Arial"/>
                <a:ea typeface="Arial"/>
                <a:cs typeface="Arial"/>
                <a:sym typeface="Arial"/>
              </a:defRPr>
            </a:lvl7pPr>
            <a:lvl8pPr marL="1369683" marR="0" lvl="7" indent="-10783" algn="ctr" rtl="0">
              <a:spcBef>
                <a:spcPts val="0"/>
              </a:spcBef>
              <a:spcAft>
                <a:spcPts val="0"/>
              </a:spcAft>
              <a:buNone/>
              <a:defRPr sz="3600" b="1" i="0" u="sng" strike="noStrike" cap="none">
                <a:solidFill>
                  <a:srgbClr val="000099"/>
                </a:solidFill>
                <a:latin typeface="Arial"/>
                <a:ea typeface="Arial"/>
                <a:cs typeface="Arial"/>
                <a:sym typeface="Arial"/>
              </a:defRPr>
            </a:lvl8pPr>
            <a:lvl9pPr marL="1826242" marR="0" lvl="8" indent="-1014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43" name="Shape 43"/>
          <p:cNvSpPr txBox="1">
            <a:spLocks noGrp="1"/>
          </p:cNvSpPr>
          <p:nvPr>
            <p:ph type="sldNum" idx="12"/>
          </p:nvPr>
        </p:nvSpPr>
        <p:spPr>
          <a:xfrm>
            <a:off x="8543925" y="4812506"/>
            <a:ext cx="561900" cy="1833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fld id="{00000000-1234-1234-1234-123412341234}" type="slidenum">
              <a:rPr lang="en" sz="1800" b="0" i="0" u="none">
                <a:solidFill>
                  <a:schemeClr val="dk1"/>
                </a:solidFill>
                <a:latin typeface="Calibri"/>
                <a:ea typeface="Calibri"/>
                <a:cs typeface="Calibri"/>
                <a:sym typeface="Calibri"/>
              </a:rPr>
              <a:t>‹#›</a:t>
            </a:fld>
            <a:endParaRPr lang="en" sz="1800" b="0" i="0" u="none">
              <a:solidFill>
                <a:schemeClr val="dk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685800" y="457200"/>
            <a:ext cx="7772400" cy="8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2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7196" marR="0" lvl="5" indent="-12696" algn="ctr" rtl="0">
              <a:spcBef>
                <a:spcPts val="0"/>
              </a:spcBef>
              <a:spcAft>
                <a:spcPts val="0"/>
              </a:spcAft>
              <a:buNone/>
              <a:defRPr sz="3600" b="1" i="0" u="sng" strike="noStrike" cap="none">
                <a:solidFill>
                  <a:srgbClr val="000099"/>
                </a:solidFill>
                <a:latin typeface="Arial"/>
                <a:ea typeface="Arial"/>
                <a:cs typeface="Arial"/>
                <a:sym typeface="Arial"/>
              </a:defRPr>
            </a:lvl6pPr>
            <a:lvl7pPr marL="914391" marR="0" lvl="6" indent="-12691"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587" marR="0" lvl="7" indent="-12687"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782" marR="0" lvl="8" indent="-1268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7" name="Shape 7"/>
          <p:cNvSpPr txBox="1">
            <a:spLocks noGrp="1"/>
          </p:cNvSpPr>
          <p:nvPr>
            <p:ph type="body" idx="1"/>
          </p:nvPr>
        </p:nvSpPr>
        <p:spPr>
          <a:xfrm>
            <a:off x="685800" y="1485900"/>
            <a:ext cx="7772400" cy="3479100"/>
          </a:xfrm>
          <a:prstGeom prst="rect">
            <a:avLst/>
          </a:prstGeom>
          <a:noFill/>
          <a:ln>
            <a:noFill/>
          </a:ln>
        </p:spPr>
        <p:txBody>
          <a:bodyPr wrap="square" lIns="91425" tIns="91425" rIns="91425" bIns="91425" anchor="t" anchorCtr="0"/>
          <a:lstStyle>
            <a:lvl1pPr marL="227012" marR="0" lvl="0" indent="-74612"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569912" marR="0" lvl="1" indent="-74612" algn="l" rtl="0">
              <a:spcBef>
                <a:spcPts val="480"/>
              </a:spcBef>
              <a:spcAft>
                <a:spcPts val="0"/>
              </a:spcAft>
              <a:buClr>
                <a:schemeClr val="dk1"/>
              </a:buClr>
              <a:buSzPct val="100000"/>
              <a:buFont typeface="Merriweather Sans"/>
              <a:buChar char="-"/>
              <a:defRPr sz="2400" b="0" i="0" u="none" strike="noStrike" cap="none">
                <a:solidFill>
                  <a:schemeClr val="dk1"/>
                </a:solidFill>
                <a:latin typeface="Arial"/>
                <a:ea typeface="Arial"/>
                <a:cs typeface="Arial"/>
                <a:sym typeface="Arial"/>
              </a:defRPr>
            </a:lvl2pPr>
            <a:lvl3pPr marL="911225" marR="0" lvl="2" indent="-9842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374775" marR="0" lvl="3" indent="-10477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1825625" marR="0" lvl="4" indent="-111125" algn="l" rtl="0">
              <a:spcBef>
                <a:spcPts val="400"/>
              </a:spcBef>
              <a:spcAft>
                <a:spcPts val="0"/>
              </a:spcAft>
              <a:buClr>
                <a:schemeClr val="dk1"/>
              </a:buClr>
              <a:buSzPct val="100000"/>
              <a:buFont typeface="Merriweather Sans"/>
              <a:buChar char="*"/>
              <a:defRPr sz="2000" b="0" i="0" u="none" strike="noStrike" cap="none">
                <a:solidFill>
                  <a:schemeClr val="dk1"/>
                </a:solidFill>
                <a:latin typeface="Arial"/>
                <a:ea typeface="Arial"/>
                <a:cs typeface="Arial"/>
                <a:sym typeface="Arial"/>
              </a:defRPr>
            </a:lvl5pPr>
            <a:lvl6pPr marL="2514574" marR="0" lvl="5" indent="-114274"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769" marR="0" lvl="6" indent="-114269"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8966" marR="0" lvl="7" indent="-11426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160" marR="0" lvl="8" indent="-11426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 name="Shape 8"/>
          <p:cNvSpPr/>
          <p:nvPr/>
        </p:nvSpPr>
        <p:spPr>
          <a:xfrm rot="-5400000">
            <a:off x="7795863" y="3907406"/>
            <a:ext cx="2308800" cy="263400"/>
          </a:xfrm>
          <a:prstGeom prst="rect">
            <a:avLst/>
          </a:prstGeom>
          <a:noFill/>
          <a:ln>
            <a:noFill/>
          </a:ln>
        </p:spPr>
        <p:txBody>
          <a:bodyPr wrap="square" lIns="92050" tIns="46025" rIns="92050" bIns="46025" anchor="t" anchorCtr="0">
            <a:noAutofit/>
          </a:bodyPr>
          <a:lstStyle/>
          <a:p>
            <a:pPr marL="0" marR="0" lvl="0" indent="0" algn="l" rtl="0">
              <a:spcBef>
                <a:spcPts val="0"/>
              </a:spcBef>
              <a:spcAft>
                <a:spcPts val="0"/>
              </a:spcAft>
              <a:buSzPct val="25000"/>
              <a:buNone/>
            </a:pPr>
            <a:fld id="{00000000-1234-1234-1234-123412341234}" type="slidenum">
              <a:rPr lang="en" sz="1600" b="1" i="1" u="none" strike="noStrike" cap="none">
                <a:solidFill>
                  <a:srgbClr val="000000"/>
                </a:solidFill>
                <a:latin typeface="Courier New"/>
                <a:ea typeface="Courier New"/>
                <a:cs typeface="Courier New"/>
                <a:sym typeface="Courier New"/>
              </a:rPr>
              <a:t>‹#›</a:t>
            </a:fld>
            <a:r>
              <a:rPr lang="en" sz="1800" b="1" i="0" u="none" strike="noStrike" cap="none">
                <a:solidFill>
                  <a:srgbClr val="808080"/>
                </a:solidFill>
                <a:latin typeface="Arial"/>
                <a:ea typeface="Arial"/>
                <a:cs typeface="Arial"/>
                <a:sym typeface="Arial"/>
              </a:rPr>
              <a:t> - </a:t>
            </a:r>
            <a:r>
              <a:rPr lang="en" sz="1000" b="1" i="0" u="none" strike="noStrike" cap="none">
                <a:solidFill>
                  <a:srgbClr val="969696"/>
                </a:solidFill>
                <a:latin typeface="Arial"/>
                <a:ea typeface="Arial"/>
                <a:cs typeface="Arial"/>
                <a:sym typeface="Arial"/>
              </a:rPr>
              <a:t>Lectures.GersteinLab.org</a:t>
            </a: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 id="2147483656"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jpg"/></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0.jp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2.jp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g"/><Relationship Id="rId5" Type="http://schemas.openxmlformats.org/officeDocument/2006/relationships/image" Target="../media/image15.png"/><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png"/><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png"/><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png"/><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Shape 467"/>
          <p:cNvSpPr txBox="1">
            <a:spLocks noGrp="1"/>
          </p:cNvSpPr>
          <p:nvPr>
            <p:ph type="title"/>
          </p:nvPr>
        </p:nvSpPr>
        <p:spPr>
          <a:xfrm>
            <a:off x="1643063" y="247650"/>
            <a:ext cx="5829300" cy="857400"/>
          </a:xfrm>
          <a:prstGeom prst="rect">
            <a:avLst/>
          </a:prstGeom>
          <a:noFill/>
          <a:ln>
            <a:noFill/>
          </a:ln>
        </p:spPr>
        <p:txBody>
          <a:bodyPr wrap="square"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2700" b="1" i="0" u="none" strike="noStrike" cap="none">
                <a:solidFill>
                  <a:srgbClr val="22228B"/>
                </a:solidFill>
                <a:latin typeface="Helvetica Neue"/>
                <a:ea typeface="Helvetica Neue"/>
                <a:cs typeface="Helvetica Neue"/>
                <a:sym typeface="Helvetica Neue"/>
              </a:rPr>
              <a:t>Comparison between ∆F distributions: TSGs v. oncogenes</a:t>
            </a:r>
          </a:p>
        </p:txBody>
      </p:sp>
      <p:sp>
        <p:nvSpPr>
          <p:cNvPr id="468" name="Shape 468"/>
          <p:cNvSpPr/>
          <p:nvPr/>
        </p:nvSpPr>
        <p:spPr>
          <a:xfrm>
            <a:off x="6130529" y="1439467"/>
            <a:ext cx="1777500" cy="249900"/>
          </a:xfrm>
          <a:prstGeom prst="rect">
            <a:avLst/>
          </a:prstGeom>
          <a:solidFill>
            <a:schemeClr val="lt1"/>
          </a:solidFill>
          <a:ln>
            <a:noFill/>
          </a:ln>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pic>
        <p:nvPicPr>
          <p:cNvPr id="469" name="Shape 469"/>
          <p:cNvPicPr preferRelativeResize="0"/>
          <p:nvPr/>
        </p:nvPicPr>
        <p:blipFill rotWithShape="1">
          <a:blip r:embed="rId3">
            <a:alphaModFix/>
          </a:blip>
          <a:srcRect l="10522" t="15595" b="23742"/>
          <a:stretch/>
        </p:blipFill>
        <p:spPr>
          <a:xfrm>
            <a:off x="2196704" y="1206103"/>
            <a:ext cx="4708564" cy="3275402"/>
          </a:xfrm>
          <a:prstGeom prst="rect">
            <a:avLst/>
          </a:prstGeom>
          <a:noFill/>
          <a:ln>
            <a:noFill/>
          </a:ln>
        </p:spPr>
      </p:pic>
      <p:sp>
        <p:nvSpPr>
          <p:cNvPr id="470" name="Shape 470"/>
          <p:cNvSpPr/>
          <p:nvPr/>
        </p:nvSpPr>
        <p:spPr>
          <a:xfrm>
            <a:off x="1991917" y="1583531"/>
            <a:ext cx="120300" cy="114300"/>
          </a:xfrm>
          <a:prstGeom prst="smileyFace">
            <a:avLst>
              <a:gd name="adj" fmla="val 4653"/>
            </a:avLst>
          </a:prstGeom>
          <a:solidFill>
            <a:srgbClr val="92D05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471" name="Shape 471"/>
          <p:cNvSpPr/>
          <p:nvPr/>
        </p:nvSpPr>
        <p:spPr>
          <a:xfrm>
            <a:off x="1993107" y="1726407"/>
            <a:ext cx="98700" cy="184500"/>
          </a:xfrm>
          <a:prstGeom prst="upArrow">
            <a:avLst>
              <a:gd name="adj1" fmla="val 50000"/>
              <a:gd name="adj2" fmla="val 50007"/>
            </a:avLst>
          </a:prstGeom>
          <a:solidFill>
            <a:srgbClr val="92D05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472" name="Shape 472"/>
          <p:cNvSpPr/>
          <p:nvPr/>
        </p:nvSpPr>
        <p:spPr>
          <a:xfrm>
            <a:off x="2001442" y="2432447"/>
            <a:ext cx="120300" cy="114300"/>
          </a:xfrm>
          <a:prstGeom prst="smileyFace">
            <a:avLst>
              <a:gd name="adj" fmla="val -4653"/>
            </a:avLst>
          </a:prstGeom>
          <a:solidFill>
            <a:srgbClr val="FF000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473" name="Shape 473"/>
          <p:cNvSpPr/>
          <p:nvPr/>
        </p:nvSpPr>
        <p:spPr>
          <a:xfrm rot="10800000">
            <a:off x="2001563" y="2216992"/>
            <a:ext cx="98700" cy="184500"/>
          </a:xfrm>
          <a:prstGeom prst="upArrow">
            <a:avLst>
              <a:gd name="adj1" fmla="val 50000"/>
              <a:gd name="adj2" fmla="val 50007"/>
            </a:avLst>
          </a:prstGeom>
          <a:solidFill>
            <a:srgbClr val="FF000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474" name="Shape 474"/>
          <p:cNvSpPr txBox="1"/>
          <p:nvPr/>
        </p:nvSpPr>
        <p:spPr>
          <a:xfrm>
            <a:off x="494677" y="4582700"/>
            <a:ext cx="8307000" cy="4383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i="0" u="none" strike="noStrike" cap="none">
                <a:solidFill>
                  <a:schemeClr val="dk1"/>
                </a:solidFill>
                <a:latin typeface="Helvetica Neue"/>
                <a:ea typeface="Helvetica Neue"/>
                <a:cs typeface="Helvetica Neue"/>
                <a:sym typeface="Helvetica Neue"/>
              </a:rPr>
              <a:t>SNVs in TSGs change frustration more in core than the surface, whereas those associated with oncogenes manifest the opposite pattern. This is consistent with differences in LOF v GOF mechanisms.</a:t>
            </a:r>
          </a:p>
        </p:txBody>
      </p:sp>
      <p:sp>
        <p:nvSpPr>
          <p:cNvPr id="475" name="Shape 475"/>
          <p:cNvSpPr txBox="1"/>
          <p:nvPr/>
        </p:nvSpPr>
        <p:spPr>
          <a:xfrm rot="-5400000">
            <a:off x="-851425" y="4034650"/>
            <a:ext cx="1977000" cy="253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1">
                <a:solidFill>
                  <a:srgbClr val="7F7F7F"/>
                </a:solidFill>
                <a:latin typeface="Calibri"/>
                <a:ea typeface="Calibri"/>
                <a:cs typeface="Calibri"/>
                <a:sym typeface="Calibri"/>
              </a:rPr>
              <a:t>[Kumar et al, </a:t>
            </a:r>
            <a:r>
              <a:rPr lang="en" sz="1200" b="1" i="1">
                <a:solidFill>
                  <a:srgbClr val="7F7F7F"/>
                </a:solidFill>
                <a:latin typeface="Calibri"/>
                <a:ea typeface="Calibri"/>
                <a:cs typeface="Calibri"/>
                <a:sym typeface="Calibri"/>
              </a:rPr>
              <a:t>NAR</a:t>
            </a:r>
            <a:r>
              <a:rPr lang="en" sz="1200" b="1">
                <a:solidFill>
                  <a:srgbClr val="7F7F7F"/>
                </a:solidFill>
                <a:latin typeface="Calibri"/>
                <a:ea typeface="Calibri"/>
                <a:cs typeface="Calibri"/>
                <a:sym typeface="Calibri"/>
              </a:rPr>
              <a:t> (2016)]</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Shape 488"/>
          <p:cNvSpPr txBox="1"/>
          <p:nvPr/>
        </p:nvSpPr>
        <p:spPr>
          <a:xfrm>
            <a:off x="258418" y="0"/>
            <a:ext cx="8382482" cy="847500"/>
          </a:xfrm>
          <a:prstGeom prst="rect">
            <a:avLst/>
          </a:prstGeom>
          <a:noFill/>
          <a:ln>
            <a:noFill/>
          </a:ln>
        </p:spPr>
        <p:txBody>
          <a:bodyPr wrap="square" lIns="91425" tIns="91425" rIns="91425" bIns="91425" anchor="ctr" anchorCtr="0">
            <a:noAutofit/>
          </a:bodyPr>
          <a:lstStyle/>
          <a:p>
            <a:pPr marL="0" marR="0" lvl="0" indent="0" algn="l" rtl="0">
              <a:spcBef>
                <a:spcPts val="0"/>
              </a:spcBef>
              <a:buSzPct val="25000"/>
              <a:buNone/>
            </a:pPr>
            <a:r>
              <a:rPr lang="en" sz="2700">
                <a:solidFill>
                  <a:srgbClr val="22228B"/>
                </a:solidFill>
                <a:highlight>
                  <a:srgbClr val="FFFFFF"/>
                </a:highlight>
                <a:latin typeface="Helvetica Neue"/>
                <a:ea typeface="Helvetica Neue"/>
                <a:cs typeface="Helvetica Neue"/>
                <a:sym typeface="Helvetica Neue"/>
              </a:rPr>
              <a:t>Funseq: a flexible framework to determine </a:t>
            </a:r>
            <a:br>
              <a:rPr lang="en" sz="2700">
                <a:solidFill>
                  <a:srgbClr val="22228B"/>
                </a:solidFill>
                <a:highlight>
                  <a:srgbClr val="FFFFFF"/>
                </a:highlight>
                <a:latin typeface="Helvetica Neue"/>
                <a:ea typeface="Helvetica Neue"/>
                <a:cs typeface="Helvetica Neue"/>
                <a:sym typeface="Helvetica Neue"/>
              </a:rPr>
            </a:br>
            <a:r>
              <a:rPr lang="en" sz="2700">
                <a:solidFill>
                  <a:srgbClr val="22228B"/>
                </a:solidFill>
                <a:highlight>
                  <a:srgbClr val="FFFFFF"/>
                </a:highlight>
                <a:latin typeface="Helvetica Neue"/>
                <a:ea typeface="Helvetica Neue"/>
                <a:cs typeface="Helvetica Neue"/>
                <a:sym typeface="Helvetica Neue"/>
              </a:rPr>
              <a:t>functional impact &amp; use this to prioritize variants</a:t>
            </a:r>
          </a:p>
        </p:txBody>
      </p:sp>
      <p:sp>
        <p:nvSpPr>
          <p:cNvPr id="489" name="Shape 489"/>
          <p:cNvSpPr txBox="1"/>
          <p:nvPr/>
        </p:nvSpPr>
        <p:spPr>
          <a:xfrm>
            <a:off x="503100" y="1732650"/>
            <a:ext cx="1935900" cy="3281400"/>
          </a:xfrm>
          <a:prstGeom prst="rect">
            <a:avLst/>
          </a:prstGeom>
          <a:noFill/>
          <a:ln>
            <a:noFill/>
          </a:ln>
        </p:spPr>
        <p:txBody>
          <a:bodyPr wrap="square" lIns="91425" tIns="91425" rIns="91425" bIns="91425" anchor="ctr" anchorCtr="0">
            <a:noAutofit/>
          </a:bodyPr>
          <a:lstStyle/>
          <a:p>
            <a:pPr marL="0" marR="0" lvl="0" indent="0" algn="l" rtl="0">
              <a:spcBef>
                <a:spcPts val="0"/>
              </a:spcBef>
              <a:buSzPct val="25000"/>
              <a:buNone/>
            </a:pPr>
            <a:r>
              <a:rPr lang="en" sz="1200" b="1">
                <a:solidFill>
                  <a:srgbClr val="000090"/>
                </a:solidFill>
                <a:latin typeface="Arial"/>
                <a:ea typeface="Arial"/>
                <a:cs typeface="Arial"/>
                <a:sym typeface="Arial"/>
              </a:rPr>
              <a:t>Annotation (tf binding sites open chromatin, ncRNAs) &amp; Chromatin Dynamics</a:t>
            </a:r>
          </a:p>
          <a:p>
            <a:pPr marL="0" marR="0" lvl="0" indent="0" algn="l" rtl="0">
              <a:spcBef>
                <a:spcPts val="0"/>
              </a:spcBef>
              <a:buNone/>
            </a:pPr>
            <a:endParaRPr sz="1200" b="1">
              <a:solidFill>
                <a:srgbClr val="000090"/>
              </a:solidFill>
              <a:latin typeface="Arial"/>
              <a:ea typeface="Arial"/>
              <a:cs typeface="Arial"/>
              <a:sym typeface="Arial"/>
            </a:endParaRPr>
          </a:p>
          <a:p>
            <a:pPr marL="0" marR="0" lvl="0" indent="0" algn="l" rtl="0">
              <a:spcBef>
                <a:spcPts val="0"/>
              </a:spcBef>
              <a:buNone/>
            </a:pPr>
            <a:endParaRPr sz="1100" b="1">
              <a:solidFill>
                <a:srgbClr val="000090"/>
              </a:solidFill>
              <a:latin typeface="Arial"/>
              <a:ea typeface="Arial"/>
              <a:cs typeface="Arial"/>
              <a:sym typeface="Arial"/>
            </a:endParaRPr>
          </a:p>
          <a:p>
            <a:pPr marL="0" marR="0" lvl="0" indent="0" algn="l" rtl="0">
              <a:spcBef>
                <a:spcPts val="0"/>
              </a:spcBef>
              <a:buSzPct val="25000"/>
              <a:buNone/>
            </a:pPr>
            <a:r>
              <a:rPr lang="en" sz="1200" b="1">
                <a:solidFill>
                  <a:srgbClr val="000090"/>
                </a:solidFill>
                <a:latin typeface="Arial"/>
                <a:ea typeface="Arial"/>
                <a:cs typeface="Arial"/>
                <a:sym typeface="Arial"/>
              </a:rPr>
              <a:t>Conservation</a:t>
            </a:r>
            <a:br>
              <a:rPr lang="en" sz="1200" b="1">
                <a:solidFill>
                  <a:srgbClr val="000090"/>
                </a:solidFill>
                <a:latin typeface="Arial"/>
                <a:ea typeface="Arial"/>
                <a:cs typeface="Arial"/>
                <a:sym typeface="Arial"/>
              </a:rPr>
            </a:br>
            <a:r>
              <a:rPr lang="en" sz="1200" b="1">
                <a:solidFill>
                  <a:srgbClr val="000090"/>
                </a:solidFill>
                <a:latin typeface="Arial"/>
                <a:ea typeface="Arial"/>
                <a:cs typeface="Arial"/>
                <a:sym typeface="Arial"/>
              </a:rPr>
              <a:t>(GERP, allele freq.)</a:t>
            </a:r>
          </a:p>
          <a:p>
            <a:pPr marL="0" marR="0" lvl="0" indent="0" algn="l" rtl="0">
              <a:spcBef>
                <a:spcPts val="0"/>
              </a:spcBef>
              <a:buNone/>
            </a:pPr>
            <a:endParaRPr sz="1200" b="1">
              <a:solidFill>
                <a:srgbClr val="000090"/>
              </a:solidFill>
              <a:latin typeface="Arial"/>
              <a:ea typeface="Arial"/>
              <a:cs typeface="Arial"/>
              <a:sym typeface="Arial"/>
            </a:endParaRPr>
          </a:p>
          <a:p>
            <a:pPr marL="0" marR="0" lvl="0" indent="0" algn="l" rtl="0">
              <a:spcBef>
                <a:spcPts val="0"/>
              </a:spcBef>
              <a:buNone/>
            </a:pPr>
            <a:endParaRPr sz="1200" b="1">
              <a:solidFill>
                <a:srgbClr val="000090"/>
              </a:solidFill>
              <a:latin typeface="Arial"/>
              <a:ea typeface="Arial"/>
              <a:cs typeface="Arial"/>
              <a:sym typeface="Arial"/>
            </a:endParaRPr>
          </a:p>
          <a:p>
            <a:pPr marL="0" marR="0" lvl="0" indent="0" algn="l" rtl="0">
              <a:spcBef>
                <a:spcPts val="0"/>
              </a:spcBef>
              <a:buSzPct val="25000"/>
              <a:buNone/>
            </a:pPr>
            <a:r>
              <a:rPr lang="en" sz="1200" b="1">
                <a:solidFill>
                  <a:srgbClr val="000090"/>
                </a:solidFill>
                <a:latin typeface="Arial"/>
                <a:ea typeface="Arial"/>
                <a:cs typeface="Arial"/>
                <a:sym typeface="Arial"/>
              </a:rPr>
              <a:t>Mutational impact (motif breaking, Lof) </a:t>
            </a:r>
          </a:p>
          <a:p>
            <a:pPr marL="0" marR="0" lvl="0" indent="0" algn="l" rtl="0">
              <a:spcBef>
                <a:spcPts val="0"/>
              </a:spcBef>
              <a:buNone/>
            </a:pPr>
            <a:endParaRPr sz="1200" b="1">
              <a:solidFill>
                <a:srgbClr val="000090"/>
              </a:solidFill>
              <a:latin typeface="Arial"/>
              <a:ea typeface="Arial"/>
              <a:cs typeface="Arial"/>
              <a:sym typeface="Arial"/>
            </a:endParaRPr>
          </a:p>
          <a:p>
            <a:pPr marL="0" marR="0" lvl="0" indent="0" algn="l" rtl="0">
              <a:spcBef>
                <a:spcPts val="0"/>
              </a:spcBef>
              <a:buNone/>
            </a:pPr>
            <a:endParaRPr sz="1200" b="1">
              <a:solidFill>
                <a:srgbClr val="000090"/>
              </a:solidFill>
              <a:latin typeface="Arial"/>
              <a:ea typeface="Arial"/>
              <a:cs typeface="Arial"/>
              <a:sym typeface="Arial"/>
            </a:endParaRPr>
          </a:p>
          <a:p>
            <a:pPr marL="0" marR="0" lvl="0" indent="0" algn="l" rtl="0">
              <a:spcBef>
                <a:spcPts val="0"/>
              </a:spcBef>
              <a:buSzPct val="25000"/>
              <a:buNone/>
            </a:pPr>
            <a:r>
              <a:rPr lang="en" sz="1200" b="1">
                <a:solidFill>
                  <a:srgbClr val="000090"/>
                </a:solidFill>
                <a:latin typeface="Arial"/>
                <a:ea typeface="Arial"/>
                <a:cs typeface="Arial"/>
                <a:sym typeface="Arial"/>
              </a:rPr>
              <a:t>Network (centrality position)</a:t>
            </a:r>
          </a:p>
          <a:p>
            <a:pPr marL="0" marR="0" lvl="0" indent="0" algn="l" rtl="0">
              <a:spcBef>
                <a:spcPts val="0"/>
              </a:spcBef>
              <a:buSzPct val="25000"/>
              <a:buNone/>
            </a:pPr>
            <a:r>
              <a:rPr lang="en" sz="1200">
                <a:solidFill>
                  <a:srgbClr val="000090"/>
                </a:solidFill>
                <a:latin typeface="Arial"/>
                <a:ea typeface="Arial"/>
                <a:cs typeface="Arial"/>
                <a:sym typeface="Arial"/>
              </a:rPr>
              <a:t> </a:t>
            </a:r>
          </a:p>
        </p:txBody>
      </p:sp>
      <p:sp>
        <p:nvSpPr>
          <p:cNvPr id="490" name="Shape 490"/>
          <p:cNvSpPr txBox="1"/>
          <p:nvPr/>
        </p:nvSpPr>
        <p:spPr>
          <a:xfrm rot="-5400000">
            <a:off x="6638188" y="2662262"/>
            <a:ext cx="4005425" cy="3759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000" dirty="0">
                <a:solidFill>
                  <a:srgbClr val="7F7F7F"/>
                </a:solidFill>
                <a:latin typeface="Arial"/>
                <a:ea typeface="Arial"/>
                <a:cs typeface="Arial"/>
                <a:sym typeface="Arial"/>
              </a:rPr>
              <a:t>[Fu et al., </a:t>
            </a:r>
            <a:r>
              <a:rPr lang="en" sz="1000" dirty="0" err="1">
                <a:solidFill>
                  <a:srgbClr val="7F7F7F"/>
                </a:solidFill>
                <a:latin typeface="Arial"/>
                <a:ea typeface="Arial"/>
                <a:cs typeface="Arial"/>
                <a:sym typeface="Arial"/>
              </a:rPr>
              <a:t>GenomeBiology</a:t>
            </a:r>
            <a:r>
              <a:rPr lang="en" sz="1000" dirty="0">
                <a:solidFill>
                  <a:srgbClr val="7F7F7F"/>
                </a:solidFill>
                <a:latin typeface="Arial"/>
                <a:ea typeface="Arial"/>
                <a:cs typeface="Arial"/>
                <a:sym typeface="Arial"/>
              </a:rPr>
              <a:t> ('14), , </a:t>
            </a:r>
            <a:r>
              <a:rPr lang="en" sz="1000" dirty="0" err="1">
                <a:solidFill>
                  <a:srgbClr val="7F7F7F"/>
                </a:solidFill>
                <a:latin typeface="Arial"/>
                <a:ea typeface="Arial"/>
                <a:cs typeface="Arial"/>
                <a:sym typeface="Arial"/>
              </a:rPr>
              <a:t>Khurana</a:t>
            </a:r>
            <a:r>
              <a:rPr lang="en" sz="1000" dirty="0">
                <a:solidFill>
                  <a:srgbClr val="7F7F7F"/>
                </a:solidFill>
                <a:latin typeface="Arial"/>
                <a:ea typeface="Arial"/>
                <a:cs typeface="Arial"/>
                <a:sym typeface="Arial"/>
              </a:rPr>
              <a:t> et al., Science ('13)]</a:t>
            </a:r>
          </a:p>
          <a:p>
            <a:pPr marL="0" marR="0" lvl="0" indent="0" algn="l" rtl="0">
              <a:spcBef>
                <a:spcPts val="0"/>
              </a:spcBef>
              <a:buSzPct val="25000"/>
              <a:buNone/>
            </a:pPr>
            <a:r>
              <a:rPr lang="en" sz="1600" dirty="0">
                <a:solidFill>
                  <a:srgbClr val="7F7F7F"/>
                </a:solidFill>
                <a:latin typeface="Arial"/>
                <a:ea typeface="Arial"/>
                <a:cs typeface="Arial"/>
                <a:sym typeface="Arial"/>
              </a:rPr>
              <a:t> </a:t>
            </a:r>
          </a:p>
        </p:txBody>
      </p:sp>
      <p:grpSp>
        <p:nvGrpSpPr>
          <p:cNvPr id="491" name="Shape 491"/>
          <p:cNvGrpSpPr/>
          <p:nvPr/>
        </p:nvGrpSpPr>
        <p:grpSpPr>
          <a:xfrm>
            <a:off x="2439000" y="930818"/>
            <a:ext cx="5431176" cy="4122542"/>
            <a:chOff x="3252000" y="1241091"/>
            <a:chExt cx="7241569" cy="5496723"/>
          </a:xfrm>
        </p:grpSpPr>
        <p:pic>
          <p:nvPicPr>
            <p:cNvPr id="492" name="Shape 492"/>
            <p:cNvPicPr preferRelativeResize="0"/>
            <p:nvPr/>
          </p:nvPicPr>
          <p:blipFill rotWithShape="1">
            <a:blip r:embed="rId3">
              <a:alphaModFix/>
            </a:blip>
            <a:srcRect l="15832" b="19767"/>
            <a:stretch/>
          </p:blipFill>
          <p:spPr>
            <a:xfrm>
              <a:off x="3252000" y="1241091"/>
              <a:ext cx="7241569" cy="5407928"/>
            </a:xfrm>
            <a:prstGeom prst="rect">
              <a:avLst/>
            </a:prstGeom>
            <a:noFill/>
            <a:ln>
              <a:noFill/>
            </a:ln>
          </p:spPr>
        </p:pic>
        <p:sp>
          <p:nvSpPr>
            <p:cNvPr id="493" name="Shape 493"/>
            <p:cNvSpPr txBox="1"/>
            <p:nvPr/>
          </p:nvSpPr>
          <p:spPr>
            <a:xfrm>
              <a:off x="7422776" y="6368482"/>
              <a:ext cx="2988236" cy="369332"/>
            </a:xfrm>
            <a:prstGeom prst="rect">
              <a:avLst/>
            </a:prstGeom>
            <a:solidFill>
              <a:schemeClr val="lt1"/>
            </a:solidFill>
            <a:ln>
              <a:noFill/>
            </a:ln>
          </p:spPr>
          <p:txBody>
            <a:bodyPr wrap="square" lIns="68575" tIns="34275" rIns="68575" bIns="34275" anchor="t" anchorCtr="0">
              <a:noAutofit/>
            </a:bodyPr>
            <a:lstStyle/>
            <a:p>
              <a:pPr marL="0" marR="0" lvl="0" indent="0" algn="l" rtl="0">
                <a:spcBef>
                  <a:spcPts val="0"/>
                </a:spcBef>
                <a:buNone/>
              </a:pPr>
              <a:endParaRPr sz="1400">
                <a:solidFill>
                  <a:schemeClr val="dk1"/>
                </a:solidFill>
                <a:latin typeface="Arial"/>
                <a:ea typeface="Arial"/>
                <a:cs typeface="Arial"/>
                <a:sym typeface="Arial"/>
              </a:endParaRP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498" name="Shape 498" descr="noncoding_broad_categories.jpg"/>
          <p:cNvPicPr preferRelativeResize="0"/>
          <p:nvPr/>
        </p:nvPicPr>
        <p:blipFill>
          <a:blip r:embed="rId3">
            <a:alphaModFix/>
          </a:blip>
          <a:stretch>
            <a:fillRect/>
          </a:stretch>
        </p:blipFill>
        <p:spPr>
          <a:xfrm>
            <a:off x="1662700" y="895725"/>
            <a:ext cx="3733801" cy="3694944"/>
          </a:xfrm>
          <a:prstGeom prst="rect">
            <a:avLst/>
          </a:prstGeom>
          <a:noFill/>
          <a:ln>
            <a:noFill/>
          </a:ln>
        </p:spPr>
      </p:pic>
      <p:sp>
        <p:nvSpPr>
          <p:cNvPr id="499" name="Shape 499"/>
          <p:cNvSpPr txBox="1">
            <a:spLocks noGrp="1"/>
          </p:cNvSpPr>
          <p:nvPr>
            <p:ph type="title"/>
          </p:nvPr>
        </p:nvSpPr>
        <p:spPr>
          <a:xfrm>
            <a:off x="311700" y="520800"/>
            <a:ext cx="8520600" cy="572700"/>
          </a:xfrm>
          <a:prstGeom prst="rect">
            <a:avLst/>
          </a:prstGeom>
        </p:spPr>
        <p:txBody>
          <a:bodyPr wrap="square" lIns="91425" tIns="91425" rIns="91425" bIns="91425" anchor="b" anchorCtr="0">
            <a:noAutofit/>
          </a:bodyPr>
          <a:lstStyle/>
          <a:p>
            <a:pPr lvl="0" algn="ctr">
              <a:spcBef>
                <a:spcPts val="0"/>
              </a:spcBef>
              <a:buClr>
                <a:schemeClr val="dk1"/>
              </a:buClr>
              <a:buSzPct val="55000"/>
              <a:buFont typeface="Arial"/>
              <a:buNone/>
            </a:pPr>
            <a:r>
              <a:rPr lang="en" sz="2000" b="1">
                <a:solidFill>
                  <a:srgbClr val="22228B"/>
                </a:solidFill>
              </a:rPr>
              <a:t>Finding "Conserved” Sites in the Human Population:</a:t>
            </a:r>
          </a:p>
          <a:p>
            <a:pPr lvl="0" algn="ctr">
              <a:spcBef>
                <a:spcPts val="0"/>
              </a:spcBef>
              <a:buClr>
                <a:schemeClr val="dk1"/>
              </a:buClr>
              <a:buSzPct val="45833"/>
              <a:buFont typeface="Arial"/>
              <a:buNone/>
            </a:pPr>
            <a:r>
              <a:rPr lang="en" sz="2400" b="1">
                <a:solidFill>
                  <a:srgbClr val="22228B"/>
                </a:solidFill>
              </a:rPr>
              <a:t> </a:t>
            </a:r>
            <a:r>
              <a:rPr lang="en" sz="1600" b="1">
                <a:solidFill>
                  <a:srgbClr val="22228B"/>
                </a:solidFill>
              </a:rPr>
              <a:t>Negative selection in non-coding elements based on</a:t>
            </a:r>
          </a:p>
          <a:p>
            <a:pPr lvl="0" algn="ctr">
              <a:spcBef>
                <a:spcPts val="0"/>
              </a:spcBef>
              <a:buNone/>
            </a:pPr>
            <a:r>
              <a:rPr lang="en" sz="1600" b="1">
                <a:solidFill>
                  <a:srgbClr val="22228B"/>
                </a:solidFill>
              </a:rPr>
              <a:t>Production ENCODE &amp; 1000G Phase 1</a:t>
            </a:r>
          </a:p>
        </p:txBody>
      </p:sp>
      <p:sp>
        <p:nvSpPr>
          <p:cNvPr id="500" name="Shape 500"/>
          <p:cNvSpPr txBox="1"/>
          <p:nvPr/>
        </p:nvSpPr>
        <p:spPr>
          <a:xfrm>
            <a:off x="1003500" y="2239550"/>
            <a:ext cx="1319700" cy="338400"/>
          </a:xfrm>
          <a:prstGeom prst="rect">
            <a:avLst/>
          </a:prstGeom>
          <a:noFill/>
          <a:ln>
            <a:noFill/>
          </a:ln>
        </p:spPr>
        <p:txBody>
          <a:bodyPr wrap="square" lIns="91425" tIns="91425" rIns="91425" bIns="91425" anchor="ctr" anchorCtr="0">
            <a:noAutofit/>
          </a:bodyPr>
          <a:lstStyle/>
          <a:p>
            <a:pPr lvl="0" rtl="0">
              <a:lnSpc>
                <a:spcPct val="115000"/>
              </a:lnSpc>
              <a:spcBef>
                <a:spcPts val="0"/>
              </a:spcBef>
              <a:buNone/>
            </a:pPr>
            <a:r>
              <a:rPr lang="en" sz="1200">
                <a:solidFill>
                  <a:schemeClr val="dk1"/>
                </a:solidFill>
                <a:latin typeface="Calibri"/>
                <a:ea typeface="Calibri"/>
                <a:cs typeface="Calibri"/>
                <a:sym typeface="Calibri"/>
              </a:rPr>
              <a:t>(Non-coding RNA)</a:t>
            </a:r>
          </a:p>
        </p:txBody>
      </p:sp>
      <p:sp>
        <p:nvSpPr>
          <p:cNvPr id="501" name="Shape 501"/>
          <p:cNvSpPr txBox="1"/>
          <p:nvPr/>
        </p:nvSpPr>
        <p:spPr>
          <a:xfrm>
            <a:off x="381500" y="2592600"/>
            <a:ext cx="2151900" cy="301200"/>
          </a:xfrm>
          <a:prstGeom prst="rect">
            <a:avLst/>
          </a:prstGeom>
          <a:noFill/>
          <a:ln>
            <a:noFill/>
          </a:ln>
        </p:spPr>
        <p:txBody>
          <a:bodyPr wrap="square" lIns="91425" tIns="91425" rIns="91425" bIns="91425" anchor="ctr" anchorCtr="0">
            <a:noAutofit/>
          </a:bodyPr>
          <a:lstStyle/>
          <a:p>
            <a:pPr lvl="0" algn="ctr" rtl="0">
              <a:lnSpc>
                <a:spcPct val="115000"/>
              </a:lnSpc>
              <a:spcBef>
                <a:spcPts val="0"/>
              </a:spcBef>
              <a:buNone/>
            </a:pPr>
            <a:r>
              <a:rPr lang="en" sz="1200">
                <a:solidFill>
                  <a:schemeClr val="dk1"/>
                </a:solidFill>
                <a:latin typeface="Calibri"/>
                <a:ea typeface="Calibri"/>
                <a:cs typeface="Calibri"/>
                <a:sym typeface="Calibri"/>
              </a:rPr>
              <a:t>(DNase I hypersensitive sites)</a:t>
            </a:r>
          </a:p>
        </p:txBody>
      </p:sp>
      <p:sp>
        <p:nvSpPr>
          <p:cNvPr id="502" name="Shape 502"/>
          <p:cNvSpPr txBox="1"/>
          <p:nvPr/>
        </p:nvSpPr>
        <p:spPr>
          <a:xfrm>
            <a:off x="2338850" y="4443050"/>
            <a:ext cx="3000000" cy="782100"/>
          </a:xfrm>
          <a:prstGeom prst="rect">
            <a:avLst/>
          </a:prstGeom>
          <a:noFill/>
          <a:ln>
            <a:noFill/>
          </a:ln>
        </p:spPr>
        <p:txBody>
          <a:bodyPr wrap="square" lIns="91425" tIns="91425" rIns="91425" bIns="91425" anchor="ctr" anchorCtr="0">
            <a:noAutofit/>
          </a:bodyPr>
          <a:lstStyle/>
          <a:p>
            <a:pPr lvl="0" algn="ctr" rtl="0">
              <a:lnSpc>
                <a:spcPct val="100000"/>
              </a:lnSpc>
              <a:spcBef>
                <a:spcPts val="0"/>
              </a:spcBef>
              <a:buNone/>
            </a:pPr>
            <a:r>
              <a:rPr lang="en" b="1">
                <a:solidFill>
                  <a:schemeClr val="dk1"/>
                </a:solidFill>
                <a:latin typeface="Calibri"/>
                <a:ea typeface="Calibri"/>
                <a:cs typeface="Calibri"/>
                <a:sym typeface="Calibri"/>
              </a:rPr>
              <a:t>Depletion of Common Variants</a:t>
            </a:r>
          </a:p>
          <a:p>
            <a:pPr lvl="0" algn="ctr" rtl="0">
              <a:lnSpc>
                <a:spcPct val="100000"/>
              </a:lnSpc>
              <a:spcBef>
                <a:spcPts val="0"/>
              </a:spcBef>
              <a:buNone/>
            </a:pPr>
            <a:r>
              <a:rPr lang="en" b="1">
                <a:solidFill>
                  <a:schemeClr val="dk1"/>
                </a:solidFill>
                <a:latin typeface="Calibri"/>
                <a:ea typeface="Calibri"/>
                <a:cs typeface="Calibri"/>
                <a:sym typeface="Calibri"/>
              </a:rPr>
              <a:t>in the Human Population</a:t>
            </a:r>
          </a:p>
        </p:txBody>
      </p:sp>
      <p:sp>
        <p:nvSpPr>
          <p:cNvPr id="503" name="Shape 503"/>
          <p:cNvSpPr txBox="1"/>
          <p:nvPr/>
        </p:nvSpPr>
        <p:spPr>
          <a:xfrm>
            <a:off x="5773200" y="1395600"/>
            <a:ext cx="3000000" cy="3000000"/>
          </a:xfrm>
          <a:prstGeom prst="rect">
            <a:avLst/>
          </a:prstGeom>
          <a:noFill/>
          <a:ln>
            <a:noFill/>
          </a:ln>
        </p:spPr>
        <p:txBody>
          <a:bodyPr wrap="square" lIns="91425" tIns="91425" rIns="91425" bIns="91425" anchor="ctr" anchorCtr="0">
            <a:noAutofit/>
          </a:bodyPr>
          <a:lstStyle/>
          <a:p>
            <a:pPr lvl="0" algn="ctr" rtl="0">
              <a:lnSpc>
                <a:spcPct val="80000"/>
              </a:lnSpc>
              <a:spcBef>
                <a:spcPts val="0"/>
              </a:spcBef>
              <a:buNone/>
            </a:pPr>
            <a:r>
              <a:rPr lang="en" sz="2200">
                <a:solidFill>
                  <a:schemeClr val="dk1"/>
                </a:solidFill>
                <a:latin typeface="Calibri"/>
                <a:ea typeface="Calibri"/>
                <a:cs typeface="Calibri"/>
                <a:sym typeface="Calibri"/>
              </a:rPr>
              <a:t>Broad categories of regulatory regions under negative selection</a:t>
            </a:r>
          </a:p>
          <a:p>
            <a:pPr lvl="0" algn="ctr" rtl="0">
              <a:lnSpc>
                <a:spcPct val="80000"/>
              </a:lnSpc>
              <a:spcBef>
                <a:spcPts val="0"/>
              </a:spcBef>
              <a:buNone/>
            </a:pPr>
            <a:r>
              <a:rPr lang="en" sz="2200">
                <a:solidFill>
                  <a:schemeClr val="dk1"/>
                </a:solidFill>
                <a:latin typeface="Calibri"/>
                <a:ea typeface="Calibri"/>
                <a:cs typeface="Calibri"/>
                <a:sym typeface="Calibri"/>
              </a:rPr>
              <a:t>Related to:</a:t>
            </a:r>
          </a:p>
          <a:p>
            <a:pPr lvl="0" algn="ctr" rtl="0">
              <a:lnSpc>
                <a:spcPct val="80000"/>
              </a:lnSpc>
              <a:spcBef>
                <a:spcPts val="0"/>
              </a:spcBef>
              <a:buNone/>
            </a:pPr>
            <a:r>
              <a:rPr lang="en" sz="1100">
                <a:solidFill>
                  <a:schemeClr val="dk1"/>
                </a:solidFill>
                <a:latin typeface="Calibri"/>
                <a:ea typeface="Calibri"/>
                <a:cs typeface="Calibri"/>
                <a:sym typeface="Calibri"/>
              </a:rPr>
              <a:t>    	</a:t>
            </a:r>
          </a:p>
          <a:p>
            <a:pPr lvl="0" algn="ctr" rtl="0">
              <a:lnSpc>
                <a:spcPct val="80000"/>
              </a:lnSpc>
              <a:spcBef>
                <a:spcPts val="0"/>
              </a:spcBef>
              <a:buNone/>
            </a:pPr>
            <a:r>
              <a:rPr lang="en" sz="1100">
                <a:solidFill>
                  <a:schemeClr val="dk1"/>
                </a:solidFill>
                <a:latin typeface="Calibri"/>
                <a:ea typeface="Calibri"/>
                <a:cs typeface="Calibri"/>
                <a:sym typeface="Calibri"/>
              </a:rPr>
              <a:t>ENCODE, </a:t>
            </a:r>
            <a:r>
              <a:rPr lang="en" sz="1100" i="1">
                <a:solidFill>
                  <a:schemeClr val="dk1"/>
                </a:solidFill>
                <a:latin typeface="Calibri"/>
                <a:ea typeface="Calibri"/>
                <a:cs typeface="Calibri"/>
                <a:sym typeface="Calibri"/>
              </a:rPr>
              <a:t>Nature</a:t>
            </a:r>
            <a:r>
              <a:rPr lang="en" sz="1100">
                <a:solidFill>
                  <a:schemeClr val="dk1"/>
                </a:solidFill>
                <a:latin typeface="Calibri"/>
                <a:ea typeface="Calibri"/>
                <a:cs typeface="Calibri"/>
                <a:sym typeface="Calibri"/>
              </a:rPr>
              <a:t>, 2012</a:t>
            </a:r>
          </a:p>
          <a:p>
            <a:pPr lvl="0" algn="ctr" rtl="0">
              <a:lnSpc>
                <a:spcPct val="80000"/>
              </a:lnSpc>
              <a:spcBef>
                <a:spcPts val="0"/>
              </a:spcBef>
              <a:buNone/>
            </a:pPr>
            <a:r>
              <a:rPr lang="en" sz="1100">
                <a:solidFill>
                  <a:schemeClr val="dk1"/>
                </a:solidFill>
                <a:latin typeface="Calibri"/>
                <a:ea typeface="Calibri"/>
                <a:cs typeface="Calibri"/>
                <a:sym typeface="Calibri"/>
              </a:rPr>
              <a:t>Ward &amp; Kellis, </a:t>
            </a:r>
            <a:r>
              <a:rPr lang="en" sz="1100" i="1">
                <a:solidFill>
                  <a:schemeClr val="dk1"/>
                </a:solidFill>
                <a:latin typeface="Calibri"/>
                <a:ea typeface="Calibri"/>
                <a:cs typeface="Calibri"/>
                <a:sym typeface="Calibri"/>
              </a:rPr>
              <a:t>Science</a:t>
            </a:r>
            <a:r>
              <a:rPr lang="en" sz="1100">
                <a:solidFill>
                  <a:schemeClr val="dk1"/>
                </a:solidFill>
                <a:latin typeface="Calibri"/>
                <a:ea typeface="Calibri"/>
                <a:cs typeface="Calibri"/>
                <a:sym typeface="Calibri"/>
              </a:rPr>
              <a:t>, 2012</a:t>
            </a:r>
          </a:p>
          <a:p>
            <a:pPr lvl="0" algn="ctr" rtl="0">
              <a:lnSpc>
                <a:spcPct val="80000"/>
              </a:lnSpc>
              <a:spcBef>
                <a:spcPts val="0"/>
              </a:spcBef>
              <a:buNone/>
            </a:pPr>
            <a:r>
              <a:rPr lang="en" sz="1100">
                <a:solidFill>
                  <a:schemeClr val="dk1"/>
                </a:solidFill>
                <a:latin typeface="Calibri"/>
                <a:ea typeface="Calibri"/>
                <a:cs typeface="Calibri"/>
                <a:sym typeface="Calibri"/>
              </a:rPr>
              <a:t>Mu et al, </a:t>
            </a:r>
            <a:r>
              <a:rPr lang="en" sz="1100" i="1">
                <a:solidFill>
                  <a:schemeClr val="dk1"/>
                </a:solidFill>
                <a:latin typeface="Calibri"/>
                <a:ea typeface="Calibri"/>
                <a:cs typeface="Calibri"/>
                <a:sym typeface="Calibri"/>
              </a:rPr>
              <a:t>NAR</a:t>
            </a:r>
            <a:r>
              <a:rPr lang="en" sz="1100">
                <a:solidFill>
                  <a:schemeClr val="dk1"/>
                </a:solidFill>
                <a:latin typeface="Calibri"/>
                <a:ea typeface="Calibri"/>
                <a:cs typeface="Calibri"/>
                <a:sym typeface="Calibri"/>
              </a:rPr>
              <a:t>, 2011</a:t>
            </a:r>
          </a:p>
        </p:txBody>
      </p:sp>
      <p:sp>
        <p:nvSpPr>
          <p:cNvPr id="504" name="Shape 504"/>
          <p:cNvSpPr txBox="1"/>
          <p:nvPr/>
        </p:nvSpPr>
        <p:spPr>
          <a:xfrm>
            <a:off x="-72400" y="3177225"/>
            <a:ext cx="2453400" cy="246600"/>
          </a:xfrm>
          <a:prstGeom prst="rect">
            <a:avLst/>
          </a:prstGeom>
          <a:noFill/>
          <a:ln>
            <a:noFill/>
          </a:ln>
        </p:spPr>
        <p:txBody>
          <a:bodyPr wrap="square" lIns="91425" tIns="91425" rIns="91425" bIns="91425" anchor="ctr" anchorCtr="0">
            <a:noAutofit/>
          </a:bodyPr>
          <a:lstStyle/>
          <a:p>
            <a:pPr lvl="0" algn="ctr" rtl="0">
              <a:lnSpc>
                <a:spcPct val="115000"/>
              </a:lnSpc>
              <a:spcBef>
                <a:spcPts val="0"/>
              </a:spcBef>
              <a:buNone/>
            </a:pPr>
            <a:r>
              <a:rPr lang="en" sz="1200">
                <a:solidFill>
                  <a:schemeClr val="dk1"/>
                </a:solidFill>
                <a:latin typeface="Calibri"/>
                <a:ea typeface="Calibri"/>
                <a:cs typeface="Calibri"/>
                <a:sym typeface="Calibri"/>
              </a:rPr>
              <a:t>(Transcription factor binding sites)</a:t>
            </a:r>
          </a:p>
        </p:txBody>
      </p:sp>
      <p:sp>
        <p:nvSpPr>
          <p:cNvPr id="505" name="Shape 505"/>
          <p:cNvSpPr txBox="1"/>
          <p:nvPr/>
        </p:nvSpPr>
        <p:spPr>
          <a:xfrm>
            <a:off x="3623950" y="2838925"/>
            <a:ext cx="3000000" cy="301200"/>
          </a:xfrm>
          <a:prstGeom prst="rect">
            <a:avLst/>
          </a:prstGeom>
          <a:noFill/>
          <a:ln>
            <a:noFill/>
          </a:ln>
        </p:spPr>
        <p:txBody>
          <a:bodyPr wrap="square" lIns="91425" tIns="91425" rIns="91425" bIns="91425" anchor="ctr" anchorCtr="0">
            <a:noAutofit/>
          </a:bodyPr>
          <a:lstStyle/>
          <a:p>
            <a:pPr lvl="0" rtl="0">
              <a:spcBef>
                <a:spcPts val="0"/>
              </a:spcBef>
              <a:buNone/>
            </a:pPr>
            <a:r>
              <a:rPr lang="en" sz="1200"/>
              <a:t>(TFSS: Sequence-specific TFs)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pic>
        <p:nvPicPr>
          <p:cNvPr id="510" name="Shape 510" descr="selective_constraints_1.jpg"/>
          <p:cNvPicPr preferRelativeResize="0"/>
          <p:nvPr/>
        </p:nvPicPr>
        <p:blipFill>
          <a:blip r:embed="rId3">
            <a:alphaModFix/>
          </a:blip>
          <a:stretch>
            <a:fillRect/>
          </a:stretch>
        </p:blipFill>
        <p:spPr>
          <a:xfrm>
            <a:off x="311700" y="1482437"/>
            <a:ext cx="6781803" cy="3086778"/>
          </a:xfrm>
          <a:prstGeom prst="rect">
            <a:avLst/>
          </a:prstGeom>
          <a:noFill/>
          <a:ln>
            <a:noFill/>
          </a:ln>
        </p:spPr>
      </p:pic>
      <p:sp>
        <p:nvSpPr>
          <p:cNvPr id="511" name="Shape 511"/>
          <p:cNvSpPr txBox="1"/>
          <p:nvPr/>
        </p:nvSpPr>
        <p:spPr>
          <a:xfrm>
            <a:off x="5566250" y="204000"/>
            <a:ext cx="3000000" cy="3000000"/>
          </a:xfrm>
          <a:prstGeom prst="rect">
            <a:avLst/>
          </a:prstGeom>
          <a:noFill/>
          <a:ln>
            <a:noFill/>
          </a:ln>
        </p:spPr>
        <p:txBody>
          <a:bodyPr wrap="square" lIns="91425" tIns="91425" rIns="91425" bIns="91425" anchor="ctr" anchorCtr="0">
            <a:noAutofit/>
          </a:bodyPr>
          <a:lstStyle/>
          <a:p>
            <a:pPr lvl="0" rtl="0">
              <a:spcBef>
                <a:spcPts val="0"/>
              </a:spcBef>
              <a:buNone/>
            </a:pPr>
            <a:r>
              <a:rPr lang="en" sz="2600" b="1">
                <a:solidFill>
                  <a:srgbClr val="22228B"/>
                </a:solidFill>
              </a:rPr>
              <a:t>Differential selective constraints</a:t>
            </a:r>
          </a:p>
          <a:p>
            <a:pPr lvl="0" rtl="0">
              <a:spcBef>
                <a:spcPts val="0"/>
              </a:spcBef>
              <a:buNone/>
            </a:pPr>
            <a:r>
              <a:rPr lang="en" sz="2600" b="1">
                <a:solidFill>
                  <a:srgbClr val="22228B"/>
                </a:solidFill>
              </a:rPr>
              <a:t>among specific sub-categories</a:t>
            </a:r>
          </a:p>
        </p:txBody>
      </p:sp>
      <p:sp>
        <p:nvSpPr>
          <p:cNvPr id="512" name="Shape 512"/>
          <p:cNvSpPr txBox="1"/>
          <p:nvPr/>
        </p:nvSpPr>
        <p:spPr>
          <a:xfrm>
            <a:off x="786325" y="4168500"/>
            <a:ext cx="3000000" cy="1051200"/>
          </a:xfrm>
          <a:prstGeom prst="rect">
            <a:avLst/>
          </a:prstGeom>
          <a:noFill/>
          <a:ln>
            <a:noFill/>
          </a:ln>
        </p:spPr>
        <p:txBody>
          <a:bodyPr wrap="square" lIns="91425" tIns="91425" rIns="91425" bIns="91425" anchor="ctr" anchorCtr="0">
            <a:noAutofit/>
          </a:bodyPr>
          <a:lstStyle/>
          <a:p>
            <a:pPr lvl="0" rtl="0">
              <a:lnSpc>
                <a:spcPct val="100000"/>
              </a:lnSpc>
              <a:spcBef>
                <a:spcPts val="0"/>
              </a:spcBef>
              <a:buNone/>
            </a:pPr>
            <a:r>
              <a:rPr lang="en" sz="1600">
                <a:solidFill>
                  <a:schemeClr val="dk1"/>
                </a:solidFill>
                <a:latin typeface="Calibri"/>
                <a:ea typeface="Calibri"/>
                <a:cs typeface="Calibri"/>
                <a:sym typeface="Calibri"/>
              </a:rPr>
              <a:t>Sub-categorization possible because of better statistics from 1000G phase 1 v pilot</a:t>
            </a:r>
          </a:p>
        </p:txBody>
      </p:sp>
      <p:sp>
        <p:nvSpPr>
          <p:cNvPr id="513" name="Shape 513"/>
          <p:cNvSpPr txBox="1"/>
          <p:nvPr/>
        </p:nvSpPr>
        <p:spPr>
          <a:xfrm>
            <a:off x="5566250" y="4658775"/>
            <a:ext cx="3000000" cy="312000"/>
          </a:xfrm>
          <a:prstGeom prst="rect">
            <a:avLst/>
          </a:prstGeom>
          <a:noFill/>
          <a:ln>
            <a:noFill/>
          </a:ln>
        </p:spPr>
        <p:txBody>
          <a:bodyPr wrap="square" lIns="91425" tIns="91425" rIns="91425" bIns="91425" anchor="ctr" anchorCtr="0">
            <a:noAutofit/>
          </a:bodyPr>
          <a:lstStyle/>
          <a:p>
            <a:pPr lvl="0" rtl="0">
              <a:lnSpc>
                <a:spcPct val="115000"/>
              </a:lnSpc>
              <a:spcBef>
                <a:spcPts val="0"/>
              </a:spcBef>
              <a:buNone/>
            </a:pPr>
            <a:r>
              <a:rPr lang="en" sz="1100">
                <a:solidFill>
                  <a:schemeClr val="dk1"/>
                </a:solidFill>
                <a:latin typeface="Calibri"/>
                <a:ea typeface="Calibri"/>
                <a:cs typeface="Calibri"/>
                <a:sym typeface="Calibri"/>
              </a:rPr>
              <a:t>[</a:t>
            </a:r>
            <a:r>
              <a:rPr lang="en" sz="1100" dirty="0" err="1">
                <a:solidFill>
                  <a:schemeClr val="dk1"/>
                </a:solidFill>
                <a:latin typeface="Calibri"/>
                <a:ea typeface="Calibri"/>
                <a:cs typeface="Calibri"/>
                <a:sym typeface="Calibri"/>
              </a:rPr>
              <a:t>Khurana</a:t>
            </a:r>
            <a:r>
              <a:rPr lang="en" sz="1100" dirty="0">
                <a:solidFill>
                  <a:schemeClr val="dk1"/>
                </a:solidFill>
                <a:latin typeface="Calibri"/>
                <a:ea typeface="Calibri"/>
                <a:cs typeface="Calibri"/>
                <a:sym typeface="Calibri"/>
              </a:rPr>
              <a:t> et al., </a:t>
            </a:r>
            <a:r>
              <a:rPr lang="en" sz="1100" i="1" dirty="0">
                <a:solidFill>
                  <a:schemeClr val="dk1"/>
                </a:solidFill>
                <a:latin typeface="Calibri"/>
                <a:ea typeface="Calibri"/>
                <a:cs typeface="Calibri"/>
                <a:sym typeface="Calibri"/>
              </a:rPr>
              <a:t>Science</a:t>
            </a:r>
            <a:r>
              <a:rPr lang="en" sz="1100" dirty="0">
                <a:solidFill>
                  <a:schemeClr val="dk1"/>
                </a:solidFill>
                <a:latin typeface="Calibri"/>
                <a:ea typeface="Calibri"/>
                <a:cs typeface="Calibri"/>
                <a:sym typeface="Calibri"/>
              </a:rPr>
              <a:t> (‘13)]</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pic>
        <p:nvPicPr>
          <p:cNvPr id="518" name="Shape 518" descr="sens_vs_ultra_sens.jpg"/>
          <p:cNvPicPr preferRelativeResize="0"/>
          <p:nvPr/>
        </p:nvPicPr>
        <p:blipFill>
          <a:blip r:embed="rId3">
            <a:alphaModFix/>
          </a:blip>
          <a:stretch>
            <a:fillRect/>
          </a:stretch>
        </p:blipFill>
        <p:spPr>
          <a:xfrm>
            <a:off x="511025" y="463825"/>
            <a:ext cx="3177811" cy="847725"/>
          </a:xfrm>
          <a:prstGeom prst="rect">
            <a:avLst/>
          </a:prstGeom>
          <a:noFill/>
          <a:ln>
            <a:noFill/>
          </a:ln>
        </p:spPr>
      </p:pic>
      <p:pic>
        <p:nvPicPr>
          <p:cNvPr id="519" name="Shape 519" descr="selective_constraints_1.jpg"/>
          <p:cNvPicPr preferRelativeResize="0"/>
          <p:nvPr/>
        </p:nvPicPr>
        <p:blipFill>
          <a:blip r:embed="rId4">
            <a:alphaModFix/>
          </a:blip>
          <a:stretch>
            <a:fillRect/>
          </a:stretch>
        </p:blipFill>
        <p:spPr>
          <a:xfrm>
            <a:off x="311700" y="1482437"/>
            <a:ext cx="6781803" cy="3086778"/>
          </a:xfrm>
          <a:prstGeom prst="rect">
            <a:avLst/>
          </a:prstGeom>
          <a:noFill/>
          <a:ln>
            <a:noFill/>
          </a:ln>
        </p:spPr>
      </p:pic>
      <p:sp>
        <p:nvSpPr>
          <p:cNvPr id="520" name="Shape 520"/>
          <p:cNvSpPr txBox="1"/>
          <p:nvPr/>
        </p:nvSpPr>
        <p:spPr>
          <a:xfrm>
            <a:off x="786325" y="4168500"/>
            <a:ext cx="3000000" cy="1051200"/>
          </a:xfrm>
          <a:prstGeom prst="rect">
            <a:avLst/>
          </a:prstGeom>
          <a:noFill/>
          <a:ln>
            <a:noFill/>
          </a:ln>
        </p:spPr>
        <p:txBody>
          <a:bodyPr wrap="square" lIns="91425" tIns="91425" rIns="91425" bIns="91425" anchor="ctr" anchorCtr="0">
            <a:noAutofit/>
          </a:bodyPr>
          <a:lstStyle/>
          <a:p>
            <a:pPr lvl="0" rtl="0">
              <a:lnSpc>
                <a:spcPct val="100000"/>
              </a:lnSpc>
              <a:spcBef>
                <a:spcPts val="0"/>
              </a:spcBef>
              <a:buNone/>
            </a:pPr>
            <a:r>
              <a:rPr lang="en" sz="1600">
                <a:solidFill>
                  <a:schemeClr val="dk1"/>
                </a:solidFill>
                <a:latin typeface="Calibri"/>
                <a:ea typeface="Calibri"/>
                <a:cs typeface="Calibri"/>
                <a:sym typeface="Calibri"/>
              </a:rPr>
              <a:t>Sub-categorization possible because of better statistics from 1000G phase 1 v pilot</a:t>
            </a:r>
          </a:p>
        </p:txBody>
      </p:sp>
      <p:sp>
        <p:nvSpPr>
          <p:cNvPr id="521" name="Shape 521"/>
          <p:cNvSpPr txBox="1"/>
          <p:nvPr/>
        </p:nvSpPr>
        <p:spPr>
          <a:xfrm>
            <a:off x="5566250" y="152400"/>
            <a:ext cx="3000000" cy="3000000"/>
          </a:xfrm>
          <a:prstGeom prst="rect">
            <a:avLst/>
          </a:prstGeom>
          <a:noFill/>
          <a:ln>
            <a:noFill/>
          </a:ln>
        </p:spPr>
        <p:txBody>
          <a:bodyPr wrap="square" lIns="91425" tIns="91425" rIns="91425" bIns="91425" anchor="ctr" anchorCtr="0">
            <a:noAutofit/>
          </a:bodyPr>
          <a:lstStyle/>
          <a:p>
            <a:pPr lvl="0" rtl="0">
              <a:spcBef>
                <a:spcPts val="0"/>
              </a:spcBef>
              <a:buNone/>
            </a:pPr>
            <a:r>
              <a:rPr lang="en" sz="3200" b="1">
                <a:solidFill>
                  <a:srgbClr val="22228B"/>
                </a:solidFill>
              </a:rPr>
              <a:t>Defining Sensitive</a:t>
            </a:r>
          </a:p>
          <a:p>
            <a:pPr lvl="0" rtl="0">
              <a:spcBef>
                <a:spcPts val="0"/>
              </a:spcBef>
              <a:buNone/>
            </a:pPr>
            <a:r>
              <a:rPr lang="en" sz="3200" b="1">
                <a:solidFill>
                  <a:srgbClr val="22228B"/>
                </a:solidFill>
              </a:rPr>
              <a:t>non-coding Regions</a:t>
            </a:r>
          </a:p>
        </p:txBody>
      </p:sp>
      <p:sp>
        <p:nvSpPr>
          <p:cNvPr id="522" name="Shape 522"/>
          <p:cNvSpPr txBox="1"/>
          <p:nvPr/>
        </p:nvSpPr>
        <p:spPr>
          <a:xfrm>
            <a:off x="5566250" y="4658775"/>
            <a:ext cx="3000000" cy="312000"/>
          </a:xfrm>
          <a:prstGeom prst="rect">
            <a:avLst/>
          </a:prstGeom>
          <a:noFill/>
          <a:ln>
            <a:noFill/>
          </a:ln>
        </p:spPr>
        <p:txBody>
          <a:bodyPr wrap="square" lIns="91425" tIns="91425" rIns="91425" bIns="91425" anchor="ctr" anchorCtr="0">
            <a:noAutofit/>
          </a:bodyPr>
          <a:lstStyle/>
          <a:p>
            <a:pPr lvl="0" rtl="0">
              <a:lnSpc>
                <a:spcPct val="115000"/>
              </a:lnSpc>
              <a:spcBef>
                <a:spcPts val="0"/>
              </a:spcBef>
              <a:buNone/>
            </a:pPr>
            <a:r>
              <a:rPr lang="en" sz="1100">
                <a:solidFill>
                  <a:schemeClr val="dk1"/>
                </a:solidFill>
                <a:latin typeface="Calibri"/>
                <a:ea typeface="Calibri"/>
                <a:cs typeface="Calibri"/>
                <a:sym typeface="Calibri"/>
              </a:rPr>
              <a:t>[Khurana et al., </a:t>
            </a:r>
            <a:r>
              <a:rPr lang="en" sz="1100" i="1">
                <a:solidFill>
                  <a:schemeClr val="dk1"/>
                </a:solidFill>
                <a:latin typeface="Calibri"/>
                <a:ea typeface="Calibri"/>
                <a:cs typeface="Calibri"/>
                <a:sym typeface="Calibri"/>
              </a:rPr>
              <a:t>Science</a:t>
            </a:r>
            <a:r>
              <a:rPr lang="en" sz="1100">
                <a:solidFill>
                  <a:schemeClr val="dk1"/>
                </a:solidFill>
                <a:latin typeface="Calibri"/>
                <a:ea typeface="Calibri"/>
                <a:cs typeface="Calibri"/>
                <a:sym typeface="Calibri"/>
              </a:rPr>
              <a:t> (‘13)]</a:t>
            </a:r>
          </a:p>
        </p:txBody>
      </p:sp>
      <p:sp>
        <p:nvSpPr>
          <p:cNvPr id="523" name="Shape 523"/>
          <p:cNvSpPr txBox="1"/>
          <p:nvPr/>
        </p:nvSpPr>
        <p:spPr>
          <a:xfrm>
            <a:off x="5566250" y="1996025"/>
            <a:ext cx="1755600" cy="3000000"/>
          </a:xfrm>
          <a:prstGeom prst="rect">
            <a:avLst/>
          </a:prstGeom>
          <a:noFill/>
          <a:ln>
            <a:noFill/>
          </a:ln>
        </p:spPr>
        <p:txBody>
          <a:bodyPr wrap="square" lIns="91425" tIns="91425" rIns="91425" bIns="91425" anchor="ctr" anchorCtr="0">
            <a:noAutofit/>
          </a:bodyPr>
          <a:lstStyle/>
          <a:p>
            <a:pPr lvl="0" rtl="0">
              <a:spcBef>
                <a:spcPts val="0"/>
              </a:spcBef>
              <a:buNone/>
            </a:pPr>
            <a:r>
              <a:rPr lang="en"/>
              <a:t>Start </a:t>
            </a:r>
            <a:r>
              <a:rPr lang="en" sz="2400"/>
              <a:t>677</a:t>
            </a:r>
            <a:r>
              <a:rPr lang="en"/>
              <a:t> high-resolution non-coding categories; Rank &amp; find those under strongest selection</a:t>
            </a:r>
          </a:p>
        </p:txBody>
      </p:sp>
      <p:sp>
        <p:nvSpPr>
          <p:cNvPr id="524" name="Shape 524"/>
          <p:cNvSpPr txBox="1"/>
          <p:nvPr/>
        </p:nvSpPr>
        <p:spPr>
          <a:xfrm>
            <a:off x="2843400" y="536388"/>
            <a:ext cx="3000000" cy="245400"/>
          </a:xfrm>
          <a:prstGeom prst="rect">
            <a:avLst/>
          </a:prstGeom>
          <a:noFill/>
          <a:ln>
            <a:noFill/>
          </a:ln>
        </p:spPr>
        <p:txBody>
          <a:bodyPr wrap="square" lIns="91425" tIns="91425" rIns="91425" bIns="91425" anchor="ctr" anchorCtr="0">
            <a:noAutofit/>
          </a:bodyPr>
          <a:lstStyle/>
          <a:p>
            <a:pPr lvl="0" rtl="0">
              <a:spcBef>
                <a:spcPts val="0"/>
              </a:spcBef>
              <a:buNone/>
            </a:pPr>
            <a:r>
              <a:rPr lang="en" sz="1200"/>
              <a:t>~0.02% genomic coverage (top 5)</a:t>
            </a:r>
          </a:p>
        </p:txBody>
      </p:sp>
      <p:sp>
        <p:nvSpPr>
          <p:cNvPr id="525" name="Shape 525"/>
          <p:cNvSpPr txBox="1"/>
          <p:nvPr/>
        </p:nvSpPr>
        <p:spPr>
          <a:xfrm>
            <a:off x="2850225" y="311425"/>
            <a:ext cx="3400200" cy="245400"/>
          </a:xfrm>
          <a:prstGeom prst="rect">
            <a:avLst/>
          </a:prstGeom>
          <a:noFill/>
          <a:ln>
            <a:noFill/>
          </a:ln>
        </p:spPr>
        <p:txBody>
          <a:bodyPr wrap="square" lIns="91425" tIns="91425" rIns="91425" bIns="91425" anchor="ctr" anchorCtr="0">
            <a:noAutofit/>
          </a:bodyPr>
          <a:lstStyle/>
          <a:p>
            <a:pPr lvl="0" rtl="0">
              <a:spcBef>
                <a:spcPts val="0"/>
              </a:spcBef>
              <a:buNone/>
            </a:pPr>
            <a:r>
              <a:rPr lang="en" sz="1200"/>
              <a:t>~0.4% genomic coverage  (~ top 25)</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Shape 530"/>
          <p:cNvSpPr txBox="1">
            <a:spLocks noGrp="1"/>
          </p:cNvSpPr>
          <p:nvPr>
            <p:ph type="title"/>
          </p:nvPr>
        </p:nvSpPr>
        <p:spPr>
          <a:xfrm>
            <a:off x="457200" y="205978"/>
            <a:ext cx="8229600" cy="857400"/>
          </a:xfrm>
          <a:prstGeom prst="rect">
            <a:avLst/>
          </a:prstGeom>
        </p:spPr>
        <p:txBody>
          <a:bodyPr wrap="square" lIns="91425" tIns="91425" rIns="91425" bIns="91425" anchor="b" anchorCtr="0">
            <a:noAutofit/>
          </a:bodyPr>
          <a:lstStyle/>
          <a:p>
            <a:pPr lvl="0" algn="ctr">
              <a:spcBef>
                <a:spcPts val="0"/>
              </a:spcBef>
              <a:buNone/>
            </a:pPr>
            <a:r>
              <a:rPr lang="en" sz="2200" b="1" dirty="0">
                <a:solidFill>
                  <a:srgbClr val="22228B"/>
                </a:solidFill>
              </a:rPr>
              <a:t>SNPs which break TF motifs are under stronger selection</a:t>
            </a:r>
          </a:p>
        </p:txBody>
      </p:sp>
      <p:sp>
        <p:nvSpPr>
          <p:cNvPr id="531" name="Shape 531"/>
          <p:cNvSpPr txBox="1">
            <a:spLocks noGrp="1"/>
          </p:cNvSpPr>
          <p:nvPr>
            <p:ph type="body" idx="1"/>
          </p:nvPr>
        </p:nvSpPr>
        <p:spPr>
          <a:xfrm>
            <a:off x="457200" y="1200151"/>
            <a:ext cx="8229600" cy="3725700"/>
          </a:xfrm>
          <a:prstGeom prst="rect">
            <a:avLst/>
          </a:prstGeom>
        </p:spPr>
        <p:txBody>
          <a:bodyPr wrap="square" lIns="91425" tIns="91425" rIns="91425" bIns="91425" anchor="t" anchorCtr="0">
            <a:noAutofit/>
          </a:bodyPr>
          <a:lstStyle/>
          <a:p>
            <a:pPr lvl="0">
              <a:spcBef>
                <a:spcPts val="0"/>
              </a:spcBef>
              <a:buNone/>
            </a:pPr>
            <a:endParaRPr/>
          </a:p>
        </p:txBody>
      </p:sp>
      <p:sp>
        <p:nvSpPr>
          <p:cNvPr id="532" name="Shape 532"/>
          <p:cNvSpPr txBox="1"/>
          <p:nvPr/>
        </p:nvSpPr>
        <p:spPr>
          <a:xfrm>
            <a:off x="5566250" y="4658775"/>
            <a:ext cx="3000000" cy="312000"/>
          </a:xfrm>
          <a:prstGeom prst="rect">
            <a:avLst/>
          </a:prstGeom>
          <a:noFill/>
          <a:ln>
            <a:noFill/>
          </a:ln>
        </p:spPr>
        <p:txBody>
          <a:bodyPr wrap="square" lIns="91425" tIns="91425" rIns="91425" bIns="91425" anchor="ctr" anchorCtr="0">
            <a:noAutofit/>
          </a:bodyPr>
          <a:lstStyle/>
          <a:p>
            <a:pPr lvl="0" rtl="0">
              <a:lnSpc>
                <a:spcPct val="115000"/>
              </a:lnSpc>
              <a:spcBef>
                <a:spcPts val="0"/>
              </a:spcBef>
              <a:buNone/>
            </a:pPr>
            <a:r>
              <a:rPr lang="en" sz="1100">
                <a:solidFill>
                  <a:schemeClr val="dk1"/>
                </a:solidFill>
                <a:latin typeface="Calibri"/>
                <a:ea typeface="Calibri"/>
                <a:cs typeface="Calibri"/>
                <a:sym typeface="Calibri"/>
              </a:rPr>
              <a:t>[Khurana et al., </a:t>
            </a:r>
            <a:r>
              <a:rPr lang="en" sz="1100" i="1">
                <a:solidFill>
                  <a:schemeClr val="dk1"/>
                </a:solidFill>
                <a:latin typeface="Calibri"/>
                <a:ea typeface="Calibri"/>
                <a:cs typeface="Calibri"/>
                <a:sym typeface="Calibri"/>
              </a:rPr>
              <a:t>Science</a:t>
            </a:r>
            <a:r>
              <a:rPr lang="en" sz="1100">
                <a:solidFill>
                  <a:schemeClr val="dk1"/>
                </a:solidFill>
                <a:latin typeface="Calibri"/>
                <a:ea typeface="Calibri"/>
                <a:cs typeface="Calibri"/>
                <a:sym typeface="Calibri"/>
              </a:rPr>
              <a:t> (‘13)]</a:t>
            </a:r>
          </a:p>
        </p:txBody>
      </p:sp>
      <p:pic>
        <p:nvPicPr>
          <p:cNvPr id="533" name="Shape 533" descr="noncoding_categories_motifs.jpg"/>
          <p:cNvPicPr preferRelativeResize="0"/>
          <p:nvPr/>
        </p:nvPicPr>
        <p:blipFill>
          <a:blip r:embed="rId3">
            <a:alphaModFix/>
          </a:blip>
          <a:stretch>
            <a:fillRect/>
          </a:stretch>
        </p:blipFill>
        <p:spPr>
          <a:xfrm>
            <a:off x="304800" y="1476626"/>
            <a:ext cx="6781803" cy="3086802"/>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pic>
        <p:nvPicPr>
          <p:cNvPr id="538" name="Shape 538"/>
          <p:cNvPicPr preferRelativeResize="0"/>
          <p:nvPr/>
        </p:nvPicPr>
        <p:blipFill rotWithShape="1">
          <a:blip r:embed="rId3">
            <a:alphaModFix/>
          </a:blip>
          <a:srcRect b="49836"/>
          <a:stretch/>
        </p:blipFill>
        <p:spPr>
          <a:xfrm>
            <a:off x="4694625" y="1484762"/>
            <a:ext cx="3947202" cy="558518"/>
          </a:xfrm>
          <a:prstGeom prst="rect">
            <a:avLst/>
          </a:prstGeom>
          <a:noFill/>
          <a:ln>
            <a:noFill/>
          </a:ln>
        </p:spPr>
      </p:pic>
      <p:sp>
        <p:nvSpPr>
          <p:cNvPr id="539" name="Shape 539"/>
          <p:cNvSpPr txBox="1"/>
          <p:nvPr/>
        </p:nvSpPr>
        <p:spPr>
          <a:xfrm>
            <a:off x="3769966" y="28357"/>
            <a:ext cx="3706800" cy="857400"/>
          </a:xfrm>
          <a:prstGeom prst="rect">
            <a:avLst/>
          </a:prstGeom>
          <a:noFill/>
          <a:ln>
            <a:noFill/>
          </a:ln>
        </p:spPr>
        <p:txBody>
          <a:bodyPr wrap="square" lIns="91425" tIns="45700" rIns="91425" bIns="45700" anchor="ctr" anchorCtr="0">
            <a:noAutofit/>
          </a:bodyPr>
          <a:lstStyle/>
          <a:p>
            <a:pPr marL="0" marR="0" lvl="0" indent="0" algn="ctr" rtl="0">
              <a:spcBef>
                <a:spcPts val="0"/>
              </a:spcBef>
              <a:buSzPct val="25000"/>
              <a:buNone/>
            </a:pPr>
            <a:r>
              <a:rPr lang="en" sz="4000" b="1">
                <a:solidFill>
                  <a:srgbClr val="000090"/>
                </a:solidFill>
                <a:latin typeface="Calibri"/>
                <a:ea typeface="Calibri"/>
                <a:cs typeface="Calibri"/>
                <a:sym typeface="Calibri"/>
              </a:rPr>
              <a:t>FunSeq</a:t>
            </a:r>
            <a:r>
              <a:rPr lang="en" sz="2000" b="1">
                <a:solidFill>
                  <a:srgbClr val="000090"/>
                </a:solidFill>
                <a:latin typeface="Calibri"/>
                <a:ea typeface="Calibri"/>
                <a:cs typeface="Calibri"/>
                <a:sym typeface="Calibri"/>
              </a:rPr>
              <a:t>.</a:t>
            </a:r>
            <a:r>
              <a:rPr lang="en" sz="1500" b="1">
                <a:solidFill>
                  <a:srgbClr val="000090"/>
                </a:solidFill>
                <a:latin typeface="Calibri"/>
                <a:ea typeface="Calibri"/>
                <a:cs typeface="Calibri"/>
                <a:sym typeface="Calibri"/>
              </a:rPr>
              <a:t>gersteinlab.org</a:t>
            </a:r>
          </a:p>
        </p:txBody>
      </p:sp>
      <p:grpSp>
        <p:nvGrpSpPr>
          <p:cNvPr id="540" name="Shape 540"/>
          <p:cNvGrpSpPr/>
          <p:nvPr/>
        </p:nvGrpSpPr>
        <p:grpSpPr>
          <a:xfrm>
            <a:off x="7278919" y="134667"/>
            <a:ext cx="1464315" cy="664249"/>
            <a:chOff x="0" y="0"/>
            <a:chExt cx="2147483643" cy="2147483643"/>
          </a:xfrm>
        </p:grpSpPr>
        <p:sp>
          <p:nvSpPr>
            <p:cNvPr id="541" name="Shape 541"/>
            <p:cNvSpPr txBox="1"/>
            <p:nvPr/>
          </p:nvSpPr>
          <p:spPr>
            <a:xfrm>
              <a:off x="0" y="0"/>
              <a:ext cx="2147483643" cy="2147483643"/>
            </a:xfrm>
            <a:prstGeom prst="rect">
              <a:avLst/>
            </a:prstGeom>
            <a:solidFill>
              <a:srgbClr val="ECECEC"/>
            </a:solid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42" name="Shape 542"/>
            <p:cNvSpPr txBox="1"/>
            <p:nvPr/>
          </p:nvSpPr>
          <p:spPr>
            <a:xfrm>
              <a:off x="423213850" y="153157950"/>
              <a:ext cx="1175925110" cy="631782761"/>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000">
                  <a:solidFill>
                    <a:srgbClr val="000000"/>
                  </a:solidFill>
                  <a:latin typeface="Calibri"/>
                  <a:ea typeface="Calibri"/>
                  <a:cs typeface="Calibri"/>
                  <a:sym typeface="Calibri"/>
                </a:rPr>
                <a:t>HOT region</a:t>
              </a:r>
            </a:p>
          </p:txBody>
        </p:sp>
        <p:sp>
          <p:nvSpPr>
            <p:cNvPr id="543" name="Shape 543"/>
            <p:cNvSpPr txBox="1"/>
            <p:nvPr/>
          </p:nvSpPr>
          <p:spPr>
            <a:xfrm>
              <a:off x="38810063" y="746241000"/>
              <a:ext cx="1559854065" cy="631782761"/>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000">
                  <a:solidFill>
                    <a:srgbClr val="000000"/>
                  </a:solidFill>
                  <a:latin typeface="Calibri"/>
                  <a:ea typeface="Calibri"/>
                  <a:cs typeface="Calibri"/>
                  <a:sym typeface="Calibri"/>
                </a:rPr>
                <a:t>Sensitive region</a:t>
              </a:r>
            </a:p>
          </p:txBody>
        </p:sp>
        <p:sp>
          <p:nvSpPr>
            <p:cNvPr id="544" name="Shape 544"/>
            <p:cNvSpPr txBox="1"/>
            <p:nvPr/>
          </p:nvSpPr>
          <p:spPr>
            <a:xfrm>
              <a:off x="1559789900" y="387784625"/>
              <a:ext cx="450935120" cy="244404282"/>
            </a:xfrm>
            <a:prstGeom prst="rect">
              <a:avLst/>
            </a:prstGeom>
            <a:solidFill>
              <a:srgbClr val="77933C"/>
            </a:solidFill>
            <a:ln>
              <a:noFill/>
            </a:ln>
          </p:spPr>
          <p:txBody>
            <a:bodyPr wrap="square"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45" name="Shape 545"/>
            <p:cNvSpPr txBox="1"/>
            <p:nvPr/>
          </p:nvSpPr>
          <p:spPr>
            <a:xfrm>
              <a:off x="1556094200" y="948281600"/>
              <a:ext cx="458326950" cy="244404282"/>
            </a:xfrm>
            <a:prstGeom prst="rect">
              <a:avLst/>
            </a:prstGeom>
            <a:solidFill>
              <a:srgbClr val="558ED5"/>
            </a:solidFill>
            <a:ln>
              <a:noFill/>
            </a:ln>
          </p:spPr>
          <p:txBody>
            <a:bodyPr wrap="square"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46" name="Shape 546"/>
            <p:cNvSpPr txBox="1"/>
            <p:nvPr/>
          </p:nvSpPr>
          <p:spPr>
            <a:xfrm>
              <a:off x="96090713" y="1342592200"/>
              <a:ext cx="1911274841" cy="631782761"/>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000">
                  <a:solidFill>
                    <a:srgbClr val="000000"/>
                  </a:solidFill>
                  <a:latin typeface="Calibri"/>
                  <a:ea typeface="Calibri"/>
                  <a:cs typeface="Calibri"/>
                  <a:sym typeface="Calibri"/>
                </a:rPr>
                <a:t>Polymorphisms</a:t>
              </a:r>
            </a:p>
          </p:txBody>
        </p:sp>
        <p:cxnSp>
          <p:nvCxnSpPr>
            <p:cNvPr id="547" name="Shape 547"/>
            <p:cNvCxnSpPr/>
            <p:nvPr/>
          </p:nvCxnSpPr>
          <p:spPr>
            <a:xfrm>
              <a:off x="1788953400" y="1466416700"/>
              <a:ext cx="0" cy="381266624"/>
            </a:xfrm>
            <a:prstGeom prst="straightConnector1">
              <a:avLst/>
            </a:prstGeom>
            <a:noFill/>
            <a:ln w="25400" cap="flat" cmpd="sng">
              <a:solidFill>
                <a:srgbClr val="FFFF00"/>
              </a:solidFill>
              <a:prstDash val="solid"/>
              <a:miter lim="800000"/>
              <a:headEnd type="none" w="med" len="med"/>
              <a:tailEnd type="none" w="med" len="med"/>
            </a:ln>
          </p:spPr>
        </p:cxnSp>
      </p:grpSp>
      <p:sp>
        <p:nvSpPr>
          <p:cNvPr id="548" name="Shape 548"/>
          <p:cNvSpPr txBox="1"/>
          <p:nvPr/>
        </p:nvSpPr>
        <p:spPr>
          <a:xfrm>
            <a:off x="4732762" y="1268058"/>
            <a:ext cx="3936000" cy="97500"/>
          </a:xfrm>
          <a:prstGeom prst="rect">
            <a:avLst/>
          </a:prstGeom>
          <a:solidFill>
            <a:schemeClr val="dk1"/>
          </a:solid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cxnSp>
        <p:nvCxnSpPr>
          <p:cNvPr id="549" name="Shape 549"/>
          <p:cNvCxnSpPr/>
          <p:nvPr/>
        </p:nvCxnSpPr>
        <p:spPr>
          <a:xfrm>
            <a:off x="5060774"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0" name="Shape 550"/>
          <p:cNvCxnSpPr/>
          <p:nvPr/>
        </p:nvCxnSpPr>
        <p:spPr>
          <a:xfrm>
            <a:off x="5142777"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1" name="Shape 551"/>
          <p:cNvCxnSpPr/>
          <p:nvPr/>
        </p:nvCxnSpPr>
        <p:spPr>
          <a:xfrm>
            <a:off x="5288844"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2" name="Shape 552"/>
          <p:cNvCxnSpPr/>
          <p:nvPr/>
        </p:nvCxnSpPr>
        <p:spPr>
          <a:xfrm>
            <a:off x="8167491"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3" name="Shape 553"/>
          <p:cNvCxnSpPr/>
          <p:nvPr/>
        </p:nvCxnSpPr>
        <p:spPr>
          <a:xfrm>
            <a:off x="8196534"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4" name="Shape 554"/>
          <p:cNvCxnSpPr/>
          <p:nvPr/>
        </p:nvCxnSpPr>
        <p:spPr>
          <a:xfrm>
            <a:off x="6372822"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5" name="Shape 555"/>
          <p:cNvCxnSpPr/>
          <p:nvPr/>
        </p:nvCxnSpPr>
        <p:spPr>
          <a:xfrm>
            <a:off x="6144751"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6" name="Shape 556"/>
          <p:cNvCxnSpPr/>
          <p:nvPr/>
        </p:nvCxnSpPr>
        <p:spPr>
          <a:xfrm>
            <a:off x="5853469"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7" name="Shape 557"/>
          <p:cNvCxnSpPr/>
          <p:nvPr/>
        </p:nvCxnSpPr>
        <p:spPr>
          <a:xfrm>
            <a:off x="7584928"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8" name="Shape 558"/>
          <p:cNvCxnSpPr/>
          <p:nvPr/>
        </p:nvCxnSpPr>
        <p:spPr>
          <a:xfrm>
            <a:off x="7994943"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9" name="Shape 559"/>
          <p:cNvCxnSpPr/>
          <p:nvPr/>
        </p:nvCxnSpPr>
        <p:spPr>
          <a:xfrm>
            <a:off x="8231556" y="1268893"/>
            <a:ext cx="0" cy="97500"/>
          </a:xfrm>
          <a:prstGeom prst="straightConnector1">
            <a:avLst/>
          </a:prstGeom>
          <a:noFill/>
          <a:ln w="25400" cap="flat" cmpd="sng">
            <a:solidFill>
              <a:srgbClr val="FFFF00"/>
            </a:solidFill>
            <a:prstDash val="solid"/>
            <a:miter lim="800000"/>
            <a:headEnd type="none" w="med" len="med"/>
            <a:tailEnd type="none" w="med" len="med"/>
          </a:ln>
        </p:spPr>
      </p:cxnSp>
      <p:sp>
        <p:nvSpPr>
          <p:cNvPr id="560" name="Shape 560"/>
          <p:cNvSpPr txBox="1"/>
          <p:nvPr/>
        </p:nvSpPr>
        <p:spPr>
          <a:xfrm>
            <a:off x="3954722" y="1076225"/>
            <a:ext cx="707100" cy="1704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000">
                <a:solidFill>
                  <a:srgbClr val="000000"/>
                </a:solidFill>
                <a:latin typeface="Calibri"/>
                <a:ea typeface="Calibri"/>
                <a:cs typeface="Calibri"/>
                <a:sym typeface="Calibri"/>
              </a:rPr>
              <a:t>Genome</a:t>
            </a:r>
          </a:p>
        </p:txBody>
      </p:sp>
      <p:sp>
        <p:nvSpPr>
          <p:cNvPr id="561" name="Shape 561"/>
          <p:cNvSpPr txBox="1"/>
          <p:nvPr/>
        </p:nvSpPr>
        <p:spPr>
          <a:xfrm>
            <a:off x="4978775" y="1059472"/>
            <a:ext cx="310200" cy="63900"/>
          </a:xfrm>
          <a:prstGeom prst="rect">
            <a:avLst/>
          </a:prstGeom>
          <a:solidFill>
            <a:srgbClr val="77933C"/>
          </a:solidFill>
          <a:ln>
            <a:noFill/>
          </a:ln>
        </p:spPr>
        <p:txBody>
          <a:bodyPr wrap="square" lIns="91425" tIns="45700" rIns="91425" bIns="45700" anchor="ctr" anchorCtr="0">
            <a:noAutofit/>
          </a:bodyPr>
          <a:lstStyle/>
          <a:p>
            <a:pPr marL="0" marR="0" lvl="0" indent="0" algn="l" rtl="0">
              <a:spcBef>
                <a:spcPts val="0"/>
              </a:spcBef>
              <a:buNone/>
            </a:pPr>
            <a:endParaRPr sz="1800">
              <a:solidFill>
                <a:schemeClr val="dk1"/>
              </a:solidFill>
              <a:highlight>
                <a:srgbClr val="4C9900"/>
              </a:highlight>
              <a:latin typeface="Calibri"/>
              <a:ea typeface="Calibri"/>
              <a:cs typeface="Calibri"/>
              <a:sym typeface="Calibri"/>
            </a:endParaRPr>
          </a:p>
        </p:txBody>
      </p:sp>
      <p:sp>
        <p:nvSpPr>
          <p:cNvPr id="562" name="Shape 562"/>
          <p:cNvSpPr txBox="1"/>
          <p:nvPr/>
        </p:nvSpPr>
        <p:spPr>
          <a:xfrm>
            <a:off x="6283975" y="1059471"/>
            <a:ext cx="243600" cy="63900"/>
          </a:xfrm>
          <a:prstGeom prst="rect">
            <a:avLst/>
          </a:prstGeom>
          <a:solidFill>
            <a:srgbClr val="77933C"/>
          </a:solidFill>
          <a:ln>
            <a:noFill/>
          </a:ln>
        </p:spPr>
        <p:txBody>
          <a:bodyPr wrap="square" lIns="91425" tIns="45700" rIns="91425" bIns="45700" anchor="ctr" anchorCtr="0">
            <a:noAutofit/>
          </a:bodyPr>
          <a:lstStyle/>
          <a:p>
            <a:pPr marL="0" marR="0" lvl="0" indent="0" algn="l" rtl="0">
              <a:spcBef>
                <a:spcPts val="0"/>
              </a:spcBef>
              <a:buNone/>
            </a:pPr>
            <a:endParaRPr sz="1800">
              <a:solidFill>
                <a:schemeClr val="dk1"/>
              </a:solidFill>
              <a:highlight>
                <a:srgbClr val="4C9900"/>
              </a:highlight>
              <a:latin typeface="Calibri"/>
              <a:ea typeface="Calibri"/>
              <a:cs typeface="Calibri"/>
              <a:sym typeface="Calibri"/>
            </a:endParaRPr>
          </a:p>
        </p:txBody>
      </p:sp>
      <p:cxnSp>
        <p:nvCxnSpPr>
          <p:cNvPr id="563" name="Shape 563"/>
          <p:cNvCxnSpPr/>
          <p:nvPr/>
        </p:nvCxnSpPr>
        <p:spPr>
          <a:xfrm>
            <a:off x="6449700" y="1268893"/>
            <a:ext cx="0" cy="97500"/>
          </a:xfrm>
          <a:prstGeom prst="straightConnector1">
            <a:avLst/>
          </a:prstGeom>
          <a:noFill/>
          <a:ln w="25400" cap="flat" cmpd="sng">
            <a:solidFill>
              <a:srgbClr val="FFFF00"/>
            </a:solidFill>
            <a:prstDash val="solid"/>
            <a:miter lim="800000"/>
            <a:headEnd type="none" w="med" len="med"/>
            <a:tailEnd type="none" w="med" len="med"/>
          </a:ln>
        </p:spPr>
      </p:cxnSp>
      <p:sp>
        <p:nvSpPr>
          <p:cNvPr id="564" name="Shape 564"/>
          <p:cNvSpPr txBox="1"/>
          <p:nvPr/>
        </p:nvSpPr>
        <p:spPr>
          <a:xfrm>
            <a:off x="7657525" y="1059656"/>
            <a:ext cx="707100" cy="63900"/>
          </a:xfrm>
          <a:prstGeom prst="rect">
            <a:avLst/>
          </a:prstGeom>
          <a:solidFill>
            <a:srgbClr val="BFBFBF"/>
          </a:solidFill>
          <a:ln>
            <a:noFill/>
          </a:ln>
        </p:spPr>
        <p:txBody>
          <a:bodyPr wrap="square"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nvGrpSpPr>
          <p:cNvPr id="565" name="Shape 565"/>
          <p:cNvGrpSpPr/>
          <p:nvPr/>
        </p:nvGrpSpPr>
        <p:grpSpPr>
          <a:xfrm>
            <a:off x="5279074" y="1163773"/>
            <a:ext cx="1731348" cy="63871"/>
            <a:chOff x="0" y="0"/>
            <a:chExt cx="2147483607" cy="2147483643"/>
          </a:xfrm>
        </p:grpSpPr>
        <p:sp>
          <p:nvSpPr>
            <p:cNvPr id="566" name="Shape 566"/>
            <p:cNvSpPr txBox="1"/>
            <p:nvPr/>
          </p:nvSpPr>
          <p:spPr>
            <a:xfrm>
              <a:off x="1386955500" y="0"/>
              <a:ext cx="760528107" cy="2130445129"/>
            </a:xfrm>
            <a:prstGeom prst="rect">
              <a:avLst/>
            </a:prstGeom>
            <a:solidFill>
              <a:srgbClr val="558ED5"/>
            </a:solidFill>
            <a:ln>
              <a:noFill/>
            </a:ln>
          </p:spPr>
          <p:txBody>
            <a:bodyPr wrap="square"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67" name="Shape 567"/>
            <p:cNvSpPr txBox="1"/>
            <p:nvPr/>
          </p:nvSpPr>
          <p:spPr>
            <a:xfrm>
              <a:off x="0" y="0"/>
              <a:ext cx="398550064" cy="2130445129"/>
            </a:xfrm>
            <a:prstGeom prst="rect">
              <a:avLst/>
            </a:prstGeom>
            <a:solidFill>
              <a:srgbClr val="558ED5"/>
            </a:solidFill>
            <a:ln>
              <a:noFill/>
            </a:ln>
          </p:spPr>
          <p:txBody>
            <a:bodyPr wrap="square"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68" name="Shape 568"/>
            <p:cNvSpPr txBox="1"/>
            <p:nvPr/>
          </p:nvSpPr>
          <p:spPr>
            <a:xfrm>
              <a:off x="682693250" y="0"/>
              <a:ext cx="101278645" cy="2147483643"/>
            </a:xfrm>
            <a:prstGeom prst="rect">
              <a:avLst/>
            </a:prstGeom>
            <a:solidFill>
              <a:srgbClr val="558ED5"/>
            </a:solidFill>
            <a:ln>
              <a:noFill/>
            </a:ln>
          </p:spPr>
          <p:txBody>
            <a:bodyPr wrap="square"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cxnSp>
        <p:nvCxnSpPr>
          <p:cNvPr id="569" name="Shape 569"/>
          <p:cNvCxnSpPr/>
          <p:nvPr/>
        </p:nvCxnSpPr>
        <p:spPr>
          <a:xfrm>
            <a:off x="7490112"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70" name="Shape 570"/>
          <p:cNvCxnSpPr/>
          <p:nvPr/>
        </p:nvCxnSpPr>
        <p:spPr>
          <a:xfrm>
            <a:off x="8549318"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71" name="Shape 571"/>
          <p:cNvCxnSpPr/>
          <p:nvPr/>
        </p:nvCxnSpPr>
        <p:spPr>
          <a:xfrm>
            <a:off x="4854912"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72" name="Shape 572"/>
          <p:cNvCxnSpPr/>
          <p:nvPr/>
        </p:nvCxnSpPr>
        <p:spPr>
          <a:xfrm>
            <a:off x="8592028"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73" name="Shape 573"/>
          <p:cNvCxnSpPr/>
          <p:nvPr/>
        </p:nvCxnSpPr>
        <p:spPr>
          <a:xfrm>
            <a:off x="6864840"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74" name="Shape 574"/>
          <p:cNvCxnSpPr/>
          <p:nvPr/>
        </p:nvCxnSpPr>
        <p:spPr>
          <a:xfrm>
            <a:off x="5678359" y="1268058"/>
            <a:ext cx="0" cy="98400"/>
          </a:xfrm>
          <a:prstGeom prst="straightConnector1">
            <a:avLst/>
          </a:prstGeom>
          <a:noFill/>
          <a:ln w="25400" cap="flat" cmpd="sng">
            <a:solidFill>
              <a:srgbClr val="FFFF00"/>
            </a:solidFill>
            <a:prstDash val="solid"/>
            <a:miter lim="800000"/>
            <a:headEnd type="none" w="med" len="med"/>
            <a:tailEnd type="none" w="med" len="med"/>
          </a:ln>
        </p:spPr>
      </p:cxnSp>
      <p:cxnSp>
        <p:nvCxnSpPr>
          <p:cNvPr id="575" name="Shape 575"/>
          <p:cNvCxnSpPr/>
          <p:nvPr/>
        </p:nvCxnSpPr>
        <p:spPr>
          <a:xfrm>
            <a:off x="6799066" y="1268893"/>
            <a:ext cx="0" cy="97500"/>
          </a:xfrm>
          <a:prstGeom prst="straightConnector1">
            <a:avLst/>
          </a:prstGeom>
          <a:noFill/>
          <a:ln w="25400" cap="flat" cmpd="sng">
            <a:solidFill>
              <a:srgbClr val="FFFF00"/>
            </a:solidFill>
            <a:prstDash val="solid"/>
            <a:miter lim="800000"/>
            <a:headEnd type="none" w="med" len="med"/>
            <a:tailEnd type="none" w="med" len="med"/>
          </a:ln>
        </p:spPr>
      </p:cxnSp>
      <p:pic>
        <p:nvPicPr>
          <p:cNvPr id="576" name="Shape 576"/>
          <p:cNvPicPr preferRelativeResize="0"/>
          <p:nvPr/>
        </p:nvPicPr>
        <p:blipFill rotWithShape="1">
          <a:blip r:embed="rId4">
            <a:alphaModFix/>
          </a:blip>
          <a:srcRect b="28858"/>
          <a:stretch/>
        </p:blipFill>
        <p:spPr>
          <a:xfrm>
            <a:off x="300789" y="52137"/>
            <a:ext cx="3672106" cy="3468530"/>
          </a:xfrm>
          <a:prstGeom prst="rect">
            <a:avLst/>
          </a:prstGeom>
          <a:noFill/>
          <a:ln>
            <a:noFill/>
          </a:ln>
        </p:spPr>
      </p:pic>
      <p:pic>
        <p:nvPicPr>
          <p:cNvPr id="577" name="Shape 577"/>
          <p:cNvPicPr preferRelativeResize="0"/>
          <p:nvPr/>
        </p:nvPicPr>
        <p:blipFill rotWithShape="1">
          <a:blip r:embed="rId4">
            <a:alphaModFix/>
          </a:blip>
          <a:srcRect t="70919" r="62634" b="-2014"/>
          <a:stretch/>
        </p:blipFill>
        <p:spPr>
          <a:xfrm>
            <a:off x="300789" y="3496368"/>
            <a:ext cx="1440155" cy="1591292"/>
          </a:xfrm>
          <a:prstGeom prst="rect">
            <a:avLst/>
          </a:prstGeom>
          <a:noFill/>
          <a:ln>
            <a:noFill/>
          </a:ln>
        </p:spPr>
      </p:pic>
      <p:sp>
        <p:nvSpPr>
          <p:cNvPr id="578" name="Shape 578"/>
          <p:cNvSpPr txBox="1"/>
          <p:nvPr/>
        </p:nvSpPr>
        <p:spPr>
          <a:xfrm>
            <a:off x="4513234" y="2327932"/>
            <a:ext cx="4230000" cy="2652000"/>
          </a:xfrm>
          <a:prstGeom prst="rect">
            <a:avLst/>
          </a:prstGeom>
          <a:noFill/>
          <a:ln>
            <a:noFill/>
          </a:ln>
        </p:spPr>
        <p:txBody>
          <a:bodyPr wrap="square" lIns="91925" tIns="45950" rIns="91925" bIns="45950" anchor="t" anchorCtr="0">
            <a:noAutofit/>
          </a:bodyPr>
          <a:lstStyle/>
          <a:p>
            <a:pPr marL="215900" marR="0" lvl="0" indent="-203200" algn="l" rtl="0">
              <a:spcBef>
                <a:spcPts val="0"/>
              </a:spcBef>
              <a:spcAft>
                <a:spcPts val="0"/>
              </a:spcAft>
              <a:buClr>
                <a:srgbClr val="595959"/>
              </a:buClr>
              <a:buSzPct val="100000"/>
              <a:buFont typeface="Arial"/>
              <a:buChar char="•"/>
            </a:pPr>
            <a:r>
              <a:rPr lang="en-US" sz="1800" dirty="0" smtClean="0">
                <a:solidFill>
                  <a:srgbClr val="595959"/>
                </a:solidFill>
                <a:latin typeface="Arial"/>
                <a:ea typeface="Arial"/>
                <a:cs typeface="Arial"/>
                <a:sym typeface="Arial"/>
              </a:rPr>
              <a:t>Info. theory </a:t>
            </a:r>
            <a:r>
              <a:rPr lang="en" sz="1800" dirty="0" smtClean="0">
                <a:solidFill>
                  <a:srgbClr val="595959"/>
                </a:solidFill>
                <a:latin typeface="Arial"/>
                <a:ea typeface="Arial"/>
                <a:cs typeface="Arial"/>
                <a:sym typeface="Arial"/>
              </a:rPr>
              <a:t>based </a:t>
            </a:r>
            <a:r>
              <a:rPr lang="en" sz="1800" dirty="0">
                <a:solidFill>
                  <a:srgbClr val="595959"/>
                </a:solidFill>
                <a:latin typeface="Arial"/>
                <a:ea typeface="Arial"/>
                <a:cs typeface="Arial"/>
                <a:sym typeface="Arial"/>
              </a:rPr>
              <a:t>method </a:t>
            </a:r>
            <a:r>
              <a:rPr lang="en-US" sz="1800" dirty="0" smtClean="0">
                <a:solidFill>
                  <a:srgbClr val="595959"/>
                </a:solidFill>
                <a:latin typeface="Arial"/>
                <a:ea typeface="Arial"/>
                <a:cs typeface="Arial"/>
                <a:sym typeface="Arial"/>
              </a:rPr>
              <a:t>(</a:t>
            </a:r>
            <a:r>
              <a:rPr lang="en-US" sz="1800" dirty="0" err="1" smtClean="0">
                <a:solidFill>
                  <a:srgbClr val="595959"/>
                </a:solidFill>
                <a:latin typeface="Arial"/>
                <a:ea typeface="Arial"/>
                <a:cs typeface="Arial"/>
                <a:sym typeface="Arial"/>
              </a:rPr>
              <a:t>ie</a:t>
            </a:r>
            <a:r>
              <a:rPr lang="en-US" sz="1800" dirty="0" smtClean="0">
                <a:solidFill>
                  <a:srgbClr val="595959"/>
                </a:solidFill>
                <a:latin typeface="Arial"/>
                <a:ea typeface="Arial"/>
                <a:cs typeface="Arial"/>
                <a:sym typeface="Arial"/>
              </a:rPr>
              <a:t> annotation “</a:t>
            </a:r>
            <a:r>
              <a:rPr lang="en-US" sz="1800" dirty="0" err="1" smtClean="0">
                <a:solidFill>
                  <a:srgbClr val="595959"/>
                </a:solidFill>
                <a:latin typeface="Arial"/>
                <a:ea typeface="Arial"/>
                <a:cs typeface="Arial"/>
                <a:sym typeface="Arial"/>
              </a:rPr>
              <a:t>surprisal</a:t>
            </a:r>
            <a:r>
              <a:rPr lang="en-US" sz="1800" dirty="0" smtClean="0">
                <a:solidFill>
                  <a:srgbClr val="595959"/>
                </a:solidFill>
                <a:latin typeface="Arial"/>
                <a:ea typeface="Arial"/>
                <a:cs typeface="Arial"/>
                <a:sym typeface="Arial"/>
              </a:rPr>
              <a:t>”) </a:t>
            </a:r>
            <a:r>
              <a:rPr lang="en" sz="1800" dirty="0" smtClean="0">
                <a:solidFill>
                  <a:srgbClr val="595959"/>
                </a:solidFill>
                <a:latin typeface="Arial"/>
                <a:ea typeface="Arial"/>
                <a:cs typeface="Arial"/>
                <a:sym typeface="Arial"/>
              </a:rPr>
              <a:t>for </a:t>
            </a:r>
            <a:r>
              <a:rPr lang="en" sz="1800" dirty="0">
                <a:solidFill>
                  <a:srgbClr val="595959"/>
                </a:solidFill>
                <a:latin typeface="Arial"/>
                <a:ea typeface="Arial"/>
                <a:cs typeface="Arial"/>
                <a:sym typeface="Arial"/>
              </a:rPr>
              <a:t>weighting consistently many genomic features</a:t>
            </a:r>
          </a:p>
          <a:p>
            <a:pPr marL="215900" marR="0" lvl="0" indent="-203200" algn="l" rtl="0">
              <a:spcBef>
                <a:spcPts val="0"/>
              </a:spcBef>
              <a:spcAft>
                <a:spcPts val="0"/>
              </a:spcAft>
              <a:buClr>
                <a:srgbClr val="595959"/>
              </a:buClr>
              <a:buFont typeface="Arial"/>
              <a:buNone/>
            </a:pPr>
            <a:endParaRPr sz="1800" dirty="0">
              <a:solidFill>
                <a:srgbClr val="595959"/>
              </a:solidFill>
              <a:latin typeface="Arial"/>
              <a:ea typeface="Arial"/>
              <a:cs typeface="Arial"/>
              <a:sym typeface="Arial"/>
            </a:endParaRPr>
          </a:p>
          <a:p>
            <a:pPr marL="215900" marR="0" lvl="0" indent="-203200" algn="l" rtl="0">
              <a:spcBef>
                <a:spcPts val="0"/>
              </a:spcBef>
              <a:spcAft>
                <a:spcPts val="0"/>
              </a:spcAft>
              <a:buClr>
                <a:srgbClr val="595959"/>
              </a:buClr>
              <a:buSzPct val="100000"/>
              <a:buFont typeface="Arial"/>
              <a:buChar char="•"/>
            </a:pPr>
            <a:r>
              <a:rPr lang="en" sz="1800" dirty="0">
                <a:solidFill>
                  <a:srgbClr val="595959"/>
                </a:solidFill>
                <a:highlight>
                  <a:srgbClr val="FFFFFF"/>
                </a:highlight>
                <a:latin typeface="Arial"/>
                <a:ea typeface="Arial"/>
                <a:cs typeface="Arial"/>
                <a:sym typeface="Arial"/>
              </a:rPr>
              <a:t>Practical web server </a:t>
            </a:r>
          </a:p>
          <a:p>
            <a:pPr marL="215900" marR="0" lvl="0" indent="-203200" algn="l" rtl="0">
              <a:spcBef>
                <a:spcPts val="0"/>
              </a:spcBef>
              <a:spcAft>
                <a:spcPts val="0"/>
              </a:spcAft>
              <a:buClr>
                <a:srgbClr val="595959"/>
              </a:buClr>
              <a:buSzPct val="100000"/>
              <a:buFont typeface="Arial"/>
              <a:buChar char="•"/>
            </a:pPr>
            <a:r>
              <a:rPr lang="en" sz="1800" dirty="0">
                <a:solidFill>
                  <a:srgbClr val="595959"/>
                </a:solidFill>
                <a:highlight>
                  <a:srgbClr val="FFFFFF"/>
                </a:highlight>
                <a:latin typeface="Arial"/>
                <a:ea typeface="Arial"/>
                <a:cs typeface="Arial"/>
                <a:sym typeface="Arial"/>
              </a:rPr>
              <a:t>Submission of variants &amp; pre-computed large data context from uniformly processing large-scale datasets</a:t>
            </a:r>
          </a:p>
          <a:p>
            <a:pPr marL="215900" marR="0" lvl="0" indent="-215900" algn="l" rtl="0">
              <a:spcBef>
                <a:spcPts val="400"/>
              </a:spcBef>
              <a:spcAft>
                <a:spcPts val="0"/>
              </a:spcAft>
              <a:buClr>
                <a:schemeClr val="dk1"/>
              </a:buClr>
              <a:buFont typeface="Arial"/>
              <a:buNone/>
            </a:pPr>
            <a:endParaRPr sz="2000" dirty="0">
              <a:solidFill>
                <a:schemeClr val="dk1"/>
              </a:solidFill>
              <a:latin typeface="Arial"/>
              <a:ea typeface="Arial"/>
              <a:cs typeface="Arial"/>
              <a:sym typeface="Arial"/>
            </a:endParaRPr>
          </a:p>
        </p:txBody>
      </p:sp>
      <p:pic>
        <p:nvPicPr>
          <p:cNvPr id="579" name="Shape 579"/>
          <p:cNvPicPr preferRelativeResize="0"/>
          <p:nvPr/>
        </p:nvPicPr>
        <p:blipFill rotWithShape="1">
          <a:blip r:embed="rId5">
            <a:alphaModFix/>
          </a:blip>
          <a:srcRect t="1" b="17378"/>
          <a:stretch/>
        </p:blipFill>
        <p:spPr>
          <a:xfrm>
            <a:off x="1825722" y="3548026"/>
            <a:ext cx="2269211" cy="1544647"/>
          </a:xfrm>
          <a:prstGeom prst="rect">
            <a:avLst/>
          </a:prstGeom>
          <a:noFill/>
          <a:ln w="28575" cap="flat" cmpd="sng">
            <a:solidFill>
              <a:schemeClr val="dk1"/>
            </a:solidFill>
            <a:prstDash val="solid"/>
            <a:round/>
            <a:headEnd type="none" w="med" len="med"/>
            <a:tailEnd type="none" w="med" len="med"/>
          </a:ln>
        </p:spPr>
      </p:pic>
      <p:sp>
        <p:nvSpPr>
          <p:cNvPr id="580" name="Shape 580"/>
          <p:cNvSpPr txBox="1"/>
          <p:nvPr/>
        </p:nvSpPr>
        <p:spPr>
          <a:xfrm>
            <a:off x="4851533" y="4899703"/>
            <a:ext cx="4005425" cy="375900"/>
          </a:xfrm>
          <a:prstGeom prst="rect">
            <a:avLst/>
          </a:prstGeom>
          <a:noFill/>
          <a:ln>
            <a:noFill/>
          </a:ln>
        </p:spPr>
        <p:txBody>
          <a:bodyPr wrap="square" lIns="91425" tIns="45700" rIns="91425" bIns="45700" anchor="t" anchorCtr="0">
            <a:noAutofit/>
          </a:bodyPr>
          <a:lstStyle/>
          <a:p>
            <a:pPr marL="0" marR="0" lvl="0" indent="0" algn="r" rtl="0">
              <a:spcBef>
                <a:spcPts val="0"/>
              </a:spcBef>
              <a:buSzPct val="25000"/>
              <a:buNone/>
            </a:pPr>
            <a:r>
              <a:rPr lang="en" sz="1000">
                <a:solidFill>
                  <a:srgbClr val="7F7F7F"/>
                </a:solidFill>
                <a:latin typeface="Arial"/>
                <a:ea typeface="Arial"/>
                <a:cs typeface="Arial"/>
                <a:sym typeface="Arial"/>
              </a:rPr>
              <a:t>[Fu et al., GenomeBiology ('14)]</a:t>
            </a:r>
          </a:p>
          <a:p>
            <a:pPr marL="0" marR="0" lvl="0" indent="0" algn="l" rtl="0">
              <a:spcBef>
                <a:spcPts val="0"/>
              </a:spcBef>
              <a:buSzPct val="25000"/>
              <a:buNone/>
            </a:pPr>
            <a:r>
              <a:rPr lang="en" sz="1600">
                <a:solidFill>
                  <a:srgbClr val="7F7F7F"/>
                </a:solidFill>
                <a:latin typeface="Arial"/>
                <a:ea typeface="Arial"/>
                <a:cs typeface="Arial"/>
                <a:sym typeface="Arial"/>
              </a:rPr>
              <a:t>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Shape 585"/>
          <p:cNvSpPr txBox="1">
            <a:spLocks noGrp="1"/>
          </p:cNvSpPr>
          <p:nvPr>
            <p:ph type="title"/>
          </p:nvPr>
        </p:nvSpPr>
        <p:spPr>
          <a:xfrm>
            <a:off x="457200" y="179784"/>
            <a:ext cx="8229600" cy="681000"/>
          </a:xfrm>
          <a:prstGeom prst="rect">
            <a:avLst/>
          </a:prstGeom>
          <a:noFill/>
          <a:ln>
            <a:noFill/>
          </a:ln>
        </p:spPr>
        <p:txBody>
          <a:bodyPr wrap="square" lIns="91925" tIns="45950" rIns="91925" bIns="45950" anchor="ctr" anchorCtr="0">
            <a:noAutofit/>
          </a:bodyPr>
          <a:lstStyle/>
          <a:p>
            <a:pPr marL="0" marR="0" lvl="0" indent="0" algn="ctr" rtl="0">
              <a:lnSpc>
                <a:spcPct val="100000"/>
              </a:lnSpc>
              <a:spcBef>
                <a:spcPts val="0"/>
              </a:spcBef>
              <a:spcAft>
                <a:spcPts val="0"/>
              </a:spcAft>
              <a:buClr>
                <a:srgbClr val="000090"/>
              </a:buClr>
              <a:buSzPct val="25000"/>
              <a:buFont typeface="Arial"/>
              <a:buNone/>
            </a:pPr>
            <a:r>
              <a:rPr lang="en" sz="3600" b="1" i="0" u="none" strike="noStrike" cap="none">
                <a:solidFill>
                  <a:srgbClr val="000090"/>
                </a:solidFill>
                <a:latin typeface="Arial"/>
                <a:ea typeface="Arial"/>
                <a:cs typeface="Arial"/>
                <a:sym typeface="Arial"/>
              </a:rPr>
              <a:t>Germline pathogenic variants show higher core scores than controls</a:t>
            </a:r>
          </a:p>
        </p:txBody>
      </p:sp>
      <p:sp>
        <p:nvSpPr>
          <p:cNvPr id="586" name="Shape 586"/>
          <p:cNvSpPr txBox="1">
            <a:spLocks noGrp="1"/>
          </p:cNvSpPr>
          <p:nvPr>
            <p:ph type="body" idx="1"/>
          </p:nvPr>
        </p:nvSpPr>
        <p:spPr>
          <a:xfrm>
            <a:off x="812800" y="3548063"/>
            <a:ext cx="7662900" cy="1131000"/>
          </a:xfrm>
          <a:prstGeom prst="rect">
            <a:avLst/>
          </a:prstGeom>
          <a:noFill/>
          <a:ln>
            <a:noFill/>
          </a:ln>
        </p:spPr>
        <p:txBody>
          <a:bodyPr wrap="square" lIns="91925" tIns="45950" rIns="91925" bIns="4595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1800" b="0" i="0" u="none">
                <a:solidFill>
                  <a:schemeClr val="dk1"/>
                </a:solidFill>
                <a:latin typeface="Arial"/>
                <a:ea typeface="Arial"/>
                <a:cs typeface="Arial"/>
                <a:sym typeface="Arial"/>
              </a:rPr>
              <a:t>3 controls with natural polymorphisms (allele frequency &gt;= 1% )</a:t>
            </a:r>
          </a:p>
          <a:p>
            <a:pPr marL="0" marR="0" lvl="0" indent="0" algn="l" rtl="0">
              <a:lnSpc>
                <a:spcPct val="100000"/>
              </a:lnSpc>
              <a:spcBef>
                <a:spcPts val="0"/>
              </a:spcBef>
              <a:spcAft>
                <a:spcPts val="0"/>
              </a:spcAft>
              <a:buClr>
                <a:schemeClr val="dk1"/>
              </a:buClr>
              <a:buSzPct val="25000"/>
              <a:buFont typeface="Arial"/>
              <a:buNone/>
            </a:pPr>
            <a:r>
              <a:rPr lang="en" sz="1800"/>
              <a:t>  </a:t>
            </a:r>
            <a:r>
              <a:rPr lang="en" sz="1800" b="0" i="0" u="none">
                <a:solidFill>
                  <a:schemeClr val="dk1"/>
                </a:solidFill>
                <a:latin typeface="Arial"/>
                <a:ea typeface="Arial"/>
                <a:cs typeface="Arial"/>
                <a:sym typeface="Arial"/>
              </a:rPr>
              <a:t>1.  Matched region:  1kb around HGMD variants</a:t>
            </a:r>
          </a:p>
          <a:p>
            <a:pPr marL="0" marR="0" lvl="0" indent="0" algn="l" rtl="0">
              <a:lnSpc>
                <a:spcPct val="100000"/>
              </a:lnSpc>
              <a:spcBef>
                <a:spcPts val="360"/>
              </a:spcBef>
              <a:spcAft>
                <a:spcPts val="0"/>
              </a:spcAft>
              <a:buNone/>
            </a:pPr>
            <a:r>
              <a:rPr lang="en" sz="1800"/>
              <a:t>  2. </a:t>
            </a:r>
            <a:r>
              <a:rPr lang="en" sz="1800" b="0" i="0" u="none">
                <a:solidFill>
                  <a:schemeClr val="dk1"/>
                </a:solidFill>
                <a:latin typeface="Arial"/>
                <a:ea typeface="Arial"/>
                <a:cs typeface="Arial"/>
                <a:sym typeface="Arial"/>
              </a:rPr>
              <a:t> Matched TSS:  matched for distance to TSS</a:t>
            </a:r>
          </a:p>
          <a:p>
            <a:pPr marL="0" marR="0" lvl="0" indent="0" algn="l" rtl="0">
              <a:lnSpc>
                <a:spcPct val="100000"/>
              </a:lnSpc>
              <a:spcBef>
                <a:spcPts val="360"/>
              </a:spcBef>
              <a:spcAft>
                <a:spcPts val="0"/>
              </a:spcAft>
              <a:buNone/>
            </a:pPr>
            <a:r>
              <a:rPr lang="en" sz="1800"/>
              <a:t>  3. </a:t>
            </a:r>
            <a:r>
              <a:rPr lang="en" sz="1800" b="0" i="0" u="none">
                <a:solidFill>
                  <a:schemeClr val="dk1"/>
                </a:solidFill>
                <a:latin typeface="Arial"/>
                <a:ea typeface="Arial"/>
                <a:cs typeface="Arial"/>
                <a:sym typeface="Arial"/>
              </a:rPr>
              <a:t> Unmatched: randomly selected</a:t>
            </a:r>
          </a:p>
        </p:txBody>
      </p:sp>
      <p:pic>
        <p:nvPicPr>
          <p:cNvPr id="587" name="Shape 587" descr="germline_1.pdf"/>
          <p:cNvPicPr preferRelativeResize="0"/>
          <p:nvPr/>
        </p:nvPicPr>
        <p:blipFill rotWithShape="1">
          <a:blip r:embed="rId3">
            <a:alphaModFix/>
          </a:blip>
          <a:srcRect/>
          <a:stretch/>
        </p:blipFill>
        <p:spPr>
          <a:xfrm>
            <a:off x="0" y="904875"/>
            <a:ext cx="3725742" cy="2783611"/>
          </a:xfrm>
          <a:prstGeom prst="rect">
            <a:avLst/>
          </a:prstGeom>
          <a:noFill/>
          <a:ln>
            <a:noFill/>
          </a:ln>
        </p:spPr>
      </p:pic>
      <p:sp>
        <p:nvSpPr>
          <p:cNvPr id="588" name="Shape 588"/>
          <p:cNvSpPr txBox="1"/>
          <p:nvPr/>
        </p:nvSpPr>
        <p:spPr>
          <a:xfrm>
            <a:off x="136525" y="4831556"/>
            <a:ext cx="2473200" cy="2073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en" sz="1200" b="0" i="1" u="none">
                <a:solidFill>
                  <a:srgbClr val="000000"/>
                </a:solidFill>
                <a:latin typeface="Calibri"/>
                <a:ea typeface="Calibri"/>
                <a:cs typeface="Calibri"/>
                <a:sym typeface="Calibri"/>
              </a:rPr>
              <a:t>Ritchie et al., Nature Methods, 2014</a:t>
            </a:r>
          </a:p>
        </p:txBody>
      </p:sp>
      <p:pic>
        <p:nvPicPr>
          <p:cNvPr id="589" name="Shape 589" descr="germline_2.pdf"/>
          <p:cNvPicPr preferRelativeResize="0"/>
          <p:nvPr/>
        </p:nvPicPr>
        <p:blipFill rotWithShape="1">
          <a:blip r:embed="rId4">
            <a:alphaModFix/>
          </a:blip>
          <a:srcRect/>
          <a:stretch/>
        </p:blipFill>
        <p:spPr>
          <a:xfrm>
            <a:off x="4830762" y="990600"/>
            <a:ext cx="3420037" cy="2776009"/>
          </a:xfrm>
          <a:prstGeom prst="rect">
            <a:avLst/>
          </a:prstGeom>
          <a:noFill/>
          <a:ln>
            <a:noFill/>
          </a:ln>
        </p:spPr>
      </p:pic>
      <p:sp>
        <p:nvSpPr>
          <p:cNvPr id="590" name="Shape 590"/>
          <p:cNvSpPr txBox="1"/>
          <p:nvPr/>
        </p:nvSpPr>
        <p:spPr>
          <a:xfrm>
            <a:off x="4529124" y="4769650"/>
            <a:ext cx="4157700" cy="2535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7F7F7F"/>
              </a:buClr>
              <a:buSzPct val="25000"/>
              <a:buFont typeface="Calibri"/>
              <a:buNone/>
            </a:pPr>
            <a:r>
              <a:rPr lang="en" sz="1600" i="0" u="none">
                <a:solidFill>
                  <a:srgbClr val="7F7F7F"/>
                </a:solidFill>
              </a:rPr>
              <a:t>[Fu et al., GenomeBiology ('14, in revision)]</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grpSp>
        <p:nvGrpSpPr>
          <p:cNvPr id="595" name="Shape 595"/>
          <p:cNvGrpSpPr/>
          <p:nvPr/>
        </p:nvGrpSpPr>
        <p:grpSpPr>
          <a:xfrm>
            <a:off x="1119147" y="129380"/>
            <a:ext cx="8036196" cy="5043924"/>
            <a:chOff x="0" y="53710876"/>
            <a:chExt cx="2147483646" cy="2093772770"/>
          </a:xfrm>
        </p:grpSpPr>
        <p:grpSp>
          <p:nvGrpSpPr>
            <p:cNvPr id="596" name="Shape 596"/>
            <p:cNvGrpSpPr/>
            <p:nvPr/>
          </p:nvGrpSpPr>
          <p:grpSpPr>
            <a:xfrm>
              <a:off x="0" y="53710876"/>
              <a:ext cx="2147483646" cy="2093772770"/>
              <a:chOff x="0" y="53710876"/>
              <a:chExt cx="2147483646" cy="2093772770"/>
            </a:xfrm>
          </p:grpSpPr>
          <p:grpSp>
            <p:nvGrpSpPr>
              <p:cNvPr id="597" name="Shape 597"/>
              <p:cNvGrpSpPr/>
              <p:nvPr/>
            </p:nvGrpSpPr>
            <p:grpSpPr>
              <a:xfrm>
                <a:off x="0" y="71555951"/>
                <a:ext cx="1462348415" cy="2075927695"/>
                <a:chOff x="0" y="0"/>
                <a:chExt cx="2147483647" cy="2147483647"/>
              </a:xfrm>
            </p:grpSpPr>
            <p:grpSp>
              <p:nvGrpSpPr>
                <p:cNvPr id="598" name="Shape 598"/>
                <p:cNvGrpSpPr/>
                <p:nvPr/>
              </p:nvGrpSpPr>
              <p:grpSpPr>
                <a:xfrm>
                  <a:off x="0" y="0"/>
                  <a:ext cx="1931842742" cy="2147483647"/>
                  <a:chOff x="0" y="0"/>
                  <a:chExt cx="2147483647" cy="2147483647"/>
                </a:xfrm>
              </p:grpSpPr>
              <p:pic>
                <p:nvPicPr>
                  <p:cNvPr id="599" name="Shape 599" descr="Khurana6.2.png"/>
                  <p:cNvPicPr preferRelativeResize="0"/>
                  <p:nvPr/>
                </p:nvPicPr>
                <p:blipFill rotWithShape="1">
                  <a:blip r:embed="rId3">
                    <a:alphaModFix/>
                  </a:blip>
                  <a:srcRect/>
                  <a:stretch/>
                </p:blipFill>
                <p:spPr>
                  <a:xfrm>
                    <a:off x="21865092" y="144328426"/>
                    <a:ext cx="1202329107" cy="1839279528"/>
                  </a:xfrm>
                  <a:prstGeom prst="rect">
                    <a:avLst/>
                  </a:prstGeom>
                  <a:noFill/>
                  <a:ln>
                    <a:noFill/>
                  </a:ln>
                </p:spPr>
              </p:pic>
              <p:sp>
                <p:nvSpPr>
                  <p:cNvPr id="600" name="Shape 600"/>
                  <p:cNvSpPr txBox="1"/>
                  <p:nvPr/>
                </p:nvSpPr>
                <p:spPr>
                  <a:xfrm>
                    <a:off x="0" y="777509088"/>
                    <a:ext cx="43423252" cy="115246937"/>
                  </a:xfrm>
                  <a:prstGeom prst="rect">
                    <a:avLst/>
                  </a:prstGeom>
                  <a:solidFill>
                    <a:schemeClr val="lt1"/>
                  </a:solid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601" name="Shape 601"/>
                  <p:cNvSpPr txBox="1"/>
                  <p:nvPr/>
                </p:nvSpPr>
                <p:spPr>
                  <a:xfrm>
                    <a:off x="759087640" y="1474400088"/>
                    <a:ext cx="424341340" cy="574610405"/>
                  </a:xfrm>
                  <a:prstGeom prst="rect">
                    <a:avLst/>
                  </a:prstGeom>
                  <a:solidFill>
                    <a:schemeClr val="lt1"/>
                  </a:solid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602" name="Shape 602"/>
                  <p:cNvSpPr txBox="1"/>
                  <p:nvPr/>
                </p:nvSpPr>
                <p:spPr>
                  <a:xfrm>
                    <a:off x="711266638" y="1733028717"/>
                    <a:ext cx="214369513" cy="47072609"/>
                  </a:xfrm>
                  <a:prstGeom prst="rect">
                    <a:avLst/>
                  </a:prstGeom>
                  <a:solidFill>
                    <a:schemeClr val="lt1"/>
                  </a:solid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603" name="Shape 603"/>
                  <p:cNvSpPr txBox="1"/>
                  <p:nvPr/>
                </p:nvSpPr>
                <p:spPr>
                  <a:xfrm>
                    <a:off x="420493714" y="952813904"/>
                    <a:ext cx="324852172" cy="905200593"/>
                  </a:xfrm>
                  <a:prstGeom prst="rect">
                    <a:avLst/>
                  </a:prstGeom>
                  <a:noFill/>
                  <a:ln w="9525" cap="flat" cmpd="sng">
                    <a:solidFill>
                      <a:srgbClr val="000000"/>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604" name="Shape 604"/>
                  <p:cNvSpPr/>
                  <p:nvPr/>
                </p:nvSpPr>
                <p:spPr>
                  <a:xfrm rot="-5400000">
                    <a:off x="313604509" y="1059665262"/>
                    <a:ext cx="1536822875" cy="662821055"/>
                  </a:xfrm>
                  <a:custGeom>
                    <a:avLst/>
                    <a:gdLst/>
                    <a:ahLst/>
                    <a:cxnLst/>
                    <a:rect l="0" t="0" r="0" b="0"/>
                    <a:pathLst>
                      <a:path w="120000" h="120000" extrusionOk="0">
                        <a:moveTo>
                          <a:pt x="0" y="120000"/>
                        </a:moveTo>
                        <a:lnTo>
                          <a:pt x="23046" y="0"/>
                        </a:lnTo>
                        <a:lnTo>
                          <a:pt x="96953" y="0"/>
                        </a:lnTo>
                        <a:lnTo>
                          <a:pt x="120000" y="120000"/>
                        </a:lnTo>
                        <a:lnTo>
                          <a:pt x="0" y="120000"/>
                        </a:lnTo>
                        <a:close/>
                      </a:path>
                    </a:pathLst>
                  </a:custGeom>
                  <a:gradFill>
                    <a:gsLst>
                      <a:gs pos="0">
                        <a:srgbClr val="F2F2F2">
                          <a:alpha val="47843"/>
                        </a:srgbClr>
                      </a:gs>
                      <a:gs pos="100000">
                        <a:srgbClr val="A6A6A6">
                          <a:alpha val="47843"/>
                        </a:srgbClr>
                      </a:gs>
                    </a:gsLst>
                    <a:lin ang="5400012" scaled="0"/>
                  </a:grad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605" name="Shape 605"/>
                  <p:cNvSpPr txBox="1"/>
                  <p:nvPr/>
                </p:nvSpPr>
                <p:spPr>
                  <a:xfrm>
                    <a:off x="461718827" y="104425178"/>
                    <a:ext cx="416096427" cy="378744966"/>
                  </a:xfrm>
                  <a:prstGeom prst="rect">
                    <a:avLst/>
                  </a:prstGeom>
                  <a:noFill/>
                  <a:ln w="9525" cap="flat" cmpd="sng">
                    <a:solidFill>
                      <a:srgbClr val="000000"/>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606" name="Shape 606"/>
                  <p:cNvSpPr/>
                  <p:nvPr/>
                </p:nvSpPr>
                <p:spPr>
                  <a:xfrm rot="-5400000">
                    <a:off x="849515103" y="27858025"/>
                    <a:ext cx="597470067" cy="532421382"/>
                  </a:xfrm>
                  <a:custGeom>
                    <a:avLst/>
                    <a:gdLst/>
                    <a:ahLst/>
                    <a:cxnLst/>
                    <a:rect l="0" t="0" r="0" b="0"/>
                    <a:pathLst>
                      <a:path w="120000" h="120000" extrusionOk="0">
                        <a:moveTo>
                          <a:pt x="0" y="120000"/>
                        </a:moveTo>
                        <a:lnTo>
                          <a:pt x="21663" y="0"/>
                        </a:lnTo>
                        <a:lnTo>
                          <a:pt x="98336" y="0"/>
                        </a:lnTo>
                        <a:lnTo>
                          <a:pt x="120000" y="120000"/>
                        </a:lnTo>
                        <a:lnTo>
                          <a:pt x="0" y="120000"/>
                        </a:lnTo>
                        <a:close/>
                      </a:path>
                    </a:pathLst>
                  </a:custGeom>
                  <a:gradFill>
                    <a:gsLst>
                      <a:gs pos="0">
                        <a:srgbClr val="F2F2F2">
                          <a:alpha val="47843"/>
                        </a:srgbClr>
                      </a:gs>
                      <a:gs pos="100000">
                        <a:srgbClr val="A6A6A6">
                          <a:alpha val="47843"/>
                        </a:srgbClr>
                      </a:gs>
                    </a:gsLst>
                    <a:lin ang="5400012" scaled="0"/>
                  </a:grad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pic>
                <p:nvPicPr>
                  <p:cNvPr id="607" name="Shape 607" descr="Khurana6.5.png"/>
                  <p:cNvPicPr preferRelativeResize="0"/>
                  <p:nvPr/>
                </p:nvPicPr>
                <p:blipFill rotWithShape="1">
                  <a:blip r:embed="rId4">
                    <a:alphaModFix/>
                  </a:blip>
                  <a:srcRect/>
                  <a:stretch/>
                </p:blipFill>
                <p:spPr>
                  <a:xfrm>
                    <a:off x="1418685755" y="0"/>
                    <a:ext cx="728797891" cy="587901538"/>
                  </a:xfrm>
                  <a:prstGeom prst="rect">
                    <a:avLst/>
                  </a:prstGeom>
                  <a:noFill/>
                  <a:ln w="9525" cap="flat" cmpd="sng">
                    <a:solidFill>
                      <a:srgbClr val="FFFFFF"/>
                    </a:solidFill>
                    <a:prstDash val="solid"/>
                    <a:miter lim="800000"/>
                    <a:headEnd type="none" w="med" len="med"/>
                    <a:tailEnd type="none" w="med" len="med"/>
                  </a:ln>
                  <a:effectLst>
                    <a:outerShdw blurRad="50800" dist="38100" algn="l" rotWithShape="0">
                      <a:srgbClr val="000000">
                        <a:alpha val="39610"/>
                      </a:srgbClr>
                    </a:outerShdw>
                  </a:effectLst>
                </p:spPr>
              </p:pic>
            </p:grpSp>
            <p:sp>
              <p:nvSpPr>
                <p:cNvPr id="608" name="Shape 608"/>
                <p:cNvSpPr txBox="1"/>
                <p:nvPr/>
              </p:nvSpPr>
              <p:spPr>
                <a:xfrm>
                  <a:off x="2108420767" y="1887232457"/>
                  <a:ext cx="39062879" cy="115246626"/>
                </a:xfrm>
                <a:prstGeom prst="rect">
                  <a:avLst/>
                </a:prstGeom>
                <a:solidFill>
                  <a:schemeClr val="lt1"/>
                </a:solid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sp>
            <p:nvSpPr>
              <p:cNvPr id="609" name="Shape 609"/>
              <p:cNvSpPr txBox="1"/>
              <p:nvPr/>
            </p:nvSpPr>
            <p:spPr>
              <a:xfrm>
                <a:off x="1366610990" y="53710876"/>
                <a:ext cx="780872656" cy="192675659"/>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Calibri"/>
                  <a:buNone/>
                </a:pPr>
                <a:r>
                  <a:rPr lang="en" sz="2000" i="0" u="none" baseline="30000" dirty="0">
                    <a:solidFill>
                      <a:srgbClr val="000000"/>
                    </a:solidFill>
                  </a:rPr>
                  <a:t>Flowchart for 1 Prostate Cancer</a:t>
                </a:r>
              </a:p>
              <a:p>
                <a:pPr marL="0" marR="0" lvl="0" indent="0" algn="ctr" rtl="0">
                  <a:lnSpc>
                    <a:spcPct val="100000"/>
                  </a:lnSpc>
                  <a:spcBef>
                    <a:spcPts val="0"/>
                  </a:spcBef>
                  <a:spcAft>
                    <a:spcPts val="0"/>
                  </a:spcAft>
                  <a:buClr>
                    <a:srgbClr val="000000"/>
                  </a:buClr>
                  <a:buSzPct val="25000"/>
                  <a:buFont typeface="Calibri"/>
                  <a:buNone/>
                </a:pPr>
                <a:r>
                  <a:rPr lang="en" sz="2000" i="0" u="none" baseline="30000" dirty="0">
                    <a:solidFill>
                      <a:srgbClr val="000000"/>
                    </a:solidFill>
                  </a:rPr>
                  <a:t>Genome (from Berger et al. '11)</a:t>
                </a:r>
              </a:p>
            </p:txBody>
          </p:sp>
          <p:sp>
            <p:nvSpPr>
              <p:cNvPr id="610" name="Shape 610"/>
              <p:cNvSpPr txBox="1"/>
              <p:nvPr/>
            </p:nvSpPr>
            <p:spPr>
              <a:xfrm>
                <a:off x="1432117595" y="1895990353"/>
                <a:ext cx="26601678" cy="111411453"/>
              </a:xfrm>
              <a:prstGeom prst="rect">
                <a:avLst/>
              </a:prstGeom>
              <a:solidFill>
                <a:schemeClr val="lt1"/>
              </a:solid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611" name="Shape 611"/>
              <p:cNvSpPr txBox="1"/>
              <p:nvPr/>
            </p:nvSpPr>
            <p:spPr>
              <a:xfrm>
                <a:off x="936115609" y="686677675"/>
                <a:ext cx="131660848" cy="35044778"/>
              </a:xfrm>
              <a:prstGeom prst="rect">
                <a:avLst/>
              </a:prstGeom>
              <a:solidFill>
                <a:schemeClr val="lt1"/>
              </a:solid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sp>
          <p:nvSpPr>
            <p:cNvPr id="612" name="Shape 612"/>
            <p:cNvSpPr txBox="1"/>
            <p:nvPr/>
          </p:nvSpPr>
          <p:spPr>
            <a:xfrm>
              <a:off x="1179234002" y="686677675"/>
              <a:ext cx="131660848" cy="15168478"/>
            </a:xfrm>
            <a:prstGeom prst="rect">
              <a:avLst/>
            </a:prstGeom>
            <a:solidFill>
              <a:schemeClr val="lt1"/>
            </a:solid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pic>
          <p:nvPicPr>
            <p:cNvPr id="613" name="Shape 613" descr="Khurana6.12.png"/>
            <p:cNvPicPr preferRelativeResize="0"/>
            <p:nvPr/>
          </p:nvPicPr>
          <p:blipFill rotWithShape="1">
            <a:blip r:embed="rId5">
              <a:alphaModFix/>
            </a:blip>
            <a:srcRect/>
            <a:stretch/>
          </p:blipFill>
          <p:spPr>
            <a:xfrm>
              <a:off x="872473829" y="684062163"/>
              <a:ext cx="443712103" cy="1438933681"/>
            </a:xfrm>
            <a:prstGeom prst="rect">
              <a:avLst/>
            </a:prstGeom>
            <a:noFill/>
            <a:ln w="9525" cap="flat" cmpd="sng">
              <a:solidFill>
                <a:srgbClr val="FFFFFF"/>
              </a:solidFill>
              <a:prstDash val="solid"/>
              <a:miter lim="800000"/>
              <a:headEnd type="none" w="med" len="med"/>
              <a:tailEnd type="none" w="med" len="med"/>
            </a:ln>
            <a:effectLst>
              <a:outerShdw blurRad="50800" dist="38100" algn="l" rotWithShape="0">
                <a:srgbClr val="000000">
                  <a:alpha val="39610"/>
                </a:srgbClr>
              </a:outerShdw>
            </a:effectLst>
          </p:spPr>
        </p:pic>
      </p:grpSp>
      <p:sp>
        <p:nvSpPr>
          <p:cNvPr id="614" name="Shape 614"/>
          <p:cNvSpPr txBox="1"/>
          <p:nvPr/>
        </p:nvSpPr>
        <p:spPr>
          <a:xfrm rot="-5400000">
            <a:off x="7529099" y="2297476"/>
            <a:ext cx="2096399" cy="261900"/>
          </a:xfrm>
          <a:prstGeom prst="rect">
            <a:avLst/>
          </a:prstGeom>
          <a:noFill/>
          <a:ln>
            <a:noFill/>
          </a:ln>
        </p:spPr>
        <p:txBody>
          <a:bodyPr wrap="square" lIns="91350" tIns="45675" rIns="91350" bIns="4567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 sz="1100" b="0" i="0" u="none" dirty="0">
                <a:solidFill>
                  <a:srgbClr val="000000"/>
                </a:solidFill>
                <a:latin typeface="Arial"/>
                <a:ea typeface="Arial"/>
                <a:cs typeface="Arial"/>
                <a:sym typeface="Arial"/>
              </a:rPr>
              <a:t>[</a:t>
            </a:r>
            <a:r>
              <a:rPr lang="en" sz="1100" b="0" i="0" u="none" dirty="0" err="1">
                <a:solidFill>
                  <a:srgbClr val="000000"/>
                </a:solidFill>
                <a:latin typeface="Arial"/>
                <a:ea typeface="Arial"/>
                <a:cs typeface="Arial"/>
                <a:sym typeface="Arial"/>
              </a:rPr>
              <a:t>Khurana</a:t>
            </a:r>
            <a:r>
              <a:rPr lang="en" sz="1100" b="0" i="0" u="none" dirty="0">
                <a:solidFill>
                  <a:srgbClr val="000000"/>
                </a:solidFill>
                <a:latin typeface="Arial"/>
                <a:ea typeface="Arial"/>
                <a:cs typeface="Arial"/>
                <a:sym typeface="Arial"/>
              </a:rPr>
              <a:t> et al., </a:t>
            </a:r>
            <a:r>
              <a:rPr lang="en" sz="1100" b="0" i="1" u="none" dirty="0">
                <a:solidFill>
                  <a:srgbClr val="000000"/>
                </a:solidFill>
                <a:latin typeface="Arial"/>
                <a:ea typeface="Arial"/>
                <a:cs typeface="Arial"/>
                <a:sym typeface="Arial"/>
              </a:rPr>
              <a:t>Science</a:t>
            </a:r>
            <a:r>
              <a:rPr lang="en" sz="1100" b="0" i="0" u="none" dirty="0">
                <a:solidFill>
                  <a:srgbClr val="000000"/>
                </a:solidFill>
                <a:latin typeface="Arial"/>
                <a:ea typeface="Arial"/>
                <a:cs typeface="Arial"/>
                <a:sym typeface="Arial"/>
              </a:rPr>
              <a:t> (‘13)]</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0" y="108347"/>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 sz="1800" dirty="0">
                <a:solidFill>
                  <a:schemeClr val="tx1">
                    <a:lumMod val="85000"/>
                    <a:lumOff val="15000"/>
                  </a:schemeClr>
                </a:solidFill>
                <a:latin typeface="Helvetica Neue"/>
                <a:ea typeface="Helvetica Neue"/>
                <a:cs typeface="Helvetica Neue"/>
                <a:sym typeface="Helvetica Neue"/>
              </a:rPr>
              <a:t>Prioritizing Variants in Personal Genomes: Using functional </a:t>
            </a:r>
            <a:br>
              <a:rPr lang="en" sz="1800" dirty="0">
                <a:solidFill>
                  <a:schemeClr val="tx1">
                    <a:lumMod val="85000"/>
                    <a:lumOff val="15000"/>
                  </a:schemeClr>
                </a:solidFill>
                <a:latin typeface="Helvetica Neue"/>
                <a:ea typeface="Helvetica Neue"/>
                <a:cs typeface="Helvetica Neue"/>
                <a:sym typeface="Helvetica Neue"/>
              </a:rPr>
            </a:br>
            <a:r>
              <a:rPr lang="en" sz="1800" dirty="0">
                <a:solidFill>
                  <a:schemeClr val="tx1">
                    <a:lumMod val="85000"/>
                    <a:lumOff val="15000"/>
                  </a:schemeClr>
                </a:solidFill>
                <a:latin typeface="Helvetica Neue"/>
                <a:ea typeface="Helvetica Neue"/>
                <a:cs typeface="Helvetica Neue"/>
                <a:sym typeface="Helvetica Neue"/>
              </a:rPr>
              <a:t>impact &amp; recurrence, with particular application to cancer</a:t>
            </a:r>
          </a:p>
        </p:txBody>
      </p:sp>
      <p:sp>
        <p:nvSpPr>
          <p:cNvPr id="299" name="Shape 299"/>
          <p:cNvSpPr txBox="1">
            <a:spLocks noGrp="1"/>
          </p:cNvSpPr>
          <p:nvPr>
            <p:ph type="body" idx="1"/>
          </p:nvPr>
        </p:nvSpPr>
        <p:spPr>
          <a:xfrm>
            <a:off x="50800" y="778675"/>
            <a:ext cx="4831166" cy="4212300"/>
          </a:xfrm>
          <a:prstGeom prst="rect">
            <a:avLst/>
          </a:prstGeom>
          <a:noFill/>
          <a:ln>
            <a:noFill/>
          </a:ln>
        </p:spPr>
        <p:txBody>
          <a:bodyPr wrap="square" lIns="92050" tIns="46025" rIns="92050" bIns="46025" anchor="t" anchorCtr="0">
            <a:noAutofit/>
          </a:bodyPr>
          <a:lstStyle/>
          <a:p>
            <a:pPr lvl="0" indent="-228600">
              <a:spcBef>
                <a:spcPts val="0"/>
              </a:spcBef>
              <a:buClr>
                <a:srgbClr val="FFFFFF"/>
              </a:buClr>
              <a:buFont typeface="Helvetica Neue"/>
              <a:buChar char="•"/>
            </a:pPr>
            <a:r>
              <a:rPr lang="en" sz="1700" dirty="0">
                <a:solidFill>
                  <a:schemeClr val="tx1">
                    <a:lumMod val="65000"/>
                    <a:lumOff val="35000"/>
                  </a:schemeClr>
                </a:solidFill>
                <a:latin typeface="Helvetica Neue"/>
                <a:ea typeface="Helvetica Neue"/>
                <a:cs typeface="Helvetica Neue"/>
                <a:sym typeface="Helvetica Neue"/>
              </a:rPr>
              <a:t>Introduction</a:t>
            </a:r>
            <a:endParaRPr lang="en-US" sz="1700" dirty="0">
              <a:solidFill>
                <a:schemeClr val="tx1">
                  <a:lumMod val="65000"/>
                  <a:lumOff val="35000"/>
                </a:schemeClr>
              </a:solidFill>
              <a:latin typeface="Helvetica Neue"/>
              <a:ea typeface="Helvetica Neue"/>
              <a:cs typeface="Helvetica Neue"/>
              <a:sym typeface="Helvetica Neue"/>
            </a:endParaRPr>
          </a:p>
          <a:p>
            <a:pPr lvl="1" indent="-228600">
              <a:spcBef>
                <a:spcPts val="0"/>
              </a:spcBef>
              <a:buClr>
                <a:srgbClr val="FFFFFF"/>
              </a:buClr>
              <a:buFont typeface="Helvetica Neue"/>
              <a:buChar char="•"/>
            </a:pPr>
            <a:r>
              <a:rPr lang="en" sz="1300" dirty="0">
                <a:solidFill>
                  <a:schemeClr val="tx1">
                    <a:lumMod val="65000"/>
                    <a:lumOff val="35000"/>
                  </a:schemeClr>
                </a:solidFill>
                <a:latin typeface="Helvetica Neue"/>
                <a:ea typeface="Helvetica Neue"/>
                <a:cs typeface="Helvetica Neue"/>
                <a:sym typeface="Helvetica Neue"/>
              </a:rPr>
              <a:t>An individual's disease variants as the public's gateway into genomics &amp; biology</a:t>
            </a:r>
          </a:p>
          <a:p>
            <a:pPr lvl="1" indent="-228600">
              <a:spcBef>
                <a:spcPts val="400"/>
              </a:spcBef>
              <a:buClr>
                <a:srgbClr val="FFFFFF"/>
              </a:buClr>
              <a:buFont typeface="Helvetica Neue"/>
              <a:buChar char="•"/>
            </a:pPr>
            <a:r>
              <a:rPr lang="en" sz="1300" b="1" u="sng" dirty="0">
                <a:solidFill>
                  <a:srgbClr val="FF0000"/>
                </a:solidFill>
                <a:latin typeface="Helvetica Neue"/>
                <a:ea typeface="Helvetica Neue"/>
                <a:cs typeface="Helvetica Neue"/>
                <a:sym typeface="Helvetica Neue"/>
              </a:rPr>
              <a:t>The exponential scaling</a:t>
            </a:r>
            <a:r>
              <a:rPr lang="en" sz="1300" dirty="0">
                <a:solidFill>
                  <a:schemeClr val="tx1">
                    <a:lumMod val="65000"/>
                    <a:lumOff val="35000"/>
                  </a:schemeClr>
                </a:solidFill>
                <a:latin typeface="Helvetica Neue"/>
                <a:ea typeface="Helvetica Neue"/>
                <a:cs typeface="Helvetica Neue"/>
                <a:sym typeface="Helvetica Neue"/>
              </a:rPr>
              <a:t> of data generation &amp; processing</a:t>
            </a:r>
          </a:p>
          <a:p>
            <a:pPr lvl="1" indent="-228600">
              <a:spcBef>
                <a:spcPts val="400"/>
              </a:spcBef>
              <a:buClr>
                <a:srgbClr val="FFFFFF"/>
              </a:buClr>
              <a:buFont typeface="Helvetica Neue"/>
              <a:buChar char="•"/>
            </a:pPr>
            <a:r>
              <a:rPr lang="en" sz="1300" dirty="0">
                <a:solidFill>
                  <a:schemeClr val="tx1">
                    <a:lumMod val="65000"/>
                    <a:lumOff val="35000"/>
                  </a:schemeClr>
                </a:solidFill>
                <a:latin typeface="Helvetica Neue"/>
                <a:ea typeface="Helvetica Neue"/>
                <a:cs typeface="Helvetica Neue"/>
                <a:sym typeface="Helvetica Neue"/>
              </a:rPr>
              <a:t>Mining </a:t>
            </a:r>
            <a:r>
              <a:rPr lang="en-US" sz="1300" dirty="0">
                <a:solidFill>
                  <a:schemeClr val="tx1">
                    <a:lumMod val="65000"/>
                    <a:lumOff val="35000"/>
                  </a:schemeClr>
                </a:solidFill>
                <a:latin typeface="Helvetica Neue"/>
                <a:ea typeface="Helvetica Neue"/>
                <a:cs typeface="Helvetica Neue"/>
                <a:sym typeface="Helvetica Neue"/>
              </a:rPr>
              <a:t>big </a:t>
            </a:r>
            <a:r>
              <a:rPr lang="en" sz="1300" dirty="0">
                <a:solidFill>
                  <a:schemeClr val="tx1">
                    <a:lumMod val="65000"/>
                    <a:lumOff val="35000"/>
                  </a:schemeClr>
                </a:solidFill>
                <a:latin typeface="Helvetica Neue"/>
                <a:ea typeface="Helvetica Neue"/>
                <a:cs typeface="Helvetica Neue"/>
                <a:sym typeface="Helvetica Neue"/>
              </a:rPr>
              <a:t>data to prioritize </a:t>
            </a:r>
            <a:r>
              <a:rPr lang="en-US" sz="1300" dirty="0">
                <a:solidFill>
                  <a:schemeClr val="tx1">
                    <a:lumMod val="65000"/>
                    <a:lumOff val="35000"/>
                  </a:schemeClr>
                </a:solidFill>
                <a:latin typeface="Helvetica Neue"/>
                <a:ea typeface="Helvetica Neue"/>
                <a:cs typeface="Helvetica Neue"/>
                <a:sym typeface="Helvetica Neue"/>
              </a:rPr>
              <a:t>key </a:t>
            </a:r>
            <a:r>
              <a:rPr lang="en" sz="1300" dirty="0">
                <a:solidFill>
                  <a:schemeClr val="tx1">
                    <a:lumMod val="65000"/>
                    <a:lumOff val="35000"/>
                  </a:schemeClr>
                </a:solidFill>
                <a:latin typeface="Helvetica Neue"/>
                <a:ea typeface="Helvetica Neue"/>
                <a:cs typeface="Helvetica Neue"/>
                <a:sym typeface="Helvetica Neue"/>
              </a:rPr>
              <a:t>variants </a:t>
            </a:r>
            <a:br>
              <a:rPr lang="en" sz="1300" dirty="0">
                <a:solidFill>
                  <a:schemeClr val="tx1">
                    <a:lumMod val="65000"/>
                    <a:lumOff val="35000"/>
                  </a:schemeClr>
                </a:solidFill>
                <a:latin typeface="Helvetica Neue"/>
                <a:ea typeface="Helvetica Neue"/>
                <a:cs typeface="Helvetica Neue"/>
                <a:sym typeface="Helvetica Neue"/>
              </a:rPr>
            </a:br>
            <a:r>
              <a:rPr lang="en-US" sz="1300" dirty="0">
                <a:solidFill>
                  <a:schemeClr val="tx1">
                    <a:lumMod val="65000"/>
                    <a:lumOff val="35000"/>
                  </a:schemeClr>
                </a:solidFill>
                <a:latin typeface="Helvetica Neue"/>
                <a:ea typeface="Helvetica Neue"/>
                <a:cs typeface="Helvetica Neue"/>
                <a:sym typeface="Helvetica Neue"/>
              </a:rPr>
              <a:t>as cancer </a:t>
            </a:r>
            <a:r>
              <a:rPr lang="en" sz="1300" dirty="0">
                <a:solidFill>
                  <a:schemeClr val="tx1">
                    <a:lumMod val="65000"/>
                    <a:lumOff val="35000"/>
                  </a:schemeClr>
                </a:solidFill>
                <a:latin typeface="Helvetica Neue"/>
                <a:ea typeface="Helvetica Neue"/>
                <a:cs typeface="Helvetica Neue"/>
                <a:sym typeface="Helvetica Neue"/>
              </a:rPr>
              <a:t>drivers</a:t>
            </a:r>
          </a:p>
          <a:p>
            <a:pPr marL="228600" lvl="1" indent="-228600">
              <a:spcBef>
                <a:spcPts val="0"/>
              </a:spcBef>
              <a:buClr>
                <a:srgbClr val="FFFFFF"/>
              </a:buClr>
              <a:buFont typeface="Helvetica Neue"/>
              <a:buChar char="•"/>
            </a:pPr>
            <a:r>
              <a:rPr lang="en" sz="1700" dirty="0">
                <a:solidFill>
                  <a:schemeClr val="tx1">
                    <a:lumMod val="65000"/>
                    <a:lumOff val="35000"/>
                  </a:schemeClr>
                </a:solidFill>
                <a:latin typeface="Helvetica Neue"/>
                <a:ea typeface="Helvetica Neue"/>
                <a:cs typeface="Helvetica Neue"/>
                <a:sym typeface="Helvetica Neue"/>
              </a:rPr>
              <a:t>Functional impact #1: Coding</a:t>
            </a:r>
          </a:p>
          <a:p>
            <a:pPr lvl="1" indent="-228600">
              <a:spcBef>
                <a:spcPts val="500"/>
              </a:spcBef>
              <a:buFont typeface="Merriweather Sans"/>
              <a:buChar char="•"/>
            </a:pPr>
            <a:r>
              <a:rPr lang="en" sz="1300" b="1" u="sng" dirty="0" err="1">
                <a:solidFill>
                  <a:srgbClr val="FF0000"/>
                </a:solidFill>
              </a:rPr>
              <a:t>ALoFT</a:t>
            </a:r>
            <a:r>
              <a:rPr lang="en" sz="1300" dirty="0">
                <a:solidFill>
                  <a:schemeClr val="tx1">
                    <a:lumMod val="65000"/>
                    <a:lumOff val="35000"/>
                  </a:schemeClr>
                </a:solidFill>
              </a:rPr>
              <a:t>: Annotation of Loss-of-Function Transcripts. </a:t>
            </a:r>
          </a:p>
          <a:p>
            <a:pPr lvl="1" indent="-228600">
              <a:spcBef>
                <a:spcPts val="500"/>
              </a:spcBef>
              <a:buFont typeface="Merriweather Sans"/>
              <a:buChar char="•"/>
            </a:pPr>
            <a:r>
              <a:rPr lang="en" sz="1300" b="1" u="sng" dirty="0">
                <a:solidFill>
                  <a:srgbClr val="FF0000"/>
                </a:solidFill>
              </a:rPr>
              <a:t>Frustration</a:t>
            </a:r>
            <a:r>
              <a:rPr lang="en" sz="1300" dirty="0">
                <a:solidFill>
                  <a:srgbClr val="FF0000"/>
                </a:solidFill>
              </a:rPr>
              <a:t> </a:t>
            </a:r>
            <a:r>
              <a:rPr lang="en" sz="1300" dirty="0">
                <a:solidFill>
                  <a:schemeClr val="tx1">
                    <a:lumMod val="65000"/>
                    <a:lumOff val="35000"/>
                  </a:schemeClr>
                </a:solidFill>
              </a:rPr>
              <a:t>as a localized metric of SNV impact. Differential profiles for oncogenes v. TSGs</a:t>
            </a:r>
            <a:endParaRPr lang="en-US" sz="1300" dirty="0">
              <a:solidFill>
                <a:schemeClr val="tx1">
                  <a:lumMod val="65000"/>
                  <a:lumOff val="35000"/>
                </a:schemeClr>
              </a:solidFill>
            </a:endParaRPr>
          </a:p>
          <a:p>
            <a:pPr lvl="1" indent="-228600">
              <a:spcBef>
                <a:spcPts val="500"/>
              </a:spcBef>
              <a:buFont typeface="Merriweather Sans"/>
              <a:buChar char="•"/>
            </a:pPr>
            <a:r>
              <a:rPr lang="en-US" sz="1300" b="1" u="sng" dirty="0" err="1">
                <a:solidFill>
                  <a:srgbClr val="FF0000"/>
                </a:solidFill>
              </a:rPr>
              <a:t>uORFs</a:t>
            </a:r>
            <a:r>
              <a:rPr lang="en-US" sz="1300" b="1" u="sng" dirty="0">
                <a:solidFill>
                  <a:srgbClr val="FF0000"/>
                </a:solidFill>
              </a:rPr>
              <a:t>:</a:t>
            </a:r>
            <a:r>
              <a:rPr lang="en-US" sz="1300" dirty="0">
                <a:solidFill>
                  <a:schemeClr val="tx1">
                    <a:lumMod val="65000"/>
                    <a:lumOff val="35000"/>
                  </a:schemeClr>
                </a:solidFill>
              </a:rPr>
              <a:t> Altered translation of coding and non-coding regions by somatic mutation.</a:t>
            </a:r>
          </a:p>
          <a:p>
            <a:pPr lvl="1" indent="-228600">
              <a:spcBef>
                <a:spcPts val="500"/>
              </a:spcBef>
              <a:buFont typeface="Merriweather Sans"/>
              <a:buChar char="•"/>
            </a:pPr>
            <a:r>
              <a:rPr lang="en" sz="1700" dirty="0">
                <a:solidFill>
                  <a:schemeClr val="tx1">
                    <a:lumMod val="65000"/>
                    <a:lumOff val="35000"/>
                  </a:schemeClr>
                </a:solidFill>
                <a:latin typeface="Helvetica Neue"/>
                <a:ea typeface="Helvetica Neue"/>
                <a:cs typeface="Helvetica Neue"/>
                <a:sym typeface="Helvetica Neue"/>
              </a:rPr>
              <a:t>Functional impact #2: Non-coding</a:t>
            </a:r>
            <a:endParaRPr lang="en-US" sz="1300" b="1" u="sng" dirty="0">
              <a:solidFill>
                <a:srgbClr val="FF0000"/>
              </a:solidFill>
              <a:latin typeface="Helvetica Neue"/>
              <a:ea typeface="Helvetica Neue"/>
              <a:cs typeface="Helvetica Neue"/>
            </a:endParaRPr>
          </a:p>
          <a:p>
            <a:pPr lvl="1" indent="-228600">
              <a:spcBef>
                <a:spcPts val="400"/>
              </a:spcBef>
              <a:buClr>
                <a:srgbClr val="FFFFFF"/>
              </a:buClr>
              <a:buFont typeface="Helvetica Neue"/>
              <a:buChar char="•"/>
            </a:pPr>
            <a:r>
              <a:rPr lang="en" sz="1300" b="1" u="sng" dirty="0" err="1">
                <a:solidFill>
                  <a:srgbClr val="FF0000"/>
                </a:solidFill>
                <a:latin typeface="Helvetica Neue"/>
                <a:ea typeface="Helvetica Neue"/>
                <a:cs typeface="Helvetica Neue"/>
              </a:rPr>
              <a:t>FunSeq</a:t>
            </a:r>
            <a:r>
              <a:rPr lang="en" sz="1300" b="1" u="sng" dirty="0">
                <a:solidFill>
                  <a:srgbClr val="FF0000"/>
                </a:solidFill>
                <a:latin typeface="Helvetica Neue"/>
                <a:ea typeface="Helvetica Neue"/>
                <a:cs typeface="Helvetica Neue"/>
              </a:rPr>
              <a:t> </a:t>
            </a:r>
            <a:r>
              <a:rPr lang="en" sz="1300" dirty="0">
                <a:solidFill>
                  <a:schemeClr val="tx1">
                    <a:lumMod val="65000"/>
                    <a:lumOff val="35000"/>
                  </a:schemeClr>
                </a:solidFill>
                <a:latin typeface="Helvetica Neue"/>
                <a:ea typeface="Helvetica Neue"/>
                <a:cs typeface="Helvetica Neue"/>
              </a:rPr>
              <a:t>integrates evidence, </a:t>
            </a:r>
            <a:r>
              <a:rPr lang="en-US" sz="1300" dirty="0">
                <a:solidFill>
                  <a:schemeClr val="tx1">
                    <a:lumMod val="65000"/>
                    <a:lumOff val="35000"/>
                  </a:schemeClr>
                </a:solidFill>
                <a:latin typeface="Helvetica Neue"/>
                <a:ea typeface="Helvetica Neue"/>
                <a:cs typeface="Helvetica Neue"/>
              </a:rPr>
              <a:t/>
            </a:r>
            <a:br>
              <a:rPr lang="en-US" sz="1300" dirty="0">
                <a:solidFill>
                  <a:schemeClr val="tx1">
                    <a:lumMod val="65000"/>
                    <a:lumOff val="35000"/>
                  </a:schemeClr>
                </a:solidFill>
                <a:latin typeface="Helvetica Neue"/>
                <a:ea typeface="Helvetica Neue"/>
                <a:cs typeface="Helvetica Neue"/>
              </a:rPr>
            </a:br>
            <a:r>
              <a:rPr lang="en" sz="1300" dirty="0">
                <a:solidFill>
                  <a:schemeClr val="tx1">
                    <a:lumMod val="65000"/>
                    <a:lumOff val="35000"/>
                  </a:schemeClr>
                </a:solidFill>
                <a:latin typeface="Helvetica Neue"/>
                <a:ea typeface="Helvetica Neue"/>
                <a:cs typeface="Helvetica Neue"/>
              </a:rPr>
              <a:t>with a</a:t>
            </a:r>
            <a:r>
              <a:rPr lang="en-US" sz="1300" dirty="0">
                <a:solidFill>
                  <a:schemeClr val="tx1">
                    <a:lumMod val="65000"/>
                    <a:lumOff val="35000"/>
                  </a:schemeClr>
                </a:solidFill>
                <a:latin typeface="Helvetica Neue"/>
                <a:ea typeface="Helvetica Neue"/>
                <a:cs typeface="Helvetica Neue"/>
              </a:rPr>
              <a:t> “</a:t>
            </a:r>
            <a:r>
              <a:rPr lang="en-US" sz="1300" dirty="0" err="1">
                <a:solidFill>
                  <a:schemeClr val="tx1">
                    <a:lumMod val="65000"/>
                    <a:lumOff val="35000"/>
                  </a:schemeClr>
                </a:solidFill>
                <a:latin typeface="Helvetica Neue"/>
                <a:ea typeface="Helvetica Neue"/>
                <a:cs typeface="Helvetica Neue"/>
              </a:rPr>
              <a:t>surprisal</a:t>
            </a:r>
            <a:r>
              <a:rPr lang="en-US" sz="1300" dirty="0">
                <a:solidFill>
                  <a:schemeClr val="tx1">
                    <a:lumMod val="65000"/>
                    <a:lumOff val="35000"/>
                  </a:schemeClr>
                </a:solidFill>
                <a:latin typeface="Helvetica Neue"/>
                <a:ea typeface="Helvetica Neue"/>
                <a:cs typeface="Helvetica Neue"/>
              </a:rPr>
              <a:t>” </a:t>
            </a:r>
            <a:r>
              <a:rPr lang="en" sz="1300" dirty="0">
                <a:solidFill>
                  <a:schemeClr val="tx1">
                    <a:lumMod val="65000"/>
                    <a:lumOff val="35000"/>
                  </a:schemeClr>
                </a:solidFill>
                <a:latin typeface="Helvetica Neue"/>
                <a:ea typeface="Helvetica Neue"/>
                <a:cs typeface="Helvetica Neue"/>
              </a:rPr>
              <a:t>based weighting scheme</a:t>
            </a:r>
            <a:endParaRPr lang="en-US" sz="1300" dirty="0">
              <a:solidFill>
                <a:schemeClr val="tx1">
                  <a:lumMod val="65000"/>
                  <a:lumOff val="35000"/>
                </a:schemeClr>
              </a:solidFill>
              <a:latin typeface="Helvetica Neue"/>
              <a:ea typeface="Helvetica Neue"/>
              <a:cs typeface="Helvetica Neue"/>
            </a:endParaRPr>
          </a:p>
          <a:p>
            <a:pPr lvl="1" indent="-228600">
              <a:spcBef>
                <a:spcPts val="400"/>
              </a:spcBef>
              <a:buClr>
                <a:srgbClr val="FFFFFF"/>
              </a:buClr>
              <a:buFont typeface="Helvetica Neue"/>
              <a:buChar char="•"/>
            </a:pPr>
            <a:r>
              <a:rPr lang="en" sz="1300" dirty="0">
                <a:solidFill>
                  <a:schemeClr val="tx1">
                    <a:lumMod val="65000"/>
                    <a:lumOff val="35000"/>
                  </a:schemeClr>
                </a:solidFill>
                <a:latin typeface="Helvetica Neue"/>
                <a:ea typeface="Helvetica Neue"/>
                <a:cs typeface="Helvetica Neue"/>
              </a:rPr>
              <a:t>Prioritizing rare variants with “sensitive sites” </a:t>
            </a:r>
            <a:r>
              <a:rPr lang="en-US" sz="1300" dirty="0">
                <a:solidFill>
                  <a:schemeClr val="tx1">
                    <a:lumMod val="65000"/>
                    <a:lumOff val="35000"/>
                  </a:schemeClr>
                </a:solidFill>
                <a:latin typeface="Helvetica Neue"/>
                <a:ea typeface="Helvetica Neue"/>
                <a:cs typeface="Helvetica Neue"/>
              </a:rPr>
              <a:t/>
            </a:r>
            <a:br>
              <a:rPr lang="en-US" sz="1300" dirty="0">
                <a:solidFill>
                  <a:schemeClr val="tx1">
                    <a:lumMod val="65000"/>
                    <a:lumOff val="35000"/>
                  </a:schemeClr>
                </a:solidFill>
                <a:latin typeface="Helvetica Neue"/>
                <a:ea typeface="Helvetica Neue"/>
                <a:cs typeface="Helvetica Neue"/>
              </a:rPr>
            </a:br>
            <a:r>
              <a:rPr lang="en" sz="1300" dirty="0">
                <a:solidFill>
                  <a:schemeClr val="tx1">
                    <a:lumMod val="65000"/>
                    <a:lumOff val="35000"/>
                  </a:schemeClr>
                </a:solidFill>
                <a:latin typeface="Helvetica Neue"/>
                <a:ea typeface="Helvetica Neue"/>
                <a:cs typeface="Helvetica Neue"/>
              </a:rPr>
              <a:t>(human</a:t>
            </a:r>
            <a:r>
              <a:rPr lang="en-US" sz="1300" dirty="0">
                <a:solidFill>
                  <a:schemeClr val="tx1">
                    <a:lumMod val="65000"/>
                    <a:lumOff val="35000"/>
                  </a:schemeClr>
                </a:solidFill>
                <a:latin typeface="Helvetica Neue"/>
                <a:ea typeface="Helvetica Neue"/>
                <a:cs typeface="Helvetica Neue"/>
              </a:rPr>
              <a:t> </a:t>
            </a:r>
            <a:r>
              <a:rPr lang="en" sz="1300" dirty="0">
                <a:solidFill>
                  <a:schemeClr val="tx1">
                    <a:lumMod val="65000"/>
                    <a:lumOff val="35000"/>
                  </a:schemeClr>
                </a:solidFill>
                <a:latin typeface="Helvetica Neue"/>
                <a:ea typeface="Helvetica Neue"/>
                <a:cs typeface="Helvetica Neue"/>
              </a:rPr>
              <a:t>conserved)</a:t>
            </a:r>
          </a:p>
          <a:p>
            <a:pPr marL="571500" marR="0" lvl="1" indent="-228600" algn="l" rtl="0">
              <a:lnSpc>
                <a:spcPct val="100000"/>
              </a:lnSpc>
              <a:spcBef>
                <a:spcPts val="500"/>
              </a:spcBef>
              <a:spcAft>
                <a:spcPts val="0"/>
              </a:spcAft>
              <a:buClr>
                <a:schemeClr val="lt1"/>
              </a:buClr>
              <a:buSzPct val="100000"/>
              <a:buFont typeface="Merriweather Sans"/>
              <a:buChar char="•"/>
            </a:pPr>
            <a:endParaRPr lang="en" sz="1400" b="0" i="0" u="none" strike="noStrike" cap="none" dirty="0">
              <a:solidFill>
                <a:schemeClr val="tx1">
                  <a:lumMod val="65000"/>
                  <a:lumOff val="35000"/>
                </a:schemeClr>
              </a:solidFill>
              <a:latin typeface="Arial"/>
              <a:ea typeface="Arial"/>
              <a:cs typeface="Arial"/>
              <a:sym typeface="Arial"/>
            </a:endParaRPr>
          </a:p>
          <a:p>
            <a:pPr marL="457200" marR="0" lvl="0" indent="0" algn="l" rtl="0">
              <a:lnSpc>
                <a:spcPct val="100000"/>
              </a:lnSpc>
              <a:spcBef>
                <a:spcPts val="500"/>
              </a:spcBef>
              <a:spcAft>
                <a:spcPts val="0"/>
              </a:spcAft>
              <a:buNone/>
            </a:pPr>
            <a:r>
              <a:rPr lang="en" sz="1400" b="0" i="0" u="none" strike="noStrike" cap="none" dirty="0">
                <a:solidFill>
                  <a:schemeClr val="tx1">
                    <a:lumMod val="65000"/>
                    <a:lumOff val="35000"/>
                  </a:schemeClr>
                </a:solidFill>
                <a:latin typeface="Arial"/>
                <a:ea typeface="Arial"/>
                <a:cs typeface="Arial"/>
                <a:sym typeface="Arial"/>
              </a:rPr>
              <a:t/>
            </a:r>
            <a:br>
              <a:rPr lang="en" sz="1400" b="0" i="0" u="none" strike="noStrike" cap="none" dirty="0">
                <a:solidFill>
                  <a:schemeClr val="tx1">
                    <a:lumMod val="65000"/>
                    <a:lumOff val="35000"/>
                  </a:schemeClr>
                </a:solidFill>
                <a:latin typeface="Arial"/>
                <a:ea typeface="Arial"/>
                <a:cs typeface="Arial"/>
                <a:sym typeface="Arial"/>
              </a:rPr>
            </a:br>
            <a:endParaRPr lang="en" sz="1400" b="0" i="0" u="none" strike="noStrike" cap="none" dirty="0">
              <a:solidFill>
                <a:schemeClr val="tx1">
                  <a:lumMod val="65000"/>
                  <a:lumOff val="35000"/>
                </a:schemeClr>
              </a:solidFill>
              <a:latin typeface="Arial"/>
              <a:ea typeface="Arial"/>
              <a:cs typeface="Arial"/>
              <a:sym typeface="Arial"/>
            </a:endParaRPr>
          </a:p>
        </p:txBody>
      </p:sp>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tx1">
                  <a:lumMod val="65000"/>
                  <a:lumOff val="35000"/>
                </a:schemeClr>
              </a:solidFill>
              <a:latin typeface="Arial"/>
              <a:ea typeface="Arial"/>
              <a:cs typeface="Arial"/>
              <a:sym typeface="Arial"/>
            </a:endParaRPr>
          </a:p>
        </p:txBody>
      </p:sp>
      <p:sp>
        <p:nvSpPr>
          <p:cNvPr id="301" name="Shape 301"/>
          <p:cNvSpPr txBox="1">
            <a:spLocks noGrp="1"/>
          </p:cNvSpPr>
          <p:nvPr>
            <p:ph type="body" idx="1"/>
          </p:nvPr>
        </p:nvSpPr>
        <p:spPr>
          <a:xfrm>
            <a:off x="4308530" y="778675"/>
            <a:ext cx="4776820"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smtClean="0">
                <a:solidFill>
                  <a:schemeClr val="tx1">
                    <a:lumMod val="65000"/>
                    <a:lumOff val="35000"/>
                  </a:schemeClr>
                </a:solidFill>
                <a:latin typeface="Helvetica Neue"/>
                <a:ea typeface="Helvetica Neue"/>
                <a:cs typeface="Helvetica Neue"/>
                <a:sym typeface="Helvetica Neue"/>
              </a:rPr>
              <a:t>Recurrence</a:t>
            </a:r>
            <a:r>
              <a:rPr lang="en" sz="1700" b="0" i="0" u="none" strike="noStrike" cap="none" dirty="0">
                <a:solidFill>
                  <a:schemeClr val="tx1">
                    <a:lumMod val="65000"/>
                    <a:lumOff val="35000"/>
                  </a:schemeClr>
                </a:solidFill>
                <a:latin typeface="Helvetica Neue"/>
                <a:ea typeface="Helvetica Neue"/>
                <a:cs typeface="Helvetica Neue"/>
                <a:sym typeface="Helvetica Neue"/>
              </a:rPr>
              <a:t>: </a:t>
            </a:r>
            <a:br>
              <a:rPr lang="en" sz="1700" b="0" i="0" u="none" strike="noStrike" cap="none" dirty="0">
                <a:solidFill>
                  <a:schemeClr val="tx1">
                    <a:lumMod val="65000"/>
                    <a:lumOff val="35000"/>
                  </a:schemeClr>
                </a:solidFill>
                <a:latin typeface="Helvetica Neue"/>
                <a:ea typeface="Helvetica Neue"/>
                <a:cs typeface="Helvetica Neue"/>
                <a:sym typeface="Helvetica Neue"/>
              </a:rPr>
            </a:br>
            <a:r>
              <a:rPr lang="en" sz="1700" b="0" i="0" u="none" strike="noStrike" cap="none" dirty="0">
                <a:solidFill>
                  <a:schemeClr val="tx1">
                    <a:lumMod val="65000"/>
                    <a:lumOff val="35000"/>
                  </a:schemeClr>
                </a:solidFill>
                <a:latin typeface="Helvetica Neue"/>
                <a:ea typeface="Helvetica Neue"/>
                <a:cs typeface="Helvetica Neue"/>
                <a:sym typeface="Helvetica Neue"/>
              </a:rPr>
              <a:t>Statistics for driver identification </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0000"/>
                </a:solidFill>
                <a:latin typeface="Helvetica Neue"/>
                <a:ea typeface="Helvetica Neue"/>
                <a:cs typeface="Helvetica Neue"/>
                <a:sym typeface="Helvetica Neue"/>
              </a:rPr>
              <a:t>Background mutation rate</a:t>
            </a:r>
            <a:r>
              <a:rPr lang="en" sz="1300" b="0" i="0" u="none" strike="noStrike" cap="none" dirty="0">
                <a:solidFill>
                  <a:schemeClr val="tx1">
                    <a:lumMod val="65000"/>
                    <a:lumOff val="35000"/>
                  </a:schemeClr>
                </a:solidFill>
                <a:latin typeface="Helvetica Neue"/>
                <a:ea typeface="Helvetica Neue"/>
                <a:cs typeface="Helvetica Neue"/>
                <a:sym typeface="Helvetica Neue"/>
              </a:rPr>
              <a:t> significantly varies &amp; is correlated with replication timing &amp; TADs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dirty="0">
                <a:solidFill>
                  <a:schemeClr val="tx1">
                    <a:lumMod val="65000"/>
                    <a:lumOff val="35000"/>
                  </a:schemeClr>
                </a:solidFill>
                <a:latin typeface="Helvetica Neue"/>
                <a:ea typeface="Helvetica Neue"/>
                <a:cs typeface="Helvetica Neue"/>
                <a:sym typeface="Helvetica Neue"/>
              </a:rPr>
              <a:t>Developed a variety of parametric &amp; non-parametric methods taking this into account</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0000"/>
                </a:solidFill>
                <a:latin typeface="Helvetica Neue"/>
                <a:ea typeface="Helvetica Neue"/>
                <a:cs typeface="Helvetica Neue"/>
                <a:sym typeface="Helvetica Neue"/>
              </a:rPr>
              <a:t>LARVA</a:t>
            </a:r>
            <a:r>
              <a:rPr lang="en" sz="1300" b="0" i="0" u="none" strike="noStrike" cap="none" dirty="0">
                <a:solidFill>
                  <a:srgbClr val="FF0000"/>
                </a:solidFill>
                <a:latin typeface="Helvetica Neue"/>
                <a:ea typeface="Helvetica Neue"/>
                <a:cs typeface="Helvetica Neue"/>
                <a:sym typeface="Helvetica Neue"/>
              </a:rPr>
              <a:t> </a:t>
            </a:r>
            <a:r>
              <a:rPr lang="en" sz="1300" b="0" i="0" u="none" strike="noStrike" cap="none" dirty="0">
                <a:solidFill>
                  <a:schemeClr val="tx1">
                    <a:lumMod val="65000"/>
                    <a:lumOff val="35000"/>
                  </a:schemeClr>
                </a:solidFill>
                <a:latin typeface="Helvetica Neue"/>
                <a:ea typeface="Helvetica Neue"/>
                <a:cs typeface="Helvetica Neue"/>
                <a:sym typeface="Helvetica Neue"/>
              </a:rPr>
              <a:t>uses parametric beta-binomial model, explicitly modeling covariates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0000"/>
                </a:solidFill>
                <a:latin typeface="Helvetica Neue"/>
                <a:ea typeface="Helvetica Neue"/>
                <a:cs typeface="Helvetica Neue"/>
                <a:sym typeface="Helvetica Neue"/>
              </a:rPr>
              <a:t>MOAT</a:t>
            </a:r>
            <a:r>
              <a:rPr lang="en" sz="1300" b="0" i="0" u="none" strike="noStrike" cap="none" dirty="0">
                <a:solidFill>
                  <a:srgbClr val="FF0000"/>
                </a:solidFill>
                <a:latin typeface="Helvetica Neue"/>
                <a:ea typeface="Helvetica Neue"/>
                <a:cs typeface="Helvetica Neue"/>
                <a:sym typeface="Helvetica Neue"/>
              </a:rPr>
              <a:t> </a:t>
            </a:r>
            <a:r>
              <a:rPr lang="en" sz="1300" b="0" i="0" u="none" strike="noStrike" cap="none" dirty="0">
                <a:solidFill>
                  <a:schemeClr val="tx1">
                    <a:lumMod val="65000"/>
                    <a:lumOff val="35000"/>
                  </a:schemeClr>
                </a:solidFill>
                <a:latin typeface="Helvetica Neue"/>
                <a:ea typeface="Helvetica Neue"/>
                <a:cs typeface="Helvetica Neue"/>
                <a:sym typeface="Helvetica Neue"/>
              </a:rPr>
              <a:t>does a variety of non-</a:t>
            </a:r>
            <a:r>
              <a:rPr lang="en" sz="1300" b="0" i="0" u="none" strike="noStrike" cap="none" dirty="0" err="1">
                <a:solidFill>
                  <a:schemeClr val="tx1">
                    <a:lumMod val="65000"/>
                    <a:lumOff val="35000"/>
                  </a:schemeClr>
                </a:solidFill>
                <a:latin typeface="Helvetica Neue"/>
                <a:ea typeface="Helvetica Neue"/>
                <a:cs typeface="Helvetica Neue"/>
                <a:sym typeface="Helvetica Neue"/>
              </a:rPr>
              <a:t>parm</a:t>
            </a:r>
            <a:r>
              <a:rPr lang="en" sz="1300" b="0" i="0" u="none" strike="noStrike" cap="none" dirty="0">
                <a:solidFill>
                  <a:schemeClr val="tx1">
                    <a:lumMod val="65000"/>
                    <a:lumOff val="35000"/>
                  </a:schemeClr>
                </a:solidFill>
                <a:latin typeface="Helvetica Neue"/>
                <a:ea typeface="Helvetica Neue"/>
                <a:cs typeface="Helvetica Neue"/>
                <a:sym typeface="Helvetica Neue"/>
              </a:rPr>
              <a:t>. shuffles (annotation, variants, &amp;c). Useful when explicit covariates not available. Slower </a:t>
            </a:r>
            <a:r>
              <a:rPr lang="en-US" sz="1300" b="0" i="0" u="none" strike="noStrike" cap="none" dirty="0" smtClean="0">
                <a:solidFill>
                  <a:schemeClr val="tx1">
                    <a:lumMod val="65000"/>
                    <a:lumOff val="35000"/>
                  </a:schemeClr>
                </a:solidFill>
                <a:latin typeface="Helvetica Neue"/>
                <a:ea typeface="Helvetica Neue"/>
                <a:cs typeface="Helvetica Neue"/>
                <a:sym typeface="Helvetica Neue"/>
              </a:rPr>
              <a:t/>
            </a:r>
            <a:br>
              <a:rPr lang="en-US" sz="1300" b="0" i="0" u="none" strike="noStrike" cap="none" dirty="0" smtClean="0">
                <a:solidFill>
                  <a:schemeClr val="tx1">
                    <a:lumMod val="65000"/>
                    <a:lumOff val="35000"/>
                  </a:schemeClr>
                </a:solidFill>
                <a:latin typeface="Helvetica Neue"/>
                <a:ea typeface="Helvetica Neue"/>
                <a:cs typeface="Helvetica Neue"/>
                <a:sym typeface="Helvetica Neue"/>
              </a:rPr>
            </a:b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but </a:t>
            </a:r>
            <a:r>
              <a:rPr lang="en" sz="1300" b="0" i="0" u="none" strike="noStrike" cap="none" dirty="0">
                <a:solidFill>
                  <a:schemeClr val="tx1">
                    <a:lumMod val="65000"/>
                    <a:lumOff val="35000"/>
                  </a:schemeClr>
                </a:solidFill>
                <a:latin typeface="Helvetica Neue"/>
                <a:ea typeface="Helvetica Neue"/>
                <a:cs typeface="Helvetica Neue"/>
                <a:sym typeface="Helvetica Neue"/>
              </a:rPr>
              <a:t>speeded up w/ </a:t>
            </a: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GPUs</a:t>
            </a:r>
            <a:endParaRPr lang="en-US" sz="1300" b="0" i="0" u="none" strike="noStrike" cap="none" dirty="0" smtClean="0">
              <a:solidFill>
                <a:schemeClr val="tx1">
                  <a:lumMod val="65000"/>
                  <a:lumOff val="35000"/>
                </a:schemeClr>
              </a:solidFill>
              <a:latin typeface="Helvetica Neue"/>
              <a:ea typeface="Helvetica Neue"/>
              <a:cs typeface="Helvetica Neue"/>
              <a:sym typeface="Helvetica Neue"/>
            </a:endParaRPr>
          </a:p>
          <a:p>
            <a:pPr lvl="0" indent="-228600">
              <a:spcBef>
                <a:spcPts val="400"/>
              </a:spcBef>
              <a:buClr>
                <a:srgbClr val="666666"/>
              </a:buClr>
              <a:buFont typeface="Helvetica Neue"/>
              <a:buChar char="•"/>
            </a:pPr>
            <a:r>
              <a:rPr lang="en" sz="1700" dirty="0">
                <a:solidFill>
                  <a:schemeClr val="tx1">
                    <a:lumMod val="65000"/>
                    <a:lumOff val="35000"/>
                  </a:schemeClr>
                </a:solidFill>
                <a:latin typeface="Helvetica Neue"/>
                <a:ea typeface="Helvetica Neue"/>
                <a:cs typeface="Helvetica Neue"/>
                <a:sym typeface="Helvetica Neue"/>
              </a:rPr>
              <a:t>Recurrence #2:</a:t>
            </a:r>
            <a:br>
              <a:rPr lang="en" sz="1700" dirty="0">
                <a:solidFill>
                  <a:schemeClr val="tx1">
                    <a:lumMod val="65000"/>
                    <a:lumOff val="35000"/>
                  </a:schemeClr>
                </a:solidFill>
                <a:latin typeface="Helvetica Neue"/>
                <a:ea typeface="Helvetica Neue"/>
                <a:cs typeface="Helvetica Neue"/>
                <a:sym typeface="Helvetica Neue"/>
              </a:rPr>
            </a:br>
            <a:r>
              <a:rPr lang="en" sz="1700" dirty="0">
                <a:solidFill>
                  <a:schemeClr val="tx1">
                    <a:lumMod val="65000"/>
                    <a:lumOff val="35000"/>
                  </a:schemeClr>
                </a:solidFill>
                <a:latin typeface="Helvetica Neue"/>
                <a:ea typeface="Helvetica Neue"/>
                <a:cs typeface="Helvetica Neue"/>
                <a:sym typeface="Helvetica Neue"/>
              </a:rPr>
              <a:t>(Low-power) application to </a:t>
            </a:r>
            <a:r>
              <a:rPr lang="en" sz="1700" b="1" dirty="0" err="1">
                <a:solidFill>
                  <a:srgbClr val="FF0000"/>
                </a:solidFill>
                <a:latin typeface="Helvetica Neue"/>
                <a:ea typeface="Helvetica Neue"/>
                <a:cs typeface="Helvetica Neue"/>
                <a:sym typeface="Helvetica Neue"/>
              </a:rPr>
              <a:t>pRCC</a:t>
            </a:r>
            <a:endParaRPr lang="en" sz="1700" b="1" dirty="0">
              <a:solidFill>
                <a:srgbClr val="FF0000"/>
              </a:solidFill>
              <a:latin typeface="Helvetica Neue"/>
              <a:ea typeface="Helvetica Neue"/>
              <a:cs typeface="Helvetica Neue"/>
              <a:sym typeface="Helvetica Neue"/>
            </a:endParaRPr>
          </a:p>
          <a:p>
            <a:pPr lvl="1" indent="-228600">
              <a:spcBef>
                <a:spcPts val="400"/>
              </a:spcBef>
              <a:buClr>
                <a:srgbClr val="666666"/>
              </a:buClr>
              <a:buFont typeface="Helvetica Neue"/>
              <a:buChar char="•"/>
            </a:pPr>
            <a:r>
              <a:rPr lang="en" sz="1300" dirty="0">
                <a:solidFill>
                  <a:schemeClr val="tx1">
                    <a:lumMod val="65000"/>
                    <a:lumOff val="35000"/>
                  </a:schemeClr>
                </a:solidFill>
                <a:latin typeface="Helvetica Neue"/>
                <a:ea typeface="Helvetica Neue"/>
                <a:cs typeface="Helvetica Neue"/>
                <a:sym typeface="Helvetica Neue"/>
              </a:rPr>
              <a:t>WGS finds additional facts on the canonical driver, MET. Other suggestive non-coding hotspots.</a:t>
            </a:r>
          </a:p>
          <a:p>
            <a:pPr lvl="1" indent="-228600">
              <a:spcBef>
                <a:spcPts val="400"/>
              </a:spcBef>
              <a:buClr>
                <a:srgbClr val="666666"/>
              </a:buClr>
              <a:buFont typeface="Helvetica Neue"/>
              <a:buChar char="•"/>
            </a:pPr>
            <a:r>
              <a:rPr lang="en-US" sz="1300" dirty="0">
                <a:solidFill>
                  <a:schemeClr val="tx1">
                    <a:lumMod val="65000"/>
                    <a:lumOff val="35000"/>
                  </a:schemeClr>
                </a:solidFill>
                <a:latin typeface="Helvetica Neue"/>
                <a:ea typeface="Helvetica Neue"/>
                <a:cs typeface="Helvetica Neue"/>
                <a:sym typeface="Helvetica Neue"/>
              </a:rPr>
              <a:t>Analysis of signatures &amp; </a:t>
            </a:r>
            <a:r>
              <a:rPr lang="en-US" sz="1300" dirty="0" err="1" smtClean="0">
                <a:solidFill>
                  <a:schemeClr val="tx1">
                    <a:lumMod val="65000"/>
                    <a:lumOff val="35000"/>
                  </a:schemeClr>
                </a:solidFill>
                <a:latin typeface="Helvetica Neue"/>
                <a:ea typeface="Helvetica Neue"/>
                <a:cs typeface="Helvetica Neue"/>
                <a:sym typeface="Helvetica Neue"/>
              </a:rPr>
              <a:t>tu</a:t>
            </a:r>
            <a:r>
              <a:rPr lang="en" sz="1300" dirty="0" err="1" smtClean="0">
                <a:solidFill>
                  <a:schemeClr val="tx1">
                    <a:lumMod val="65000"/>
                    <a:lumOff val="35000"/>
                  </a:schemeClr>
                </a:solidFill>
                <a:latin typeface="Helvetica Neue"/>
                <a:ea typeface="Helvetica Neue"/>
                <a:cs typeface="Helvetica Neue"/>
                <a:sym typeface="Helvetica Neue"/>
              </a:rPr>
              <a:t>mor</a:t>
            </a:r>
            <a:r>
              <a:rPr lang="en" sz="1300" dirty="0" smtClean="0">
                <a:solidFill>
                  <a:schemeClr val="tx1">
                    <a:lumMod val="65000"/>
                    <a:lumOff val="35000"/>
                  </a:schemeClr>
                </a:solidFill>
                <a:latin typeface="Helvetica Neue"/>
                <a:ea typeface="Helvetica Neue"/>
                <a:cs typeface="Helvetica Neue"/>
                <a:sym typeface="Helvetica Neue"/>
              </a:rPr>
              <a:t> </a:t>
            </a:r>
            <a:r>
              <a:rPr lang="en" sz="1300" dirty="0">
                <a:solidFill>
                  <a:schemeClr val="tx1">
                    <a:lumMod val="65000"/>
                    <a:lumOff val="35000"/>
                  </a:schemeClr>
                </a:solidFill>
                <a:latin typeface="Helvetica Neue"/>
                <a:ea typeface="Helvetica Neue"/>
                <a:cs typeface="Helvetica Neue"/>
                <a:sym typeface="Helvetica Neue"/>
              </a:rPr>
              <a:t>evolution </a:t>
            </a:r>
            <a:r>
              <a:rPr lang="en-US" sz="1300" dirty="0">
                <a:solidFill>
                  <a:schemeClr val="tx1">
                    <a:lumMod val="65000"/>
                    <a:lumOff val="35000"/>
                  </a:schemeClr>
                </a:solidFill>
                <a:latin typeface="Helvetica Neue"/>
                <a:ea typeface="Helvetica Neue"/>
                <a:cs typeface="Helvetica Neue"/>
                <a:sym typeface="Helvetica Neue"/>
              </a:rPr>
              <a:t>helps </a:t>
            </a:r>
            <a:r>
              <a:rPr lang="en-US" sz="1300" dirty="0" smtClean="0">
                <a:solidFill>
                  <a:schemeClr val="tx1">
                    <a:lumMod val="65000"/>
                    <a:lumOff val="35000"/>
                  </a:schemeClr>
                </a:solidFill>
                <a:latin typeface="Helvetica Neue"/>
                <a:ea typeface="Helvetica Neue"/>
                <a:cs typeface="Helvetica Neue"/>
                <a:sym typeface="Helvetica Neue"/>
              </a:rPr>
              <a:t>identify </a:t>
            </a:r>
            <a:r>
              <a:rPr lang="en" sz="1300" dirty="0" smtClean="0">
                <a:solidFill>
                  <a:schemeClr val="tx1">
                    <a:lumMod val="65000"/>
                    <a:lumOff val="35000"/>
                  </a:schemeClr>
                </a:solidFill>
                <a:latin typeface="Helvetica Neue"/>
                <a:ea typeface="Helvetica Neue"/>
                <a:cs typeface="Helvetica Neue"/>
                <a:sym typeface="Helvetica Neue"/>
              </a:rPr>
              <a:t>key </a:t>
            </a:r>
            <a:r>
              <a:rPr lang="en" sz="1300" dirty="0">
                <a:solidFill>
                  <a:schemeClr val="tx1">
                    <a:lumMod val="65000"/>
                    <a:lumOff val="35000"/>
                  </a:schemeClr>
                </a:solidFill>
                <a:latin typeface="Helvetica Neue"/>
                <a:ea typeface="Helvetica Neue"/>
                <a:cs typeface="Helvetica Neue"/>
                <a:sym typeface="Helvetica Neue"/>
              </a:rPr>
              <a:t>mutations </a:t>
            </a:r>
            <a:r>
              <a:rPr lang="en-US" sz="1300" dirty="0" smtClean="0">
                <a:solidFill>
                  <a:schemeClr val="tx1">
                    <a:lumMod val="65000"/>
                    <a:lumOff val="35000"/>
                  </a:schemeClr>
                </a:solidFill>
                <a:latin typeface="Helvetica Neue"/>
                <a:ea typeface="Helvetica Neue"/>
                <a:cs typeface="Helvetica Neue"/>
                <a:sym typeface="Helvetica Neue"/>
              </a:rPr>
              <a:t>in different ways </a:t>
            </a:r>
            <a:endParaRPr lang="en" sz="1300" dirty="0">
              <a:solidFill>
                <a:schemeClr val="tx1">
                  <a:lumMod val="65000"/>
                  <a:lumOff val="35000"/>
                </a:schemeClr>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1367209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a:t>
            </a:r>
            <a:r>
              <a:rPr lang="en-US" dirty="0" smtClean="0"/>
              <a:t>pstream open reading frames (</a:t>
            </a:r>
            <a:r>
              <a:rPr lang="en-US" dirty="0" err="1" smtClean="0"/>
              <a:t>uORFs</a:t>
            </a:r>
            <a:r>
              <a:rPr lang="en-US" dirty="0" smtClean="0"/>
              <a:t>) regulate translation are affected by somatic mutation</a:t>
            </a:r>
            <a:endParaRPr lang="en-US" dirty="0"/>
          </a:p>
        </p:txBody>
      </p:sp>
      <p:sp>
        <p:nvSpPr>
          <p:cNvPr id="3" name="Slide Number Placeholder 2"/>
          <p:cNvSpPr>
            <a:spLocks noGrp="1"/>
          </p:cNvSpPr>
          <p:nvPr>
            <p:ph type="sldNum" idx="12"/>
          </p:nvPr>
        </p:nvSpPr>
        <p:spPr/>
        <p:txBody>
          <a:bodyPr/>
          <a:lstStyle/>
          <a:p>
            <a:pPr lvl="0" rtl="0">
              <a:spcBef>
                <a:spcPts val="0"/>
              </a:spcBef>
              <a:buNone/>
            </a:pPr>
            <a:fld id="{00000000-1234-1234-1234-123412341234}" type="slidenum">
              <a:rPr lang="en" smtClean="0"/>
              <a:t>2</a:t>
            </a:fld>
            <a:endParaRPr lang="en"/>
          </a:p>
        </p:txBody>
      </p:sp>
      <p:pic>
        <p:nvPicPr>
          <p:cNvPr id="6" name="Picture 7" descr="Cover"/>
          <p:cNvPicPr>
            <a:picLocks noChangeAspect="1" noChangeArrowheads="1"/>
          </p:cNvPicPr>
          <p:nvPr/>
        </p:nvPicPr>
        <p:blipFill rotWithShape="1">
          <a:blip r:embed="rId2">
            <a:extLst>
              <a:ext uri="{28A0092B-C50C-407E-A947-70E740481C1C}">
                <a14:useLocalDpi xmlns:a14="http://schemas.microsoft.com/office/drawing/2010/main" val="0"/>
              </a:ext>
            </a:extLst>
          </a:blip>
          <a:srcRect l="3" t="-1" r="59388" b="69504"/>
          <a:stretch/>
        </p:blipFill>
        <p:spPr bwMode="auto">
          <a:xfrm>
            <a:off x="772896" y="1501997"/>
            <a:ext cx="2844530" cy="1275134"/>
          </a:xfrm>
          <a:prstGeom prst="rect">
            <a:avLst/>
          </a:prstGeom>
          <a:noFill/>
          <a:extLst>
            <a:ext uri="{909E8E84-426E-40DD-AFC4-6F175D3DCCD1}">
              <a14:hiddenFill xmlns:a14="http://schemas.microsoft.com/office/drawing/2010/main">
                <a:solidFill>
                  <a:srgbClr val="FFFFFF"/>
                </a:solidFill>
              </a14:hiddenFill>
            </a:ext>
          </a:extLst>
        </p:spPr>
      </p:pic>
      <p:sp>
        <p:nvSpPr>
          <p:cNvPr id="9" name="Shape 461"/>
          <p:cNvSpPr txBox="1"/>
          <p:nvPr/>
        </p:nvSpPr>
        <p:spPr>
          <a:xfrm>
            <a:off x="3370312" y="589238"/>
            <a:ext cx="3364593" cy="1825517"/>
          </a:xfrm>
          <a:prstGeom prst="rect">
            <a:avLst/>
          </a:prstGeom>
          <a:noFill/>
          <a:ln>
            <a:noFill/>
          </a:ln>
        </p:spPr>
        <p:txBody>
          <a:bodyPr wrap="square" lIns="68575" tIns="34275" rIns="68575" bIns="34275" anchor="t" anchorCtr="0">
            <a:noAutofit/>
          </a:bodyPr>
          <a:lstStyle/>
          <a:p>
            <a:pPr marL="457200" indent="-317500">
              <a:spcBef>
                <a:spcPts val="800"/>
              </a:spcBef>
              <a:buClr>
                <a:srgbClr val="000000"/>
              </a:buClr>
              <a:buSzPct val="100000"/>
              <a:buFont typeface="Helvetica Neue"/>
              <a:buChar char="●"/>
            </a:pPr>
            <a:r>
              <a:rPr lang="en-US" dirty="0" err="1">
                <a:solidFill>
                  <a:schemeClr val="dk1"/>
                </a:solidFill>
                <a:latin typeface="Helvetica Neue"/>
                <a:ea typeface="Helvetica Neue"/>
                <a:cs typeface="Helvetica Neue"/>
                <a:sym typeface="Helvetica Neue"/>
              </a:rPr>
              <a:t>uORFs</a:t>
            </a:r>
            <a:r>
              <a:rPr lang="en-US" dirty="0">
                <a:solidFill>
                  <a:schemeClr val="dk1"/>
                </a:solidFill>
                <a:latin typeface="Helvetica Neue"/>
                <a:ea typeface="Helvetica Neue"/>
                <a:cs typeface="Helvetica Neue"/>
                <a:sym typeface="Helvetica Neue"/>
              </a:rPr>
              <a:t> regulate the translation of downstream coding regions</a:t>
            </a:r>
            <a:r>
              <a:rPr lang="en-US" dirty="0" smtClean="0">
                <a:solidFill>
                  <a:schemeClr val="dk1"/>
                </a:solidFill>
                <a:latin typeface="Helvetica Neue"/>
                <a:ea typeface="Helvetica Neue"/>
                <a:cs typeface="Helvetica Neue"/>
                <a:sym typeface="Helvetica Neue"/>
              </a:rPr>
              <a:t>.</a:t>
            </a:r>
          </a:p>
          <a:p>
            <a:pPr marL="457200" indent="-317500">
              <a:spcBef>
                <a:spcPts val="800"/>
              </a:spcBef>
              <a:buClr>
                <a:srgbClr val="000000"/>
              </a:buClr>
              <a:buSzPct val="100000"/>
              <a:buFont typeface="Helvetica Neue"/>
              <a:buChar char="●"/>
            </a:pPr>
            <a:endParaRPr lang="en" dirty="0">
              <a:latin typeface="Helvetica Neue"/>
              <a:ea typeface="Helvetica Neue"/>
              <a:cs typeface="Helvetica Neue"/>
              <a:sym typeface="Helvetica Neue"/>
            </a:endParaRPr>
          </a:p>
          <a:p>
            <a:pPr marL="457200" indent="-317500">
              <a:buClr>
                <a:srgbClr val="000000"/>
              </a:buClr>
              <a:buSzPct val="100000"/>
              <a:buFont typeface="Helvetica Neue"/>
              <a:buChar char="●"/>
            </a:pPr>
            <a:r>
              <a:rPr lang="en-US" dirty="0" smtClean="0">
                <a:solidFill>
                  <a:schemeClr val="dk1"/>
                </a:solidFill>
                <a:latin typeface="Helvetica Neue"/>
                <a:ea typeface="Helvetica Neue"/>
                <a:cs typeface="Helvetica Neue"/>
                <a:sym typeface="Helvetica Neue"/>
              </a:rPr>
              <a:t>This </a:t>
            </a:r>
            <a:r>
              <a:rPr lang="en-US" dirty="0">
                <a:solidFill>
                  <a:schemeClr val="dk1"/>
                </a:solidFill>
                <a:latin typeface="Helvetica Neue"/>
                <a:ea typeface="Helvetica Neue"/>
                <a:cs typeface="Helvetica Neue"/>
                <a:sym typeface="Helvetica Neue"/>
              </a:rPr>
              <a:t>regulation may be altered by somatic mutation in cancer</a:t>
            </a:r>
            <a:r>
              <a:rPr lang="en-US" dirty="0" smtClean="0">
                <a:solidFill>
                  <a:schemeClr val="dk1"/>
                </a:solidFill>
                <a:latin typeface="Helvetica Neue"/>
                <a:ea typeface="Helvetica Neue"/>
                <a:cs typeface="Helvetica Neue"/>
                <a:sym typeface="Helvetica Neue"/>
              </a:rPr>
              <a:t>.</a:t>
            </a:r>
          </a:p>
          <a:p>
            <a:pPr marL="457200" indent="-317500">
              <a:buClr>
                <a:srgbClr val="000000"/>
              </a:buClr>
              <a:buSzPct val="100000"/>
              <a:buFont typeface="Helvetica Neue"/>
              <a:buChar char="●"/>
            </a:pPr>
            <a:endParaRPr lang="en-US" dirty="0">
              <a:solidFill>
                <a:schemeClr val="dk1"/>
              </a:solidFill>
              <a:latin typeface="Helvetica Neue"/>
              <a:ea typeface="Helvetica Neue"/>
              <a:cs typeface="Helvetica Neue"/>
              <a:sym typeface="Helvetica Neue"/>
            </a:endParaRPr>
          </a:p>
          <a:p>
            <a:pPr marL="457200" indent="-317500">
              <a:buClr>
                <a:srgbClr val="000000"/>
              </a:buClr>
              <a:buSzPct val="100000"/>
              <a:buFont typeface="Helvetica Neue"/>
              <a:buChar char="●"/>
            </a:pPr>
            <a:r>
              <a:rPr lang="en-US" dirty="0" smtClean="0">
                <a:solidFill>
                  <a:schemeClr val="dk1"/>
                </a:solidFill>
                <a:latin typeface="Helvetica Neue"/>
                <a:ea typeface="Helvetica Neue"/>
                <a:cs typeface="Helvetica Neue"/>
                <a:sym typeface="Helvetica Neue"/>
              </a:rPr>
              <a:t>In B et al data </a:t>
            </a:r>
            <a:r>
              <a:rPr lang="en-US" dirty="0" err="1" smtClean="0">
                <a:solidFill>
                  <a:schemeClr val="dk1"/>
                </a:solidFill>
                <a:latin typeface="Helvetica Neue"/>
                <a:ea typeface="Helvetica Neue"/>
                <a:cs typeface="Helvetica Neue"/>
                <a:sym typeface="Helvetica Neue"/>
              </a:rPr>
              <a:t>uorf</a:t>
            </a:r>
            <a:r>
              <a:rPr lang="en-US" dirty="0" smtClean="0">
                <a:solidFill>
                  <a:schemeClr val="dk1"/>
                </a:solidFill>
                <a:latin typeface="Helvetica Neue"/>
                <a:ea typeface="Helvetica Neue"/>
                <a:cs typeface="Helvetica Neue"/>
                <a:sym typeface="Helvetica Neue"/>
              </a:rPr>
              <a:t> gain &amp; loss assoc. protein level change</a:t>
            </a:r>
          </a:p>
          <a:p>
            <a:pPr marL="457200" indent="-317500">
              <a:buClr>
                <a:srgbClr val="000000"/>
              </a:buClr>
              <a:buSzPct val="100000"/>
              <a:buFont typeface="Helvetica Neue"/>
              <a:buChar char="●"/>
            </a:pPr>
            <a:endParaRPr lang="en-US" dirty="0">
              <a:solidFill>
                <a:schemeClr val="dk1"/>
              </a:solidFill>
              <a:latin typeface="Helvetica Neue"/>
              <a:ea typeface="Helvetica Neue"/>
              <a:cs typeface="Helvetica Neue"/>
              <a:sym typeface="Helvetica Neue"/>
            </a:endParaRPr>
          </a:p>
          <a:p>
            <a:pPr marL="457200" indent="-317500">
              <a:buClr>
                <a:srgbClr val="000000"/>
              </a:buClr>
              <a:buSzPct val="100000"/>
              <a:buFont typeface="Helvetica Neue"/>
              <a:buChar char="●"/>
            </a:pPr>
            <a:endParaRPr lang="en-US" dirty="0">
              <a:solidFill>
                <a:schemeClr val="dk1"/>
              </a:solidFill>
              <a:latin typeface="Helvetica Neue"/>
              <a:ea typeface="Helvetica Neue"/>
              <a:cs typeface="Helvetica Neue"/>
              <a:sym typeface="Helvetica Neue"/>
            </a:endParaRPr>
          </a:p>
          <a:p>
            <a:pPr marL="457200" lvl="0" indent="-317500">
              <a:buClr>
                <a:srgbClr val="000000"/>
              </a:buClr>
              <a:buSzPct val="100000"/>
              <a:buFont typeface="Helvetica Neue"/>
              <a:buChar char="●"/>
            </a:pPr>
            <a:endParaRPr lang="en" dirty="0" smtClean="0">
              <a:latin typeface="Helvetica Neue"/>
              <a:ea typeface="Helvetica Neue"/>
              <a:cs typeface="Helvetica Neue"/>
              <a:sym typeface="Helvetica Neue"/>
            </a:endParaRPr>
          </a:p>
          <a:p>
            <a:pPr marL="285750" marR="0" lvl="0" indent="-285750" algn="l" rtl="0">
              <a:spcBef>
                <a:spcPts val="0"/>
              </a:spcBef>
              <a:buSzPct val="25000"/>
              <a:buFont typeface="Arial" charset="0"/>
              <a:buChar char="•"/>
            </a:pPr>
            <a:endParaRPr lang="en" i="0" u="none" strike="noStrike" cap="none" dirty="0">
              <a:solidFill>
                <a:schemeClr val="dk1"/>
              </a:solidFill>
              <a:latin typeface="Helvetica Neue"/>
              <a:ea typeface="Helvetica Neue"/>
              <a:cs typeface="Helvetica Neue"/>
              <a:sym typeface="Helvetica Neue"/>
            </a:endParaRPr>
          </a:p>
        </p:txBody>
      </p:sp>
      <p:sp>
        <p:nvSpPr>
          <p:cNvPr id="10" name="Shape 513"/>
          <p:cNvSpPr txBox="1"/>
          <p:nvPr/>
        </p:nvSpPr>
        <p:spPr>
          <a:xfrm>
            <a:off x="1177106" y="4279111"/>
            <a:ext cx="1928023" cy="312000"/>
          </a:xfrm>
          <a:prstGeom prst="rect">
            <a:avLst/>
          </a:prstGeom>
          <a:noFill/>
          <a:ln>
            <a:noFill/>
          </a:ln>
        </p:spPr>
        <p:txBody>
          <a:bodyPr wrap="square" lIns="91425" tIns="91425" rIns="91425" bIns="91425" anchor="ctr" anchorCtr="0">
            <a:noAutofit/>
          </a:bodyPr>
          <a:lstStyle/>
          <a:p>
            <a:pPr lvl="0" rtl="0">
              <a:lnSpc>
                <a:spcPct val="115000"/>
              </a:lnSpc>
              <a:spcBef>
                <a:spcPts val="0"/>
              </a:spcBef>
              <a:buNone/>
            </a:pPr>
            <a:r>
              <a:rPr lang="en" sz="1100" dirty="0" smtClean="0">
                <a:solidFill>
                  <a:schemeClr val="dk1"/>
                </a:solidFill>
                <a:latin typeface="Calibri"/>
                <a:ea typeface="Calibri"/>
                <a:cs typeface="Calibri"/>
                <a:sym typeface="Calibri"/>
              </a:rPr>
              <a:t>[</a:t>
            </a:r>
            <a:r>
              <a:rPr lang="en-US" sz="1100" dirty="0" smtClean="0">
                <a:solidFill>
                  <a:schemeClr val="dk1"/>
                </a:solidFill>
                <a:latin typeface="Calibri"/>
                <a:ea typeface="Calibri"/>
                <a:cs typeface="Calibri"/>
                <a:sym typeface="Calibri"/>
              </a:rPr>
              <a:t>McGillivray </a:t>
            </a:r>
            <a:r>
              <a:rPr lang="en" sz="1100" dirty="0" smtClean="0">
                <a:solidFill>
                  <a:schemeClr val="dk1"/>
                </a:solidFill>
                <a:latin typeface="Calibri"/>
                <a:ea typeface="Calibri"/>
                <a:cs typeface="Calibri"/>
                <a:sym typeface="Calibri"/>
              </a:rPr>
              <a:t>et </a:t>
            </a:r>
            <a:r>
              <a:rPr lang="en" sz="1100" dirty="0">
                <a:solidFill>
                  <a:schemeClr val="dk1"/>
                </a:solidFill>
                <a:latin typeface="Calibri"/>
                <a:ea typeface="Calibri"/>
                <a:cs typeface="Calibri"/>
                <a:sym typeface="Calibri"/>
              </a:rPr>
              <a:t>al., </a:t>
            </a:r>
            <a:r>
              <a:rPr lang="en-US" sz="1100" i="1" dirty="0" smtClean="0">
                <a:solidFill>
                  <a:schemeClr val="dk1"/>
                </a:solidFill>
                <a:latin typeface="Calibri"/>
                <a:ea typeface="Calibri"/>
                <a:cs typeface="Calibri"/>
                <a:sym typeface="Calibri"/>
              </a:rPr>
              <a:t>NAR </a:t>
            </a:r>
            <a:r>
              <a:rPr lang="en" sz="1100" dirty="0" smtClean="0">
                <a:solidFill>
                  <a:schemeClr val="dk1"/>
                </a:solidFill>
                <a:latin typeface="Calibri"/>
                <a:ea typeface="Calibri"/>
                <a:cs typeface="Calibri"/>
                <a:sym typeface="Calibri"/>
              </a:rPr>
              <a:t>(‘1</a:t>
            </a:r>
            <a:r>
              <a:rPr lang="en-US" sz="1100" dirty="0" smtClean="0">
                <a:solidFill>
                  <a:schemeClr val="dk1"/>
                </a:solidFill>
                <a:latin typeface="Calibri"/>
                <a:ea typeface="Calibri"/>
                <a:cs typeface="Calibri"/>
                <a:sym typeface="Calibri"/>
              </a:rPr>
              <a:t>8</a:t>
            </a:r>
            <a:r>
              <a:rPr lang="en" sz="1100" dirty="0" smtClean="0">
                <a:solidFill>
                  <a:schemeClr val="dk1"/>
                </a:solidFill>
                <a:latin typeface="Calibri"/>
                <a:ea typeface="Calibri"/>
                <a:cs typeface="Calibri"/>
                <a:sym typeface="Calibri"/>
              </a:rPr>
              <a:t>)</a:t>
            </a:r>
            <a:r>
              <a:rPr lang="en-US" sz="1100" dirty="0" smtClean="0">
                <a:solidFill>
                  <a:schemeClr val="dk1"/>
                </a:solidFill>
                <a:latin typeface="Calibri"/>
                <a:ea typeface="Calibri"/>
                <a:cs typeface="Calibri"/>
                <a:sym typeface="Calibri"/>
              </a:rPr>
              <a:t>]</a:t>
            </a:r>
            <a:endParaRPr lang="en" sz="1100" dirty="0">
              <a:solidFill>
                <a:schemeClr val="dk1"/>
              </a:solidFill>
              <a:latin typeface="Calibri"/>
              <a:ea typeface="Calibri"/>
              <a:cs typeface="Calibri"/>
              <a:sym typeface="Calibri"/>
            </a:endParaRPr>
          </a:p>
        </p:txBody>
      </p:sp>
      <p:pic>
        <p:nvPicPr>
          <p:cNvPr id="14" name="Picture 7" descr="Cover"/>
          <p:cNvPicPr>
            <a:picLocks noChangeAspect="1" noChangeArrowheads="1"/>
          </p:cNvPicPr>
          <p:nvPr/>
        </p:nvPicPr>
        <p:blipFill rotWithShape="1">
          <a:blip r:embed="rId2">
            <a:extLst>
              <a:ext uri="{28A0092B-C50C-407E-A947-70E740481C1C}">
                <a14:useLocalDpi xmlns:a14="http://schemas.microsoft.com/office/drawing/2010/main" val="0"/>
              </a:ext>
            </a:extLst>
          </a:blip>
          <a:srcRect l="40966" t="-1" r="3018" b="69504"/>
          <a:stretch/>
        </p:blipFill>
        <p:spPr bwMode="auto">
          <a:xfrm>
            <a:off x="643687" y="2929118"/>
            <a:ext cx="3923490" cy="127513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Cover"/>
          <p:cNvPicPr>
            <a:picLocks noChangeAspect="1" noChangeArrowheads="1"/>
          </p:cNvPicPr>
          <p:nvPr/>
        </p:nvPicPr>
        <p:blipFill rotWithShape="1">
          <a:blip r:embed="rId3">
            <a:extLst>
              <a:ext uri="{28A0092B-C50C-407E-A947-70E740481C1C}">
                <a14:useLocalDpi xmlns:a14="http://schemas.microsoft.com/office/drawing/2010/main" val="0"/>
              </a:ext>
            </a:extLst>
          </a:blip>
          <a:srcRect l="2146" t="2444" r="39804" b="48328"/>
          <a:stretch/>
        </p:blipFill>
        <p:spPr bwMode="auto">
          <a:xfrm>
            <a:off x="4669084" y="2777131"/>
            <a:ext cx="3383280" cy="219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6244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population of functional upstream open reading frames may be significant</a:t>
            </a:r>
            <a:endParaRPr lang="en-US" dirty="0"/>
          </a:p>
        </p:txBody>
      </p:sp>
      <p:sp>
        <p:nvSpPr>
          <p:cNvPr id="3" name="Slide Number Placeholder 2"/>
          <p:cNvSpPr>
            <a:spLocks noGrp="1"/>
          </p:cNvSpPr>
          <p:nvPr>
            <p:ph type="sldNum" idx="12"/>
          </p:nvPr>
        </p:nvSpPr>
        <p:spPr/>
        <p:txBody>
          <a:bodyPr/>
          <a:lstStyle/>
          <a:p>
            <a:pPr lvl="0" rtl="0">
              <a:spcBef>
                <a:spcPts val="0"/>
              </a:spcBef>
              <a:buNone/>
            </a:pPr>
            <a:fld id="{00000000-1234-1234-1234-123412341234}" type="slidenum">
              <a:rPr lang="en" smtClean="0"/>
              <a:t>3</a:t>
            </a:fld>
            <a:endParaRPr lang="en"/>
          </a:p>
        </p:txBody>
      </p:sp>
      <p:pic>
        <p:nvPicPr>
          <p:cNvPr id="4" name="Picture 7" descr="Cover"/>
          <p:cNvPicPr>
            <a:picLocks noChangeAspect="1" noChangeArrowheads="1"/>
          </p:cNvPicPr>
          <p:nvPr/>
        </p:nvPicPr>
        <p:blipFill rotWithShape="1">
          <a:blip r:embed="rId2">
            <a:extLst>
              <a:ext uri="{28A0092B-C50C-407E-A947-70E740481C1C}">
                <a14:useLocalDpi xmlns:a14="http://schemas.microsoft.com/office/drawing/2010/main" val="0"/>
              </a:ext>
            </a:extLst>
          </a:blip>
          <a:srcRect l="-1" t="2048" r="51444" b="69495"/>
          <a:stretch/>
        </p:blipFill>
        <p:spPr bwMode="auto">
          <a:xfrm>
            <a:off x="628558" y="1463040"/>
            <a:ext cx="3058328" cy="26517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Cover"/>
          <p:cNvPicPr>
            <a:picLocks noChangeAspect="1" noChangeArrowheads="1"/>
          </p:cNvPicPr>
          <p:nvPr/>
        </p:nvPicPr>
        <p:blipFill rotWithShape="1">
          <a:blip r:embed="rId3">
            <a:extLst>
              <a:ext uri="{28A0092B-C50C-407E-A947-70E740481C1C}">
                <a14:useLocalDpi xmlns:a14="http://schemas.microsoft.com/office/drawing/2010/main" val="0"/>
              </a:ext>
            </a:extLst>
          </a:blip>
          <a:srcRect l="-1" t="34178" r="34074" b="213"/>
          <a:stretch/>
        </p:blipFill>
        <p:spPr bwMode="auto">
          <a:xfrm>
            <a:off x="3686886" y="1127835"/>
            <a:ext cx="4617720" cy="2743200"/>
          </a:xfrm>
          <a:prstGeom prst="rect">
            <a:avLst/>
          </a:prstGeom>
          <a:noFill/>
          <a:extLst>
            <a:ext uri="{909E8E84-426E-40DD-AFC4-6F175D3DCCD1}">
              <a14:hiddenFill xmlns:a14="http://schemas.microsoft.com/office/drawing/2010/main">
                <a:solidFill>
                  <a:srgbClr val="FFFFFF"/>
                </a:solidFill>
              </a14:hiddenFill>
            </a:ext>
          </a:extLst>
        </p:spPr>
      </p:pic>
      <p:sp>
        <p:nvSpPr>
          <p:cNvPr id="6" name="Shape 461"/>
          <p:cNvSpPr txBox="1"/>
          <p:nvPr/>
        </p:nvSpPr>
        <p:spPr>
          <a:xfrm>
            <a:off x="745857" y="4206240"/>
            <a:ext cx="7726601" cy="1825517"/>
          </a:xfrm>
          <a:prstGeom prst="rect">
            <a:avLst/>
          </a:prstGeom>
          <a:noFill/>
          <a:ln>
            <a:noFill/>
          </a:ln>
        </p:spPr>
        <p:txBody>
          <a:bodyPr wrap="square" lIns="68575" tIns="34275" rIns="68575" bIns="34275" anchor="t" anchorCtr="0">
            <a:noAutofit/>
          </a:bodyPr>
          <a:lstStyle/>
          <a:p>
            <a:pPr marL="457200" indent="-317500">
              <a:spcBef>
                <a:spcPts val="800"/>
              </a:spcBef>
              <a:buClr>
                <a:srgbClr val="000000"/>
              </a:buClr>
              <a:buSzPct val="100000"/>
              <a:buFont typeface="Helvetica Neue"/>
              <a:buChar char="●"/>
            </a:pPr>
            <a:r>
              <a:rPr lang="en-US" dirty="0" smtClean="0">
                <a:solidFill>
                  <a:schemeClr val="dk1"/>
                </a:solidFill>
                <a:latin typeface="Helvetica Neue"/>
                <a:ea typeface="Helvetica Neue"/>
                <a:cs typeface="Helvetica Neue"/>
                <a:sym typeface="Helvetica Neue"/>
              </a:rPr>
              <a:t>Ribosome profiling experiments have low overlap in identified </a:t>
            </a:r>
            <a:r>
              <a:rPr lang="en-US" dirty="0" err="1" smtClean="0">
                <a:solidFill>
                  <a:schemeClr val="dk1"/>
                </a:solidFill>
                <a:latin typeface="Helvetica Neue"/>
                <a:ea typeface="Helvetica Neue"/>
                <a:cs typeface="Helvetica Neue"/>
                <a:sym typeface="Helvetica Neue"/>
              </a:rPr>
              <a:t>uORFs</a:t>
            </a:r>
            <a:r>
              <a:rPr lang="en-US" dirty="0" smtClean="0">
                <a:solidFill>
                  <a:schemeClr val="dk1"/>
                </a:solidFill>
                <a:latin typeface="Helvetica Neue"/>
                <a:ea typeface="Helvetica Neue"/>
                <a:cs typeface="Helvetica Neue"/>
                <a:sym typeface="Helvetica Neue"/>
              </a:rPr>
              <a:t>. </a:t>
            </a:r>
            <a:endParaRPr lang="en" dirty="0">
              <a:latin typeface="Helvetica Neue"/>
              <a:ea typeface="Helvetica Neue"/>
              <a:cs typeface="Helvetica Neue"/>
              <a:sym typeface="Helvetica Neue"/>
            </a:endParaRPr>
          </a:p>
          <a:p>
            <a:pPr marL="457200" indent="-317500">
              <a:buClr>
                <a:srgbClr val="000000"/>
              </a:buClr>
              <a:buSzPct val="100000"/>
              <a:buFont typeface="Helvetica Neue"/>
              <a:buChar char="●"/>
            </a:pPr>
            <a:r>
              <a:rPr lang="en-US" dirty="0" smtClean="0">
                <a:solidFill>
                  <a:schemeClr val="dk1"/>
                </a:solidFill>
                <a:latin typeface="Helvetica Neue"/>
                <a:ea typeface="Helvetica Neue"/>
                <a:cs typeface="Helvetica Neue"/>
                <a:sym typeface="Helvetica Neue"/>
              </a:rPr>
              <a:t>This suggests high false-negative rate, and more functional </a:t>
            </a:r>
            <a:r>
              <a:rPr lang="en-US" dirty="0" err="1" smtClean="0">
                <a:solidFill>
                  <a:schemeClr val="dk1"/>
                </a:solidFill>
                <a:latin typeface="Helvetica Neue"/>
                <a:ea typeface="Helvetica Neue"/>
                <a:cs typeface="Helvetica Neue"/>
                <a:sym typeface="Helvetica Neue"/>
              </a:rPr>
              <a:t>uORFs</a:t>
            </a:r>
            <a:r>
              <a:rPr lang="en-US" dirty="0" smtClean="0">
                <a:solidFill>
                  <a:schemeClr val="dk1"/>
                </a:solidFill>
                <a:latin typeface="Helvetica Neue"/>
                <a:ea typeface="Helvetica Neue"/>
                <a:cs typeface="Helvetica Neue"/>
                <a:sym typeface="Helvetica Neue"/>
              </a:rPr>
              <a:t> than currently known.</a:t>
            </a:r>
            <a:endParaRPr lang="en-US" dirty="0">
              <a:solidFill>
                <a:schemeClr val="dk1"/>
              </a:solidFill>
              <a:latin typeface="Helvetica Neue"/>
              <a:ea typeface="Helvetica Neue"/>
              <a:cs typeface="Helvetica Neue"/>
              <a:sym typeface="Helvetica Neue"/>
            </a:endParaRPr>
          </a:p>
          <a:p>
            <a:pPr marL="457200" lvl="0" indent="-317500">
              <a:buClr>
                <a:srgbClr val="000000"/>
              </a:buClr>
              <a:buSzPct val="100000"/>
              <a:buFont typeface="Helvetica Neue"/>
              <a:buChar char="●"/>
            </a:pPr>
            <a:endParaRPr lang="en" dirty="0" smtClean="0">
              <a:latin typeface="Helvetica Neue"/>
              <a:ea typeface="Helvetica Neue"/>
              <a:cs typeface="Helvetica Neue"/>
              <a:sym typeface="Helvetica Neue"/>
            </a:endParaRPr>
          </a:p>
          <a:p>
            <a:pPr marL="285750" marR="0" lvl="0" indent="-285750" algn="l" rtl="0">
              <a:spcBef>
                <a:spcPts val="0"/>
              </a:spcBef>
              <a:buSzPct val="25000"/>
              <a:buFont typeface="Arial" charset="0"/>
              <a:buChar char="•"/>
            </a:pPr>
            <a:endParaRPr lang="en" i="0" u="none" strike="noStrike" cap="none" dirty="0">
              <a:solidFill>
                <a:schemeClr val="dk1"/>
              </a:solidFill>
              <a:latin typeface="Helvetica Neue"/>
              <a:ea typeface="Helvetica Neue"/>
              <a:cs typeface="Helvetica Neue"/>
              <a:sym typeface="Helvetica Neue"/>
            </a:endParaRPr>
          </a:p>
        </p:txBody>
      </p:sp>
      <p:sp>
        <p:nvSpPr>
          <p:cNvPr id="7" name="Shape 513"/>
          <p:cNvSpPr txBox="1"/>
          <p:nvPr/>
        </p:nvSpPr>
        <p:spPr>
          <a:xfrm>
            <a:off x="6544435" y="3848520"/>
            <a:ext cx="1928023" cy="312000"/>
          </a:xfrm>
          <a:prstGeom prst="rect">
            <a:avLst/>
          </a:prstGeom>
          <a:noFill/>
          <a:ln>
            <a:noFill/>
          </a:ln>
        </p:spPr>
        <p:txBody>
          <a:bodyPr wrap="square" lIns="91425" tIns="91425" rIns="91425" bIns="91425" anchor="ctr" anchorCtr="0">
            <a:noAutofit/>
          </a:bodyPr>
          <a:lstStyle/>
          <a:p>
            <a:pPr lvl="0" rtl="0">
              <a:lnSpc>
                <a:spcPct val="115000"/>
              </a:lnSpc>
              <a:spcBef>
                <a:spcPts val="0"/>
              </a:spcBef>
              <a:buNone/>
            </a:pPr>
            <a:r>
              <a:rPr lang="en" sz="1100" dirty="0" smtClean="0">
                <a:solidFill>
                  <a:schemeClr val="dk1"/>
                </a:solidFill>
                <a:latin typeface="Calibri"/>
                <a:ea typeface="Calibri"/>
                <a:cs typeface="Calibri"/>
                <a:sym typeface="Calibri"/>
              </a:rPr>
              <a:t>[</a:t>
            </a:r>
            <a:r>
              <a:rPr lang="en-US" sz="1100" dirty="0" smtClean="0">
                <a:solidFill>
                  <a:schemeClr val="dk1"/>
                </a:solidFill>
                <a:latin typeface="Calibri"/>
                <a:ea typeface="Calibri"/>
                <a:cs typeface="Calibri"/>
                <a:sym typeface="Calibri"/>
              </a:rPr>
              <a:t>McGillivray </a:t>
            </a:r>
            <a:r>
              <a:rPr lang="en" sz="1100" dirty="0" smtClean="0">
                <a:solidFill>
                  <a:schemeClr val="dk1"/>
                </a:solidFill>
                <a:latin typeface="Calibri"/>
                <a:ea typeface="Calibri"/>
                <a:cs typeface="Calibri"/>
                <a:sym typeface="Calibri"/>
              </a:rPr>
              <a:t>et </a:t>
            </a:r>
            <a:r>
              <a:rPr lang="en" sz="1100" dirty="0">
                <a:solidFill>
                  <a:schemeClr val="dk1"/>
                </a:solidFill>
                <a:latin typeface="Calibri"/>
                <a:ea typeface="Calibri"/>
                <a:cs typeface="Calibri"/>
                <a:sym typeface="Calibri"/>
              </a:rPr>
              <a:t>al., </a:t>
            </a:r>
            <a:r>
              <a:rPr lang="en-US" sz="1100" i="1" dirty="0" smtClean="0">
                <a:solidFill>
                  <a:schemeClr val="dk1"/>
                </a:solidFill>
                <a:latin typeface="Calibri"/>
                <a:ea typeface="Calibri"/>
                <a:cs typeface="Calibri"/>
                <a:sym typeface="Calibri"/>
              </a:rPr>
              <a:t>NAR </a:t>
            </a:r>
            <a:r>
              <a:rPr lang="en" sz="1100" dirty="0" smtClean="0">
                <a:solidFill>
                  <a:schemeClr val="dk1"/>
                </a:solidFill>
                <a:latin typeface="Calibri"/>
                <a:ea typeface="Calibri"/>
                <a:cs typeface="Calibri"/>
                <a:sym typeface="Calibri"/>
              </a:rPr>
              <a:t>(‘1</a:t>
            </a:r>
            <a:r>
              <a:rPr lang="en-US" sz="1100" dirty="0" smtClean="0">
                <a:solidFill>
                  <a:schemeClr val="dk1"/>
                </a:solidFill>
                <a:latin typeface="Calibri"/>
                <a:ea typeface="Calibri"/>
                <a:cs typeface="Calibri"/>
                <a:sym typeface="Calibri"/>
              </a:rPr>
              <a:t>8</a:t>
            </a:r>
            <a:r>
              <a:rPr lang="en" sz="1100" dirty="0" smtClean="0">
                <a:solidFill>
                  <a:schemeClr val="dk1"/>
                </a:solidFill>
                <a:latin typeface="Calibri"/>
                <a:ea typeface="Calibri"/>
                <a:cs typeface="Calibri"/>
                <a:sym typeface="Calibri"/>
              </a:rPr>
              <a:t>)</a:t>
            </a:r>
            <a:r>
              <a:rPr lang="en-US" sz="1100" dirty="0" smtClean="0">
                <a:solidFill>
                  <a:schemeClr val="dk1"/>
                </a:solidFill>
                <a:latin typeface="Calibri"/>
                <a:ea typeface="Calibri"/>
                <a:cs typeface="Calibri"/>
                <a:sym typeface="Calibri"/>
              </a:rPr>
              <a:t>]</a:t>
            </a:r>
            <a:endParaRPr lang="en" sz="1100" dirty="0">
              <a:solidFill>
                <a:schemeClr val="dk1"/>
              </a:solidFill>
              <a:latin typeface="Calibri"/>
              <a:ea typeface="Calibri"/>
              <a:cs typeface="Calibri"/>
              <a:sym typeface="Calibri"/>
            </a:endParaRPr>
          </a:p>
        </p:txBody>
      </p:sp>
      <p:sp>
        <p:nvSpPr>
          <p:cNvPr id="8" name="Rectangle 7"/>
          <p:cNvSpPr/>
          <p:nvPr/>
        </p:nvSpPr>
        <p:spPr>
          <a:xfrm>
            <a:off x="2286000" y="2310140"/>
            <a:ext cx="4572000" cy="523220"/>
          </a:xfrm>
          <a:prstGeom prst="rect">
            <a:avLst/>
          </a:prstGeom>
        </p:spPr>
        <p:txBody>
          <a:bodyPr>
            <a:spAutoFit/>
          </a:bodyPr>
          <a:lstStyle/>
          <a:p>
            <a:r>
              <a:rPr lang="en-US" dirty="0">
                <a:solidFill>
                  <a:schemeClr val="dk1"/>
                </a:solidFill>
                <a:latin typeface="Helvetica Neue"/>
                <a:ea typeface="Helvetica Neue"/>
                <a:cs typeface="Helvetica Neue"/>
                <a:sym typeface="Helvetica Neue"/>
              </a:rPr>
              <a:t>All 1.3 million </a:t>
            </a:r>
            <a:r>
              <a:rPr lang="en-US" dirty="0" err="1">
                <a:solidFill>
                  <a:schemeClr val="dk1"/>
                </a:solidFill>
                <a:latin typeface="Helvetica Neue"/>
                <a:ea typeface="Helvetica Neue"/>
                <a:cs typeface="Helvetica Neue"/>
                <a:sym typeface="Helvetica Neue"/>
              </a:rPr>
              <a:t>uORFs</a:t>
            </a:r>
            <a:r>
              <a:rPr lang="en-US" dirty="0">
                <a:solidFill>
                  <a:schemeClr val="dk1"/>
                </a:solidFill>
                <a:latin typeface="Helvetica Neue"/>
                <a:ea typeface="Helvetica Neue"/>
                <a:cs typeface="Helvetica Neue"/>
                <a:sym typeface="Helvetica Neue"/>
              </a:rPr>
              <a:t> scored by predicted functional impact.</a:t>
            </a:r>
            <a:endParaRPr lang="en-US" dirty="0"/>
          </a:p>
        </p:txBody>
      </p:sp>
    </p:spTree>
    <p:extLst>
      <p:ext uri="{BB962C8B-B14F-4D97-AF65-F5344CB8AC3E}">
        <p14:creationId xmlns:p14="http://schemas.microsoft.com/office/powerpoint/2010/main" val="21127524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256184"/>
            <a:ext cx="8520600" cy="572700"/>
          </a:xfrm>
        </p:spPr>
        <p:txBody>
          <a:bodyPr/>
          <a:lstStyle/>
          <a:p>
            <a:r>
              <a:rPr lang="en-US" sz="2000" dirty="0" smtClean="0"/>
              <a:t>Prediction and validation of functional </a:t>
            </a:r>
            <a:r>
              <a:rPr lang="en-US" sz="2000" dirty="0" err="1" smtClean="0"/>
              <a:t>uORFs</a:t>
            </a:r>
            <a:r>
              <a:rPr lang="en-US" sz="2000" dirty="0" smtClean="0"/>
              <a:t> using 89 features</a:t>
            </a:r>
            <a:endParaRPr lang="en-US" sz="2000" dirty="0"/>
          </a:p>
        </p:txBody>
      </p:sp>
      <p:sp>
        <p:nvSpPr>
          <p:cNvPr id="3" name="Slide Number Placeholder 2"/>
          <p:cNvSpPr>
            <a:spLocks noGrp="1"/>
          </p:cNvSpPr>
          <p:nvPr>
            <p:ph type="sldNum" idx="12"/>
          </p:nvPr>
        </p:nvSpPr>
        <p:spPr/>
        <p:txBody>
          <a:bodyPr/>
          <a:lstStyle/>
          <a:p>
            <a:pPr lvl="0" rtl="0">
              <a:spcBef>
                <a:spcPts val="0"/>
              </a:spcBef>
              <a:buNone/>
            </a:pPr>
            <a:fld id="{00000000-1234-1234-1234-123412341234}" type="slidenum">
              <a:rPr lang="en" smtClean="0"/>
              <a:t>4</a:t>
            </a:fld>
            <a:endParaRPr lang="en"/>
          </a:p>
        </p:txBody>
      </p:sp>
      <p:sp>
        <p:nvSpPr>
          <p:cNvPr id="11" name="Shape 513"/>
          <p:cNvSpPr txBox="1"/>
          <p:nvPr/>
        </p:nvSpPr>
        <p:spPr>
          <a:xfrm>
            <a:off x="6297924" y="3864250"/>
            <a:ext cx="1928023" cy="312000"/>
          </a:xfrm>
          <a:prstGeom prst="rect">
            <a:avLst/>
          </a:prstGeom>
          <a:noFill/>
          <a:ln>
            <a:noFill/>
          </a:ln>
        </p:spPr>
        <p:txBody>
          <a:bodyPr wrap="square" lIns="91425" tIns="91425" rIns="91425" bIns="91425" anchor="ctr" anchorCtr="0">
            <a:noAutofit/>
          </a:bodyPr>
          <a:lstStyle/>
          <a:p>
            <a:pPr lvl="0" rtl="0">
              <a:lnSpc>
                <a:spcPct val="115000"/>
              </a:lnSpc>
              <a:spcBef>
                <a:spcPts val="0"/>
              </a:spcBef>
              <a:buNone/>
            </a:pPr>
            <a:r>
              <a:rPr lang="en" sz="1100" dirty="0" smtClean="0">
                <a:solidFill>
                  <a:schemeClr val="dk1"/>
                </a:solidFill>
                <a:latin typeface="Calibri"/>
                <a:ea typeface="Calibri"/>
                <a:cs typeface="Calibri"/>
                <a:sym typeface="Calibri"/>
              </a:rPr>
              <a:t>[</a:t>
            </a:r>
            <a:r>
              <a:rPr lang="en-US" sz="1100" dirty="0" smtClean="0">
                <a:solidFill>
                  <a:schemeClr val="dk1"/>
                </a:solidFill>
                <a:latin typeface="Calibri"/>
                <a:ea typeface="Calibri"/>
                <a:cs typeface="Calibri"/>
                <a:sym typeface="Calibri"/>
              </a:rPr>
              <a:t>McGillivray </a:t>
            </a:r>
            <a:r>
              <a:rPr lang="en" sz="1100" dirty="0" smtClean="0">
                <a:solidFill>
                  <a:schemeClr val="dk1"/>
                </a:solidFill>
                <a:latin typeface="Calibri"/>
                <a:ea typeface="Calibri"/>
                <a:cs typeface="Calibri"/>
                <a:sym typeface="Calibri"/>
              </a:rPr>
              <a:t>et </a:t>
            </a:r>
            <a:r>
              <a:rPr lang="en" sz="1100" dirty="0">
                <a:solidFill>
                  <a:schemeClr val="dk1"/>
                </a:solidFill>
                <a:latin typeface="Calibri"/>
                <a:ea typeface="Calibri"/>
                <a:cs typeface="Calibri"/>
                <a:sym typeface="Calibri"/>
              </a:rPr>
              <a:t>al., </a:t>
            </a:r>
            <a:r>
              <a:rPr lang="en-US" sz="1100" i="1" dirty="0" smtClean="0">
                <a:solidFill>
                  <a:schemeClr val="dk1"/>
                </a:solidFill>
                <a:latin typeface="Calibri"/>
                <a:ea typeface="Calibri"/>
                <a:cs typeface="Calibri"/>
                <a:sym typeface="Calibri"/>
              </a:rPr>
              <a:t>NAR </a:t>
            </a:r>
            <a:r>
              <a:rPr lang="en" sz="1100" dirty="0" smtClean="0">
                <a:solidFill>
                  <a:schemeClr val="dk1"/>
                </a:solidFill>
                <a:latin typeface="Calibri"/>
                <a:ea typeface="Calibri"/>
                <a:cs typeface="Calibri"/>
                <a:sym typeface="Calibri"/>
              </a:rPr>
              <a:t>(‘1</a:t>
            </a:r>
            <a:r>
              <a:rPr lang="en-US" sz="1100" dirty="0" smtClean="0">
                <a:solidFill>
                  <a:schemeClr val="dk1"/>
                </a:solidFill>
                <a:latin typeface="Calibri"/>
                <a:ea typeface="Calibri"/>
                <a:cs typeface="Calibri"/>
                <a:sym typeface="Calibri"/>
              </a:rPr>
              <a:t>8</a:t>
            </a:r>
            <a:r>
              <a:rPr lang="en" sz="1100" dirty="0" smtClean="0">
                <a:solidFill>
                  <a:schemeClr val="dk1"/>
                </a:solidFill>
                <a:latin typeface="Calibri"/>
                <a:ea typeface="Calibri"/>
                <a:cs typeface="Calibri"/>
                <a:sym typeface="Calibri"/>
              </a:rPr>
              <a:t>)</a:t>
            </a:r>
            <a:r>
              <a:rPr lang="en-US" sz="1100" dirty="0" smtClean="0">
                <a:solidFill>
                  <a:schemeClr val="dk1"/>
                </a:solidFill>
                <a:latin typeface="Calibri"/>
                <a:ea typeface="Calibri"/>
                <a:cs typeface="Calibri"/>
                <a:sym typeface="Calibri"/>
              </a:rPr>
              <a:t>]</a:t>
            </a:r>
            <a:endParaRPr lang="en" sz="1100" dirty="0">
              <a:solidFill>
                <a:schemeClr val="dk1"/>
              </a:solidFill>
              <a:latin typeface="Calibri"/>
              <a:ea typeface="Calibri"/>
              <a:cs typeface="Calibri"/>
              <a:sym typeface="Calibri"/>
            </a:endParaRPr>
          </a:p>
        </p:txBody>
      </p:sp>
      <p:sp>
        <p:nvSpPr>
          <p:cNvPr id="12" name="Shape 461"/>
          <p:cNvSpPr txBox="1"/>
          <p:nvPr/>
        </p:nvSpPr>
        <p:spPr>
          <a:xfrm>
            <a:off x="204594" y="3778269"/>
            <a:ext cx="8267864" cy="784950"/>
          </a:xfrm>
          <a:prstGeom prst="rect">
            <a:avLst/>
          </a:prstGeom>
          <a:noFill/>
          <a:ln>
            <a:noFill/>
          </a:ln>
        </p:spPr>
        <p:txBody>
          <a:bodyPr wrap="square" lIns="68575" tIns="34275" rIns="68575" bIns="34275" anchor="t" anchorCtr="0">
            <a:noAutofit/>
          </a:bodyPr>
          <a:lstStyle/>
          <a:p>
            <a:pPr marL="457200" indent="-317500">
              <a:spcBef>
                <a:spcPts val="800"/>
              </a:spcBef>
              <a:buClr>
                <a:srgbClr val="000000"/>
              </a:buClr>
              <a:buSzPct val="100000"/>
              <a:buFont typeface="Helvetica Neue"/>
              <a:buChar char="●"/>
            </a:pPr>
            <a:r>
              <a:rPr lang="en-US" dirty="0" smtClean="0">
                <a:solidFill>
                  <a:schemeClr val="dk1"/>
                </a:solidFill>
                <a:latin typeface="Helvetica Neue"/>
                <a:ea typeface="Helvetica Neue"/>
                <a:cs typeface="Helvetica Neue"/>
                <a:sym typeface="Helvetica Neue"/>
              </a:rPr>
              <a:t>All 1.3 million </a:t>
            </a:r>
            <a:r>
              <a:rPr lang="en-US" dirty="0" err="1" smtClean="0">
                <a:solidFill>
                  <a:schemeClr val="dk1"/>
                </a:solidFill>
                <a:latin typeface="Helvetica Neue"/>
                <a:ea typeface="Helvetica Neue"/>
                <a:cs typeface="Helvetica Neue"/>
                <a:sym typeface="Helvetica Neue"/>
              </a:rPr>
              <a:t>uORFs</a:t>
            </a:r>
            <a:r>
              <a:rPr lang="en-US" dirty="0" smtClean="0">
                <a:solidFill>
                  <a:schemeClr val="dk1"/>
                </a:solidFill>
                <a:latin typeface="Helvetica Neue"/>
                <a:ea typeface="Helvetica Neue"/>
                <a:cs typeface="Helvetica Neue"/>
                <a:sym typeface="Helvetica Neue"/>
              </a:rPr>
              <a:t> scored by predicted functional impact.</a:t>
            </a:r>
          </a:p>
          <a:p>
            <a:pPr marL="457200" indent="-317500">
              <a:spcBef>
                <a:spcPts val="800"/>
              </a:spcBef>
              <a:buClr>
                <a:srgbClr val="000000"/>
              </a:buClr>
              <a:buSzPct val="100000"/>
              <a:buFont typeface="Helvetica Neue"/>
              <a:buChar char="●"/>
            </a:pPr>
            <a:r>
              <a:rPr lang="en-US" dirty="0" smtClean="0">
                <a:solidFill>
                  <a:schemeClr val="dk1"/>
                </a:solidFill>
                <a:latin typeface="Helvetica Neue"/>
                <a:ea typeface="Helvetica Neue"/>
                <a:cs typeface="Helvetica Neue"/>
                <a:sym typeface="Helvetica Neue"/>
              </a:rPr>
              <a:t>All near-cognate start codons predicted.</a:t>
            </a:r>
          </a:p>
          <a:p>
            <a:pPr marL="457200" indent="-317500">
              <a:spcBef>
                <a:spcPts val="800"/>
              </a:spcBef>
              <a:buClr>
                <a:srgbClr val="000000"/>
              </a:buClr>
              <a:buSzPct val="100000"/>
              <a:buFont typeface="Helvetica Neue"/>
              <a:buChar char="●"/>
            </a:pPr>
            <a:r>
              <a:rPr lang="en-US" dirty="0">
                <a:solidFill>
                  <a:schemeClr val="dk1"/>
                </a:solidFill>
                <a:latin typeface="Helvetica Neue"/>
                <a:ea typeface="Helvetica Neue"/>
                <a:cs typeface="Helvetica Neue"/>
                <a:sym typeface="Helvetica Neue"/>
              </a:rPr>
              <a:t>C</a:t>
            </a:r>
            <a:r>
              <a:rPr lang="en-US" dirty="0" smtClean="0">
                <a:solidFill>
                  <a:schemeClr val="dk1"/>
                </a:solidFill>
                <a:latin typeface="Helvetica Neue"/>
                <a:ea typeface="Helvetica Neue"/>
                <a:cs typeface="Helvetica Neue"/>
                <a:sym typeface="Helvetica Neue"/>
              </a:rPr>
              <a:t>ross-validation on independent ribosome profiling datasets and validation using in vivo protein levels and ribosome occupancy in humans (Battle et al. 2014).</a:t>
            </a:r>
            <a:endParaRPr lang="en" dirty="0" smtClean="0">
              <a:latin typeface="Helvetica Neue"/>
              <a:ea typeface="Helvetica Neue"/>
              <a:cs typeface="Helvetica Neue"/>
              <a:sym typeface="Helvetica Neue"/>
            </a:endParaRPr>
          </a:p>
          <a:p>
            <a:pPr marL="285750" marR="0" lvl="0" indent="-285750" algn="l" rtl="0">
              <a:spcBef>
                <a:spcPts val="0"/>
              </a:spcBef>
              <a:buSzPct val="25000"/>
              <a:buFont typeface="Arial" charset="0"/>
              <a:buChar char="•"/>
            </a:pPr>
            <a:endParaRPr lang="en" i="0" u="none" strike="noStrike" cap="none" dirty="0">
              <a:solidFill>
                <a:schemeClr val="dk1"/>
              </a:solidFill>
              <a:latin typeface="Helvetica Neue"/>
              <a:ea typeface="Helvetica Neue"/>
              <a:cs typeface="Helvetica Neue"/>
              <a:sym typeface="Helvetica Neue"/>
            </a:endParaRPr>
          </a:p>
        </p:txBody>
      </p:sp>
      <p:pic>
        <p:nvPicPr>
          <p:cNvPr id="10" name="Picture 7" descr="Cover"/>
          <p:cNvPicPr>
            <a:picLocks noChangeAspect="1" noChangeArrowheads="1"/>
          </p:cNvPicPr>
          <p:nvPr/>
        </p:nvPicPr>
        <p:blipFill rotWithShape="1">
          <a:blip r:embed="rId2">
            <a:extLst>
              <a:ext uri="{28A0092B-C50C-407E-A947-70E740481C1C}">
                <a14:useLocalDpi xmlns:a14="http://schemas.microsoft.com/office/drawing/2010/main" val="0"/>
              </a:ext>
            </a:extLst>
          </a:blip>
          <a:srcRect l="53297" t="-107" r="-796" b="69331"/>
          <a:stretch/>
        </p:blipFill>
        <p:spPr bwMode="auto">
          <a:xfrm>
            <a:off x="373640" y="972615"/>
            <a:ext cx="2822635" cy="270565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7" descr="Cover"/>
          <p:cNvPicPr>
            <a:picLocks noChangeAspect="1" noChangeArrowheads="1"/>
          </p:cNvPicPr>
          <p:nvPr/>
        </p:nvPicPr>
        <p:blipFill rotWithShape="1">
          <a:blip r:embed="rId2">
            <a:extLst>
              <a:ext uri="{28A0092B-C50C-407E-A947-70E740481C1C}">
                <a14:useLocalDpi xmlns:a14="http://schemas.microsoft.com/office/drawing/2010/main" val="0"/>
              </a:ext>
            </a:extLst>
          </a:blip>
          <a:srcRect l="53297" t="61971" r="-796" b="-491"/>
          <a:stretch/>
        </p:blipFill>
        <p:spPr bwMode="auto">
          <a:xfrm>
            <a:off x="5947726" y="875569"/>
            <a:ext cx="2325764" cy="279046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0438" y="771525"/>
            <a:ext cx="2143125" cy="3343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2694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Placeholder 2"/>
          <p:cNvSpPr txBox="1">
            <a:spLocks/>
          </p:cNvSpPr>
          <p:nvPr/>
        </p:nvSpPr>
        <p:spPr bwMode="auto">
          <a:xfrm>
            <a:off x="1143000" y="4196953"/>
            <a:ext cx="6858000" cy="94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71450" tIns="0" rIns="171450" bIns="0"/>
          <a:lstStyle>
            <a:lvl1pPr>
              <a:spcBef>
                <a:spcPct val="20000"/>
              </a:spcBef>
              <a:buFont typeface="Arial" charset="0"/>
              <a:buChar char="•"/>
              <a:defRPr sz="3200">
                <a:solidFill>
                  <a:schemeClr val="tx1"/>
                </a:solidFill>
                <a:latin typeface="Arial" charset="0"/>
                <a:ea typeface="ＭＳ Ｐゴシック" charset="-128"/>
              </a:defRPr>
            </a:lvl1pPr>
            <a:lvl2pPr marL="742950" indent="-285750">
              <a:spcBef>
                <a:spcPct val="20000"/>
              </a:spcBef>
              <a:buFont typeface="Arial" charset="0"/>
              <a:buChar char="–"/>
              <a:defRPr sz="2800">
                <a:solidFill>
                  <a:schemeClr val="tx1"/>
                </a:solidFill>
                <a:latin typeface="Arial" charset="0"/>
                <a:ea typeface="ＭＳ Ｐゴシック" charset="-128"/>
              </a:defRPr>
            </a:lvl2pPr>
            <a:lvl3pPr marL="1143000" indent="-228600">
              <a:spcBef>
                <a:spcPct val="20000"/>
              </a:spcBef>
              <a:buFont typeface="Arial" charset="0"/>
              <a:buChar char="•"/>
              <a:defRPr sz="2400">
                <a:solidFill>
                  <a:schemeClr val="tx1"/>
                </a:solidFill>
                <a:latin typeface="Arial" charset="0"/>
                <a:ea typeface="ＭＳ Ｐゴシック" charset="-128"/>
              </a:defRPr>
            </a:lvl3pPr>
            <a:lvl4pPr marL="1600200" indent="-228600">
              <a:spcBef>
                <a:spcPct val="20000"/>
              </a:spcBef>
              <a:buFont typeface="Arial" charset="0"/>
              <a:buChar char="–"/>
              <a:defRPr sz="2000">
                <a:solidFill>
                  <a:schemeClr val="tx1"/>
                </a:solidFill>
                <a:latin typeface="Arial" charset="0"/>
                <a:ea typeface="ＭＳ Ｐゴシック" charset="-128"/>
              </a:defRPr>
            </a:lvl4pPr>
            <a:lvl5pPr marL="2057400" indent="-228600">
              <a:spcBef>
                <a:spcPct val="20000"/>
              </a:spcBef>
              <a:buFont typeface="Arial" charset="0"/>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ＭＳ Ｐゴシック" charset="-128"/>
              </a:defRPr>
            </a:lvl9pPr>
          </a:lstStyle>
          <a:p>
            <a:pPr eaLnBrk="1" hangingPunct="1">
              <a:spcBef>
                <a:spcPct val="0"/>
              </a:spcBef>
              <a:buFontTx/>
              <a:buNone/>
            </a:pPr>
            <a:r>
              <a:rPr lang="en-US" altLang="x-none" sz="1050"/>
              <a:t>From: A comprehensive catalog of predicted functional upstream open reading frames in humans</a:t>
            </a:r>
          </a:p>
          <a:p>
            <a:pPr eaLnBrk="1" hangingPunct="1">
              <a:spcBef>
                <a:spcPct val="0"/>
              </a:spcBef>
              <a:buFontTx/>
              <a:buNone/>
            </a:pPr>
            <a:r>
              <a:rPr lang="en-US" altLang="x-none" sz="900"/>
              <a:t>Nucleic Acids Res. Published online  March 19, 2018. doi:10.1093/nar/gky188</a:t>
            </a:r>
          </a:p>
          <a:p>
            <a:pPr eaLnBrk="1" hangingPunct="1">
              <a:spcBef>
                <a:spcPct val="0"/>
              </a:spcBef>
              <a:buFontTx/>
              <a:buNone/>
            </a:pPr>
            <a:r>
              <a:rPr lang="en-US" altLang="x-none" sz="900"/>
              <a:t>Nucleic Acids Res | © The Author(s) 2018. Published by Oxford University Press on behalf of Nucleic Acids Research.This is an Open Access article distributed under the terms of the Creative Commons Attribution Non-Commercial License (http://creativecommons.org/licenses/by/4.0/), which permits unrestricted reuse, distribution, and reproduction in any medium, provided the original work is properly cited.</a:t>
            </a:r>
          </a:p>
        </p:txBody>
      </p:sp>
      <p:sp>
        <p:nvSpPr>
          <p:cNvPr id="16387" name="Rectangle 2"/>
          <p:cNvSpPr>
            <a:spLocks noChangeArrowheads="1"/>
          </p:cNvSpPr>
          <p:nvPr/>
        </p:nvSpPr>
        <p:spPr bwMode="auto">
          <a:xfrm>
            <a:off x="1143000" y="0"/>
            <a:ext cx="6858000" cy="5143500"/>
          </a:xfrm>
          <a:prstGeom prst="rect">
            <a:avLst/>
          </a:prstGeom>
          <a:noFill/>
          <a:ln w="25400">
            <a:solidFill>
              <a:srgbClr val="F2F2F2"/>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a:endParaRPr lang="x-none" altLang="x-none" sz="1050">
              <a:solidFill>
                <a:srgbClr val="FFFFFF"/>
              </a:solidFill>
            </a:endParaRPr>
          </a:p>
        </p:txBody>
      </p:sp>
      <p:cxnSp>
        <p:nvCxnSpPr>
          <p:cNvPr id="16388" name="Straight Connector 8"/>
          <p:cNvCxnSpPr>
            <a:cxnSpLocks noChangeShapeType="1"/>
          </p:cNvCxnSpPr>
          <p:nvPr/>
        </p:nvCxnSpPr>
        <p:spPr bwMode="auto">
          <a:xfrm>
            <a:off x="1143000" y="4138613"/>
            <a:ext cx="6858000" cy="0"/>
          </a:xfrm>
          <a:prstGeom prst="line">
            <a:avLst/>
          </a:prstGeom>
          <a:noFill/>
          <a:ln w="6350">
            <a:solidFill>
              <a:schemeClr val="tx1"/>
            </a:solidFill>
            <a:miter lim="800000"/>
            <a:headEnd/>
            <a:tailEnd/>
          </a:ln>
          <a:extLst>
            <a:ext uri="{909E8E84-426E-40DD-AFC4-6F175D3DCCD1}">
              <a14:hiddenFill xmlns:a14="http://schemas.microsoft.com/office/drawing/2010/main">
                <a:noFill/>
              </a14:hiddenFill>
            </a:ext>
          </a:extLst>
        </p:spPr>
      </p:cxnSp>
      <p:sp>
        <p:nvSpPr>
          <p:cNvPr id="16389" name="TextBox 3"/>
          <p:cNvSpPr txBox="1">
            <a:spLocks noChangeArrowheads="1"/>
          </p:cNvSpPr>
          <p:nvPr/>
        </p:nvSpPr>
        <p:spPr bwMode="auto">
          <a:xfrm>
            <a:off x="1143000" y="173831"/>
            <a:ext cx="68580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Arial" charset="0"/>
                <a:ea typeface="ＭＳ Ｐゴシック" charset="-128"/>
              </a:defRPr>
            </a:lvl1pPr>
            <a:lvl2pPr marL="742950" indent="-285750">
              <a:spcBef>
                <a:spcPct val="20000"/>
              </a:spcBef>
              <a:buFont typeface="Arial" charset="0"/>
              <a:buChar char="–"/>
              <a:defRPr sz="2800">
                <a:solidFill>
                  <a:schemeClr val="tx1"/>
                </a:solidFill>
                <a:latin typeface="Arial" charset="0"/>
                <a:ea typeface="ＭＳ Ｐゴシック" charset="-128"/>
              </a:defRPr>
            </a:lvl2pPr>
            <a:lvl3pPr marL="1143000" indent="-228600">
              <a:spcBef>
                <a:spcPct val="20000"/>
              </a:spcBef>
              <a:buFont typeface="Arial" charset="0"/>
              <a:buChar char="•"/>
              <a:defRPr sz="2400">
                <a:solidFill>
                  <a:schemeClr val="tx1"/>
                </a:solidFill>
                <a:latin typeface="Arial" charset="0"/>
                <a:ea typeface="ＭＳ Ｐゴシック" charset="-128"/>
              </a:defRPr>
            </a:lvl3pPr>
            <a:lvl4pPr marL="1600200" indent="-228600">
              <a:spcBef>
                <a:spcPct val="20000"/>
              </a:spcBef>
              <a:buFont typeface="Arial" charset="0"/>
              <a:buChar char="–"/>
              <a:defRPr sz="2000">
                <a:solidFill>
                  <a:schemeClr val="tx1"/>
                </a:solidFill>
                <a:latin typeface="Arial" charset="0"/>
                <a:ea typeface="ＭＳ Ｐゴシック" charset="-128"/>
              </a:defRPr>
            </a:lvl4pPr>
            <a:lvl5pPr marL="2057400" indent="-228600">
              <a:spcBef>
                <a:spcPct val="20000"/>
              </a:spcBef>
              <a:buFont typeface="Arial" charset="0"/>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ＭＳ Ｐゴシック" charset="-128"/>
              </a:defRPr>
            </a:lvl9pPr>
          </a:lstStyle>
          <a:p>
            <a:pPr algn="ctr">
              <a:spcBef>
                <a:spcPct val="0"/>
              </a:spcBef>
              <a:buFontTx/>
              <a:buNone/>
            </a:pPr>
            <a:endParaRPr lang="x-none" altLang="x-none" sz="1050"/>
          </a:p>
        </p:txBody>
      </p:sp>
      <p:pic>
        <p:nvPicPr>
          <p:cNvPr id="16391" name="Picture 7"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0438" y="771525"/>
            <a:ext cx="2143125" cy="3343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15275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comprehensive catalog of functional </a:t>
            </a:r>
            <a:r>
              <a:rPr lang="en-US" dirty="0" err="1" smtClean="0"/>
              <a:t>uORFs</a:t>
            </a:r>
            <a:r>
              <a:rPr lang="en-US" dirty="0" smtClean="0"/>
              <a:t> for use</a:t>
            </a:r>
            <a:endParaRPr lang="en-US" dirty="0"/>
          </a:p>
        </p:txBody>
      </p:sp>
      <p:sp>
        <p:nvSpPr>
          <p:cNvPr id="3" name="Slide Number Placeholder 2"/>
          <p:cNvSpPr>
            <a:spLocks noGrp="1"/>
          </p:cNvSpPr>
          <p:nvPr>
            <p:ph type="sldNum" idx="12"/>
          </p:nvPr>
        </p:nvSpPr>
        <p:spPr/>
        <p:txBody>
          <a:bodyPr/>
          <a:lstStyle/>
          <a:p>
            <a:pPr lvl="0" rtl="0">
              <a:spcBef>
                <a:spcPts val="0"/>
              </a:spcBef>
              <a:buNone/>
            </a:pPr>
            <a:fld id="{00000000-1234-1234-1234-123412341234}" type="slidenum">
              <a:rPr lang="en" smtClean="0"/>
              <a:t>6</a:t>
            </a:fld>
            <a:endParaRPr lang="en"/>
          </a:p>
        </p:txBody>
      </p:sp>
      <p:pic>
        <p:nvPicPr>
          <p:cNvPr id="6" name="Picture 7" descr="Cover"/>
          <p:cNvPicPr>
            <a:picLocks noChangeAspect="1" noChangeArrowheads="1"/>
          </p:cNvPicPr>
          <p:nvPr/>
        </p:nvPicPr>
        <p:blipFill rotWithShape="1">
          <a:blip r:embed="rId3">
            <a:extLst>
              <a:ext uri="{28A0092B-C50C-407E-A947-70E740481C1C}">
                <a14:useLocalDpi xmlns:a14="http://schemas.microsoft.com/office/drawing/2010/main" val="0"/>
              </a:ext>
            </a:extLst>
          </a:blip>
          <a:srcRect l="4269" t="71681" r="54783" b="-491"/>
          <a:stretch/>
        </p:blipFill>
        <p:spPr bwMode="auto">
          <a:xfrm>
            <a:off x="6343322" y="1457099"/>
            <a:ext cx="2488978" cy="2590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Cover"/>
          <p:cNvPicPr>
            <a:picLocks noChangeAspect="1" noChangeArrowheads="1"/>
          </p:cNvPicPr>
          <p:nvPr/>
        </p:nvPicPr>
        <p:blipFill rotWithShape="1">
          <a:blip r:embed="rId3">
            <a:extLst>
              <a:ext uri="{28A0092B-C50C-407E-A947-70E740481C1C}">
                <a14:useLocalDpi xmlns:a14="http://schemas.microsoft.com/office/drawing/2010/main" val="0"/>
              </a:ext>
            </a:extLst>
          </a:blip>
          <a:srcRect l="-2" t="31994" r="46048" b="27764"/>
          <a:stretch/>
        </p:blipFill>
        <p:spPr bwMode="auto">
          <a:xfrm>
            <a:off x="3924118" y="1457099"/>
            <a:ext cx="2421046" cy="267155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Shape 318"/>
          <p:cNvSpPr txBox="1">
            <a:spLocks/>
          </p:cNvSpPr>
          <p:nvPr/>
        </p:nvSpPr>
        <p:spPr>
          <a:xfrm>
            <a:off x="192871" y="2117377"/>
            <a:ext cx="4484637" cy="508591"/>
          </a:xfrm>
          <a:prstGeom prst="rect">
            <a:avLst/>
          </a:prstGeom>
          <a:noFill/>
          <a:ln>
            <a:noFill/>
          </a:ln>
        </p:spPr>
        <p:txBody>
          <a:bodyPr wrap="square" lIns="68575" tIns="34275" rIns="68575" bIns="34275"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2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7196" marR="0" lvl="5" indent="-12696" algn="ctr" rtl="0">
              <a:spcBef>
                <a:spcPts val="0"/>
              </a:spcBef>
              <a:spcAft>
                <a:spcPts val="0"/>
              </a:spcAft>
              <a:buNone/>
              <a:defRPr sz="3600" b="1" i="0" u="sng" strike="noStrike" cap="none">
                <a:solidFill>
                  <a:srgbClr val="000099"/>
                </a:solidFill>
                <a:latin typeface="Arial"/>
                <a:ea typeface="Arial"/>
                <a:cs typeface="Arial"/>
                <a:sym typeface="Arial"/>
              </a:defRPr>
            </a:lvl6pPr>
            <a:lvl7pPr marL="914391" marR="0" lvl="6" indent="-12691"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587" marR="0" lvl="7" indent="-12687"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782" marR="0" lvl="8" indent="-12682" algn="ctr" rtl="0">
              <a:spcBef>
                <a:spcPts val="0"/>
              </a:spcBef>
              <a:spcAft>
                <a:spcPts val="0"/>
              </a:spcAft>
              <a:buNone/>
              <a:defRPr sz="3600" b="1" i="0" u="sng" strike="noStrike" cap="none">
                <a:solidFill>
                  <a:srgbClr val="000099"/>
                </a:solidFill>
                <a:latin typeface="Arial"/>
                <a:ea typeface="Arial"/>
                <a:cs typeface="Arial"/>
                <a:sym typeface="Arial"/>
              </a:defRPr>
            </a:lvl9pPr>
          </a:lstStyle>
          <a:p>
            <a:pPr algn="l">
              <a:lnSpc>
                <a:spcPct val="90000"/>
              </a:lnSpc>
              <a:buClr>
                <a:srgbClr val="000090"/>
              </a:buClr>
              <a:buSzPct val="25000"/>
              <a:buFont typeface="Calibri"/>
              <a:buNone/>
            </a:pPr>
            <a:endParaRPr lang="en" sz="2000" dirty="0">
              <a:solidFill>
                <a:srgbClr val="000090"/>
              </a:solidFill>
              <a:latin typeface="Helvetica Neue"/>
              <a:ea typeface="Helvetica Neue"/>
              <a:cs typeface="Helvetica Neue"/>
              <a:sym typeface="Helvetica Neue"/>
            </a:endParaRPr>
          </a:p>
        </p:txBody>
      </p:sp>
      <p:sp>
        <p:nvSpPr>
          <p:cNvPr id="9" name="Shape 461"/>
          <p:cNvSpPr txBox="1"/>
          <p:nvPr/>
        </p:nvSpPr>
        <p:spPr>
          <a:xfrm>
            <a:off x="192871" y="1457099"/>
            <a:ext cx="3742970" cy="2868716"/>
          </a:xfrm>
          <a:prstGeom prst="rect">
            <a:avLst/>
          </a:prstGeom>
          <a:noFill/>
          <a:ln>
            <a:noFill/>
          </a:ln>
        </p:spPr>
        <p:txBody>
          <a:bodyPr wrap="square" lIns="68575" tIns="34275" rIns="68575" bIns="34275" anchor="t" anchorCtr="0">
            <a:noAutofit/>
          </a:bodyPr>
          <a:lstStyle/>
          <a:p>
            <a:pPr marL="457200" indent="-317500">
              <a:spcBef>
                <a:spcPts val="800"/>
              </a:spcBef>
              <a:buClr>
                <a:srgbClr val="000000"/>
              </a:buClr>
              <a:buSzPct val="100000"/>
              <a:buFont typeface="Helvetica Neue"/>
              <a:buChar char="●"/>
            </a:pPr>
            <a:r>
              <a:rPr lang="en-US" sz="1600" dirty="0" smtClean="0">
                <a:solidFill>
                  <a:schemeClr val="dk1"/>
                </a:solidFill>
                <a:latin typeface="Helvetica Neue"/>
                <a:ea typeface="Helvetica Neue"/>
                <a:cs typeface="Helvetica Neue"/>
                <a:sym typeface="Helvetica Neue"/>
              </a:rPr>
              <a:t>All </a:t>
            </a:r>
            <a:r>
              <a:rPr lang="en-US" sz="1600" dirty="0">
                <a:solidFill>
                  <a:schemeClr val="dk1"/>
                </a:solidFill>
                <a:latin typeface="Helvetica Neue"/>
                <a:ea typeface="Helvetica Neue"/>
                <a:cs typeface="Helvetica Neue"/>
                <a:sym typeface="Helvetica Neue"/>
              </a:rPr>
              <a:t>1.3 million scored </a:t>
            </a:r>
            <a:r>
              <a:rPr lang="en-US" sz="1600" dirty="0" err="1">
                <a:solidFill>
                  <a:schemeClr val="dk1"/>
                </a:solidFill>
                <a:latin typeface="Helvetica Neue"/>
                <a:ea typeface="Helvetica Neue"/>
                <a:cs typeface="Helvetica Neue"/>
                <a:sym typeface="Helvetica Neue"/>
              </a:rPr>
              <a:t>uORFs</a:t>
            </a:r>
            <a:r>
              <a:rPr lang="en-US" sz="1600" dirty="0">
                <a:solidFill>
                  <a:schemeClr val="dk1"/>
                </a:solidFill>
                <a:latin typeface="Helvetica Neue"/>
                <a:ea typeface="Helvetica Neue"/>
                <a:cs typeface="Helvetica Neue"/>
                <a:sym typeface="Helvetica Neue"/>
              </a:rPr>
              <a:t> available for download</a:t>
            </a:r>
            <a:r>
              <a:rPr lang="en-US" sz="1600" dirty="0" smtClean="0">
                <a:solidFill>
                  <a:schemeClr val="dk1"/>
                </a:solidFill>
                <a:latin typeface="Helvetica Neue"/>
                <a:ea typeface="Helvetica Neue"/>
                <a:cs typeface="Helvetica Neue"/>
                <a:sym typeface="Helvetica Neue"/>
              </a:rPr>
              <a:t>.</a:t>
            </a:r>
          </a:p>
          <a:p>
            <a:pPr marL="457200" indent="-317500">
              <a:spcBef>
                <a:spcPts val="800"/>
              </a:spcBef>
              <a:buClr>
                <a:srgbClr val="000000"/>
              </a:buClr>
              <a:buSzPct val="100000"/>
              <a:buFont typeface="Helvetica Neue"/>
              <a:buChar char="●"/>
            </a:pPr>
            <a:endParaRPr lang="en-US" sz="1600" dirty="0">
              <a:solidFill>
                <a:schemeClr val="dk1"/>
              </a:solidFill>
              <a:latin typeface="Helvetica Neue"/>
              <a:ea typeface="Helvetica Neue"/>
              <a:cs typeface="Helvetica Neue"/>
              <a:sym typeface="Helvetica Neue"/>
            </a:endParaRPr>
          </a:p>
          <a:p>
            <a:pPr lvl="0" algn="ctr">
              <a:lnSpc>
                <a:spcPct val="90000"/>
              </a:lnSpc>
              <a:buClr>
                <a:srgbClr val="000090"/>
              </a:buClr>
              <a:buSzPct val="25000"/>
            </a:pPr>
            <a:r>
              <a:rPr lang="en-US" sz="1800" b="1" dirty="0" err="1">
                <a:solidFill>
                  <a:srgbClr val="000090"/>
                </a:solidFill>
                <a:latin typeface="Helvetica Neue"/>
                <a:ea typeface="Helvetica Neue"/>
                <a:cs typeface="Helvetica Neue"/>
                <a:sym typeface="Helvetica Neue"/>
              </a:rPr>
              <a:t>github</a:t>
            </a:r>
            <a:r>
              <a:rPr lang="en" sz="1800" b="1" dirty="0">
                <a:solidFill>
                  <a:srgbClr val="000090"/>
                </a:solidFill>
                <a:latin typeface="Helvetica Neue"/>
                <a:ea typeface="Helvetica Neue"/>
                <a:cs typeface="Helvetica Neue"/>
                <a:sym typeface="Helvetica Neue"/>
              </a:rPr>
              <a:t>.</a:t>
            </a:r>
            <a:r>
              <a:rPr lang="en" sz="1800" b="1" dirty="0" err="1">
                <a:solidFill>
                  <a:srgbClr val="000090"/>
                </a:solidFill>
                <a:latin typeface="Helvetica Neue"/>
                <a:ea typeface="Helvetica Neue"/>
                <a:cs typeface="Helvetica Neue"/>
                <a:sym typeface="Helvetica Neue"/>
              </a:rPr>
              <a:t>gersteinlab.org</a:t>
            </a:r>
            <a:r>
              <a:rPr lang="en-US" sz="1800" b="1" dirty="0" smtClean="0">
                <a:solidFill>
                  <a:srgbClr val="000090"/>
                </a:solidFill>
                <a:latin typeface="Helvetica Neue"/>
                <a:ea typeface="Helvetica Neue"/>
                <a:cs typeface="Helvetica Neue"/>
                <a:sym typeface="Helvetica Neue"/>
              </a:rPr>
              <a:t>/</a:t>
            </a:r>
            <a:r>
              <a:rPr lang="en-US" sz="1800" b="1" dirty="0" err="1" smtClean="0">
                <a:solidFill>
                  <a:srgbClr val="000090"/>
                </a:solidFill>
                <a:latin typeface="Helvetica Neue"/>
                <a:ea typeface="Helvetica Neue"/>
                <a:cs typeface="Helvetica Neue"/>
                <a:sym typeface="Helvetica Neue"/>
              </a:rPr>
              <a:t>uORFs</a:t>
            </a:r>
            <a:endParaRPr lang="en-US" sz="1800" b="1" dirty="0" smtClean="0">
              <a:solidFill>
                <a:srgbClr val="000090"/>
              </a:solidFill>
              <a:latin typeface="Helvetica Neue"/>
              <a:ea typeface="Helvetica Neue"/>
              <a:cs typeface="Helvetica Neue"/>
              <a:sym typeface="Helvetica Neue"/>
            </a:endParaRPr>
          </a:p>
          <a:p>
            <a:pPr lvl="0" algn="ctr">
              <a:lnSpc>
                <a:spcPct val="90000"/>
              </a:lnSpc>
              <a:buClr>
                <a:srgbClr val="000090"/>
              </a:buClr>
              <a:buSzPct val="25000"/>
            </a:pPr>
            <a:endParaRPr lang="en-US" sz="1600" dirty="0">
              <a:solidFill>
                <a:schemeClr val="dk1"/>
              </a:solidFill>
              <a:latin typeface="Helvetica Neue"/>
              <a:ea typeface="Helvetica Neue"/>
              <a:cs typeface="Helvetica Neue"/>
              <a:sym typeface="Helvetica Neue"/>
            </a:endParaRPr>
          </a:p>
          <a:p>
            <a:pPr marL="457200" indent="-317500">
              <a:spcBef>
                <a:spcPts val="800"/>
              </a:spcBef>
              <a:buClr>
                <a:srgbClr val="000000"/>
              </a:buClr>
              <a:buSzPct val="100000"/>
              <a:buFont typeface="Helvetica Neue"/>
              <a:buChar char="●"/>
            </a:pPr>
            <a:r>
              <a:rPr lang="en-US" sz="1600" dirty="0">
                <a:solidFill>
                  <a:schemeClr val="dk1"/>
                </a:solidFill>
                <a:latin typeface="Helvetica Neue"/>
                <a:ea typeface="Helvetica Neue"/>
                <a:cs typeface="Helvetica Neue"/>
                <a:sym typeface="Helvetica Neue"/>
              </a:rPr>
              <a:t>Large predicted positive set likely to affect translation (1.8x10</a:t>
            </a:r>
            <a:r>
              <a:rPr lang="en-US" sz="1600" baseline="30000" dirty="0">
                <a:solidFill>
                  <a:schemeClr val="dk1"/>
                </a:solidFill>
                <a:latin typeface="Helvetica Neue"/>
                <a:ea typeface="Helvetica Neue"/>
                <a:cs typeface="Helvetica Neue"/>
                <a:sym typeface="Helvetica Neue"/>
              </a:rPr>
              <a:t>5</a:t>
            </a:r>
            <a:r>
              <a:rPr lang="en-US" sz="1600" dirty="0" smtClean="0">
                <a:solidFill>
                  <a:schemeClr val="dk1"/>
                </a:solidFill>
                <a:latin typeface="Helvetica Neue"/>
                <a:ea typeface="Helvetica Neue"/>
                <a:cs typeface="Helvetica Neue"/>
                <a:sym typeface="Helvetica Neue"/>
              </a:rPr>
              <a:t>).</a:t>
            </a:r>
          </a:p>
          <a:p>
            <a:pPr marL="457200" indent="-317500">
              <a:spcBef>
                <a:spcPts val="800"/>
              </a:spcBef>
              <a:buClr>
                <a:srgbClr val="000000"/>
              </a:buClr>
              <a:buSzPct val="100000"/>
              <a:buFont typeface="Helvetica Neue"/>
              <a:buChar char="●"/>
            </a:pPr>
            <a:r>
              <a:rPr lang="en-US" sz="1600" dirty="0">
                <a:solidFill>
                  <a:schemeClr val="dk1"/>
                </a:solidFill>
                <a:latin typeface="Helvetica Neue"/>
                <a:ea typeface="Helvetica Neue"/>
                <a:cs typeface="Helvetica Neue"/>
                <a:sym typeface="Helvetica Neue"/>
              </a:rPr>
              <a:t>P</a:t>
            </a:r>
            <a:r>
              <a:rPr lang="en-US" sz="1600" dirty="0" smtClean="0">
                <a:solidFill>
                  <a:schemeClr val="dk1"/>
                </a:solidFill>
                <a:latin typeface="Helvetica Neue"/>
                <a:ea typeface="Helvetica Neue"/>
                <a:cs typeface="Helvetica Neue"/>
                <a:sym typeface="Helvetica Neue"/>
              </a:rPr>
              <a:t>redicted functional </a:t>
            </a:r>
            <a:r>
              <a:rPr lang="en-US" sz="1600" dirty="0" err="1" smtClean="0">
                <a:solidFill>
                  <a:schemeClr val="dk1"/>
                </a:solidFill>
                <a:latin typeface="Helvetica Neue"/>
                <a:ea typeface="Helvetica Neue"/>
                <a:cs typeface="Helvetica Neue"/>
                <a:sym typeface="Helvetica Neue"/>
              </a:rPr>
              <a:t>uORFs</a:t>
            </a:r>
            <a:r>
              <a:rPr lang="en-US" sz="1600" dirty="0" smtClean="0">
                <a:solidFill>
                  <a:schemeClr val="dk1"/>
                </a:solidFill>
                <a:latin typeface="Helvetica Neue"/>
                <a:ea typeface="Helvetica Neue"/>
                <a:cs typeface="Helvetica Neue"/>
                <a:sym typeface="Helvetica Neue"/>
              </a:rPr>
              <a:t> may be intersected with disease associated variants.</a:t>
            </a:r>
            <a:endParaRPr lang="en" sz="1600" dirty="0" smtClean="0">
              <a:latin typeface="Helvetica Neue"/>
              <a:ea typeface="Helvetica Neue"/>
              <a:cs typeface="Helvetica Neue"/>
              <a:sym typeface="Helvetica Neue"/>
            </a:endParaRPr>
          </a:p>
          <a:p>
            <a:pPr marL="285750" marR="0" lvl="0" indent="-285750" algn="l" rtl="0">
              <a:spcBef>
                <a:spcPts val="0"/>
              </a:spcBef>
              <a:buSzPct val="25000"/>
              <a:buFont typeface="Arial" charset="0"/>
              <a:buChar char="•"/>
            </a:pPr>
            <a:endParaRPr lang="en" sz="1600" i="0" u="none" strike="noStrike" cap="none" dirty="0">
              <a:solidFill>
                <a:schemeClr val="dk1"/>
              </a:solidFill>
              <a:latin typeface="Helvetica Neue"/>
              <a:ea typeface="Helvetica Neue"/>
              <a:cs typeface="Helvetica Neue"/>
              <a:sym typeface="Helvetica Neue"/>
            </a:endParaRPr>
          </a:p>
        </p:txBody>
      </p:sp>
      <p:sp>
        <p:nvSpPr>
          <p:cNvPr id="10" name="Shape 513"/>
          <p:cNvSpPr txBox="1"/>
          <p:nvPr/>
        </p:nvSpPr>
        <p:spPr>
          <a:xfrm>
            <a:off x="5134641" y="4325815"/>
            <a:ext cx="1928023" cy="312000"/>
          </a:xfrm>
          <a:prstGeom prst="rect">
            <a:avLst/>
          </a:prstGeom>
          <a:noFill/>
          <a:ln>
            <a:noFill/>
          </a:ln>
        </p:spPr>
        <p:txBody>
          <a:bodyPr wrap="square" lIns="91425" tIns="91425" rIns="91425" bIns="91425" anchor="ctr" anchorCtr="0">
            <a:noAutofit/>
          </a:bodyPr>
          <a:lstStyle/>
          <a:p>
            <a:pPr lvl="0" rtl="0">
              <a:lnSpc>
                <a:spcPct val="115000"/>
              </a:lnSpc>
              <a:spcBef>
                <a:spcPts val="0"/>
              </a:spcBef>
              <a:buNone/>
            </a:pPr>
            <a:r>
              <a:rPr lang="en" sz="1100" dirty="0" smtClean="0">
                <a:solidFill>
                  <a:schemeClr val="dk1"/>
                </a:solidFill>
                <a:latin typeface="Calibri"/>
                <a:ea typeface="Calibri"/>
                <a:cs typeface="Calibri"/>
                <a:sym typeface="Calibri"/>
              </a:rPr>
              <a:t>[</a:t>
            </a:r>
            <a:r>
              <a:rPr lang="en-US" sz="1100" dirty="0" smtClean="0">
                <a:solidFill>
                  <a:schemeClr val="dk1"/>
                </a:solidFill>
                <a:latin typeface="Calibri"/>
                <a:ea typeface="Calibri"/>
                <a:cs typeface="Calibri"/>
                <a:sym typeface="Calibri"/>
              </a:rPr>
              <a:t>McGillivray </a:t>
            </a:r>
            <a:r>
              <a:rPr lang="en" sz="1100" dirty="0" smtClean="0">
                <a:solidFill>
                  <a:schemeClr val="dk1"/>
                </a:solidFill>
                <a:latin typeface="Calibri"/>
                <a:ea typeface="Calibri"/>
                <a:cs typeface="Calibri"/>
                <a:sym typeface="Calibri"/>
              </a:rPr>
              <a:t>et </a:t>
            </a:r>
            <a:r>
              <a:rPr lang="en" sz="1100" dirty="0">
                <a:solidFill>
                  <a:schemeClr val="dk1"/>
                </a:solidFill>
                <a:latin typeface="Calibri"/>
                <a:ea typeface="Calibri"/>
                <a:cs typeface="Calibri"/>
                <a:sym typeface="Calibri"/>
              </a:rPr>
              <a:t>al., </a:t>
            </a:r>
            <a:r>
              <a:rPr lang="en-US" sz="1100" i="1" dirty="0" smtClean="0">
                <a:solidFill>
                  <a:schemeClr val="dk1"/>
                </a:solidFill>
                <a:latin typeface="Calibri"/>
                <a:ea typeface="Calibri"/>
                <a:cs typeface="Calibri"/>
                <a:sym typeface="Calibri"/>
              </a:rPr>
              <a:t>NAR </a:t>
            </a:r>
            <a:r>
              <a:rPr lang="en" sz="1100" dirty="0" smtClean="0">
                <a:solidFill>
                  <a:schemeClr val="dk1"/>
                </a:solidFill>
                <a:latin typeface="Calibri"/>
                <a:ea typeface="Calibri"/>
                <a:cs typeface="Calibri"/>
                <a:sym typeface="Calibri"/>
              </a:rPr>
              <a:t>(‘1</a:t>
            </a:r>
            <a:r>
              <a:rPr lang="en-US" sz="1100" dirty="0" smtClean="0">
                <a:solidFill>
                  <a:schemeClr val="dk1"/>
                </a:solidFill>
                <a:latin typeface="Calibri"/>
                <a:ea typeface="Calibri"/>
                <a:cs typeface="Calibri"/>
                <a:sym typeface="Calibri"/>
              </a:rPr>
              <a:t>8</a:t>
            </a:r>
            <a:r>
              <a:rPr lang="en" sz="1100" dirty="0" smtClean="0">
                <a:solidFill>
                  <a:schemeClr val="dk1"/>
                </a:solidFill>
                <a:latin typeface="Calibri"/>
                <a:ea typeface="Calibri"/>
                <a:cs typeface="Calibri"/>
                <a:sym typeface="Calibri"/>
              </a:rPr>
              <a:t>)</a:t>
            </a:r>
            <a:r>
              <a:rPr lang="en-US" sz="1100" dirty="0" smtClean="0">
                <a:solidFill>
                  <a:schemeClr val="dk1"/>
                </a:solidFill>
                <a:latin typeface="Calibri"/>
                <a:ea typeface="Calibri"/>
                <a:cs typeface="Calibri"/>
                <a:sym typeface="Calibri"/>
              </a:rPr>
              <a:t>]</a:t>
            </a:r>
            <a:endParaRPr lang="en" sz="1100" dirty="0">
              <a:solidFill>
                <a:schemeClr val="dk1"/>
              </a:solidFill>
              <a:latin typeface="Calibri"/>
              <a:ea typeface="Calibri"/>
              <a:cs typeface="Calibri"/>
              <a:sym typeface="Calibri"/>
            </a:endParaRPr>
          </a:p>
        </p:txBody>
      </p:sp>
      <p:sp>
        <p:nvSpPr>
          <p:cNvPr id="5" name="Rectangle 4"/>
          <p:cNvSpPr/>
          <p:nvPr/>
        </p:nvSpPr>
        <p:spPr>
          <a:xfrm>
            <a:off x="3777521" y="3200401"/>
            <a:ext cx="667063" cy="3522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777521" y="2330971"/>
            <a:ext cx="667063" cy="3522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4943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Somatic alteration of uORFs disproportionately affects certain cancers and molecular pathways</a:t>
            </a:r>
            <a:endParaRPr lang="en-US" dirty="0"/>
          </a:p>
        </p:txBody>
      </p:sp>
      <p:sp>
        <p:nvSpPr>
          <p:cNvPr id="3" name="Slide Number Placeholder 2"/>
          <p:cNvSpPr>
            <a:spLocks noGrp="1"/>
          </p:cNvSpPr>
          <p:nvPr>
            <p:ph type="sldNum" idx="12"/>
          </p:nvPr>
        </p:nvSpPr>
        <p:spPr/>
        <p:txBody>
          <a:bodyPr/>
          <a:lstStyle/>
          <a:p>
            <a:pPr lvl="0"/>
            <a:fld id="{00000000-1234-1234-1234-123412341234}" type="slidenum">
              <a:rPr lang="en" smtClean="0"/>
              <a:pPr lvl="0"/>
              <a:t>7</a:t>
            </a:fld>
            <a:endParaRPr lang="en"/>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9398" y="3156427"/>
            <a:ext cx="2131617" cy="1836195"/>
          </a:xfrm>
          <a:prstGeom prst="rect">
            <a:avLst/>
          </a:prstGeom>
        </p:spPr>
      </p:pic>
      <p:pic>
        <p:nvPicPr>
          <p:cNvPr id="9" name="Picture 7" descr="Cover"/>
          <p:cNvPicPr>
            <a:picLocks noChangeAspect="1" noChangeArrowheads="1"/>
          </p:cNvPicPr>
          <p:nvPr/>
        </p:nvPicPr>
        <p:blipFill rotWithShape="1">
          <a:blip r:embed="rId3">
            <a:extLst>
              <a:ext uri="{28A0092B-C50C-407E-A947-70E740481C1C}">
                <a14:useLocalDpi xmlns:a14="http://schemas.microsoft.com/office/drawing/2010/main" val="0"/>
              </a:ext>
            </a:extLst>
          </a:blip>
          <a:srcRect l="-3347" t="52517" r="-4912" b="-1744"/>
          <a:stretch/>
        </p:blipFill>
        <p:spPr bwMode="auto">
          <a:xfrm>
            <a:off x="480646" y="1123898"/>
            <a:ext cx="5369050" cy="1867496"/>
          </a:xfrm>
          <a:prstGeom prst="rect">
            <a:avLst/>
          </a:prstGeom>
          <a:noFill/>
          <a:extLst>
            <a:ext uri="{909E8E84-426E-40DD-AFC4-6F175D3DCCD1}">
              <a14:hiddenFill xmlns:a14="http://schemas.microsoft.com/office/drawing/2010/main">
                <a:solidFill>
                  <a:srgbClr val="FFFFFF"/>
                </a:solidFill>
              </a14:hiddenFill>
            </a:ext>
          </a:extLst>
        </p:spPr>
      </p:pic>
      <p:sp>
        <p:nvSpPr>
          <p:cNvPr id="10" name="Shape 513"/>
          <p:cNvSpPr txBox="1"/>
          <p:nvPr/>
        </p:nvSpPr>
        <p:spPr>
          <a:xfrm>
            <a:off x="2371494" y="4772275"/>
            <a:ext cx="1928023" cy="312000"/>
          </a:xfrm>
          <a:prstGeom prst="rect">
            <a:avLst/>
          </a:prstGeom>
          <a:noFill/>
          <a:ln>
            <a:noFill/>
          </a:ln>
        </p:spPr>
        <p:txBody>
          <a:bodyPr wrap="square" lIns="91425" tIns="91425" rIns="91425" bIns="91425" anchor="ctr" anchorCtr="0">
            <a:noAutofit/>
          </a:bodyPr>
          <a:lstStyle/>
          <a:p>
            <a:pPr lvl="0" rtl="0">
              <a:lnSpc>
                <a:spcPct val="115000"/>
              </a:lnSpc>
              <a:spcBef>
                <a:spcPts val="0"/>
              </a:spcBef>
              <a:buNone/>
            </a:pPr>
            <a:r>
              <a:rPr lang="en" sz="1100" dirty="0" smtClean="0">
                <a:solidFill>
                  <a:schemeClr val="dk1"/>
                </a:solidFill>
                <a:latin typeface="Calibri"/>
                <a:ea typeface="Calibri"/>
                <a:cs typeface="Calibri"/>
                <a:sym typeface="Calibri"/>
              </a:rPr>
              <a:t>[</a:t>
            </a:r>
            <a:r>
              <a:rPr lang="en-US" sz="1100" dirty="0" smtClean="0">
                <a:solidFill>
                  <a:schemeClr val="dk1"/>
                </a:solidFill>
                <a:latin typeface="Calibri"/>
                <a:ea typeface="Calibri"/>
                <a:cs typeface="Calibri"/>
                <a:sym typeface="Calibri"/>
              </a:rPr>
              <a:t>McGillivray </a:t>
            </a:r>
            <a:r>
              <a:rPr lang="en" sz="1100" dirty="0" smtClean="0">
                <a:solidFill>
                  <a:schemeClr val="dk1"/>
                </a:solidFill>
                <a:latin typeface="Calibri"/>
                <a:ea typeface="Calibri"/>
                <a:cs typeface="Calibri"/>
                <a:sym typeface="Calibri"/>
              </a:rPr>
              <a:t>et </a:t>
            </a:r>
            <a:r>
              <a:rPr lang="en" sz="1100" dirty="0">
                <a:solidFill>
                  <a:schemeClr val="dk1"/>
                </a:solidFill>
                <a:latin typeface="Calibri"/>
                <a:ea typeface="Calibri"/>
                <a:cs typeface="Calibri"/>
                <a:sym typeface="Calibri"/>
              </a:rPr>
              <a:t>al., </a:t>
            </a:r>
            <a:r>
              <a:rPr lang="en-US" sz="1100" i="1" dirty="0" smtClean="0">
                <a:solidFill>
                  <a:schemeClr val="dk1"/>
                </a:solidFill>
                <a:latin typeface="Calibri"/>
                <a:ea typeface="Calibri"/>
                <a:cs typeface="Calibri"/>
                <a:sym typeface="Calibri"/>
              </a:rPr>
              <a:t>NAR </a:t>
            </a:r>
            <a:r>
              <a:rPr lang="en" sz="1100" dirty="0" smtClean="0">
                <a:solidFill>
                  <a:schemeClr val="dk1"/>
                </a:solidFill>
                <a:latin typeface="Calibri"/>
                <a:ea typeface="Calibri"/>
                <a:cs typeface="Calibri"/>
                <a:sym typeface="Calibri"/>
              </a:rPr>
              <a:t>(‘1</a:t>
            </a:r>
            <a:r>
              <a:rPr lang="en-US" sz="1100" dirty="0" smtClean="0">
                <a:solidFill>
                  <a:schemeClr val="dk1"/>
                </a:solidFill>
                <a:latin typeface="Calibri"/>
                <a:ea typeface="Calibri"/>
                <a:cs typeface="Calibri"/>
                <a:sym typeface="Calibri"/>
              </a:rPr>
              <a:t>8</a:t>
            </a:r>
            <a:r>
              <a:rPr lang="en" sz="1100" dirty="0" smtClean="0">
                <a:solidFill>
                  <a:schemeClr val="dk1"/>
                </a:solidFill>
                <a:latin typeface="Calibri"/>
                <a:ea typeface="Calibri"/>
                <a:cs typeface="Calibri"/>
                <a:sym typeface="Calibri"/>
              </a:rPr>
              <a:t>)</a:t>
            </a:r>
            <a:r>
              <a:rPr lang="en-US" sz="1100" dirty="0" smtClean="0">
                <a:solidFill>
                  <a:schemeClr val="dk1"/>
                </a:solidFill>
                <a:latin typeface="Calibri"/>
                <a:ea typeface="Calibri"/>
                <a:cs typeface="Calibri"/>
                <a:sym typeface="Calibri"/>
              </a:rPr>
              <a:t>]</a:t>
            </a:r>
            <a:endParaRPr lang="en" sz="1100" dirty="0">
              <a:solidFill>
                <a:schemeClr val="dk1"/>
              </a:solidFill>
              <a:latin typeface="Calibri"/>
              <a:ea typeface="Calibri"/>
              <a:cs typeface="Calibri"/>
              <a:sym typeface="Calibri"/>
            </a:endParaRPr>
          </a:p>
        </p:txBody>
      </p:sp>
      <p:sp>
        <p:nvSpPr>
          <p:cNvPr id="11" name="Shape 461"/>
          <p:cNvSpPr txBox="1"/>
          <p:nvPr/>
        </p:nvSpPr>
        <p:spPr>
          <a:xfrm>
            <a:off x="5849696" y="1330911"/>
            <a:ext cx="2897112" cy="1660484"/>
          </a:xfrm>
          <a:prstGeom prst="rect">
            <a:avLst/>
          </a:prstGeom>
          <a:noFill/>
          <a:ln>
            <a:noFill/>
          </a:ln>
        </p:spPr>
        <p:txBody>
          <a:bodyPr wrap="square" lIns="68575" tIns="34275" rIns="68575" bIns="34275" anchor="t" anchorCtr="0">
            <a:noAutofit/>
          </a:bodyPr>
          <a:lstStyle/>
          <a:p>
            <a:pPr marL="457200" indent="-317500">
              <a:spcBef>
                <a:spcPts val="800"/>
              </a:spcBef>
              <a:buClr>
                <a:srgbClr val="000000"/>
              </a:buClr>
              <a:buSzPct val="100000"/>
              <a:buFont typeface="Helvetica Neue"/>
              <a:buChar char="●"/>
            </a:pPr>
            <a:r>
              <a:rPr lang="en-US" sz="1200" dirty="0" err="1" smtClean="0">
                <a:solidFill>
                  <a:schemeClr val="dk1"/>
                </a:solidFill>
                <a:latin typeface="Helvetica Neue"/>
                <a:ea typeface="Helvetica Neue"/>
                <a:cs typeface="Helvetica Neue"/>
                <a:sym typeface="Helvetica Neue"/>
              </a:rPr>
              <a:t>uORF</a:t>
            </a:r>
            <a:r>
              <a:rPr lang="en-US" sz="1200" dirty="0" smtClean="0">
                <a:solidFill>
                  <a:schemeClr val="dk1"/>
                </a:solidFill>
                <a:latin typeface="Helvetica Neue"/>
                <a:ea typeface="Helvetica Neue"/>
                <a:cs typeface="Helvetica Neue"/>
                <a:sym typeface="Helvetica Neue"/>
              </a:rPr>
              <a:t> gain and loss occurs in cancer (incl. in cancer associated genes, e.g., MYC, BCL2, etc.)</a:t>
            </a:r>
          </a:p>
          <a:p>
            <a:pPr marL="457200" indent="-317500">
              <a:spcBef>
                <a:spcPts val="800"/>
              </a:spcBef>
              <a:buClr>
                <a:srgbClr val="000000"/>
              </a:buClr>
              <a:buSzPct val="100000"/>
              <a:buFont typeface="Helvetica Neue"/>
              <a:buChar char="●"/>
            </a:pPr>
            <a:endParaRPr lang="en" sz="1200" dirty="0">
              <a:latin typeface="Helvetica Neue"/>
              <a:ea typeface="Helvetica Neue"/>
              <a:cs typeface="Helvetica Neue"/>
              <a:sym typeface="Helvetica Neue"/>
            </a:endParaRPr>
          </a:p>
          <a:p>
            <a:pPr marL="457200" indent="-317500">
              <a:buClr>
                <a:srgbClr val="000000"/>
              </a:buClr>
              <a:buSzPct val="100000"/>
              <a:buFont typeface="Helvetica Neue"/>
              <a:buChar char="●"/>
            </a:pPr>
            <a:r>
              <a:rPr lang="en-US" sz="1200" dirty="0" smtClean="0">
                <a:solidFill>
                  <a:schemeClr val="dk1"/>
                </a:solidFill>
                <a:latin typeface="Helvetica Neue"/>
                <a:ea typeface="Helvetica Neue"/>
                <a:cs typeface="Helvetica Neue"/>
                <a:sym typeface="Helvetica Neue"/>
              </a:rPr>
              <a:t>These changes are concentrated in certain cancers and pathways.</a:t>
            </a:r>
          </a:p>
          <a:p>
            <a:pPr marL="457200" indent="-317500">
              <a:buClr>
                <a:srgbClr val="000000"/>
              </a:buClr>
              <a:buSzPct val="100000"/>
              <a:buFont typeface="Helvetica Neue"/>
              <a:buChar char="●"/>
            </a:pPr>
            <a:endParaRPr lang="en-US" sz="1200" dirty="0" smtClean="0">
              <a:solidFill>
                <a:schemeClr val="dk1"/>
              </a:solidFill>
              <a:latin typeface="Helvetica Neue"/>
              <a:ea typeface="Helvetica Neue"/>
              <a:cs typeface="Helvetica Neue"/>
              <a:sym typeface="Helvetica Neue"/>
            </a:endParaRPr>
          </a:p>
          <a:p>
            <a:pPr marL="457200" indent="-317500">
              <a:buClr>
                <a:srgbClr val="000000"/>
              </a:buClr>
              <a:buSzPct val="100000"/>
              <a:buFont typeface="Helvetica Neue"/>
              <a:buChar char="●"/>
            </a:pPr>
            <a:r>
              <a:rPr lang="en-US" sz="1200" dirty="0" smtClean="0">
                <a:solidFill>
                  <a:schemeClr val="dk1"/>
                </a:solidFill>
                <a:latin typeface="Helvetica Neue"/>
                <a:ea typeface="Helvetica Neue"/>
                <a:cs typeface="Helvetica Neue"/>
                <a:sym typeface="Helvetica Neue"/>
              </a:rPr>
              <a:t>Alteration of translation may contribute to cancer. </a:t>
            </a:r>
            <a:endParaRPr lang="en-US" sz="1200" dirty="0" smtClean="0">
              <a:solidFill>
                <a:schemeClr val="dk1"/>
              </a:solidFill>
              <a:latin typeface="Helvetica Neue"/>
              <a:ea typeface="Helvetica Neue"/>
              <a:cs typeface="Helvetica Neue"/>
              <a:sym typeface="Helvetica Neue"/>
            </a:endParaRPr>
          </a:p>
          <a:p>
            <a:pPr marL="457200" indent="-317500">
              <a:buClr>
                <a:srgbClr val="000000"/>
              </a:buClr>
              <a:buSzPct val="100000"/>
              <a:buFont typeface="Helvetica Neue"/>
              <a:buChar char="●"/>
            </a:pPr>
            <a:r>
              <a:rPr lang="en-US" sz="1200" dirty="0" smtClean="0">
                <a:solidFill>
                  <a:schemeClr val="dk1"/>
                </a:solidFill>
                <a:latin typeface="Helvetica Neue"/>
                <a:ea typeface="Helvetica Neue"/>
                <a:cs typeface="Helvetica Neue"/>
                <a:sym typeface="Helvetica Neue"/>
              </a:rPr>
              <a:t>Mutations leading to </a:t>
            </a:r>
            <a:r>
              <a:rPr lang="en-US" sz="1200" dirty="0" err="1" smtClean="0">
                <a:solidFill>
                  <a:schemeClr val="dk1"/>
                </a:solidFill>
                <a:latin typeface="Helvetica Neue"/>
                <a:ea typeface="Helvetica Neue"/>
                <a:cs typeface="Helvetica Neue"/>
                <a:sym typeface="Helvetica Neue"/>
              </a:rPr>
              <a:t>uorfs</a:t>
            </a:r>
            <a:r>
              <a:rPr lang="en-US" sz="1200" dirty="0" smtClean="0">
                <a:solidFill>
                  <a:schemeClr val="dk1"/>
                </a:solidFill>
                <a:latin typeface="Helvetica Neue"/>
                <a:ea typeface="Helvetica Neue"/>
                <a:cs typeface="Helvetica Neue"/>
                <a:sym typeface="Helvetica Neue"/>
              </a:rPr>
              <a:t> diff in </a:t>
            </a:r>
            <a:r>
              <a:rPr lang="en-US" sz="1200" dirty="0" err="1" smtClean="0">
                <a:solidFill>
                  <a:schemeClr val="dk1"/>
                </a:solidFill>
                <a:latin typeface="Helvetica Neue"/>
                <a:ea typeface="Helvetica Neue"/>
                <a:cs typeface="Helvetica Neue"/>
                <a:sym typeface="Helvetica Neue"/>
              </a:rPr>
              <a:t>som</a:t>
            </a:r>
            <a:r>
              <a:rPr lang="en-US" sz="1200" dirty="0" smtClean="0">
                <a:solidFill>
                  <a:schemeClr val="dk1"/>
                </a:solidFill>
                <a:latin typeface="Helvetica Neue"/>
                <a:ea typeface="Helvetica Neue"/>
                <a:cs typeface="Helvetica Neue"/>
                <a:sym typeface="Helvetica Neue"/>
              </a:rPr>
              <a:t> v germline</a:t>
            </a:r>
            <a:endParaRPr lang="en" sz="1200" dirty="0" smtClean="0">
              <a:latin typeface="Helvetica Neue"/>
              <a:ea typeface="Helvetica Neue"/>
              <a:cs typeface="Helvetica Neue"/>
              <a:sym typeface="Helvetica Neue"/>
            </a:endParaRPr>
          </a:p>
          <a:p>
            <a:pPr marL="285750" marR="0" lvl="0" indent="-285750" algn="l" rtl="0">
              <a:spcBef>
                <a:spcPts val="0"/>
              </a:spcBef>
              <a:buSzPct val="25000"/>
              <a:buFont typeface="Arial" charset="0"/>
              <a:buChar char="•"/>
            </a:pPr>
            <a:endParaRPr lang="en" i="0" u="none" strike="noStrike" cap="none" dirty="0">
              <a:solidFill>
                <a:schemeClr val="dk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853907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0" y="108347"/>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 sz="1800" dirty="0">
                <a:solidFill>
                  <a:schemeClr val="tx1">
                    <a:lumMod val="85000"/>
                    <a:lumOff val="15000"/>
                  </a:schemeClr>
                </a:solidFill>
                <a:latin typeface="Helvetica Neue"/>
                <a:ea typeface="Helvetica Neue"/>
                <a:cs typeface="Helvetica Neue"/>
                <a:sym typeface="Helvetica Neue"/>
              </a:rPr>
              <a:t>Prioritizing Variants in Personal Genomes: Using functional </a:t>
            </a:r>
            <a:br>
              <a:rPr lang="en" sz="1800" dirty="0">
                <a:solidFill>
                  <a:schemeClr val="tx1">
                    <a:lumMod val="85000"/>
                    <a:lumOff val="15000"/>
                  </a:schemeClr>
                </a:solidFill>
                <a:latin typeface="Helvetica Neue"/>
                <a:ea typeface="Helvetica Neue"/>
                <a:cs typeface="Helvetica Neue"/>
                <a:sym typeface="Helvetica Neue"/>
              </a:rPr>
            </a:br>
            <a:r>
              <a:rPr lang="en" sz="1800" dirty="0">
                <a:solidFill>
                  <a:schemeClr val="tx1">
                    <a:lumMod val="85000"/>
                    <a:lumOff val="15000"/>
                  </a:schemeClr>
                </a:solidFill>
                <a:latin typeface="Helvetica Neue"/>
                <a:ea typeface="Helvetica Neue"/>
                <a:cs typeface="Helvetica Neue"/>
                <a:sym typeface="Helvetica Neue"/>
              </a:rPr>
              <a:t>impact &amp; recurrence, with particular application to cancer</a:t>
            </a:r>
          </a:p>
        </p:txBody>
      </p:sp>
      <p:sp>
        <p:nvSpPr>
          <p:cNvPr id="299" name="Shape 299"/>
          <p:cNvSpPr txBox="1">
            <a:spLocks noGrp="1"/>
          </p:cNvSpPr>
          <p:nvPr>
            <p:ph type="body" idx="1"/>
          </p:nvPr>
        </p:nvSpPr>
        <p:spPr>
          <a:xfrm>
            <a:off x="50800" y="778675"/>
            <a:ext cx="4831166"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smtClean="0">
                <a:solidFill>
                  <a:schemeClr val="tx1">
                    <a:lumMod val="65000"/>
                    <a:lumOff val="35000"/>
                  </a:schemeClr>
                </a:solidFill>
                <a:latin typeface="Helvetica Neue"/>
                <a:ea typeface="Helvetica Neue"/>
                <a:cs typeface="Helvetica Neue"/>
                <a:sym typeface="Helvetica Neue"/>
              </a:rPr>
              <a:t>Introduction</a:t>
            </a:r>
            <a:endParaRPr lang="en-US" sz="1700" b="0" i="0" u="none" strike="noStrike" cap="none" dirty="0" smtClean="0">
              <a:solidFill>
                <a:schemeClr val="tx1">
                  <a:lumMod val="65000"/>
                  <a:lumOff val="35000"/>
                </a:schemeClr>
              </a:solidFill>
              <a:latin typeface="Helvetica Neue"/>
              <a:ea typeface="Helvetica Neue"/>
              <a:cs typeface="Helvetica Neue"/>
              <a:sym typeface="Helvetica Neue"/>
            </a:endParaRPr>
          </a:p>
          <a:p>
            <a:pPr lvl="1" indent="-228600">
              <a:spcBef>
                <a:spcPts val="0"/>
              </a:spcBef>
              <a:buClr>
                <a:srgbClr val="FFFFFF"/>
              </a:buClr>
              <a:buFont typeface="Helvetica Neue"/>
              <a:buChar char="•"/>
            </a:pPr>
            <a:r>
              <a:rPr lang="en" sz="1300" dirty="0" smtClean="0">
                <a:solidFill>
                  <a:schemeClr val="tx1">
                    <a:lumMod val="65000"/>
                    <a:lumOff val="35000"/>
                  </a:schemeClr>
                </a:solidFill>
                <a:latin typeface="Helvetica Neue"/>
                <a:ea typeface="Helvetica Neue"/>
                <a:cs typeface="Helvetica Neue"/>
                <a:sym typeface="Helvetica Neue"/>
              </a:rPr>
              <a:t>An individual's disease variants as the public's gateway into genomics &amp; biology</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u="sng" dirty="0" smtClean="0">
                <a:solidFill>
                  <a:srgbClr val="FF0000"/>
                </a:solidFill>
                <a:latin typeface="Helvetica Neue"/>
                <a:ea typeface="Helvetica Neue"/>
                <a:cs typeface="Helvetica Neue"/>
                <a:sym typeface="Helvetica Neue"/>
              </a:rPr>
              <a:t>The exponential scaling</a:t>
            </a:r>
            <a:r>
              <a:rPr lang="en" sz="1300" dirty="0" smtClean="0">
                <a:solidFill>
                  <a:schemeClr val="tx1">
                    <a:lumMod val="65000"/>
                    <a:lumOff val="35000"/>
                  </a:schemeClr>
                </a:solidFill>
                <a:latin typeface="Helvetica Neue"/>
                <a:ea typeface="Helvetica Neue"/>
                <a:cs typeface="Helvetica Neue"/>
                <a:sym typeface="Helvetica Neue"/>
              </a:rPr>
              <a:t> of data generation &amp; processing</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Mining </a:t>
            </a:r>
            <a:r>
              <a:rPr lang="en-US" sz="1300" b="0" i="0" u="none" strike="noStrike" cap="none" dirty="0" smtClean="0">
                <a:solidFill>
                  <a:schemeClr val="tx1">
                    <a:lumMod val="65000"/>
                    <a:lumOff val="35000"/>
                  </a:schemeClr>
                </a:solidFill>
                <a:latin typeface="Helvetica Neue"/>
                <a:ea typeface="Helvetica Neue"/>
                <a:cs typeface="Helvetica Neue"/>
                <a:sym typeface="Helvetica Neue"/>
              </a:rPr>
              <a:t>big </a:t>
            </a: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data </a:t>
            </a:r>
            <a:r>
              <a:rPr lang="en" sz="1300" b="0" i="0" u="none" strike="noStrike" cap="none" dirty="0">
                <a:solidFill>
                  <a:schemeClr val="tx1">
                    <a:lumMod val="65000"/>
                    <a:lumOff val="35000"/>
                  </a:schemeClr>
                </a:solidFill>
                <a:latin typeface="Helvetica Neue"/>
                <a:ea typeface="Helvetica Neue"/>
                <a:cs typeface="Helvetica Neue"/>
                <a:sym typeface="Helvetica Neue"/>
              </a:rPr>
              <a:t>to prioritize </a:t>
            </a:r>
            <a:r>
              <a:rPr lang="en-US" sz="1300" b="0" i="0" u="none" strike="noStrike" cap="none" dirty="0" smtClean="0">
                <a:solidFill>
                  <a:schemeClr val="tx1">
                    <a:lumMod val="65000"/>
                    <a:lumOff val="35000"/>
                  </a:schemeClr>
                </a:solidFill>
                <a:latin typeface="Helvetica Neue"/>
                <a:ea typeface="Helvetica Neue"/>
                <a:cs typeface="Helvetica Neue"/>
                <a:sym typeface="Helvetica Neue"/>
              </a:rPr>
              <a:t>key </a:t>
            </a: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variants </a:t>
            </a:r>
            <a:r>
              <a:rPr lang="en" sz="1300" b="0" i="0" u="none" strike="noStrike" cap="none" dirty="0">
                <a:solidFill>
                  <a:schemeClr val="tx1">
                    <a:lumMod val="65000"/>
                    <a:lumOff val="35000"/>
                  </a:schemeClr>
                </a:solidFill>
                <a:latin typeface="Helvetica Neue"/>
                <a:ea typeface="Helvetica Neue"/>
                <a:cs typeface="Helvetica Neue"/>
                <a:sym typeface="Helvetica Neue"/>
              </a:rPr>
              <a:t/>
            </a:r>
            <a:br>
              <a:rPr lang="en" sz="1300" b="0" i="0" u="none" strike="noStrike" cap="none" dirty="0">
                <a:solidFill>
                  <a:schemeClr val="tx1">
                    <a:lumMod val="65000"/>
                    <a:lumOff val="35000"/>
                  </a:schemeClr>
                </a:solidFill>
                <a:latin typeface="Helvetica Neue"/>
                <a:ea typeface="Helvetica Neue"/>
                <a:cs typeface="Helvetica Neue"/>
                <a:sym typeface="Helvetica Neue"/>
              </a:rPr>
            </a:br>
            <a:r>
              <a:rPr lang="en-US" sz="1300" b="0" i="0" u="none" strike="noStrike" cap="none" dirty="0" smtClean="0">
                <a:solidFill>
                  <a:schemeClr val="tx1">
                    <a:lumMod val="65000"/>
                    <a:lumOff val="35000"/>
                  </a:schemeClr>
                </a:solidFill>
                <a:latin typeface="Helvetica Neue"/>
                <a:ea typeface="Helvetica Neue"/>
                <a:cs typeface="Helvetica Neue"/>
                <a:sym typeface="Helvetica Neue"/>
              </a:rPr>
              <a:t>as cancer </a:t>
            </a: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drivers</a:t>
            </a:r>
            <a:endParaRPr lang="en" sz="1300" b="0" i="0" u="none" strike="noStrike" cap="none" dirty="0">
              <a:solidFill>
                <a:schemeClr val="tx1">
                  <a:lumMod val="65000"/>
                  <a:lumOff val="35000"/>
                </a:schemeClr>
              </a:solidFill>
              <a:latin typeface="Helvetica Neue"/>
              <a:ea typeface="Helvetica Neue"/>
              <a:cs typeface="Helvetica Neue"/>
              <a:sym typeface="Helvetica Neue"/>
            </a:endParaRPr>
          </a:p>
          <a:p>
            <a:pPr marL="228600" marR="0" lvl="1"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a:solidFill>
                  <a:schemeClr val="tx1">
                    <a:lumMod val="65000"/>
                    <a:lumOff val="35000"/>
                  </a:schemeClr>
                </a:solidFill>
                <a:latin typeface="Helvetica Neue"/>
                <a:ea typeface="Helvetica Neue"/>
                <a:cs typeface="Helvetica Neue"/>
                <a:sym typeface="Helvetica Neue"/>
              </a:rPr>
              <a:t>Functional impact #1: Coding</a:t>
            </a:r>
          </a:p>
          <a:p>
            <a:pPr marL="571500" marR="0" lvl="1" indent="-228600" algn="l" rtl="0">
              <a:lnSpc>
                <a:spcPct val="100000"/>
              </a:lnSpc>
              <a:spcBef>
                <a:spcPts val="500"/>
              </a:spcBef>
              <a:spcAft>
                <a:spcPts val="0"/>
              </a:spcAft>
              <a:buClr>
                <a:schemeClr val="lt1"/>
              </a:buClr>
              <a:buSzPct val="100000"/>
              <a:buFont typeface="Merriweather Sans"/>
              <a:buChar char="•"/>
            </a:pPr>
            <a:r>
              <a:rPr lang="en" sz="1300" b="1" i="0" u="sng" strike="noStrike" cap="none" dirty="0" err="1">
                <a:solidFill>
                  <a:srgbClr val="FF0000"/>
                </a:solidFill>
                <a:sym typeface="Arial"/>
              </a:rPr>
              <a:t>ALoFT</a:t>
            </a:r>
            <a:r>
              <a:rPr lang="en" sz="1300" b="0" i="0" u="none" strike="noStrike" cap="none" dirty="0">
                <a:solidFill>
                  <a:schemeClr val="tx1">
                    <a:lumMod val="65000"/>
                    <a:lumOff val="35000"/>
                  </a:schemeClr>
                </a:solidFill>
                <a:sym typeface="Arial"/>
              </a:rPr>
              <a:t>: Annotation of Loss-of-Function Transcripts. </a:t>
            </a:r>
          </a:p>
          <a:p>
            <a:pPr marL="571500" marR="0" lvl="1" indent="-228600" algn="l" rtl="0">
              <a:lnSpc>
                <a:spcPct val="100000"/>
              </a:lnSpc>
              <a:spcBef>
                <a:spcPts val="500"/>
              </a:spcBef>
              <a:spcAft>
                <a:spcPts val="0"/>
              </a:spcAft>
              <a:buClr>
                <a:schemeClr val="lt1"/>
              </a:buClr>
              <a:buSzPct val="100000"/>
              <a:buFont typeface="Merriweather Sans"/>
              <a:buChar char="•"/>
            </a:pPr>
            <a:r>
              <a:rPr lang="en" sz="1300" b="1" i="0" u="sng" strike="noStrike" cap="none" dirty="0" smtClean="0">
                <a:solidFill>
                  <a:srgbClr val="FF0000"/>
                </a:solidFill>
                <a:sym typeface="Arial"/>
              </a:rPr>
              <a:t>Frustration</a:t>
            </a:r>
            <a:r>
              <a:rPr lang="en" sz="1300" b="0" i="0" u="none" strike="noStrike" cap="none" dirty="0" smtClean="0">
                <a:solidFill>
                  <a:srgbClr val="FF0000"/>
                </a:solidFill>
                <a:sym typeface="Arial"/>
              </a:rPr>
              <a:t> </a:t>
            </a:r>
            <a:r>
              <a:rPr lang="en" sz="1300" b="0" i="0" u="none" strike="noStrike" cap="none" dirty="0">
                <a:solidFill>
                  <a:schemeClr val="tx1">
                    <a:lumMod val="65000"/>
                    <a:lumOff val="35000"/>
                  </a:schemeClr>
                </a:solidFill>
                <a:sym typeface="Arial"/>
              </a:rPr>
              <a:t>as a localized metric of SNV impact. Differential profiles for oncogenes v. </a:t>
            </a:r>
            <a:r>
              <a:rPr lang="en" sz="1300" b="0" i="0" u="none" strike="noStrike" cap="none" dirty="0" smtClean="0">
                <a:solidFill>
                  <a:schemeClr val="tx1">
                    <a:lumMod val="65000"/>
                    <a:lumOff val="35000"/>
                  </a:schemeClr>
                </a:solidFill>
                <a:sym typeface="Arial"/>
              </a:rPr>
              <a:t>TSGs</a:t>
            </a:r>
            <a:endParaRPr lang="en-US" sz="1300" b="0" i="0" u="none" strike="noStrike" cap="none" dirty="0" smtClean="0">
              <a:solidFill>
                <a:schemeClr val="tx1">
                  <a:lumMod val="65000"/>
                  <a:lumOff val="35000"/>
                </a:schemeClr>
              </a:solidFill>
              <a:sym typeface="Arial"/>
            </a:endParaRPr>
          </a:p>
          <a:p>
            <a:pPr lvl="1" indent="-228600">
              <a:spcBef>
                <a:spcPts val="500"/>
              </a:spcBef>
              <a:buFont typeface="Merriweather Sans"/>
              <a:buChar char="•"/>
            </a:pPr>
            <a:r>
              <a:rPr lang="en-US" sz="1300" b="1" u="sng" dirty="0" err="1" smtClean="0">
                <a:solidFill>
                  <a:srgbClr val="FF0000"/>
                </a:solidFill>
              </a:rPr>
              <a:t>uORFs</a:t>
            </a:r>
            <a:r>
              <a:rPr lang="en-US" sz="1300" b="1" u="sng" dirty="0" smtClean="0">
                <a:solidFill>
                  <a:srgbClr val="FF0000"/>
                </a:solidFill>
              </a:rPr>
              <a:t>:</a:t>
            </a:r>
            <a:r>
              <a:rPr lang="en-US" sz="1300" dirty="0">
                <a:solidFill>
                  <a:schemeClr val="tx1">
                    <a:lumMod val="65000"/>
                    <a:lumOff val="35000"/>
                  </a:schemeClr>
                </a:solidFill>
              </a:rPr>
              <a:t> </a:t>
            </a:r>
            <a:r>
              <a:rPr lang="en-US" sz="1300" dirty="0" smtClean="0">
                <a:solidFill>
                  <a:schemeClr val="tx1">
                    <a:lumMod val="65000"/>
                    <a:lumOff val="35000"/>
                  </a:schemeClr>
                </a:solidFill>
              </a:rPr>
              <a:t>Altered translation of coding and non-coding regions by somatic mutation.</a:t>
            </a:r>
          </a:p>
          <a:p>
            <a:pPr lvl="1" indent="-228600">
              <a:spcBef>
                <a:spcPts val="500"/>
              </a:spcBef>
              <a:buFont typeface="Merriweather Sans"/>
              <a:buChar char="•"/>
            </a:pPr>
            <a:r>
              <a:rPr lang="en" sz="1700" dirty="0" smtClean="0">
                <a:solidFill>
                  <a:schemeClr val="tx1">
                    <a:lumMod val="65000"/>
                    <a:lumOff val="35000"/>
                  </a:schemeClr>
                </a:solidFill>
                <a:latin typeface="Helvetica Neue"/>
                <a:ea typeface="Helvetica Neue"/>
                <a:cs typeface="Helvetica Neue"/>
                <a:sym typeface="Helvetica Neue"/>
              </a:rPr>
              <a:t>Functional </a:t>
            </a:r>
            <a:r>
              <a:rPr lang="en" sz="1700" dirty="0">
                <a:solidFill>
                  <a:schemeClr val="tx1">
                    <a:lumMod val="65000"/>
                    <a:lumOff val="35000"/>
                  </a:schemeClr>
                </a:solidFill>
                <a:latin typeface="Helvetica Neue"/>
                <a:ea typeface="Helvetica Neue"/>
                <a:cs typeface="Helvetica Neue"/>
                <a:sym typeface="Helvetica Neue"/>
              </a:rPr>
              <a:t>impact #2: </a:t>
            </a:r>
            <a:r>
              <a:rPr lang="en" sz="1700" dirty="0" smtClean="0">
                <a:solidFill>
                  <a:schemeClr val="tx1">
                    <a:lumMod val="65000"/>
                    <a:lumOff val="35000"/>
                  </a:schemeClr>
                </a:solidFill>
                <a:latin typeface="Helvetica Neue"/>
                <a:ea typeface="Helvetica Neue"/>
                <a:cs typeface="Helvetica Neue"/>
                <a:sym typeface="Helvetica Neue"/>
              </a:rPr>
              <a:t>Non-coding</a:t>
            </a:r>
            <a:endParaRPr lang="en-US" sz="1300" b="1" u="sng" dirty="0" smtClean="0">
              <a:solidFill>
                <a:srgbClr val="FF0000"/>
              </a:solidFill>
              <a:latin typeface="Helvetica Neue"/>
              <a:ea typeface="Helvetica Neue"/>
              <a:cs typeface="Helvetica Neue"/>
            </a:endParaRPr>
          </a:p>
          <a:p>
            <a:pPr lvl="1" indent="-228600">
              <a:spcBef>
                <a:spcPts val="400"/>
              </a:spcBef>
              <a:buClr>
                <a:srgbClr val="FFFFFF"/>
              </a:buClr>
              <a:buFont typeface="Helvetica Neue"/>
              <a:buChar char="•"/>
            </a:pPr>
            <a:r>
              <a:rPr lang="en" sz="1300" b="1" u="sng" dirty="0" err="1" smtClean="0">
                <a:solidFill>
                  <a:srgbClr val="FF0000"/>
                </a:solidFill>
                <a:latin typeface="Helvetica Neue"/>
                <a:ea typeface="Helvetica Neue"/>
                <a:cs typeface="Helvetica Neue"/>
              </a:rPr>
              <a:t>FunSeq</a:t>
            </a:r>
            <a:r>
              <a:rPr lang="en" sz="1300" b="1" u="sng" dirty="0" smtClean="0">
                <a:solidFill>
                  <a:srgbClr val="FF0000"/>
                </a:solidFill>
                <a:latin typeface="Helvetica Neue"/>
                <a:ea typeface="Helvetica Neue"/>
                <a:cs typeface="Helvetica Neue"/>
              </a:rPr>
              <a:t> </a:t>
            </a:r>
            <a:r>
              <a:rPr lang="en" sz="1300" dirty="0">
                <a:solidFill>
                  <a:schemeClr val="tx1">
                    <a:lumMod val="65000"/>
                    <a:lumOff val="35000"/>
                  </a:schemeClr>
                </a:solidFill>
                <a:latin typeface="Helvetica Neue"/>
                <a:ea typeface="Helvetica Neue"/>
                <a:cs typeface="Helvetica Neue"/>
              </a:rPr>
              <a:t>integrates </a:t>
            </a:r>
            <a:r>
              <a:rPr lang="en" sz="1300" dirty="0" smtClean="0">
                <a:solidFill>
                  <a:schemeClr val="tx1">
                    <a:lumMod val="65000"/>
                    <a:lumOff val="35000"/>
                  </a:schemeClr>
                </a:solidFill>
                <a:latin typeface="Helvetica Neue"/>
                <a:ea typeface="Helvetica Neue"/>
                <a:cs typeface="Helvetica Neue"/>
              </a:rPr>
              <a:t>evidence, </a:t>
            </a:r>
            <a:r>
              <a:rPr lang="en-US" sz="1300" dirty="0" smtClean="0">
                <a:solidFill>
                  <a:schemeClr val="tx1">
                    <a:lumMod val="65000"/>
                    <a:lumOff val="35000"/>
                  </a:schemeClr>
                </a:solidFill>
                <a:latin typeface="Helvetica Neue"/>
                <a:ea typeface="Helvetica Neue"/>
                <a:cs typeface="Helvetica Neue"/>
              </a:rPr>
              <a:t/>
            </a:r>
            <a:br>
              <a:rPr lang="en-US" sz="1300" dirty="0" smtClean="0">
                <a:solidFill>
                  <a:schemeClr val="tx1">
                    <a:lumMod val="65000"/>
                    <a:lumOff val="35000"/>
                  </a:schemeClr>
                </a:solidFill>
                <a:latin typeface="Helvetica Neue"/>
                <a:ea typeface="Helvetica Neue"/>
                <a:cs typeface="Helvetica Neue"/>
              </a:rPr>
            </a:br>
            <a:r>
              <a:rPr lang="en" sz="1300" dirty="0" smtClean="0">
                <a:solidFill>
                  <a:schemeClr val="tx1">
                    <a:lumMod val="65000"/>
                    <a:lumOff val="35000"/>
                  </a:schemeClr>
                </a:solidFill>
                <a:latin typeface="Helvetica Neue"/>
                <a:ea typeface="Helvetica Neue"/>
                <a:cs typeface="Helvetica Neue"/>
              </a:rPr>
              <a:t>with a</a:t>
            </a:r>
            <a:r>
              <a:rPr lang="en-US" sz="1300" dirty="0" smtClean="0">
                <a:solidFill>
                  <a:schemeClr val="tx1">
                    <a:lumMod val="65000"/>
                    <a:lumOff val="35000"/>
                  </a:schemeClr>
                </a:solidFill>
                <a:latin typeface="Helvetica Neue"/>
                <a:ea typeface="Helvetica Neue"/>
                <a:cs typeface="Helvetica Neue"/>
              </a:rPr>
              <a:t> “</a:t>
            </a:r>
            <a:r>
              <a:rPr lang="en-US" sz="1300" dirty="0" err="1" smtClean="0">
                <a:solidFill>
                  <a:schemeClr val="tx1">
                    <a:lumMod val="65000"/>
                    <a:lumOff val="35000"/>
                  </a:schemeClr>
                </a:solidFill>
                <a:latin typeface="Helvetica Neue"/>
                <a:ea typeface="Helvetica Neue"/>
                <a:cs typeface="Helvetica Neue"/>
              </a:rPr>
              <a:t>surprisal</a:t>
            </a:r>
            <a:r>
              <a:rPr lang="en-US" sz="1300" dirty="0" smtClean="0">
                <a:solidFill>
                  <a:schemeClr val="tx1">
                    <a:lumMod val="65000"/>
                    <a:lumOff val="35000"/>
                  </a:schemeClr>
                </a:solidFill>
                <a:latin typeface="Helvetica Neue"/>
                <a:ea typeface="Helvetica Neue"/>
                <a:cs typeface="Helvetica Neue"/>
              </a:rPr>
              <a:t>” </a:t>
            </a:r>
            <a:r>
              <a:rPr lang="en" sz="1300" dirty="0" smtClean="0">
                <a:solidFill>
                  <a:schemeClr val="tx1">
                    <a:lumMod val="65000"/>
                    <a:lumOff val="35000"/>
                  </a:schemeClr>
                </a:solidFill>
                <a:latin typeface="Helvetica Neue"/>
                <a:ea typeface="Helvetica Neue"/>
                <a:cs typeface="Helvetica Neue"/>
              </a:rPr>
              <a:t>based </a:t>
            </a:r>
            <a:r>
              <a:rPr lang="en" sz="1300" dirty="0">
                <a:solidFill>
                  <a:schemeClr val="tx1">
                    <a:lumMod val="65000"/>
                    <a:lumOff val="35000"/>
                  </a:schemeClr>
                </a:solidFill>
                <a:latin typeface="Helvetica Neue"/>
                <a:ea typeface="Helvetica Neue"/>
                <a:cs typeface="Helvetica Neue"/>
              </a:rPr>
              <a:t>weighting </a:t>
            </a:r>
            <a:r>
              <a:rPr lang="en" sz="1300" dirty="0" smtClean="0">
                <a:solidFill>
                  <a:schemeClr val="tx1">
                    <a:lumMod val="65000"/>
                    <a:lumOff val="35000"/>
                  </a:schemeClr>
                </a:solidFill>
                <a:latin typeface="Helvetica Neue"/>
                <a:ea typeface="Helvetica Neue"/>
                <a:cs typeface="Helvetica Neue"/>
              </a:rPr>
              <a:t>scheme</a:t>
            </a:r>
            <a:endParaRPr lang="en-US" sz="1300" dirty="0">
              <a:solidFill>
                <a:schemeClr val="tx1">
                  <a:lumMod val="65000"/>
                  <a:lumOff val="35000"/>
                </a:schemeClr>
              </a:solidFill>
              <a:latin typeface="Helvetica Neue"/>
              <a:ea typeface="Helvetica Neue"/>
              <a:cs typeface="Helvetica Neue"/>
            </a:endParaRPr>
          </a:p>
          <a:p>
            <a:pPr lvl="1" indent="-228600">
              <a:spcBef>
                <a:spcPts val="400"/>
              </a:spcBef>
              <a:buClr>
                <a:srgbClr val="FFFFFF"/>
              </a:buClr>
              <a:buFont typeface="Helvetica Neue"/>
              <a:buChar char="•"/>
            </a:pPr>
            <a:r>
              <a:rPr lang="en" sz="1300" dirty="0">
                <a:solidFill>
                  <a:schemeClr val="tx1">
                    <a:lumMod val="65000"/>
                    <a:lumOff val="35000"/>
                  </a:schemeClr>
                </a:solidFill>
                <a:latin typeface="Helvetica Neue"/>
                <a:ea typeface="Helvetica Neue"/>
                <a:cs typeface="Helvetica Neue"/>
              </a:rPr>
              <a:t>Prioritizing rare variants with “sensitive sites” </a:t>
            </a:r>
            <a:r>
              <a:rPr lang="en-US" sz="1300" dirty="0" smtClean="0">
                <a:solidFill>
                  <a:schemeClr val="tx1">
                    <a:lumMod val="65000"/>
                    <a:lumOff val="35000"/>
                  </a:schemeClr>
                </a:solidFill>
                <a:latin typeface="Helvetica Neue"/>
                <a:ea typeface="Helvetica Neue"/>
                <a:cs typeface="Helvetica Neue"/>
              </a:rPr>
              <a:t/>
            </a:r>
            <a:br>
              <a:rPr lang="en-US" sz="1300" dirty="0" smtClean="0">
                <a:solidFill>
                  <a:schemeClr val="tx1">
                    <a:lumMod val="65000"/>
                    <a:lumOff val="35000"/>
                  </a:schemeClr>
                </a:solidFill>
                <a:latin typeface="Helvetica Neue"/>
                <a:ea typeface="Helvetica Neue"/>
                <a:cs typeface="Helvetica Neue"/>
              </a:rPr>
            </a:br>
            <a:r>
              <a:rPr lang="en" sz="1300" dirty="0" smtClean="0">
                <a:solidFill>
                  <a:schemeClr val="tx1">
                    <a:lumMod val="65000"/>
                    <a:lumOff val="35000"/>
                  </a:schemeClr>
                </a:solidFill>
                <a:latin typeface="Helvetica Neue"/>
                <a:ea typeface="Helvetica Neue"/>
                <a:cs typeface="Helvetica Neue"/>
              </a:rPr>
              <a:t>(</a:t>
            </a:r>
            <a:r>
              <a:rPr lang="en" sz="1300" dirty="0">
                <a:solidFill>
                  <a:schemeClr val="tx1">
                    <a:lumMod val="65000"/>
                    <a:lumOff val="35000"/>
                  </a:schemeClr>
                </a:solidFill>
                <a:latin typeface="Helvetica Neue"/>
                <a:ea typeface="Helvetica Neue"/>
                <a:cs typeface="Helvetica Neue"/>
              </a:rPr>
              <a:t>human</a:t>
            </a:r>
            <a:r>
              <a:rPr lang="en-US" sz="1300" dirty="0">
                <a:solidFill>
                  <a:schemeClr val="tx1">
                    <a:lumMod val="65000"/>
                    <a:lumOff val="35000"/>
                  </a:schemeClr>
                </a:solidFill>
                <a:latin typeface="Helvetica Neue"/>
                <a:ea typeface="Helvetica Neue"/>
                <a:cs typeface="Helvetica Neue"/>
              </a:rPr>
              <a:t> </a:t>
            </a:r>
            <a:r>
              <a:rPr lang="en" sz="1300" dirty="0">
                <a:solidFill>
                  <a:schemeClr val="tx1">
                    <a:lumMod val="65000"/>
                    <a:lumOff val="35000"/>
                  </a:schemeClr>
                </a:solidFill>
                <a:latin typeface="Helvetica Neue"/>
                <a:ea typeface="Helvetica Neue"/>
                <a:cs typeface="Helvetica Neue"/>
              </a:rPr>
              <a:t>conserved)</a:t>
            </a:r>
          </a:p>
          <a:p>
            <a:pPr marL="571500" marR="0" lvl="1" indent="-228600" algn="l" rtl="0">
              <a:lnSpc>
                <a:spcPct val="100000"/>
              </a:lnSpc>
              <a:spcBef>
                <a:spcPts val="500"/>
              </a:spcBef>
              <a:spcAft>
                <a:spcPts val="0"/>
              </a:spcAft>
              <a:buClr>
                <a:schemeClr val="lt1"/>
              </a:buClr>
              <a:buSzPct val="100000"/>
              <a:buFont typeface="Merriweather Sans"/>
              <a:buChar char="•"/>
            </a:pPr>
            <a:endParaRPr lang="en" sz="1400" b="0" i="0" u="none" strike="noStrike" cap="none" dirty="0">
              <a:solidFill>
                <a:schemeClr val="tx1">
                  <a:lumMod val="65000"/>
                  <a:lumOff val="35000"/>
                </a:schemeClr>
              </a:solidFill>
              <a:latin typeface="Arial"/>
              <a:ea typeface="Arial"/>
              <a:cs typeface="Arial"/>
              <a:sym typeface="Arial"/>
            </a:endParaRPr>
          </a:p>
          <a:p>
            <a:pPr marL="457200" marR="0" lvl="0" indent="0" algn="l" rtl="0">
              <a:lnSpc>
                <a:spcPct val="100000"/>
              </a:lnSpc>
              <a:spcBef>
                <a:spcPts val="500"/>
              </a:spcBef>
              <a:spcAft>
                <a:spcPts val="0"/>
              </a:spcAft>
              <a:buNone/>
            </a:pPr>
            <a:r>
              <a:rPr lang="en" sz="1400" b="0" i="0" u="none" strike="noStrike" cap="none" dirty="0">
                <a:solidFill>
                  <a:schemeClr val="tx1">
                    <a:lumMod val="65000"/>
                    <a:lumOff val="35000"/>
                  </a:schemeClr>
                </a:solidFill>
                <a:latin typeface="Arial"/>
                <a:ea typeface="Arial"/>
                <a:cs typeface="Arial"/>
                <a:sym typeface="Arial"/>
              </a:rPr>
              <a:t/>
            </a:r>
            <a:br>
              <a:rPr lang="en" sz="1400" b="0" i="0" u="none" strike="noStrike" cap="none" dirty="0">
                <a:solidFill>
                  <a:schemeClr val="tx1">
                    <a:lumMod val="65000"/>
                    <a:lumOff val="35000"/>
                  </a:schemeClr>
                </a:solidFill>
                <a:latin typeface="Arial"/>
                <a:ea typeface="Arial"/>
                <a:cs typeface="Arial"/>
                <a:sym typeface="Arial"/>
              </a:rPr>
            </a:br>
            <a:endParaRPr lang="en" sz="1400" b="0" i="0" u="none" strike="noStrike" cap="none" dirty="0">
              <a:solidFill>
                <a:schemeClr val="tx1">
                  <a:lumMod val="65000"/>
                  <a:lumOff val="35000"/>
                </a:schemeClr>
              </a:solidFill>
              <a:latin typeface="Arial"/>
              <a:ea typeface="Arial"/>
              <a:cs typeface="Arial"/>
              <a:sym typeface="Arial"/>
            </a:endParaRPr>
          </a:p>
        </p:txBody>
      </p:sp>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tx1">
                  <a:lumMod val="65000"/>
                  <a:lumOff val="35000"/>
                </a:schemeClr>
              </a:solidFill>
              <a:latin typeface="Arial"/>
              <a:ea typeface="Arial"/>
              <a:cs typeface="Arial"/>
              <a:sym typeface="Arial"/>
            </a:endParaRPr>
          </a:p>
        </p:txBody>
      </p:sp>
      <p:sp>
        <p:nvSpPr>
          <p:cNvPr id="301" name="Shape 301"/>
          <p:cNvSpPr txBox="1">
            <a:spLocks noGrp="1"/>
          </p:cNvSpPr>
          <p:nvPr>
            <p:ph type="body" idx="1"/>
          </p:nvPr>
        </p:nvSpPr>
        <p:spPr>
          <a:xfrm>
            <a:off x="4308530" y="778675"/>
            <a:ext cx="4776820"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smtClean="0">
                <a:solidFill>
                  <a:schemeClr val="tx1">
                    <a:lumMod val="65000"/>
                    <a:lumOff val="35000"/>
                  </a:schemeClr>
                </a:solidFill>
                <a:latin typeface="Helvetica Neue"/>
                <a:ea typeface="Helvetica Neue"/>
                <a:cs typeface="Helvetica Neue"/>
                <a:sym typeface="Helvetica Neue"/>
              </a:rPr>
              <a:t>Recurrence</a:t>
            </a:r>
            <a:r>
              <a:rPr lang="en" sz="1700" b="0" i="0" u="none" strike="noStrike" cap="none" dirty="0">
                <a:solidFill>
                  <a:schemeClr val="tx1">
                    <a:lumMod val="65000"/>
                    <a:lumOff val="35000"/>
                  </a:schemeClr>
                </a:solidFill>
                <a:latin typeface="Helvetica Neue"/>
                <a:ea typeface="Helvetica Neue"/>
                <a:cs typeface="Helvetica Neue"/>
                <a:sym typeface="Helvetica Neue"/>
              </a:rPr>
              <a:t>: </a:t>
            </a:r>
            <a:br>
              <a:rPr lang="en" sz="1700" b="0" i="0" u="none" strike="noStrike" cap="none" dirty="0">
                <a:solidFill>
                  <a:schemeClr val="tx1">
                    <a:lumMod val="65000"/>
                    <a:lumOff val="35000"/>
                  </a:schemeClr>
                </a:solidFill>
                <a:latin typeface="Helvetica Neue"/>
                <a:ea typeface="Helvetica Neue"/>
                <a:cs typeface="Helvetica Neue"/>
                <a:sym typeface="Helvetica Neue"/>
              </a:rPr>
            </a:br>
            <a:r>
              <a:rPr lang="en" sz="1700" b="0" i="0" u="none" strike="noStrike" cap="none" dirty="0">
                <a:solidFill>
                  <a:schemeClr val="tx1">
                    <a:lumMod val="65000"/>
                    <a:lumOff val="35000"/>
                  </a:schemeClr>
                </a:solidFill>
                <a:latin typeface="Helvetica Neue"/>
                <a:ea typeface="Helvetica Neue"/>
                <a:cs typeface="Helvetica Neue"/>
                <a:sym typeface="Helvetica Neue"/>
              </a:rPr>
              <a:t>Statistics for driver identification </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0000"/>
                </a:solidFill>
                <a:latin typeface="Helvetica Neue"/>
                <a:ea typeface="Helvetica Neue"/>
                <a:cs typeface="Helvetica Neue"/>
                <a:sym typeface="Helvetica Neue"/>
              </a:rPr>
              <a:t>Background mutation rate</a:t>
            </a:r>
            <a:r>
              <a:rPr lang="en" sz="1300" b="0" i="0" u="none" strike="noStrike" cap="none" dirty="0">
                <a:solidFill>
                  <a:schemeClr val="tx1">
                    <a:lumMod val="65000"/>
                    <a:lumOff val="35000"/>
                  </a:schemeClr>
                </a:solidFill>
                <a:latin typeface="Helvetica Neue"/>
                <a:ea typeface="Helvetica Neue"/>
                <a:cs typeface="Helvetica Neue"/>
                <a:sym typeface="Helvetica Neue"/>
              </a:rPr>
              <a:t> significantly varies &amp; is correlated with replication timing &amp; TADs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dirty="0">
                <a:solidFill>
                  <a:schemeClr val="tx1">
                    <a:lumMod val="65000"/>
                    <a:lumOff val="35000"/>
                  </a:schemeClr>
                </a:solidFill>
                <a:latin typeface="Helvetica Neue"/>
                <a:ea typeface="Helvetica Neue"/>
                <a:cs typeface="Helvetica Neue"/>
                <a:sym typeface="Helvetica Neue"/>
              </a:rPr>
              <a:t>Developed a variety of parametric &amp; non-parametric methods taking this into account</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0000"/>
                </a:solidFill>
                <a:latin typeface="Helvetica Neue"/>
                <a:ea typeface="Helvetica Neue"/>
                <a:cs typeface="Helvetica Neue"/>
                <a:sym typeface="Helvetica Neue"/>
              </a:rPr>
              <a:t>LARVA</a:t>
            </a:r>
            <a:r>
              <a:rPr lang="en" sz="1300" b="0" i="0" u="none" strike="noStrike" cap="none" dirty="0">
                <a:solidFill>
                  <a:srgbClr val="FF0000"/>
                </a:solidFill>
                <a:latin typeface="Helvetica Neue"/>
                <a:ea typeface="Helvetica Neue"/>
                <a:cs typeface="Helvetica Neue"/>
                <a:sym typeface="Helvetica Neue"/>
              </a:rPr>
              <a:t> </a:t>
            </a:r>
            <a:r>
              <a:rPr lang="en" sz="1300" b="0" i="0" u="none" strike="noStrike" cap="none" dirty="0">
                <a:solidFill>
                  <a:schemeClr val="tx1">
                    <a:lumMod val="65000"/>
                    <a:lumOff val="35000"/>
                  </a:schemeClr>
                </a:solidFill>
                <a:latin typeface="Helvetica Neue"/>
                <a:ea typeface="Helvetica Neue"/>
                <a:cs typeface="Helvetica Neue"/>
                <a:sym typeface="Helvetica Neue"/>
              </a:rPr>
              <a:t>uses parametric beta-binomial model, explicitly modeling covariates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0000"/>
                </a:solidFill>
                <a:latin typeface="Helvetica Neue"/>
                <a:ea typeface="Helvetica Neue"/>
                <a:cs typeface="Helvetica Neue"/>
                <a:sym typeface="Helvetica Neue"/>
              </a:rPr>
              <a:t>MOAT</a:t>
            </a:r>
            <a:r>
              <a:rPr lang="en" sz="1300" b="0" i="0" u="none" strike="noStrike" cap="none" dirty="0">
                <a:solidFill>
                  <a:srgbClr val="FF0000"/>
                </a:solidFill>
                <a:latin typeface="Helvetica Neue"/>
                <a:ea typeface="Helvetica Neue"/>
                <a:cs typeface="Helvetica Neue"/>
                <a:sym typeface="Helvetica Neue"/>
              </a:rPr>
              <a:t> </a:t>
            </a:r>
            <a:r>
              <a:rPr lang="en" sz="1300" b="0" i="0" u="none" strike="noStrike" cap="none" dirty="0">
                <a:solidFill>
                  <a:schemeClr val="tx1">
                    <a:lumMod val="65000"/>
                    <a:lumOff val="35000"/>
                  </a:schemeClr>
                </a:solidFill>
                <a:latin typeface="Helvetica Neue"/>
                <a:ea typeface="Helvetica Neue"/>
                <a:cs typeface="Helvetica Neue"/>
                <a:sym typeface="Helvetica Neue"/>
              </a:rPr>
              <a:t>does a variety of non-</a:t>
            </a:r>
            <a:r>
              <a:rPr lang="en" sz="1300" b="0" i="0" u="none" strike="noStrike" cap="none" dirty="0" err="1">
                <a:solidFill>
                  <a:schemeClr val="tx1">
                    <a:lumMod val="65000"/>
                    <a:lumOff val="35000"/>
                  </a:schemeClr>
                </a:solidFill>
                <a:latin typeface="Helvetica Neue"/>
                <a:ea typeface="Helvetica Neue"/>
                <a:cs typeface="Helvetica Neue"/>
                <a:sym typeface="Helvetica Neue"/>
              </a:rPr>
              <a:t>parm</a:t>
            </a:r>
            <a:r>
              <a:rPr lang="en" sz="1300" b="0" i="0" u="none" strike="noStrike" cap="none" dirty="0">
                <a:solidFill>
                  <a:schemeClr val="tx1">
                    <a:lumMod val="65000"/>
                    <a:lumOff val="35000"/>
                  </a:schemeClr>
                </a:solidFill>
                <a:latin typeface="Helvetica Neue"/>
                <a:ea typeface="Helvetica Neue"/>
                <a:cs typeface="Helvetica Neue"/>
                <a:sym typeface="Helvetica Neue"/>
              </a:rPr>
              <a:t>. shuffles (annotation, variants, &amp;c). Useful when explicit covariates not available. Slower </a:t>
            </a:r>
            <a:r>
              <a:rPr lang="en-US" sz="1300" b="0" i="0" u="none" strike="noStrike" cap="none" dirty="0" smtClean="0">
                <a:solidFill>
                  <a:schemeClr val="tx1">
                    <a:lumMod val="65000"/>
                    <a:lumOff val="35000"/>
                  </a:schemeClr>
                </a:solidFill>
                <a:latin typeface="Helvetica Neue"/>
                <a:ea typeface="Helvetica Neue"/>
                <a:cs typeface="Helvetica Neue"/>
                <a:sym typeface="Helvetica Neue"/>
              </a:rPr>
              <a:t/>
            </a:r>
            <a:br>
              <a:rPr lang="en-US" sz="1300" b="0" i="0" u="none" strike="noStrike" cap="none" dirty="0" smtClean="0">
                <a:solidFill>
                  <a:schemeClr val="tx1">
                    <a:lumMod val="65000"/>
                    <a:lumOff val="35000"/>
                  </a:schemeClr>
                </a:solidFill>
                <a:latin typeface="Helvetica Neue"/>
                <a:ea typeface="Helvetica Neue"/>
                <a:cs typeface="Helvetica Neue"/>
                <a:sym typeface="Helvetica Neue"/>
              </a:rPr>
            </a:b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but </a:t>
            </a:r>
            <a:r>
              <a:rPr lang="en" sz="1300" b="0" i="0" u="none" strike="noStrike" cap="none" dirty="0">
                <a:solidFill>
                  <a:schemeClr val="tx1">
                    <a:lumMod val="65000"/>
                    <a:lumOff val="35000"/>
                  </a:schemeClr>
                </a:solidFill>
                <a:latin typeface="Helvetica Neue"/>
                <a:ea typeface="Helvetica Neue"/>
                <a:cs typeface="Helvetica Neue"/>
                <a:sym typeface="Helvetica Neue"/>
              </a:rPr>
              <a:t>speeded up w/ </a:t>
            </a: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GPUs</a:t>
            </a:r>
            <a:endParaRPr lang="en-US" sz="1300" b="0" i="0" u="none" strike="noStrike" cap="none" dirty="0" smtClean="0">
              <a:solidFill>
                <a:schemeClr val="tx1">
                  <a:lumMod val="65000"/>
                  <a:lumOff val="35000"/>
                </a:schemeClr>
              </a:solidFill>
              <a:latin typeface="Helvetica Neue"/>
              <a:ea typeface="Helvetica Neue"/>
              <a:cs typeface="Helvetica Neue"/>
              <a:sym typeface="Helvetica Neue"/>
            </a:endParaRPr>
          </a:p>
          <a:p>
            <a:pPr lvl="0" indent="-228600">
              <a:spcBef>
                <a:spcPts val="400"/>
              </a:spcBef>
              <a:buClr>
                <a:srgbClr val="666666"/>
              </a:buClr>
              <a:buFont typeface="Helvetica Neue"/>
              <a:buChar char="•"/>
            </a:pPr>
            <a:r>
              <a:rPr lang="en" sz="1700" dirty="0">
                <a:solidFill>
                  <a:schemeClr val="tx1">
                    <a:lumMod val="65000"/>
                    <a:lumOff val="35000"/>
                  </a:schemeClr>
                </a:solidFill>
                <a:latin typeface="Helvetica Neue"/>
                <a:ea typeface="Helvetica Neue"/>
                <a:cs typeface="Helvetica Neue"/>
                <a:sym typeface="Helvetica Neue"/>
              </a:rPr>
              <a:t>Recurrence #2:</a:t>
            </a:r>
            <a:br>
              <a:rPr lang="en" sz="1700" dirty="0">
                <a:solidFill>
                  <a:schemeClr val="tx1">
                    <a:lumMod val="65000"/>
                    <a:lumOff val="35000"/>
                  </a:schemeClr>
                </a:solidFill>
                <a:latin typeface="Helvetica Neue"/>
                <a:ea typeface="Helvetica Neue"/>
                <a:cs typeface="Helvetica Neue"/>
                <a:sym typeface="Helvetica Neue"/>
              </a:rPr>
            </a:br>
            <a:r>
              <a:rPr lang="en" sz="1700" dirty="0">
                <a:solidFill>
                  <a:schemeClr val="tx1">
                    <a:lumMod val="65000"/>
                    <a:lumOff val="35000"/>
                  </a:schemeClr>
                </a:solidFill>
                <a:latin typeface="Helvetica Neue"/>
                <a:ea typeface="Helvetica Neue"/>
                <a:cs typeface="Helvetica Neue"/>
                <a:sym typeface="Helvetica Neue"/>
              </a:rPr>
              <a:t>(Low-power) application to </a:t>
            </a:r>
            <a:r>
              <a:rPr lang="en" sz="1700" b="1" dirty="0" err="1">
                <a:solidFill>
                  <a:srgbClr val="FF0000"/>
                </a:solidFill>
                <a:latin typeface="Helvetica Neue"/>
                <a:ea typeface="Helvetica Neue"/>
                <a:cs typeface="Helvetica Neue"/>
                <a:sym typeface="Helvetica Neue"/>
              </a:rPr>
              <a:t>pRCC</a:t>
            </a:r>
            <a:endParaRPr lang="en" sz="1700" b="1" dirty="0">
              <a:solidFill>
                <a:srgbClr val="FF0000"/>
              </a:solidFill>
              <a:latin typeface="Helvetica Neue"/>
              <a:ea typeface="Helvetica Neue"/>
              <a:cs typeface="Helvetica Neue"/>
              <a:sym typeface="Helvetica Neue"/>
            </a:endParaRPr>
          </a:p>
          <a:p>
            <a:pPr lvl="1" indent="-228600">
              <a:spcBef>
                <a:spcPts val="400"/>
              </a:spcBef>
              <a:buClr>
                <a:srgbClr val="666666"/>
              </a:buClr>
              <a:buFont typeface="Helvetica Neue"/>
              <a:buChar char="•"/>
            </a:pPr>
            <a:r>
              <a:rPr lang="en" sz="1300" dirty="0">
                <a:solidFill>
                  <a:schemeClr val="tx1">
                    <a:lumMod val="65000"/>
                    <a:lumOff val="35000"/>
                  </a:schemeClr>
                </a:solidFill>
                <a:latin typeface="Helvetica Neue"/>
                <a:ea typeface="Helvetica Neue"/>
                <a:cs typeface="Helvetica Neue"/>
                <a:sym typeface="Helvetica Neue"/>
              </a:rPr>
              <a:t>WGS finds additional facts on the canonical driver, MET. Other suggestive non-coding hotspots.</a:t>
            </a:r>
          </a:p>
          <a:p>
            <a:pPr lvl="1" indent="-228600">
              <a:spcBef>
                <a:spcPts val="400"/>
              </a:spcBef>
              <a:buClr>
                <a:srgbClr val="666666"/>
              </a:buClr>
              <a:buFont typeface="Helvetica Neue"/>
              <a:buChar char="•"/>
            </a:pPr>
            <a:r>
              <a:rPr lang="en-US" sz="1300" dirty="0">
                <a:solidFill>
                  <a:schemeClr val="tx1">
                    <a:lumMod val="65000"/>
                    <a:lumOff val="35000"/>
                  </a:schemeClr>
                </a:solidFill>
                <a:latin typeface="Helvetica Neue"/>
                <a:ea typeface="Helvetica Neue"/>
                <a:cs typeface="Helvetica Neue"/>
                <a:sym typeface="Helvetica Neue"/>
              </a:rPr>
              <a:t>Analysis of signatures &amp; </a:t>
            </a:r>
            <a:r>
              <a:rPr lang="en-US" sz="1300" dirty="0" err="1" smtClean="0">
                <a:solidFill>
                  <a:schemeClr val="tx1">
                    <a:lumMod val="65000"/>
                    <a:lumOff val="35000"/>
                  </a:schemeClr>
                </a:solidFill>
                <a:latin typeface="Helvetica Neue"/>
                <a:ea typeface="Helvetica Neue"/>
                <a:cs typeface="Helvetica Neue"/>
                <a:sym typeface="Helvetica Neue"/>
              </a:rPr>
              <a:t>tu</a:t>
            </a:r>
            <a:r>
              <a:rPr lang="en" sz="1300" dirty="0" err="1" smtClean="0">
                <a:solidFill>
                  <a:schemeClr val="tx1">
                    <a:lumMod val="65000"/>
                    <a:lumOff val="35000"/>
                  </a:schemeClr>
                </a:solidFill>
                <a:latin typeface="Helvetica Neue"/>
                <a:ea typeface="Helvetica Neue"/>
                <a:cs typeface="Helvetica Neue"/>
                <a:sym typeface="Helvetica Neue"/>
              </a:rPr>
              <a:t>mor</a:t>
            </a:r>
            <a:r>
              <a:rPr lang="en" sz="1300" dirty="0" smtClean="0">
                <a:solidFill>
                  <a:schemeClr val="tx1">
                    <a:lumMod val="65000"/>
                    <a:lumOff val="35000"/>
                  </a:schemeClr>
                </a:solidFill>
                <a:latin typeface="Helvetica Neue"/>
                <a:ea typeface="Helvetica Neue"/>
                <a:cs typeface="Helvetica Neue"/>
                <a:sym typeface="Helvetica Neue"/>
              </a:rPr>
              <a:t> </a:t>
            </a:r>
            <a:r>
              <a:rPr lang="en" sz="1300" dirty="0">
                <a:solidFill>
                  <a:schemeClr val="tx1">
                    <a:lumMod val="65000"/>
                    <a:lumOff val="35000"/>
                  </a:schemeClr>
                </a:solidFill>
                <a:latin typeface="Helvetica Neue"/>
                <a:ea typeface="Helvetica Neue"/>
                <a:cs typeface="Helvetica Neue"/>
                <a:sym typeface="Helvetica Neue"/>
              </a:rPr>
              <a:t>evolution </a:t>
            </a:r>
            <a:r>
              <a:rPr lang="en-US" sz="1300" dirty="0">
                <a:solidFill>
                  <a:schemeClr val="tx1">
                    <a:lumMod val="65000"/>
                    <a:lumOff val="35000"/>
                  </a:schemeClr>
                </a:solidFill>
                <a:latin typeface="Helvetica Neue"/>
                <a:ea typeface="Helvetica Neue"/>
                <a:cs typeface="Helvetica Neue"/>
                <a:sym typeface="Helvetica Neue"/>
              </a:rPr>
              <a:t>helps </a:t>
            </a:r>
            <a:r>
              <a:rPr lang="en-US" sz="1300" dirty="0" smtClean="0">
                <a:solidFill>
                  <a:schemeClr val="tx1">
                    <a:lumMod val="65000"/>
                    <a:lumOff val="35000"/>
                  </a:schemeClr>
                </a:solidFill>
                <a:latin typeface="Helvetica Neue"/>
                <a:ea typeface="Helvetica Neue"/>
                <a:cs typeface="Helvetica Neue"/>
                <a:sym typeface="Helvetica Neue"/>
              </a:rPr>
              <a:t>identify </a:t>
            </a:r>
            <a:r>
              <a:rPr lang="en" sz="1300" dirty="0" smtClean="0">
                <a:solidFill>
                  <a:schemeClr val="tx1">
                    <a:lumMod val="65000"/>
                    <a:lumOff val="35000"/>
                  </a:schemeClr>
                </a:solidFill>
                <a:latin typeface="Helvetica Neue"/>
                <a:ea typeface="Helvetica Neue"/>
                <a:cs typeface="Helvetica Neue"/>
                <a:sym typeface="Helvetica Neue"/>
              </a:rPr>
              <a:t>key </a:t>
            </a:r>
            <a:r>
              <a:rPr lang="en" sz="1300" dirty="0">
                <a:solidFill>
                  <a:schemeClr val="tx1">
                    <a:lumMod val="65000"/>
                    <a:lumOff val="35000"/>
                  </a:schemeClr>
                </a:solidFill>
                <a:latin typeface="Helvetica Neue"/>
                <a:ea typeface="Helvetica Neue"/>
                <a:cs typeface="Helvetica Neue"/>
                <a:sym typeface="Helvetica Neue"/>
              </a:rPr>
              <a:t>mutations </a:t>
            </a:r>
            <a:r>
              <a:rPr lang="en-US" sz="1300" dirty="0" smtClean="0">
                <a:solidFill>
                  <a:schemeClr val="tx1">
                    <a:lumMod val="65000"/>
                    <a:lumOff val="35000"/>
                  </a:schemeClr>
                </a:solidFill>
                <a:latin typeface="Helvetica Neue"/>
                <a:ea typeface="Helvetica Neue"/>
                <a:cs typeface="Helvetica Neue"/>
                <a:sym typeface="Helvetica Neue"/>
              </a:rPr>
              <a:t>in different ways </a:t>
            </a:r>
            <a:endParaRPr lang="en" sz="1300" dirty="0">
              <a:solidFill>
                <a:schemeClr val="tx1">
                  <a:lumMod val="65000"/>
                  <a:lumOff val="35000"/>
                </a:schemeClr>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0762411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33779" b="23553"/>
          <a:stretch/>
        </p:blipFill>
        <p:spPr>
          <a:xfrm>
            <a:off x="611257" y="471427"/>
            <a:ext cx="7921487" cy="4373903"/>
          </a:xfrm>
          <a:prstGeom prst="rect">
            <a:avLst/>
          </a:prstGeom>
        </p:spPr>
      </p:pic>
      <p:sp>
        <p:nvSpPr>
          <p:cNvPr id="2" name="Title 1"/>
          <p:cNvSpPr>
            <a:spLocks noGrp="1"/>
          </p:cNvSpPr>
          <p:nvPr>
            <p:ph type="title"/>
          </p:nvPr>
        </p:nvSpPr>
        <p:spPr/>
        <p:txBody>
          <a:bodyPr/>
          <a:lstStyle/>
          <a:p>
            <a:r>
              <a:rPr lang="en-US" sz="1800" dirty="0">
                <a:solidFill>
                  <a:srgbClr val="22228B"/>
                </a:solidFill>
              </a:rPr>
              <a:t>C</a:t>
            </a:r>
            <a:r>
              <a:rPr lang="en-US" sz="1800" dirty="0" smtClean="0">
                <a:solidFill>
                  <a:srgbClr val="22228B"/>
                </a:solidFill>
              </a:rPr>
              <a:t>oding and non-coding elements may </a:t>
            </a:r>
            <a:r>
              <a:rPr lang="en-US" sz="1800" dirty="0">
                <a:solidFill>
                  <a:srgbClr val="22228B"/>
                </a:solidFill>
              </a:rPr>
              <a:t>synergistically</a:t>
            </a:r>
            <a:r>
              <a:rPr lang="en-US" sz="1800" dirty="0" smtClean="0">
                <a:solidFill>
                  <a:srgbClr val="22228B"/>
                </a:solidFill>
              </a:rPr>
              <a:t> contribute to cancer</a:t>
            </a:r>
            <a:endParaRPr lang="en-US" sz="1800" dirty="0"/>
          </a:p>
        </p:txBody>
      </p:sp>
      <p:sp>
        <p:nvSpPr>
          <p:cNvPr id="7" name="Shape 513"/>
          <p:cNvSpPr txBox="1"/>
          <p:nvPr/>
        </p:nvSpPr>
        <p:spPr>
          <a:xfrm>
            <a:off x="2504829" y="4664153"/>
            <a:ext cx="4074706" cy="312000"/>
          </a:xfrm>
          <a:prstGeom prst="rect">
            <a:avLst/>
          </a:prstGeom>
          <a:noFill/>
          <a:ln>
            <a:noFill/>
          </a:ln>
        </p:spPr>
        <p:txBody>
          <a:bodyPr wrap="square" lIns="91425" tIns="91425" rIns="91425" bIns="91425" anchor="ctr" anchorCtr="0">
            <a:noAutofit/>
          </a:bodyPr>
          <a:lstStyle/>
          <a:p>
            <a:pPr lvl="0" rtl="0">
              <a:lnSpc>
                <a:spcPct val="115000"/>
              </a:lnSpc>
              <a:spcBef>
                <a:spcPts val="0"/>
              </a:spcBef>
              <a:buNone/>
            </a:pPr>
            <a:r>
              <a:rPr lang="en" sz="1100" dirty="0" smtClean="0">
                <a:solidFill>
                  <a:schemeClr val="dk1"/>
                </a:solidFill>
                <a:latin typeface="Calibri"/>
                <a:ea typeface="Calibri"/>
                <a:cs typeface="Calibri"/>
                <a:sym typeface="Calibri"/>
              </a:rPr>
              <a:t>[</a:t>
            </a:r>
            <a:r>
              <a:rPr lang="en-US" sz="1100" dirty="0" smtClean="0">
                <a:solidFill>
                  <a:schemeClr val="dk1"/>
                </a:solidFill>
                <a:latin typeface="Calibri"/>
                <a:ea typeface="Calibri"/>
                <a:cs typeface="Calibri"/>
                <a:sym typeface="Calibri"/>
              </a:rPr>
              <a:t>McGillivray </a:t>
            </a:r>
            <a:r>
              <a:rPr lang="en" sz="1100" dirty="0" smtClean="0">
                <a:solidFill>
                  <a:schemeClr val="dk1"/>
                </a:solidFill>
                <a:latin typeface="Calibri"/>
                <a:ea typeface="Calibri"/>
                <a:cs typeface="Calibri"/>
                <a:sym typeface="Calibri"/>
              </a:rPr>
              <a:t>et </a:t>
            </a:r>
            <a:r>
              <a:rPr lang="en" sz="1100" dirty="0">
                <a:solidFill>
                  <a:schemeClr val="dk1"/>
                </a:solidFill>
                <a:latin typeface="Calibri"/>
                <a:ea typeface="Calibri"/>
                <a:cs typeface="Calibri"/>
                <a:sym typeface="Calibri"/>
              </a:rPr>
              <a:t>al., </a:t>
            </a:r>
            <a:r>
              <a:rPr lang="en-US" sz="1100" i="1" dirty="0" smtClean="0">
                <a:solidFill>
                  <a:schemeClr val="dk1"/>
                </a:solidFill>
                <a:latin typeface="Calibri"/>
                <a:ea typeface="Calibri"/>
                <a:cs typeface="Calibri"/>
                <a:sym typeface="Calibri"/>
              </a:rPr>
              <a:t>Ann. Rev. Biomedical Data Science</a:t>
            </a:r>
            <a:r>
              <a:rPr lang="en" sz="1100" dirty="0" smtClean="0">
                <a:solidFill>
                  <a:schemeClr val="dk1"/>
                </a:solidFill>
                <a:latin typeface="Calibri"/>
                <a:ea typeface="Calibri"/>
                <a:cs typeface="Calibri"/>
                <a:sym typeface="Calibri"/>
              </a:rPr>
              <a:t> </a:t>
            </a:r>
            <a:r>
              <a:rPr lang="en" sz="1100" dirty="0">
                <a:solidFill>
                  <a:schemeClr val="dk1"/>
                </a:solidFill>
                <a:latin typeface="Calibri"/>
                <a:ea typeface="Calibri"/>
                <a:cs typeface="Calibri"/>
                <a:sym typeface="Calibri"/>
              </a:rPr>
              <a:t>(‘</a:t>
            </a:r>
            <a:r>
              <a:rPr lang="en" sz="1100" dirty="0" smtClean="0">
                <a:solidFill>
                  <a:schemeClr val="dk1"/>
                </a:solidFill>
                <a:latin typeface="Calibri"/>
                <a:ea typeface="Calibri"/>
                <a:cs typeface="Calibri"/>
                <a:sym typeface="Calibri"/>
              </a:rPr>
              <a:t>1</a:t>
            </a:r>
            <a:r>
              <a:rPr lang="en-US" sz="1100" dirty="0" smtClean="0">
                <a:solidFill>
                  <a:schemeClr val="dk1"/>
                </a:solidFill>
                <a:latin typeface="Calibri"/>
                <a:ea typeface="Calibri"/>
                <a:cs typeface="Calibri"/>
                <a:sym typeface="Calibri"/>
              </a:rPr>
              <a:t>8</a:t>
            </a:r>
            <a:r>
              <a:rPr lang="en" sz="1100" dirty="0" smtClean="0">
                <a:solidFill>
                  <a:schemeClr val="dk1"/>
                </a:solidFill>
                <a:latin typeface="Calibri"/>
                <a:ea typeface="Calibri"/>
                <a:cs typeface="Calibri"/>
                <a:sym typeface="Calibri"/>
              </a:rPr>
              <a:t>)</a:t>
            </a:r>
            <a:r>
              <a:rPr lang="en-US" sz="1100" dirty="0" smtClean="0">
                <a:solidFill>
                  <a:schemeClr val="dk1"/>
                </a:solidFill>
                <a:latin typeface="Calibri"/>
                <a:ea typeface="Calibri"/>
                <a:cs typeface="Calibri"/>
                <a:sym typeface="Calibri"/>
              </a:rPr>
              <a:t>, in press.]</a:t>
            </a:r>
            <a:endParaRPr lang="en"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53659224"/>
      </p:ext>
    </p:extLst>
  </p:cSld>
  <p:clrMapOvr>
    <a:masterClrMapping/>
  </p:clrMapOvr>
</p:sld>
</file>

<file path=ppt/theme/theme1.xml><?xml version="1.0" encoding="utf-8"?>
<a:theme xmlns:a="http://schemas.openxmlformats.org/drawingml/2006/main" name="MBGLab-Basic-w-Lectures">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2907</TotalTime>
  <Words>1091</Words>
  <Application>Microsoft Macintosh PowerPoint</Application>
  <PresentationFormat>On-screen Show (16:9)</PresentationFormat>
  <Paragraphs>159</Paragraphs>
  <Slides>18</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Courier New</vt:lpstr>
      <vt:lpstr>Helvetica Neue</vt:lpstr>
      <vt:lpstr>Merriweather Sans</vt:lpstr>
      <vt:lpstr>ＭＳ Ｐゴシック</vt:lpstr>
      <vt:lpstr>Arial</vt:lpstr>
      <vt:lpstr>Calibri</vt:lpstr>
      <vt:lpstr>MBGLab-Basic-w-Lectures</vt:lpstr>
      <vt:lpstr>Comparison between ∆F distributions: TSGs v. oncogenes</vt:lpstr>
      <vt:lpstr>Upstream open reading frames (uORFs) regulate translation are affected by somatic mutation</vt:lpstr>
      <vt:lpstr>The population of functional upstream open reading frames may be significant</vt:lpstr>
      <vt:lpstr>Prediction and validation of functional uORFs using 89 features</vt:lpstr>
      <vt:lpstr>PowerPoint Presentation</vt:lpstr>
      <vt:lpstr>A comprehensive catalog of functional uORFs for use</vt:lpstr>
      <vt:lpstr>Somatic alteration of uORFs disproportionately affects certain cancers and molecular pathways</vt:lpstr>
      <vt:lpstr>Prioritizing Variants in Personal Genomes: Using functional  impact &amp; recurrence, with particular application to cancer</vt:lpstr>
      <vt:lpstr>Coding and non-coding elements may synergistically contribute to cancer</vt:lpstr>
      <vt:lpstr>PowerPoint Presentation</vt:lpstr>
      <vt:lpstr>Finding "Conserved” Sites in the Human Population:  Negative selection in non-coding elements based on Production ENCODE &amp; 1000G Phase 1</vt:lpstr>
      <vt:lpstr>PowerPoint Presentation</vt:lpstr>
      <vt:lpstr>PowerPoint Presentation</vt:lpstr>
      <vt:lpstr>SNPs which break TF motifs are under stronger selection</vt:lpstr>
      <vt:lpstr>PowerPoint Presentation</vt:lpstr>
      <vt:lpstr>Germline pathogenic variants show higher core scores than controls</vt:lpstr>
      <vt:lpstr>PowerPoint Presentation</vt:lpstr>
      <vt:lpstr>Prioritizing Variants in Personal Genomes: Using functional  impact &amp; recurrence, with particular application to cancer</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Genomics &amp; Data Science:  Approaches to identifying key variants through functional impact &amp; recurrence</dc:title>
  <cp:lastModifiedBy>Krishnan, Jay</cp:lastModifiedBy>
  <cp:revision>43</cp:revision>
  <dcterms:modified xsi:type="dcterms:W3CDTF">2018-04-12T20:10:38Z</dcterms:modified>
</cp:coreProperties>
</file>