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83"/>
  </p:notesMasterIdLst>
  <p:sldIdLst>
    <p:sldId id="256" r:id="rId2"/>
    <p:sldId id="257" r:id="rId3"/>
    <p:sldId id="258" r:id="rId4"/>
    <p:sldId id="259" r:id="rId5"/>
    <p:sldId id="260" r:id="rId6"/>
    <p:sldId id="355" r:id="rId7"/>
    <p:sldId id="261" r:id="rId8"/>
    <p:sldId id="262" r:id="rId9"/>
    <p:sldId id="263" r:id="rId10"/>
    <p:sldId id="264" r:id="rId11"/>
    <p:sldId id="265" r:id="rId12"/>
    <p:sldId id="266" r:id="rId13"/>
    <p:sldId id="267" r:id="rId14"/>
    <p:sldId id="268" r:id="rId15"/>
    <p:sldId id="269" r:id="rId16"/>
    <p:sldId id="270" r:id="rId17"/>
    <p:sldId id="271" r:id="rId18"/>
    <p:sldId id="366" r:id="rId19"/>
    <p:sldId id="365" r:id="rId20"/>
    <p:sldId id="275" r:id="rId21"/>
    <p:sldId id="276" r:id="rId22"/>
    <p:sldId id="277" r:id="rId23"/>
    <p:sldId id="278" r:id="rId24"/>
    <p:sldId id="281" r:id="rId25"/>
    <p:sldId id="282" r:id="rId26"/>
    <p:sldId id="367" r:id="rId27"/>
    <p:sldId id="378" r:id="rId28"/>
    <p:sldId id="284" r:id="rId29"/>
    <p:sldId id="285" r:id="rId30"/>
    <p:sldId id="286" r:id="rId31"/>
    <p:sldId id="287" r:id="rId32"/>
    <p:sldId id="288" r:id="rId33"/>
    <p:sldId id="377" r:id="rId34"/>
    <p:sldId id="381" r:id="rId35"/>
    <p:sldId id="375" r:id="rId36"/>
    <p:sldId id="382" r:id="rId37"/>
    <p:sldId id="374" r:id="rId38"/>
    <p:sldId id="369" r:id="rId39"/>
    <p:sldId id="379" r:id="rId40"/>
    <p:sldId id="290" r:id="rId41"/>
    <p:sldId id="291" r:id="rId42"/>
    <p:sldId id="292" r:id="rId43"/>
    <p:sldId id="293" r:id="rId44"/>
    <p:sldId id="294" r:id="rId45"/>
    <p:sldId id="295" r:id="rId46"/>
    <p:sldId id="296" r:id="rId47"/>
    <p:sldId id="297" r:id="rId48"/>
    <p:sldId id="370" r:id="rId49"/>
    <p:sldId id="299" r:id="rId50"/>
    <p:sldId id="300" r:id="rId51"/>
    <p:sldId id="301" r:id="rId52"/>
    <p:sldId id="302" r:id="rId53"/>
    <p:sldId id="303" r:id="rId54"/>
    <p:sldId id="304" r:id="rId55"/>
    <p:sldId id="305" r:id="rId56"/>
    <p:sldId id="371" r:id="rId57"/>
    <p:sldId id="307" r:id="rId58"/>
    <p:sldId id="308" r:id="rId59"/>
    <p:sldId id="309" r:id="rId60"/>
    <p:sldId id="310" r:id="rId61"/>
    <p:sldId id="311" r:id="rId62"/>
    <p:sldId id="313" r:id="rId63"/>
    <p:sldId id="314" r:id="rId64"/>
    <p:sldId id="372" r:id="rId65"/>
    <p:sldId id="342" r:id="rId66"/>
    <p:sldId id="343" r:id="rId67"/>
    <p:sldId id="344" r:id="rId68"/>
    <p:sldId id="345" r:id="rId69"/>
    <p:sldId id="346" r:id="rId70"/>
    <p:sldId id="347" r:id="rId71"/>
    <p:sldId id="348" r:id="rId72"/>
    <p:sldId id="349" r:id="rId73"/>
    <p:sldId id="350" r:id="rId74"/>
    <p:sldId id="356" r:id="rId75"/>
    <p:sldId id="353" r:id="rId76"/>
    <p:sldId id="354" r:id="rId77"/>
    <p:sldId id="341" r:id="rId78"/>
    <p:sldId id="357" r:id="rId79"/>
    <p:sldId id="332" r:id="rId80"/>
    <p:sldId id="373" r:id="rId81"/>
    <p:sldId id="334" r:id="rId8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2"/>
    <p:restoredTop sz="94674"/>
  </p:normalViewPr>
  <p:slideViewPr>
    <p:cSldViewPr snapToGrid="0" snapToObjects="1">
      <p:cViewPr>
        <p:scale>
          <a:sx n="109" d="100"/>
          <a:sy n="109" d="100"/>
        </p:scale>
        <p:origin x="1368" y="44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75" name="Shape 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8" name="Shape 26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16</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8" name="Shape 27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17</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82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898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4" name="Shape 5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20</a:t>
            </a:fld>
            <a:endParaRPr lang="en" sz="1200" b="0" i="0" u="none" strike="noStrike" cap="none">
              <a:solidFill>
                <a:srgbClr val="000000"/>
              </a:solidFill>
              <a:latin typeface="Arial"/>
              <a:ea typeface="Arial"/>
              <a:cs typeface="Arial"/>
              <a:sym typeface="Arial"/>
            </a:endParaRPr>
          </a:p>
        </p:txBody>
      </p:sp>
      <p:sp>
        <p:nvSpPr>
          <p:cNvPr id="312" name="Shape 31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20</a:t>
            </a:fld>
            <a:endParaRPr lang="en" sz="1200" b="0" i="0" u="none" strike="noStrike" cap="none">
              <a:solidFill>
                <a:srgbClr val="000000"/>
              </a:solidFill>
              <a:latin typeface="Calibri"/>
              <a:ea typeface="Calibri"/>
              <a:cs typeface="Calibri"/>
              <a:sym typeface="Calibri"/>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14" name="Shape 314"/>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21</a:t>
            </a:fld>
            <a:endParaRPr lang="en" sz="1300" b="0" i="0" u="none" strike="noStrike" cap="none">
              <a:solidFill>
                <a:srgbClr val="000000"/>
              </a:solidFill>
              <a:latin typeface="Calibri"/>
              <a:ea typeface="Calibri"/>
              <a:cs typeface="Calibri"/>
              <a:sym typeface="Calibri"/>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27" name="Shape 327"/>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22</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229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28</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29</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30</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9" name="Shape 7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9268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518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9" name="Shape 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7864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49</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46" name="Shape 12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47" name="Shape 12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53</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4" name="Shape 1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69" name="Shape 1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7175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57</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58</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59</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61</a:t>
            </a:fld>
            <a:endParaRPr lang="en" sz="1200">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8" name="Shape 1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4985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6" name="Shape 1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64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152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55" name="Shape 13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66</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121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3" name="Shape 13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35516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8963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79" name="Shape 1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032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70</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358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71</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67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23" name="Shape 14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72</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336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669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Shape 12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solidFill>
                  <a:srgbClr val="366092"/>
                </a:solidFill>
                <a:latin typeface="Helvetica Neue" charset="0"/>
                <a:ea typeface="ＭＳ Ｐゴシック" charset="-128"/>
                <a:sym typeface="Helvetica Neue" charset="0"/>
              </a:rPr>
              <a:t>Mutation spectrum is further broken down to mutation signatures, which represent mutational processes</a:t>
            </a:r>
          </a:p>
          <a:p>
            <a:pPr>
              <a:spcBef>
                <a:spcPct val="0"/>
              </a:spcBef>
            </a:pPr>
            <a:endParaRPr lang="en-US" altLang="en-US" dirty="0">
              <a:ea typeface="ＭＳ Ｐゴシック" charset="-128"/>
            </a:endParaRPr>
          </a:p>
        </p:txBody>
      </p:sp>
      <p:sp>
        <p:nvSpPr>
          <p:cNvPr id="99330" name="Shape 127"/>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1064860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Shape 138"/>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Shape 139"/>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solidFill>
                <a:srgbClr val="000000"/>
              </a:solidFill>
              <a:ea typeface="ＭＳ Ｐゴシック" charset="-128"/>
              <a:sym typeface="Calibri" charset="0"/>
            </a:endParaRPr>
          </a:p>
        </p:txBody>
      </p:sp>
      <p:sp>
        <p:nvSpPr>
          <p:cNvPr id="101379" name="Shape 140"/>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p>
            <a:pPr>
              <a:buSzPct val="25000"/>
            </a:pPr>
            <a:fld id="{2FFB0BA3-04C5-8A4F-898C-84FCAA5740DB}" type="slidenum">
              <a:rPr lang="en-US" altLang="en-US">
                <a:solidFill>
                  <a:srgbClr val="000000"/>
                </a:solidFill>
                <a:sym typeface="Calibri" charset="0"/>
              </a:rPr>
              <a:pPr>
                <a:buSzPct val="25000"/>
              </a:pPr>
              <a:t>75</a:t>
            </a:fld>
            <a:endParaRPr lang="en-US" altLang="en-US">
              <a:solidFill>
                <a:srgbClr val="000000"/>
              </a:solidFill>
              <a:sym typeface="Calibri" charset="0"/>
            </a:endParaRPr>
          </a:p>
        </p:txBody>
      </p:sp>
    </p:spTree>
    <p:extLst>
      <p:ext uri="{BB962C8B-B14F-4D97-AF65-F5344CB8AC3E}">
        <p14:creationId xmlns:p14="http://schemas.microsoft.com/office/powerpoint/2010/main" val="19879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Shape 203"/>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dirty="0">
              <a:ea typeface="ＭＳ Ｐゴシック" charset="-128"/>
            </a:endParaRPr>
          </a:p>
        </p:txBody>
      </p:sp>
      <p:sp>
        <p:nvSpPr>
          <p:cNvPr id="105474" name="Shape 204"/>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14999161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08020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197989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jp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9.jp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5.png"/><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jp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jp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5" Type="http://schemas.openxmlformats.org/officeDocument/2006/relationships/image" Target="../media/image58.pn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0.jpg"/></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3.jp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9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e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emf"/><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4545363" y="198781"/>
            <a:ext cx="4469428" cy="1531091"/>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 sz="1800" dirty="0">
                <a:solidFill>
                  <a:srgbClr val="000000"/>
                </a:solidFill>
              </a:rPr>
              <a:t>Prioritizing Variants </a:t>
            </a:r>
            <a:r>
              <a:rPr lang="en-US" sz="1800" dirty="0" smtClean="0">
                <a:solidFill>
                  <a:srgbClr val="000000"/>
                </a:solidFill>
              </a:rPr>
              <a:t/>
            </a:r>
            <a:br>
              <a:rPr lang="en-US" sz="1800" dirty="0" smtClean="0">
                <a:solidFill>
                  <a:srgbClr val="000000"/>
                </a:solidFill>
              </a:rPr>
            </a:br>
            <a:r>
              <a:rPr lang="en" sz="1800" dirty="0" smtClean="0">
                <a:solidFill>
                  <a:srgbClr val="000000"/>
                </a:solidFill>
              </a:rPr>
              <a:t>in </a:t>
            </a:r>
            <a:r>
              <a:rPr lang="en" sz="1800" dirty="0">
                <a:solidFill>
                  <a:srgbClr val="000000"/>
                </a:solidFill>
              </a:rPr>
              <a:t>Personal Genomes: </a:t>
            </a:r>
            <a:br>
              <a:rPr lang="en" sz="1800" dirty="0">
                <a:solidFill>
                  <a:srgbClr val="000000"/>
                </a:solidFill>
              </a:rPr>
            </a:br>
            <a:r>
              <a:rPr lang="en-US" sz="1800" dirty="0" smtClean="0">
                <a:solidFill>
                  <a:srgbClr val="000000"/>
                </a:solidFill>
              </a:rPr>
              <a:t>Using</a:t>
            </a:r>
            <a:r>
              <a:rPr lang="en" sz="1800" dirty="0" smtClean="0">
                <a:solidFill>
                  <a:srgbClr val="000000"/>
                </a:solidFill>
              </a:rPr>
              <a:t> </a:t>
            </a:r>
            <a:r>
              <a:rPr lang="en" sz="1800" dirty="0">
                <a:solidFill>
                  <a:srgbClr val="000000"/>
                </a:solidFill>
              </a:rPr>
              <a:t>functional </a:t>
            </a:r>
            <a:r>
              <a:rPr lang="en" sz="1800" dirty="0" smtClean="0">
                <a:solidFill>
                  <a:srgbClr val="000000"/>
                </a:solidFill>
              </a:rPr>
              <a:t>impact </a:t>
            </a:r>
            <a:r>
              <a:rPr lang="en" sz="1800" dirty="0">
                <a:solidFill>
                  <a:srgbClr val="000000"/>
                </a:solidFill>
              </a:rPr>
              <a:t>&amp; </a:t>
            </a:r>
            <a:r>
              <a:rPr lang="en" sz="1800" dirty="0" smtClean="0">
                <a:solidFill>
                  <a:srgbClr val="000000"/>
                </a:solidFill>
              </a:rPr>
              <a:t>recurrence</a:t>
            </a:r>
            <a:r>
              <a:rPr lang="en-US" sz="1800" dirty="0" smtClean="0">
                <a:solidFill>
                  <a:srgbClr val="000000"/>
                </a:solidFill>
              </a:rPr>
              <a:t>, </a:t>
            </a:r>
            <a:br>
              <a:rPr lang="en-US" sz="1800" dirty="0" smtClean="0">
                <a:solidFill>
                  <a:srgbClr val="000000"/>
                </a:solidFill>
              </a:rPr>
            </a:br>
            <a:r>
              <a:rPr lang="en-US" sz="1800" dirty="0" smtClean="0">
                <a:solidFill>
                  <a:srgbClr val="000000"/>
                </a:solidFill>
              </a:rPr>
              <a:t>with particular application to cancer</a:t>
            </a:r>
            <a:endParaRPr lang="en" sz="1800" dirty="0">
              <a:solidFill>
                <a:srgbClr val="000000"/>
              </a:solidFill>
            </a:endParaRPr>
          </a:p>
        </p:txBody>
      </p:sp>
      <p:sp>
        <p:nvSpPr>
          <p:cNvPr id="50" name="Shape 50"/>
          <p:cNvSpPr txBox="1">
            <a:spLocks noGrp="1"/>
          </p:cNvSpPr>
          <p:nvPr>
            <p:ph type="subTitle" idx="1"/>
          </p:nvPr>
        </p:nvSpPr>
        <p:spPr>
          <a:xfrm>
            <a:off x="4409705" y="2246244"/>
            <a:ext cx="4740745" cy="2732016"/>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Yale</a:t>
            </a:r>
          </a:p>
          <a:p>
            <a:pPr marL="0" marR="0" lvl="0" indent="0" algn="ctr"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lang="en-US" sz="1800" b="0" dirty="0" smtClean="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Slides freely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downloadable from </a:t>
            </a:r>
            <a:r>
              <a:rPr lang="en" sz="1400" i="0" u="none" strike="noStrike" cap="none" dirty="0" err="1">
                <a:solidFill>
                  <a:schemeClr val="bg2"/>
                </a:solidFill>
              </a:rPr>
              <a:t>Lectures.GersteinLab.org</a:t>
            </a:r>
            <a:endParaRPr lang="en" sz="1400" i="0" u="none" strike="noStrike" cap="none" dirty="0">
              <a:solidFill>
                <a:schemeClr val="bg2"/>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&amp; “tweetable” </a:t>
            </a:r>
            <a:r>
              <a:rPr lang="en" sz="1400" b="0" i="0" u="none" strike="noStrike" cap="none" dirty="0" smtClean="0">
                <a:solidFill>
                  <a:schemeClr val="tx1">
                    <a:lumMod val="65000"/>
                    <a:lumOff val="35000"/>
                  </a:schemeClr>
                </a:solidFill>
              </a:rPr>
              <a:t>(</a:t>
            </a:r>
            <a:r>
              <a:rPr lang="en" sz="1400" b="0" i="0" u="none" strike="noStrike" cap="none" dirty="0">
                <a:solidFill>
                  <a:schemeClr val="tx1">
                    <a:lumMod val="65000"/>
                    <a:lumOff val="35000"/>
                  </a:schemeClr>
                </a:solidFill>
              </a:rPr>
              <a:t>via </a:t>
            </a:r>
            <a:r>
              <a:rPr lang="en" sz="1400" i="0" u="none" strike="noStrike" cap="none" dirty="0" smtClean="0">
                <a:solidFill>
                  <a:schemeClr val="bg2"/>
                </a:solidFill>
              </a:rPr>
              <a:t>@</a:t>
            </a:r>
            <a:r>
              <a:rPr lang="en" sz="1400" dirty="0" err="1" smtClean="0">
                <a:solidFill>
                  <a:schemeClr val="bg2"/>
                </a:solidFill>
              </a:rPr>
              <a:t>M</a:t>
            </a:r>
            <a:r>
              <a:rPr lang="en" sz="1400" i="0" u="none" strike="noStrike" cap="none" dirty="0" err="1" smtClean="0">
                <a:solidFill>
                  <a:schemeClr val="bg2"/>
                </a:solidFill>
              </a:rPr>
              <a:t>ark</a:t>
            </a:r>
            <a:r>
              <a:rPr lang="en" sz="1400" dirty="0" err="1" smtClean="0">
                <a:solidFill>
                  <a:schemeClr val="bg2"/>
                </a:solidFill>
              </a:rPr>
              <a:t>G</a:t>
            </a:r>
            <a:r>
              <a:rPr lang="en" sz="1400" i="0" u="none" strike="noStrike" cap="none" dirty="0" err="1" smtClean="0">
                <a:solidFill>
                  <a:schemeClr val="bg2"/>
                </a:solidFill>
              </a:rPr>
              <a:t>erstein</a:t>
            </a:r>
            <a:r>
              <a:rPr lang="en" sz="1400" b="0" i="0" u="none" strike="noStrike" cap="none" dirty="0" smtClean="0">
                <a:solidFill>
                  <a:schemeClr val="tx1">
                    <a:lumMod val="65000"/>
                    <a:lumOff val="35000"/>
                  </a:schemeClr>
                </a:solidFill>
              </a:rPr>
              <a:t>). </a:t>
            </a:r>
            <a:endParaRPr lang="en" sz="1400" b="0" i="0" u="none" strike="noStrike" cap="none"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No </a:t>
            </a:r>
            <a:r>
              <a:rPr lang="en" sz="1400" b="0" i="0" u="none" strike="noStrike" cap="none" dirty="0">
                <a:solidFill>
                  <a:schemeClr val="tx1">
                    <a:lumMod val="65000"/>
                    <a:lumOff val="35000"/>
                  </a:schemeClr>
                </a:solidFill>
              </a:rPr>
              <a:t>Conflicts for t</a:t>
            </a:r>
            <a:r>
              <a:rPr lang="en" sz="1400" b="0" dirty="0">
                <a:solidFill>
                  <a:schemeClr val="tx1">
                    <a:lumMod val="65000"/>
                    <a:lumOff val="35000"/>
                  </a:schemeClr>
                </a:solidFill>
              </a:rPr>
              <a:t>his Talk</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See </a:t>
            </a:r>
            <a:r>
              <a:rPr lang="en" sz="1400" b="0" i="0" u="none" strike="noStrike" cap="none" dirty="0">
                <a:solidFill>
                  <a:schemeClr val="tx1">
                    <a:lumMod val="65000"/>
                    <a:lumOff val="35000"/>
                  </a:schemeClr>
                </a:solidFill>
              </a:rPr>
              <a:t>last slide for more info</a:t>
            </a:r>
            <a:r>
              <a:rPr lang="en" sz="1400" b="0" i="0" u="none" strike="noStrike" cap="none" dirty="0" smtClean="0">
                <a:solidFill>
                  <a:schemeClr val="tx1">
                    <a:lumMod val="65000"/>
                    <a:lumOff val="35000"/>
                  </a:schemeClr>
                </a:solidFill>
              </a:rPr>
              <a:t>.</a:t>
            </a:r>
            <a:endParaRPr lang="en" sz="1400" b="0" i="0" u="none" strike="noStrike" cap="none" dirty="0">
              <a:solidFill>
                <a:schemeClr val="tx1">
                  <a:lumMod val="65000"/>
                  <a:lumOff val="35000"/>
                </a:schemeClr>
              </a:solidFill>
            </a:endParaRPr>
          </a:p>
        </p:txBody>
      </p:sp>
      <p:grpSp>
        <p:nvGrpSpPr>
          <p:cNvPr id="6" name="Group 5"/>
          <p:cNvGrpSpPr/>
          <p:nvPr/>
        </p:nvGrpSpPr>
        <p:grpSpPr>
          <a:xfrm>
            <a:off x="376615" y="113691"/>
            <a:ext cx="3921565" cy="4920846"/>
            <a:chOff x="0" y="244635"/>
            <a:chExt cx="4198792" cy="526871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703" t="46805" r="24268" b="16472"/>
            <a:stretch/>
          </p:blipFill>
          <p:spPr>
            <a:xfrm>
              <a:off x="7923" y="244635"/>
              <a:ext cx="4190869" cy="1922863"/>
            </a:xfrm>
            <a:prstGeom prst="rect">
              <a:avLst/>
            </a:prstGeom>
            <a:ln>
              <a:solidFill>
                <a:schemeClr val="tx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00" t="43192" r="11295" b="10810"/>
            <a:stretch/>
          </p:blipFill>
          <p:spPr>
            <a:xfrm>
              <a:off x="0" y="2051793"/>
              <a:ext cx="4198792" cy="1712102"/>
            </a:xfrm>
            <a:prstGeom prst="rect">
              <a:avLst/>
            </a:prstGeom>
            <a:ln>
              <a:solidFill>
                <a:schemeClr val="tx1"/>
              </a:solidFill>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23" t="18787" b="26019"/>
            <a:stretch/>
          </p:blipFill>
          <p:spPr>
            <a:xfrm>
              <a:off x="7922" y="3749903"/>
              <a:ext cx="4190870" cy="1763447"/>
            </a:xfrm>
            <a:prstGeom prst="rect">
              <a:avLst/>
            </a:prstGeom>
            <a:ln>
              <a:solidFill>
                <a:schemeClr val="tx1"/>
              </a:solid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0" name="Shape 170"/>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1" name="Shape 17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72" name="Shape 172"/>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8" name="Shape 178"/>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9" name="Shape 17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80" name="Shape 18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pic>
        <p:nvPicPr>
          <p:cNvPr id="181" name="Shape 181"/>
          <p:cNvPicPr preferRelativeResize="0"/>
          <p:nvPr/>
        </p:nvPicPr>
        <p:blipFill rotWithShape="1">
          <a:blip r:embed="rId4">
            <a:alphaModFix/>
          </a:blip>
          <a:srcRect l="20336" t="9396" r="17489" b="9249"/>
          <a:stretch/>
        </p:blipFill>
        <p:spPr>
          <a:xfrm>
            <a:off x="3686175" y="3818335"/>
            <a:ext cx="1063228" cy="1042988"/>
          </a:xfrm>
          <a:prstGeom prst="rect">
            <a:avLst/>
          </a:prstGeom>
          <a:noFill/>
          <a:ln>
            <a:noFill/>
          </a:ln>
        </p:spPr>
      </p:pic>
      <p:cxnSp>
        <p:nvCxnSpPr>
          <p:cNvPr id="182" name="Shape 182"/>
          <p:cNvCxnSpPr/>
          <p:nvPr/>
        </p:nvCxnSpPr>
        <p:spPr>
          <a:xfrm rot="10800000">
            <a:off x="3553032" y="2030036"/>
            <a:ext cx="507000" cy="1788300"/>
          </a:xfrm>
          <a:prstGeom prst="straightConnector1">
            <a:avLst/>
          </a:prstGeom>
          <a:noFill/>
          <a:ln w="28575" cap="flat" cmpd="sng">
            <a:solidFill>
              <a:srgbClr val="548135"/>
            </a:solidFill>
            <a:prstDash val="solid"/>
            <a:round/>
            <a:headEnd type="triangle" w="med" len="med"/>
            <a:tailEnd type="none" w="med" len="med"/>
          </a:ln>
        </p:spPr>
      </p:cxnSp>
      <p:pic>
        <p:nvPicPr>
          <p:cNvPr id="183" name="Shape 183"/>
          <p:cNvPicPr preferRelativeResize="0"/>
          <p:nvPr/>
        </p:nvPicPr>
        <p:blipFill rotWithShape="1">
          <a:blip r:embed="rId5">
            <a:alphaModFix/>
          </a:blip>
          <a:srcRect l="89" t="-620" r="427" b="619"/>
          <a:stretch/>
        </p:blipFill>
        <p:spPr>
          <a:xfrm>
            <a:off x="1220391" y="4064795"/>
            <a:ext cx="2409190" cy="67346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190" name="Shape 19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191" name="Shape 19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192" name="Shape 192"/>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93" name="Shape 19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194" name="Shape 194" descr="seq_pipeline_1.jpg"/>
          <p:cNvPicPr preferRelativeResize="0"/>
          <p:nvPr/>
        </p:nvPicPr>
        <p:blipFill>
          <a:blip r:embed="rId4">
            <a:alphaModFix/>
          </a:blip>
          <a:stretch>
            <a:fillRect/>
          </a:stretch>
        </p:blipFill>
        <p:spPr>
          <a:xfrm>
            <a:off x="4541050" y="1088225"/>
            <a:ext cx="3307501" cy="2887781"/>
          </a:xfrm>
          <a:prstGeom prst="rect">
            <a:avLst/>
          </a:prstGeom>
          <a:noFill/>
          <a:ln>
            <a:noFill/>
          </a:ln>
        </p:spPr>
      </p:pic>
      <p:cxnSp>
        <p:nvCxnSpPr>
          <p:cNvPr id="195" name="Shape 195"/>
          <p:cNvCxnSpPr/>
          <p:nvPr/>
        </p:nvCxnSpPr>
        <p:spPr>
          <a:xfrm>
            <a:off x="4404122" y="2209800"/>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201" name="Shape 201"/>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202" name="Shape 202"/>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03" name="Shape 20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204" name="Shape 204"/>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05" name="Shape 205"/>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pic>
        <p:nvPicPr>
          <p:cNvPr id="206" name="Shape 206" descr="seq_pipeline_2.jpg"/>
          <p:cNvPicPr preferRelativeResize="0"/>
          <p:nvPr/>
        </p:nvPicPr>
        <p:blipFill>
          <a:blip r:embed="rId4">
            <a:alphaModFix/>
          </a:blip>
          <a:stretch>
            <a:fillRect/>
          </a:stretch>
        </p:blipFill>
        <p:spPr>
          <a:xfrm>
            <a:off x="4541050" y="1088225"/>
            <a:ext cx="3307501" cy="2879849"/>
          </a:xfrm>
          <a:prstGeom prst="rect">
            <a:avLst/>
          </a:prstGeom>
          <a:noFill/>
          <a:ln>
            <a:noFill/>
          </a:ln>
        </p:spPr>
      </p:pic>
      <p:cxnSp>
        <p:nvCxnSpPr>
          <p:cNvPr id="207" name="Shape 207"/>
          <p:cNvCxnSpPr/>
          <p:nvPr/>
        </p:nvCxnSpPr>
        <p:spPr>
          <a:xfrm>
            <a:off x="4421982" y="2207419"/>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213" name="Shape 213"/>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14" name="Shape 214"/>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15" name="Shape 215"/>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cxnSp>
        <p:nvCxnSpPr>
          <p:cNvPr id="216" name="Shape 216"/>
          <p:cNvCxnSpPr/>
          <p:nvPr/>
        </p:nvCxnSpPr>
        <p:spPr>
          <a:xfrm rot="10800000" flipH="1">
            <a:off x="4198144" y="2644323"/>
            <a:ext cx="861900" cy="7200"/>
          </a:xfrm>
          <a:prstGeom prst="straightConnector1">
            <a:avLst/>
          </a:prstGeom>
          <a:noFill/>
          <a:ln w="28575" cap="flat" cmpd="sng">
            <a:solidFill>
              <a:srgbClr val="FF6600"/>
            </a:solidFill>
            <a:prstDash val="solid"/>
            <a:round/>
            <a:headEnd type="none" w="med" len="med"/>
            <a:tailEnd type="triangle" w="lg" len="lg"/>
          </a:ln>
        </p:spPr>
      </p:cxnSp>
      <p:pic>
        <p:nvPicPr>
          <p:cNvPr id="217" name="Shape 217"/>
          <p:cNvPicPr preferRelativeResize="0"/>
          <p:nvPr/>
        </p:nvPicPr>
        <p:blipFill rotWithShape="1">
          <a:blip r:embed="rId4">
            <a:alphaModFix/>
          </a:blip>
          <a:srcRect r="4752"/>
          <a:stretch/>
        </p:blipFill>
        <p:spPr>
          <a:xfrm>
            <a:off x="5128361" y="1178481"/>
            <a:ext cx="2595952" cy="318547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1666875"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3722848"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5908711"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4368403"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6552010" y="1227535"/>
            <a:ext cx="253738" cy="563110"/>
          </a:xfrm>
          <a:prstGeom prst="rect">
            <a:avLst/>
          </a:prstGeom>
          <a:noFill/>
          <a:ln>
            <a:noFill/>
          </a:ln>
        </p:spPr>
      </p:pic>
      <p:grpSp>
        <p:nvGrpSpPr>
          <p:cNvPr id="227" name="Shape 227"/>
          <p:cNvGrpSpPr/>
          <p:nvPr/>
        </p:nvGrpSpPr>
        <p:grpSpPr>
          <a:xfrm>
            <a:off x="6452432"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4225539"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4551761"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4481513"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nvGraphicFramePr>
        <p:xfrm>
          <a:off x="3877866"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nvGraphicFramePr>
        <p:xfrm>
          <a:off x="6049566"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1485900" y="205978"/>
            <a:ext cx="6172200"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700" b="1" i="0" u="none" strike="noStrike" cap="none">
                <a:solidFill>
                  <a:srgbClr val="011893"/>
                </a:solidFill>
              </a:rPr>
              <a:t>Human Genetic Variation</a:t>
            </a:r>
          </a:p>
        </p:txBody>
      </p:sp>
      <p:sp>
        <p:nvSpPr>
          <p:cNvPr id="238" name="Shape 238"/>
          <p:cNvSpPr txBox="1"/>
          <p:nvPr/>
        </p:nvSpPr>
        <p:spPr>
          <a:xfrm>
            <a:off x="3779045"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6134100"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4714875"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3431375"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5644754"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6446044"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6834188"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6777038"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3930063"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3775475"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1209675"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2166938" y="1283494"/>
            <a:ext cx="225414" cy="501594"/>
          </a:xfrm>
          <a:prstGeom prst="rect">
            <a:avLst/>
          </a:prstGeom>
          <a:noFill/>
          <a:ln>
            <a:noFill/>
          </a:ln>
        </p:spPr>
      </p:pic>
      <p:sp>
        <p:nvSpPr>
          <p:cNvPr id="252" name="Shape 252"/>
          <p:cNvSpPr txBox="1"/>
          <p:nvPr/>
        </p:nvSpPr>
        <p:spPr>
          <a:xfrm>
            <a:off x="1565672"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1296591"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nvGraphicFramePr>
        <p:xfrm>
          <a:off x="1328738"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1666876"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2257425"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2973723"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1457901" y="3346577"/>
            <a:ext cx="1643100" cy="985800"/>
          </a:xfrm>
          <a:prstGeom prst="rect">
            <a:avLst/>
          </a:prstGeom>
          <a:noFill/>
          <a:ln>
            <a:noFill/>
          </a:ln>
        </p:spPr>
      </p:pic>
      <p:grpSp>
        <p:nvGrpSpPr>
          <p:cNvPr id="259" name="Shape 259"/>
          <p:cNvGrpSpPr/>
          <p:nvPr/>
        </p:nvGrpSpPr>
        <p:grpSpPr>
          <a:xfrm>
            <a:off x="2270522"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2353866"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1968104"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2478929"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3498057"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Germline</a:t>
            </a:r>
          </a:p>
        </p:txBody>
      </p:sp>
      <p:sp>
        <p:nvSpPr>
          <p:cNvPr id="272" name="Shape 272"/>
          <p:cNvSpPr txBox="1"/>
          <p:nvPr/>
        </p:nvSpPr>
        <p:spPr>
          <a:xfrm>
            <a:off x="1143000" y="2457451"/>
            <a:ext cx="6601800" cy="2793300"/>
          </a:xfrm>
          <a:prstGeom prst="rect">
            <a:avLst/>
          </a:prstGeom>
          <a:noFill/>
          <a:ln>
            <a:noFill/>
          </a:ln>
        </p:spPr>
        <p:txBody>
          <a:bodyPr wrap="square" lIns="68575" tIns="34275" rIns="68575" bIns="34275" anchor="t" anchorCtr="0">
            <a:noAutofit/>
          </a:bodyPr>
          <a:lstStyle/>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Common variants</a:t>
            </a:r>
            <a:r>
              <a:rPr lang="en" sz="1400" b="0" i="0" u="none" strike="noStrike" cap="none">
                <a:solidFill>
                  <a:srgbClr val="000000"/>
                </a:solidFill>
                <a:latin typeface="Arial"/>
                <a:ea typeface="Arial"/>
                <a:cs typeface="Arial"/>
                <a:sym typeface="Arial"/>
              </a:rPr>
              <a:t> </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most readily associated with phenotype (ie disease) via</a:t>
            </a:r>
            <a:r>
              <a:rPr lang="en" sz="1200"/>
              <a:t> </a:t>
            </a:r>
            <a:r>
              <a:rPr lang="en" sz="1200" b="0" i="0" u="none" strike="noStrike" cap="none">
                <a:solidFill>
                  <a:srgbClr val="000000"/>
                </a:solidFill>
                <a:latin typeface="Arial"/>
                <a:ea typeface="Arial"/>
                <a:cs typeface="Arial"/>
                <a:sym typeface="Arial"/>
              </a:rPr>
              <a:t>GWAS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Usually their functional effect is weaker</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Many are non-coding</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Issue of LD in identifying the actual causal variant.</a:t>
            </a:r>
          </a:p>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Rare variants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Associations are usually underpowered due to low frequencies</a:t>
            </a:r>
            <a:r>
              <a:rPr lang="en" sz="1200"/>
              <a:t> but </a:t>
            </a:r>
            <a:r>
              <a:rPr lang="en" sz="1200" b="0" i="0" u="none" strike="noStrike" cap="none">
                <a:solidFill>
                  <a:srgbClr val="000000"/>
                </a:solidFill>
                <a:latin typeface="Arial"/>
                <a:ea typeface="Arial"/>
                <a:cs typeface="Arial"/>
                <a:sym typeface="Arial"/>
              </a:rPr>
              <a:t>often have larger functional impact</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collapsed in the same element to gain statistical power (burden tests).</a:t>
            </a:r>
          </a:p>
          <a:p>
            <a:pPr marL="457200" marR="0" lvl="0" indent="0" algn="l" rtl="0">
              <a:spcBef>
                <a:spcPts val="0"/>
              </a:spcBef>
              <a:spcAft>
                <a:spcPts val="0"/>
              </a:spcAft>
              <a:buNone/>
            </a:pPr>
            <a:endParaRPr sz="1100"/>
          </a:p>
          <a:p>
            <a:pPr marL="215900" marR="0" lvl="0" indent="-304800" algn="l" rtl="0">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215900" marR="0" lvl="0" indent="-215900" algn="l" rtl="0">
              <a:spcBef>
                <a:spcPts val="0"/>
              </a:spcBef>
              <a:buClr>
                <a:schemeClr val="dk1"/>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1143002" y="4880375"/>
            <a:ext cx="69591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id="274" name="Shape 274"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75" name="Shape 27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Somatic</a:t>
            </a:r>
          </a:p>
        </p:txBody>
      </p:sp>
      <p:sp>
        <p:nvSpPr>
          <p:cNvPr id="282" name="Shape 282"/>
          <p:cNvSpPr txBox="1">
            <a:spLocks noGrp="1"/>
          </p:cNvSpPr>
          <p:nvPr>
            <p:ph type="body" idx="1"/>
          </p:nvPr>
        </p:nvSpPr>
        <p:spPr>
          <a:xfrm>
            <a:off x="1143001" y="2402681"/>
            <a:ext cx="6633000" cy="24870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Overall</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Often these can be </a:t>
            </a:r>
            <a:r>
              <a:rPr lang="en" sz="1400">
                <a:latin typeface="Calibri"/>
                <a:ea typeface="Calibri"/>
                <a:cs typeface="Calibri"/>
                <a:sym typeface="Calibri"/>
              </a:rPr>
              <a:t>thought of </a:t>
            </a:r>
            <a:r>
              <a:rPr lang="en" sz="1400" b="0" i="0" u="none" strike="noStrike" cap="none">
                <a:solidFill>
                  <a:schemeClr val="dk1"/>
                </a:solidFill>
                <a:latin typeface="Calibri"/>
                <a:ea typeface="Calibri"/>
                <a:cs typeface="Calibri"/>
                <a:sym typeface="Calibri"/>
              </a:rPr>
              <a:t> as</a:t>
            </a:r>
            <a:r>
              <a:rPr lang="en" sz="1400" b="0" i="0" u="sng" strike="noStrike" cap="none">
                <a:solidFill>
                  <a:schemeClr val="dk1"/>
                </a:solidFill>
                <a:latin typeface="Calibri"/>
                <a:ea typeface="Calibri"/>
                <a:cs typeface="Calibri"/>
                <a:sym typeface="Calibri"/>
              </a:rPr>
              <a:t> very rare variants </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Drivers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Driver mutation is a mutation that directly or indirectly confers a selective growth advantage to the cell in which it occurs.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A typical tumor contains 2-8 drivers; the remaining mutations are passengers.</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Passengers</a:t>
            </a:r>
          </a:p>
          <a:p>
            <a:pPr marL="520700" marR="0" lvl="1" indent="-177800" algn="l" rtl="0">
              <a:lnSpc>
                <a:spcPct val="90000"/>
              </a:lnSpc>
              <a:spcBef>
                <a:spcPts val="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Conceptually, a passenger mutation has no direct or indirect effect on the selective growth advantage of the cell in which it occurred.</a:t>
            </a:r>
          </a:p>
        </p:txBody>
      </p:sp>
      <p:pic>
        <p:nvPicPr>
          <p:cNvPr id="283" name="Shape 283"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84" name="Shape 284"/>
          <p:cNvSpPr/>
          <p:nvPr/>
        </p:nvSpPr>
        <p:spPr>
          <a:xfrm>
            <a:off x="6709173" y="2183606"/>
            <a:ext cx="492900" cy="411000"/>
          </a:xfrm>
          <a:prstGeom prst="ellipse">
            <a:avLst/>
          </a:prstGeom>
          <a:noFill/>
          <a:ln w="28575"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85" name="Shape 28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
        <p:nvSpPr>
          <p:cNvPr id="286" name="Shape 286"/>
          <p:cNvSpPr txBox="1"/>
          <p:nvPr/>
        </p:nvSpPr>
        <p:spPr>
          <a:xfrm>
            <a:off x="6240675" y="4958994"/>
            <a:ext cx="24969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Prioritizing Variants </a:t>
            </a:r>
            <a:r>
              <a:rPr lang="en" sz="1800" dirty="0" smtClean="0">
                <a:solidFill>
                  <a:srgbClr val="FFFFFF"/>
                </a:solidFill>
                <a:latin typeface="Helvetica Neue"/>
                <a:ea typeface="Helvetica Neue"/>
                <a:cs typeface="Helvetica Neue"/>
                <a:sym typeface="Helvetica Neue"/>
              </a:rPr>
              <a:t>in </a:t>
            </a:r>
            <a:r>
              <a:rPr lang="en" sz="1800" dirty="0">
                <a:solidFill>
                  <a:srgbClr val="FFFFFF"/>
                </a:solidFill>
                <a:latin typeface="Helvetica Neue"/>
                <a:ea typeface="Helvetica Neue"/>
                <a:cs typeface="Helvetica Neue"/>
                <a:sym typeface="Helvetica Neue"/>
              </a:rPr>
              <a:t>Personal Genomes: </a:t>
            </a:r>
            <a:r>
              <a:rPr lang="en" sz="1800" dirty="0" smtClean="0">
                <a:solidFill>
                  <a:srgbClr val="FFFFFF"/>
                </a:solidFill>
                <a:latin typeface="Helvetica Neue"/>
                <a:ea typeface="Helvetica Neue"/>
                <a:cs typeface="Helvetica Neue"/>
                <a:sym typeface="Helvetica Neue"/>
              </a:rPr>
              <a:t>Using </a:t>
            </a:r>
            <a:r>
              <a:rPr lang="en" sz="1800" dirty="0">
                <a:solidFill>
                  <a:srgbClr val="FFFFFF"/>
                </a:solidFill>
                <a:latin typeface="Helvetica Neue"/>
                <a:ea typeface="Helvetica Neue"/>
                <a:cs typeface="Helvetica Neue"/>
                <a:sym typeface="Helvetica Neue"/>
              </a:rPr>
              <a:t>functional </a:t>
            </a:r>
            <a:br>
              <a:rPr lang="en" sz="1800" dirty="0">
                <a:solidFill>
                  <a:srgbClr val="FFFFFF"/>
                </a:solidFill>
                <a:latin typeface="Helvetica Neue"/>
                <a:ea typeface="Helvetica Neue"/>
                <a:cs typeface="Helvetica Neue"/>
                <a:sym typeface="Helvetica Neue"/>
              </a:rPr>
            </a:br>
            <a:r>
              <a:rPr lang="en" sz="1800" dirty="0">
                <a:solidFill>
                  <a:srgbClr val="FFFFFF"/>
                </a:solidFill>
                <a:latin typeface="Helvetica Neue"/>
                <a:ea typeface="Helvetica Neue"/>
                <a:cs typeface="Helvetica Neue"/>
                <a:sym typeface="Helvetica Neue"/>
              </a:rPr>
              <a:t>impact &amp; recurrence, </a:t>
            </a:r>
            <a:r>
              <a:rPr lang="en" sz="1800" dirty="0" smtClean="0">
                <a:solidFill>
                  <a:srgbClr val="FFFFFF"/>
                </a:solidFill>
                <a:latin typeface="Helvetica Neue"/>
                <a:ea typeface="Helvetica Neue"/>
                <a:cs typeface="Helvetica Neue"/>
                <a:sym typeface="Helvetica Neue"/>
              </a:rPr>
              <a:t>with </a:t>
            </a:r>
            <a:r>
              <a:rPr lang="en" sz="1800" dirty="0">
                <a:solidFill>
                  <a:srgbClr val="FFFFFF"/>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Introduction</a:t>
            </a:r>
            <a:endParaRPr lang="en-US" sz="1700" dirty="0">
              <a:solidFill>
                <a:schemeClr val="bg1"/>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bg1"/>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chemeClr val="bg1"/>
                </a:solidFill>
                <a:latin typeface="Helvetica Neue"/>
                <a:ea typeface="Helvetica Neue"/>
                <a:cs typeface="Helvetica Neue"/>
                <a:sym typeface="Helvetica Neue"/>
              </a:rPr>
              <a:t>The exponential scaling</a:t>
            </a:r>
            <a:r>
              <a:rPr lang="en" sz="1300" dirty="0">
                <a:solidFill>
                  <a:schemeClr val="bg1"/>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bg1"/>
                </a:solidFill>
                <a:latin typeface="Helvetica Neue"/>
                <a:ea typeface="Helvetica Neue"/>
                <a:cs typeface="Helvetica Neue"/>
                <a:sym typeface="Helvetica Neue"/>
              </a:rPr>
              <a:t>Mining </a:t>
            </a:r>
            <a:r>
              <a:rPr lang="en-US" sz="1300" dirty="0">
                <a:solidFill>
                  <a:schemeClr val="bg1"/>
                </a:solidFill>
                <a:latin typeface="Helvetica Neue"/>
                <a:ea typeface="Helvetica Neue"/>
                <a:cs typeface="Helvetica Neue"/>
                <a:sym typeface="Helvetica Neue"/>
              </a:rPr>
              <a:t>big </a:t>
            </a:r>
            <a:r>
              <a:rPr lang="en" sz="1300" dirty="0">
                <a:solidFill>
                  <a:schemeClr val="bg1"/>
                </a:solidFill>
                <a:latin typeface="Helvetica Neue"/>
                <a:ea typeface="Helvetica Neue"/>
                <a:cs typeface="Helvetica Neue"/>
                <a:sym typeface="Helvetica Neue"/>
              </a:rPr>
              <a:t>data to prioritize </a:t>
            </a:r>
            <a:r>
              <a:rPr lang="en-US" sz="1300" dirty="0">
                <a:solidFill>
                  <a:schemeClr val="bg1"/>
                </a:solidFill>
                <a:latin typeface="Helvetica Neue"/>
                <a:ea typeface="Helvetica Neue"/>
                <a:cs typeface="Helvetica Neue"/>
                <a:sym typeface="Helvetica Neue"/>
              </a:rPr>
              <a:t>key </a:t>
            </a:r>
            <a:r>
              <a:rPr lang="en" sz="1300" dirty="0">
                <a:solidFill>
                  <a:schemeClr val="bg1"/>
                </a:solidFill>
                <a:latin typeface="Helvetica Neue"/>
                <a:ea typeface="Helvetica Neue"/>
                <a:cs typeface="Helvetica Neue"/>
                <a:sym typeface="Helvetica Neue"/>
              </a:rPr>
              <a:t>variants </a:t>
            </a:r>
            <a:br>
              <a:rPr lang="en" sz="1300" dirty="0">
                <a:solidFill>
                  <a:schemeClr val="bg1"/>
                </a:solidFill>
                <a:latin typeface="Helvetica Neue"/>
                <a:ea typeface="Helvetica Neue"/>
                <a:cs typeface="Helvetica Neue"/>
                <a:sym typeface="Helvetica Neue"/>
              </a:rPr>
            </a:br>
            <a:r>
              <a:rPr lang="en-US" sz="1300" dirty="0">
                <a:solidFill>
                  <a:schemeClr val="bg1"/>
                </a:solidFill>
                <a:latin typeface="Helvetica Neue"/>
                <a:ea typeface="Helvetica Neue"/>
                <a:cs typeface="Helvetica Neue"/>
                <a:sym typeface="Helvetica Neue"/>
              </a:rPr>
              <a:t>as cancer </a:t>
            </a:r>
            <a:r>
              <a:rPr lang="en" sz="1300" dirty="0">
                <a:solidFill>
                  <a:schemeClr val="bg1"/>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chemeClr val="bg1"/>
                </a:solidFill>
              </a:rPr>
              <a:t>ALoFT</a:t>
            </a:r>
            <a:r>
              <a:rPr lang="en" sz="1300" dirty="0">
                <a:solidFill>
                  <a:schemeClr val="bg1"/>
                </a:solidFill>
              </a:rPr>
              <a:t>: Annotation of Loss-of-Function Transcripts. </a:t>
            </a:r>
          </a:p>
          <a:p>
            <a:pPr lvl="1" indent="-228600">
              <a:spcBef>
                <a:spcPts val="500"/>
              </a:spcBef>
              <a:buFont typeface="Merriweather Sans"/>
              <a:buChar char="•"/>
            </a:pPr>
            <a:r>
              <a:rPr lang="en" sz="1300" b="1" u="sng" dirty="0">
                <a:solidFill>
                  <a:schemeClr val="bg1"/>
                </a:solidFill>
              </a:rPr>
              <a:t>Frustration</a:t>
            </a:r>
            <a:r>
              <a:rPr lang="en" sz="1300" dirty="0">
                <a:solidFill>
                  <a:schemeClr val="bg1"/>
                </a:solidFill>
              </a:rPr>
              <a:t> as a localized metric of SNV impact. Differential profiles for oncogenes v. TSGs</a:t>
            </a:r>
            <a:endParaRPr lang="en-US" sz="1300" dirty="0">
              <a:solidFill>
                <a:schemeClr val="bg1"/>
              </a:solidFill>
            </a:endParaRPr>
          </a:p>
          <a:p>
            <a:pPr lvl="1" indent="-228600">
              <a:spcBef>
                <a:spcPts val="500"/>
              </a:spcBef>
              <a:buFont typeface="Merriweather Sans"/>
              <a:buChar char="•"/>
            </a:pPr>
            <a:r>
              <a:rPr lang="en-US" sz="1300" b="1" u="sng" dirty="0" err="1">
                <a:solidFill>
                  <a:schemeClr val="bg1"/>
                </a:solidFill>
              </a:rPr>
              <a:t>uORFs</a:t>
            </a:r>
            <a:r>
              <a:rPr lang="en-US" sz="1300" b="1" u="sng" dirty="0">
                <a:solidFill>
                  <a:schemeClr val="bg1"/>
                </a:solidFill>
              </a:rPr>
              <a:t>:</a:t>
            </a:r>
            <a:r>
              <a:rPr lang="en-US" sz="1300" dirty="0">
                <a:solidFill>
                  <a:schemeClr val="bg1"/>
                </a:solidFill>
              </a:rPr>
              <a:t> Altered translation of coding and non-coding regions by somatic mutation.</a:t>
            </a:r>
          </a:p>
          <a:p>
            <a:pPr lvl="1" indent="-228600">
              <a:spcBef>
                <a:spcPts val="500"/>
              </a:spcBef>
              <a:buFont typeface="Merriweather Sans"/>
              <a:buChar char="•"/>
            </a:pPr>
            <a:r>
              <a:rPr lang="en" sz="1700" dirty="0">
                <a:solidFill>
                  <a:schemeClr val="bg1"/>
                </a:solidFill>
                <a:latin typeface="Helvetica Neue"/>
                <a:ea typeface="Helvetica Neue"/>
                <a:cs typeface="Helvetica Neue"/>
                <a:sym typeface="Helvetica Neue"/>
              </a:rPr>
              <a:t>Functional impact #2: Non-coding</a:t>
            </a:r>
            <a:endParaRPr lang="en-US" sz="1300" b="1" u="sng" dirty="0">
              <a:solidFill>
                <a:schemeClr val="bg1"/>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chemeClr val="bg1"/>
                </a:solidFill>
                <a:latin typeface="Helvetica Neue"/>
                <a:ea typeface="Helvetica Neue"/>
                <a:cs typeface="Helvetica Neue"/>
              </a:rPr>
              <a:t>FunSeq</a:t>
            </a:r>
            <a:r>
              <a:rPr lang="en" sz="1300" b="1" u="sng"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integrates evidence,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with a</a:t>
            </a:r>
            <a:r>
              <a:rPr lang="en-US" sz="1300" dirty="0">
                <a:solidFill>
                  <a:schemeClr val="bg1"/>
                </a:solidFill>
                <a:latin typeface="Helvetica Neue"/>
                <a:ea typeface="Helvetica Neue"/>
                <a:cs typeface="Helvetica Neue"/>
              </a:rPr>
              <a:t> “</a:t>
            </a:r>
            <a:r>
              <a:rPr lang="en-US" sz="1300" dirty="0" err="1">
                <a:solidFill>
                  <a:schemeClr val="bg1"/>
                </a:solidFill>
                <a:latin typeface="Helvetica Neue"/>
                <a:ea typeface="Helvetica Neue"/>
                <a:cs typeface="Helvetica Neue"/>
              </a:rPr>
              <a:t>surprisal</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based weighting scheme</a:t>
            </a:r>
            <a:endParaRPr lang="en-US" sz="1300" dirty="0">
              <a:solidFill>
                <a:schemeClr val="bg1"/>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bg1"/>
                </a:solidFill>
                <a:latin typeface="Helvetica Neue"/>
                <a:ea typeface="Helvetica Neue"/>
                <a:cs typeface="Helvetica Neue"/>
              </a:rPr>
              <a:t>Prioritizing rare variants with “sensitive sites”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(human</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bg1"/>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bg1"/>
                </a:solidFill>
                <a:latin typeface="Arial"/>
                <a:ea typeface="Arial"/>
                <a:cs typeface="Arial"/>
                <a:sym typeface="Arial"/>
              </a:rPr>
              <a:t/>
            </a:r>
            <a:br>
              <a:rPr lang="en" sz="1400" b="0" i="0" u="none" strike="noStrike" cap="none" dirty="0">
                <a:solidFill>
                  <a:schemeClr val="bg1"/>
                </a:solidFill>
                <a:latin typeface="Arial"/>
                <a:ea typeface="Arial"/>
                <a:cs typeface="Arial"/>
                <a:sym typeface="Arial"/>
              </a:rPr>
            </a:br>
            <a:endParaRPr lang="en" sz="1400" b="0" i="0" u="none" strike="noStrike" cap="none" dirty="0">
              <a:solidFill>
                <a:schemeClr val="bg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Background mutation rate</a:t>
            </a:r>
            <a:r>
              <a:rPr lang="en" sz="1300" b="0" i="0" u="none" strike="noStrike" cap="none" dirty="0">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rgbClr val="FFFFFF"/>
                </a:solidFill>
                <a:latin typeface="Helvetica Neue"/>
                <a:ea typeface="Helvetica Neue"/>
                <a:cs typeface="Helvetica Neue"/>
                <a:sym typeface="Helvetica Neue"/>
              </a:rPr>
              <a:t/>
            </a:r>
            <a:br>
              <a:rPr lang="en-US" sz="1300" b="0" i="0" u="none" strike="noStrike" cap="none" dirty="0" smtClean="0">
                <a:solidFill>
                  <a:srgbClr val="FFFFFF"/>
                </a:solidFill>
                <a:latin typeface="Helvetica Neue"/>
                <a:ea typeface="Helvetica Neue"/>
                <a:cs typeface="Helvetica Neue"/>
                <a:sym typeface="Helvetica Neue"/>
              </a:rPr>
            </a:br>
            <a:r>
              <a:rPr lang="en" sz="1300" b="0" i="0" u="none" strike="noStrike" cap="none" dirty="0" smtClean="0">
                <a:solidFill>
                  <a:srgbClr val="FFFFFF"/>
                </a:solidFill>
                <a:latin typeface="Helvetica Neue"/>
                <a:ea typeface="Helvetica Neue"/>
                <a:cs typeface="Helvetica Neue"/>
                <a:sym typeface="Helvetica Neue"/>
              </a:rPr>
              <a:t>but </a:t>
            </a:r>
            <a:r>
              <a:rPr lang="en" sz="1300" b="0" i="0" u="none" strike="noStrike" cap="none" dirty="0">
                <a:solidFill>
                  <a:srgbClr val="FFFFFF"/>
                </a:solidFill>
                <a:latin typeface="Helvetica Neue"/>
                <a:ea typeface="Helvetica Neue"/>
                <a:cs typeface="Helvetica Neue"/>
                <a:sym typeface="Helvetica Neue"/>
              </a:rPr>
              <a:t>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US" sz="1300" b="0" i="0" u="none" strike="noStrike" cap="none" dirty="0" smtClean="0">
              <a:solidFill>
                <a:srgbClr val="FFFFFF"/>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rgbClr val="FFFFFF"/>
                </a:solidFill>
                <a:latin typeface="Helvetica Neue"/>
                <a:ea typeface="Helvetica Neue"/>
                <a:cs typeface="Helvetica Neue"/>
                <a:sym typeface="Helvetica Neue"/>
              </a:rPr>
              <a:t>Recurrence #2:</a:t>
            </a:r>
            <a:br>
              <a:rPr lang="en" sz="1700" dirty="0">
                <a:solidFill>
                  <a:srgbClr val="FFFFFF"/>
                </a:solidFill>
                <a:latin typeface="Helvetica Neue"/>
                <a:ea typeface="Helvetica Neue"/>
                <a:cs typeface="Helvetica Neue"/>
                <a:sym typeface="Helvetica Neue"/>
              </a:rPr>
            </a:br>
            <a:r>
              <a:rPr lang="en" sz="1700" dirty="0">
                <a:solidFill>
                  <a:srgbClr val="FFFFFF"/>
                </a:solidFill>
                <a:latin typeface="Helvetica Neue"/>
                <a:ea typeface="Helvetica Neue"/>
                <a:cs typeface="Helvetica Neue"/>
                <a:sym typeface="Helvetica Neue"/>
              </a:rPr>
              <a:t>(Low-power) application to </a:t>
            </a:r>
            <a:r>
              <a:rPr lang="en" sz="1700" b="1" dirty="0" err="1">
                <a:solidFill>
                  <a:srgbClr val="FFFFFF"/>
                </a:solidFill>
                <a:latin typeface="Helvetica Neue"/>
                <a:ea typeface="Helvetica Neue"/>
                <a:cs typeface="Helvetica Neue"/>
                <a:sym typeface="Helvetica Neue"/>
              </a:rPr>
              <a:t>pRCC</a:t>
            </a:r>
            <a:endParaRPr lang="en" sz="1700" b="1" dirty="0">
              <a:solidFill>
                <a:srgbClr val="FFFFFF"/>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rgbClr val="FFFFFF"/>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rgbClr val="FFFFFF"/>
                </a:solidFill>
                <a:latin typeface="Helvetica Neue"/>
                <a:ea typeface="Helvetica Neue"/>
                <a:cs typeface="Helvetica Neue"/>
                <a:sym typeface="Helvetica Neue"/>
              </a:rPr>
              <a:t>Analysis of signatures &amp; </a:t>
            </a:r>
            <a:r>
              <a:rPr lang="en-US" sz="1300" dirty="0" err="1" smtClean="0">
                <a:solidFill>
                  <a:srgbClr val="FFFFFF"/>
                </a:solidFill>
                <a:latin typeface="Helvetica Neue"/>
                <a:ea typeface="Helvetica Neue"/>
                <a:cs typeface="Helvetica Neue"/>
                <a:sym typeface="Helvetica Neue"/>
              </a:rPr>
              <a:t>tu</a:t>
            </a:r>
            <a:r>
              <a:rPr lang="en" sz="1300" dirty="0" err="1" smtClean="0">
                <a:solidFill>
                  <a:srgbClr val="FFFFFF"/>
                </a:solidFill>
                <a:latin typeface="Helvetica Neue"/>
                <a:ea typeface="Helvetica Neue"/>
                <a:cs typeface="Helvetica Neue"/>
                <a:sym typeface="Helvetica Neue"/>
              </a:rPr>
              <a:t>mor</a:t>
            </a:r>
            <a:r>
              <a:rPr lang="en" sz="1300" dirty="0" smtClean="0">
                <a:solidFill>
                  <a:srgbClr val="FFFFFF"/>
                </a:solidFill>
                <a:latin typeface="Helvetica Neue"/>
                <a:ea typeface="Helvetica Neue"/>
                <a:cs typeface="Helvetica Neue"/>
                <a:sym typeface="Helvetica Neue"/>
              </a:rPr>
              <a:t> </a:t>
            </a:r>
            <a:r>
              <a:rPr lang="en" sz="1300" dirty="0">
                <a:solidFill>
                  <a:srgbClr val="FFFFFF"/>
                </a:solidFill>
                <a:latin typeface="Helvetica Neue"/>
                <a:ea typeface="Helvetica Neue"/>
                <a:cs typeface="Helvetica Neue"/>
                <a:sym typeface="Helvetica Neue"/>
              </a:rPr>
              <a:t>evolution </a:t>
            </a:r>
            <a:r>
              <a:rPr lang="en-US" sz="1300" dirty="0">
                <a:solidFill>
                  <a:srgbClr val="FFFFFF"/>
                </a:solidFill>
                <a:latin typeface="Helvetica Neue"/>
                <a:ea typeface="Helvetica Neue"/>
                <a:cs typeface="Helvetica Neue"/>
                <a:sym typeface="Helvetica Neue"/>
              </a:rPr>
              <a:t>helps </a:t>
            </a:r>
            <a:r>
              <a:rPr lang="en-US" sz="1300" dirty="0" smtClean="0">
                <a:solidFill>
                  <a:srgbClr val="FFFFFF"/>
                </a:solidFill>
                <a:latin typeface="Helvetica Neue"/>
                <a:ea typeface="Helvetica Neue"/>
                <a:cs typeface="Helvetica Neue"/>
                <a:sym typeface="Helvetica Neue"/>
              </a:rPr>
              <a:t>identify </a:t>
            </a:r>
            <a:r>
              <a:rPr lang="en" sz="1300" dirty="0" smtClean="0">
                <a:solidFill>
                  <a:srgbClr val="FFFFFF"/>
                </a:solidFill>
                <a:latin typeface="Helvetica Neue"/>
                <a:ea typeface="Helvetica Neue"/>
                <a:cs typeface="Helvetica Neue"/>
                <a:sym typeface="Helvetica Neue"/>
              </a:rPr>
              <a:t>key </a:t>
            </a:r>
            <a:r>
              <a:rPr lang="en" sz="1300" dirty="0">
                <a:solidFill>
                  <a:srgbClr val="FFFFFF"/>
                </a:solidFill>
                <a:latin typeface="Helvetica Neue"/>
                <a:ea typeface="Helvetica Neue"/>
                <a:cs typeface="Helvetica Neue"/>
                <a:sym typeface="Helvetica Neue"/>
              </a:rPr>
              <a:t>mutations </a:t>
            </a:r>
            <a:r>
              <a:rPr lang="en-US" sz="1300" dirty="0" smtClean="0">
                <a:solidFill>
                  <a:srgbClr val="FFFFFF"/>
                </a:solidFill>
                <a:latin typeface="Helvetica Neue"/>
                <a:ea typeface="Helvetica Neue"/>
                <a:cs typeface="Helvetica Neue"/>
                <a:sym typeface="Helvetica Neue"/>
              </a:rPr>
              <a:t>in different ways </a:t>
            </a:r>
            <a:endParaRPr lang="en" sz="13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41294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lvl="1" indent="-228600">
              <a:spcBef>
                <a:spcPts val="500"/>
              </a:spcBef>
              <a:buFont typeface="Merriweather Sans"/>
              <a:buChar char="•"/>
            </a:pPr>
            <a:endParaRPr lang="en" sz="1400" dirty="0"/>
          </a:p>
          <a:p>
            <a:pPr marL="457200" lvl="0" indent="0">
              <a:spcBef>
                <a:spcPts val="500"/>
              </a:spcBef>
              <a:buNone/>
            </a:pPr>
            <a:r>
              <a:rPr lang="en" sz="1400" dirty="0"/>
              <a:t/>
            </a:r>
            <a:br>
              <a:rPr lang="en" sz="1400" dirty="0"/>
            </a:br>
            <a:endParaRPr lang="en" sz="1400" dirty="0"/>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857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grpSp>
        <p:nvGrpSpPr>
          <p:cNvPr id="56" name="Shape 56"/>
          <p:cNvGrpSpPr/>
          <p:nvPr/>
        </p:nvGrpSpPr>
        <p:grpSpPr>
          <a:xfrm>
            <a:off x="4400501" y="2971536"/>
            <a:ext cx="628734" cy="1877520"/>
            <a:chOff x="4343400" y="3962400"/>
            <a:chExt cx="838200" cy="2503026"/>
          </a:xfrm>
        </p:grpSpPr>
        <p:pic>
          <p:nvPicPr>
            <p:cNvPr id="57" name="Shape 57" descr="C:\Users\JM\Desktop\Untitled-2.png"/>
            <p:cNvPicPr preferRelativeResize="0"/>
            <p:nvPr/>
          </p:nvPicPr>
          <p:blipFill rotWithShape="1">
            <a:blip r:embed="rId3">
              <a:alphaModFix/>
            </a:blip>
            <a:srcRect r="-8178" b="-33333"/>
            <a:stretch/>
          </p:blipFill>
          <p:spPr>
            <a:xfrm>
              <a:off x="4343400" y="5486400"/>
              <a:ext cx="825906" cy="897369"/>
            </a:xfrm>
            <a:prstGeom prst="rect">
              <a:avLst/>
            </a:prstGeom>
            <a:noFill/>
            <a:ln w="9525" cap="flat" cmpd="sng">
              <a:solidFill>
                <a:schemeClr val="dk1"/>
              </a:solidFill>
              <a:prstDash val="solid"/>
              <a:miter lim="800000"/>
              <a:headEnd type="none" w="med" len="med"/>
              <a:tailEnd type="none" w="med" len="med"/>
            </a:ln>
          </p:spPr>
        </p:pic>
        <p:pic>
          <p:nvPicPr>
            <p:cNvPr id="58" name="Shape 58" descr="C:\Users\JM\Desktop\Untitled-3.png"/>
            <p:cNvPicPr preferRelativeResize="0"/>
            <p:nvPr/>
          </p:nvPicPr>
          <p:blipFill rotWithShape="1">
            <a:blip r:embed="rId4">
              <a:alphaModFix/>
            </a:blip>
            <a:srcRect l="-9841" t="-14280" r="-8305" b="-57157"/>
            <a:stretch/>
          </p:blipFill>
          <p:spPr>
            <a:xfrm>
              <a:off x="4343400" y="3962400"/>
              <a:ext cx="829187" cy="900714"/>
            </a:xfrm>
            <a:prstGeom prst="rect">
              <a:avLst/>
            </a:prstGeom>
            <a:noFill/>
            <a:ln w="9525" cap="flat" cmpd="sng">
              <a:solidFill>
                <a:schemeClr val="dk1"/>
              </a:solidFill>
              <a:prstDash val="solid"/>
              <a:miter lim="800000"/>
              <a:headEnd type="none" w="med" len="med"/>
              <a:tailEnd type="none" w="med" len="med"/>
            </a:ln>
          </p:spPr>
        </p:pic>
        <p:sp>
          <p:nvSpPr>
            <p:cNvPr id="59" name="Shape 59"/>
            <p:cNvSpPr txBox="1"/>
            <p:nvPr/>
          </p:nvSpPr>
          <p:spPr>
            <a:xfrm>
              <a:off x="4343400" y="6095526"/>
              <a:ext cx="838200" cy="369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400" b="0" i="0" u="none" strike="noStrike" cap="none">
                  <a:solidFill>
                    <a:srgbClr val="000000"/>
                  </a:solidFill>
                  <a:latin typeface="Arial"/>
                  <a:ea typeface="Arial"/>
                  <a:cs typeface="Arial"/>
                  <a:sym typeface="Arial"/>
                </a:rPr>
                <a:t>tumor</a:t>
              </a:r>
            </a:p>
          </p:txBody>
        </p:sp>
        <p:sp>
          <p:nvSpPr>
            <p:cNvPr id="60" name="Shape 60"/>
            <p:cNvSpPr txBox="1"/>
            <p:nvPr/>
          </p:nvSpPr>
          <p:spPr>
            <a:xfrm>
              <a:off x="4343400" y="4571865"/>
              <a:ext cx="838200" cy="338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200" b="0" i="0" u="none" strike="noStrike" cap="none">
                  <a:solidFill>
                    <a:srgbClr val="000000"/>
                  </a:solidFill>
                  <a:latin typeface="Arial"/>
                  <a:ea typeface="Arial"/>
                  <a:cs typeface="Arial"/>
                  <a:sym typeface="Arial"/>
                </a:rPr>
                <a:t>normal</a:t>
              </a:r>
            </a:p>
          </p:txBody>
        </p:sp>
      </p:grpSp>
      <p:pic>
        <p:nvPicPr>
          <p:cNvPr id="61" name="Shape 61" descr="C:\Users\JM\Desktop\adult-male-body-no-descriptors-hi.png"/>
          <p:cNvPicPr preferRelativeResize="0"/>
          <p:nvPr/>
        </p:nvPicPr>
        <p:blipFill rotWithShape="1">
          <a:blip r:embed="rId5">
            <a:alphaModFix/>
          </a:blip>
          <a:srcRect b="17566"/>
          <a:stretch/>
        </p:blipFill>
        <p:spPr>
          <a:xfrm>
            <a:off x="1371600" y="1657350"/>
            <a:ext cx="2992874" cy="3474065"/>
          </a:xfrm>
          <a:prstGeom prst="rect">
            <a:avLst/>
          </a:prstGeom>
          <a:noFill/>
          <a:ln>
            <a:noFill/>
          </a:ln>
        </p:spPr>
      </p:pic>
      <p:grpSp>
        <p:nvGrpSpPr>
          <p:cNvPr id="62" name="Shape 62"/>
          <p:cNvGrpSpPr/>
          <p:nvPr/>
        </p:nvGrpSpPr>
        <p:grpSpPr>
          <a:xfrm>
            <a:off x="4743450" y="2171700"/>
            <a:ext cx="971550" cy="2800350"/>
            <a:chOff x="4800600" y="2895600"/>
            <a:chExt cx="1295400" cy="3733800"/>
          </a:xfrm>
        </p:grpSpPr>
        <p:cxnSp>
          <p:nvCxnSpPr>
            <p:cNvPr id="63" name="Shape 63"/>
            <p:cNvCxnSpPr/>
            <p:nvPr/>
          </p:nvCxnSpPr>
          <p:spPr>
            <a:xfrm rot="10800000" flipH="1">
              <a:off x="4800600" y="4800600"/>
              <a:ext cx="1295400" cy="838200"/>
            </a:xfrm>
            <a:prstGeom prst="straightConnector1">
              <a:avLst/>
            </a:prstGeom>
            <a:noFill/>
            <a:ln w="9525" cap="flat" cmpd="sng">
              <a:solidFill>
                <a:schemeClr val="dk1"/>
              </a:solidFill>
              <a:prstDash val="solid"/>
              <a:miter lim="800000"/>
              <a:headEnd type="none" w="med" len="med"/>
              <a:tailEnd type="none" w="med" len="med"/>
            </a:ln>
          </p:spPr>
        </p:cxnSp>
        <p:cxnSp>
          <p:nvCxnSpPr>
            <p:cNvPr id="64" name="Shape 64"/>
            <p:cNvCxnSpPr/>
            <p:nvPr/>
          </p:nvCxnSpPr>
          <p:spPr>
            <a:xfrm>
              <a:off x="4800600" y="5638800"/>
              <a:ext cx="1295400" cy="990600"/>
            </a:xfrm>
            <a:prstGeom prst="straightConnector1">
              <a:avLst/>
            </a:prstGeom>
            <a:noFill/>
            <a:ln w="9525" cap="flat" cmpd="sng">
              <a:solidFill>
                <a:schemeClr val="dk1"/>
              </a:solidFill>
              <a:prstDash val="solid"/>
              <a:miter lim="800000"/>
              <a:headEnd type="none" w="med" len="med"/>
              <a:tailEnd type="none" w="med" len="med"/>
            </a:ln>
          </p:spPr>
        </p:cxnSp>
        <p:cxnSp>
          <p:nvCxnSpPr>
            <p:cNvPr id="65" name="Shape 65"/>
            <p:cNvCxnSpPr/>
            <p:nvPr/>
          </p:nvCxnSpPr>
          <p:spPr>
            <a:xfrm rot="10800000" flipH="1">
              <a:off x="4876800" y="2895600"/>
              <a:ext cx="1219200" cy="1295400"/>
            </a:xfrm>
            <a:prstGeom prst="straightConnector1">
              <a:avLst/>
            </a:prstGeom>
            <a:noFill/>
            <a:ln w="9525" cap="flat" cmpd="sng">
              <a:solidFill>
                <a:schemeClr val="dk1"/>
              </a:solidFill>
              <a:prstDash val="solid"/>
              <a:miter lim="800000"/>
              <a:headEnd type="none" w="med" len="med"/>
              <a:tailEnd type="none" w="med" len="med"/>
            </a:ln>
          </p:spPr>
        </p:cxnSp>
        <p:cxnSp>
          <p:nvCxnSpPr>
            <p:cNvPr id="66" name="Shape 66"/>
            <p:cNvCxnSpPr/>
            <p:nvPr/>
          </p:nvCxnSpPr>
          <p:spPr>
            <a:xfrm>
              <a:off x="4876800" y="4191000"/>
              <a:ext cx="1219200" cy="5334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67" name="Shape 67"/>
          <p:cNvGrpSpPr/>
          <p:nvPr/>
        </p:nvGrpSpPr>
        <p:grpSpPr>
          <a:xfrm>
            <a:off x="3028950" y="2971800"/>
            <a:ext cx="1371600" cy="2057400"/>
            <a:chOff x="2514600" y="3962400"/>
            <a:chExt cx="1828800" cy="2743200"/>
          </a:xfrm>
        </p:grpSpPr>
        <p:cxnSp>
          <p:nvCxnSpPr>
            <p:cNvPr id="68" name="Shape 68"/>
            <p:cNvCxnSpPr/>
            <p:nvPr/>
          </p:nvCxnSpPr>
          <p:spPr>
            <a:xfrm rot="10800000" flipH="1">
              <a:off x="2514600" y="5486400"/>
              <a:ext cx="1828800" cy="1219200"/>
            </a:xfrm>
            <a:prstGeom prst="straightConnector1">
              <a:avLst/>
            </a:prstGeom>
            <a:noFill/>
            <a:ln w="9525" cap="flat" cmpd="sng">
              <a:solidFill>
                <a:schemeClr val="dk1"/>
              </a:solidFill>
              <a:prstDash val="solid"/>
              <a:miter lim="800000"/>
              <a:headEnd type="none" w="med" len="med"/>
              <a:tailEnd type="none" w="med" len="med"/>
            </a:ln>
          </p:spPr>
        </p:cxnSp>
        <p:cxnSp>
          <p:nvCxnSpPr>
            <p:cNvPr id="69" name="Shape 69"/>
            <p:cNvCxnSpPr/>
            <p:nvPr/>
          </p:nvCxnSpPr>
          <p:spPr>
            <a:xfrm rot="10800000" flipH="1">
              <a:off x="2514600" y="6400800"/>
              <a:ext cx="1828800" cy="304800"/>
            </a:xfrm>
            <a:prstGeom prst="straightConnector1">
              <a:avLst/>
            </a:prstGeom>
            <a:noFill/>
            <a:ln w="9525" cap="flat" cmpd="sng">
              <a:solidFill>
                <a:schemeClr val="dk1"/>
              </a:solidFill>
              <a:prstDash val="solid"/>
              <a:miter lim="800000"/>
              <a:headEnd type="none" w="med" len="med"/>
              <a:tailEnd type="none" w="med" len="med"/>
            </a:ln>
          </p:spPr>
        </p:cxnSp>
        <p:cxnSp>
          <p:nvCxnSpPr>
            <p:cNvPr id="70" name="Shape 70"/>
            <p:cNvCxnSpPr/>
            <p:nvPr/>
          </p:nvCxnSpPr>
          <p:spPr>
            <a:xfrm rot="10800000" flipH="1">
              <a:off x="2514600" y="3962400"/>
              <a:ext cx="1828800" cy="2743200"/>
            </a:xfrm>
            <a:prstGeom prst="straightConnector1">
              <a:avLst/>
            </a:prstGeom>
            <a:noFill/>
            <a:ln w="9525" cap="flat" cmpd="sng">
              <a:solidFill>
                <a:schemeClr val="dk1"/>
              </a:solidFill>
              <a:prstDash val="solid"/>
              <a:miter lim="800000"/>
              <a:headEnd type="none" w="med" len="med"/>
              <a:tailEnd type="none" w="med" len="med"/>
            </a:ln>
          </p:spPr>
        </p:cxnSp>
        <p:cxnSp>
          <p:nvCxnSpPr>
            <p:cNvPr id="71" name="Shape 71"/>
            <p:cNvCxnSpPr/>
            <p:nvPr/>
          </p:nvCxnSpPr>
          <p:spPr>
            <a:xfrm rot="10800000" flipH="1">
              <a:off x="2514600" y="4876800"/>
              <a:ext cx="1828800" cy="18288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72" name="Shape 72"/>
          <p:cNvGrpSpPr/>
          <p:nvPr/>
        </p:nvGrpSpPr>
        <p:grpSpPr>
          <a:xfrm>
            <a:off x="5715000" y="2171700"/>
            <a:ext cx="1599267" cy="2825658"/>
            <a:chOff x="6096000" y="2895600"/>
            <a:chExt cx="2132355" cy="3767544"/>
          </a:xfrm>
        </p:grpSpPr>
        <p:pic>
          <p:nvPicPr>
            <p:cNvPr id="73" name="Shape 73" descr="C:\Users\JM\Desktop\karyograms670.jpg"/>
            <p:cNvPicPr preferRelativeResize="0"/>
            <p:nvPr/>
          </p:nvPicPr>
          <p:blipFill rotWithShape="1">
            <a:blip r:embed="rId6">
              <a:alphaModFix/>
            </a:blip>
            <a:srcRect l="2388" t="17071" r="51043" b="2438"/>
            <a:stretch/>
          </p:blipFill>
          <p:spPr>
            <a:xfrm>
              <a:off x="6096000" y="2895600"/>
              <a:ext cx="2129309" cy="1861024"/>
            </a:xfrm>
            <a:prstGeom prst="rect">
              <a:avLst/>
            </a:prstGeom>
            <a:noFill/>
            <a:ln>
              <a:noFill/>
            </a:ln>
          </p:spPr>
        </p:pic>
        <p:pic>
          <p:nvPicPr>
            <p:cNvPr id="74" name="Shape 74" descr="C:\Users\JM\Desktop\karyograms670.jpg"/>
            <p:cNvPicPr preferRelativeResize="0"/>
            <p:nvPr/>
          </p:nvPicPr>
          <p:blipFill rotWithShape="1">
            <a:blip r:embed="rId6">
              <a:alphaModFix/>
            </a:blip>
            <a:srcRect l="50893" t="10064" r="1346" b="4567"/>
            <a:stretch/>
          </p:blipFill>
          <p:spPr>
            <a:xfrm>
              <a:off x="6096000" y="4800600"/>
              <a:ext cx="2132355" cy="1862544"/>
            </a:xfrm>
            <a:prstGeom prst="rect">
              <a:avLst/>
            </a:prstGeom>
            <a:noFill/>
            <a:ln>
              <a:noFill/>
            </a:ln>
          </p:spPr>
        </p:pic>
      </p:grpSp>
      <p:sp>
        <p:nvSpPr>
          <p:cNvPr id="75" name="Shape 75"/>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
        <p:nvSpPr>
          <p:cNvPr id="76" name="Shape 76"/>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317" name="Shape 317"/>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318" name="Shape 318"/>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dirty="0" err="1">
                <a:solidFill>
                  <a:srgbClr val="000090"/>
                </a:solidFill>
                <a:latin typeface="Helvetica Neue"/>
                <a:ea typeface="Helvetica Neue"/>
                <a:cs typeface="Helvetica Neue"/>
                <a:sym typeface="Helvetica Neue"/>
              </a:rPr>
              <a:t>vat.gersteinlab.org</a:t>
            </a:r>
            <a:endParaRPr lang="en" sz="2400" b="0" i="0" u="none" strike="noStrike" cap="none" dirty="0">
              <a:solidFill>
                <a:srgbClr val="000090"/>
              </a:solidFill>
              <a:latin typeface="Helvetica Neue"/>
              <a:ea typeface="Helvetica Neue"/>
              <a:cs typeface="Helvetica Neue"/>
              <a:sym typeface="Helvetica Neue"/>
            </a:endParaRPr>
          </a:p>
        </p:txBody>
      </p:sp>
      <p:sp>
        <p:nvSpPr>
          <p:cNvPr id="319" name="Shape 319"/>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320" name="Shape 320"/>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321" name="Shape 321"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322" name="Shape 322"/>
          <p:cNvSpPr txBox="1"/>
          <p:nvPr/>
        </p:nvSpPr>
        <p:spPr>
          <a:xfrm>
            <a:off x="25675" y="266700"/>
            <a:ext cx="88848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 developed for 1000G F</a:t>
            </a:r>
            <a:r>
              <a:rPr lang="en" sz="2200" b="1">
                <a:solidFill>
                  <a:srgbClr val="22228B"/>
                </a:solidFill>
                <a:latin typeface="Helvetica Neue"/>
                <a:ea typeface="Helvetica Neue"/>
                <a:cs typeface="Helvetica Neue"/>
                <a:sym typeface="Helvetica Neue"/>
              </a:rPr>
              <a:t>IG</a:t>
            </a:r>
          </a:p>
        </p:txBody>
      </p:sp>
      <p:sp>
        <p:nvSpPr>
          <p:cNvPr id="323" name="Shape 323"/>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330" name="Shape 330"/>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331" name="Shape 331"/>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332" name="Shape 332"/>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333" name="Shape 333"/>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334" name="Shape 334"/>
          <p:cNvGrpSpPr/>
          <p:nvPr/>
        </p:nvGrpSpPr>
        <p:grpSpPr>
          <a:xfrm>
            <a:off x="638969" y="3218923"/>
            <a:ext cx="7588771" cy="1871021"/>
            <a:chOff x="638969" y="3218923"/>
            <a:chExt cx="7588771" cy="1871021"/>
          </a:xfrm>
        </p:grpSpPr>
        <p:pic>
          <p:nvPicPr>
            <p:cNvPr id="335" name="Shape 335"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336" name="Shape 336"/>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7" name="Shape 337"/>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8" name="Shape 338"/>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9" name="Shape 339"/>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0" name="Shape 340"/>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1" name="Shape 341"/>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2" name="Shape 342"/>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3" name="Shape 343"/>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9850" y="342900"/>
            <a:ext cx="3084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dirty="0">
                <a:solidFill>
                  <a:srgbClr val="22228B"/>
                </a:solidFill>
                <a:latin typeface="Helvetica Neue"/>
                <a:ea typeface="Helvetica Neue"/>
                <a:cs typeface="Helvetica Neue"/>
                <a:sym typeface="Helvetica Neue"/>
              </a:rPr>
              <a:t>A</a:t>
            </a:r>
            <a:r>
              <a:rPr lang="en" sz="2300" b="1" i="0" u="none" strike="noStrike" cap="none" dirty="0">
                <a:solidFill>
                  <a:srgbClr val="22228B"/>
                </a:solidFill>
                <a:latin typeface="Helvetica Neue"/>
                <a:ea typeface="Helvetica Neue"/>
                <a:cs typeface="Helvetica Neue"/>
                <a:sym typeface="Helvetica Neue"/>
              </a:rPr>
              <a:t>nnotation </a:t>
            </a:r>
            <a:r>
              <a:rPr lang="en" sz="2300" b="1" i="0" u="none" strike="noStrike" cap="none" dirty="0" smtClean="0">
                <a:solidFill>
                  <a:srgbClr val="22228B"/>
                </a:solidFill>
                <a:latin typeface="Helvetica Neue"/>
                <a:ea typeface="Helvetica Neue"/>
                <a:cs typeface="Helvetica Neue"/>
                <a:sym typeface="Helvetica Neue"/>
              </a:rPr>
              <a:t>of</a:t>
            </a:r>
            <a:r>
              <a:rPr lang="en-US" sz="2300" b="1" i="0" u="none" strike="noStrike" cap="none" dirty="0" smtClean="0">
                <a:solidFill>
                  <a:srgbClr val="22228B"/>
                </a:solidFill>
                <a:latin typeface="Helvetica Neue"/>
                <a:ea typeface="Helvetica Neue"/>
                <a:cs typeface="Helvetica Neue"/>
                <a:sym typeface="Helvetica Neue"/>
              </a:rPr>
              <a:t>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L</a:t>
            </a:r>
            <a:r>
              <a:rPr lang="en" sz="2300" b="1" i="0" u="none" strike="noStrike" cap="none" dirty="0" smtClean="0">
                <a:solidFill>
                  <a:srgbClr val="22228B"/>
                </a:solidFill>
                <a:latin typeface="Helvetica Neue"/>
                <a:ea typeface="Helvetica Neue"/>
                <a:cs typeface="Helvetica Neue"/>
                <a:sym typeface="Helvetica Neue"/>
              </a:rPr>
              <a:t>oss-</a:t>
            </a:r>
            <a:r>
              <a:rPr lang="en" sz="2300" b="1" i="0" u="sng" strike="noStrike" cap="none" dirty="0" smtClean="0">
                <a:solidFill>
                  <a:srgbClr val="22228B"/>
                </a:solidFill>
                <a:latin typeface="Helvetica Neue"/>
                <a:ea typeface="Helvetica Neue"/>
                <a:cs typeface="Helvetica Neue"/>
                <a:sym typeface="Helvetica Neue"/>
              </a:rPr>
              <a:t>o</a:t>
            </a:r>
            <a:r>
              <a:rPr lang="en" sz="2300" b="1" i="0" u="none" strike="noStrike" cap="none" dirty="0" smtClean="0">
                <a:solidFill>
                  <a:srgbClr val="22228B"/>
                </a:solidFill>
                <a:latin typeface="Helvetica Neue"/>
                <a:ea typeface="Helvetica Neue"/>
                <a:cs typeface="Helvetica Neue"/>
                <a:sym typeface="Helvetica Neue"/>
              </a:rPr>
              <a:t>f-</a:t>
            </a:r>
            <a:r>
              <a:rPr lang="en" sz="2300" b="1" i="0" u="sng" strike="noStrike" cap="none" dirty="0" smtClean="0">
                <a:solidFill>
                  <a:srgbClr val="22228B"/>
                </a:solidFill>
                <a:latin typeface="Helvetica Neue"/>
                <a:ea typeface="Helvetica Neue"/>
                <a:cs typeface="Helvetica Neue"/>
                <a:sym typeface="Helvetica Neue"/>
              </a:rPr>
              <a:t>F</a:t>
            </a:r>
            <a:r>
              <a:rPr lang="en" sz="2300" b="1" i="0" u="none" strike="noStrike" cap="none" dirty="0" smtClean="0">
                <a:solidFill>
                  <a:srgbClr val="22228B"/>
                </a:solidFill>
                <a:latin typeface="Helvetica Neue"/>
                <a:ea typeface="Helvetica Neue"/>
                <a:cs typeface="Helvetica Neue"/>
                <a:sym typeface="Helvetica Neue"/>
              </a:rPr>
              <a:t>unction</a:t>
            </a:r>
            <a:r>
              <a:rPr lang="en" sz="2300" b="1" i="0" u="none" strike="noStrike" cap="none" dirty="0">
                <a:solidFill>
                  <a:srgbClr val="22228B"/>
                </a:solidFill>
                <a:latin typeface="Helvetica Neue"/>
                <a:ea typeface="Helvetica Neue"/>
                <a:cs typeface="Helvetica Neue"/>
                <a:sym typeface="Helvetica Neue"/>
              </a:rPr>
              <a:t> </a:t>
            </a:r>
            <a:r>
              <a:rPr lang="en-US" sz="2300" b="1" i="0" u="none" strike="noStrike" cap="none" dirty="0" smtClean="0">
                <a:solidFill>
                  <a:srgbClr val="22228B"/>
                </a:solidFill>
                <a:latin typeface="Helvetica Neue"/>
                <a:ea typeface="Helvetica Neue"/>
                <a:cs typeface="Helvetica Neue"/>
                <a:sym typeface="Helvetica Neue"/>
              </a:rPr>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T</a:t>
            </a:r>
            <a:r>
              <a:rPr lang="en" sz="2300" b="1" i="0" u="none" strike="noStrike" cap="none" dirty="0" smtClean="0">
                <a:solidFill>
                  <a:srgbClr val="22228B"/>
                </a:solidFill>
                <a:latin typeface="Helvetica Neue"/>
                <a:ea typeface="Helvetica Neue"/>
                <a:cs typeface="Helvetica Neue"/>
                <a:sym typeface="Helvetica Neue"/>
              </a:rPr>
              <a:t>ranscripts </a:t>
            </a:r>
            <a:r>
              <a:rPr lang="en" sz="2300" b="1" i="0" u="none" strike="noStrike" cap="none" dirty="0">
                <a:solidFill>
                  <a:srgbClr val="22228B"/>
                </a:solidFill>
                <a:latin typeface="Helvetica Neue"/>
                <a:ea typeface="Helvetica Neue"/>
                <a:cs typeface="Helvetica Neue"/>
                <a:sym typeface="Helvetica Neue"/>
              </a:rPr>
              <a:t>(</a:t>
            </a: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a:t>
            </a:r>
          </a:p>
        </p:txBody>
      </p:sp>
      <p:sp>
        <p:nvSpPr>
          <p:cNvPr id="350" name="Shape 350"/>
          <p:cNvSpPr txBox="1">
            <a:spLocks noGrp="1"/>
          </p:cNvSpPr>
          <p:nvPr>
            <p:ph type="body" idx="2"/>
          </p:nvPr>
        </p:nvSpPr>
        <p:spPr>
          <a:xfrm>
            <a:off x="629850" y="1960999"/>
            <a:ext cx="3930900" cy="25110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dirty="0">
                <a:latin typeface="Helvetica Neue"/>
                <a:ea typeface="Helvetica Neue"/>
                <a:cs typeface="Helvetica Neue"/>
                <a:sym typeface="Helvetica Neue"/>
              </a:rPr>
              <a:t>Runs on top of VAT</a:t>
            </a:r>
          </a:p>
          <a:p>
            <a:pPr lvl="0" rtl="0">
              <a:lnSpc>
                <a:spcPct val="80000"/>
              </a:lnSpc>
              <a:spcBef>
                <a:spcPts val="0"/>
              </a:spcBef>
              <a:buNone/>
            </a:pPr>
            <a:endParaRPr sz="1400" dirty="0">
              <a:latin typeface="Helvetica Neue"/>
              <a:ea typeface="Helvetica Neue"/>
              <a:cs typeface="Helvetica Neue"/>
              <a:sym typeface="Helvetica Neue"/>
            </a:endParaRPr>
          </a:p>
          <a:p>
            <a:pPr lvl="0" rtl="0">
              <a:lnSpc>
                <a:spcPct val="80000"/>
              </a:lnSpc>
              <a:spcBef>
                <a:spcPts val="0"/>
              </a:spcBef>
              <a:buNone/>
            </a:pPr>
            <a:r>
              <a:rPr lang="en" sz="1400" dirty="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Decorated VCF.</a:t>
            </a:r>
          </a:p>
          <a:p>
            <a:pPr lvl="0" rtl="0">
              <a:lnSpc>
                <a:spcPct val="150000"/>
              </a:lnSpc>
              <a:spcBef>
                <a:spcPts val="0"/>
              </a:spcBef>
              <a:buNone/>
            </a:pPr>
            <a:endParaRPr sz="1400" b="1" dirty="0">
              <a:latin typeface="Helvetica Neue"/>
              <a:ea typeface="Helvetica Neue"/>
              <a:cs typeface="Helvetica Neue"/>
              <a:sym typeface="Helvetica Neue"/>
            </a:endParaRPr>
          </a:p>
        </p:txBody>
      </p:sp>
      <p:sp>
        <p:nvSpPr>
          <p:cNvPr id="351" name="Shape 351"/>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52" name="Shape 352"/>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53" name="Shape 353" descr="ALoFT.png"/>
          <p:cNvPicPr preferRelativeResize="0"/>
          <p:nvPr/>
        </p:nvPicPr>
        <p:blipFill>
          <a:blip r:embed="rId3">
            <a:alphaModFix/>
          </a:blip>
          <a:stretch>
            <a:fillRect/>
          </a:stretch>
        </p:blipFill>
        <p:spPr>
          <a:xfrm>
            <a:off x="4725925" y="87650"/>
            <a:ext cx="3749076" cy="4962725"/>
          </a:xfrm>
          <a:prstGeom prst="rect">
            <a:avLst/>
          </a:prstGeom>
          <a:noFill/>
          <a:ln>
            <a:noFill/>
          </a:ln>
        </p:spPr>
      </p:pic>
      <p:sp>
        <p:nvSpPr>
          <p:cNvPr id="354" name="Shape 354"/>
          <p:cNvSpPr txBox="1"/>
          <p:nvPr/>
        </p:nvSpPr>
        <p:spPr>
          <a:xfrm>
            <a:off x="629850" y="465655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60" name="Shape 360"/>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61" name="Shape 361"/>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62" name="Shape 362"/>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dirty="0">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dirty="0">
                <a:solidFill>
                  <a:srgbClr val="22228B"/>
                </a:solidFill>
                <a:latin typeface="Helvetica Neue"/>
                <a:ea typeface="Helvetica Neue"/>
                <a:cs typeface="Helvetica Neue"/>
                <a:sym typeface="Helvetica Neue"/>
              </a:rPr>
              <a:t>somatic </a:t>
            </a:r>
            <a:r>
              <a:rPr lang="en" sz="2300" b="1" i="0" u="none" strike="noStrike" cap="none" dirty="0" err="1">
                <a:solidFill>
                  <a:srgbClr val="22228B"/>
                </a:solidFill>
                <a:latin typeface="Helvetica Neue"/>
                <a:ea typeface="Helvetica Neue"/>
                <a:cs typeface="Helvetica Neue"/>
                <a:sym typeface="Helvetica Neue"/>
              </a:rPr>
              <a:t>LoF</a:t>
            </a:r>
            <a:r>
              <a:rPr lang="en" sz="2300" b="1" i="0" u="none" strike="noStrike" cap="none" dirty="0">
                <a:solidFill>
                  <a:srgbClr val="22228B"/>
                </a:solidFill>
                <a:latin typeface="Helvetica Neue"/>
                <a:ea typeface="Helvetica Neue"/>
                <a:cs typeface="Helvetica Neue"/>
                <a:sym typeface="Helvetica Neue"/>
              </a:rPr>
              <a:t> variants</a:t>
            </a:r>
          </a:p>
        </p:txBody>
      </p:sp>
      <p:sp>
        <p:nvSpPr>
          <p:cNvPr id="384" name="Shape 38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dirty="0">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dirty="0">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dirty="0">
                <a:solidFill>
                  <a:schemeClr val="dk1"/>
                </a:solidFill>
                <a:latin typeface="Helvetica Neue"/>
                <a:ea typeface="Helvetica Neue"/>
                <a:cs typeface="Helvetica Neue"/>
                <a:sym typeface="Helvetica Neue"/>
              </a:rPr>
              <a:t>Enriched in deleterious </a:t>
            </a:r>
            <a:r>
              <a:rPr lang="en" sz="1400" b="0" i="1" u="none" strike="noStrike" cap="none" dirty="0" err="1">
                <a:solidFill>
                  <a:schemeClr val="dk1"/>
                </a:solidFill>
                <a:latin typeface="Helvetica Neue"/>
                <a:ea typeface="Helvetica Neue"/>
                <a:cs typeface="Helvetica Neue"/>
                <a:sym typeface="Helvetica Neue"/>
              </a:rPr>
              <a:t>LoFs</a:t>
            </a:r>
            <a:r>
              <a:rPr lang="en" sz="1400" b="0" i="1" u="none" strike="noStrike" cap="none" dirty="0">
                <a:solidFill>
                  <a:schemeClr val="dk1"/>
                </a:solidFill>
                <a:latin typeface="Helvetica Neue"/>
                <a:ea typeface="Helvetica Neue"/>
                <a:cs typeface="Helvetica Neue"/>
                <a:sym typeface="Helvetica Neue"/>
              </a:rPr>
              <a:t>.</a:t>
            </a: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dirty="0" err="1">
                <a:solidFill>
                  <a:srgbClr val="011893"/>
                </a:solidFill>
                <a:latin typeface="Helvetica Neue"/>
                <a:ea typeface="Helvetica Neue"/>
                <a:cs typeface="Helvetica Neue"/>
                <a:sym typeface="Helvetica Neue"/>
              </a:rPr>
              <a:t>LoF</a:t>
            </a:r>
            <a:r>
              <a:rPr lang="en" sz="1400" b="1" dirty="0">
                <a:solidFill>
                  <a:srgbClr val="011893"/>
                </a:solidFill>
                <a:latin typeface="Helvetica Neue"/>
                <a:ea typeface="Helvetica Neue"/>
                <a:cs typeface="Helvetica Neue"/>
                <a:sym typeface="Helvetica Neue"/>
              </a:rPr>
              <a:t> tolerant genes:</a:t>
            </a:r>
          </a:p>
          <a:p>
            <a:pPr marL="254000" lvl="0" indent="-228600" rtl="0">
              <a:spcBef>
                <a:spcPts val="0"/>
              </a:spcBef>
              <a:buClr>
                <a:schemeClr val="dk1"/>
              </a:buClr>
              <a:buSzPct val="100000"/>
              <a:buFont typeface="Arial"/>
              <a:buChar char="•"/>
            </a:pPr>
            <a:r>
              <a:rPr lang="en" sz="1400" dirty="0" err="1">
                <a:latin typeface="Helvetica Neue"/>
                <a:ea typeface="Helvetica Neue"/>
                <a:cs typeface="Helvetica Neue"/>
                <a:sym typeface="Helvetica Neue"/>
              </a:rPr>
              <a:t>LoF</a:t>
            </a:r>
            <a:r>
              <a:rPr lang="en" sz="1400" dirty="0">
                <a:latin typeface="Helvetica Neue"/>
                <a:ea typeface="Helvetica Neue"/>
                <a:cs typeface="Helvetica Neue"/>
                <a:sym typeface="Helvetica Neue"/>
              </a:rPr>
              <a:t> in the 1KG cohort.</a:t>
            </a:r>
          </a:p>
          <a:p>
            <a:pPr marL="254000" lvl="0" indent="-228600" rtl="0">
              <a:spcBef>
                <a:spcPts val="0"/>
              </a:spcBef>
              <a:buClr>
                <a:schemeClr val="dk1"/>
              </a:buClr>
              <a:buSzPct val="100000"/>
              <a:buFont typeface="Arial"/>
              <a:buChar char="•"/>
            </a:pPr>
            <a:r>
              <a:rPr lang="en" sz="1400" i="1" dirty="0">
                <a:latin typeface="Helvetica Neue"/>
                <a:ea typeface="Helvetica Neue"/>
                <a:cs typeface="Helvetica Neue"/>
                <a:sym typeface="Helvetica Neue"/>
              </a:rPr>
              <a:t>Depleted in deleterious </a:t>
            </a:r>
            <a:r>
              <a:rPr lang="en" sz="1400" i="1" dirty="0" err="1">
                <a:latin typeface="Helvetica Neue"/>
                <a:ea typeface="Helvetica Neue"/>
                <a:cs typeface="Helvetica Neue"/>
                <a:sym typeface="Helvetica Neue"/>
              </a:rPr>
              <a:t>LoFs</a:t>
            </a:r>
            <a:r>
              <a:rPr lang="en" sz="1400" i="1" dirty="0">
                <a:latin typeface="Helvetica Neue"/>
                <a:ea typeface="Helvetica Neue"/>
                <a:cs typeface="Helvetica Neue"/>
                <a:sym typeface="Helvetica Neue"/>
              </a:rPr>
              <a:t>.</a:t>
            </a:r>
          </a:p>
        </p:txBody>
      </p:sp>
      <p:pic>
        <p:nvPicPr>
          <p:cNvPr id="385" name="Shape 38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86" name="Shape 38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87" name="Shape 387"/>
          <p:cNvCxnSpPr/>
          <p:nvPr/>
        </p:nvCxnSpPr>
        <p:spPr>
          <a:xfrm>
            <a:off x="2027208" y="1535502"/>
            <a:ext cx="3865142" cy="1477898"/>
          </a:xfrm>
          <a:prstGeom prst="straightConnector1">
            <a:avLst/>
          </a:prstGeom>
          <a:noFill/>
          <a:ln w="9525" cap="flat" cmpd="sng">
            <a:solidFill>
              <a:srgbClr val="008000"/>
            </a:solidFill>
            <a:prstDash val="solid"/>
            <a:round/>
            <a:headEnd type="none" w="lg" len="lg"/>
            <a:tailEnd type="triangle" w="lg" len="lg"/>
          </a:ln>
        </p:spPr>
      </p:cxnSp>
      <p:cxnSp>
        <p:nvCxnSpPr>
          <p:cNvPr id="388" name="Shape 388"/>
          <p:cNvCxnSpPr/>
          <p:nvPr/>
        </p:nvCxnSpPr>
        <p:spPr>
          <a:xfrm>
            <a:off x="2449902" y="3191774"/>
            <a:ext cx="3405623" cy="595126"/>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629850" y="342900"/>
            <a:ext cx="3752700" cy="426900"/>
          </a:xfrm>
          <a:prstGeom prst="rect">
            <a:avLst/>
          </a:prstGeom>
          <a:noFill/>
          <a:ln>
            <a:noFill/>
          </a:ln>
        </p:spPr>
        <p:txBody>
          <a:bodyPr wrap="square" lIns="68575" tIns="34275" rIns="68575" bIns="34275" anchor="b" anchorCtr="0">
            <a:noAutofit/>
          </a:bodyPr>
          <a:lstStyle/>
          <a:p>
            <a:pPr marL="0" marR="0" lvl="0" indent="0" algn="ctr" rtl="0">
              <a:lnSpc>
                <a:spcPct val="90000"/>
              </a:lnSpc>
              <a:spcBef>
                <a:spcPts val="0"/>
              </a:spcBef>
              <a:buClr>
                <a:srgbClr val="1F3864"/>
              </a:buClr>
              <a:buSzPct val="25000"/>
              <a:buFont typeface="Helvetica Neue"/>
              <a:buNone/>
            </a:pPr>
            <a:r>
              <a:rPr lang="en" sz="2000" b="1">
                <a:solidFill>
                  <a:srgbClr val="22228B"/>
                </a:solidFill>
                <a:latin typeface="Helvetica Neue"/>
                <a:ea typeface="Helvetica Neue"/>
                <a:cs typeface="Helvetica Neue"/>
                <a:sym typeface="Helvetica Neue"/>
              </a:rPr>
              <a:t>ALoFT refines cancer mutation characterization</a:t>
            </a:r>
          </a:p>
        </p:txBody>
      </p:sp>
      <p:pic>
        <p:nvPicPr>
          <p:cNvPr id="394" name="Shape 394" descr="g69630.png"/>
          <p:cNvPicPr preferRelativeResize="0"/>
          <p:nvPr/>
        </p:nvPicPr>
        <p:blipFill>
          <a:blip r:embed="rId3">
            <a:alphaModFix/>
          </a:blip>
          <a:stretch>
            <a:fillRect/>
          </a:stretch>
        </p:blipFill>
        <p:spPr>
          <a:xfrm>
            <a:off x="4826119" y="102075"/>
            <a:ext cx="3823233" cy="4719522"/>
          </a:xfrm>
          <a:prstGeom prst="rect">
            <a:avLst/>
          </a:prstGeom>
          <a:noFill/>
          <a:ln>
            <a:noFill/>
          </a:ln>
        </p:spPr>
      </p:pic>
      <p:sp>
        <p:nvSpPr>
          <p:cNvPr id="395" name="Shape 395"/>
          <p:cNvSpPr txBox="1"/>
          <p:nvPr/>
        </p:nvSpPr>
        <p:spPr>
          <a:xfrm>
            <a:off x="1098088" y="48216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pic>
        <p:nvPicPr>
          <p:cNvPr id="396" name="Shape 396" descr="text63366.png"/>
          <p:cNvPicPr preferRelativeResize="0"/>
          <p:nvPr/>
        </p:nvPicPr>
        <p:blipFill>
          <a:blip r:embed="rId4">
            <a:alphaModFix/>
          </a:blip>
          <a:stretch>
            <a:fillRect/>
          </a:stretch>
        </p:blipFill>
        <p:spPr>
          <a:xfrm>
            <a:off x="1176124" y="924550"/>
            <a:ext cx="2844053" cy="2577328"/>
          </a:xfrm>
          <a:prstGeom prst="rect">
            <a:avLst/>
          </a:prstGeom>
          <a:noFill/>
          <a:ln>
            <a:noFill/>
          </a:ln>
        </p:spPr>
      </p:pic>
      <p:sp>
        <p:nvSpPr>
          <p:cNvPr id="397" name="Shape 397"/>
          <p:cNvSpPr txBox="1"/>
          <p:nvPr/>
        </p:nvSpPr>
        <p:spPr>
          <a:xfrm>
            <a:off x="604900" y="3136675"/>
            <a:ext cx="4312200" cy="1956300"/>
          </a:xfrm>
          <a:prstGeom prst="rect">
            <a:avLst/>
          </a:prstGeom>
          <a:noFill/>
          <a:ln>
            <a:noFill/>
          </a:ln>
        </p:spPr>
        <p:txBody>
          <a:bodyPr wrap="square" lIns="91425" tIns="91425" rIns="91425" bIns="91425" anchor="ctr" anchorCtr="0">
            <a:noAutofit/>
          </a:bodyPr>
          <a:lstStyle/>
          <a:p>
            <a:pPr lvl="0" rtl="0">
              <a:lnSpc>
                <a:spcPct val="90000"/>
              </a:lnSpc>
              <a:spcBef>
                <a:spcPts val="800"/>
              </a:spcBef>
              <a:buNone/>
            </a:pPr>
            <a:r>
              <a:rPr lang="en" i="1">
                <a:solidFill>
                  <a:schemeClr val="dk1"/>
                </a:solidFill>
                <a:latin typeface="Helvetica Neue"/>
                <a:ea typeface="Helvetica Neue"/>
                <a:cs typeface="Helvetica Neue"/>
                <a:sym typeface="Helvetica Neue"/>
              </a:rPr>
              <a:t>Vogelstein et al. '13:</a:t>
            </a:r>
            <a:r>
              <a:rPr lang="en">
                <a:solidFill>
                  <a:schemeClr val="dk1"/>
                </a:solidFill>
                <a:latin typeface="Helvetica Neue"/>
                <a:ea typeface="Helvetica Neue"/>
                <a:cs typeface="Helvetica Neue"/>
                <a:sym typeface="Helvetica Neue"/>
              </a:rPr>
              <a:t> if &gt;20% of mutations in gene inactivating →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lvl="1" indent="-228600">
              <a:spcBef>
                <a:spcPts val="500"/>
              </a:spcBef>
              <a:buFont typeface="Merriweather Sans"/>
              <a:buChar char="•"/>
            </a:pPr>
            <a:endParaRPr lang="en" sz="1400" dirty="0"/>
          </a:p>
          <a:p>
            <a:pPr marL="457200" lvl="0" indent="0">
              <a:spcBef>
                <a:spcPts val="500"/>
              </a:spcBef>
              <a:buNone/>
            </a:pPr>
            <a:r>
              <a:rPr lang="en" sz="1400" dirty="0"/>
              <a:t/>
            </a:r>
            <a:br>
              <a:rPr lang="en" sz="1400" dirty="0"/>
            </a:br>
            <a:endParaRPr lang="en" sz="1400" dirty="0"/>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201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9115" b="14657"/>
          <a:stretch/>
        </p:blipFill>
        <p:spPr>
          <a:xfrm>
            <a:off x="1156349" y="784985"/>
            <a:ext cx="6831302" cy="4086279"/>
          </a:xfrm>
          <a:prstGeom prst="rect">
            <a:avLst/>
          </a:prstGeom>
        </p:spPr>
      </p:pic>
      <p:sp>
        <p:nvSpPr>
          <p:cNvPr id="2" name="Title 1"/>
          <p:cNvSpPr>
            <a:spLocks noGrp="1"/>
          </p:cNvSpPr>
          <p:nvPr>
            <p:ph type="title"/>
          </p:nvPr>
        </p:nvSpPr>
        <p:spPr/>
        <p:txBody>
          <a:bodyPr/>
          <a:lstStyle/>
          <a:p>
            <a:r>
              <a:rPr lang="en-US" sz="2400" dirty="0" smtClean="0">
                <a:solidFill>
                  <a:srgbClr val="22228B"/>
                </a:solidFill>
                <a:latin typeface="Helvetica Neue"/>
                <a:ea typeface="Helvetica Neue"/>
                <a:cs typeface="Helvetica Neue"/>
                <a:sym typeface="Helvetica Neue"/>
              </a:rPr>
              <a:t>Local molecular structure affects mutation consequence</a:t>
            </a:r>
            <a:endParaRPr lang="en-US" sz="2400" dirty="0"/>
          </a:p>
        </p:txBody>
      </p:sp>
      <p:sp>
        <p:nvSpPr>
          <p:cNvPr id="6" name="Shape 513"/>
          <p:cNvSpPr txBox="1"/>
          <p:nvPr/>
        </p:nvSpPr>
        <p:spPr>
          <a:xfrm>
            <a:off x="2504829" y="4753604"/>
            <a:ext cx="4074706"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Ann. Rev. Biomedical Data Science</a:t>
            </a:r>
            <a:r>
              <a:rPr lang="en" sz="1100" dirty="0" smtClean="0">
                <a:solidFill>
                  <a:schemeClr val="dk1"/>
                </a:solidFill>
                <a:latin typeface="Calibri"/>
                <a:ea typeface="Calibri"/>
                <a:cs typeface="Calibri"/>
                <a:sym typeface="Calibri"/>
              </a:rPr>
              <a:t> </a:t>
            </a:r>
            <a:r>
              <a:rPr lang="en" sz="1100" dirty="0">
                <a:solidFill>
                  <a:schemeClr val="dk1"/>
                </a:solidFill>
                <a:latin typeface="Calibri"/>
                <a:ea typeface="Calibri"/>
                <a:cs typeface="Calibri"/>
                <a:sym typeface="Calibri"/>
              </a:rPr>
              <a:t>(‘</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 in press.]</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891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dirty="0">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C:\Users\JM\Desktop\adult-male-body-no-descriptors-hi.png"/>
          <p:cNvPicPr preferRelativeResize="0"/>
          <p:nvPr/>
        </p:nvPicPr>
        <p:blipFill rotWithShape="1">
          <a:blip r:embed="rId3">
            <a:alphaModFix/>
          </a:blip>
          <a:srcRect b="17566"/>
          <a:stretch/>
        </p:blipFill>
        <p:spPr>
          <a:xfrm>
            <a:off x="1371600" y="1657350"/>
            <a:ext cx="2992874" cy="3474065"/>
          </a:xfrm>
          <a:prstGeom prst="rect">
            <a:avLst/>
          </a:prstGeom>
          <a:noFill/>
          <a:ln>
            <a:noFill/>
          </a:ln>
        </p:spPr>
      </p:pic>
      <p:grpSp>
        <p:nvGrpSpPr>
          <p:cNvPr id="82" name="Shape 82"/>
          <p:cNvGrpSpPr/>
          <p:nvPr/>
        </p:nvGrpSpPr>
        <p:grpSpPr>
          <a:xfrm>
            <a:off x="3829050" y="2009775"/>
            <a:ext cx="1599267" cy="2825658"/>
            <a:chOff x="6096000" y="2895600"/>
            <a:chExt cx="2132355" cy="3767544"/>
          </a:xfrm>
        </p:grpSpPr>
        <p:pic>
          <p:nvPicPr>
            <p:cNvPr id="83" name="Shape 83" descr="C:\Users\JM\Desktop\karyograms670.jpg"/>
            <p:cNvPicPr preferRelativeResize="0"/>
            <p:nvPr/>
          </p:nvPicPr>
          <p:blipFill rotWithShape="1">
            <a:blip r:embed="rId4">
              <a:alphaModFix/>
            </a:blip>
            <a:srcRect l="2388" t="17071" r="51043" b="2438"/>
            <a:stretch/>
          </p:blipFill>
          <p:spPr>
            <a:xfrm>
              <a:off x="6096000" y="2895600"/>
              <a:ext cx="2129309" cy="1861024"/>
            </a:xfrm>
            <a:prstGeom prst="rect">
              <a:avLst/>
            </a:prstGeom>
            <a:noFill/>
            <a:ln>
              <a:noFill/>
            </a:ln>
          </p:spPr>
        </p:pic>
        <p:pic>
          <p:nvPicPr>
            <p:cNvPr id="84" name="Shape 84" descr="C:\Users\JM\Desktop\karyograms670.jpg"/>
            <p:cNvPicPr preferRelativeResize="0"/>
            <p:nvPr/>
          </p:nvPicPr>
          <p:blipFill rotWithShape="1">
            <a:blip r:embed="rId4">
              <a:alphaModFix/>
            </a:blip>
            <a:srcRect l="50893" t="10064" r="1346" b="4567"/>
            <a:stretch/>
          </p:blipFill>
          <p:spPr>
            <a:xfrm>
              <a:off x="6096000" y="4800600"/>
              <a:ext cx="2132355" cy="1862544"/>
            </a:xfrm>
            <a:prstGeom prst="rect">
              <a:avLst/>
            </a:prstGeom>
            <a:noFill/>
            <a:ln>
              <a:noFill/>
            </a:ln>
          </p:spPr>
        </p:pic>
      </p:grpSp>
      <p:sp>
        <p:nvSpPr>
          <p:cNvPr id="85" name="Shape 85"/>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
        <p:nvSpPr>
          <p:cNvPr id="86" name="Shape 86"/>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dirty="0">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but for disease mutations (HGMD)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a:t>
            </a:r>
            <a:r>
              <a:rPr lang="en-US" dirty="0" smtClean="0"/>
              <a:t>pstream open reading frames (</a:t>
            </a:r>
            <a:r>
              <a:rPr lang="en-US" dirty="0" err="1" smtClean="0"/>
              <a:t>uORFs</a:t>
            </a:r>
            <a:r>
              <a:rPr lang="en-US" dirty="0" smtClean="0"/>
              <a:t>) regulate translation are affected by somatic mutation</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33</a:t>
            </a:fld>
            <a:endParaRPr lang="en"/>
          </a:p>
        </p:txBody>
      </p:sp>
      <p:pic>
        <p:nvPicPr>
          <p:cNvPr id="6"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3" t="-1" r="59388" b="69504"/>
          <a:stretch/>
        </p:blipFill>
        <p:spPr bwMode="auto">
          <a:xfrm>
            <a:off x="772896" y="1501997"/>
            <a:ext cx="2844530" cy="1275134"/>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448835" y="1376086"/>
            <a:ext cx="3364593" cy="1825517"/>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regulate the translation of downstream coding regions</a:t>
            </a:r>
            <a:r>
              <a:rPr lang="en-US" dirty="0" smtClean="0">
                <a:solidFill>
                  <a:schemeClr val="dk1"/>
                </a:solidFill>
                <a:latin typeface="Helvetica Neue"/>
                <a:ea typeface="Helvetica Neue"/>
                <a:cs typeface="Helvetica Neue"/>
                <a:sym typeface="Helvetica Neue"/>
              </a:rPr>
              <a:t>.</a:t>
            </a:r>
          </a:p>
          <a:p>
            <a:pPr marL="457200" indent="-317500">
              <a:spcBef>
                <a:spcPts val="800"/>
              </a:spcBef>
              <a:buClr>
                <a:srgbClr val="000000"/>
              </a:buClr>
              <a:buSzPct val="100000"/>
              <a:buFont typeface="Helvetica Neue"/>
              <a:buChar char="●"/>
            </a:pP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a:t>
            </a:r>
            <a:r>
              <a:rPr lang="en-US" dirty="0">
                <a:solidFill>
                  <a:schemeClr val="dk1"/>
                </a:solidFill>
                <a:latin typeface="Helvetica Neue"/>
                <a:ea typeface="Helvetica Neue"/>
                <a:cs typeface="Helvetica Neue"/>
                <a:sym typeface="Helvetica Neue"/>
              </a:rPr>
              <a:t>regulation may be altered by somatic mutation in cancer.</a:t>
            </a: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10" name="Shape 513"/>
          <p:cNvSpPr txBox="1"/>
          <p:nvPr/>
        </p:nvSpPr>
        <p:spPr>
          <a:xfrm>
            <a:off x="1177106" y="4279111"/>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40966" t="-1" r="3018" b="69504"/>
          <a:stretch/>
        </p:blipFill>
        <p:spPr bwMode="auto">
          <a:xfrm>
            <a:off x="643687" y="2929118"/>
            <a:ext cx="3923490" cy="1275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146" t="2444" r="39804" b="48328"/>
          <a:stretch/>
        </p:blipFill>
        <p:spPr bwMode="auto">
          <a:xfrm>
            <a:off x="4669084" y="2777131"/>
            <a:ext cx="338328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24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population of functional upstream open reading frames may be significant</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34</a:t>
            </a:fld>
            <a:endParaRPr lang="en"/>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628558" y="1463040"/>
            <a:ext cx="3058328"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3686886" y="1127835"/>
            <a:ext cx="461772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745857" y="4206240"/>
            <a:ext cx="7726601" cy="1825517"/>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Ribosome profiling experiments have low overlap in identified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a:t>
            </a: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suggests high false-negative rate, and more functional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than currently known.</a:t>
            </a: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7" name="Shape 513"/>
          <p:cNvSpPr txBox="1"/>
          <p:nvPr/>
        </p:nvSpPr>
        <p:spPr>
          <a:xfrm>
            <a:off x="6544435" y="384852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2752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6184"/>
            <a:ext cx="8520600" cy="572700"/>
          </a:xfrm>
        </p:spPr>
        <p:txBody>
          <a:bodyPr/>
          <a:lstStyle/>
          <a:p>
            <a:r>
              <a:rPr lang="en-US" sz="2000" dirty="0" smtClean="0"/>
              <a:t>Prediction and validation of functional </a:t>
            </a:r>
            <a:r>
              <a:rPr lang="en-US" sz="2000" dirty="0" err="1" smtClean="0"/>
              <a:t>uORFs</a:t>
            </a:r>
            <a:r>
              <a:rPr lang="en-US" sz="2000" dirty="0" smtClean="0"/>
              <a:t> using 89 features</a:t>
            </a:r>
            <a:endParaRPr lang="en-US" sz="2000"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35</a:t>
            </a:fld>
            <a:endParaRPr lang="en"/>
          </a:p>
        </p:txBody>
      </p:sp>
      <p:sp>
        <p:nvSpPr>
          <p:cNvPr id="11" name="Shape 513"/>
          <p:cNvSpPr txBox="1"/>
          <p:nvPr/>
        </p:nvSpPr>
        <p:spPr>
          <a:xfrm>
            <a:off x="6297924" y="386425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12" name="Shape 461"/>
          <p:cNvSpPr txBox="1"/>
          <p:nvPr/>
        </p:nvSpPr>
        <p:spPr>
          <a:xfrm>
            <a:off x="204594" y="3778269"/>
            <a:ext cx="8267864" cy="784950"/>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All 1.3 million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scored by predicted functional impact.</a:t>
            </a:r>
          </a:p>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All near-cognate start codons predicted.</a:t>
            </a:r>
          </a:p>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C</a:t>
            </a:r>
            <a:r>
              <a:rPr lang="en-US" dirty="0" smtClean="0">
                <a:solidFill>
                  <a:schemeClr val="dk1"/>
                </a:solidFill>
                <a:latin typeface="Helvetica Neue"/>
                <a:ea typeface="Helvetica Neue"/>
                <a:cs typeface="Helvetica Neue"/>
                <a:sym typeface="Helvetica Neue"/>
              </a:rPr>
              <a:t>ross-validation on independent ribosome profiling datasets and validation using in vivo protein levels and ribosome occupancy in humans (Battle et al. 2014).</a:t>
            </a: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pic>
        <p:nvPicPr>
          <p:cNvPr id="17" name="Picture 16"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5199" r="40400" b="61023"/>
          <a:stretch/>
        </p:blipFill>
        <p:spPr bwMode="auto">
          <a:xfrm>
            <a:off x="3481394" y="1137418"/>
            <a:ext cx="2181211" cy="24378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53297" t="-107" r="-796" b="69331"/>
          <a:stretch/>
        </p:blipFill>
        <p:spPr bwMode="auto">
          <a:xfrm>
            <a:off x="373638" y="990922"/>
            <a:ext cx="2822635" cy="27056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53297" t="61971" r="-796" b="-491"/>
          <a:stretch/>
        </p:blipFill>
        <p:spPr bwMode="auto">
          <a:xfrm>
            <a:off x="5947726" y="875569"/>
            <a:ext cx="2325764" cy="279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269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comprehensive catalog of functional </a:t>
            </a:r>
            <a:r>
              <a:rPr lang="en-US" dirty="0" err="1" smtClean="0"/>
              <a:t>uORFs</a:t>
            </a:r>
            <a:r>
              <a:rPr lang="en-US" dirty="0" smtClean="0"/>
              <a:t> for use</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36</a:t>
            </a:fld>
            <a:endParaRPr lang="en"/>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6343322" y="1457099"/>
            <a:ext cx="248897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27764"/>
          <a:stretch/>
        </p:blipFill>
        <p:spPr bwMode="auto">
          <a:xfrm>
            <a:off x="3924118" y="1457099"/>
            <a:ext cx="2421046" cy="26715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Shape 318"/>
          <p:cNvSpPr txBox="1">
            <a:spLocks/>
          </p:cNvSpPr>
          <p:nvPr/>
        </p:nvSpPr>
        <p:spPr>
          <a:xfrm>
            <a:off x="192871" y="2117377"/>
            <a:ext cx="4484637" cy="508591"/>
          </a:xfrm>
          <a:prstGeom prst="rect">
            <a:avLst/>
          </a:prstGeom>
          <a:noFill/>
          <a:ln>
            <a:noFill/>
          </a:ln>
        </p:spPr>
        <p:txBody>
          <a:bodyPr wrap="square" lIns="68575" tIns="34275" rIns="68575" bIns="3427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pPr algn="l">
              <a:lnSpc>
                <a:spcPct val="90000"/>
              </a:lnSpc>
              <a:buClr>
                <a:srgbClr val="000090"/>
              </a:buClr>
              <a:buSzPct val="25000"/>
              <a:buFont typeface="Calibri"/>
              <a:buNone/>
            </a:pPr>
            <a:endParaRPr lang="en" sz="2000" dirty="0">
              <a:solidFill>
                <a:srgbClr val="000090"/>
              </a:solidFill>
              <a:latin typeface="Helvetica Neue"/>
              <a:ea typeface="Helvetica Neue"/>
              <a:cs typeface="Helvetica Neue"/>
              <a:sym typeface="Helvetica Neue"/>
            </a:endParaRPr>
          </a:p>
        </p:txBody>
      </p:sp>
      <p:sp>
        <p:nvSpPr>
          <p:cNvPr id="9" name="Shape 461"/>
          <p:cNvSpPr txBox="1"/>
          <p:nvPr/>
        </p:nvSpPr>
        <p:spPr>
          <a:xfrm>
            <a:off x="192871" y="1457099"/>
            <a:ext cx="3742970" cy="2868716"/>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sz="1600" dirty="0" smtClean="0">
                <a:solidFill>
                  <a:schemeClr val="dk1"/>
                </a:solidFill>
                <a:latin typeface="Helvetica Neue"/>
                <a:ea typeface="Helvetica Neue"/>
                <a:cs typeface="Helvetica Neue"/>
                <a:sym typeface="Helvetica Neue"/>
              </a:rPr>
              <a:t>All </a:t>
            </a:r>
            <a:r>
              <a:rPr lang="en-US" sz="1600" dirty="0">
                <a:solidFill>
                  <a:schemeClr val="dk1"/>
                </a:solidFill>
                <a:latin typeface="Helvetica Neue"/>
                <a:ea typeface="Helvetica Neue"/>
                <a:cs typeface="Helvetica Neue"/>
                <a:sym typeface="Helvetica Neue"/>
              </a:rPr>
              <a:t>1.3 million scored </a:t>
            </a:r>
            <a:r>
              <a:rPr lang="en-US" sz="1600" dirty="0" err="1">
                <a:solidFill>
                  <a:schemeClr val="dk1"/>
                </a:solidFill>
                <a:latin typeface="Helvetica Neue"/>
                <a:ea typeface="Helvetica Neue"/>
                <a:cs typeface="Helvetica Neue"/>
                <a:sym typeface="Helvetica Neue"/>
              </a:rPr>
              <a:t>uORFs</a:t>
            </a:r>
            <a:r>
              <a:rPr lang="en-US" sz="1600" dirty="0">
                <a:solidFill>
                  <a:schemeClr val="dk1"/>
                </a:solidFill>
                <a:latin typeface="Helvetica Neue"/>
                <a:ea typeface="Helvetica Neue"/>
                <a:cs typeface="Helvetica Neue"/>
                <a:sym typeface="Helvetica Neue"/>
              </a:rPr>
              <a:t> available for download</a:t>
            </a:r>
            <a:r>
              <a:rPr lang="en-US" sz="1600" dirty="0" smtClean="0">
                <a:solidFill>
                  <a:schemeClr val="dk1"/>
                </a:solidFill>
                <a:latin typeface="Helvetica Neue"/>
                <a:ea typeface="Helvetica Neue"/>
                <a:cs typeface="Helvetica Neue"/>
                <a:sym typeface="Helvetica Neue"/>
              </a:rPr>
              <a:t>.</a:t>
            </a:r>
          </a:p>
          <a:p>
            <a:pPr marL="457200" indent="-317500">
              <a:spcBef>
                <a:spcPts val="800"/>
              </a:spcBef>
              <a:buClr>
                <a:srgbClr val="000000"/>
              </a:buClr>
              <a:buSzPct val="100000"/>
              <a:buFont typeface="Helvetica Neue"/>
              <a:buChar char="●"/>
            </a:pPr>
            <a:endParaRPr lang="en-US" sz="1600" dirty="0">
              <a:solidFill>
                <a:schemeClr val="dk1"/>
              </a:solidFill>
              <a:latin typeface="Helvetica Neue"/>
              <a:ea typeface="Helvetica Neue"/>
              <a:cs typeface="Helvetica Neue"/>
              <a:sym typeface="Helvetica Neue"/>
            </a:endParaRPr>
          </a:p>
          <a:p>
            <a:pPr lvl="0" algn="ctr">
              <a:lnSpc>
                <a:spcPct val="90000"/>
              </a:lnSpc>
              <a:buClr>
                <a:srgbClr val="000090"/>
              </a:buClr>
              <a:buSzPct val="25000"/>
            </a:pPr>
            <a:r>
              <a:rPr lang="en-US" sz="1800" b="1" dirty="0" err="1">
                <a:solidFill>
                  <a:srgbClr val="000090"/>
                </a:solidFill>
                <a:latin typeface="Helvetica Neue"/>
                <a:ea typeface="Helvetica Neue"/>
                <a:cs typeface="Helvetica Neue"/>
                <a:sym typeface="Helvetica Neue"/>
              </a:rPr>
              <a:t>github</a:t>
            </a:r>
            <a:r>
              <a:rPr lang="en" sz="1800" b="1" dirty="0">
                <a:solidFill>
                  <a:srgbClr val="000090"/>
                </a:solidFill>
                <a:latin typeface="Helvetica Neue"/>
                <a:ea typeface="Helvetica Neue"/>
                <a:cs typeface="Helvetica Neue"/>
                <a:sym typeface="Helvetica Neue"/>
              </a:rPr>
              <a:t>.</a:t>
            </a:r>
            <a:r>
              <a:rPr lang="en" sz="1800" b="1" dirty="0" err="1">
                <a:solidFill>
                  <a:srgbClr val="000090"/>
                </a:solidFill>
                <a:latin typeface="Helvetica Neue"/>
                <a:ea typeface="Helvetica Neue"/>
                <a:cs typeface="Helvetica Neue"/>
                <a:sym typeface="Helvetica Neue"/>
              </a:rPr>
              <a:t>gersteinlab.org</a:t>
            </a:r>
            <a:r>
              <a:rPr lang="en-US" sz="1800" b="1" dirty="0" smtClean="0">
                <a:solidFill>
                  <a:srgbClr val="000090"/>
                </a:solidFill>
                <a:latin typeface="Helvetica Neue"/>
                <a:ea typeface="Helvetica Neue"/>
                <a:cs typeface="Helvetica Neue"/>
                <a:sym typeface="Helvetica Neue"/>
              </a:rPr>
              <a:t>/</a:t>
            </a:r>
            <a:r>
              <a:rPr lang="en-US" sz="1800" b="1" dirty="0" err="1" smtClean="0">
                <a:solidFill>
                  <a:srgbClr val="000090"/>
                </a:solidFill>
                <a:latin typeface="Helvetica Neue"/>
                <a:ea typeface="Helvetica Neue"/>
                <a:cs typeface="Helvetica Neue"/>
                <a:sym typeface="Helvetica Neue"/>
              </a:rPr>
              <a:t>uORFs</a:t>
            </a:r>
            <a:endParaRPr lang="en-US" sz="1800" b="1" dirty="0" smtClean="0">
              <a:solidFill>
                <a:srgbClr val="000090"/>
              </a:solidFill>
              <a:latin typeface="Helvetica Neue"/>
              <a:ea typeface="Helvetica Neue"/>
              <a:cs typeface="Helvetica Neue"/>
              <a:sym typeface="Helvetica Neue"/>
            </a:endParaRPr>
          </a:p>
          <a:p>
            <a:pPr lvl="0" algn="ctr">
              <a:lnSpc>
                <a:spcPct val="90000"/>
              </a:lnSpc>
              <a:buClr>
                <a:srgbClr val="000090"/>
              </a:buClr>
              <a:buSzPct val="25000"/>
            </a:pPr>
            <a:endParaRPr lang="en-US" sz="1600" dirty="0">
              <a:solidFill>
                <a:schemeClr val="dk1"/>
              </a:solidFill>
              <a:latin typeface="Helvetica Neue"/>
              <a:ea typeface="Helvetica Neue"/>
              <a:cs typeface="Helvetica Neue"/>
              <a:sym typeface="Helvetica Neue"/>
            </a:endParaRPr>
          </a:p>
          <a:p>
            <a:pPr marL="457200" indent="-317500">
              <a:spcBef>
                <a:spcPts val="800"/>
              </a:spcBef>
              <a:buClr>
                <a:srgbClr val="000000"/>
              </a:buClr>
              <a:buSzPct val="100000"/>
              <a:buFont typeface="Helvetica Neue"/>
              <a:buChar char="●"/>
            </a:pPr>
            <a:r>
              <a:rPr lang="en-US" sz="1600" dirty="0">
                <a:solidFill>
                  <a:schemeClr val="dk1"/>
                </a:solidFill>
                <a:latin typeface="Helvetica Neue"/>
                <a:ea typeface="Helvetica Neue"/>
                <a:cs typeface="Helvetica Neue"/>
                <a:sym typeface="Helvetica Neue"/>
              </a:rPr>
              <a:t>Large predicted positive set likely to affect translation (1.8x10</a:t>
            </a:r>
            <a:r>
              <a:rPr lang="en-US" sz="1600" baseline="30000" dirty="0">
                <a:solidFill>
                  <a:schemeClr val="dk1"/>
                </a:solidFill>
                <a:latin typeface="Helvetica Neue"/>
                <a:ea typeface="Helvetica Neue"/>
                <a:cs typeface="Helvetica Neue"/>
                <a:sym typeface="Helvetica Neue"/>
              </a:rPr>
              <a:t>5</a:t>
            </a:r>
            <a:r>
              <a:rPr lang="en-US" sz="1600" dirty="0" smtClean="0">
                <a:solidFill>
                  <a:schemeClr val="dk1"/>
                </a:solidFill>
                <a:latin typeface="Helvetica Neue"/>
                <a:ea typeface="Helvetica Neue"/>
                <a:cs typeface="Helvetica Neue"/>
                <a:sym typeface="Helvetica Neue"/>
              </a:rPr>
              <a:t>).</a:t>
            </a:r>
          </a:p>
          <a:p>
            <a:pPr marL="457200" indent="-317500">
              <a:spcBef>
                <a:spcPts val="800"/>
              </a:spcBef>
              <a:buClr>
                <a:srgbClr val="000000"/>
              </a:buClr>
              <a:buSzPct val="100000"/>
              <a:buFont typeface="Helvetica Neue"/>
              <a:buChar char="●"/>
            </a:pPr>
            <a:r>
              <a:rPr lang="en-US" sz="1600" dirty="0">
                <a:solidFill>
                  <a:schemeClr val="dk1"/>
                </a:solidFill>
                <a:latin typeface="Helvetica Neue"/>
                <a:ea typeface="Helvetica Neue"/>
                <a:cs typeface="Helvetica Neue"/>
                <a:sym typeface="Helvetica Neue"/>
              </a:rPr>
              <a:t>P</a:t>
            </a:r>
            <a:r>
              <a:rPr lang="en-US" sz="1600" dirty="0" smtClean="0">
                <a:solidFill>
                  <a:schemeClr val="dk1"/>
                </a:solidFill>
                <a:latin typeface="Helvetica Neue"/>
                <a:ea typeface="Helvetica Neue"/>
                <a:cs typeface="Helvetica Neue"/>
                <a:sym typeface="Helvetica Neue"/>
              </a:rPr>
              <a:t>redicted functional </a:t>
            </a:r>
            <a:r>
              <a:rPr lang="en-US" sz="1600" dirty="0" err="1" smtClean="0">
                <a:solidFill>
                  <a:schemeClr val="dk1"/>
                </a:solidFill>
                <a:latin typeface="Helvetica Neue"/>
                <a:ea typeface="Helvetica Neue"/>
                <a:cs typeface="Helvetica Neue"/>
                <a:sym typeface="Helvetica Neue"/>
              </a:rPr>
              <a:t>uORFs</a:t>
            </a:r>
            <a:r>
              <a:rPr lang="en-US" sz="1600" dirty="0" smtClean="0">
                <a:solidFill>
                  <a:schemeClr val="dk1"/>
                </a:solidFill>
                <a:latin typeface="Helvetica Neue"/>
                <a:ea typeface="Helvetica Neue"/>
                <a:cs typeface="Helvetica Neue"/>
                <a:sym typeface="Helvetica Neue"/>
              </a:rPr>
              <a:t> may be intersected with disease associated variants.</a:t>
            </a:r>
            <a:endParaRPr lang="en" sz="1600"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sz="1600" i="0" u="none" strike="noStrike" cap="none" dirty="0">
              <a:solidFill>
                <a:schemeClr val="dk1"/>
              </a:solidFill>
              <a:latin typeface="Helvetica Neue"/>
              <a:ea typeface="Helvetica Neue"/>
              <a:cs typeface="Helvetica Neue"/>
              <a:sym typeface="Helvetica Neue"/>
            </a:endParaRPr>
          </a:p>
        </p:txBody>
      </p:sp>
      <p:sp>
        <p:nvSpPr>
          <p:cNvPr id="10" name="Shape 513"/>
          <p:cNvSpPr txBox="1"/>
          <p:nvPr/>
        </p:nvSpPr>
        <p:spPr>
          <a:xfrm>
            <a:off x="5134641" y="4325815"/>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4943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Somatic alteration of </a:t>
            </a:r>
            <a:r>
              <a:rPr lang="en-US" dirty="0" err="1" smtClean="0"/>
              <a:t>uORFs</a:t>
            </a:r>
            <a:r>
              <a:rPr lang="en-US" dirty="0" smtClean="0"/>
              <a:t> disproportionately affects certain cancers and molecular pathways</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37</a:t>
            </a:fld>
            <a:endParaRPr lang="e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22" y="3156427"/>
            <a:ext cx="4464231" cy="15540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398" y="3156427"/>
            <a:ext cx="2131617" cy="1836195"/>
          </a:xfrm>
          <a:prstGeom prst="rect">
            <a:avLst/>
          </a:prstGeom>
        </p:spPr>
      </p:pic>
      <p:pic>
        <p:nvPicPr>
          <p:cNvPr id="9"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3347" t="52517" r="-4912" b="-1744"/>
          <a:stretch/>
        </p:blipFill>
        <p:spPr bwMode="auto">
          <a:xfrm>
            <a:off x="480646" y="1123898"/>
            <a:ext cx="5369050" cy="1867496"/>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513"/>
          <p:cNvSpPr txBox="1"/>
          <p:nvPr/>
        </p:nvSpPr>
        <p:spPr>
          <a:xfrm>
            <a:off x="2371494" y="4772275"/>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11" name="Shape 461"/>
          <p:cNvSpPr txBox="1"/>
          <p:nvPr/>
        </p:nvSpPr>
        <p:spPr>
          <a:xfrm>
            <a:off x="5849696" y="1330911"/>
            <a:ext cx="2897112" cy="1660484"/>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sz="1200" dirty="0" err="1" smtClean="0">
                <a:solidFill>
                  <a:schemeClr val="dk1"/>
                </a:solidFill>
                <a:latin typeface="Helvetica Neue"/>
                <a:ea typeface="Helvetica Neue"/>
                <a:cs typeface="Helvetica Neue"/>
                <a:sym typeface="Helvetica Neue"/>
              </a:rPr>
              <a:t>uORF</a:t>
            </a:r>
            <a:r>
              <a:rPr lang="en-US" sz="1200" dirty="0" smtClean="0">
                <a:solidFill>
                  <a:schemeClr val="dk1"/>
                </a:solidFill>
                <a:latin typeface="Helvetica Neue"/>
                <a:ea typeface="Helvetica Neue"/>
                <a:cs typeface="Helvetica Neue"/>
                <a:sym typeface="Helvetica Neue"/>
              </a:rPr>
              <a:t> gain and loss occurs in cancer (incl. in cancer associated genes, e.g., MYC, BCL2, etc.)</a:t>
            </a:r>
          </a:p>
          <a:p>
            <a:pPr marL="457200" indent="-317500">
              <a:spcBef>
                <a:spcPts val="800"/>
              </a:spcBef>
              <a:buClr>
                <a:srgbClr val="000000"/>
              </a:buClr>
              <a:buSzPct val="100000"/>
              <a:buFont typeface="Helvetica Neue"/>
              <a:buChar char="●"/>
            </a:pPr>
            <a:endParaRPr lang="en" sz="1200"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These changes are concentrated in certain cancers and pathways.</a:t>
            </a:r>
          </a:p>
          <a:p>
            <a:pPr marL="457200" indent="-317500">
              <a:buClr>
                <a:srgbClr val="000000"/>
              </a:buClr>
              <a:buSzPct val="100000"/>
              <a:buFont typeface="Helvetica Neue"/>
              <a:buChar char="●"/>
            </a:pPr>
            <a:endParaRPr lang="en-US" sz="1200" dirty="0" smtClean="0">
              <a:solidFill>
                <a:schemeClr val="dk1"/>
              </a:solidFill>
              <a:latin typeface="Helvetica Neue"/>
              <a:ea typeface="Helvetica Neue"/>
              <a:cs typeface="Helvetica Neue"/>
              <a:sym typeface="Helvetica Neue"/>
            </a:endParaRPr>
          </a:p>
          <a:p>
            <a:pPr marL="457200" indent="-317500">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Alteration of translation may contribute to cancer. </a:t>
            </a:r>
            <a:endParaRPr lang="en" sz="1200"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53907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smtClean="0">
                <a:solidFill>
                  <a:srgbClr val="FF0000"/>
                </a:solidFill>
                <a:sym typeface="Arial"/>
              </a:rPr>
              <a:t>Frustration</a:t>
            </a:r>
            <a:r>
              <a:rPr lang="en" sz="1300" b="0" i="0" u="none" strike="noStrike" cap="none" dirty="0" smtClean="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lvl="1" indent="-228600">
              <a:spcBef>
                <a:spcPts val="500"/>
              </a:spcBef>
              <a:buFont typeface="Merriweather Sans"/>
              <a:buChar char="•"/>
            </a:pPr>
            <a:r>
              <a:rPr lang="en-US" sz="1300" b="1" u="sng" dirty="0" err="1" smtClean="0">
                <a:solidFill>
                  <a:srgbClr val="FF0000"/>
                </a:solidFill>
              </a:rPr>
              <a:t>uORFs</a:t>
            </a:r>
            <a:r>
              <a:rPr lang="en-US" sz="1300" b="1" u="sng" dirty="0" smtClean="0">
                <a:solidFill>
                  <a:srgbClr val="FF0000"/>
                </a:solidFill>
              </a:rPr>
              <a:t>:</a:t>
            </a:r>
            <a:r>
              <a:rPr lang="en-US" sz="1300" dirty="0">
                <a:solidFill>
                  <a:schemeClr val="tx1">
                    <a:lumMod val="65000"/>
                    <a:lumOff val="35000"/>
                  </a:schemeClr>
                </a:solidFill>
              </a:rPr>
              <a:t> </a:t>
            </a:r>
            <a:r>
              <a:rPr lang="en-US" sz="1300" dirty="0" smtClean="0">
                <a:solidFill>
                  <a:schemeClr val="tx1">
                    <a:lumMod val="65000"/>
                    <a:lumOff val="35000"/>
                  </a:schemeClr>
                </a:solidFill>
              </a:rPr>
              <a:t>Altered translation of coding and non-coding regions by somatic mutation.</a:t>
            </a:r>
          </a:p>
          <a:p>
            <a:pPr lvl="1" indent="-228600">
              <a:spcBef>
                <a:spcPts val="500"/>
              </a:spcBef>
              <a:buFont typeface="Merriweather Sans"/>
              <a:buChar char="•"/>
            </a:pPr>
            <a:r>
              <a:rPr lang="en" sz="1700" dirty="0" smtClean="0">
                <a:solidFill>
                  <a:schemeClr val="tx1">
                    <a:lumMod val="65000"/>
                    <a:lumOff val="35000"/>
                  </a:schemeClr>
                </a:solidFill>
                <a:latin typeface="Helvetica Neue"/>
                <a:ea typeface="Helvetica Neue"/>
                <a:cs typeface="Helvetica Neue"/>
                <a:sym typeface="Helvetica Neue"/>
              </a:rPr>
              <a:t>Functional </a:t>
            </a:r>
            <a:r>
              <a:rPr lang="en" sz="1700" dirty="0">
                <a:solidFill>
                  <a:schemeClr val="tx1">
                    <a:lumMod val="65000"/>
                    <a:lumOff val="35000"/>
                  </a:schemeClr>
                </a:solidFill>
                <a:latin typeface="Helvetica Neue"/>
                <a:ea typeface="Helvetica Neue"/>
                <a:cs typeface="Helvetica Neue"/>
                <a:sym typeface="Helvetica Neue"/>
              </a:rPr>
              <a:t>impact #2: </a:t>
            </a:r>
            <a:r>
              <a:rPr lang="en" sz="1700" dirty="0" smtClean="0">
                <a:solidFill>
                  <a:schemeClr val="tx1">
                    <a:lumMod val="65000"/>
                    <a:lumOff val="35000"/>
                  </a:schemeClr>
                </a:solidFill>
                <a:latin typeface="Helvetica Neue"/>
                <a:ea typeface="Helvetica Neue"/>
                <a:cs typeface="Helvetica Neue"/>
                <a:sym typeface="Helvetica Neue"/>
              </a:rPr>
              <a:t>Non-coding</a:t>
            </a:r>
            <a:endParaRPr lang="en-US" sz="1300" b="1" u="sng" dirty="0" smtClean="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smtClean="0">
                <a:solidFill>
                  <a:srgbClr val="FF0000"/>
                </a:solidFill>
                <a:latin typeface="Helvetica Neue"/>
                <a:ea typeface="Helvetica Neue"/>
                <a:cs typeface="Helvetica Neue"/>
              </a:rPr>
              <a:t>FunSeq</a:t>
            </a:r>
            <a:r>
              <a:rPr lang="en" sz="1300" b="1" u="sng" dirty="0" smtClean="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a:t>
            </a:r>
            <a:r>
              <a:rPr lang="en" sz="1300" dirty="0" smtClean="0">
                <a:solidFill>
                  <a:schemeClr val="tx1">
                    <a:lumMod val="65000"/>
                    <a:lumOff val="35000"/>
                  </a:schemeClr>
                </a:solidFill>
                <a:latin typeface="Helvetica Neue"/>
                <a:ea typeface="Helvetica Neue"/>
                <a:cs typeface="Helvetica Neue"/>
              </a:rPr>
              <a:t>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76241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779" b="23553"/>
          <a:stretch/>
        </p:blipFill>
        <p:spPr>
          <a:xfrm>
            <a:off x="611257" y="471427"/>
            <a:ext cx="7921487" cy="4373903"/>
          </a:xfrm>
          <a:prstGeom prst="rect">
            <a:avLst/>
          </a:prstGeom>
        </p:spPr>
      </p:pic>
      <p:sp>
        <p:nvSpPr>
          <p:cNvPr id="2" name="Title 1"/>
          <p:cNvSpPr>
            <a:spLocks noGrp="1"/>
          </p:cNvSpPr>
          <p:nvPr>
            <p:ph type="title"/>
          </p:nvPr>
        </p:nvSpPr>
        <p:spPr/>
        <p:txBody>
          <a:bodyPr/>
          <a:lstStyle/>
          <a:p>
            <a:r>
              <a:rPr lang="en-US" sz="1800" dirty="0">
                <a:solidFill>
                  <a:srgbClr val="22228B"/>
                </a:solidFill>
              </a:rPr>
              <a:t>C</a:t>
            </a:r>
            <a:r>
              <a:rPr lang="en-US" sz="1800" dirty="0" smtClean="0">
                <a:solidFill>
                  <a:srgbClr val="22228B"/>
                </a:solidFill>
              </a:rPr>
              <a:t>oding and non-coding elements may </a:t>
            </a:r>
            <a:r>
              <a:rPr lang="en-US" sz="1800" dirty="0">
                <a:solidFill>
                  <a:srgbClr val="22228B"/>
                </a:solidFill>
              </a:rPr>
              <a:t>synergistically</a:t>
            </a:r>
            <a:r>
              <a:rPr lang="en-US" sz="1800" dirty="0" smtClean="0">
                <a:solidFill>
                  <a:srgbClr val="22228B"/>
                </a:solidFill>
              </a:rPr>
              <a:t> contribute to cancer</a:t>
            </a:r>
            <a:endParaRPr lang="en-US" sz="1800" dirty="0"/>
          </a:p>
        </p:txBody>
      </p:sp>
      <p:sp>
        <p:nvSpPr>
          <p:cNvPr id="7" name="Shape 513"/>
          <p:cNvSpPr txBox="1"/>
          <p:nvPr/>
        </p:nvSpPr>
        <p:spPr>
          <a:xfrm>
            <a:off x="2504829" y="4664153"/>
            <a:ext cx="4074706"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Ann. Rev. Biomedical Data Science</a:t>
            </a:r>
            <a:r>
              <a:rPr lang="en" sz="1100" dirty="0" smtClean="0">
                <a:solidFill>
                  <a:schemeClr val="dk1"/>
                </a:solidFill>
                <a:latin typeface="Calibri"/>
                <a:ea typeface="Calibri"/>
                <a:cs typeface="Calibri"/>
                <a:sym typeface="Calibri"/>
              </a:rPr>
              <a:t> </a:t>
            </a:r>
            <a:r>
              <a:rPr lang="en" sz="1100" dirty="0">
                <a:solidFill>
                  <a:schemeClr val="dk1"/>
                </a:solidFill>
                <a:latin typeface="Calibri"/>
                <a:ea typeface="Calibri"/>
                <a:cs typeface="Calibri"/>
                <a:sym typeface="Calibri"/>
              </a:rPr>
              <a:t>(‘</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 in press.]</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3659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descr="C:\Users\JM\Desktop\Untitled-4.png"/>
          <p:cNvPicPr preferRelativeResize="0"/>
          <p:nvPr/>
        </p:nvPicPr>
        <p:blipFill rotWithShape="1">
          <a:blip r:embed="rId3">
            <a:alphaModFix/>
          </a:blip>
          <a:srcRect b="35102"/>
          <a:stretch/>
        </p:blipFill>
        <p:spPr>
          <a:xfrm>
            <a:off x="1314450" y="114300"/>
            <a:ext cx="6355917" cy="2155467"/>
          </a:xfrm>
          <a:prstGeom prst="rect">
            <a:avLst/>
          </a:prstGeom>
          <a:noFill/>
          <a:ln>
            <a:noFill/>
          </a:ln>
        </p:spPr>
      </p:pic>
      <p:pic>
        <p:nvPicPr>
          <p:cNvPr id="92" name="Shape 92" descr="C:\Users\JM\Desktop\adult-male-body-no-descriptors-hi.png"/>
          <p:cNvPicPr preferRelativeResize="0"/>
          <p:nvPr/>
        </p:nvPicPr>
        <p:blipFill rotWithShape="1">
          <a:blip r:embed="rId4">
            <a:alphaModFix/>
          </a:blip>
          <a:srcRect b="17566"/>
          <a:stretch/>
        </p:blipFill>
        <p:spPr>
          <a:xfrm>
            <a:off x="1371600" y="1657350"/>
            <a:ext cx="2992874" cy="3474065"/>
          </a:xfrm>
          <a:prstGeom prst="rect">
            <a:avLst/>
          </a:prstGeom>
          <a:noFill/>
          <a:ln>
            <a:noFill/>
          </a:ln>
        </p:spPr>
      </p:pic>
      <p:grpSp>
        <p:nvGrpSpPr>
          <p:cNvPr id="93" name="Shape 93"/>
          <p:cNvGrpSpPr/>
          <p:nvPr/>
        </p:nvGrpSpPr>
        <p:grpSpPr>
          <a:xfrm>
            <a:off x="5314835" y="171453"/>
            <a:ext cx="292715" cy="541104"/>
            <a:chOff x="5562600" y="267946"/>
            <a:chExt cx="390235" cy="721857"/>
          </a:xfrm>
        </p:grpSpPr>
        <p:pic>
          <p:nvPicPr>
            <p:cNvPr id="94" name="Shape 94" descr="C:\Users\JM\Desktop\karyograms670.jpg"/>
            <p:cNvPicPr preferRelativeResize="0"/>
            <p:nvPr/>
          </p:nvPicPr>
          <p:blipFill rotWithShape="1">
            <a:blip r:embed="rId5">
              <a:alphaModFix/>
            </a:blip>
            <a:srcRect l="2388" t="17071" r="51043" b="2438"/>
            <a:stretch/>
          </p:blipFill>
          <p:spPr>
            <a:xfrm>
              <a:off x="5562600" y="267946"/>
              <a:ext cx="389677" cy="340579"/>
            </a:xfrm>
            <a:prstGeom prst="rect">
              <a:avLst/>
            </a:prstGeom>
            <a:noFill/>
            <a:ln>
              <a:noFill/>
            </a:ln>
          </p:spPr>
        </p:pic>
        <p:pic>
          <p:nvPicPr>
            <p:cNvPr id="95" name="Shape 95" descr="C:\Users\JM\Desktop\karyograms670.jpg"/>
            <p:cNvPicPr preferRelativeResize="0"/>
            <p:nvPr/>
          </p:nvPicPr>
          <p:blipFill rotWithShape="1">
            <a:blip r:embed="rId5">
              <a:alphaModFix/>
            </a:blip>
            <a:srcRect l="50893" t="10064" r="1346" b="4567"/>
            <a:stretch/>
          </p:blipFill>
          <p:spPr>
            <a:xfrm>
              <a:off x="5562600" y="648946"/>
              <a:ext cx="390235" cy="340857"/>
            </a:xfrm>
            <a:prstGeom prst="rect">
              <a:avLst/>
            </a:prstGeom>
            <a:noFill/>
            <a:ln>
              <a:noFill/>
            </a:ln>
          </p:spPr>
        </p:pic>
      </p:grpSp>
      <p:grpSp>
        <p:nvGrpSpPr>
          <p:cNvPr id="96" name="Shape 96"/>
          <p:cNvGrpSpPr/>
          <p:nvPr/>
        </p:nvGrpSpPr>
        <p:grpSpPr>
          <a:xfrm>
            <a:off x="1543041" y="171455"/>
            <a:ext cx="292715" cy="541104"/>
            <a:chOff x="533400" y="228600"/>
            <a:chExt cx="390235" cy="721857"/>
          </a:xfrm>
        </p:grpSpPr>
        <p:pic>
          <p:nvPicPr>
            <p:cNvPr id="97" name="Shape 97" descr="C:\Users\JM\Desktop\karyograms670.jpg"/>
            <p:cNvPicPr preferRelativeResize="0"/>
            <p:nvPr/>
          </p:nvPicPr>
          <p:blipFill rotWithShape="1">
            <a:blip r:embed="rId5">
              <a:alphaModFix/>
            </a:blip>
            <a:srcRect l="2388" t="17071" r="51043" b="2438"/>
            <a:stretch/>
          </p:blipFill>
          <p:spPr>
            <a:xfrm>
              <a:off x="533400" y="228600"/>
              <a:ext cx="389677" cy="340579"/>
            </a:xfrm>
            <a:prstGeom prst="rect">
              <a:avLst/>
            </a:prstGeom>
            <a:noFill/>
            <a:ln>
              <a:noFill/>
            </a:ln>
          </p:spPr>
        </p:pic>
        <p:pic>
          <p:nvPicPr>
            <p:cNvPr id="98" name="Shape 98" descr="C:\Users\JM\Desktop\karyograms670.jpg"/>
            <p:cNvPicPr preferRelativeResize="0"/>
            <p:nvPr/>
          </p:nvPicPr>
          <p:blipFill rotWithShape="1">
            <a:blip r:embed="rId5">
              <a:alphaModFix/>
            </a:blip>
            <a:srcRect l="50893" t="10064" r="1346" b="4567"/>
            <a:stretch/>
          </p:blipFill>
          <p:spPr>
            <a:xfrm>
              <a:off x="533400" y="609600"/>
              <a:ext cx="390235" cy="340857"/>
            </a:xfrm>
            <a:prstGeom prst="rect">
              <a:avLst/>
            </a:prstGeom>
            <a:noFill/>
            <a:ln>
              <a:noFill/>
            </a:ln>
          </p:spPr>
        </p:pic>
      </p:grpSp>
      <p:grpSp>
        <p:nvGrpSpPr>
          <p:cNvPr id="99" name="Shape 99"/>
          <p:cNvGrpSpPr/>
          <p:nvPr/>
        </p:nvGrpSpPr>
        <p:grpSpPr>
          <a:xfrm>
            <a:off x="7086436" y="171453"/>
            <a:ext cx="292715" cy="541104"/>
            <a:chOff x="7924800" y="267946"/>
            <a:chExt cx="390235" cy="721857"/>
          </a:xfrm>
        </p:grpSpPr>
        <p:pic>
          <p:nvPicPr>
            <p:cNvPr id="100" name="Shape 100" descr="C:\Users\JM\Desktop\karyograms670.jpg"/>
            <p:cNvPicPr preferRelativeResize="0"/>
            <p:nvPr/>
          </p:nvPicPr>
          <p:blipFill rotWithShape="1">
            <a:blip r:embed="rId5">
              <a:alphaModFix/>
            </a:blip>
            <a:srcRect l="2388" t="17071" r="51043" b="2438"/>
            <a:stretch/>
          </p:blipFill>
          <p:spPr>
            <a:xfrm>
              <a:off x="7924800" y="267946"/>
              <a:ext cx="389677" cy="340579"/>
            </a:xfrm>
            <a:prstGeom prst="rect">
              <a:avLst/>
            </a:prstGeom>
            <a:noFill/>
            <a:ln>
              <a:noFill/>
            </a:ln>
          </p:spPr>
        </p:pic>
        <p:pic>
          <p:nvPicPr>
            <p:cNvPr id="101" name="Shape 101" descr="C:\Users\JM\Desktop\karyograms670.jpg"/>
            <p:cNvPicPr preferRelativeResize="0"/>
            <p:nvPr/>
          </p:nvPicPr>
          <p:blipFill rotWithShape="1">
            <a:blip r:embed="rId5">
              <a:alphaModFix/>
            </a:blip>
            <a:srcRect l="50893" t="10064" r="1346" b="4567"/>
            <a:stretch/>
          </p:blipFill>
          <p:spPr>
            <a:xfrm>
              <a:off x="7924800" y="648946"/>
              <a:ext cx="390235" cy="340857"/>
            </a:xfrm>
            <a:prstGeom prst="rect">
              <a:avLst/>
            </a:prstGeom>
            <a:noFill/>
            <a:ln>
              <a:noFill/>
            </a:ln>
          </p:spPr>
        </p:pic>
      </p:grpSp>
      <p:grpSp>
        <p:nvGrpSpPr>
          <p:cNvPr id="102" name="Shape 102"/>
          <p:cNvGrpSpPr/>
          <p:nvPr/>
        </p:nvGrpSpPr>
        <p:grpSpPr>
          <a:xfrm>
            <a:off x="6514952" y="1371530"/>
            <a:ext cx="292715" cy="541104"/>
            <a:chOff x="7162800" y="1868146"/>
            <a:chExt cx="390235" cy="721857"/>
          </a:xfrm>
        </p:grpSpPr>
        <p:pic>
          <p:nvPicPr>
            <p:cNvPr id="103" name="Shape 103"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04" name="Shape 104"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grpSp>
        <p:nvGrpSpPr>
          <p:cNvPr id="105" name="Shape 105"/>
          <p:cNvGrpSpPr/>
          <p:nvPr/>
        </p:nvGrpSpPr>
        <p:grpSpPr>
          <a:xfrm>
            <a:off x="7143584" y="1371530"/>
            <a:ext cx="292715" cy="541104"/>
            <a:chOff x="8001000" y="1868146"/>
            <a:chExt cx="390235" cy="721857"/>
          </a:xfrm>
        </p:grpSpPr>
        <p:pic>
          <p:nvPicPr>
            <p:cNvPr id="106" name="Shape 106" descr="C:\Users\JM\Desktop\karyograms670.jpg"/>
            <p:cNvPicPr preferRelativeResize="0"/>
            <p:nvPr/>
          </p:nvPicPr>
          <p:blipFill rotWithShape="1">
            <a:blip r:embed="rId5">
              <a:alphaModFix/>
            </a:blip>
            <a:srcRect l="2388" t="17071" r="51043" b="2438"/>
            <a:stretch/>
          </p:blipFill>
          <p:spPr>
            <a:xfrm>
              <a:off x="8001000" y="1868146"/>
              <a:ext cx="389677" cy="340579"/>
            </a:xfrm>
            <a:prstGeom prst="rect">
              <a:avLst/>
            </a:prstGeom>
            <a:noFill/>
            <a:ln>
              <a:noFill/>
            </a:ln>
          </p:spPr>
        </p:pic>
        <p:pic>
          <p:nvPicPr>
            <p:cNvPr id="107" name="Shape 107" descr="C:\Users\JM\Desktop\karyograms670.jpg"/>
            <p:cNvPicPr preferRelativeResize="0"/>
            <p:nvPr/>
          </p:nvPicPr>
          <p:blipFill rotWithShape="1">
            <a:blip r:embed="rId5">
              <a:alphaModFix/>
            </a:blip>
            <a:srcRect l="50893" t="10064" r="1346" b="4567"/>
            <a:stretch/>
          </p:blipFill>
          <p:spPr>
            <a:xfrm>
              <a:off x="8001000" y="2249146"/>
              <a:ext cx="390235" cy="340857"/>
            </a:xfrm>
            <a:prstGeom prst="rect">
              <a:avLst/>
            </a:prstGeom>
            <a:noFill/>
            <a:ln>
              <a:noFill/>
            </a:ln>
          </p:spPr>
        </p:pic>
      </p:grpSp>
      <p:grpSp>
        <p:nvGrpSpPr>
          <p:cNvPr id="108" name="Shape 108"/>
          <p:cNvGrpSpPr/>
          <p:nvPr/>
        </p:nvGrpSpPr>
        <p:grpSpPr>
          <a:xfrm>
            <a:off x="3829050" y="2009775"/>
            <a:ext cx="1599267" cy="2825658"/>
            <a:chOff x="6096000" y="2895600"/>
            <a:chExt cx="2132355" cy="3767544"/>
          </a:xfrm>
        </p:grpSpPr>
        <p:pic>
          <p:nvPicPr>
            <p:cNvPr id="109" name="Shape 109" descr="C:\Users\JM\Desktop\karyograms670.jpg"/>
            <p:cNvPicPr preferRelativeResize="0"/>
            <p:nvPr/>
          </p:nvPicPr>
          <p:blipFill rotWithShape="1">
            <a:blip r:embed="rId5">
              <a:alphaModFix/>
            </a:blip>
            <a:srcRect l="2388" t="17071" r="51043" b="2438"/>
            <a:stretch/>
          </p:blipFill>
          <p:spPr>
            <a:xfrm>
              <a:off x="6096000" y="2895600"/>
              <a:ext cx="2129309" cy="1861024"/>
            </a:xfrm>
            <a:prstGeom prst="rect">
              <a:avLst/>
            </a:prstGeom>
            <a:noFill/>
            <a:ln>
              <a:noFill/>
            </a:ln>
          </p:spPr>
        </p:pic>
        <p:pic>
          <p:nvPicPr>
            <p:cNvPr id="110" name="Shape 110" descr="C:\Users\JM\Desktop\karyograms670.jpg"/>
            <p:cNvPicPr preferRelativeResize="0"/>
            <p:nvPr/>
          </p:nvPicPr>
          <p:blipFill rotWithShape="1">
            <a:blip r:embed="rId5">
              <a:alphaModFix/>
            </a:blip>
            <a:srcRect l="50893" t="10064" r="1346" b="4567"/>
            <a:stretch/>
          </p:blipFill>
          <p:spPr>
            <a:xfrm>
              <a:off x="6096000" y="4800600"/>
              <a:ext cx="2132355" cy="1862544"/>
            </a:xfrm>
            <a:prstGeom prst="rect">
              <a:avLst/>
            </a:prstGeom>
            <a:noFill/>
            <a:ln>
              <a:noFill/>
            </a:ln>
          </p:spPr>
        </p:pic>
      </p:grpSp>
      <p:pic>
        <p:nvPicPr>
          <p:cNvPr id="111" name="Shape 111" descr="C:\Users\JM\Desktop\karyograms670.jpg"/>
          <p:cNvPicPr preferRelativeResize="0"/>
          <p:nvPr/>
        </p:nvPicPr>
        <p:blipFill rotWithShape="1">
          <a:blip r:embed="rId5">
            <a:alphaModFix/>
          </a:blip>
          <a:srcRect l="2388" t="17071" r="51043" b="2438"/>
          <a:stretch/>
        </p:blipFill>
        <p:spPr>
          <a:xfrm>
            <a:off x="2050258" y="171466"/>
            <a:ext cx="292723" cy="255387"/>
          </a:xfrm>
          <a:prstGeom prst="rect">
            <a:avLst/>
          </a:prstGeom>
          <a:noFill/>
          <a:ln>
            <a:noFill/>
          </a:ln>
        </p:spPr>
      </p:pic>
      <p:pic>
        <p:nvPicPr>
          <p:cNvPr id="112" name="Shape 112" descr="C:\Users\JM\Desktop\karyograms670.jpg"/>
          <p:cNvPicPr preferRelativeResize="0"/>
          <p:nvPr/>
        </p:nvPicPr>
        <p:blipFill rotWithShape="1">
          <a:blip r:embed="rId5">
            <a:alphaModFix/>
          </a:blip>
          <a:srcRect l="2388" t="17071" r="51043" b="2438"/>
          <a:stretch/>
        </p:blipFill>
        <p:spPr>
          <a:xfrm>
            <a:off x="2621759" y="171466"/>
            <a:ext cx="292723" cy="255387"/>
          </a:xfrm>
          <a:prstGeom prst="rect">
            <a:avLst/>
          </a:prstGeom>
          <a:noFill/>
          <a:ln>
            <a:noFill/>
          </a:ln>
        </p:spPr>
      </p:pic>
      <p:pic>
        <p:nvPicPr>
          <p:cNvPr id="113" name="Shape 113" descr="C:\Users\JM\Desktop\karyograms670.jpg"/>
          <p:cNvPicPr preferRelativeResize="0"/>
          <p:nvPr/>
        </p:nvPicPr>
        <p:blipFill rotWithShape="1">
          <a:blip r:embed="rId5">
            <a:alphaModFix/>
          </a:blip>
          <a:srcRect l="2388" t="17071" r="51043" b="2438"/>
          <a:stretch/>
        </p:blipFill>
        <p:spPr>
          <a:xfrm>
            <a:off x="3136109" y="171466"/>
            <a:ext cx="292723" cy="255387"/>
          </a:xfrm>
          <a:prstGeom prst="rect">
            <a:avLst/>
          </a:prstGeom>
          <a:noFill/>
          <a:ln>
            <a:noFill/>
          </a:ln>
        </p:spPr>
      </p:pic>
      <p:pic>
        <p:nvPicPr>
          <p:cNvPr id="114" name="Shape 114" descr="C:\Users\JM\Desktop\karyograms670.jpg"/>
          <p:cNvPicPr preferRelativeResize="0"/>
          <p:nvPr/>
        </p:nvPicPr>
        <p:blipFill rotWithShape="1">
          <a:blip r:embed="rId5">
            <a:alphaModFix/>
          </a:blip>
          <a:srcRect l="2388" t="17071" r="51043" b="2438"/>
          <a:stretch/>
        </p:blipFill>
        <p:spPr>
          <a:xfrm>
            <a:off x="3650459" y="171466"/>
            <a:ext cx="292723" cy="255387"/>
          </a:xfrm>
          <a:prstGeom prst="rect">
            <a:avLst/>
          </a:prstGeom>
          <a:noFill/>
          <a:ln>
            <a:noFill/>
          </a:ln>
        </p:spPr>
      </p:pic>
      <p:pic>
        <p:nvPicPr>
          <p:cNvPr id="115" name="Shape 115" descr="C:\Users\JM\Desktop\karyograms670.jpg"/>
          <p:cNvPicPr preferRelativeResize="0"/>
          <p:nvPr/>
        </p:nvPicPr>
        <p:blipFill rotWithShape="1">
          <a:blip r:embed="rId5">
            <a:alphaModFix/>
          </a:blip>
          <a:srcRect l="2388" t="17071" r="51043" b="2438"/>
          <a:stretch/>
        </p:blipFill>
        <p:spPr>
          <a:xfrm>
            <a:off x="4164809" y="171466"/>
            <a:ext cx="292723" cy="255387"/>
          </a:xfrm>
          <a:prstGeom prst="rect">
            <a:avLst/>
          </a:prstGeom>
          <a:noFill/>
          <a:ln>
            <a:noFill/>
          </a:ln>
        </p:spPr>
      </p:pic>
      <p:pic>
        <p:nvPicPr>
          <p:cNvPr id="116" name="Shape 116" descr="C:\Users\JM\Desktop\karyograms670.jpg"/>
          <p:cNvPicPr preferRelativeResize="0"/>
          <p:nvPr/>
        </p:nvPicPr>
        <p:blipFill rotWithShape="1">
          <a:blip r:embed="rId5">
            <a:alphaModFix/>
          </a:blip>
          <a:srcRect l="2388" t="17071" r="51043" b="2438"/>
          <a:stretch/>
        </p:blipFill>
        <p:spPr>
          <a:xfrm>
            <a:off x="4686302" y="171466"/>
            <a:ext cx="292723" cy="255387"/>
          </a:xfrm>
          <a:prstGeom prst="rect">
            <a:avLst/>
          </a:prstGeom>
          <a:noFill/>
          <a:ln>
            <a:noFill/>
          </a:ln>
        </p:spPr>
      </p:pic>
      <p:pic>
        <p:nvPicPr>
          <p:cNvPr id="117" name="Shape 117" descr="C:\Users\JM\Desktop\karyograms670.jpg"/>
          <p:cNvPicPr preferRelativeResize="0"/>
          <p:nvPr/>
        </p:nvPicPr>
        <p:blipFill rotWithShape="1">
          <a:blip r:embed="rId5">
            <a:alphaModFix/>
          </a:blip>
          <a:srcRect l="2388" t="17071" r="51043" b="2438"/>
          <a:stretch/>
        </p:blipFill>
        <p:spPr>
          <a:xfrm>
            <a:off x="5829302" y="171466"/>
            <a:ext cx="292723" cy="255387"/>
          </a:xfrm>
          <a:prstGeom prst="rect">
            <a:avLst/>
          </a:prstGeom>
          <a:noFill/>
          <a:ln>
            <a:noFill/>
          </a:ln>
        </p:spPr>
      </p:pic>
      <p:pic>
        <p:nvPicPr>
          <p:cNvPr id="118" name="Shape 118" descr="C:\Users\JM\Desktop\karyograms670.jpg"/>
          <p:cNvPicPr preferRelativeResize="0"/>
          <p:nvPr/>
        </p:nvPicPr>
        <p:blipFill rotWithShape="1">
          <a:blip r:embed="rId5">
            <a:alphaModFix/>
          </a:blip>
          <a:srcRect l="2388" t="17071" r="51043" b="2438"/>
          <a:stretch/>
        </p:blipFill>
        <p:spPr>
          <a:xfrm>
            <a:off x="6450809" y="171466"/>
            <a:ext cx="292723" cy="255387"/>
          </a:xfrm>
          <a:prstGeom prst="rect">
            <a:avLst/>
          </a:prstGeom>
          <a:noFill/>
          <a:ln>
            <a:noFill/>
          </a:ln>
        </p:spPr>
      </p:pic>
      <p:pic>
        <p:nvPicPr>
          <p:cNvPr id="119" name="Shape 119" descr="C:\Users\JM\Desktop\karyograms670.jpg"/>
          <p:cNvPicPr preferRelativeResize="0"/>
          <p:nvPr/>
        </p:nvPicPr>
        <p:blipFill rotWithShape="1">
          <a:blip r:embed="rId5">
            <a:alphaModFix/>
          </a:blip>
          <a:srcRect l="2388" t="17071" r="51043" b="2438"/>
          <a:stretch/>
        </p:blipFill>
        <p:spPr>
          <a:xfrm>
            <a:off x="7658102" y="171466"/>
            <a:ext cx="292723" cy="255387"/>
          </a:xfrm>
          <a:prstGeom prst="rect">
            <a:avLst/>
          </a:prstGeom>
          <a:noFill/>
          <a:ln>
            <a:noFill/>
          </a:ln>
        </p:spPr>
      </p:pic>
      <p:pic>
        <p:nvPicPr>
          <p:cNvPr id="120" name="Shape 120" descr="C:\Users\JM\Desktop\karyograms670.jpg"/>
          <p:cNvPicPr preferRelativeResize="0"/>
          <p:nvPr/>
        </p:nvPicPr>
        <p:blipFill rotWithShape="1">
          <a:blip r:embed="rId5">
            <a:alphaModFix/>
          </a:blip>
          <a:srcRect l="2388" t="17071" r="51043" b="2438"/>
          <a:stretch/>
        </p:blipFill>
        <p:spPr>
          <a:xfrm>
            <a:off x="7650959" y="1371601"/>
            <a:ext cx="292723" cy="255387"/>
          </a:xfrm>
          <a:prstGeom prst="rect">
            <a:avLst/>
          </a:prstGeom>
          <a:noFill/>
          <a:ln>
            <a:noFill/>
          </a:ln>
        </p:spPr>
      </p:pic>
      <p:pic>
        <p:nvPicPr>
          <p:cNvPr id="121" name="Shape 121" descr="C:\Users\JM\Desktop\karyograms670.jpg"/>
          <p:cNvPicPr preferRelativeResize="0"/>
          <p:nvPr/>
        </p:nvPicPr>
        <p:blipFill rotWithShape="1">
          <a:blip r:embed="rId5">
            <a:alphaModFix/>
          </a:blip>
          <a:srcRect l="2388" t="17071" r="51043" b="2438"/>
          <a:stretch/>
        </p:blipFill>
        <p:spPr>
          <a:xfrm>
            <a:off x="5829302" y="1371601"/>
            <a:ext cx="292723" cy="255387"/>
          </a:xfrm>
          <a:prstGeom prst="rect">
            <a:avLst/>
          </a:prstGeom>
          <a:noFill/>
          <a:ln>
            <a:noFill/>
          </a:ln>
        </p:spPr>
      </p:pic>
      <p:pic>
        <p:nvPicPr>
          <p:cNvPr id="122" name="Shape 122" descr="C:\Users\JM\Desktop\karyograms670.jpg"/>
          <p:cNvPicPr preferRelativeResize="0"/>
          <p:nvPr/>
        </p:nvPicPr>
        <p:blipFill rotWithShape="1">
          <a:blip r:embed="rId5">
            <a:alphaModFix/>
          </a:blip>
          <a:srcRect l="2388" t="17071" r="51043" b="2438"/>
          <a:stretch/>
        </p:blipFill>
        <p:spPr>
          <a:xfrm>
            <a:off x="5250658" y="1371601"/>
            <a:ext cx="292723" cy="255387"/>
          </a:xfrm>
          <a:prstGeom prst="rect">
            <a:avLst/>
          </a:prstGeom>
          <a:noFill/>
          <a:ln>
            <a:noFill/>
          </a:ln>
        </p:spPr>
      </p:pic>
      <p:pic>
        <p:nvPicPr>
          <p:cNvPr id="123" name="Shape 123" descr="C:\Users\JM\Desktop\karyograms670.jpg"/>
          <p:cNvPicPr preferRelativeResize="0"/>
          <p:nvPr/>
        </p:nvPicPr>
        <p:blipFill rotWithShape="1">
          <a:blip r:embed="rId5">
            <a:alphaModFix/>
          </a:blip>
          <a:srcRect l="2388" t="17071" r="51043" b="2438"/>
          <a:stretch/>
        </p:blipFill>
        <p:spPr>
          <a:xfrm>
            <a:off x="4686302" y="1371601"/>
            <a:ext cx="292723" cy="255387"/>
          </a:xfrm>
          <a:prstGeom prst="rect">
            <a:avLst/>
          </a:prstGeom>
          <a:noFill/>
          <a:ln>
            <a:noFill/>
          </a:ln>
        </p:spPr>
      </p:pic>
      <p:pic>
        <p:nvPicPr>
          <p:cNvPr id="124" name="Shape 124" descr="C:\Users\JM\Desktop\karyograms670.jpg"/>
          <p:cNvPicPr preferRelativeResize="0"/>
          <p:nvPr/>
        </p:nvPicPr>
        <p:blipFill rotWithShape="1">
          <a:blip r:embed="rId5">
            <a:alphaModFix/>
          </a:blip>
          <a:srcRect l="2388" t="17071" r="51043" b="2438"/>
          <a:stretch/>
        </p:blipFill>
        <p:spPr>
          <a:xfrm>
            <a:off x="4164809" y="1371601"/>
            <a:ext cx="292723" cy="255387"/>
          </a:xfrm>
          <a:prstGeom prst="rect">
            <a:avLst/>
          </a:prstGeom>
          <a:noFill/>
          <a:ln>
            <a:noFill/>
          </a:ln>
        </p:spPr>
      </p:pic>
      <p:pic>
        <p:nvPicPr>
          <p:cNvPr id="125" name="Shape 125" descr="C:\Users\JM\Desktop\karyograms670.jpg"/>
          <p:cNvPicPr preferRelativeResize="0"/>
          <p:nvPr/>
        </p:nvPicPr>
        <p:blipFill rotWithShape="1">
          <a:blip r:embed="rId5">
            <a:alphaModFix/>
          </a:blip>
          <a:srcRect l="2388" t="17071" r="51043" b="2438"/>
          <a:stretch/>
        </p:blipFill>
        <p:spPr>
          <a:xfrm>
            <a:off x="2964659" y="1371601"/>
            <a:ext cx="292723" cy="255387"/>
          </a:xfrm>
          <a:prstGeom prst="rect">
            <a:avLst/>
          </a:prstGeom>
          <a:noFill/>
          <a:ln>
            <a:noFill/>
          </a:ln>
        </p:spPr>
      </p:pic>
      <p:pic>
        <p:nvPicPr>
          <p:cNvPr id="126" name="Shape 126" descr="C:\Users\JM\Desktop\karyograms670.jpg"/>
          <p:cNvPicPr preferRelativeResize="0"/>
          <p:nvPr/>
        </p:nvPicPr>
        <p:blipFill rotWithShape="1">
          <a:blip r:embed="rId5">
            <a:alphaModFix/>
          </a:blip>
          <a:srcRect l="2388" t="17071" r="51043" b="2438"/>
          <a:stretch/>
        </p:blipFill>
        <p:spPr>
          <a:xfrm>
            <a:off x="2343152" y="1371601"/>
            <a:ext cx="292723" cy="255387"/>
          </a:xfrm>
          <a:prstGeom prst="rect">
            <a:avLst/>
          </a:prstGeom>
          <a:noFill/>
          <a:ln>
            <a:noFill/>
          </a:ln>
        </p:spPr>
      </p:pic>
      <p:pic>
        <p:nvPicPr>
          <p:cNvPr id="127" name="Shape 127" descr="C:\Users\JM\Desktop\karyograms670.jpg"/>
          <p:cNvPicPr preferRelativeResize="0"/>
          <p:nvPr/>
        </p:nvPicPr>
        <p:blipFill rotWithShape="1">
          <a:blip r:embed="rId5">
            <a:alphaModFix/>
          </a:blip>
          <a:srcRect l="2388" t="17071" r="51043" b="2438"/>
          <a:stretch/>
        </p:blipFill>
        <p:spPr>
          <a:xfrm>
            <a:off x="1771652" y="1371601"/>
            <a:ext cx="292723" cy="255387"/>
          </a:xfrm>
          <a:prstGeom prst="rect">
            <a:avLst/>
          </a:prstGeom>
          <a:noFill/>
          <a:ln>
            <a:noFill/>
          </a:ln>
        </p:spPr>
      </p:pic>
      <p:pic>
        <p:nvPicPr>
          <p:cNvPr id="128" name="Shape 128" descr="C:\Users\JM\Desktop\karyograms670.jpg"/>
          <p:cNvPicPr preferRelativeResize="0"/>
          <p:nvPr/>
        </p:nvPicPr>
        <p:blipFill rotWithShape="1">
          <a:blip r:embed="rId5">
            <a:alphaModFix/>
          </a:blip>
          <a:srcRect l="2388" t="17071" r="51043" b="2438"/>
          <a:stretch/>
        </p:blipFill>
        <p:spPr>
          <a:xfrm>
            <a:off x="1200152" y="1600216"/>
            <a:ext cx="292723" cy="255387"/>
          </a:xfrm>
          <a:prstGeom prst="rect">
            <a:avLst/>
          </a:prstGeom>
          <a:noFill/>
          <a:ln>
            <a:noFill/>
          </a:ln>
        </p:spPr>
      </p:pic>
      <p:grpSp>
        <p:nvGrpSpPr>
          <p:cNvPr id="129" name="Shape 129"/>
          <p:cNvGrpSpPr/>
          <p:nvPr/>
        </p:nvGrpSpPr>
        <p:grpSpPr>
          <a:xfrm>
            <a:off x="3593157" y="1371530"/>
            <a:ext cx="292715" cy="541104"/>
            <a:chOff x="7162800" y="1868146"/>
            <a:chExt cx="390235" cy="721857"/>
          </a:xfrm>
        </p:grpSpPr>
        <p:pic>
          <p:nvPicPr>
            <p:cNvPr id="130" name="Shape 130"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31" name="Shape 131"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sp>
        <p:nvSpPr>
          <p:cNvPr id="132" name="Shape 132"/>
          <p:cNvSpPr txBox="1"/>
          <p:nvPr/>
        </p:nvSpPr>
        <p:spPr>
          <a:xfrm>
            <a:off x="5685775" y="2414800"/>
            <a:ext cx="3109500" cy="2420700"/>
          </a:xfrm>
          <a:prstGeom prst="rect">
            <a:avLst/>
          </a:prstGeom>
          <a:noFill/>
          <a:ln>
            <a:noFill/>
          </a:ln>
        </p:spPr>
        <p:txBody>
          <a:bodyPr wrap="square" lIns="91425" tIns="91425" rIns="91425" bIns="91425" anchor="t" anchorCtr="0">
            <a:noAutofit/>
          </a:bodyPr>
          <a:lstStyle/>
          <a:p>
            <a:pPr lvl="0">
              <a:spcBef>
                <a:spcPts val="0"/>
              </a:spcBef>
              <a:buNone/>
            </a:pPr>
            <a:r>
              <a:rPr lang="en"/>
              <a:t>Keys to genome interpretation</a:t>
            </a:r>
          </a:p>
          <a:p>
            <a:pPr lvl="0">
              <a:spcBef>
                <a:spcPts val="0"/>
              </a:spcBef>
              <a:buNone/>
            </a:pPr>
            <a:endParaRPr/>
          </a:p>
          <a:p>
            <a:pPr lvl="0">
              <a:spcBef>
                <a:spcPts val="0"/>
              </a:spcBef>
              <a:buNone/>
            </a:pPr>
            <a:r>
              <a:rPr lang="en"/>
              <a:t>Relating individuals' variants to </a:t>
            </a:r>
            <a:r>
              <a:rPr lang="en" b="1">
                <a:solidFill>
                  <a:srgbClr val="980000"/>
                </a:solidFill>
              </a:rPr>
              <a:t>DBs</a:t>
            </a:r>
          </a:p>
          <a:p>
            <a:pPr lvl="0">
              <a:spcBef>
                <a:spcPts val="0"/>
              </a:spcBef>
              <a:buNone/>
            </a:pPr>
            <a:endParaRPr/>
          </a:p>
          <a:p>
            <a:pPr lvl="0">
              <a:spcBef>
                <a:spcPts val="0"/>
              </a:spcBef>
              <a:buNone/>
            </a:pPr>
            <a:r>
              <a:rPr lang="en" b="1">
                <a:solidFill>
                  <a:srgbClr val="980000"/>
                </a:solidFill>
              </a:rPr>
              <a:t>Scaling</a:t>
            </a:r>
            <a:r>
              <a:rPr lang="en"/>
              <a:t> DBs to the </a:t>
            </a:r>
            <a:r>
              <a:rPr lang="en" b="1">
                <a:solidFill>
                  <a:srgbClr val="980000"/>
                </a:solidFill>
              </a:rPr>
              <a:t>population</a:t>
            </a:r>
          </a:p>
          <a:p>
            <a:pPr lvl="0">
              <a:spcBef>
                <a:spcPts val="0"/>
              </a:spcBef>
              <a:buNone/>
            </a:pPr>
            <a:endParaRPr/>
          </a:p>
          <a:p>
            <a:pPr lvl="0">
              <a:spcBef>
                <a:spcPts val="0"/>
              </a:spcBef>
              <a:buClr>
                <a:schemeClr val="dk1"/>
              </a:buClr>
              <a:buFont typeface="Arial"/>
              <a:buNone/>
            </a:pPr>
            <a:r>
              <a:rPr lang="en">
                <a:solidFill>
                  <a:schemeClr val="dk1"/>
                </a:solidFill>
              </a:rPr>
              <a:t>Identifying </a:t>
            </a:r>
            <a:r>
              <a:rPr lang="en" b="1">
                <a:solidFill>
                  <a:srgbClr val="38761D"/>
                </a:solidFill>
              </a:rPr>
              <a:t>key variants</a:t>
            </a:r>
            <a:r>
              <a:rPr lang="en">
                <a:solidFill>
                  <a:schemeClr val="dk1"/>
                </a:solidFill>
              </a:rPr>
              <a:t> - </a:t>
            </a:r>
            <a:br>
              <a:rPr lang="en">
                <a:solidFill>
                  <a:schemeClr val="dk1"/>
                </a:solidFill>
              </a:rPr>
            </a:br>
            <a:r>
              <a:rPr lang="en">
                <a:solidFill>
                  <a:schemeClr val="dk1"/>
                </a:solidFill>
              </a:rPr>
              <a:t>separating into rare, recurrent, common, &amp;c</a:t>
            </a:r>
          </a:p>
          <a:p>
            <a:pPr lvl="0">
              <a:spcBef>
                <a:spcPts val="0"/>
              </a:spcBef>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1200" b="1">
                <a:solidFill>
                  <a:srgbClr val="000090"/>
                </a:solidFill>
                <a:latin typeface="Arial"/>
                <a:ea typeface="Arial"/>
                <a:cs typeface="Arial"/>
                <a:sym typeface="Arial"/>
              </a:rPr>
              <a:t>Annotation (tf binding sites open chromatin, ncRNAs) &amp; Chromatin Dynamics</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1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Conservation</a:t>
            </a:r>
            <a:br>
              <a:rPr lang="en" sz="1200" b="1">
                <a:solidFill>
                  <a:srgbClr val="000090"/>
                </a:solidFill>
                <a:latin typeface="Arial"/>
                <a:ea typeface="Arial"/>
                <a:cs typeface="Arial"/>
                <a:sym typeface="Arial"/>
              </a:rPr>
            </a:br>
            <a:r>
              <a:rPr lang="en" sz="1200" b="1">
                <a:solidFill>
                  <a:srgbClr val="000090"/>
                </a:solidFill>
                <a:latin typeface="Arial"/>
                <a:ea typeface="Arial"/>
                <a:cs typeface="Arial"/>
                <a:sym typeface="Arial"/>
              </a:rPr>
              <a:t>(GERP, allele freq.)</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Mutational impact (motif breaking, Lof) </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Network (centrality position)</a:t>
            </a:r>
          </a:p>
          <a:p>
            <a:pPr marL="0" marR="0" lvl="0" indent="0" algn="l" rtl="0">
              <a:spcBef>
                <a:spcPts val="0"/>
              </a:spcBef>
              <a:buSzPct val="25000"/>
              <a:buNone/>
            </a:pPr>
            <a:r>
              <a:rPr lang="en" sz="1200">
                <a:solidFill>
                  <a:srgbClr val="000090"/>
                </a:solidFill>
                <a:latin typeface="Arial"/>
                <a:ea typeface="Arial"/>
                <a:cs typeface="Arial"/>
                <a:sym typeface="Aria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dirty="0">
                <a:solidFill>
                  <a:srgbClr val="7F7F7F"/>
                </a:solidFill>
                <a:latin typeface="Arial"/>
                <a:ea typeface="Arial"/>
                <a:cs typeface="Arial"/>
                <a:sym typeface="Arial"/>
              </a:rPr>
              <a:t>[Fu et al., </a:t>
            </a:r>
            <a:r>
              <a:rPr lang="en" sz="1000" dirty="0" err="1">
                <a:solidFill>
                  <a:srgbClr val="7F7F7F"/>
                </a:solidFill>
                <a:latin typeface="Arial"/>
                <a:ea typeface="Arial"/>
                <a:cs typeface="Arial"/>
                <a:sym typeface="Arial"/>
              </a:rPr>
              <a:t>GenomeBiology</a:t>
            </a:r>
            <a:r>
              <a:rPr lang="en" sz="1000" dirty="0">
                <a:solidFill>
                  <a:srgbClr val="7F7F7F"/>
                </a:solidFill>
                <a:latin typeface="Arial"/>
                <a:ea typeface="Arial"/>
                <a:cs typeface="Arial"/>
                <a:sym typeface="Arial"/>
              </a:rPr>
              <a:t> ('14), , </a:t>
            </a:r>
            <a:r>
              <a:rPr lang="en" sz="1000" dirty="0" err="1">
                <a:solidFill>
                  <a:srgbClr val="7F7F7F"/>
                </a:solidFill>
                <a:latin typeface="Arial"/>
                <a:ea typeface="Arial"/>
                <a:cs typeface="Arial"/>
                <a:sym typeface="Arial"/>
              </a:rPr>
              <a:t>Khurana</a:t>
            </a:r>
            <a:r>
              <a:rPr lang="en" sz="1000" dirty="0">
                <a:solidFill>
                  <a:srgbClr val="7F7F7F"/>
                </a:solidFill>
                <a:latin typeface="Arial"/>
                <a:ea typeface="Arial"/>
                <a:cs typeface="Arial"/>
                <a:sym typeface="Arial"/>
              </a:rPr>
              <a:t> et al., Science ('13)]</a:t>
            </a:r>
          </a:p>
          <a:p>
            <a:pPr marL="0" marR="0" lvl="0" indent="0" algn="l" rtl="0">
              <a:spcBef>
                <a:spcPts val="0"/>
              </a:spcBef>
              <a:buSzPct val="25000"/>
              <a:buNone/>
            </a:pPr>
            <a:r>
              <a:rPr lang="en" sz="1600" dirty="0">
                <a:solidFill>
                  <a:srgbClr val="7F7F7F"/>
                </a:solidFill>
                <a:latin typeface="Arial"/>
                <a:ea typeface="Arial"/>
                <a:cs typeface="Arial"/>
                <a:sym typeface="Aria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200">
                <a:solidFill>
                  <a:schemeClr val="dk1"/>
                </a:solidFill>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lvl="0" algn="ctr" rtl="0">
              <a:lnSpc>
                <a:spcPct val="100000"/>
              </a:lnSpc>
              <a:spcBef>
                <a:spcPts val="0"/>
              </a:spcBef>
              <a:buNone/>
            </a:pPr>
            <a:r>
              <a:rPr lang="en" b="1">
                <a:solidFill>
                  <a:schemeClr val="dk1"/>
                </a:solidFill>
                <a:latin typeface="Calibri"/>
                <a:ea typeface="Calibri"/>
                <a:cs typeface="Calibri"/>
                <a:sym typeface="Calibri"/>
              </a:rPr>
              <a:t>Depletion of Common Variants</a:t>
            </a:r>
          </a:p>
          <a:p>
            <a:pPr lvl="0" algn="ctr" rtl="0">
              <a:lnSpc>
                <a:spcPct val="100000"/>
              </a:lnSpc>
              <a:spcBef>
                <a:spcPts val="0"/>
              </a:spcBef>
              <a:buNone/>
            </a:pPr>
            <a:r>
              <a:rPr lang="en" b="1">
                <a:solidFill>
                  <a:schemeClr val="dk1"/>
                </a:solidFill>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lvl="0" algn="ctr" rtl="0">
              <a:lnSpc>
                <a:spcPct val="80000"/>
              </a:lnSpc>
              <a:spcBef>
                <a:spcPts val="0"/>
              </a:spcBef>
              <a:buNone/>
            </a:pPr>
            <a:r>
              <a:rPr lang="en" sz="2200">
                <a:solidFill>
                  <a:schemeClr val="dk1"/>
                </a:solidFill>
                <a:latin typeface="Calibri"/>
                <a:ea typeface="Calibri"/>
                <a:cs typeface="Calibri"/>
                <a:sym typeface="Calibri"/>
              </a:rPr>
              <a:t>Broad categories of regulatory regions under negative selection</a:t>
            </a:r>
          </a:p>
          <a:p>
            <a:pPr lvl="0" algn="ctr" rtl="0">
              <a:lnSpc>
                <a:spcPct val="80000"/>
              </a:lnSpc>
              <a:spcBef>
                <a:spcPts val="0"/>
              </a:spcBef>
              <a:buNone/>
            </a:pPr>
            <a:r>
              <a:rPr lang="en" sz="2200">
                <a:solidFill>
                  <a:schemeClr val="dk1"/>
                </a:solidFill>
                <a:latin typeface="Calibri"/>
                <a:ea typeface="Calibri"/>
                <a:cs typeface="Calibri"/>
                <a:sym typeface="Calibri"/>
              </a:rPr>
              <a:t>Related to:</a:t>
            </a:r>
          </a:p>
          <a:p>
            <a:pPr lvl="0" algn="ctr" rtl="0">
              <a:lnSpc>
                <a:spcPct val="80000"/>
              </a:lnSpc>
              <a:spcBef>
                <a:spcPts val="0"/>
              </a:spcBef>
              <a:buNone/>
            </a:pPr>
            <a:r>
              <a:rPr lang="en" sz="1100">
                <a:solidFill>
                  <a:schemeClr val="dk1"/>
                </a:solidFill>
                <a:latin typeface="Calibri"/>
                <a:ea typeface="Calibri"/>
                <a:cs typeface="Calibri"/>
                <a:sym typeface="Calibri"/>
              </a:rPr>
              <a:t>    	</a:t>
            </a:r>
          </a:p>
          <a:p>
            <a:pPr lvl="0" algn="ctr" rtl="0">
              <a:lnSpc>
                <a:spcPct val="80000"/>
              </a:lnSpc>
              <a:spcBef>
                <a:spcPts val="0"/>
              </a:spcBef>
              <a:buNone/>
            </a:pPr>
            <a:r>
              <a:rPr lang="en" sz="1100">
                <a:solidFill>
                  <a:schemeClr val="dk1"/>
                </a:solidFill>
                <a:latin typeface="Calibri"/>
                <a:ea typeface="Calibri"/>
                <a:cs typeface="Calibri"/>
                <a:sym typeface="Calibri"/>
              </a:rPr>
              <a:t>ENCODE, </a:t>
            </a:r>
            <a:r>
              <a:rPr lang="en" sz="1100" i="1">
                <a:solidFill>
                  <a:schemeClr val="dk1"/>
                </a:solidFill>
                <a:latin typeface="Calibri"/>
                <a:ea typeface="Calibri"/>
                <a:cs typeface="Calibri"/>
                <a:sym typeface="Calibri"/>
              </a:rPr>
              <a:t>Nature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Ward &amp; Kellis,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Mu et al, </a:t>
            </a:r>
            <a:r>
              <a:rPr lang="en" sz="1100" i="1">
                <a:solidFill>
                  <a:schemeClr val="dk1"/>
                </a:solidFill>
                <a:latin typeface="Calibri"/>
                <a:ea typeface="Calibri"/>
                <a:cs typeface="Calibri"/>
                <a:sym typeface="Calibri"/>
              </a:rPr>
              <a:t>NAR</a:t>
            </a:r>
            <a:r>
              <a:rPr lang="en" sz="1100">
                <a:solidFill>
                  <a:schemeClr val="dk1"/>
                </a:solidFill>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pPr lvl="0" rtl="0">
              <a:spcBef>
                <a:spcPts val="0"/>
              </a:spcBef>
              <a:buNone/>
            </a:pPr>
            <a:r>
              <a:rPr lang="en" sz="1200"/>
              <a:t>(TFSS: Sequence-specific TFs)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a:t>
            </a:r>
            <a:r>
              <a:rPr lang="en" sz="1100" dirty="0" err="1">
                <a:solidFill>
                  <a:schemeClr val="dk1"/>
                </a:solidFill>
                <a:latin typeface="Calibri"/>
                <a:ea typeface="Calibri"/>
                <a:cs typeface="Calibri"/>
                <a:sym typeface="Calibri"/>
              </a:rPr>
              <a:t>Khurana</a:t>
            </a:r>
            <a:r>
              <a:rPr lang="en" sz="1100" dirty="0">
                <a:solidFill>
                  <a:schemeClr val="dk1"/>
                </a:solidFill>
                <a:latin typeface="Calibri"/>
                <a:ea typeface="Calibri"/>
                <a:cs typeface="Calibri"/>
                <a:sym typeface="Calibri"/>
              </a:rPr>
              <a:t> et al., </a:t>
            </a:r>
            <a:r>
              <a:rPr lang="en" sz="1100" i="1" dirty="0">
                <a:solidFill>
                  <a:schemeClr val="dk1"/>
                </a:solidFill>
                <a:latin typeface="Calibri"/>
                <a:ea typeface="Calibri"/>
                <a:cs typeface="Calibri"/>
                <a:sym typeface="Calibri"/>
              </a:rPr>
              <a:t>Science</a:t>
            </a:r>
            <a:r>
              <a:rPr lang="en" sz="1100" dirty="0">
                <a:solidFill>
                  <a:schemeClr val="dk1"/>
                </a:solidFill>
                <a:latin typeface="Calibri"/>
                <a:ea typeface="Calibri"/>
                <a:cs typeface="Calibri"/>
                <a:sym typeface="Calibri"/>
              </a:rPr>
              <a:t> (‘13)]</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descr="sens_vs_ultra_sens.jpg"/>
          <p:cNvPicPr preferRelativeResize="0"/>
          <p:nvPr/>
        </p:nvPicPr>
        <p:blipFill>
          <a:blip r:embed="rId3">
            <a:alphaModFix/>
          </a:blip>
          <a:stretch>
            <a:fillRect/>
          </a:stretch>
        </p:blipFill>
        <p:spPr>
          <a:xfrm>
            <a:off x="511025" y="463825"/>
            <a:ext cx="3177811" cy="847725"/>
          </a:xfrm>
          <a:prstGeom prst="rect">
            <a:avLst/>
          </a:prstGeom>
          <a:noFill/>
          <a:ln>
            <a:noFill/>
          </a:ln>
        </p:spPr>
      </p:pic>
      <p:pic>
        <p:nvPicPr>
          <p:cNvPr id="519" name="Shape 519" descr="selective_constraints_1.jpg"/>
          <p:cNvPicPr preferRelativeResize="0"/>
          <p:nvPr/>
        </p:nvPicPr>
        <p:blipFill>
          <a:blip r:embed="rId4">
            <a:alphaModFix/>
          </a:blip>
          <a:stretch>
            <a:fillRect/>
          </a:stretch>
        </p:blipFill>
        <p:spPr>
          <a:xfrm>
            <a:off x="311700" y="1482437"/>
            <a:ext cx="6781803" cy="3086778"/>
          </a:xfrm>
          <a:prstGeom prst="rect">
            <a:avLst/>
          </a:prstGeom>
          <a:noFill/>
          <a:ln>
            <a:noFill/>
          </a:ln>
        </p:spPr>
      </p:pic>
      <p:sp>
        <p:nvSpPr>
          <p:cNvPr id="520" name="Shape 520"/>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21" name="Shape 521"/>
          <p:cNvSpPr txBox="1"/>
          <p:nvPr/>
        </p:nvSpPr>
        <p:spPr>
          <a:xfrm>
            <a:off x="5566250" y="1524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3200" b="1">
                <a:solidFill>
                  <a:srgbClr val="22228B"/>
                </a:solidFill>
              </a:rPr>
              <a:t>Defining Sensitive</a:t>
            </a:r>
          </a:p>
          <a:p>
            <a:pPr lvl="0" rtl="0">
              <a:spcBef>
                <a:spcPts val="0"/>
              </a:spcBef>
              <a:buNone/>
            </a:pPr>
            <a:r>
              <a:rPr lang="en" sz="3200" b="1">
                <a:solidFill>
                  <a:srgbClr val="22228B"/>
                </a:solidFill>
              </a:rPr>
              <a:t>non-coding Regions</a:t>
            </a:r>
          </a:p>
        </p:txBody>
      </p:sp>
      <p:sp>
        <p:nvSpPr>
          <p:cNvPr id="522" name="Shape 52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
        <p:nvSpPr>
          <p:cNvPr id="523" name="Shape 523"/>
          <p:cNvSpPr txBox="1"/>
          <p:nvPr/>
        </p:nvSpPr>
        <p:spPr>
          <a:xfrm>
            <a:off x="5566250" y="1996025"/>
            <a:ext cx="1755600" cy="3000000"/>
          </a:xfrm>
          <a:prstGeom prst="rect">
            <a:avLst/>
          </a:prstGeom>
          <a:noFill/>
          <a:ln>
            <a:noFill/>
          </a:ln>
        </p:spPr>
        <p:txBody>
          <a:bodyPr wrap="square" lIns="91425" tIns="91425" rIns="91425" bIns="91425" anchor="ctr" anchorCtr="0">
            <a:noAutofit/>
          </a:bodyPr>
          <a:lstStyle/>
          <a:p>
            <a:pPr lvl="0" rtl="0">
              <a:spcBef>
                <a:spcPts val="0"/>
              </a:spcBef>
              <a:buNone/>
            </a:pPr>
            <a:r>
              <a:rPr lang="en"/>
              <a:t>Start </a:t>
            </a:r>
            <a:r>
              <a:rPr lang="en" sz="2400"/>
              <a:t>677</a:t>
            </a:r>
            <a:r>
              <a:rPr lang="en"/>
              <a:t> high-resolution non-coding categories; Rank &amp; find those under strongest selection</a:t>
            </a:r>
          </a:p>
        </p:txBody>
      </p:sp>
      <p:sp>
        <p:nvSpPr>
          <p:cNvPr id="524" name="Shape 524"/>
          <p:cNvSpPr txBox="1"/>
          <p:nvPr/>
        </p:nvSpPr>
        <p:spPr>
          <a:xfrm>
            <a:off x="2843400" y="536388"/>
            <a:ext cx="30000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~0.02% genomic coverage (top 5)</a:t>
            </a:r>
          </a:p>
        </p:txBody>
      </p:sp>
      <p:sp>
        <p:nvSpPr>
          <p:cNvPr id="525" name="Shape 525"/>
          <p:cNvSpPr txBox="1"/>
          <p:nvPr/>
        </p:nvSpPr>
        <p:spPr>
          <a:xfrm>
            <a:off x="2850225" y="311425"/>
            <a:ext cx="34002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~0.4% genomic coverage  (~ top 25)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lgn="ctr">
              <a:spcBef>
                <a:spcPts val="0"/>
              </a:spcBef>
              <a:buNone/>
            </a:pPr>
            <a:r>
              <a:rPr lang="en" sz="2200" b="1" dirty="0">
                <a:solidFill>
                  <a:srgbClr val="22228B"/>
                </a:solidFill>
              </a:rPr>
              <a:t>SNPs which break TF motifs are under stronger selection</a:t>
            </a:r>
          </a:p>
        </p:txBody>
      </p:sp>
      <p:sp>
        <p:nvSpPr>
          <p:cNvPr id="531" name="Shape 531"/>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lvl="0">
              <a:spcBef>
                <a:spcPts val="0"/>
              </a:spcBef>
              <a:buNone/>
            </a:pPr>
            <a:endParaRPr/>
          </a:p>
        </p:txBody>
      </p:sp>
      <p:sp>
        <p:nvSpPr>
          <p:cNvPr id="532" name="Shape 53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pic>
        <p:nvPicPr>
          <p:cNvPr id="533" name="Shape 533" descr="noncoding_categories_motifs.jpg"/>
          <p:cNvPicPr preferRelativeResize="0"/>
          <p:nvPr/>
        </p:nvPicPr>
        <p:blipFill>
          <a:blip r:embed="rId3">
            <a:alphaModFix/>
          </a:blip>
          <a:stretch>
            <a:fillRect/>
          </a:stretch>
        </p:blipFill>
        <p:spPr>
          <a:xfrm>
            <a:off x="304800" y="1476626"/>
            <a:ext cx="6781803" cy="3086802"/>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marR="0" lvl="0" indent="-203200" algn="l" rtl="0">
              <a:spcBef>
                <a:spcPts val="0"/>
              </a:spcBef>
              <a:spcAft>
                <a:spcPts val="0"/>
              </a:spcAft>
              <a:buClr>
                <a:srgbClr val="595959"/>
              </a:buClr>
              <a:buSzPct val="100000"/>
              <a:buFont typeface="Arial"/>
              <a:buChar char="•"/>
            </a:pPr>
            <a:r>
              <a:rPr lang="en-US" sz="1800" dirty="0" smtClean="0">
                <a:solidFill>
                  <a:srgbClr val="595959"/>
                </a:solidFill>
                <a:latin typeface="Arial"/>
                <a:ea typeface="Arial"/>
                <a:cs typeface="Arial"/>
                <a:sym typeface="Arial"/>
              </a:rPr>
              <a:t>Info. theory </a:t>
            </a:r>
            <a:r>
              <a:rPr lang="en" sz="1800" dirty="0" smtClean="0">
                <a:solidFill>
                  <a:srgbClr val="595959"/>
                </a:solidFill>
                <a:latin typeface="Arial"/>
                <a:ea typeface="Arial"/>
                <a:cs typeface="Arial"/>
                <a:sym typeface="Arial"/>
              </a:rPr>
              <a:t>based </a:t>
            </a:r>
            <a:r>
              <a:rPr lang="en" sz="1800" dirty="0">
                <a:solidFill>
                  <a:srgbClr val="595959"/>
                </a:solidFill>
                <a:latin typeface="Arial"/>
                <a:ea typeface="Arial"/>
                <a:cs typeface="Arial"/>
                <a:sym typeface="Arial"/>
              </a:rPr>
              <a:t>method </a:t>
            </a:r>
            <a:r>
              <a:rPr lang="en-US" sz="1800" dirty="0" smtClean="0">
                <a:solidFill>
                  <a:srgbClr val="595959"/>
                </a:solidFill>
                <a:latin typeface="Arial"/>
                <a:ea typeface="Arial"/>
                <a:cs typeface="Arial"/>
                <a:sym typeface="Arial"/>
              </a:rPr>
              <a:t>(</a:t>
            </a:r>
            <a:r>
              <a:rPr lang="en-US" sz="1800" dirty="0" err="1" smtClean="0">
                <a:solidFill>
                  <a:srgbClr val="595959"/>
                </a:solidFill>
                <a:latin typeface="Arial"/>
                <a:ea typeface="Arial"/>
                <a:cs typeface="Arial"/>
                <a:sym typeface="Arial"/>
              </a:rPr>
              <a:t>ie</a:t>
            </a:r>
            <a:r>
              <a:rPr lang="en-US" sz="1800" dirty="0" smtClean="0">
                <a:solidFill>
                  <a:srgbClr val="595959"/>
                </a:solidFill>
                <a:latin typeface="Arial"/>
                <a:ea typeface="Arial"/>
                <a:cs typeface="Arial"/>
                <a:sym typeface="Arial"/>
              </a:rPr>
              <a:t> annotation “</a:t>
            </a:r>
            <a:r>
              <a:rPr lang="en-US" sz="1800" dirty="0" err="1" smtClean="0">
                <a:solidFill>
                  <a:srgbClr val="595959"/>
                </a:solidFill>
                <a:latin typeface="Arial"/>
                <a:ea typeface="Arial"/>
                <a:cs typeface="Arial"/>
                <a:sym typeface="Arial"/>
              </a:rPr>
              <a:t>surprisal</a:t>
            </a:r>
            <a:r>
              <a:rPr lang="en-US" sz="1800" dirty="0" smtClean="0">
                <a:solidFill>
                  <a:srgbClr val="595959"/>
                </a:solidFill>
                <a:latin typeface="Arial"/>
                <a:ea typeface="Arial"/>
                <a:cs typeface="Arial"/>
                <a:sym typeface="Arial"/>
              </a:rPr>
              <a:t>”) </a:t>
            </a:r>
            <a:r>
              <a:rPr lang="en" sz="1800" dirty="0" smtClean="0">
                <a:solidFill>
                  <a:srgbClr val="595959"/>
                </a:solidFill>
                <a:latin typeface="Arial"/>
                <a:ea typeface="Arial"/>
                <a:cs typeface="Arial"/>
                <a:sym typeface="Arial"/>
              </a:rPr>
              <a:t>for </a:t>
            </a:r>
            <a:r>
              <a:rPr lang="en" sz="1800" dirty="0">
                <a:solidFill>
                  <a:srgbClr val="595959"/>
                </a:solidFill>
                <a:latin typeface="Arial"/>
                <a:ea typeface="Arial"/>
                <a:cs typeface="Arial"/>
                <a:sym typeface="Arial"/>
              </a:rPr>
              <a:t>weighting consistently many genomic features</a:t>
            </a:r>
          </a:p>
          <a:p>
            <a:pPr marL="215900" marR="0" lvl="0" indent="-203200" algn="l" rtl="0">
              <a:spcBef>
                <a:spcPts val="0"/>
              </a:spcBef>
              <a:spcAft>
                <a:spcPts val="0"/>
              </a:spcAft>
              <a:buClr>
                <a:srgbClr val="595959"/>
              </a:buClr>
              <a:buFont typeface="Arial"/>
              <a:buNone/>
            </a:pPr>
            <a:endParaRPr sz="1800" dirty="0">
              <a:solidFill>
                <a:srgbClr val="595959"/>
              </a:solidFill>
              <a:latin typeface="Arial"/>
              <a:ea typeface="Arial"/>
              <a:cs typeface="Arial"/>
              <a:sym typeface="Arial"/>
            </a:endParaRP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Practical web server </a:t>
            </a: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Submission of variants &amp; pre-computed large data context from uniformly processing large-scale datasets</a:t>
            </a:r>
          </a:p>
          <a:p>
            <a:pPr marL="215900" marR="0" lvl="0" indent="-215900" algn="l" rtl="0">
              <a:spcBef>
                <a:spcPts val="400"/>
              </a:spcBef>
              <a:spcAft>
                <a:spcPts val="0"/>
              </a:spcAft>
              <a:buClr>
                <a:schemeClr val="dk1"/>
              </a:buClr>
              <a:buFont typeface="Arial"/>
              <a:buNone/>
            </a:pPr>
            <a:endParaRPr sz="2000" dirty="0">
              <a:solidFill>
                <a:schemeClr val="dk1"/>
              </a:solidFill>
              <a:latin typeface="Arial"/>
              <a:ea typeface="Arial"/>
              <a:cs typeface="Arial"/>
              <a:sym typeface="Arial"/>
            </a:endParaRPr>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 sz="1000">
                <a:solidFill>
                  <a:srgbClr val="7F7F7F"/>
                </a:solidFill>
                <a:latin typeface="Arial"/>
                <a:ea typeface="Arial"/>
                <a:cs typeface="Arial"/>
                <a:sym typeface="Arial"/>
              </a:rPr>
              <a:t>[Fu et al., GenomeBiology ('14)]</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179784"/>
            <a:ext cx="8229600" cy="681000"/>
          </a:xfrm>
          <a:prstGeom prst="rect">
            <a:avLst/>
          </a:prstGeom>
          <a:noFill/>
          <a:ln>
            <a:noFill/>
          </a:ln>
        </p:spPr>
        <p:txBody>
          <a:bodyPr wrap="square" lIns="91925" tIns="45950" rIns="91925" bIns="45950" anchor="ctr" anchorCtr="0">
            <a:noAutofit/>
          </a:bodyPr>
          <a:lstStyle/>
          <a:p>
            <a:pPr marL="0" marR="0" lvl="0" indent="0" algn="ctr" rtl="0">
              <a:lnSpc>
                <a:spcPct val="100000"/>
              </a:lnSpc>
              <a:spcBef>
                <a:spcPts val="0"/>
              </a:spcBef>
              <a:spcAft>
                <a:spcPts val="0"/>
              </a:spcAft>
              <a:buClr>
                <a:srgbClr val="000090"/>
              </a:buClr>
              <a:buSzPct val="25000"/>
              <a:buFont typeface="Arial"/>
              <a:buNone/>
            </a:pPr>
            <a:r>
              <a:rPr lang="en" sz="3600" b="1" i="0" u="none" strike="noStrike" cap="none">
                <a:solidFill>
                  <a:srgbClr val="000090"/>
                </a:solidFill>
                <a:latin typeface="Arial"/>
                <a:ea typeface="Arial"/>
                <a:cs typeface="Arial"/>
                <a:sym typeface="Arial"/>
              </a:rPr>
              <a:t>Germline pathogenic variants show higher core scores than controls</a:t>
            </a:r>
          </a:p>
        </p:txBody>
      </p:sp>
      <p:sp>
        <p:nvSpPr>
          <p:cNvPr id="586" name="Shape 586"/>
          <p:cNvSpPr txBox="1">
            <a:spLocks noGrp="1"/>
          </p:cNvSpPr>
          <p:nvPr>
            <p:ph type="body" idx="1"/>
          </p:nvPr>
        </p:nvSpPr>
        <p:spPr>
          <a:xfrm>
            <a:off x="812800" y="3548063"/>
            <a:ext cx="7662900" cy="1131000"/>
          </a:xfrm>
          <a:prstGeom prst="rect">
            <a:avLst/>
          </a:prstGeom>
          <a:noFill/>
          <a:ln>
            <a:noFill/>
          </a:ln>
        </p:spPr>
        <p:txBody>
          <a:bodyPr wrap="square" lIns="91925" tIns="45950" rIns="91925" bIns="459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a:solidFill>
                  <a:schemeClr val="dk1"/>
                </a:solidFill>
                <a:latin typeface="Arial"/>
                <a:ea typeface="Arial"/>
                <a:cs typeface="Arial"/>
                <a:sym typeface="Arial"/>
              </a:rPr>
              <a:t>3 controls with natural polymorphisms (allele frequency &gt;= 1% )</a:t>
            </a:r>
          </a:p>
          <a:p>
            <a:pPr marL="0" marR="0" lvl="0" indent="0" algn="l" rtl="0">
              <a:lnSpc>
                <a:spcPct val="100000"/>
              </a:lnSpc>
              <a:spcBef>
                <a:spcPts val="0"/>
              </a:spcBef>
              <a:spcAft>
                <a:spcPts val="0"/>
              </a:spcAft>
              <a:buClr>
                <a:schemeClr val="dk1"/>
              </a:buClr>
              <a:buSzPct val="25000"/>
              <a:buFont typeface="Arial"/>
              <a:buNone/>
            </a:pPr>
            <a:r>
              <a:rPr lang="en" sz="1800"/>
              <a:t>  </a:t>
            </a:r>
            <a:r>
              <a:rPr lang="en" sz="1800" b="0" i="0" u="none">
                <a:solidFill>
                  <a:schemeClr val="dk1"/>
                </a:solidFill>
                <a:latin typeface="Arial"/>
                <a:ea typeface="Arial"/>
                <a:cs typeface="Arial"/>
                <a:sym typeface="Arial"/>
              </a:rPr>
              <a:t>1.  Matched region:  1kb around HGMD variants</a:t>
            </a:r>
          </a:p>
          <a:p>
            <a:pPr marL="0" marR="0" lvl="0" indent="0" algn="l" rtl="0">
              <a:lnSpc>
                <a:spcPct val="100000"/>
              </a:lnSpc>
              <a:spcBef>
                <a:spcPts val="360"/>
              </a:spcBef>
              <a:spcAft>
                <a:spcPts val="0"/>
              </a:spcAft>
              <a:buNone/>
            </a:pPr>
            <a:r>
              <a:rPr lang="en" sz="1800"/>
              <a:t>  2. </a:t>
            </a:r>
            <a:r>
              <a:rPr lang="en" sz="1800" b="0" i="0" u="none">
                <a:solidFill>
                  <a:schemeClr val="dk1"/>
                </a:solidFill>
                <a:latin typeface="Arial"/>
                <a:ea typeface="Arial"/>
                <a:cs typeface="Arial"/>
                <a:sym typeface="Arial"/>
              </a:rPr>
              <a:t> Matched TSS:  matched for distance to TSS</a:t>
            </a:r>
          </a:p>
          <a:p>
            <a:pPr marL="0" marR="0" lvl="0" indent="0" algn="l" rtl="0">
              <a:lnSpc>
                <a:spcPct val="100000"/>
              </a:lnSpc>
              <a:spcBef>
                <a:spcPts val="360"/>
              </a:spcBef>
              <a:spcAft>
                <a:spcPts val="0"/>
              </a:spcAft>
              <a:buNone/>
            </a:pPr>
            <a:r>
              <a:rPr lang="en" sz="1800"/>
              <a:t>  3. </a:t>
            </a:r>
            <a:r>
              <a:rPr lang="en" sz="1800" b="0" i="0" u="none">
                <a:solidFill>
                  <a:schemeClr val="dk1"/>
                </a:solidFill>
                <a:latin typeface="Arial"/>
                <a:ea typeface="Arial"/>
                <a:cs typeface="Arial"/>
                <a:sym typeface="Arial"/>
              </a:rPr>
              <a:t> Unmatched: randomly selected</a:t>
            </a:r>
          </a:p>
        </p:txBody>
      </p:sp>
      <p:pic>
        <p:nvPicPr>
          <p:cNvPr id="587" name="Shape 587" descr="germline_1.pdf"/>
          <p:cNvPicPr preferRelativeResize="0"/>
          <p:nvPr/>
        </p:nvPicPr>
        <p:blipFill rotWithShape="1">
          <a:blip r:embed="rId3">
            <a:alphaModFix/>
          </a:blip>
          <a:srcRect/>
          <a:stretch/>
        </p:blipFill>
        <p:spPr>
          <a:xfrm>
            <a:off x="0" y="904875"/>
            <a:ext cx="3725742" cy="2783611"/>
          </a:xfrm>
          <a:prstGeom prst="rect">
            <a:avLst/>
          </a:prstGeom>
          <a:noFill/>
          <a:ln>
            <a:noFill/>
          </a:ln>
        </p:spPr>
      </p:pic>
      <p:sp>
        <p:nvSpPr>
          <p:cNvPr id="588" name="Shape 588"/>
          <p:cNvSpPr txBox="1"/>
          <p:nvPr/>
        </p:nvSpPr>
        <p:spPr>
          <a:xfrm>
            <a:off x="136525" y="4831556"/>
            <a:ext cx="2473200" cy="207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200" b="0" i="1" u="none">
                <a:solidFill>
                  <a:srgbClr val="000000"/>
                </a:solidFill>
                <a:latin typeface="Calibri"/>
                <a:ea typeface="Calibri"/>
                <a:cs typeface="Calibri"/>
                <a:sym typeface="Calibri"/>
              </a:rPr>
              <a:t>Ritchie et al., Nature Methods, 2014</a:t>
            </a:r>
          </a:p>
        </p:txBody>
      </p:sp>
      <p:pic>
        <p:nvPicPr>
          <p:cNvPr id="589" name="Shape 589" descr="germline_2.pdf"/>
          <p:cNvPicPr preferRelativeResize="0"/>
          <p:nvPr/>
        </p:nvPicPr>
        <p:blipFill rotWithShape="1">
          <a:blip r:embed="rId4">
            <a:alphaModFix/>
          </a:blip>
          <a:srcRect/>
          <a:stretch/>
        </p:blipFill>
        <p:spPr>
          <a:xfrm>
            <a:off x="4830762" y="990600"/>
            <a:ext cx="3420037" cy="2776009"/>
          </a:xfrm>
          <a:prstGeom prst="rect">
            <a:avLst/>
          </a:prstGeom>
          <a:noFill/>
          <a:ln>
            <a:noFill/>
          </a:ln>
        </p:spPr>
      </p:pic>
      <p:sp>
        <p:nvSpPr>
          <p:cNvPr id="590" name="Shape 590"/>
          <p:cNvSpPr txBox="1"/>
          <p:nvPr/>
        </p:nvSpPr>
        <p:spPr>
          <a:xfrm>
            <a:off x="4529124" y="4769650"/>
            <a:ext cx="41577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600" i="0" u="none">
                <a:solidFill>
                  <a:srgbClr val="7F7F7F"/>
                </a:solidFill>
              </a:rPr>
              <a:t>[Fu et al., GenomeBiology ('14, in revision)]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Shape 595"/>
          <p:cNvGrpSpPr/>
          <p:nvPr/>
        </p:nvGrpSpPr>
        <p:grpSpPr>
          <a:xfrm>
            <a:off x="1119147" y="129380"/>
            <a:ext cx="8036196" cy="5043924"/>
            <a:chOff x="0" y="53710876"/>
            <a:chExt cx="2147483646" cy="2093772770"/>
          </a:xfrm>
        </p:grpSpPr>
        <p:grpSp>
          <p:nvGrpSpPr>
            <p:cNvPr id="596" name="Shape 596"/>
            <p:cNvGrpSpPr/>
            <p:nvPr/>
          </p:nvGrpSpPr>
          <p:grpSpPr>
            <a:xfrm>
              <a:off x="0" y="53710876"/>
              <a:ext cx="2147483646" cy="2093772770"/>
              <a:chOff x="0" y="53710876"/>
              <a:chExt cx="2147483646" cy="2093772770"/>
            </a:xfrm>
          </p:grpSpPr>
          <p:grpSp>
            <p:nvGrpSpPr>
              <p:cNvPr id="597" name="Shape 597"/>
              <p:cNvGrpSpPr/>
              <p:nvPr/>
            </p:nvGrpSpPr>
            <p:grpSpPr>
              <a:xfrm>
                <a:off x="0" y="71555951"/>
                <a:ext cx="1462348415" cy="2075927695"/>
                <a:chOff x="0" y="0"/>
                <a:chExt cx="2147483647" cy="2147483647"/>
              </a:xfrm>
            </p:grpSpPr>
            <p:grpSp>
              <p:nvGrpSpPr>
                <p:cNvPr id="598" name="Shape 598"/>
                <p:cNvGrpSpPr/>
                <p:nvPr/>
              </p:nvGrpSpPr>
              <p:grpSpPr>
                <a:xfrm>
                  <a:off x="0" y="0"/>
                  <a:ext cx="1931842742" cy="2147483647"/>
                  <a:chOff x="0" y="0"/>
                  <a:chExt cx="2147483647" cy="2147483647"/>
                </a:xfrm>
              </p:grpSpPr>
              <p:pic>
                <p:nvPicPr>
                  <p:cNvPr id="599" name="Shape 599" descr="Khurana6.2.png"/>
                  <p:cNvPicPr preferRelativeResize="0"/>
                  <p:nvPr/>
                </p:nvPicPr>
                <p:blipFill rotWithShape="1">
                  <a:blip r:embed="rId3">
                    <a:alphaModFix/>
                  </a:blip>
                  <a:srcRect/>
                  <a:stretch/>
                </p:blipFill>
                <p:spPr>
                  <a:xfrm>
                    <a:off x="21865092" y="144328426"/>
                    <a:ext cx="1202329107" cy="1839279528"/>
                  </a:xfrm>
                  <a:prstGeom prst="rect">
                    <a:avLst/>
                  </a:prstGeom>
                  <a:noFill/>
                  <a:ln>
                    <a:noFill/>
                  </a:ln>
                </p:spPr>
              </p:pic>
              <p:sp>
                <p:nvSpPr>
                  <p:cNvPr id="600" name="Shape 600"/>
                  <p:cNvSpPr txBox="1"/>
                  <p:nvPr/>
                </p:nvSpPr>
                <p:spPr>
                  <a:xfrm>
                    <a:off x="0" y="777509088"/>
                    <a:ext cx="43423252" cy="115246937"/>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1" name="Shape 601"/>
                  <p:cNvSpPr txBox="1"/>
                  <p:nvPr/>
                </p:nvSpPr>
                <p:spPr>
                  <a:xfrm>
                    <a:off x="759087640" y="1474400088"/>
                    <a:ext cx="424341340" cy="574610405"/>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2" name="Shape 602"/>
                  <p:cNvSpPr txBox="1"/>
                  <p:nvPr/>
                </p:nvSpPr>
                <p:spPr>
                  <a:xfrm>
                    <a:off x="711266638" y="1733028717"/>
                    <a:ext cx="214369513" cy="47072609"/>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3" name="Shape 603"/>
                  <p:cNvSpPr txBox="1"/>
                  <p:nvPr/>
                </p:nvSpPr>
                <p:spPr>
                  <a:xfrm>
                    <a:off x="420493714" y="952813904"/>
                    <a:ext cx="324852172" cy="905200593"/>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4" name="Shape 604"/>
                  <p:cNvSpPr/>
                  <p:nvPr/>
                </p:nvSpPr>
                <p:spPr>
                  <a:xfrm rot="-5400000">
                    <a:off x="313604509" y="1059665262"/>
                    <a:ext cx="1536822875" cy="662821055"/>
                  </a:xfrm>
                  <a:custGeom>
                    <a:avLst/>
                    <a:gdLst/>
                    <a:ahLst/>
                    <a:cxnLst/>
                    <a:rect l="0" t="0" r="0" b="0"/>
                    <a:pathLst>
                      <a:path w="120000" h="120000" extrusionOk="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5" name="Shape 605"/>
                  <p:cNvSpPr txBox="1"/>
                  <p:nvPr/>
                </p:nvSpPr>
                <p:spPr>
                  <a:xfrm>
                    <a:off x="461718827" y="104425178"/>
                    <a:ext cx="416096427" cy="378744966"/>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6" name="Shape 606"/>
                  <p:cNvSpPr/>
                  <p:nvPr/>
                </p:nvSpPr>
                <p:spPr>
                  <a:xfrm rot="-5400000">
                    <a:off x="849515103" y="27858025"/>
                    <a:ext cx="597470067" cy="532421382"/>
                  </a:xfrm>
                  <a:custGeom>
                    <a:avLst/>
                    <a:gdLst/>
                    <a:ahLst/>
                    <a:cxnLst/>
                    <a:rect l="0" t="0" r="0" b="0"/>
                    <a:pathLst>
                      <a:path w="120000" h="120000" extrusionOk="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07" name="Shape 607" descr="Khurana6.5.png"/>
                  <p:cNvPicPr preferRelativeResize="0"/>
                  <p:nvPr/>
                </p:nvPicPr>
                <p:blipFill rotWithShape="1">
                  <a:blip r:embed="rId4">
                    <a:alphaModFix/>
                  </a:blip>
                  <a:srcRect/>
                  <a:stretch/>
                </p:blipFill>
                <p:spPr>
                  <a:xfrm>
                    <a:off x="1418685755" y="0"/>
                    <a:ext cx="728797891" cy="587901538"/>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08" name="Shape 608"/>
                <p:cNvSpPr txBox="1"/>
                <p:nvPr/>
              </p:nvSpPr>
              <p:spPr>
                <a:xfrm>
                  <a:off x="2108420767" y="1887232457"/>
                  <a:ext cx="39062879" cy="115246626"/>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09" name="Shape 609"/>
              <p:cNvSpPr txBox="1"/>
              <p:nvPr/>
            </p:nvSpPr>
            <p:spPr>
              <a:xfrm>
                <a:off x="1366610990" y="53710876"/>
                <a:ext cx="780872656" cy="1926756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Flowchart for 1 Prostate Cancer</a:t>
                </a:r>
              </a:p>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Genome (from Berger et al. '11)</a:t>
                </a:r>
              </a:p>
            </p:txBody>
          </p:sp>
          <p:sp>
            <p:nvSpPr>
              <p:cNvPr id="610" name="Shape 610"/>
              <p:cNvSpPr txBox="1"/>
              <p:nvPr/>
            </p:nvSpPr>
            <p:spPr>
              <a:xfrm>
                <a:off x="1432117595" y="1895990353"/>
                <a:ext cx="26601678" cy="111411453"/>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11" name="Shape 611"/>
              <p:cNvSpPr txBox="1"/>
              <p:nvPr/>
            </p:nvSpPr>
            <p:spPr>
              <a:xfrm>
                <a:off x="936115609" y="686677675"/>
                <a:ext cx="131660848" cy="350447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12" name="Shape 612"/>
            <p:cNvSpPr txBox="1"/>
            <p:nvPr/>
          </p:nvSpPr>
          <p:spPr>
            <a:xfrm>
              <a:off x="1179234002" y="686677675"/>
              <a:ext cx="131660848" cy="151684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13" name="Shape 613" descr="Khurana6.12.png"/>
            <p:cNvPicPr preferRelativeResize="0"/>
            <p:nvPr/>
          </p:nvPicPr>
          <p:blipFill rotWithShape="1">
            <a:blip r:embed="rId5">
              <a:alphaModFix/>
            </a:blip>
            <a:srcRect/>
            <a:stretch/>
          </p:blipFill>
          <p:spPr>
            <a:xfrm>
              <a:off x="872473829" y="684062163"/>
              <a:ext cx="443712103" cy="1438933681"/>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14" name="Shape 614"/>
          <p:cNvSpPr txBox="1"/>
          <p:nvPr/>
        </p:nvSpPr>
        <p:spPr>
          <a:xfrm rot="-5400000">
            <a:off x="7529099" y="2297476"/>
            <a:ext cx="2096399" cy="261900"/>
          </a:xfrm>
          <a:prstGeom prst="rect">
            <a:avLst/>
          </a:prstGeom>
          <a:noFill/>
          <a:ln>
            <a:noFill/>
          </a:ln>
        </p:spPr>
        <p:txBody>
          <a:bodyPr wrap="square" lIns="91350" tIns="45675" rIns="91350" bIns="456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100" b="0" i="0" u="none" dirty="0">
                <a:solidFill>
                  <a:srgbClr val="000000"/>
                </a:solidFill>
                <a:latin typeface="Arial"/>
                <a:ea typeface="Arial"/>
                <a:cs typeface="Arial"/>
                <a:sym typeface="Arial"/>
              </a:rPr>
              <a:t>[</a:t>
            </a:r>
            <a:r>
              <a:rPr lang="en" sz="1100" b="0" i="0" u="none" dirty="0" err="1">
                <a:solidFill>
                  <a:srgbClr val="000000"/>
                </a:solidFill>
                <a:latin typeface="Arial"/>
                <a:ea typeface="Arial"/>
                <a:cs typeface="Arial"/>
                <a:sym typeface="Arial"/>
              </a:rPr>
              <a:t>Khurana</a:t>
            </a:r>
            <a:r>
              <a:rPr lang="en" sz="1100" b="0" i="0" u="none" dirty="0">
                <a:solidFill>
                  <a:srgbClr val="000000"/>
                </a:solidFill>
                <a:latin typeface="Arial"/>
                <a:ea typeface="Arial"/>
                <a:cs typeface="Arial"/>
                <a:sym typeface="Arial"/>
              </a:rPr>
              <a:t> et al., </a:t>
            </a:r>
            <a:r>
              <a:rPr lang="en" sz="1100" b="0" i="1" u="none" dirty="0">
                <a:solidFill>
                  <a:srgbClr val="000000"/>
                </a:solidFill>
                <a:latin typeface="Arial"/>
                <a:ea typeface="Arial"/>
                <a:cs typeface="Arial"/>
                <a:sym typeface="Arial"/>
              </a:rPr>
              <a:t>Science</a:t>
            </a:r>
            <a:r>
              <a:rPr lang="en" sz="1100" b="0" i="0" u="none" dirty="0">
                <a:solidFill>
                  <a:srgbClr val="000000"/>
                </a:solidFill>
                <a:latin typeface="Arial"/>
                <a:ea typeface="Arial"/>
                <a:cs typeface="Arial"/>
                <a:sym typeface="Arial"/>
              </a:rPr>
              <a:t> (‘13)]</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36720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371600" y="301275"/>
            <a:ext cx="2228700" cy="16269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011893"/>
              </a:buClr>
              <a:buSzPct val="100000"/>
              <a:buFont typeface="Arial"/>
              <a:buNone/>
            </a:pPr>
            <a:r>
              <a:rPr lang="en" sz="1900">
                <a:solidFill>
                  <a:srgbClr val="011893"/>
                </a:solidFill>
              </a:rPr>
              <a:t>DB Growth: </a:t>
            </a:r>
            <a:r>
              <a:rPr lang="en" sz="1900" b="1" i="0" u="none" strike="noStrike" cap="none">
                <a:solidFill>
                  <a:srgbClr val="011893"/>
                </a:solidFill>
                <a:latin typeface="Arial"/>
                <a:ea typeface="Arial"/>
                <a:cs typeface="Arial"/>
                <a:sym typeface="Arial"/>
              </a:rPr>
              <a:t>explosion </a:t>
            </a:r>
            <a:br>
              <a:rPr lang="en" sz="1900" b="1" i="0" u="none" strike="noStrike" cap="none">
                <a:solidFill>
                  <a:srgbClr val="011893"/>
                </a:solidFill>
                <a:latin typeface="Arial"/>
                <a:ea typeface="Arial"/>
                <a:cs typeface="Arial"/>
                <a:sym typeface="Arial"/>
              </a:rPr>
            </a:br>
            <a:r>
              <a:rPr lang="en" sz="1900" b="1" i="0" u="none" strike="noStrike" cap="none">
                <a:solidFill>
                  <a:srgbClr val="011893"/>
                </a:solidFill>
                <a:latin typeface="Arial"/>
                <a:ea typeface="Arial"/>
                <a:cs typeface="Arial"/>
                <a:sym typeface="Arial"/>
              </a:rPr>
              <a:t>of data scale</a:t>
            </a:r>
          </a:p>
          <a:p>
            <a:pPr marL="0" marR="0" lvl="0" indent="-120650" algn="ctr" rtl="0">
              <a:lnSpc>
                <a:spcPct val="90000"/>
              </a:lnSpc>
              <a:spcBef>
                <a:spcPts val="0"/>
              </a:spcBef>
              <a:buClr>
                <a:srgbClr val="011893"/>
              </a:buClr>
              <a:buSzPct val="100000"/>
              <a:buFont typeface="Arial"/>
              <a:buNone/>
            </a:pPr>
            <a:r>
              <a:rPr lang="en" sz="1900">
                <a:solidFill>
                  <a:srgbClr val="011893"/>
                </a:solidFill>
              </a:rPr>
              <a:t>&amp; a diversity of uses</a:t>
            </a:r>
          </a:p>
        </p:txBody>
      </p:sp>
      <p:sp>
        <p:nvSpPr>
          <p:cNvPr id="138" name="Shape 138"/>
          <p:cNvSpPr txBox="1"/>
          <p:nvPr/>
        </p:nvSpPr>
        <p:spPr>
          <a:xfrm>
            <a:off x="1371600" y="2475698"/>
            <a:ext cx="2228700" cy="2449800"/>
          </a:xfrm>
          <a:prstGeom prst="rect">
            <a:avLst/>
          </a:prstGeom>
          <a:noFill/>
          <a:ln>
            <a:noFill/>
          </a:ln>
        </p:spPr>
        <p:txBody>
          <a:bodyPr wrap="square" lIns="68575" tIns="34275" rIns="68575" bIns="34275" anchor="t" anchorCtr="0">
            <a:noAutofit/>
          </a:bodyPr>
          <a:lstStyle/>
          <a:p>
            <a:pPr marL="165100" marR="0" lvl="0" indent="-165100" algn="l" rtl="0">
              <a:spcBef>
                <a:spcPts val="0"/>
              </a:spcBef>
              <a:spcAft>
                <a:spcPts val="0"/>
              </a:spcAft>
              <a:buClr>
                <a:schemeClr val="dk1"/>
              </a:buClr>
              <a:buSzPct val="100000"/>
              <a:buFont typeface="Arial"/>
              <a:buChar char="•"/>
            </a:pPr>
            <a:r>
              <a:rPr lang="en" sz="1600" b="0" i="0" u="none" strike="noStrike" cap="none">
                <a:solidFill>
                  <a:schemeClr val="dk1"/>
                </a:solidFill>
                <a:latin typeface="Arial"/>
                <a:ea typeface="Arial"/>
                <a:cs typeface="Arial"/>
                <a:sym typeface="Arial"/>
              </a:rPr>
              <a:t>The type of sequence data deposited has changed as well.</a:t>
            </a:r>
          </a:p>
          <a:p>
            <a:pPr marL="419100" marR="0" lvl="1" indent="-171450" algn="l" rtl="0">
              <a:spcBef>
                <a:spcPts val="200"/>
              </a:spcBef>
              <a:spcAft>
                <a:spcPts val="0"/>
              </a:spcAft>
              <a:buClr>
                <a:schemeClr val="dk1"/>
              </a:buClr>
              <a:buSzPct val="100000"/>
              <a:buFont typeface="Merriweather Sans"/>
              <a:buChar char="-"/>
            </a:pPr>
            <a:r>
              <a:rPr lang="en" sz="1300" b="0" i="0" u="none" strike="noStrike" cap="none">
                <a:solidFill>
                  <a:schemeClr val="dk1"/>
                </a:solidFill>
                <a:latin typeface="Arial"/>
                <a:ea typeface="Arial"/>
                <a:cs typeface="Arial"/>
                <a:sym typeface="Arial"/>
              </a:rPr>
              <a:t> Protected data represents an increasing fraction of all submitted sequences.</a:t>
            </a:r>
          </a:p>
          <a:p>
            <a:pPr marL="165100" marR="0" lvl="0" indent="-165100" algn="l" rtl="0">
              <a:spcBef>
                <a:spcPts val="200"/>
              </a:spcBef>
              <a:spcAft>
                <a:spcPts val="0"/>
              </a:spcAft>
              <a:buClr>
                <a:schemeClr val="dk1"/>
              </a:buClr>
              <a:buFont typeface="Merriweather Sans"/>
              <a:buNone/>
            </a:pPr>
            <a:endParaRPr sz="1300" b="0" i="0" u="none" strike="noStrike" cap="none">
              <a:solidFill>
                <a:schemeClr val="dk1"/>
              </a:solidFill>
              <a:latin typeface="Arial"/>
              <a:ea typeface="Arial"/>
              <a:cs typeface="Arial"/>
              <a:sym typeface="Arial"/>
            </a:endParaRPr>
          </a:p>
          <a:p>
            <a:pPr marL="0" marR="0" lvl="0" indent="-95250" algn="l" rtl="0">
              <a:spcBef>
                <a:spcPts val="300"/>
              </a:spcBef>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139" name="Shape 13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[Muir et al. (‘15) GenomeBiol.]</a:t>
            </a:r>
          </a:p>
        </p:txBody>
      </p:sp>
      <p:pic>
        <p:nvPicPr>
          <p:cNvPr id="140" name="Shape 140" descr="bases_in_the_sra.jpg"/>
          <p:cNvPicPr preferRelativeResize="0"/>
          <p:nvPr/>
        </p:nvPicPr>
        <p:blipFill>
          <a:blip r:embed="rId3">
            <a:alphaModFix/>
          </a:blip>
          <a:stretch>
            <a:fillRect/>
          </a:stretch>
        </p:blipFill>
        <p:spPr>
          <a:xfrm>
            <a:off x="3898100" y="0"/>
            <a:ext cx="3887185" cy="2580302"/>
          </a:xfrm>
          <a:prstGeom prst="rect">
            <a:avLst/>
          </a:prstGeom>
          <a:noFill/>
          <a:ln>
            <a:noFill/>
          </a:ln>
        </p:spPr>
      </p:pic>
      <p:pic>
        <p:nvPicPr>
          <p:cNvPr id="141" name="Shape 141" descr="seq_data_sources_number_of_bases.jpg"/>
          <p:cNvPicPr preferRelativeResize="0"/>
          <p:nvPr/>
        </p:nvPicPr>
        <p:blipFill>
          <a:blip r:embed="rId4">
            <a:alphaModFix/>
          </a:blip>
          <a:stretch>
            <a:fillRect/>
          </a:stretch>
        </p:blipFill>
        <p:spPr>
          <a:xfrm>
            <a:off x="4132550" y="2580300"/>
            <a:ext cx="3580233" cy="2580299"/>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1253729" y="453629"/>
            <a:ext cx="1500300" cy="12549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1500" b="1" i="0" u="none" strike="noStrike" cap="none">
                <a:solidFill>
                  <a:srgbClr val="22228B"/>
                </a:solidFill>
                <a:latin typeface="Arial"/>
                <a:ea typeface="Arial"/>
                <a:cs typeface="Arial"/>
                <a:sym typeface="Arial"/>
              </a:rPr>
              <a:t>Cancer Somatic Mutational Heterogeneity, across cancer types, samples &amp; regions</a:t>
            </a:r>
          </a:p>
        </p:txBody>
      </p:sp>
      <p:sp>
        <p:nvSpPr>
          <p:cNvPr id="1250" name="Shape 1250"/>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pic>
        <p:nvPicPr>
          <p:cNvPr id="1251" name="Shape 1251" descr="cancer_fnc_heterogeneity_cropped.jpg"/>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55"/>
        <p:cNvGrpSpPr/>
        <p:nvPr/>
      </p:nvGrpSpPr>
      <p:grpSpPr>
        <a:xfrm>
          <a:off x="0" y="0"/>
          <a:ext cx="0" cy="0"/>
          <a:chOff x="0" y="0"/>
          <a:chExt cx="0" cy="0"/>
        </a:xfrm>
      </p:grpSpPr>
      <p:sp>
        <p:nvSpPr>
          <p:cNvPr id="1256" name="Shape 1256"/>
          <p:cNvSpPr txBox="1"/>
          <p:nvPr/>
        </p:nvSpPr>
        <p:spPr>
          <a:xfrm>
            <a:off x="361650" y="4885200"/>
            <a:ext cx="5587200" cy="258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888888"/>
                </a:solidFill>
              </a:rPr>
              <a:t>[Yan et al., </a:t>
            </a:r>
            <a:r>
              <a:rPr lang="en" sz="1000" i="1" u="none">
                <a:solidFill>
                  <a:srgbClr val="888888"/>
                </a:solidFill>
              </a:rPr>
              <a:t>PLOS Comp. Bio. </a:t>
            </a:r>
            <a:r>
              <a:rPr lang="en" sz="1000" i="1">
                <a:solidFill>
                  <a:srgbClr val="888888"/>
                </a:solidFill>
              </a:rPr>
              <a:t>(‘</a:t>
            </a:r>
            <a:r>
              <a:rPr lang="en" sz="1000" i="1" u="none">
                <a:solidFill>
                  <a:srgbClr val="888888"/>
                </a:solidFill>
              </a:rPr>
              <a:t>17)</a:t>
            </a:r>
            <a:r>
              <a:rPr lang="en" sz="1000" i="0" u="none">
                <a:solidFill>
                  <a:srgbClr val="888888"/>
                </a:solidFill>
              </a:rPr>
              <a:t>; </a:t>
            </a:r>
            <a:r>
              <a:rPr lang="en" sz="1000">
                <a:solidFill>
                  <a:srgbClr val="666666"/>
                </a:solidFill>
                <a:latin typeface="Helvetica Neue"/>
                <a:ea typeface="Helvetica Neue"/>
                <a:cs typeface="Helvetica Neue"/>
                <a:sym typeface="Helvetica Neue"/>
              </a:rPr>
              <a:t> S. Li et al., PLOS Genetics (‘17)] </a:t>
            </a:r>
            <a:r>
              <a:rPr lang="en" sz="1000" i="0" u="none">
                <a:solidFill>
                  <a:srgbClr val="888888"/>
                </a:solidFill>
              </a:rPr>
              <a:t>]</a:t>
            </a:r>
          </a:p>
        </p:txBody>
      </p:sp>
      <p:sp>
        <p:nvSpPr>
          <p:cNvPr id="1257" name="Shape 1257"/>
          <p:cNvSpPr txBox="1"/>
          <p:nvPr/>
        </p:nvSpPr>
        <p:spPr>
          <a:xfrm>
            <a:off x="5119050" y="3629200"/>
            <a:ext cx="3682800" cy="1157700"/>
          </a:xfrm>
          <a:prstGeom prst="rect">
            <a:avLst/>
          </a:prstGeom>
          <a:noFill/>
          <a:ln>
            <a:noFill/>
          </a:ln>
        </p:spPr>
        <p:txBody>
          <a:bodyPr wrap="square" lIns="91425" tIns="91425" rIns="91425" bIns="91425" anchor="t" anchorCtr="0">
            <a:noAutofit/>
          </a:bodyPr>
          <a:lstStyle/>
          <a:p>
            <a:pPr lvl="0">
              <a:spcBef>
                <a:spcPts val="0"/>
              </a:spcBef>
              <a:buNone/>
            </a:pPr>
            <a:r>
              <a:rPr lang="en" sz="1800" b="1">
                <a:solidFill>
                  <a:srgbClr val="22228B"/>
                </a:solidFill>
              </a:rPr>
              <a:t>Variation in somatic mutations is closely associated with chromatin structure (TADs) &amp; replication timing</a:t>
            </a:r>
          </a:p>
          <a:p>
            <a:pPr lvl="0" indent="457200" rtl="0">
              <a:spcBef>
                <a:spcPts val="0"/>
              </a:spcBef>
              <a:buNone/>
            </a:pPr>
            <a:endParaRPr sz="2400" b="1">
              <a:solidFill>
                <a:srgbClr val="22228B"/>
              </a:solidFill>
            </a:endParaRPr>
          </a:p>
        </p:txBody>
      </p:sp>
      <p:sp>
        <p:nvSpPr>
          <p:cNvPr id="1258" name="Shape 1258"/>
          <p:cNvSpPr txBox="1"/>
          <p:nvPr/>
        </p:nvSpPr>
        <p:spPr>
          <a:xfrm>
            <a:off x="5435600" y="2569400"/>
            <a:ext cx="3000000" cy="1601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800" b="1">
                <a:solidFill>
                  <a:srgbClr val="22228B"/>
                </a:solidFill>
              </a:rPr>
              <a:t>Chromatin remodeling failure leads to more mutations in early-replicating regions </a:t>
            </a:r>
          </a:p>
        </p:txBody>
      </p:sp>
      <p:pic>
        <p:nvPicPr>
          <p:cNvPr id="1259" name="Shape 1259"/>
          <p:cNvPicPr preferRelativeResize="0"/>
          <p:nvPr/>
        </p:nvPicPr>
        <p:blipFill>
          <a:blip r:embed="rId3">
            <a:alphaModFix/>
          </a:blip>
          <a:stretch>
            <a:fillRect/>
          </a:stretch>
        </p:blipFill>
        <p:spPr>
          <a:xfrm>
            <a:off x="84900" y="251575"/>
            <a:ext cx="4759542" cy="4334674"/>
          </a:xfrm>
          <a:prstGeom prst="rect">
            <a:avLst/>
          </a:prstGeom>
          <a:noFill/>
          <a:ln>
            <a:noFill/>
          </a:ln>
        </p:spPr>
      </p:pic>
      <p:pic>
        <p:nvPicPr>
          <p:cNvPr id="1260" name="Shape 1260"/>
          <p:cNvPicPr preferRelativeResize="0"/>
          <p:nvPr/>
        </p:nvPicPr>
        <p:blipFill rotWithShape="1">
          <a:blip r:embed="rId4">
            <a:alphaModFix/>
          </a:blip>
          <a:srcRect t="-4920" b="4920"/>
          <a:stretch/>
        </p:blipFill>
        <p:spPr>
          <a:xfrm>
            <a:off x="1727750" y="344375"/>
            <a:ext cx="1607976" cy="1380125"/>
          </a:xfrm>
          <a:prstGeom prst="rect">
            <a:avLst/>
          </a:prstGeom>
          <a:noFill/>
          <a:ln>
            <a:noFill/>
          </a:ln>
        </p:spPr>
      </p:pic>
      <p:sp>
        <p:nvSpPr>
          <p:cNvPr id="1261" name="Shape 1261"/>
          <p:cNvSpPr txBox="1"/>
          <p:nvPr/>
        </p:nvSpPr>
        <p:spPr>
          <a:xfrm>
            <a:off x="1133900" y="4385841"/>
            <a:ext cx="3277200" cy="2004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rgbClr val="333333"/>
                </a:solidFill>
                <a:highlight>
                  <a:srgbClr val="FFFFFF"/>
                </a:highlight>
              </a:rPr>
              <a:t>genomic distance </a:t>
            </a:r>
            <a:r>
              <a:rPr lang="en" sz="1200" b="1">
                <a:solidFill>
                  <a:srgbClr val="333333"/>
                </a:solidFill>
                <a:highlight>
                  <a:srgbClr val="FFFFFF"/>
                </a:highlight>
              </a:rPr>
              <a:t>from the TAD boundary</a:t>
            </a:r>
          </a:p>
        </p:txBody>
      </p:sp>
      <p:cxnSp>
        <p:nvCxnSpPr>
          <p:cNvPr id="1262" name="Shape 1262"/>
          <p:cNvCxnSpPr/>
          <p:nvPr/>
        </p:nvCxnSpPr>
        <p:spPr>
          <a:xfrm>
            <a:off x="2540871" y="-586625"/>
            <a:ext cx="0" cy="4824000"/>
          </a:xfrm>
          <a:prstGeom prst="straightConnector1">
            <a:avLst/>
          </a:prstGeom>
          <a:noFill/>
          <a:ln w="9525" cap="flat" cmpd="sng">
            <a:solidFill>
              <a:schemeClr val="dk2"/>
            </a:solidFill>
            <a:prstDash val="solid"/>
            <a:round/>
            <a:headEnd type="none" w="lg" len="lg"/>
            <a:tailEnd type="none" w="lg" len="lg"/>
          </a:ln>
        </p:spPr>
      </p:cxnSp>
      <p:pic>
        <p:nvPicPr>
          <p:cNvPr id="1263" name="Shape 1263"/>
          <p:cNvPicPr preferRelativeResize="0"/>
          <p:nvPr/>
        </p:nvPicPr>
        <p:blipFill>
          <a:blip r:embed="rId5">
            <a:alphaModFix/>
          </a:blip>
          <a:stretch>
            <a:fillRect/>
          </a:stretch>
        </p:blipFill>
        <p:spPr>
          <a:xfrm>
            <a:off x="4844450" y="228600"/>
            <a:ext cx="4147150" cy="2912324"/>
          </a:xfrm>
          <a:prstGeom prst="rect">
            <a:avLst/>
          </a:prstGeom>
          <a:noFill/>
          <a:ln>
            <a:noFill/>
          </a:ln>
        </p:spPr>
      </p:pic>
      <p:sp>
        <p:nvSpPr>
          <p:cNvPr id="1264" name="Shape 1264"/>
          <p:cNvSpPr/>
          <p:nvPr/>
        </p:nvSpPr>
        <p:spPr>
          <a:xfrm>
            <a:off x="8908450" y="384350"/>
            <a:ext cx="91200" cy="2328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5" name="Shape 1265"/>
          <p:cNvSpPr/>
          <p:nvPr/>
        </p:nvSpPr>
        <p:spPr>
          <a:xfrm>
            <a:off x="4936800" y="247400"/>
            <a:ext cx="273900" cy="2004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6" name="Shape 1266"/>
          <p:cNvSpPr/>
          <p:nvPr/>
        </p:nvSpPr>
        <p:spPr>
          <a:xfrm>
            <a:off x="7403106" y="30148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NAR </a:t>
            </a:r>
            <a:r>
              <a:rPr lang="en" sz="800">
                <a:solidFill>
                  <a:srgbClr val="7F7F7F"/>
                </a:solidFill>
              </a:rPr>
              <a:t>(‘15)]</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70"/>
        <p:cNvGrpSpPr/>
        <p:nvPr/>
      </p:nvGrpSpPr>
      <p:grpSpPr>
        <a:xfrm>
          <a:off x="0" y="0"/>
          <a:ext cx="0" cy="0"/>
          <a:chOff x="0" y="0"/>
          <a:chExt cx="0" cy="0"/>
        </a:xfrm>
      </p:grpSpPr>
      <p:sp>
        <p:nvSpPr>
          <p:cNvPr id="1271" name="Shape 1271"/>
          <p:cNvSpPr txBox="1">
            <a:spLocks noGrp="1"/>
          </p:cNvSpPr>
          <p:nvPr>
            <p:ph type="title"/>
          </p:nvPr>
        </p:nvSpPr>
        <p:spPr>
          <a:xfrm>
            <a:off x="651875" y="508425"/>
            <a:ext cx="3300900" cy="1682700"/>
          </a:xfrm>
          <a:prstGeom prst="rect">
            <a:avLst/>
          </a:prstGeom>
          <a:noFill/>
          <a:ln>
            <a:noFill/>
          </a:ln>
        </p:spPr>
        <p:txBody>
          <a:bodyPr wrap="square" lIns="91925" tIns="45950" rIns="91925" bIns="45950" anchor="ctr" anchorCtr="0">
            <a:noAutofit/>
          </a:bodyPr>
          <a:lstStyle/>
          <a:p>
            <a:pPr marL="0" marR="0" lvl="0" indent="0" algn="l" rtl="0">
              <a:lnSpc>
                <a:spcPct val="100000"/>
              </a:lnSpc>
              <a:spcBef>
                <a:spcPts val="0"/>
              </a:spcBef>
              <a:spcAft>
                <a:spcPts val="0"/>
              </a:spcAft>
              <a:buClr>
                <a:srgbClr val="22228B"/>
              </a:buClr>
              <a:buSzPct val="25000"/>
              <a:buFont typeface="Arial"/>
              <a:buNone/>
            </a:pPr>
            <a:r>
              <a:rPr lang="en"/>
              <a:t>mrTADFinder: </a:t>
            </a:r>
            <a:r>
              <a:rPr lang="en" sz="1800" b="1" i="0" u="none" strike="noStrike" cap="none">
                <a:solidFill>
                  <a:srgbClr val="22228B"/>
                </a:solidFill>
                <a:latin typeface="Arial"/>
                <a:ea typeface="Arial"/>
                <a:cs typeface="Arial"/>
                <a:sym typeface="Arial"/>
              </a:rPr>
              <a:t>Identifying TADs </a:t>
            </a:r>
            <a:r>
              <a:rPr lang="en" sz="1800"/>
              <a:t>at</a:t>
            </a:r>
            <a:r>
              <a:rPr lang="en" sz="1800" b="1" i="0" u="none" strike="noStrike" cap="none">
                <a:solidFill>
                  <a:srgbClr val="22228B"/>
                </a:solidFill>
                <a:latin typeface="Arial"/>
                <a:ea typeface="Arial"/>
                <a:cs typeface="Arial"/>
                <a:sym typeface="Arial"/>
              </a:rPr>
              <a:t> multiple resolutions by maximizing modula</a:t>
            </a:r>
            <a:r>
              <a:rPr lang="en" sz="1800"/>
              <a:t>rity </a:t>
            </a:r>
            <a:br>
              <a:rPr lang="en" sz="1800"/>
            </a:br>
            <a:r>
              <a:rPr lang="en" sz="1800"/>
              <a:t>vs appropriate null</a:t>
            </a:r>
          </a:p>
        </p:txBody>
      </p:sp>
      <p:pic>
        <p:nvPicPr>
          <p:cNvPr id="1272" name="Shape 1272" descr="pasted-image.png"/>
          <p:cNvPicPr preferRelativeResize="0"/>
          <p:nvPr/>
        </p:nvPicPr>
        <p:blipFill rotWithShape="1">
          <a:blip r:embed="rId3">
            <a:alphaModFix/>
          </a:blip>
          <a:srcRect/>
          <a:stretch/>
        </p:blipFill>
        <p:spPr>
          <a:xfrm>
            <a:off x="4097650" y="78750"/>
            <a:ext cx="4873622" cy="4472799"/>
          </a:xfrm>
          <a:prstGeom prst="rect">
            <a:avLst/>
          </a:prstGeom>
          <a:noFill/>
          <a:ln>
            <a:noFill/>
          </a:ln>
        </p:spPr>
      </p:pic>
      <p:sp>
        <p:nvSpPr>
          <p:cNvPr id="1273" name="Shape 1273"/>
          <p:cNvSpPr txBox="1"/>
          <p:nvPr/>
        </p:nvSpPr>
        <p:spPr>
          <a:xfrm>
            <a:off x="6418650" y="4786375"/>
            <a:ext cx="23190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7F7F7F"/>
                </a:solidFill>
              </a:rPr>
              <a:t>[Yan et al., </a:t>
            </a:r>
            <a:r>
              <a:rPr lang="en" sz="1000" i="1" u="none">
                <a:solidFill>
                  <a:srgbClr val="7F7F7F"/>
                </a:solidFill>
              </a:rPr>
              <a:t>PLOS Comp. Bio. </a:t>
            </a:r>
            <a:r>
              <a:rPr lang="en" sz="1000" i="1">
                <a:solidFill>
                  <a:srgbClr val="7F7F7F"/>
                </a:solidFill>
              </a:rPr>
              <a:t>(‘</a:t>
            </a:r>
            <a:r>
              <a:rPr lang="en" sz="1000" i="1" u="none">
                <a:solidFill>
                  <a:srgbClr val="7F7F7F"/>
                </a:solidFill>
              </a:rPr>
              <a:t>17)</a:t>
            </a:r>
            <a:r>
              <a:rPr lang="en" sz="1000" i="0" u="none">
                <a:solidFill>
                  <a:srgbClr val="7F7F7F"/>
                </a:solidFill>
              </a:rPr>
              <a:t>]</a:t>
            </a:r>
          </a:p>
        </p:txBody>
      </p:sp>
      <p:pic>
        <p:nvPicPr>
          <p:cNvPr id="1274" name="Shape 1274" descr="pasted-image.tiff"/>
          <p:cNvPicPr preferRelativeResize="0"/>
          <p:nvPr/>
        </p:nvPicPr>
        <p:blipFill rotWithShape="1">
          <a:blip r:embed="rId4">
            <a:alphaModFix/>
          </a:blip>
          <a:srcRect/>
          <a:stretch/>
        </p:blipFill>
        <p:spPr>
          <a:xfrm>
            <a:off x="124848" y="2849332"/>
            <a:ext cx="4688501" cy="2136869"/>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lvl="1" indent="-228600">
              <a:spcBef>
                <a:spcPts val="500"/>
              </a:spcBef>
              <a:buFont typeface="Merriweather Sans"/>
              <a:buChar char="•"/>
            </a:pPr>
            <a:endParaRPr lang="en" sz="1400" dirty="0"/>
          </a:p>
          <a:p>
            <a:pPr marL="457200" lvl="0" indent="0">
              <a:spcBef>
                <a:spcPts val="500"/>
              </a:spcBef>
              <a:buNone/>
            </a:pPr>
            <a:r>
              <a:rPr lang="en" sz="1400" dirty="0"/>
              <a:t/>
            </a:r>
            <a:br>
              <a:rPr lang="en" sz="1400" dirty="0"/>
            </a:br>
            <a:endParaRPr lang="en" sz="1400" dirty="0"/>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3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4" y="4962798"/>
            <a:ext cx="2152867"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l="10497" t="10388" r="6773" b="4293"/>
          <a:stretch/>
        </p:blipFill>
        <p:spPr>
          <a:xfrm>
            <a:off x="995082" y="178753"/>
            <a:ext cx="7579195" cy="4915098"/>
          </a:xfrm>
          <a:prstGeom prst="rect">
            <a:avLst/>
          </a:prstGeom>
          <a:noFill/>
          <a:ln>
            <a:noFill/>
          </a:ln>
        </p:spPr>
      </p:pic>
      <p:sp>
        <p:nvSpPr>
          <p:cNvPr id="218" name="Shape 218"/>
          <p:cNvSpPr txBox="1"/>
          <p:nvPr/>
        </p:nvSpPr>
        <p:spPr>
          <a:xfrm rot="-5400000">
            <a:off x="-1460191" y="3302436"/>
            <a:ext cx="3312797" cy="36933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i="1">
                <a:solidFill>
                  <a:schemeClr val="dk1"/>
                </a:solidFill>
                <a:latin typeface="Calibri"/>
                <a:ea typeface="Calibri"/>
                <a:cs typeface="Calibri"/>
                <a:sym typeface="Calibri"/>
              </a:rPr>
              <a:t>Hardeep Nahal , 12</a:t>
            </a:r>
            <a:r>
              <a:rPr lang="en" sz="1000" i="1" baseline="30000">
                <a:solidFill>
                  <a:schemeClr val="dk1"/>
                </a:solidFill>
                <a:latin typeface="Calibri"/>
                <a:ea typeface="Calibri"/>
                <a:cs typeface="Calibri"/>
                <a:sym typeface="Calibri"/>
              </a:rPr>
              <a:t>th</a:t>
            </a:r>
            <a:r>
              <a:rPr lang="en" sz="1000" i="1">
                <a:solidFill>
                  <a:schemeClr val="dk1"/>
                </a:solidFill>
                <a:latin typeface="Calibri"/>
                <a:ea typeface="Calibri"/>
                <a:cs typeface="Calibri"/>
                <a:sym typeface="Calibri"/>
              </a:rPr>
              <a:t> Scientific </a:t>
            </a:r>
          </a:p>
          <a:p>
            <a:pPr marL="0" marR="0" lvl="0" indent="0" algn="l" rtl="0">
              <a:spcBef>
                <a:spcPts val="0"/>
              </a:spcBef>
              <a:buSzPct val="25000"/>
              <a:buNone/>
            </a:pPr>
            <a:r>
              <a:rPr lang="en" sz="1000" i="1">
                <a:solidFill>
                  <a:schemeClr val="dk1"/>
                </a:solidFill>
                <a:latin typeface="Calibri"/>
                <a:ea typeface="Calibri"/>
                <a:cs typeface="Calibri"/>
                <a:sym typeface="Calibri"/>
              </a:rPr>
              <a:t>ICGC Workshop (Sept 2016)</a:t>
            </a:r>
          </a:p>
        </p:txBody>
      </p:sp>
      <p:sp>
        <p:nvSpPr>
          <p:cNvPr id="219" name="Shape 219"/>
          <p:cNvSpPr/>
          <p:nvPr/>
        </p:nvSpPr>
        <p:spPr>
          <a:xfrm>
            <a:off x="937675" y="273100"/>
            <a:ext cx="4114800" cy="4098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0" name="Shape 220"/>
          <p:cNvSpPr/>
          <p:nvPr/>
        </p:nvSpPr>
        <p:spPr>
          <a:xfrm>
            <a:off x="0" y="57600"/>
            <a:ext cx="9144000" cy="3462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700" b="1">
                <a:solidFill>
                  <a:srgbClr val="011893"/>
                </a:solidFill>
                <a:latin typeface="Calibri"/>
                <a:ea typeface="Calibri"/>
                <a:cs typeface="Calibri"/>
                <a:sym typeface="Calibri"/>
              </a:rPr>
              <a:t>Growth of ICGC datasets</a:t>
            </a:r>
          </a:p>
        </p:txBody>
      </p:sp>
    </p:spTree>
    <p:extLst>
      <p:ext uri="{BB962C8B-B14F-4D97-AF65-F5344CB8AC3E}">
        <p14:creationId xmlns:p14="http://schemas.microsoft.com/office/powerpoint/2010/main" val="10164106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71" name="Shape 1371"/>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spcBef>
                <a:spcPts val="200"/>
              </a:spcBef>
              <a:spcAft>
                <a:spcPts val="200"/>
              </a:spcAft>
              <a:buClr>
                <a:schemeClr val="dk1"/>
              </a:buClr>
              <a:buSzPct val="25000"/>
              <a:buFont typeface="Arial"/>
              <a:buNone/>
            </a:pPr>
            <a:r>
              <a:rPr lang="en" sz="1800" dirty="0"/>
              <a:t>C</a:t>
            </a:r>
            <a:r>
              <a:rPr lang="en" sz="1800" b="0" i="0" u="none" strike="noStrike" cap="none" dirty="0">
                <a:solidFill>
                  <a:schemeClr val="dk1"/>
                </a:solidFill>
                <a:latin typeface="Arial"/>
                <a:ea typeface="Arial"/>
                <a:cs typeface="Arial"/>
                <a:sym typeface="Arial"/>
              </a:rPr>
              <a:t>omputational efficiency of MOAT’s </a:t>
            </a:r>
            <a:r>
              <a:rPr lang="en" sz="1800" dirty="0">
                <a:latin typeface="Arial"/>
                <a:ea typeface="Arial"/>
                <a:cs typeface="Arial"/>
                <a:sym typeface="Arial"/>
              </a:rPr>
              <a:t>NVIDIA™ CUDA™</a:t>
            </a:r>
            <a:r>
              <a:rPr lang="en" sz="1800" b="0" i="0" u="none" strike="noStrike" cap="none" dirty="0">
                <a:solidFill>
                  <a:schemeClr val="dk1"/>
                </a:solidFill>
                <a:latin typeface="Arial"/>
                <a:ea typeface="Arial"/>
                <a:cs typeface="Arial"/>
                <a:sym typeface="Arial"/>
              </a:rPr>
              <a:t> version, with respect to the number of permutations, is dramatically enhanced compared to CPU version.</a:t>
            </a:r>
          </a:p>
        </p:txBody>
      </p:sp>
      <p:sp>
        <p:nvSpPr>
          <p:cNvPr id="1372" name="Shape 1372"/>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73" name="Shape 1373"/>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74" name="Shape 1374"/>
          <p:cNvGraphicFramePr/>
          <p:nvPr/>
        </p:nvGraphicFramePr>
        <p:xfrm>
          <a:off x="5121826" y="3247550"/>
          <a:ext cx="3732250" cy="1545710"/>
        </p:xfrm>
        <a:graphic>
          <a:graphicData uri="http://schemas.openxmlformats.org/drawingml/2006/table">
            <a:tbl>
              <a:tblPr firstRow="1" bandRow="1">
                <a:noFill/>
                <a:tableStyleId>{04F5F7C9-6E83-4F44-A0AF-B2E0C2148BA6}</a:tableStyleId>
              </a:tblPr>
              <a:tblGrid>
                <a:gridCol w="1866125"/>
                <a:gridCol w="1866125"/>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tr>
            </a:tbl>
          </a:graphicData>
        </a:graphic>
      </p:graphicFrame>
      <p:grpSp>
        <p:nvGrpSpPr>
          <p:cNvPr id="1375" name="Shape 1375"/>
          <p:cNvGrpSpPr/>
          <p:nvPr/>
        </p:nvGrpSpPr>
        <p:grpSpPr>
          <a:xfrm>
            <a:off x="2372625" y="3224150"/>
            <a:ext cx="624600" cy="1166525"/>
            <a:chOff x="176150" y="437725"/>
            <a:chExt cx="624600" cy="1166525"/>
          </a:xfrm>
        </p:grpSpPr>
        <p:sp>
          <p:nvSpPr>
            <p:cNvPr id="1376" name="Shape 1376"/>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77" name="Shape 1377"/>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78" name="Shape 1378"/>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79" name="Shape 1379"/>
          <p:cNvSpPr/>
          <p:nvPr/>
        </p:nvSpPr>
        <p:spPr>
          <a:xfrm>
            <a:off x="6599850" y="4947300"/>
            <a:ext cx="1984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lvl="1" indent="-228600">
              <a:spcBef>
                <a:spcPts val="500"/>
              </a:spcBef>
              <a:buFont typeface="Merriweather Sans"/>
              <a:buChar char="•"/>
            </a:pPr>
            <a:endParaRPr lang="en" sz="1400" dirty="0"/>
          </a:p>
          <a:p>
            <a:pPr marL="457200" lvl="0" indent="0">
              <a:spcBef>
                <a:spcPts val="500"/>
              </a:spcBef>
              <a:buNone/>
            </a:pPr>
            <a:r>
              <a:rPr lang="en" sz="1400" dirty="0"/>
              <a:t/>
            </a:r>
            <a:br>
              <a:rPr lang="en" sz="1400" dirty="0"/>
            </a:br>
            <a:endParaRPr lang="en" sz="1400" dirty="0"/>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837827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Shape 1348"/>
          <p:cNvPicPr preferRelativeResize="0"/>
          <p:nvPr/>
        </p:nvPicPr>
        <p:blipFill rotWithShape="1">
          <a:blip r:embed="rId3">
            <a:alphaModFix/>
          </a:blip>
          <a:srcRect l="14888" t="24336" r="16594" b="18507"/>
          <a:stretch/>
        </p:blipFill>
        <p:spPr>
          <a:xfrm>
            <a:off x="151700" y="1008175"/>
            <a:ext cx="8088074" cy="3795000"/>
          </a:xfrm>
          <a:prstGeom prst="rect">
            <a:avLst/>
          </a:prstGeom>
          <a:noFill/>
          <a:ln>
            <a:noFill/>
          </a:ln>
        </p:spPr>
      </p:pic>
      <p:sp>
        <p:nvSpPr>
          <p:cNvPr id="1349" name="Shape 1349"/>
          <p:cNvSpPr txBox="1">
            <a:spLocks noGrp="1"/>
          </p:cNvSpPr>
          <p:nvPr>
            <p:ph type="title"/>
          </p:nvPr>
        </p:nvSpPr>
        <p:spPr>
          <a:xfrm>
            <a:off x="57900" y="-62700"/>
            <a:ext cx="90282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300">
                <a:solidFill>
                  <a:srgbClr val="011893"/>
                </a:solidFill>
              </a:rPr>
              <a:t>Power, as an issue in driver discovery </a:t>
            </a:r>
          </a:p>
        </p:txBody>
      </p:sp>
      <p:sp>
        <p:nvSpPr>
          <p:cNvPr id="1350" name="Shape 1350"/>
          <p:cNvSpPr txBox="1">
            <a:spLocks noGrp="1"/>
          </p:cNvSpPr>
          <p:nvPr>
            <p:ph type="body" idx="1"/>
          </p:nvPr>
        </p:nvSpPr>
        <p:spPr>
          <a:xfrm>
            <a:off x="6998300" y="3447425"/>
            <a:ext cx="1701600" cy="1582500"/>
          </a:xfrm>
          <a:prstGeom prst="rect">
            <a:avLst/>
          </a:prstGeom>
          <a:solidFill>
            <a:srgbClr val="D9D2E9"/>
          </a:solidFill>
          <a:ln>
            <a:noFill/>
          </a:ln>
        </p:spPr>
        <p:txBody>
          <a:bodyPr wrap="square" lIns="68575" tIns="34275" rIns="68575" bIns="34275" anchor="t" anchorCtr="0">
            <a:noAutofit/>
          </a:bodyPr>
          <a:lstStyle/>
          <a:p>
            <a:pPr marL="0" marR="0" lvl="0" indent="0" algn="l" rtl="0">
              <a:lnSpc>
                <a:spcPct val="70000"/>
              </a:lnSpc>
              <a:spcBef>
                <a:spcPts val="0"/>
              </a:spcBef>
              <a:buClr>
                <a:schemeClr val="dk1"/>
              </a:buClr>
              <a:buSzPct val="25000"/>
              <a:buFont typeface="Arial"/>
              <a:buNone/>
            </a:pPr>
            <a:r>
              <a:rPr lang="en" sz="1800"/>
              <a:t>Better annotation or large number of samples could help.</a:t>
            </a:r>
          </a:p>
        </p:txBody>
      </p:sp>
      <p:sp>
        <p:nvSpPr>
          <p:cNvPr id="1351" name="Shape 1351"/>
          <p:cNvSpPr txBox="1"/>
          <p:nvPr/>
        </p:nvSpPr>
        <p:spPr>
          <a:xfrm rot="-5400000">
            <a:off x="7461300" y="1048200"/>
            <a:ext cx="29595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999999"/>
                </a:solidFill>
              </a:rPr>
              <a:t>[Kumar &amp; Gerstein, </a:t>
            </a:r>
            <a:r>
              <a:rPr lang="en" i="1">
                <a:solidFill>
                  <a:srgbClr val="999999"/>
                </a:solidFill>
              </a:rPr>
              <a:t>Nature</a:t>
            </a:r>
            <a:r>
              <a:rPr lang="en">
                <a:solidFill>
                  <a:srgbClr val="999999"/>
                </a:solidFill>
              </a:rPr>
              <a:t> ('17)]</a:t>
            </a:r>
          </a:p>
        </p:txBody>
      </p:sp>
    </p:spTree>
    <p:extLst>
      <p:ext uri="{BB962C8B-B14F-4D97-AF65-F5344CB8AC3E}">
        <p14:creationId xmlns:p14="http://schemas.microsoft.com/office/powerpoint/2010/main" val="11107786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185850" y="205975"/>
            <a:ext cx="5151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000">
                <a:latin typeface="Helvetica Neue"/>
                <a:ea typeface="Helvetica Neue"/>
                <a:cs typeface="Helvetica Neue"/>
                <a:sym typeface="Helvetica Neue"/>
              </a:rPr>
              <a:t>An (underpowered) </a:t>
            </a:r>
            <a:br>
              <a:rPr lang="en" sz="3000">
                <a:latin typeface="Helvetica Neue"/>
                <a:ea typeface="Helvetica Neue"/>
                <a:cs typeface="Helvetica Neue"/>
                <a:sym typeface="Helvetica Neue"/>
              </a:rPr>
            </a:br>
            <a:r>
              <a:rPr lang="en" sz="3000">
                <a:latin typeface="Helvetica Neue"/>
                <a:ea typeface="Helvetica Neue"/>
                <a:cs typeface="Helvetica Neue"/>
                <a:sym typeface="Helvetica Neue"/>
              </a:rPr>
              <a:t>case study: pRCC</a:t>
            </a:r>
            <a:br>
              <a:rPr lang="en" sz="3000">
                <a:latin typeface="Helvetica Neue"/>
                <a:ea typeface="Helvetica Neue"/>
                <a:cs typeface="Helvetica Neue"/>
                <a:sym typeface="Helvetica Neue"/>
              </a:rPr>
            </a:br>
            <a:endParaRPr lang="en" sz="3000">
              <a:latin typeface="Helvetica Neue"/>
              <a:ea typeface="Helvetica Neue"/>
              <a:cs typeface="Helvetica Neue"/>
              <a:sym typeface="Helvetica Neue"/>
            </a:endParaRPr>
          </a:p>
        </p:txBody>
      </p:sp>
      <p:sp>
        <p:nvSpPr>
          <p:cNvPr id="1358" name="Shape 1358"/>
          <p:cNvSpPr txBox="1">
            <a:spLocks noGrp="1"/>
          </p:cNvSpPr>
          <p:nvPr>
            <p:ph type="body" idx="1"/>
          </p:nvPr>
        </p:nvSpPr>
        <p:spPr>
          <a:xfrm>
            <a:off x="103800" y="1220375"/>
            <a:ext cx="4892400" cy="3394500"/>
          </a:xfrm>
          <a:prstGeom prst="rect">
            <a:avLst/>
          </a:prstGeom>
          <a:noFill/>
          <a:ln>
            <a:noFill/>
          </a:ln>
        </p:spPr>
        <p:txBody>
          <a:bodyPr wrap="square" lIns="91425" tIns="45700" rIns="91425" bIns="45700" anchor="t" anchorCtr="0">
            <a:noAutofit/>
          </a:bodyPr>
          <a:lstStyle/>
          <a:p>
            <a:pPr marL="342900" marR="0" lvl="0" indent="-336550" algn="l" rtl="0">
              <a:spcBef>
                <a:spcPts val="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Kidney cancer </a:t>
            </a:r>
            <a:r>
              <a:rPr lang="en" sz="2000" dirty="0">
                <a:solidFill>
                  <a:srgbClr val="000000"/>
                </a:solidFill>
                <a:latin typeface="Helvetica Neue"/>
                <a:ea typeface="Helvetica Neue"/>
                <a:cs typeface="Helvetica Neue"/>
                <a:sym typeface="Helvetica Neue"/>
              </a:rPr>
              <a:t>lifetime</a:t>
            </a:r>
            <a:r>
              <a:rPr lang="en" sz="2000" b="0" i="0" u="none" strike="noStrike" cap="none" dirty="0">
                <a:solidFill>
                  <a:srgbClr val="000000"/>
                </a:solidFill>
                <a:latin typeface="Helvetica Neue"/>
                <a:ea typeface="Helvetica Neue"/>
                <a:cs typeface="Helvetica Neue"/>
                <a:sym typeface="Helvetica Neue"/>
              </a:rPr>
              <a:t> risk</a:t>
            </a:r>
            <a:r>
              <a:rPr lang="en" sz="2000" dirty="0">
                <a:solidFill>
                  <a:srgbClr val="000000"/>
                </a:solidFill>
                <a:latin typeface="Helvetica Neue"/>
                <a:ea typeface="Helvetica Neue"/>
                <a:cs typeface="Helvetica Neue"/>
                <a:sym typeface="Helvetica Neue"/>
              </a:rPr>
              <a:t> of </a:t>
            </a:r>
            <a:r>
              <a:rPr lang="en" sz="2000" b="0" i="0" u="none" strike="noStrike" cap="none" dirty="0">
                <a:solidFill>
                  <a:srgbClr val="000000"/>
                </a:solidFill>
                <a:latin typeface="Helvetica Neue"/>
                <a:ea typeface="Helvetica Neue"/>
                <a:cs typeface="Helvetica Neue"/>
                <a:sym typeface="Helvetica Neue"/>
              </a:rPr>
              <a:t>1.6% </a:t>
            </a:r>
            <a:r>
              <a:rPr lang="en" sz="2000" dirty="0">
                <a:solidFill>
                  <a:srgbClr val="000000"/>
                </a:solidFill>
                <a:latin typeface="Helvetica Neue"/>
                <a:ea typeface="Helvetica Neue"/>
                <a:cs typeface="Helvetica Neue"/>
                <a:sym typeface="Helvetica Neue"/>
              </a:rPr>
              <a:t>&amp;</a:t>
            </a:r>
            <a:r>
              <a:rPr lang="en" sz="2000" dirty="0">
                <a:solidFill>
                  <a:srgbClr val="000000"/>
                </a:solidFill>
              </a:rPr>
              <a:t> the p</a:t>
            </a:r>
            <a:r>
              <a:rPr lang="en" sz="2000" b="0" i="0" u="none" strike="noStrike" cap="none" dirty="0">
                <a:solidFill>
                  <a:srgbClr val="000000"/>
                </a:solidFill>
                <a:latin typeface="Helvetica Neue"/>
                <a:ea typeface="Helvetica Neue"/>
                <a:cs typeface="Helvetica Neue"/>
                <a:sym typeface="Helvetica Neue"/>
              </a:rPr>
              <a:t>apillary type (</a:t>
            </a:r>
            <a:r>
              <a:rPr lang="en" sz="2000" b="0" i="0" u="none" strike="noStrike" cap="none" dirty="0" err="1">
                <a:solidFill>
                  <a:srgbClr val="000000"/>
                </a:solidFill>
                <a:latin typeface="Helvetica Neue"/>
                <a:ea typeface="Helvetica Neue"/>
                <a:cs typeface="Helvetica Neue"/>
                <a:sym typeface="Helvetica Neue"/>
              </a:rPr>
              <a:t>pRCC</a:t>
            </a:r>
            <a:r>
              <a:rPr lang="en" sz="2000" b="0" i="0" u="none" strike="noStrike" cap="none" dirty="0">
                <a:solidFill>
                  <a:srgbClr val="000000"/>
                </a:solidFill>
                <a:latin typeface="Helvetica Neue"/>
                <a:ea typeface="Helvetica Neue"/>
                <a:cs typeface="Helvetica Neue"/>
                <a:sym typeface="Helvetica Neue"/>
              </a:rPr>
              <a:t>) counts for ~10% of all cases</a:t>
            </a:r>
          </a:p>
          <a:p>
            <a:pPr marL="342900" marR="0" lvl="0" indent="-336550" algn="l" rtl="0">
              <a:spcBef>
                <a:spcPts val="48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TCGA project sequenced </a:t>
            </a:r>
            <a:r>
              <a:rPr lang="en" sz="2000" dirty="0">
                <a:solidFill>
                  <a:srgbClr val="000000"/>
                </a:solidFill>
              </a:rPr>
              <a:t>161</a:t>
            </a:r>
            <a:r>
              <a:rPr lang="en" sz="2000" b="0" i="0" u="none" strike="noStrike" cap="none" dirty="0">
                <a:solidFill>
                  <a:srgbClr val="000000"/>
                </a:solidFill>
                <a:latin typeface="Helvetica Neue"/>
                <a:ea typeface="Helvetica Neue"/>
                <a:cs typeface="Helvetica Neue"/>
                <a:sym typeface="Helvetica Neue"/>
              </a:rPr>
              <a:t> </a:t>
            </a:r>
            <a:r>
              <a:rPr lang="en" sz="2000" dirty="0" err="1">
                <a:latin typeface="Helvetica Neue"/>
                <a:ea typeface="Helvetica Neue"/>
                <a:cs typeface="Helvetica Neue"/>
                <a:sym typeface="Helvetica Neue"/>
              </a:rPr>
              <a:t>pRCC</a:t>
            </a:r>
            <a:r>
              <a:rPr lang="en" sz="2000" dirty="0">
                <a:solidFill>
                  <a:srgbClr val="000000"/>
                </a:solidFill>
              </a:rPr>
              <a:t> exomes</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latin typeface="Helvetica Neue"/>
                <a:ea typeface="Helvetica Neue"/>
                <a:cs typeface="Helvetica Neue"/>
                <a:sym typeface="Helvetica Neue"/>
              </a:rPr>
              <a:t>&amp;</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rPr>
              <a:t>classified them into </a:t>
            </a:r>
            <a:r>
              <a:rPr lang="en" sz="2000" b="0" i="0" u="none" strike="noStrike" cap="none" dirty="0">
                <a:solidFill>
                  <a:srgbClr val="000000"/>
                </a:solidFill>
                <a:latin typeface="Helvetica Neue"/>
                <a:ea typeface="Helvetica Neue"/>
                <a:cs typeface="Helvetica Neue"/>
                <a:sym typeface="Helvetica Neue"/>
              </a:rPr>
              <a:t>sub</a:t>
            </a:r>
            <a:r>
              <a:rPr lang="en" sz="2000" dirty="0">
                <a:solidFill>
                  <a:srgbClr val="000000"/>
                </a:solidFill>
              </a:rPr>
              <a:t>types</a:t>
            </a:r>
          </a:p>
          <a:p>
            <a:pPr marL="742950" marR="0" lvl="1" indent="-279400" algn="l" rtl="0">
              <a:spcBef>
                <a:spcPts val="400"/>
              </a:spcBef>
              <a:spcAft>
                <a:spcPts val="0"/>
              </a:spcAft>
              <a:buClr>
                <a:srgbClr val="000000"/>
              </a:buClr>
              <a:buSzPct val="100000"/>
              <a:buFont typeface="Arial"/>
              <a:buChar char="–"/>
            </a:pPr>
            <a:r>
              <a:rPr lang="en" sz="1800" dirty="0">
                <a:solidFill>
                  <a:srgbClr val="000000"/>
                </a:solidFill>
                <a:latin typeface="Helvetica Neue"/>
                <a:ea typeface="Helvetica Neue"/>
                <a:cs typeface="Helvetica Neue"/>
                <a:sym typeface="Helvetica Neue"/>
              </a:rPr>
              <a:t>Yet, </a:t>
            </a:r>
            <a:r>
              <a:rPr lang="en" sz="1800" b="0" i="0" u="none" strike="noStrike" cap="none" dirty="0">
                <a:solidFill>
                  <a:srgbClr val="000000"/>
                </a:solidFill>
                <a:latin typeface="Helvetica Neue"/>
                <a:ea typeface="Helvetica Neue"/>
                <a:cs typeface="Helvetica Neue"/>
                <a:sym typeface="Helvetica Neue"/>
              </a:rPr>
              <a:t>cannot pin down the cause for a significant portion of cases....</a:t>
            </a:r>
          </a:p>
          <a:p>
            <a:pPr marL="342900" marR="0" lvl="0" algn="l" rtl="0">
              <a:spcBef>
                <a:spcPts val="400"/>
              </a:spcBef>
              <a:spcAft>
                <a:spcPts val="0"/>
              </a:spcAft>
              <a:buClr>
                <a:srgbClr val="000000"/>
              </a:buClr>
              <a:buSzPct val="100000"/>
              <a:buFont typeface="Helvetica Neue"/>
              <a:buChar char="•"/>
            </a:pPr>
            <a:r>
              <a:rPr lang="en" sz="2000" dirty="0">
                <a:solidFill>
                  <a:srgbClr val="000000"/>
                </a:solidFill>
                <a:latin typeface="Helvetica Neue"/>
                <a:ea typeface="Helvetica Neue"/>
                <a:cs typeface="Helvetica Neue"/>
                <a:sym typeface="Helvetica Neue"/>
              </a:rPr>
              <a:t>35 WGS of TN pairs, </a:t>
            </a:r>
            <a:br>
              <a:rPr lang="en" sz="2000" dirty="0">
                <a:solidFill>
                  <a:srgbClr val="000000"/>
                </a:solidFill>
                <a:latin typeface="Helvetica Neue"/>
                <a:ea typeface="Helvetica Neue"/>
                <a:cs typeface="Helvetica Neue"/>
                <a:sym typeface="Helvetica Neue"/>
              </a:rPr>
            </a:br>
            <a:r>
              <a:rPr lang="en" sz="2000" dirty="0">
                <a:solidFill>
                  <a:srgbClr val="000000"/>
                </a:solidFill>
                <a:latin typeface="Helvetica Neue"/>
                <a:ea typeface="Helvetica Neue"/>
                <a:cs typeface="Helvetica Neue"/>
                <a:sym typeface="Helvetica Neue"/>
              </a:rPr>
              <a:t>perhaps useful</a:t>
            </a:r>
            <a:r>
              <a:rPr lang="en" sz="2000" dirty="0" smtClean="0">
                <a:solidFill>
                  <a:srgbClr val="000000"/>
                </a:solidFill>
                <a:latin typeface="Helvetica Neue"/>
                <a:ea typeface="Helvetica Neue"/>
                <a:cs typeface="Helvetica Neue"/>
                <a:sym typeface="Helvetica Neue"/>
              </a:rPr>
              <a:t>?</a:t>
            </a:r>
            <a:r>
              <a:rPr lang="en-US" sz="2000" dirty="0" smtClean="0">
                <a:solidFill>
                  <a:srgbClr val="000000"/>
                </a:solidFill>
                <a:latin typeface="Helvetica Neue"/>
                <a:ea typeface="Helvetica Neue"/>
                <a:cs typeface="Helvetica Neue"/>
                <a:sym typeface="Helvetica Neue"/>
              </a:rPr>
              <a:t> But not that definitive from a recurrence perspective</a:t>
            </a:r>
            <a:endParaRPr lang="en" sz="2000" dirty="0">
              <a:solidFill>
                <a:srgbClr val="000000"/>
              </a:solidFill>
              <a:latin typeface="Helvetica Neue"/>
              <a:ea typeface="Helvetica Neue"/>
              <a:cs typeface="Helvetica Neue"/>
              <a:sym typeface="Helvetica Neue"/>
            </a:endParaRPr>
          </a:p>
          <a:p>
            <a:pPr marL="0" marR="0" lvl="0" indent="0" algn="l" rtl="0">
              <a:spcBef>
                <a:spcPts val="400"/>
              </a:spcBef>
              <a:buNone/>
            </a:pPr>
            <a:endParaRPr sz="1800" b="0" i="0" u="none" strike="noStrike" cap="none" dirty="0">
              <a:solidFill>
                <a:srgbClr val="366092"/>
              </a:solidFill>
              <a:latin typeface="Helvetica Neue"/>
              <a:ea typeface="Helvetica Neue"/>
              <a:cs typeface="Helvetica Neue"/>
              <a:sym typeface="Helvetica Neue"/>
            </a:endParaRPr>
          </a:p>
        </p:txBody>
      </p:sp>
      <p:pic>
        <p:nvPicPr>
          <p:cNvPr id="1359" name="Shape 1359" descr="nejmoa1505917 copy.pdf"/>
          <p:cNvPicPr preferRelativeResize="0"/>
          <p:nvPr/>
        </p:nvPicPr>
        <p:blipFill rotWithShape="1">
          <a:blip r:embed="rId3">
            <a:alphaModFix/>
          </a:blip>
          <a:srcRect t="3855"/>
          <a:stretch/>
        </p:blipFill>
        <p:spPr>
          <a:xfrm>
            <a:off x="4913579" y="205975"/>
            <a:ext cx="3935100" cy="4561200"/>
          </a:xfrm>
          <a:prstGeom prst="rect">
            <a:avLst/>
          </a:prstGeom>
          <a:noFill/>
          <a:ln>
            <a:noFill/>
          </a:ln>
        </p:spPr>
      </p:pic>
      <p:sp>
        <p:nvSpPr>
          <p:cNvPr id="1360" name="Shape 1360"/>
          <p:cNvSpPr txBox="1"/>
          <p:nvPr/>
        </p:nvSpPr>
        <p:spPr>
          <a:xfrm>
            <a:off x="0" y="4928100"/>
            <a:ext cx="4040400" cy="215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Cancer Genome Atlas Research Network N Engl J Med. (</a:t>
            </a: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16) ]</a:t>
            </a:r>
          </a:p>
        </p:txBody>
      </p:sp>
    </p:spTree>
    <p:extLst>
      <p:ext uri="{BB962C8B-B14F-4D97-AF65-F5344CB8AC3E}">
        <p14:creationId xmlns:p14="http://schemas.microsoft.com/office/powerpoint/2010/main" val="961306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Met_Structure.jpg"/>
          <p:cNvPicPr preferRelativeResize="0"/>
          <p:nvPr/>
        </p:nvPicPr>
        <p:blipFill>
          <a:blip r:embed="rId3">
            <a:alphaModFix/>
          </a:blip>
          <a:stretch>
            <a:fillRect/>
          </a:stretch>
        </p:blipFill>
        <p:spPr>
          <a:xfrm>
            <a:off x="7449925" y="0"/>
            <a:ext cx="1605375" cy="3081450"/>
          </a:xfrm>
          <a:prstGeom prst="rect">
            <a:avLst/>
          </a:prstGeom>
          <a:noFill/>
          <a:ln>
            <a:noFill/>
          </a:ln>
        </p:spPr>
      </p:pic>
      <p:pic>
        <p:nvPicPr>
          <p:cNvPr id="1366" name="Shape 1366" descr="Fig1_final.tif"/>
          <p:cNvPicPr preferRelativeResize="0"/>
          <p:nvPr/>
        </p:nvPicPr>
        <p:blipFill rotWithShape="1">
          <a:blip r:embed="rId4">
            <a:alphaModFix/>
          </a:blip>
          <a:srcRect/>
          <a:stretch/>
        </p:blipFill>
        <p:spPr>
          <a:xfrm>
            <a:off x="105800" y="1967975"/>
            <a:ext cx="7709400" cy="3251700"/>
          </a:xfrm>
          <a:prstGeom prst="rect">
            <a:avLst/>
          </a:prstGeom>
          <a:noFill/>
          <a:ln>
            <a:noFill/>
          </a:ln>
        </p:spPr>
      </p:pic>
      <p:sp>
        <p:nvSpPr>
          <p:cNvPr id="1367" name="Shape 1367"/>
          <p:cNvSpPr txBox="1">
            <a:spLocks noGrp="1"/>
          </p:cNvSpPr>
          <p:nvPr>
            <p:ph type="title"/>
          </p:nvPr>
        </p:nvSpPr>
        <p:spPr>
          <a:xfrm>
            <a:off x="4875800" y="285275"/>
            <a:ext cx="2281200" cy="1284300"/>
          </a:xfrm>
          <a:prstGeom prst="rect">
            <a:avLst/>
          </a:prstGeom>
        </p:spPr>
        <p:txBody>
          <a:bodyPr wrap="square" lIns="91425" tIns="91425" rIns="91425" bIns="91425" anchor="ctr" anchorCtr="0">
            <a:noAutofit/>
          </a:bodyPr>
          <a:lstStyle/>
          <a:p>
            <a:pPr lvl="0">
              <a:spcBef>
                <a:spcPts val="0"/>
              </a:spcBef>
              <a:buNone/>
            </a:pPr>
            <a:r>
              <a:rPr lang="en" sz="3000">
                <a:latin typeface="Helvetica Neue"/>
                <a:ea typeface="Helvetica Neue"/>
                <a:cs typeface="Helvetica Neue"/>
                <a:sym typeface="Helvetica Neue"/>
              </a:rPr>
              <a:t>Tyr-kinase MET:</a:t>
            </a:r>
          </a:p>
          <a:p>
            <a:pPr lvl="0" rtl="0">
              <a:spcBef>
                <a:spcPts val="0"/>
              </a:spcBef>
              <a:buNone/>
            </a:pPr>
            <a:r>
              <a:rPr lang="en" sz="2300">
                <a:latin typeface="Helvetica Neue"/>
                <a:ea typeface="Helvetica Neue"/>
                <a:cs typeface="Helvetica Neue"/>
                <a:sym typeface="Helvetica Neue"/>
              </a:rPr>
              <a:t>Known Facts &amp; New Results</a:t>
            </a:r>
          </a:p>
        </p:txBody>
      </p:sp>
      <p:sp>
        <p:nvSpPr>
          <p:cNvPr id="1368" name="Shape 1368"/>
          <p:cNvSpPr txBox="1">
            <a:spLocks noGrp="1"/>
          </p:cNvSpPr>
          <p:nvPr>
            <p:ph type="body" idx="1"/>
          </p:nvPr>
        </p:nvSpPr>
        <p:spPr>
          <a:xfrm>
            <a:off x="-88775" y="0"/>
            <a:ext cx="6045000" cy="2724300"/>
          </a:xfrm>
          <a:prstGeom prst="rect">
            <a:avLst/>
          </a:prstGeom>
          <a:noFill/>
          <a:ln>
            <a:noFill/>
          </a:ln>
        </p:spPr>
        <p:txBody>
          <a:bodyPr wrap="square" lIns="91425" tIns="45700" rIns="91425" bIns="45700" anchor="t" anchorCtr="0">
            <a:noAutofit/>
          </a:bodyPr>
          <a:lstStyle/>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MET is long known </a:t>
            </a:r>
            <a:r>
              <a:rPr lang="en" sz="1800" dirty="0" err="1">
                <a:latin typeface="Helvetica Neue"/>
                <a:ea typeface="Helvetica Neue"/>
                <a:cs typeface="Helvetica Neue"/>
                <a:sym typeface="Helvetica Neue"/>
              </a:rPr>
              <a:t>pRCC</a:t>
            </a:r>
            <a:r>
              <a:rPr lang="en" sz="1800" dirty="0">
                <a:latin typeface="Helvetica Neue"/>
                <a:ea typeface="Helvetica Neue"/>
                <a:cs typeface="Helvetica Neue"/>
                <a:sym typeface="Helvetica Neue"/>
              </a:rPr>
              <a:t> driver</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MET, TCGA found somatic SNVs, dup-</a:t>
            </a:r>
            <a:br>
              <a:rPr lang="en" sz="1800" dirty="0">
                <a:latin typeface="Helvetica Neue"/>
                <a:ea typeface="Helvetica Neue"/>
                <a:cs typeface="Helvetica Neue"/>
                <a:sym typeface="Helvetica Neue"/>
              </a:rPr>
            </a:br>
            <a:r>
              <a:rPr lang="en" sz="1800" dirty="0" err="1">
                <a:latin typeface="Helvetica Neue"/>
                <a:ea typeface="Helvetica Neue"/>
                <a:cs typeface="Helvetica Neue"/>
                <a:sym typeface="Helvetica Neue"/>
              </a:rPr>
              <a:t>lications</a:t>
            </a:r>
            <a:r>
              <a:rPr lang="en" sz="1800" dirty="0">
                <a:latin typeface="Helvetica Neue"/>
                <a:ea typeface="Helvetica Neue"/>
                <a:cs typeface="Helvetica Neue"/>
                <a:sym typeface="Helvetica Neue"/>
              </a:rPr>
              <a:t> &amp; an alt. splicing event as drivers </a:t>
            </a:r>
            <a:r>
              <a:rPr lang="en" sz="1200" dirty="0">
                <a:latin typeface="Helvetica Neue"/>
                <a:ea typeface="Helvetica Neue"/>
                <a:cs typeface="Helvetica Neue"/>
                <a:sym typeface="Helvetica Neue"/>
              </a:rPr>
              <a:t>(43/161).</a:t>
            </a:r>
            <a:r>
              <a:rPr lang="en" sz="1800" dirty="0">
                <a:latin typeface="Helvetica Neue"/>
                <a:ea typeface="Helvetica Neue"/>
                <a:cs typeface="Helvetica Neue"/>
                <a:sym typeface="Helvetica Neue"/>
              </a:rPr>
              <a:t> </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addition, from 35 WGS we found</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A noncoding hotspot associated with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Lack of </a:t>
            </a:r>
            <a:r>
              <a:rPr lang="en" sz="1400" dirty="0" smtClean="0">
                <a:latin typeface="Helvetica Neue"/>
                <a:ea typeface="Helvetica Neue"/>
                <a:cs typeface="Helvetica Neue"/>
                <a:sym typeface="Helvetica Neue"/>
              </a:rPr>
              <a:t>SV</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US" sz="1400" dirty="0" smtClean="0">
                <a:latin typeface="Helvetica Neue"/>
                <a:ea typeface="Helvetica Neue"/>
                <a:cs typeface="Helvetica Neue"/>
                <a:sym typeface="Helvetica Neue"/>
              </a:rPr>
              <a:t>&amp; </a:t>
            </a:r>
            <a:r>
              <a:rPr lang="en" sz="1400" dirty="0" smtClean="0">
                <a:latin typeface="Helvetica Neue"/>
                <a:ea typeface="Helvetica Neue"/>
                <a:cs typeface="Helvetica Neue"/>
                <a:sym typeface="Helvetica Neue"/>
              </a:rPr>
              <a:t>breakpoint</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 sz="1400" dirty="0">
                <a:latin typeface="Helvetica Neue"/>
                <a:ea typeface="Helvetica Neue"/>
                <a:cs typeface="Helvetica Neue"/>
                <a:sym typeface="Helvetica Neue"/>
              </a:rPr>
              <a:t>disrupting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Germline SNP (rs11762213) predicts survival </a:t>
            </a:r>
            <a:br>
              <a:rPr lang="en" sz="1400" dirty="0">
                <a:latin typeface="Helvetica Neue"/>
                <a:ea typeface="Helvetica Neue"/>
                <a:cs typeface="Helvetica Neue"/>
                <a:sym typeface="Helvetica Neue"/>
              </a:rPr>
            </a:br>
            <a:r>
              <a:rPr lang="en" sz="1400" dirty="0">
                <a:latin typeface="Helvetica Neue"/>
                <a:ea typeface="Helvetica Neue"/>
                <a:cs typeface="Helvetica Neue"/>
                <a:sym typeface="Helvetica Neue"/>
              </a:rPr>
              <a:t>in type 2 patients</a:t>
            </a:r>
          </a:p>
          <a:p>
            <a:pPr marL="0" marR="0" lvl="0" indent="0" algn="l" rtl="0">
              <a:lnSpc>
                <a:spcPct val="90000"/>
              </a:lnSpc>
              <a:spcBef>
                <a:spcPts val="0"/>
              </a:spcBef>
              <a:spcAft>
                <a:spcPts val="0"/>
              </a:spcAft>
              <a:buNone/>
            </a:pPr>
            <a:endParaRPr dirty="0">
              <a:latin typeface="Helvetica Neue"/>
              <a:ea typeface="Helvetica Neue"/>
              <a:cs typeface="Helvetica Neue"/>
              <a:sym typeface="Helvetica Neue"/>
            </a:endParaRPr>
          </a:p>
        </p:txBody>
      </p:sp>
      <p:sp>
        <p:nvSpPr>
          <p:cNvPr id="1369" name="Shape 1369"/>
          <p:cNvSpPr txBox="1"/>
          <p:nvPr/>
        </p:nvSpPr>
        <p:spPr>
          <a:xfrm>
            <a:off x="7517300" y="3685300"/>
            <a:ext cx="1347000" cy="1107300"/>
          </a:xfrm>
          <a:prstGeom prst="rect">
            <a:avLst/>
          </a:prstGeom>
          <a:noFill/>
          <a:ln>
            <a:noFill/>
          </a:ln>
        </p:spPr>
        <p:txBody>
          <a:bodyPr wrap="square" lIns="91425" tIns="45700" rIns="91425" bIns="45700" anchor="t" anchorCtr="0">
            <a:noAutofit/>
          </a:bodyPr>
          <a:lstStyle/>
          <a:p>
            <a:pPr marR="0" lvl="0" algn="l" rtl="0">
              <a:spcBef>
                <a:spcPts val="0"/>
              </a:spcBef>
              <a:buNone/>
            </a:pPr>
            <a:r>
              <a:rPr lang="en" sz="1000">
                <a:solidFill>
                  <a:srgbClr val="434343"/>
                </a:solidFill>
                <a:highlight>
                  <a:srgbClr val="F8F9FA"/>
                </a:highlight>
                <a:latin typeface="Helvetica Neue"/>
                <a:ea typeface="Helvetica Neue"/>
                <a:cs typeface="Helvetica Neue"/>
                <a:sym typeface="Helvetica Neue"/>
              </a:rPr>
              <a:t>[A. Gentile, L. Trusolino and PM. Comoglio, Cancer and Metastasis Reviews (‘08); </a:t>
            </a:r>
            <a:r>
              <a:rPr lang="en" sz="1000">
                <a:solidFill>
                  <a:srgbClr val="434343"/>
                </a:solidFill>
                <a:latin typeface="Helvetica Neue"/>
                <a:ea typeface="Helvetica Neue"/>
                <a:cs typeface="Helvetica Neue"/>
                <a:sym typeface="Helvetica Neue"/>
              </a:rPr>
              <a:t>S. Li, B. Shuch and M. Gerstein PLOS Genetics (‘17)] </a:t>
            </a:r>
          </a:p>
          <a:p>
            <a:pPr lvl="0" rtl="0">
              <a:spcBef>
                <a:spcPts val="0"/>
              </a:spcBef>
              <a:buClr>
                <a:srgbClr val="7F7F7F"/>
              </a:buClr>
              <a:buSzPct val="25000"/>
              <a:buFont typeface="Calibri"/>
              <a:buNone/>
            </a:pPr>
            <a:r>
              <a:rPr lang="en" sz="1000">
                <a:solidFill>
                  <a:srgbClr val="434343"/>
                </a:solidFill>
              </a:rPr>
              <a:t> </a:t>
            </a:r>
          </a:p>
          <a:p>
            <a:pPr lvl="0" rtl="0">
              <a:spcBef>
                <a:spcPts val="0"/>
              </a:spcBef>
              <a:buClr>
                <a:schemeClr val="dk1"/>
              </a:buClr>
              <a:buFont typeface="Arial"/>
              <a:buNone/>
            </a:pPr>
            <a:endParaRPr sz="1000">
              <a:solidFill>
                <a:srgbClr val="434343"/>
              </a:solidFill>
              <a:latin typeface="Helvetica Neue"/>
              <a:ea typeface="Helvetica Neue"/>
              <a:cs typeface="Helvetica Neue"/>
              <a:sym typeface="Helvetica Neue"/>
            </a:endParaRPr>
          </a:p>
          <a:p>
            <a:pPr marR="0" lvl="0" algn="l" rtl="0">
              <a:spcBef>
                <a:spcPts val="0"/>
              </a:spcBef>
              <a:buNone/>
            </a:pPr>
            <a:endParaRPr sz="1000">
              <a:solidFill>
                <a:srgbClr val="434343"/>
              </a:solidFill>
              <a:highlight>
                <a:srgbClr val="F8F9FA"/>
              </a:highlight>
              <a:latin typeface="Helvetica Neue"/>
              <a:ea typeface="Helvetica Neue"/>
              <a:cs typeface="Helvetica Neue"/>
              <a:sym typeface="Helvetica Neue"/>
            </a:endParaRPr>
          </a:p>
        </p:txBody>
      </p:sp>
    </p:spTree>
    <p:extLst>
      <p:ext uri="{BB962C8B-B14F-4D97-AF65-F5344CB8AC3E}">
        <p14:creationId xmlns:p14="http://schemas.microsoft.com/office/powerpoint/2010/main" val="6929985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descr="Fig2.tif"/>
          <p:cNvPicPr preferRelativeResize="0"/>
          <p:nvPr/>
        </p:nvPicPr>
        <p:blipFill rotWithShape="1">
          <a:blip r:embed="rId3">
            <a:alphaModFix/>
          </a:blip>
          <a:srcRect/>
          <a:stretch/>
        </p:blipFill>
        <p:spPr>
          <a:xfrm>
            <a:off x="-285050" y="186000"/>
            <a:ext cx="7318200" cy="4771500"/>
          </a:xfrm>
          <a:prstGeom prst="rect">
            <a:avLst/>
          </a:prstGeom>
          <a:noFill/>
          <a:ln>
            <a:noFill/>
          </a:ln>
        </p:spPr>
      </p:pic>
      <p:sp>
        <p:nvSpPr>
          <p:cNvPr id="1375" name="Shape 1375"/>
          <p:cNvSpPr txBox="1">
            <a:spLocks noGrp="1"/>
          </p:cNvSpPr>
          <p:nvPr>
            <p:ph type="title"/>
          </p:nvPr>
        </p:nvSpPr>
        <p:spPr>
          <a:xfrm>
            <a:off x="6918375" y="186000"/>
            <a:ext cx="1932600" cy="47715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Beyond </a:t>
            </a:r>
            <a:r>
              <a:rPr lang="en" i="1" u="none" strike="noStrike" cap="none">
                <a:solidFill>
                  <a:srgbClr val="22228B"/>
                </a:solidFill>
                <a:latin typeface="Helvetica Neue"/>
                <a:ea typeface="Helvetica Neue"/>
                <a:cs typeface="Helvetica Neue"/>
                <a:sym typeface="Helvetica Neue"/>
              </a:rPr>
              <a:t>MET</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2</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n</a:t>
            </a:r>
            <a:r>
              <a:rPr lang="en" i="0" u="none" strike="noStrike" cap="none">
                <a:solidFill>
                  <a:srgbClr val="22228B"/>
                </a:solidFill>
                <a:latin typeface="Helvetica Neue"/>
                <a:ea typeface="Helvetica Neue"/>
                <a:cs typeface="Helvetica Neue"/>
                <a:sym typeface="Helvetica Neue"/>
              </a:rPr>
              <a:t>on-coding </a:t>
            </a:r>
            <a:r>
              <a:rPr lang="en">
                <a:latin typeface="Helvetica Neue"/>
                <a:ea typeface="Helvetica Neue"/>
                <a:cs typeface="Helvetica Neue"/>
                <a:sym typeface="Helvetica Neue"/>
              </a:rPr>
              <a:t>h</a:t>
            </a:r>
            <a:r>
              <a:rPr lang="en" i="0" u="none" strike="noStrike" cap="none">
                <a:solidFill>
                  <a:srgbClr val="22228B"/>
                </a:solidFill>
                <a:latin typeface="Helvetica Neue"/>
                <a:ea typeface="Helvetica Neue"/>
                <a:cs typeface="Helvetica Neue"/>
                <a:sym typeface="Helvetica Neue"/>
              </a:rPr>
              <a:t>otspots in NEAT &amp; ERRFl1, </a:t>
            </a:r>
          </a:p>
          <a:p>
            <a:pPr marL="0" marR="0" lvl="0" indent="0" algn="l" rtl="0">
              <a:spcBef>
                <a:spcPts val="0"/>
              </a:spcBef>
              <a:buClr>
                <a:srgbClr val="366092"/>
              </a:buClr>
              <a:buSzPct val="25000"/>
              <a:buFont typeface="Helvetica Neue"/>
              <a:buNone/>
            </a:pPr>
            <a:endParaRPr>
              <a:latin typeface="Helvetica Neue"/>
              <a:ea typeface="Helvetica Neue"/>
              <a:cs typeface="Helvetica Neue"/>
              <a:sym typeface="Helvetica Neue"/>
            </a:endParaRPr>
          </a:p>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supported by </a:t>
            </a:r>
            <a:r>
              <a:rPr lang="en">
                <a:latin typeface="Helvetica Neue"/>
                <a:ea typeface="Helvetica Neue"/>
                <a:cs typeface="Helvetica Neue"/>
                <a:sym typeface="Helvetica Neue"/>
              </a:rPr>
              <a:t>expr. changes &amp; survival analysis</a:t>
            </a:r>
          </a:p>
        </p:txBody>
      </p:sp>
      <p:sp>
        <p:nvSpPr>
          <p:cNvPr id="1376" name="Shape 1376"/>
          <p:cNvSpPr txBox="1"/>
          <p:nvPr/>
        </p:nvSpPr>
        <p:spPr>
          <a:xfrm rot="-5400000">
            <a:off x="7299850" y="-124648"/>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177241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p:nvPr/>
        </p:nvSpPr>
        <p:spPr>
          <a:xfrm>
            <a:off x="1510525" y="4817425"/>
            <a:ext cx="1644600" cy="230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i="1">
                <a:solidFill>
                  <a:schemeClr val="dk1"/>
                </a:solidFill>
                <a:latin typeface="Calibri"/>
                <a:ea typeface="Calibri"/>
                <a:cs typeface="Calibri"/>
                <a:sym typeface="Calibri"/>
              </a:rPr>
              <a:t>Yates et al, NRG (2012)</a:t>
            </a:r>
          </a:p>
        </p:txBody>
      </p:sp>
      <p:sp>
        <p:nvSpPr>
          <p:cNvPr id="1382" name="Shape 1382"/>
          <p:cNvSpPr/>
          <p:nvPr/>
        </p:nvSpPr>
        <p:spPr>
          <a:xfrm>
            <a:off x="0" y="120241"/>
            <a:ext cx="9144000" cy="323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700" b="1">
                <a:solidFill>
                  <a:schemeClr val="dk1"/>
                </a:solidFill>
                <a:latin typeface="Calibri"/>
                <a:ea typeface="Calibri"/>
                <a:cs typeface="Calibri"/>
                <a:sym typeface="Calibri"/>
              </a:rPr>
              <a:t>Tumor Evolution: Highlight the Ordering of Key Mutations</a:t>
            </a:r>
          </a:p>
        </p:txBody>
      </p:sp>
      <p:pic>
        <p:nvPicPr>
          <p:cNvPr id="1383" name="Shape 1383"/>
          <p:cNvPicPr preferRelativeResize="0"/>
          <p:nvPr/>
        </p:nvPicPr>
        <p:blipFill rotWithShape="1">
          <a:blip r:embed="rId3">
            <a:alphaModFix/>
          </a:blip>
          <a:srcRect l="8783" t="10679" r="13426" b="4441"/>
          <a:stretch/>
        </p:blipFill>
        <p:spPr>
          <a:xfrm>
            <a:off x="1510522" y="533308"/>
            <a:ext cx="6024989" cy="4133813"/>
          </a:xfrm>
          <a:prstGeom prst="rect">
            <a:avLst/>
          </a:prstGeom>
          <a:noFill/>
          <a:ln>
            <a:noFill/>
          </a:ln>
        </p:spPr>
      </p:pic>
    </p:spTree>
    <p:extLst>
      <p:ext uri="{BB962C8B-B14F-4D97-AF65-F5344CB8AC3E}">
        <p14:creationId xmlns:p14="http://schemas.microsoft.com/office/powerpoint/2010/main" val="1204448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657350" y="209550"/>
            <a:ext cx="58293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011893"/>
              </a:buClr>
              <a:buSzPct val="100000"/>
              <a:buFont typeface="Arial"/>
              <a:buNone/>
            </a:pPr>
            <a:r>
              <a:rPr lang="en" sz="1900" b="1" i="0" u="none" strike="noStrike" cap="none">
                <a:solidFill>
                  <a:srgbClr val="011893"/>
                </a:solidFill>
                <a:latin typeface="Arial"/>
                <a:ea typeface="Arial"/>
                <a:cs typeface="Arial"/>
                <a:sym typeface="Arial"/>
              </a:rPr>
              <a:t>Sequencing Data Explosion: </a:t>
            </a:r>
            <a:br>
              <a:rPr lang="en" sz="1900" b="1" i="0" u="none" strike="noStrike" cap="none">
                <a:solidFill>
                  <a:srgbClr val="011893"/>
                </a:solidFill>
                <a:latin typeface="Arial"/>
                <a:ea typeface="Arial"/>
                <a:cs typeface="Arial"/>
                <a:sym typeface="Arial"/>
              </a:rPr>
            </a:br>
            <a:r>
              <a:rPr lang="en" sz="1900" b="1" i="0" u="none" strike="noStrike" cap="none">
                <a:solidFill>
                  <a:srgbClr val="011893"/>
                </a:solidFill>
                <a:latin typeface="Arial"/>
                <a:ea typeface="Arial"/>
                <a:cs typeface="Arial"/>
                <a:sym typeface="Arial"/>
              </a:rPr>
              <a:t>Faster than Moore’s Law</a:t>
            </a:r>
            <a:r>
              <a:rPr lang="en" sz="1900">
                <a:solidFill>
                  <a:srgbClr val="011893"/>
                </a:solidFill>
              </a:rPr>
              <a:t>?</a:t>
            </a:r>
          </a:p>
        </p:txBody>
      </p:sp>
      <p:pic>
        <p:nvPicPr>
          <p:cNvPr id="147" name="Shape 147"/>
          <p:cNvPicPr preferRelativeResize="0"/>
          <p:nvPr/>
        </p:nvPicPr>
        <p:blipFill rotWithShape="1">
          <a:blip r:embed="rId3">
            <a:alphaModFix/>
          </a:blip>
          <a:srcRect/>
          <a:stretch/>
        </p:blipFill>
        <p:spPr>
          <a:xfrm>
            <a:off x="3711179" y="1250156"/>
            <a:ext cx="4003998" cy="3040837"/>
          </a:xfrm>
          <a:prstGeom prst="rect">
            <a:avLst/>
          </a:prstGeom>
          <a:noFill/>
          <a:ln>
            <a:noFill/>
          </a:ln>
        </p:spPr>
      </p:pic>
      <p:sp>
        <p:nvSpPr>
          <p:cNvPr id="148" name="Shape 148"/>
          <p:cNvSpPr txBox="1"/>
          <p:nvPr/>
        </p:nvSpPr>
        <p:spPr>
          <a:xfrm>
            <a:off x="1234679" y="1250156"/>
            <a:ext cx="2476500" cy="31431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Font typeface="Arial"/>
              <a:buChar char="•"/>
            </a:pPr>
            <a:endParaRPr sz="1100"/>
          </a:p>
          <a:p>
            <a:pPr marL="419100" marR="0" lvl="1" indent="-165100" algn="l" rtl="0">
              <a:spcBef>
                <a:spcPts val="200"/>
              </a:spcBef>
              <a:spcAft>
                <a:spcPts val="0"/>
              </a:spcAft>
              <a:buClr>
                <a:schemeClr val="dk1"/>
              </a:buClr>
              <a:buSzPct val="100000"/>
              <a:buFont typeface="Merriweather Sans"/>
              <a:buChar char="-"/>
            </a:pPr>
            <a:r>
              <a:rPr lang="en" sz="1200" b="0" i="0" u="none" strike="noStrike" cap="none">
                <a:solidFill>
                  <a:schemeClr val="dk1"/>
                </a:solidFill>
                <a:latin typeface="Arial"/>
                <a:ea typeface="Arial"/>
                <a:cs typeface="Arial"/>
                <a:sym typeface="Arial"/>
              </a:rPr>
              <a:t>In the early 2000’s, improvements in Sanger sequencing produced a scaling pattern similar to Moore’s law.</a:t>
            </a:r>
          </a:p>
          <a:p>
            <a:pPr marL="419100" marR="0" lvl="1" indent="-165100" algn="l" rtl="0">
              <a:spcBef>
                <a:spcPts val="200"/>
              </a:spcBef>
              <a:spcAft>
                <a:spcPts val="0"/>
              </a:spcAft>
              <a:buClr>
                <a:schemeClr val="dk1"/>
              </a:buClr>
              <a:buFont typeface="Merriweather Sans"/>
              <a:buNone/>
            </a:pPr>
            <a:endParaRPr sz="1200" b="0" i="0" u="none" strike="noStrike" cap="none">
              <a:solidFill>
                <a:schemeClr val="dk1"/>
              </a:solidFill>
              <a:latin typeface="Arial"/>
              <a:ea typeface="Arial"/>
              <a:cs typeface="Arial"/>
              <a:sym typeface="Arial"/>
            </a:endParaRPr>
          </a:p>
          <a:p>
            <a:pPr marL="419100" marR="0" lvl="1" indent="-165100" algn="l" rtl="0">
              <a:spcBef>
                <a:spcPts val="200"/>
              </a:spcBef>
              <a:spcAft>
                <a:spcPts val="0"/>
              </a:spcAft>
              <a:buClr>
                <a:schemeClr val="dk1"/>
              </a:buClr>
              <a:buSzPct val="100000"/>
              <a:buFont typeface="Merriweather Sans"/>
              <a:buChar char="-"/>
            </a:pPr>
            <a:r>
              <a:rPr lang="en" sz="1200" b="0" i="0" u="none" strike="noStrike" cap="none">
                <a:solidFill>
                  <a:schemeClr val="dk1"/>
                </a:solidFill>
                <a:latin typeface="Arial"/>
                <a:ea typeface="Arial"/>
                <a:cs typeface="Arial"/>
                <a:sym typeface="Arial"/>
              </a:rPr>
              <a:t>The advent of NGS was a shift to a new technology with dramatic decrease in cost). </a:t>
            </a:r>
          </a:p>
          <a:p>
            <a:pPr marL="165100" marR="0" lvl="0" indent="-158750" algn="l" rtl="0">
              <a:spcBef>
                <a:spcPts val="300"/>
              </a:spcBef>
              <a:buClr>
                <a:schemeClr val="dk1"/>
              </a:buClr>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685800" y="457200"/>
            <a:ext cx="77724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200" b="1" i="0" u="none" strike="noStrike" cap="none">
                <a:solidFill>
                  <a:srgbClr val="22228B"/>
                </a:solidFill>
                <a:latin typeface="Helvetica Neue"/>
                <a:ea typeface="Helvetica Neue"/>
                <a:cs typeface="Helvetica Neue"/>
                <a:sym typeface="Helvetica Neue"/>
              </a:rPr>
              <a:t>Construct </a:t>
            </a:r>
            <a:r>
              <a:rPr lang="en" sz="3200">
                <a:solidFill>
                  <a:srgbClr val="22228B"/>
                </a:solidFill>
                <a:latin typeface="Helvetica Neue"/>
                <a:ea typeface="Helvetica Neue"/>
                <a:cs typeface="Helvetica Neue"/>
                <a:sym typeface="Helvetica Neue"/>
              </a:rPr>
              <a:t>e</a:t>
            </a:r>
            <a:r>
              <a:rPr lang="en" sz="3200" b="1" i="0" u="none" strike="noStrike" cap="none">
                <a:solidFill>
                  <a:srgbClr val="22228B"/>
                </a:solidFill>
                <a:latin typeface="Helvetica Neue"/>
                <a:ea typeface="Helvetica Neue"/>
                <a:cs typeface="Helvetica Neue"/>
                <a:sym typeface="Helvetica Neue"/>
              </a:rPr>
              <a:t>volutionary </a:t>
            </a:r>
            <a:r>
              <a:rPr lang="en" sz="3200">
                <a:solidFill>
                  <a:srgbClr val="22228B"/>
                </a:solidFill>
                <a:latin typeface="Helvetica Neue"/>
                <a:ea typeface="Helvetica Neue"/>
                <a:cs typeface="Helvetica Neue"/>
                <a:sym typeface="Helvetica Neue"/>
              </a:rPr>
              <a:t>t</a:t>
            </a:r>
            <a:r>
              <a:rPr lang="en" sz="3200" b="1" i="0" u="none" strike="noStrike" cap="none">
                <a:solidFill>
                  <a:srgbClr val="22228B"/>
                </a:solidFill>
                <a:latin typeface="Helvetica Neue"/>
                <a:ea typeface="Helvetica Neue"/>
                <a:cs typeface="Helvetica Neue"/>
                <a:sym typeface="Helvetica Neue"/>
              </a:rPr>
              <a:t>rees in pRCC</a:t>
            </a:r>
          </a:p>
        </p:txBody>
      </p:sp>
      <p:sp>
        <p:nvSpPr>
          <p:cNvPr id="1390" name="Shape 1390"/>
          <p:cNvSpPr txBox="1">
            <a:spLocks noGrp="1"/>
          </p:cNvSpPr>
          <p:nvPr>
            <p:ph type="body" idx="1"/>
          </p:nvPr>
        </p:nvSpPr>
        <p:spPr>
          <a:xfrm>
            <a:off x="685800" y="1333500"/>
            <a:ext cx="7772400" cy="3479100"/>
          </a:xfrm>
          <a:prstGeom prst="rect">
            <a:avLst/>
          </a:prstGeom>
          <a:noFill/>
          <a:ln>
            <a:noFill/>
          </a:ln>
        </p:spPr>
        <p:txBody>
          <a:bodyPr wrap="square" lIns="91425" tIns="45700" rIns="91425" bIns="45700" anchor="t" anchorCtr="0">
            <a:noAutofit/>
          </a:bodyPr>
          <a:lstStyle/>
          <a:p>
            <a:pPr marL="342900" marR="0" lvl="0" indent="-317500" algn="l" rtl="0">
              <a:spcBef>
                <a:spcPts val="0"/>
              </a:spcBef>
              <a:buClr>
                <a:srgbClr val="000000"/>
              </a:buClr>
              <a:buSzPct val="100000"/>
              <a:buFont typeface="Arial"/>
              <a:buChar char="•"/>
            </a:pPr>
            <a:r>
              <a:rPr lang="en" sz="2000" b="0" i="0" u="none" strike="noStrike" cap="none">
                <a:solidFill>
                  <a:srgbClr val="000000"/>
                </a:solidFill>
                <a:latin typeface="Helvetica Neue"/>
                <a:ea typeface="Helvetica Neue"/>
                <a:cs typeface="Helvetica Neue"/>
                <a:sym typeface="Helvetica Neue"/>
              </a:rPr>
              <a:t>Infer mutation order and tree structure based on mutation abundance (PhyloWGS, Deshwar et al., 2015)</a:t>
            </a:r>
          </a:p>
          <a:p>
            <a:pPr marL="342900" marR="0" lvl="0" indent="-317500" algn="l" rtl="0">
              <a:spcBef>
                <a:spcPts val="0"/>
              </a:spcBef>
              <a:buClr>
                <a:srgbClr val="000000"/>
              </a:buClr>
              <a:buSzPct val="100000"/>
              <a:buFont typeface="Helvetica Neue"/>
              <a:buChar char="•"/>
            </a:pPr>
            <a:r>
              <a:rPr lang="en" sz="2000">
                <a:solidFill>
                  <a:srgbClr val="000000"/>
                </a:solidFill>
                <a:latin typeface="Helvetica Neue"/>
                <a:ea typeface="Helvetica Neue"/>
                <a:cs typeface="Helvetica Neue"/>
                <a:sym typeface="Helvetica Neue"/>
              </a:rPr>
              <a:t>Some of the key mutations occur in all the clones while others are just in some parts of the tree </a:t>
            </a:r>
          </a:p>
        </p:txBody>
      </p:sp>
      <p:grpSp>
        <p:nvGrpSpPr>
          <p:cNvPr id="1391" name="Shape 1391"/>
          <p:cNvGrpSpPr/>
          <p:nvPr/>
        </p:nvGrpSpPr>
        <p:grpSpPr>
          <a:xfrm>
            <a:off x="1403640" y="2880738"/>
            <a:ext cx="2060347" cy="1460537"/>
            <a:chOff x="2029540" y="937599"/>
            <a:chExt cx="2179570" cy="1545051"/>
          </a:xfrm>
        </p:grpSpPr>
        <p:grpSp>
          <p:nvGrpSpPr>
            <p:cNvPr id="1392" name="Shape 1392"/>
            <p:cNvGrpSpPr/>
            <p:nvPr/>
          </p:nvGrpSpPr>
          <p:grpSpPr>
            <a:xfrm>
              <a:off x="2029540" y="937599"/>
              <a:ext cx="2172600" cy="1545051"/>
              <a:chOff x="2029540" y="937599"/>
              <a:chExt cx="2172600" cy="1545051"/>
            </a:xfrm>
          </p:grpSpPr>
          <p:pic>
            <p:nvPicPr>
              <p:cNvPr id="1393" name="Shape 1393" descr="Presentation1.pdf"/>
              <p:cNvPicPr preferRelativeResize="0"/>
              <p:nvPr/>
            </p:nvPicPr>
            <p:blipFill rotWithShape="1">
              <a:blip r:embed="rId3">
                <a:alphaModFix/>
              </a:blip>
              <a:srcRect t="50765" r="52972" b="19555"/>
              <a:stretch/>
            </p:blipFill>
            <p:spPr>
              <a:xfrm>
                <a:off x="2029540" y="1795950"/>
                <a:ext cx="2172600" cy="686700"/>
              </a:xfrm>
              <a:prstGeom prst="rect">
                <a:avLst/>
              </a:prstGeom>
              <a:noFill/>
              <a:ln>
                <a:noFill/>
              </a:ln>
            </p:spPr>
          </p:pic>
          <p:sp>
            <p:nvSpPr>
              <p:cNvPr id="1394" name="Shape 1394"/>
              <p:cNvSpPr/>
              <p:nvPr/>
            </p:nvSpPr>
            <p:spPr>
              <a:xfrm>
                <a:off x="2960496" y="937599"/>
                <a:ext cx="11877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95" name="Shape 1395"/>
            <p:cNvSpPr txBox="1"/>
            <p:nvPr/>
          </p:nvSpPr>
          <p:spPr>
            <a:xfrm>
              <a:off x="2385710" y="1227343"/>
              <a:ext cx="1823400" cy="6105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396" name="Shape 1396"/>
          <p:cNvGrpSpPr/>
          <p:nvPr/>
        </p:nvGrpSpPr>
        <p:grpSpPr>
          <a:xfrm>
            <a:off x="3995924" y="2520808"/>
            <a:ext cx="2734433" cy="2019587"/>
            <a:chOff x="126062" y="3379637"/>
            <a:chExt cx="3041977" cy="2246732"/>
          </a:xfrm>
        </p:grpSpPr>
        <p:grpSp>
          <p:nvGrpSpPr>
            <p:cNvPr id="1397" name="Shape 1397"/>
            <p:cNvGrpSpPr/>
            <p:nvPr/>
          </p:nvGrpSpPr>
          <p:grpSpPr>
            <a:xfrm>
              <a:off x="126062" y="3424292"/>
              <a:ext cx="3041977" cy="2202076"/>
              <a:chOff x="4758088" y="729750"/>
              <a:chExt cx="3218002" cy="2329500"/>
            </a:xfrm>
          </p:grpSpPr>
          <p:pic>
            <p:nvPicPr>
              <p:cNvPr id="1398" name="Shape 1398" descr="Presentation1.pdf"/>
              <p:cNvPicPr preferRelativeResize="0"/>
              <p:nvPr/>
            </p:nvPicPr>
            <p:blipFill rotWithShape="1">
              <a:blip r:embed="rId4">
                <a:alphaModFix/>
              </a:blip>
              <a:srcRect l="50352" t="9214"/>
              <a:stretch/>
            </p:blipFill>
            <p:spPr>
              <a:xfrm>
                <a:off x="4855952" y="729750"/>
                <a:ext cx="2543100" cy="2329500"/>
              </a:xfrm>
              <a:prstGeom prst="rect">
                <a:avLst/>
              </a:prstGeom>
              <a:noFill/>
              <a:ln>
                <a:noFill/>
              </a:ln>
            </p:spPr>
          </p:pic>
          <p:sp>
            <p:nvSpPr>
              <p:cNvPr id="1399" name="Shape 1399"/>
              <p:cNvSpPr/>
              <p:nvPr/>
            </p:nvSpPr>
            <p:spPr>
              <a:xfrm>
                <a:off x="4855952" y="1123413"/>
                <a:ext cx="9765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0" name="Shape 1400"/>
              <p:cNvSpPr/>
              <p:nvPr/>
            </p:nvSpPr>
            <p:spPr>
              <a:xfrm>
                <a:off x="6619319" y="1265204"/>
                <a:ext cx="976500" cy="5190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1" name="Shape 1401"/>
              <p:cNvSpPr txBox="1"/>
              <p:nvPr/>
            </p:nvSpPr>
            <p:spPr>
              <a:xfrm>
                <a:off x="6375890" y="1174121"/>
                <a:ext cx="1600200" cy="489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402" name="Shape 1402"/>
              <p:cNvSpPr txBox="1"/>
              <p:nvPr/>
            </p:nvSpPr>
            <p:spPr>
              <a:xfrm>
                <a:off x="4758088" y="1422609"/>
                <a:ext cx="1520700" cy="298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403" name="Shape 1403"/>
            <p:cNvSpPr/>
            <p:nvPr/>
          </p:nvSpPr>
          <p:spPr>
            <a:xfrm>
              <a:off x="1705726" y="3379637"/>
              <a:ext cx="923100" cy="696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pic>
        <p:nvPicPr>
          <p:cNvPr id="1404" name="Shape 1404" descr="journal.pgen.1006685.g004.PNG"/>
          <p:cNvPicPr preferRelativeResize="0"/>
          <p:nvPr/>
        </p:nvPicPr>
        <p:blipFill rotWithShape="1">
          <a:blip r:embed="rId5">
            <a:alphaModFix/>
          </a:blip>
          <a:srcRect l="12997" t="69127" r="73396" b="-99"/>
          <a:stretch/>
        </p:blipFill>
        <p:spPr>
          <a:xfrm>
            <a:off x="5292475" y="3321775"/>
            <a:ext cx="1511799" cy="1460526"/>
          </a:xfrm>
          <a:prstGeom prst="rect">
            <a:avLst/>
          </a:prstGeom>
          <a:noFill/>
          <a:ln>
            <a:noFill/>
          </a:ln>
        </p:spPr>
      </p:pic>
      <p:sp>
        <p:nvSpPr>
          <p:cNvPr id="1405" name="Shape 1405"/>
          <p:cNvSpPr txBox="1"/>
          <p:nvPr/>
        </p:nvSpPr>
        <p:spPr>
          <a:xfrm>
            <a:off x="5191025" y="48562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771375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12" name="Shape 1412"/>
          <p:cNvGrpSpPr/>
          <p:nvPr/>
        </p:nvGrpSpPr>
        <p:grpSpPr>
          <a:xfrm>
            <a:off x="539552" y="135043"/>
            <a:ext cx="6235221" cy="4770619"/>
            <a:chOff x="8149" y="46384"/>
            <a:chExt cx="9297973" cy="7113956"/>
          </a:xfrm>
        </p:grpSpPr>
        <p:pic>
          <p:nvPicPr>
            <p:cNvPr id="1413" name="Shape 1413"/>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14" name="Shape 1414"/>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5" name="Shape 1415"/>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16" name="Shape 1416"/>
            <p:cNvGrpSpPr/>
            <p:nvPr/>
          </p:nvGrpSpPr>
          <p:grpSpPr>
            <a:xfrm>
              <a:off x="7874597" y="6316289"/>
              <a:ext cx="770269" cy="548422"/>
              <a:chOff x="287329" y="5564447"/>
              <a:chExt cx="770269" cy="548422"/>
            </a:xfrm>
          </p:grpSpPr>
          <p:sp>
            <p:nvSpPr>
              <p:cNvPr id="1417" name="Shape 1417"/>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18" name="Shape 1418"/>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19" name="Shape 1419"/>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Tree>
    <p:extLst>
      <p:ext uri="{BB962C8B-B14F-4D97-AF65-F5344CB8AC3E}">
        <p14:creationId xmlns:p14="http://schemas.microsoft.com/office/powerpoint/2010/main" val="6570293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26" name="Shape 1426"/>
          <p:cNvGrpSpPr/>
          <p:nvPr/>
        </p:nvGrpSpPr>
        <p:grpSpPr>
          <a:xfrm>
            <a:off x="539552" y="123478"/>
            <a:ext cx="6235221" cy="4782185"/>
            <a:chOff x="8149" y="29137"/>
            <a:chExt cx="9297973" cy="7131203"/>
          </a:xfrm>
        </p:grpSpPr>
        <p:pic>
          <p:nvPicPr>
            <p:cNvPr id="1427" name="Shape 1427"/>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28" name="Shape 1428"/>
            <p:cNvSpPr/>
            <p:nvPr/>
          </p:nvSpPr>
          <p:spPr>
            <a:xfrm>
              <a:off x="115525" y="2913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29" name="Shape 1429"/>
            <p:cNvSpPr/>
            <p:nvPr/>
          </p:nvSpPr>
          <p:spPr>
            <a:xfrm>
              <a:off x="8025315" y="4612526"/>
              <a:ext cx="1097400" cy="11187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0" name="Shape 1430"/>
            <p:cNvSpPr/>
            <p:nvPr/>
          </p:nvSpPr>
          <p:spPr>
            <a:xfrm>
              <a:off x="1657124" y="1154613"/>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1" name="Shape 1431"/>
            <p:cNvSpPr/>
            <p:nvPr/>
          </p:nvSpPr>
          <p:spPr>
            <a:xfrm>
              <a:off x="4843566" y="231237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2" name="Shape 1432"/>
            <p:cNvSpPr/>
            <p:nvPr/>
          </p:nvSpPr>
          <p:spPr>
            <a:xfrm>
              <a:off x="8025315" y="3419134"/>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3" name="Shape 1433"/>
            <p:cNvSpPr/>
            <p:nvPr/>
          </p:nvSpPr>
          <p:spPr>
            <a:xfrm>
              <a:off x="8025315"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4" name="Shape 1434"/>
            <p:cNvSpPr/>
            <p:nvPr/>
          </p:nvSpPr>
          <p:spPr>
            <a:xfrm>
              <a:off x="3336808" y="2913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5" name="Shape 1435"/>
            <p:cNvSpPr/>
            <p:nvPr/>
          </p:nvSpPr>
          <p:spPr>
            <a:xfrm>
              <a:off x="4842388" y="116937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6" name="Shape 1436"/>
            <p:cNvSpPr/>
            <p:nvPr/>
          </p:nvSpPr>
          <p:spPr>
            <a:xfrm>
              <a:off x="6577279"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7" name="Shape 1437"/>
            <p:cNvSpPr/>
            <p:nvPr/>
          </p:nvSpPr>
          <p:spPr>
            <a:xfrm>
              <a:off x="3362670" y="2342751"/>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8" name="Shape 1438"/>
            <p:cNvSpPr/>
            <p:nvPr/>
          </p:nvSpPr>
          <p:spPr>
            <a:xfrm>
              <a:off x="3362670" y="1194105"/>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9" name="Shape 1439"/>
            <p:cNvSpPr/>
            <p:nvPr/>
          </p:nvSpPr>
          <p:spPr>
            <a:xfrm>
              <a:off x="6584291" y="3422558"/>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0" name="Shape 1440"/>
            <p:cNvSpPr/>
            <p:nvPr/>
          </p:nvSpPr>
          <p:spPr>
            <a:xfrm>
              <a:off x="6587743" y="4612526"/>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1" name="Shape 1441"/>
            <p:cNvSpPr/>
            <p:nvPr/>
          </p:nvSpPr>
          <p:spPr>
            <a:xfrm>
              <a:off x="6587743" y="5773617"/>
              <a:ext cx="1097400" cy="9456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2" name="Shape 1442"/>
            <p:cNvSpPr/>
            <p:nvPr/>
          </p:nvSpPr>
          <p:spPr>
            <a:xfrm>
              <a:off x="1660979" y="3440031"/>
              <a:ext cx="1097400" cy="10668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3" name="Shape 1443"/>
            <p:cNvSpPr/>
            <p:nvPr/>
          </p:nvSpPr>
          <p:spPr>
            <a:xfrm>
              <a:off x="115525" y="4646309"/>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4" name="Shape 1444"/>
            <p:cNvSpPr/>
            <p:nvPr/>
          </p:nvSpPr>
          <p:spPr>
            <a:xfrm>
              <a:off x="1650564" y="4634050"/>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5" name="Shape 1445"/>
            <p:cNvSpPr/>
            <p:nvPr/>
          </p:nvSpPr>
          <p:spPr>
            <a:xfrm>
              <a:off x="3362670" y="3482399"/>
              <a:ext cx="11520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6" name="Shape 1446"/>
            <p:cNvSpPr/>
            <p:nvPr/>
          </p:nvSpPr>
          <p:spPr>
            <a:xfrm>
              <a:off x="1650564" y="229138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7" name="Shape 1447"/>
            <p:cNvSpPr/>
            <p:nvPr/>
          </p:nvSpPr>
          <p:spPr>
            <a:xfrm>
              <a:off x="115525" y="228403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8" name="Shape 1448"/>
            <p:cNvSpPr/>
            <p:nvPr/>
          </p:nvSpPr>
          <p:spPr>
            <a:xfrm>
              <a:off x="115525" y="3357796"/>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9" name="Shape 1449"/>
            <p:cNvSpPr/>
            <p:nvPr/>
          </p:nvSpPr>
          <p:spPr>
            <a:xfrm>
              <a:off x="115525" y="5827446"/>
              <a:ext cx="1124700" cy="9507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0" name="Shape 1450"/>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1" name="Shape 1451"/>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52" name="Shape 1452"/>
            <p:cNvGrpSpPr/>
            <p:nvPr/>
          </p:nvGrpSpPr>
          <p:grpSpPr>
            <a:xfrm>
              <a:off x="7874597" y="6316289"/>
              <a:ext cx="770269" cy="548422"/>
              <a:chOff x="287329" y="5564447"/>
              <a:chExt cx="770269" cy="548422"/>
            </a:xfrm>
          </p:grpSpPr>
          <p:sp>
            <p:nvSpPr>
              <p:cNvPr id="1453" name="Shape 1453"/>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54" name="Shape 1454"/>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55" name="Shape 1455"/>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456" name="Shape 1456"/>
          <p:cNvSpPr/>
          <p:nvPr/>
        </p:nvSpPr>
        <p:spPr>
          <a:xfrm>
            <a:off x="4932040"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7" name="Shape 1457"/>
          <p:cNvSpPr/>
          <p:nvPr/>
        </p:nvSpPr>
        <p:spPr>
          <a:xfrm>
            <a:off x="161967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8" name="Shape 1458"/>
          <p:cNvSpPr/>
          <p:nvPr/>
        </p:nvSpPr>
        <p:spPr>
          <a:xfrm>
            <a:off x="161967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9" name="Shape 1459"/>
          <p:cNvSpPr/>
          <p:nvPr/>
        </p:nvSpPr>
        <p:spPr>
          <a:xfrm>
            <a:off x="377991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0" name="Shape 1460"/>
          <p:cNvSpPr/>
          <p:nvPr/>
        </p:nvSpPr>
        <p:spPr>
          <a:xfrm>
            <a:off x="4932040"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1" name="Shape 1461"/>
          <p:cNvSpPr/>
          <p:nvPr/>
        </p:nvSpPr>
        <p:spPr>
          <a:xfrm>
            <a:off x="594015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2" name="Shape 1462"/>
          <p:cNvSpPr/>
          <p:nvPr/>
        </p:nvSpPr>
        <p:spPr>
          <a:xfrm>
            <a:off x="5940152"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3" name="Shape 1463"/>
          <p:cNvSpPr/>
          <p:nvPr/>
        </p:nvSpPr>
        <p:spPr>
          <a:xfrm>
            <a:off x="3779912" y="2427734"/>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4" name="Shape 1464"/>
          <p:cNvSpPr/>
          <p:nvPr/>
        </p:nvSpPr>
        <p:spPr>
          <a:xfrm>
            <a:off x="2771800"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5" name="Shape 1465"/>
          <p:cNvSpPr/>
          <p:nvPr/>
        </p:nvSpPr>
        <p:spPr>
          <a:xfrm>
            <a:off x="2771800"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6" name="Shape 1466"/>
          <p:cNvSpPr/>
          <p:nvPr/>
        </p:nvSpPr>
        <p:spPr>
          <a:xfrm>
            <a:off x="3779912"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7" name="Shape 1467"/>
          <p:cNvSpPr/>
          <p:nvPr/>
        </p:nvSpPr>
        <p:spPr>
          <a:xfrm>
            <a:off x="377991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8" name="Shape 1468"/>
          <p:cNvSpPr/>
          <p:nvPr/>
        </p:nvSpPr>
        <p:spPr>
          <a:xfrm>
            <a:off x="595788"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Tree>
    <p:extLst>
      <p:ext uri="{BB962C8B-B14F-4D97-AF65-F5344CB8AC3E}">
        <p14:creationId xmlns:p14="http://schemas.microsoft.com/office/powerpoint/2010/main" val="1522097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271700" y="138050"/>
            <a:ext cx="8763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2800" b="1" i="0" u="none" strike="noStrike" cap="none">
                <a:solidFill>
                  <a:srgbClr val="22228B"/>
                </a:solidFill>
                <a:latin typeface="Helvetica Neue"/>
                <a:ea typeface="Helvetica Neue"/>
                <a:cs typeface="Helvetica Neue"/>
                <a:sym typeface="Helvetica Neue"/>
              </a:rPr>
              <a:t>Tree </a:t>
            </a:r>
            <a:r>
              <a:rPr lang="en" sz="2800">
                <a:solidFill>
                  <a:srgbClr val="22228B"/>
                </a:solidFill>
                <a:latin typeface="Helvetica Neue"/>
                <a:ea typeface="Helvetica Neue"/>
                <a:cs typeface="Helvetica Neue"/>
                <a:sym typeface="Helvetica Neue"/>
              </a:rPr>
              <a:t>t</a:t>
            </a:r>
            <a:r>
              <a:rPr lang="en" sz="2800" b="1" i="0" u="none" strike="noStrike" cap="none">
                <a:solidFill>
                  <a:srgbClr val="22228B"/>
                </a:solidFill>
                <a:latin typeface="Helvetica Neue"/>
                <a:ea typeface="Helvetica Neue"/>
                <a:cs typeface="Helvetica Neue"/>
                <a:sym typeface="Helvetica Neue"/>
              </a:rPr>
              <a:t>opology </a:t>
            </a:r>
            <a:r>
              <a:rPr lang="en" sz="2800">
                <a:solidFill>
                  <a:srgbClr val="22228B"/>
                </a:solidFill>
                <a:latin typeface="Helvetica Neue"/>
                <a:ea typeface="Helvetica Neue"/>
                <a:cs typeface="Helvetica Neue"/>
                <a:sym typeface="Helvetica Neue"/>
              </a:rPr>
              <a:t>c</a:t>
            </a:r>
            <a:r>
              <a:rPr lang="en" sz="2800" b="1" i="0" u="none" strike="noStrike" cap="none">
                <a:solidFill>
                  <a:srgbClr val="22228B"/>
                </a:solidFill>
                <a:latin typeface="Helvetica Neue"/>
                <a:ea typeface="Helvetica Neue"/>
                <a:cs typeface="Helvetica Neue"/>
                <a:sym typeface="Helvetica Neue"/>
              </a:rPr>
              <a:t>orrelates with </a:t>
            </a:r>
            <a:r>
              <a:rPr lang="en" sz="2800">
                <a:solidFill>
                  <a:srgbClr val="22228B"/>
                </a:solidFill>
                <a:latin typeface="Helvetica Neue"/>
                <a:ea typeface="Helvetica Neue"/>
                <a:cs typeface="Helvetica Neue"/>
                <a:sym typeface="Helvetica Neue"/>
              </a:rPr>
              <a:t>molecular s</a:t>
            </a:r>
            <a:r>
              <a:rPr lang="en" sz="2800" b="1" i="0" u="none" strike="noStrike" cap="none">
                <a:solidFill>
                  <a:srgbClr val="22228B"/>
                </a:solidFill>
                <a:latin typeface="Helvetica Neue"/>
                <a:ea typeface="Helvetica Neue"/>
                <a:cs typeface="Helvetica Neue"/>
                <a:sym typeface="Helvetica Neue"/>
              </a:rPr>
              <a:t>ubtype</a:t>
            </a:r>
            <a:r>
              <a:rPr lang="en" sz="2800">
                <a:solidFill>
                  <a:srgbClr val="22228B"/>
                </a:solidFill>
                <a:latin typeface="Helvetica Neue"/>
                <a:ea typeface="Helvetica Neue"/>
                <a:cs typeface="Helvetica Neue"/>
                <a:sym typeface="Helvetica Neue"/>
              </a:rPr>
              <a:t>s</a:t>
            </a:r>
          </a:p>
        </p:txBody>
      </p:sp>
      <p:pic>
        <p:nvPicPr>
          <p:cNvPr id="1475" name="Shape 1475" descr="temp.pdf"/>
          <p:cNvPicPr preferRelativeResize="0"/>
          <p:nvPr/>
        </p:nvPicPr>
        <p:blipFill rotWithShape="1">
          <a:blip r:embed="rId3">
            <a:alphaModFix/>
          </a:blip>
          <a:srcRect l="8303" t="11975" r="7571" b="20172"/>
          <a:stretch/>
        </p:blipFill>
        <p:spPr>
          <a:xfrm>
            <a:off x="998000" y="647775"/>
            <a:ext cx="7310700" cy="4422000"/>
          </a:xfrm>
          <a:prstGeom prst="rect">
            <a:avLst/>
          </a:prstGeom>
          <a:noFill/>
          <a:ln>
            <a:noFill/>
          </a:ln>
        </p:spPr>
      </p:pic>
      <p:sp>
        <p:nvSpPr>
          <p:cNvPr id="1476" name="Shape 1476"/>
          <p:cNvSpPr txBox="1"/>
          <p:nvPr/>
        </p:nvSpPr>
        <p:spPr>
          <a:xfrm rot="-5400000">
            <a:off x="7940850" y="1297726"/>
            <a:ext cx="23103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11675297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5583" y="-258417"/>
            <a:ext cx="1133060" cy="5647765"/>
          </a:xfrm>
          <a:prstGeom prst="rect">
            <a:avLst/>
          </a:prstGeom>
          <a:solidFill>
            <a:schemeClr val="bg1"/>
          </a:solidFill>
          <a:ln>
            <a:noFill/>
          </a:ln>
        </p:spPr>
        <p:txBody>
          <a:bodyPr wrap="square" rtlCol="0">
            <a:spAutoFit/>
          </a:bodyPr>
          <a:lstStyle/>
          <a:p>
            <a:endParaRPr lang="en-US"/>
          </a:p>
        </p:txBody>
      </p:sp>
      <p:sp>
        <p:nvSpPr>
          <p:cNvPr id="98306" name="Shape 130"/>
          <p:cNvSpPr>
            <a:spLocks noGrp="1"/>
          </p:cNvSpPr>
          <p:nvPr>
            <p:ph type="body" idx="4294967295"/>
          </p:nvPr>
        </p:nvSpPr>
        <p:spPr>
          <a:xfrm>
            <a:off x="3585407" y="1094185"/>
            <a:ext cx="6172200" cy="2545556"/>
          </a:xfrm>
        </p:spPr>
        <p:txBody>
          <a:bodyPr vert="horz" wrap="square" lIns="68567" tIns="34274" rIns="68567" bIns="34274" numCol="1" anchor="t" anchorCtr="0" compatLnSpc="1">
            <a:prstTxWarp prst="textNoShape">
              <a:avLst/>
            </a:prstTxWarp>
          </a:bodyPr>
          <a:lstStyle/>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p:txBody>
      </p:sp>
      <p:sp>
        <p:nvSpPr>
          <p:cNvPr id="98309" name="Shape 135"/>
          <p:cNvSpPr>
            <a:spLocks noChangeArrowheads="1"/>
          </p:cNvSpPr>
          <p:nvPr/>
        </p:nvSpPr>
        <p:spPr bwMode="auto">
          <a:xfrm>
            <a:off x="6933106" y="3292813"/>
            <a:ext cx="2106923" cy="23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7" tIns="34274" rIns="68567" bIns="34274"/>
          <a:lstStyle/>
          <a:p>
            <a:pPr eaLnBrk="1" hangingPunct="1">
              <a:buSzPct val="25000"/>
            </a:pPr>
            <a:r>
              <a:rPr lang="en-US" altLang="en-US" sz="1125" b="1" dirty="0">
                <a:solidFill>
                  <a:srgbClr val="366092"/>
                </a:solidFill>
                <a:latin typeface="Helvetica Neue" charset="0"/>
                <a:sym typeface="Helvetica Neue" charset="0"/>
              </a:rPr>
              <a:t>S: Mutation signature </a:t>
            </a:r>
            <a:r>
              <a:rPr lang="en-US" altLang="en-US" sz="1125" i="1" dirty="0">
                <a:solidFill>
                  <a:srgbClr val="366092"/>
                </a:solidFill>
                <a:latin typeface="Helvetica Neue" charset="0"/>
                <a:sym typeface="Helvetica Neue" charset="0"/>
              </a:rPr>
              <a:t>inferred</a:t>
            </a:r>
          </a:p>
        </p:txBody>
      </p:sp>
      <p:pic>
        <p:nvPicPr>
          <p:cNvPr id="98310" name="Shape 136" descr="Signature_patterns.png"/>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t="-1" r="1615" b="6027"/>
          <a:stretch/>
        </p:blipFill>
        <p:spPr bwMode="auto">
          <a:xfrm>
            <a:off x="6837046" y="1630301"/>
            <a:ext cx="2167412" cy="737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Shape 121" descr="nrg3729-f1.jpg"/>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130" y="783158"/>
            <a:ext cx="4723917" cy="3357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37045" y="2471662"/>
            <a:ext cx="2167128" cy="602942"/>
          </a:xfrm>
          <a:prstGeom prst="rect">
            <a:avLst/>
          </a:prstGeom>
        </p:spPr>
      </p:pic>
      <p:cxnSp>
        <p:nvCxnSpPr>
          <p:cNvPr id="5" name="Straight Arrow Connector 4"/>
          <p:cNvCxnSpPr/>
          <p:nvPr/>
        </p:nvCxnSpPr>
        <p:spPr bwMode="auto">
          <a:xfrm>
            <a:off x="6188232" y="1385226"/>
            <a:ext cx="648814" cy="245074"/>
          </a:xfrm>
          <a:prstGeom prst="straightConnector1">
            <a:avLst/>
          </a:prstGeom>
          <a:noFill/>
          <a:ln w="12700"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a:off x="5412146" y="2126102"/>
            <a:ext cx="1316995" cy="446877"/>
          </a:xfrm>
          <a:prstGeom prst="straightConnector1">
            <a:avLst/>
          </a:prstGeom>
          <a:noFill/>
          <a:ln w="12700" cap="flat" cmpd="sng" algn="ctr">
            <a:solidFill>
              <a:schemeClr val="tx1"/>
            </a:solidFill>
            <a:prstDash val="solid"/>
            <a:round/>
            <a:headEnd type="none" w="sm" len="sm"/>
            <a:tailEnd type="arrow"/>
          </a:ln>
          <a:effectLst/>
        </p:spPr>
      </p:cxnSp>
      <p:sp>
        <p:nvSpPr>
          <p:cNvPr id="12" name="Rectangle 11"/>
          <p:cNvSpPr/>
          <p:nvPr/>
        </p:nvSpPr>
        <p:spPr>
          <a:xfrm>
            <a:off x="6837046" y="1630301"/>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sz="1050"/>
          </a:p>
        </p:txBody>
      </p:sp>
      <p:sp>
        <p:nvSpPr>
          <p:cNvPr id="23" name="Rectangle 22"/>
          <p:cNvSpPr/>
          <p:nvPr/>
        </p:nvSpPr>
        <p:spPr>
          <a:xfrm>
            <a:off x="6837046" y="2450842"/>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sz="1050"/>
          </a:p>
        </p:txBody>
      </p:sp>
      <p:grpSp>
        <p:nvGrpSpPr>
          <p:cNvPr id="2" name="Group 1"/>
          <p:cNvGrpSpPr/>
          <p:nvPr/>
        </p:nvGrpSpPr>
        <p:grpSpPr>
          <a:xfrm>
            <a:off x="1887586" y="3943034"/>
            <a:ext cx="2177041" cy="805793"/>
            <a:chOff x="2414371" y="5493862"/>
            <a:chExt cx="2902721" cy="1074390"/>
          </a:xfrm>
        </p:grpSpPr>
        <p:grpSp>
          <p:nvGrpSpPr>
            <p:cNvPr id="98308" name="Shape 132"/>
            <p:cNvGrpSpPr>
              <a:grpSpLocks/>
            </p:cNvGrpSpPr>
            <p:nvPr/>
          </p:nvGrpSpPr>
          <p:grpSpPr bwMode="auto">
            <a:xfrm>
              <a:off x="2414371" y="5583556"/>
              <a:ext cx="2902721" cy="984696"/>
              <a:chOff x="-250819" y="2963166"/>
              <a:chExt cx="4639290" cy="1573102"/>
            </a:xfrm>
          </p:grpSpPr>
          <p:pic>
            <p:nvPicPr>
              <p:cNvPr id="98311" name="Shape 133"/>
              <p:cNvPicPr preferRelativeResize="0">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9845" y="2963166"/>
                <a:ext cx="3971400" cy="1234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2" name="Shape 134"/>
              <p:cNvSpPr>
                <a:spLocks noChangeArrowheads="1"/>
              </p:cNvSpPr>
              <p:nvPr/>
            </p:nvSpPr>
            <p:spPr bwMode="auto">
              <a:xfrm>
                <a:off x="-250819" y="4228468"/>
                <a:ext cx="4639290" cy="30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1125" b="1" dirty="0">
                    <a:solidFill>
                      <a:srgbClr val="366092"/>
                    </a:solidFill>
                    <a:latin typeface="Helvetica Neue" charset="0"/>
                    <a:sym typeface="Helvetica Neue" charset="0"/>
                  </a:rPr>
                  <a:t>M: Mutation spectrum </a:t>
                </a:r>
                <a:r>
                  <a:rPr lang="en-US" altLang="en-US" sz="1125" i="1" dirty="0">
                    <a:solidFill>
                      <a:srgbClr val="366092"/>
                    </a:solidFill>
                    <a:latin typeface="Helvetica Neue" charset="0"/>
                    <a:sym typeface="Helvetica Neue" charset="0"/>
                  </a:rPr>
                  <a:t>observed</a:t>
                </a:r>
              </a:p>
            </p:txBody>
          </p:sp>
        </p:grpSp>
        <p:sp>
          <p:nvSpPr>
            <p:cNvPr id="24" name="Rectangle 23"/>
            <p:cNvSpPr/>
            <p:nvPr/>
          </p:nvSpPr>
          <p:spPr>
            <a:xfrm>
              <a:off x="2416191" y="5493862"/>
              <a:ext cx="2522286" cy="88172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25" name="Shape 198"/>
          <p:cNvSpPr/>
          <p:nvPr/>
        </p:nvSpPr>
        <p:spPr>
          <a:xfrm>
            <a:off x="4262616" y="4692126"/>
            <a:ext cx="5269832" cy="697222"/>
          </a:xfrm>
          <a:prstGeom prst="rect">
            <a:avLst/>
          </a:prstGeom>
          <a:noFill/>
          <a:ln>
            <a:noFill/>
          </a:ln>
        </p:spPr>
        <p:txBody>
          <a:bodyPr wrap="square" lIns="68567" tIns="34274" rIns="68567" bIns="34274" anchor="t" anchorCtr="0">
            <a:noAutofit/>
          </a:bodyPr>
          <a:lstStyle/>
          <a:p>
            <a:pPr>
              <a:buSzPct val="25000"/>
            </a:pPr>
            <a:r>
              <a:rPr lang="en-US" sz="1200" dirty="0">
                <a:solidFill>
                  <a:srgbClr val="808080"/>
                </a:solidFill>
                <a:latin typeface="Helvetica"/>
                <a:ea typeface="Helvetica Neue"/>
                <a:cs typeface="Helvetica"/>
                <a:sym typeface="Helvetica Neue"/>
              </a:rPr>
              <a:t>[T. </a:t>
            </a:r>
            <a:r>
              <a:rPr lang="en" sz="1200" dirty="0">
                <a:solidFill>
                  <a:srgbClr val="808080"/>
                </a:solidFill>
                <a:latin typeface="Helvetica"/>
                <a:ea typeface="Helvetica Neue"/>
                <a:cs typeface="Helvetica"/>
                <a:sym typeface="Helvetica Neue"/>
              </a:rPr>
              <a:t>Helleday, </a:t>
            </a:r>
            <a:r>
              <a:rPr lang="en-US" sz="1200" dirty="0">
                <a:solidFill>
                  <a:srgbClr val="808080"/>
                </a:solidFill>
                <a:latin typeface="Helvetica"/>
                <a:ea typeface="Helvetica Neue"/>
                <a:cs typeface="Helvetica"/>
                <a:sym typeface="Helvetica Neue"/>
              </a:rPr>
              <a:t>S. </a:t>
            </a:r>
            <a:r>
              <a:rPr lang="en" sz="1200" dirty="0">
                <a:solidFill>
                  <a:srgbClr val="808080"/>
                </a:solidFill>
                <a:latin typeface="Helvetica"/>
                <a:ea typeface="Helvetica Neue"/>
                <a:cs typeface="Helvetica"/>
                <a:sym typeface="Helvetica Neue"/>
              </a:rPr>
              <a:t>Eshtad &amp; </a:t>
            </a:r>
            <a:r>
              <a:rPr lang="en-US" sz="1200" dirty="0">
                <a:solidFill>
                  <a:srgbClr val="808080"/>
                </a:solidFill>
                <a:latin typeface="Helvetica"/>
                <a:ea typeface="Helvetica Neue"/>
                <a:cs typeface="Helvetica"/>
                <a:sym typeface="Helvetica Neue"/>
              </a:rPr>
              <a:t>S. </a:t>
            </a:r>
            <a:r>
              <a:rPr lang="en" sz="1200" dirty="0">
                <a:solidFill>
                  <a:srgbClr val="808080"/>
                </a:solidFill>
                <a:latin typeface="Helvetica"/>
                <a:ea typeface="Helvetica Neue"/>
                <a:cs typeface="Helvetica"/>
                <a:sym typeface="Helvetica Neue"/>
              </a:rPr>
              <a:t>Nik-Zainal, </a:t>
            </a:r>
            <a:r>
              <a:rPr lang="en-US" sz="1200" dirty="0">
                <a:solidFill>
                  <a:srgbClr val="808080"/>
                </a:solidFill>
                <a:latin typeface="Helvetica"/>
                <a:ea typeface="Helvetica Neue"/>
                <a:cs typeface="Helvetica"/>
                <a:sym typeface="Helvetica Neue"/>
              </a:rPr>
              <a:t/>
            </a:r>
            <a:br>
              <a:rPr lang="en-US" sz="1200" dirty="0">
                <a:solidFill>
                  <a:srgbClr val="808080"/>
                </a:solidFill>
                <a:latin typeface="Helvetica"/>
                <a:ea typeface="Helvetica Neue"/>
                <a:cs typeface="Helvetica"/>
                <a:sym typeface="Helvetica Neue"/>
              </a:rPr>
            </a:br>
            <a:r>
              <a:rPr lang="en" sz="1200" dirty="0">
                <a:solidFill>
                  <a:srgbClr val="808080"/>
                </a:solidFill>
                <a:latin typeface="Helvetica"/>
                <a:ea typeface="Helvetica Neue"/>
                <a:cs typeface="Helvetica"/>
                <a:sym typeface="Helvetica Neue"/>
              </a:rPr>
              <a:t>Nature Reviews Genetics </a:t>
            </a:r>
            <a:r>
              <a:rPr lang="en-US" sz="1200" dirty="0">
                <a:solidFill>
                  <a:srgbClr val="808080"/>
                </a:solidFill>
                <a:latin typeface="Helvetica"/>
                <a:ea typeface="Helvetica Neue"/>
                <a:cs typeface="Helvetica"/>
                <a:sym typeface="Helvetica Neue"/>
              </a:rPr>
              <a:t>(</a:t>
            </a:r>
            <a:r>
              <a:rPr lang="mr-IN" sz="1200" dirty="0">
                <a:solidFill>
                  <a:srgbClr val="808080"/>
                </a:solidFill>
                <a:latin typeface="Helvetica"/>
                <a:ea typeface="Helvetica Neue"/>
                <a:cs typeface="Helvetica"/>
                <a:sym typeface="Helvetica Neue"/>
              </a:rPr>
              <a:t>’</a:t>
            </a:r>
            <a:r>
              <a:rPr lang="en" sz="1200" dirty="0">
                <a:solidFill>
                  <a:srgbClr val="808080"/>
                </a:solidFill>
                <a:latin typeface="Helvetica"/>
                <a:ea typeface="Helvetica Neue"/>
                <a:cs typeface="Helvetica"/>
                <a:sym typeface="Helvetica Neue"/>
              </a:rPr>
              <a:t>14</a:t>
            </a:r>
            <a:r>
              <a:rPr lang="en-US" sz="1200" dirty="0">
                <a:solidFill>
                  <a:srgbClr val="808080"/>
                </a:solidFill>
                <a:latin typeface="Helvetica"/>
                <a:ea typeface="Helvetica Neue"/>
                <a:cs typeface="Helvetica"/>
                <a:sym typeface="Helvetica Neue"/>
              </a:rPr>
              <a:t>), L. </a:t>
            </a:r>
            <a:r>
              <a:rPr lang="en-US" sz="1200" dirty="0" err="1">
                <a:solidFill>
                  <a:srgbClr val="808080"/>
                </a:solidFill>
                <a:latin typeface="Helvetica"/>
                <a:ea typeface="Helvetica Neue"/>
                <a:cs typeface="Helvetica"/>
                <a:sym typeface="Helvetica Neue"/>
              </a:rPr>
              <a:t>Alexandrov</a:t>
            </a:r>
            <a:r>
              <a:rPr lang="en-US" sz="1200" dirty="0">
                <a:solidFill>
                  <a:srgbClr val="808080"/>
                </a:solidFill>
                <a:latin typeface="Helvetica"/>
                <a:ea typeface="Helvetica Neue"/>
                <a:cs typeface="Helvetica"/>
                <a:sym typeface="Helvetica Neue"/>
              </a:rPr>
              <a:t> et al., Nature (‘13) ]</a:t>
            </a:r>
            <a:r>
              <a:rPr lang="en" sz="1200" dirty="0">
                <a:solidFill>
                  <a:srgbClr val="808080"/>
                </a:solidFill>
                <a:latin typeface="Helvetica"/>
                <a:ea typeface="Helvetica Neue"/>
                <a:cs typeface="Helvetica"/>
                <a:sym typeface="Helvetica Neue"/>
              </a:rPr>
              <a:t>  </a:t>
            </a:r>
          </a:p>
        </p:txBody>
      </p:sp>
      <p:sp>
        <p:nvSpPr>
          <p:cNvPr id="21" name="Title 1"/>
          <p:cNvSpPr txBox="1">
            <a:spLocks/>
          </p:cNvSpPr>
          <p:nvPr/>
        </p:nvSpPr>
        <p:spPr>
          <a:xfrm>
            <a:off x="130274" y="109592"/>
            <a:ext cx="8883455"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eaLnBrk="1" fontAlgn="auto" hangingPunct="1">
              <a:spcAft>
                <a:spcPts val="0"/>
              </a:spcAft>
              <a:defRPr/>
            </a:pPr>
            <a:r>
              <a:rPr lang="en-US" sz="2700" b="0" dirty="0">
                <a:latin typeface="Helvetica Neue" charset="0"/>
                <a:ea typeface="Helvetica Neue" charset="0"/>
                <a:cs typeface="Helvetica Neue" charset="0"/>
              </a:rPr>
              <a:t>Mutational processes carry context-specific signatures</a:t>
            </a:r>
          </a:p>
        </p:txBody>
      </p:sp>
      <p:pic>
        <p:nvPicPr>
          <p:cNvPr id="35" name="Picture 34"/>
          <p:cNvPicPr/>
          <p:nvPr/>
        </p:nvPicPr>
        <p:blipFill rotWithShape="1">
          <a:blip r:embed="rId7" cstate="print">
            <a:extLst>
              <a:ext uri="{28A0092B-C50C-407E-A947-70E740481C1C}">
                <a14:useLocalDpi xmlns:a14="http://schemas.microsoft.com/office/drawing/2010/main"/>
              </a:ext>
            </a:extLst>
          </a:blip>
          <a:srcRect l="30346" r="49287" b="25871"/>
          <a:stretch/>
        </p:blipFill>
        <p:spPr bwMode="auto">
          <a:xfrm>
            <a:off x="145278" y="1209688"/>
            <a:ext cx="1814311" cy="2482307"/>
          </a:xfrm>
          <a:prstGeom prst="rect">
            <a:avLst/>
          </a:prstGeom>
          <a:ln w="19050">
            <a:solidFill>
              <a:schemeClr val="tx1"/>
            </a:solidFill>
          </a:ln>
          <a:extLst>
            <a:ext uri="{53640926-AAD7-44d8-BBD7-CCE9431645EC}">
              <a14:shadowObscured xmlns:a14="http://schemas.microsoft.com/office/drawing/2010/main" xmlns=""/>
            </a:ext>
          </a:extLst>
        </p:spPr>
      </p:pic>
      <p:cxnSp>
        <p:nvCxnSpPr>
          <p:cNvPr id="36" name="Straight Arrow Connector 35"/>
          <p:cNvCxnSpPr/>
          <p:nvPr/>
        </p:nvCxnSpPr>
        <p:spPr bwMode="auto">
          <a:xfrm flipH="1" flipV="1">
            <a:off x="1813494" y="3523793"/>
            <a:ext cx="832487" cy="575076"/>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bwMode="auto">
          <a:xfrm>
            <a:off x="178504" y="1340922"/>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6" name="Rectangle 25"/>
          <p:cNvSpPr/>
          <p:nvPr/>
        </p:nvSpPr>
        <p:spPr bwMode="auto">
          <a:xfrm>
            <a:off x="1191144" y="15777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7" name="Rectangle 26"/>
          <p:cNvSpPr/>
          <p:nvPr/>
        </p:nvSpPr>
        <p:spPr bwMode="auto">
          <a:xfrm rot="5400000">
            <a:off x="1459735" y="16920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8" name="Shape 151"/>
          <p:cNvSpPr txBox="1">
            <a:spLocks noChangeArrowheads="1"/>
          </p:cNvSpPr>
          <p:nvPr/>
        </p:nvSpPr>
        <p:spPr bwMode="auto">
          <a:xfrm>
            <a:off x="178504" y="1270123"/>
            <a:ext cx="925845" cy="13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7" tIns="34274" rIns="68567" bIns="34274"/>
          <a:lstStyle/>
          <a:p>
            <a:pPr eaLnBrk="1" hangingPunct="1">
              <a:buSzPct val="25000"/>
            </a:pPr>
            <a:r>
              <a:rPr lang="en-US" altLang="en-US" sz="1500" dirty="0">
                <a:latin typeface="Helvetica Neue" charset="0"/>
                <a:sym typeface="Helvetica Neue" charset="0"/>
              </a:rPr>
              <a:t>A[C&gt;T]G</a:t>
            </a:r>
          </a:p>
        </p:txBody>
      </p:sp>
      <p:sp>
        <p:nvSpPr>
          <p:cNvPr id="29" name="Shape 152"/>
          <p:cNvSpPr txBox="1">
            <a:spLocks noChangeArrowheads="1"/>
          </p:cNvSpPr>
          <p:nvPr/>
        </p:nvSpPr>
        <p:spPr bwMode="auto">
          <a:xfrm>
            <a:off x="1124692" y="1549535"/>
            <a:ext cx="921987" cy="161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7" tIns="34274" rIns="68567" bIns="34274"/>
          <a:lstStyle/>
          <a:p>
            <a:pPr eaLnBrk="1" hangingPunct="1">
              <a:buSzPct val="25000"/>
            </a:pPr>
            <a:r>
              <a:rPr lang="en-US" altLang="en-US" sz="1500" dirty="0">
                <a:latin typeface="Helvetica Neue" charset="0"/>
                <a:sym typeface="Helvetica Neue" charset="0"/>
              </a:rPr>
              <a:t>C[C&gt;T]G</a:t>
            </a:r>
          </a:p>
        </p:txBody>
      </p:sp>
      <p:cxnSp>
        <p:nvCxnSpPr>
          <p:cNvPr id="19" name="Straight Arrow Connector 18"/>
          <p:cNvCxnSpPr/>
          <p:nvPr/>
        </p:nvCxnSpPr>
        <p:spPr bwMode="auto">
          <a:xfrm flipH="1">
            <a:off x="3689532" y="3943035"/>
            <a:ext cx="375095" cy="197434"/>
          </a:xfrm>
          <a:prstGeom prst="straightConnector1">
            <a:avLst/>
          </a:prstGeom>
          <a:noFill/>
          <a:ln w="12700" cap="flat" cmpd="sng" algn="ctr">
            <a:solidFill>
              <a:schemeClr val="tx1"/>
            </a:solidFill>
            <a:prstDash val="solid"/>
            <a:round/>
            <a:headEnd type="none" w="sm" len="sm"/>
            <a:tailEnd type="arrow"/>
          </a:ln>
          <a:effectLst/>
        </p:spPr>
      </p:cxnSp>
      <p:sp>
        <p:nvSpPr>
          <p:cNvPr id="9" name="TextBox 8"/>
          <p:cNvSpPr txBox="1"/>
          <p:nvPr/>
        </p:nvSpPr>
        <p:spPr>
          <a:xfrm>
            <a:off x="4474401" y="4207378"/>
            <a:ext cx="2025232" cy="600162"/>
          </a:xfrm>
          <a:prstGeom prst="rect">
            <a:avLst/>
          </a:prstGeom>
          <a:noFill/>
        </p:spPr>
        <p:txBody>
          <a:bodyPr wrap="none" lIns="68579" tIns="34289" rIns="68579" bIns="34289" rtlCol="0">
            <a:spAutoFit/>
          </a:bodyPr>
          <a:lstStyle/>
          <a:p>
            <a:r>
              <a:rPr lang="en-US" sz="2400" dirty="0">
                <a:latin typeface="Helvetica"/>
                <a:cs typeface="Helvetica"/>
              </a:rPr>
              <a:t>M = S × W+ </a:t>
            </a:r>
            <a:r>
              <a:rPr lang="en-US" sz="2400" dirty="0" err="1">
                <a:latin typeface="Helvetica"/>
                <a:cs typeface="Helvetica"/>
              </a:rPr>
              <a:t>ε</a:t>
            </a:r>
            <a:endParaRPr lang="en-US" sz="2400" dirty="0">
              <a:latin typeface="Helvetica"/>
              <a:cs typeface="Helvetica"/>
            </a:endParaRPr>
          </a:p>
          <a:p>
            <a:endParaRPr lang="en-US" sz="1050" dirty="0"/>
          </a:p>
        </p:txBody>
      </p:sp>
    </p:spTree>
    <p:extLst>
      <p:ext uri="{BB962C8B-B14F-4D97-AF65-F5344CB8AC3E}">
        <p14:creationId xmlns:p14="http://schemas.microsoft.com/office/powerpoint/2010/main" val="1522736210"/>
      </p:ext>
    </p:extLst>
  </p:cSld>
  <p:clrMapOvr>
    <a:masterClrMapping/>
  </p:clrMapOvr>
  <mc:AlternateContent xmlns:mc="http://schemas.openxmlformats.org/markup-compatibility/2006" xmlns:p14="http://schemas.microsoft.com/office/powerpoint/2010/main">
    <mc:Choice Requires="p14">
      <p:transition spd="slow" p14:dur="2000" advTm="45402"/>
    </mc:Choice>
    <mc:Fallback xmlns="">
      <p:transition spd="slow" advTm="45402"/>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Shape 142"/>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65407" y="1195720"/>
            <a:ext cx="1570682" cy="3470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Shape 144"/>
          <p:cNvSpPr>
            <a:spLocks noGrp="1"/>
          </p:cNvSpPr>
          <p:nvPr>
            <p:ph type="body" idx="1"/>
          </p:nvPr>
        </p:nvSpPr>
        <p:spPr>
          <a:xfrm>
            <a:off x="438585" y="1077832"/>
            <a:ext cx="6172200" cy="2545556"/>
          </a:xfrm>
        </p:spPr>
        <p:txBody>
          <a:bodyPr vert="horz" wrap="square" lIns="68567" tIns="34274" rIns="68567" bIns="34274" numCol="1" anchor="t" anchorCtr="0" compatLnSpc="1">
            <a:prstTxWarp prst="textNoShape">
              <a:avLst/>
            </a:prstTxWarp>
          </a:bodyPr>
          <a:lstStyle/>
          <a:p>
            <a:pPr marL="257168" indent="-257168">
              <a:spcBef>
                <a:spcPct val="0"/>
              </a:spcBef>
              <a:buClr>
                <a:srgbClr val="366092"/>
              </a:buClr>
            </a:pPr>
            <a:r>
              <a:rPr lang="en-US" altLang="en-US" sz="1200" dirty="0">
                <a:solidFill>
                  <a:srgbClr val="366092"/>
                </a:solidFill>
                <a:latin typeface="Helvetica Neue" charset="0"/>
                <a:ea typeface="ＭＳ Ｐゴシック" charset="-128"/>
                <a:sym typeface="Helvetica Neue" charset="0"/>
              </a:rPr>
              <a:t>The loadings on PC1 are mostly [C&gt;T]G</a:t>
            </a:r>
          </a:p>
          <a:p>
            <a:pPr marL="257168" indent="-257168">
              <a:spcBef>
                <a:spcPts val="244"/>
              </a:spcBef>
              <a:buClr>
                <a:srgbClr val="366092"/>
              </a:buClr>
            </a:pPr>
            <a:r>
              <a:rPr lang="en-US" altLang="en-US" sz="1200" dirty="0">
                <a:solidFill>
                  <a:srgbClr val="366092"/>
                </a:solidFill>
                <a:latin typeface="Helvetica Neue" charset="0"/>
                <a:ea typeface="ＭＳ Ｐゴシック" charset="-128"/>
                <a:sym typeface="Helvetica Neue" charset="0"/>
              </a:rPr>
              <a:t>Confirmed by higher C&gt;T% in CpGs  in the </a:t>
            </a:r>
            <a:r>
              <a:rPr lang="en-US" altLang="en-US" sz="1200" dirty="0" err="1">
                <a:solidFill>
                  <a:srgbClr val="366092"/>
                </a:solidFill>
                <a:latin typeface="Helvetica Neue" charset="0"/>
                <a:ea typeface="ＭＳ Ｐゴシック" charset="-128"/>
                <a:sym typeface="Helvetica Neue" charset="0"/>
              </a:rPr>
              <a:t>hypermethylated</a:t>
            </a:r>
            <a:r>
              <a:rPr lang="en-US" altLang="en-US" sz="1200" dirty="0">
                <a:solidFill>
                  <a:srgbClr val="366092"/>
                </a:solidFill>
                <a:latin typeface="Helvetica Neue" charset="0"/>
                <a:ea typeface="ＭＳ Ｐゴシック" charset="-128"/>
                <a:sym typeface="Helvetica Neue" charset="0"/>
              </a:rPr>
              <a:t> group (cluster1) </a:t>
            </a:r>
          </a:p>
          <a:p>
            <a:pPr marL="257168" indent="-257168">
              <a:spcBef>
                <a:spcPts val="244"/>
              </a:spcBef>
              <a:buClr>
                <a:srgbClr val="366092"/>
              </a:buClr>
              <a:buNone/>
            </a:pPr>
            <a:endParaRPr lang="en-US" altLang="en-US" sz="1200" dirty="0">
              <a:solidFill>
                <a:srgbClr val="366092"/>
              </a:solidFill>
              <a:latin typeface="Helvetica Neue" charset="0"/>
              <a:ea typeface="ＭＳ Ｐゴシック" charset="-128"/>
              <a:sym typeface="Helvetica Neue" charset="0"/>
            </a:endParaRPr>
          </a:p>
        </p:txBody>
      </p:sp>
      <p:grpSp>
        <p:nvGrpSpPr>
          <p:cNvPr id="100358" name="Shape 147"/>
          <p:cNvGrpSpPr>
            <a:grpSpLocks/>
          </p:cNvGrpSpPr>
          <p:nvPr/>
        </p:nvGrpSpPr>
        <p:grpSpPr bwMode="auto">
          <a:xfrm>
            <a:off x="337415" y="2966163"/>
            <a:ext cx="5081778" cy="1484708"/>
            <a:chOff x="-51753" y="2059089"/>
            <a:chExt cx="4709100" cy="1979853"/>
          </a:xfrm>
        </p:grpSpPr>
        <p:pic>
          <p:nvPicPr>
            <p:cNvPr id="100360" name="Shape 148"/>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t="62022"/>
            <a:stretch>
              <a:fillRect/>
            </a:stretch>
          </p:blipFill>
          <p:spPr bwMode="auto">
            <a:xfrm>
              <a:off x="-51753" y="2423143"/>
              <a:ext cx="4709100" cy="1615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0361" name="Shape 149"/>
            <p:cNvGrpSpPr>
              <a:grpSpLocks/>
            </p:cNvGrpSpPr>
            <p:nvPr/>
          </p:nvGrpSpPr>
          <p:grpSpPr bwMode="auto">
            <a:xfrm>
              <a:off x="1344412" y="2059089"/>
              <a:ext cx="1989512" cy="766251"/>
              <a:chOff x="1344412" y="2799859"/>
              <a:chExt cx="1989512" cy="766251"/>
            </a:xfrm>
          </p:grpSpPr>
          <p:cxnSp>
            <p:nvCxnSpPr>
              <p:cNvPr id="100362" name="Shape 150"/>
              <p:cNvCxnSpPr>
                <a:cxnSpLocks noChangeShapeType="1"/>
              </p:cNvCxnSpPr>
              <p:nvPr/>
            </p:nvCxnSpPr>
            <p:spPr bwMode="auto">
              <a:xfrm>
                <a:off x="1771127" y="3001768"/>
                <a:ext cx="129000" cy="1620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sp>
            <p:nvSpPr>
              <p:cNvPr id="100363" name="Shape 151"/>
              <p:cNvSpPr txBox="1">
                <a:spLocks noChangeArrowheads="1"/>
              </p:cNvSpPr>
              <p:nvPr/>
            </p:nvSpPr>
            <p:spPr bwMode="auto">
              <a:xfrm>
                <a:off x="1344412" y="2807730"/>
                <a:ext cx="5865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A[C&gt;T]G</a:t>
                </a:r>
              </a:p>
            </p:txBody>
          </p:sp>
          <p:sp>
            <p:nvSpPr>
              <p:cNvPr id="100364" name="Shape 152"/>
              <p:cNvSpPr txBox="1">
                <a:spLocks noChangeArrowheads="1"/>
              </p:cNvSpPr>
              <p:nvPr/>
            </p:nvSpPr>
            <p:spPr bwMode="auto">
              <a:xfrm>
                <a:off x="1900127" y="2948469"/>
                <a:ext cx="5949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C[C&gt;T]G</a:t>
                </a:r>
              </a:p>
            </p:txBody>
          </p:sp>
          <p:sp>
            <p:nvSpPr>
              <p:cNvPr id="100365" name="Shape 153"/>
              <p:cNvSpPr txBox="1">
                <a:spLocks noChangeArrowheads="1"/>
              </p:cNvSpPr>
              <p:nvPr/>
            </p:nvSpPr>
            <p:spPr bwMode="auto">
              <a:xfrm>
                <a:off x="2398421" y="2799859"/>
                <a:ext cx="5979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G[C&gt;T]G</a:t>
                </a:r>
              </a:p>
            </p:txBody>
          </p:sp>
          <p:sp>
            <p:nvSpPr>
              <p:cNvPr id="100366" name="Shape 154"/>
              <p:cNvSpPr txBox="1">
                <a:spLocks noChangeArrowheads="1"/>
              </p:cNvSpPr>
              <p:nvPr/>
            </p:nvSpPr>
            <p:spPr bwMode="auto">
              <a:xfrm>
                <a:off x="2751624" y="3025455"/>
                <a:ext cx="5823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T[C&gt;T]G</a:t>
                </a:r>
              </a:p>
            </p:txBody>
          </p:sp>
          <p:cxnSp>
            <p:nvCxnSpPr>
              <p:cNvPr id="100367" name="Shape 155"/>
              <p:cNvCxnSpPr>
                <a:cxnSpLocks noChangeShapeType="1"/>
              </p:cNvCxnSpPr>
              <p:nvPr/>
            </p:nvCxnSpPr>
            <p:spPr bwMode="auto">
              <a:xfrm>
                <a:off x="2088890" y="3201266"/>
                <a:ext cx="0" cy="315299"/>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cxnSp>
            <p:nvCxnSpPr>
              <p:cNvPr id="100368" name="Shape 156"/>
              <p:cNvCxnSpPr>
                <a:cxnSpLocks noChangeShapeType="1"/>
              </p:cNvCxnSpPr>
              <p:nvPr/>
            </p:nvCxnSpPr>
            <p:spPr bwMode="auto">
              <a:xfrm flipH="1">
                <a:off x="2256875" y="3003546"/>
                <a:ext cx="382200" cy="3663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cxnSp>
            <p:nvCxnSpPr>
              <p:cNvPr id="100369" name="Shape 157"/>
              <p:cNvCxnSpPr>
                <a:cxnSpLocks noChangeShapeType="1"/>
              </p:cNvCxnSpPr>
              <p:nvPr/>
            </p:nvCxnSpPr>
            <p:spPr bwMode="auto">
              <a:xfrm flipH="1">
                <a:off x="2425282" y="3250810"/>
                <a:ext cx="504900" cy="3153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grpSp>
      </p:grpSp>
      <p:pic>
        <p:nvPicPr>
          <p:cNvPr id="100359" name="Shape 158"/>
          <p:cNvPicPr preferRelativeResize="0">
            <a:picLocks noChangeAspect="1" noChangeArrowheads="1"/>
          </p:cNvPicPr>
          <p:nvPr/>
        </p:nvPicPr>
        <p:blipFill>
          <a:blip r:embed="rId5" cstate="print">
            <a:extLst>
              <a:ext uri="{28A0092B-C50C-407E-A947-70E740481C1C}">
                <a14:useLocalDpi xmlns:a14="http://schemas.microsoft.com/office/drawing/2010/main"/>
              </a:ext>
            </a:extLst>
          </a:blip>
          <a:srcRect t="11057" b="64705"/>
          <a:stretch>
            <a:fillRect/>
          </a:stretch>
        </p:blipFill>
        <p:spPr bwMode="auto">
          <a:xfrm>
            <a:off x="341977" y="1885950"/>
            <a:ext cx="5077369" cy="1110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Shape 142"/>
          <p:cNvPicPr preferRelativeResize="0">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58939" y="1209587"/>
            <a:ext cx="1693458" cy="3470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itle 3"/>
          <p:cNvSpPr txBox="1">
            <a:spLocks/>
          </p:cNvSpPr>
          <p:nvPr/>
        </p:nvSpPr>
        <p:spPr bwMode="auto">
          <a:xfrm>
            <a:off x="761047" y="57018"/>
            <a:ext cx="7755536"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700" dirty="0" err="1">
                <a:solidFill>
                  <a:srgbClr val="000090"/>
                </a:solidFill>
                <a:latin typeface="Helvetica Neue" charset="0"/>
                <a:ea typeface="Helvetica Neue" charset="0"/>
                <a:cs typeface="Helvetica Neue" charset="0"/>
              </a:rPr>
              <a:t>CpGs</a:t>
            </a:r>
            <a:r>
              <a:rPr lang="en-US" altLang="en-US" sz="2700" dirty="0">
                <a:solidFill>
                  <a:srgbClr val="000090"/>
                </a:solidFill>
                <a:latin typeface="Helvetica Neue" charset="0"/>
                <a:ea typeface="Helvetica Neue" charset="0"/>
                <a:cs typeface="Helvetica Neue" charset="0"/>
              </a:rPr>
              <a:t> drive inter-patient variation in </a:t>
            </a:r>
            <a:r>
              <a:rPr lang="en-US" altLang="en-US" sz="2700" dirty="0" err="1">
                <a:solidFill>
                  <a:srgbClr val="000090"/>
                </a:solidFill>
                <a:latin typeface="Helvetica Neue" charset="0"/>
                <a:ea typeface="Helvetica Neue" charset="0"/>
                <a:cs typeface="Helvetica Neue" charset="0"/>
              </a:rPr>
              <a:t>pRCC</a:t>
            </a:r>
            <a:r>
              <a:rPr lang="en-US" altLang="en-US" sz="2700" dirty="0">
                <a:solidFill>
                  <a:srgbClr val="000090"/>
                </a:solidFill>
                <a:latin typeface="Helvetica Neue" charset="0"/>
                <a:ea typeface="Helvetica Neue" charset="0"/>
                <a:cs typeface="Helvetica Neue" charset="0"/>
              </a:rPr>
              <a:t> mutational spectra</a:t>
            </a:r>
          </a:p>
        </p:txBody>
      </p:sp>
      <p:sp>
        <p:nvSpPr>
          <p:cNvPr id="2" name="Rectangle 1"/>
          <p:cNvSpPr/>
          <p:nvPr/>
        </p:nvSpPr>
        <p:spPr>
          <a:xfrm>
            <a:off x="3626713" y="4852674"/>
            <a:ext cx="3875098" cy="253914"/>
          </a:xfrm>
          <a:prstGeom prst="rect">
            <a:avLst/>
          </a:prstGeom>
        </p:spPr>
        <p:txBody>
          <a:bodyPr wrap="none" lIns="68579" tIns="34289" rIns="68579" bIns="34289">
            <a:spAutoFit/>
          </a:bodyPr>
          <a:lstStyle/>
          <a:p>
            <a:r>
              <a:rPr lang="en-US" sz="1200" dirty="0">
                <a:solidFill>
                  <a:srgbClr val="808080"/>
                </a:solidFill>
                <a:latin typeface="Helvetica"/>
                <a:cs typeface="Helvetica"/>
              </a:rPr>
              <a:t>[S. Li, B. </a:t>
            </a:r>
            <a:r>
              <a:rPr lang="en-US" sz="1200" dirty="0" err="1">
                <a:solidFill>
                  <a:srgbClr val="808080"/>
                </a:solidFill>
                <a:latin typeface="Helvetica"/>
                <a:cs typeface="Helvetica"/>
              </a:rPr>
              <a:t>Shuch</a:t>
            </a:r>
            <a:r>
              <a:rPr lang="en-US" sz="1200" dirty="0">
                <a:solidFill>
                  <a:srgbClr val="808080"/>
                </a:solidFill>
                <a:latin typeface="Helvetica"/>
                <a:cs typeface="Helvetica"/>
              </a:rPr>
              <a:t> and M. Gerstein PLOS Genetics (‘17)] </a:t>
            </a:r>
          </a:p>
        </p:txBody>
      </p:sp>
    </p:spTree>
    <p:extLst>
      <p:ext uri="{BB962C8B-B14F-4D97-AF65-F5344CB8AC3E}">
        <p14:creationId xmlns:p14="http://schemas.microsoft.com/office/powerpoint/2010/main" val="1023730456"/>
      </p:ext>
    </p:extLst>
  </p:cSld>
  <p:clrMapOvr>
    <a:masterClrMapping/>
  </p:clrMapOvr>
  <mc:AlternateContent xmlns:mc="http://schemas.openxmlformats.org/markup-compatibility/2006" xmlns:p14="http://schemas.microsoft.com/office/powerpoint/2010/main">
    <mc:Choice Requires="p14">
      <p:transition spd="slow" p14:dur="2000" advTm="50651"/>
    </mc:Choice>
    <mc:Fallback xmlns="">
      <p:transition spd="slow" advTm="50651"/>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207"/>
          <p:cNvSpPr>
            <a:spLocks noGrp="1"/>
          </p:cNvSpPr>
          <p:nvPr>
            <p:ph type="body" idx="1"/>
          </p:nvPr>
        </p:nvSpPr>
        <p:spPr>
          <a:xfrm>
            <a:off x="4972609" y="2173122"/>
            <a:ext cx="3429001" cy="1056598"/>
          </a:xfrm>
        </p:spPr>
        <p:txBody>
          <a:bodyPr vert="horz" wrap="square" lIns="68567" tIns="34274" rIns="68567" bIns="34274" numCol="1" anchor="t" anchorCtr="0" compatLnSpc="1">
            <a:prstTxWarp prst="textNoShape">
              <a:avLst/>
            </a:prstTxWarp>
          </a:bodyPr>
          <a:lstStyle/>
          <a:p>
            <a:pPr marL="257168" indent="-257168">
              <a:spcBef>
                <a:spcPct val="0"/>
              </a:spcBef>
              <a:buClr>
                <a:srgbClr val="366092"/>
              </a:buClr>
            </a:pPr>
            <a:r>
              <a:rPr lang="en-US" altLang="en-US" dirty="0">
                <a:latin typeface="Helvetica"/>
                <a:ea typeface="Arial" charset="0"/>
                <a:cs typeface="Helvetica"/>
                <a:sym typeface="Helvetica Neue" charset="0"/>
              </a:rPr>
              <a:t>C</a:t>
            </a:r>
            <a:r>
              <a:rPr lang="en-US" altLang="en-US" dirty="0" smtClean="0">
                <a:latin typeface="Helvetica"/>
                <a:ea typeface="Arial" charset="0"/>
                <a:cs typeface="Helvetica"/>
                <a:sym typeface="Helvetica Neue" charset="0"/>
              </a:rPr>
              <a:t>hromatin remodeling </a:t>
            </a:r>
            <a:r>
              <a:rPr lang="en-US" altLang="en-US" dirty="0">
                <a:latin typeface="Helvetica"/>
                <a:ea typeface="Arial" charset="0"/>
                <a:cs typeface="Helvetica"/>
                <a:sym typeface="Helvetica Neue" charset="0"/>
              </a:rPr>
              <a:t>defect </a:t>
            </a:r>
            <a:r>
              <a:rPr lang="en-US" altLang="en-US" dirty="0" smtClean="0">
                <a:latin typeface="Helvetica"/>
                <a:ea typeface="Arial" charset="0"/>
                <a:cs typeface="Helvetica"/>
                <a:sym typeface="Helvetica Neue" charset="0"/>
              </a:rPr>
              <a:t>(“</a:t>
            </a:r>
            <a:r>
              <a:rPr lang="en-US" altLang="en-US" dirty="0" err="1" smtClean="0">
                <a:latin typeface="Helvetica"/>
                <a:ea typeface="Arial" charset="0"/>
                <a:cs typeface="Helvetica"/>
                <a:sym typeface="Helvetica Neue" charset="0"/>
              </a:rPr>
              <a:t>mut</a:t>
            </a:r>
            <a:r>
              <a:rPr lang="en-US" altLang="en-US" dirty="0" smtClean="0">
                <a:latin typeface="Helvetica"/>
                <a:ea typeface="Arial" charset="0"/>
                <a:cs typeface="Helvetica"/>
                <a:sym typeface="Helvetica Neue" charset="0"/>
              </a:rPr>
              <a:t>”) leads to </a:t>
            </a:r>
            <a:r>
              <a:rPr lang="en-US" altLang="en-US" dirty="0">
                <a:latin typeface="Helvetica"/>
                <a:ea typeface="Arial" charset="0"/>
                <a:cs typeface="Helvetica"/>
                <a:sym typeface="Helvetica Neue" charset="0"/>
              </a:rPr>
              <a:t>more mutations in open </a:t>
            </a:r>
            <a:r>
              <a:rPr lang="en-US" altLang="en-US" dirty="0" smtClean="0">
                <a:latin typeface="Helvetica"/>
                <a:ea typeface="Arial" charset="0"/>
                <a:cs typeface="Helvetica"/>
                <a:sym typeface="Helvetica Neue" charset="0"/>
              </a:rPr>
              <a:t>chromatin (raw number &amp; fraction) in those </a:t>
            </a:r>
            <a:r>
              <a:rPr lang="en-US" altLang="en-US" dirty="0" err="1" smtClean="0">
                <a:latin typeface="Helvetica"/>
                <a:ea typeface="Arial" charset="0"/>
                <a:cs typeface="Helvetica"/>
                <a:sym typeface="Helvetica Neue" charset="0"/>
              </a:rPr>
              <a:t>pRCC</a:t>
            </a:r>
            <a:r>
              <a:rPr lang="en-US" altLang="en-US" dirty="0" smtClean="0">
                <a:latin typeface="Helvetica"/>
                <a:ea typeface="Arial" charset="0"/>
                <a:cs typeface="Helvetica"/>
                <a:sym typeface="Helvetica Neue" charset="0"/>
              </a:rPr>
              <a:t> cases w/ the mutation</a:t>
            </a:r>
            <a:endParaRPr lang="en-US" altLang="en-US" dirty="0">
              <a:latin typeface="Helvetica"/>
              <a:ea typeface="Arial" charset="0"/>
              <a:cs typeface="Helvetica"/>
            </a:endParaRPr>
          </a:p>
        </p:txBody>
      </p:sp>
      <p:pic>
        <p:nvPicPr>
          <p:cNvPr id="104453" name="Shape 210"/>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997" y="38511"/>
            <a:ext cx="2403759" cy="5159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3"/>
          <p:cNvSpPr txBox="1">
            <a:spLocks/>
          </p:cNvSpPr>
          <p:nvPr/>
        </p:nvSpPr>
        <p:spPr bwMode="auto">
          <a:xfrm>
            <a:off x="4862958" y="765342"/>
            <a:ext cx="3883805"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700" dirty="0">
                <a:solidFill>
                  <a:srgbClr val="000090"/>
                </a:solidFill>
                <a:latin typeface="Helvetica Neue" charset="0"/>
                <a:ea typeface="Helvetica Neue" charset="0"/>
                <a:cs typeface="Helvetica Neue" charset="0"/>
              </a:rPr>
              <a:t>Key mutation affects mutational landscape which, in turn, affects overall burden in </a:t>
            </a:r>
            <a:r>
              <a:rPr lang="en-US" altLang="en-US" sz="2700" dirty="0" err="1">
                <a:solidFill>
                  <a:srgbClr val="000090"/>
                </a:solidFill>
                <a:latin typeface="Helvetica Neue" charset="0"/>
                <a:ea typeface="Helvetica Neue" charset="0"/>
                <a:cs typeface="Helvetica Neue" charset="0"/>
              </a:rPr>
              <a:t>pRCC</a:t>
            </a:r>
            <a:endParaRPr lang="en-US" altLang="en-US" sz="2700" dirty="0">
              <a:solidFill>
                <a:srgbClr val="000090"/>
              </a:solidFill>
              <a:latin typeface="Helvetica Neue" charset="0"/>
              <a:ea typeface="Helvetica Neue" charset="0"/>
              <a:cs typeface="Helvetica Neue" charset="0"/>
            </a:endParaRPr>
          </a:p>
        </p:txBody>
      </p:sp>
      <p:pic>
        <p:nvPicPr>
          <p:cNvPr id="7" name="Shape 210"/>
          <p:cNvPicPr preferRelativeResize="0">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76646" y="31562"/>
            <a:ext cx="2351766" cy="5166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4997296" y="4798627"/>
            <a:ext cx="4013532" cy="253914"/>
          </a:xfrm>
          <a:prstGeom prst="rect">
            <a:avLst/>
          </a:prstGeom>
        </p:spPr>
        <p:txBody>
          <a:bodyPr wrap="square" lIns="68579" tIns="34289" rIns="68579" bIns="34289">
            <a:spAutoFit/>
          </a:bodyPr>
          <a:lstStyle/>
          <a:p>
            <a:r>
              <a:rPr lang="en-US" sz="1200" dirty="0">
                <a:solidFill>
                  <a:srgbClr val="808080"/>
                </a:solidFill>
                <a:latin typeface="Helvetica"/>
                <a:cs typeface="Helvetica"/>
              </a:rPr>
              <a:t>[S. Li, B. </a:t>
            </a:r>
            <a:r>
              <a:rPr lang="en-US" sz="1200" dirty="0" err="1">
                <a:solidFill>
                  <a:srgbClr val="808080"/>
                </a:solidFill>
                <a:latin typeface="Helvetica"/>
                <a:cs typeface="Helvetica"/>
              </a:rPr>
              <a:t>Shuch</a:t>
            </a:r>
            <a:r>
              <a:rPr lang="en-US" sz="1200" dirty="0">
                <a:solidFill>
                  <a:srgbClr val="808080"/>
                </a:solidFill>
                <a:latin typeface="Helvetica"/>
                <a:cs typeface="Helvetica"/>
              </a:rPr>
              <a:t> and M. Gerstein PLOS Genetics (‘17)] </a:t>
            </a:r>
          </a:p>
        </p:txBody>
      </p:sp>
    </p:spTree>
    <p:extLst>
      <p:ext uri="{BB962C8B-B14F-4D97-AF65-F5344CB8AC3E}">
        <p14:creationId xmlns:p14="http://schemas.microsoft.com/office/powerpoint/2010/main" val="100391181"/>
      </p:ext>
    </p:extLst>
  </p:cSld>
  <p:clrMapOvr>
    <a:masterClrMapping/>
  </p:clrMapOvr>
  <mc:AlternateContent xmlns:mc="http://schemas.openxmlformats.org/markup-compatibility/2006" xmlns:p14="http://schemas.microsoft.com/office/powerpoint/2010/main">
    <mc:Choice Requires="p14">
      <p:transition spd="slow" p14:dur="2000" advTm="39217"/>
    </mc:Choice>
    <mc:Fallback xmlns="">
      <p:transition spd="slow" advTm="39217"/>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lvl="1" indent="-228600">
              <a:spcBef>
                <a:spcPts val="500"/>
              </a:spcBef>
              <a:buFont typeface="Merriweather Sans"/>
              <a:buChar char="•"/>
            </a:pPr>
            <a:endParaRPr lang="en" sz="1400" dirty="0"/>
          </a:p>
          <a:p>
            <a:pPr marL="457200" lvl="0" indent="0">
              <a:spcBef>
                <a:spcPts val="500"/>
              </a:spcBef>
              <a:buNone/>
            </a:pPr>
            <a:r>
              <a:rPr lang="en" sz="1400" dirty="0"/>
              <a:t/>
            </a:r>
            <a:br>
              <a:rPr lang="en" sz="1400" dirty="0"/>
            </a:br>
            <a:endParaRPr lang="en" sz="1400" dirty="0"/>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87667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Prioritizing Variants </a:t>
            </a:r>
            <a:r>
              <a:rPr lang="en" sz="1800" dirty="0" smtClean="0">
                <a:solidFill>
                  <a:srgbClr val="FFFFFF"/>
                </a:solidFill>
                <a:latin typeface="Helvetica Neue"/>
                <a:ea typeface="Helvetica Neue"/>
                <a:cs typeface="Helvetica Neue"/>
                <a:sym typeface="Helvetica Neue"/>
              </a:rPr>
              <a:t>in </a:t>
            </a:r>
            <a:r>
              <a:rPr lang="en" sz="1800" dirty="0">
                <a:solidFill>
                  <a:srgbClr val="FFFFFF"/>
                </a:solidFill>
                <a:latin typeface="Helvetica Neue"/>
                <a:ea typeface="Helvetica Neue"/>
                <a:cs typeface="Helvetica Neue"/>
                <a:sym typeface="Helvetica Neue"/>
              </a:rPr>
              <a:t>Personal Genomes: </a:t>
            </a:r>
            <a:r>
              <a:rPr lang="en" sz="1800" dirty="0" smtClean="0">
                <a:solidFill>
                  <a:srgbClr val="FFFFFF"/>
                </a:solidFill>
                <a:latin typeface="Helvetica Neue"/>
                <a:ea typeface="Helvetica Neue"/>
                <a:cs typeface="Helvetica Neue"/>
                <a:sym typeface="Helvetica Neue"/>
              </a:rPr>
              <a:t>Using </a:t>
            </a:r>
            <a:r>
              <a:rPr lang="en" sz="1800" dirty="0">
                <a:solidFill>
                  <a:srgbClr val="FFFFFF"/>
                </a:solidFill>
                <a:latin typeface="Helvetica Neue"/>
                <a:ea typeface="Helvetica Neue"/>
                <a:cs typeface="Helvetica Neue"/>
                <a:sym typeface="Helvetica Neue"/>
              </a:rPr>
              <a:t>functional </a:t>
            </a:r>
            <a:br>
              <a:rPr lang="en" sz="1800" dirty="0">
                <a:solidFill>
                  <a:srgbClr val="FFFFFF"/>
                </a:solidFill>
                <a:latin typeface="Helvetica Neue"/>
                <a:ea typeface="Helvetica Neue"/>
                <a:cs typeface="Helvetica Neue"/>
                <a:sym typeface="Helvetica Neue"/>
              </a:rPr>
            </a:br>
            <a:r>
              <a:rPr lang="en" sz="1800" dirty="0">
                <a:solidFill>
                  <a:srgbClr val="FFFFFF"/>
                </a:solidFill>
                <a:latin typeface="Helvetica Neue"/>
                <a:ea typeface="Helvetica Neue"/>
                <a:cs typeface="Helvetica Neue"/>
                <a:sym typeface="Helvetica Neue"/>
              </a:rPr>
              <a:t>impact &amp; recurrence, </a:t>
            </a:r>
            <a:r>
              <a:rPr lang="en" sz="1800" dirty="0" smtClean="0">
                <a:solidFill>
                  <a:srgbClr val="FFFFFF"/>
                </a:solidFill>
                <a:latin typeface="Helvetica Neue"/>
                <a:ea typeface="Helvetica Neue"/>
                <a:cs typeface="Helvetica Neue"/>
                <a:sym typeface="Helvetica Neue"/>
              </a:rPr>
              <a:t>with </a:t>
            </a:r>
            <a:r>
              <a:rPr lang="en" sz="1800" dirty="0">
                <a:solidFill>
                  <a:srgbClr val="FFFFFF"/>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Introduction</a:t>
            </a:r>
            <a:endParaRPr lang="en-US" sz="1700" dirty="0">
              <a:solidFill>
                <a:schemeClr val="bg1"/>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bg1"/>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chemeClr val="bg1"/>
                </a:solidFill>
                <a:latin typeface="Helvetica Neue"/>
                <a:ea typeface="Helvetica Neue"/>
                <a:cs typeface="Helvetica Neue"/>
                <a:sym typeface="Helvetica Neue"/>
              </a:rPr>
              <a:t>The exponential scaling</a:t>
            </a:r>
            <a:r>
              <a:rPr lang="en" sz="1300" dirty="0">
                <a:solidFill>
                  <a:schemeClr val="bg1"/>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bg1"/>
                </a:solidFill>
                <a:latin typeface="Helvetica Neue"/>
                <a:ea typeface="Helvetica Neue"/>
                <a:cs typeface="Helvetica Neue"/>
                <a:sym typeface="Helvetica Neue"/>
              </a:rPr>
              <a:t>Mining </a:t>
            </a:r>
            <a:r>
              <a:rPr lang="en-US" sz="1300" dirty="0">
                <a:solidFill>
                  <a:schemeClr val="bg1"/>
                </a:solidFill>
                <a:latin typeface="Helvetica Neue"/>
                <a:ea typeface="Helvetica Neue"/>
                <a:cs typeface="Helvetica Neue"/>
                <a:sym typeface="Helvetica Neue"/>
              </a:rPr>
              <a:t>big </a:t>
            </a:r>
            <a:r>
              <a:rPr lang="en" sz="1300" dirty="0">
                <a:solidFill>
                  <a:schemeClr val="bg1"/>
                </a:solidFill>
                <a:latin typeface="Helvetica Neue"/>
                <a:ea typeface="Helvetica Neue"/>
                <a:cs typeface="Helvetica Neue"/>
                <a:sym typeface="Helvetica Neue"/>
              </a:rPr>
              <a:t>data to prioritize </a:t>
            </a:r>
            <a:r>
              <a:rPr lang="en-US" sz="1300" dirty="0">
                <a:solidFill>
                  <a:schemeClr val="bg1"/>
                </a:solidFill>
                <a:latin typeface="Helvetica Neue"/>
                <a:ea typeface="Helvetica Neue"/>
                <a:cs typeface="Helvetica Neue"/>
                <a:sym typeface="Helvetica Neue"/>
              </a:rPr>
              <a:t>key </a:t>
            </a:r>
            <a:r>
              <a:rPr lang="en" sz="1300" dirty="0">
                <a:solidFill>
                  <a:schemeClr val="bg1"/>
                </a:solidFill>
                <a:latin typeface="Helvetica Neue"/>
                <a:ea typeface="Helvetica Neue"/>
                <a:cs typeface="Helvetica Neue"/>
                <a:sym typeface="Helvetica Neue"/>
              </a:rPr>
              <a:t>variants </a:t>
            </a:r>
            <a:br>
              <a:rPr lang="en" sz="1300" dirty="0">
                <a:solidFill>
                  <a:schemeClr val="bg1"/>
                </a:solidFill>
                <a:latin typeface="Helvetica Neue"/>
                <a:ea typeface="Helvetica Neue"/>
                <a:cs typeface="Helvetica Neue"/>
                <a:sym typeface="Helvetica Neue"/>
              </a:rPr>
            </a:br>
            <a:r>
              <a:rPr lang="en-US" sz="1300" dirty="0">
                <a:solidFill>
                  <a:schemeClr val="bg1"/>
                </a:solidFill>
                <a:latin typeface="Helvetica Neue"/>
                <a:ea typeface="Helvetica Neue"/>
                <a:cs typeface="Helvetica Neue"/>
                <a:sym typeface="Helvetica Neue"/>
              </a:rPr>
              <a:t>as cancer </a:t>
            </a:r>
            <a:r>
              <a:rPr lang="en" sz="1300" dirty="0">
                <a:solidFill>
                  <a:schemeClr val="bg1"/>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chemeClr val="bg1"/>
                </a:solidFill>
              </a:rPr>
              <a:t>ALoFT</a:t>
            </a:r>
            <a:r>
              <a:rPr lang="en" sz="1300" dirty="0">
                <a:solidFill>
                  <a:schemeClr val="bg1"/>
                </a:solidFill>
              </a:rPr>
              <a:t>: Annotation of Loss-of-Function Transcripts. </a:t>
            </a:r>
          </a:p>
          <a:p>
            <a:pPr lvl="1" indent="-228600">
              <a:spcBef>
                <a:spcPts val="500"/>
              </a:spcBef>
              <a:buFont typeface="Merriweather Sans"/>
              <a:buChar char="•"/>
            </a:pPr>
            <a:r>
              <a:rPr lang="en" sz="1300" b="1" u="sng" dirty="0">
                <a:solidFill>
                  <a:schemeClr val="bg1"/>
                </a:solidFill>
              </a:rPr>
              <a:t>Frustration</a:t>
            </a:r>
            <a:r>
              <a:rPr lang="en" sz="1300" dirty="0">
                <a:solidFill>
                  <a:schemeClr val="bg1"/>
                </a:solidFill>
              </a:rPr>
              <a:t> as a localized metric of SNV impact. Differential profiles for oncogenes v. TSGs</a:t>
            </a:r>
            <a:endParaRPr lang="en-US" sz="1300" dirty="0">
              <a:solidFill>
                <a:schemeClr val="bg1"/>
              </a:solidFill>
            </a:endParaRPr>
          </a:p>
          <a:p>
            <a:pPr lvl="1" indent="-228600">
              <a:spcBef>
                <a:spcPts val="500"/>
              </a:spcBef>
              <a:buFont typeface="Merriweather Sans"/>
              <a:buChar char="•"/>
            </a:pPr>
            <a:r>
              <a:rPr lang="en-US" sz="1300" b="1" u="sng" dirty="0" err="1">
                <a:solidFill>
                  <a:schemeClr val="bg1"/>
                </a:solidFill>
              </a:rPr>
              <a:t>uORFs</a:t>
            </a:r>
            <a:r>
              <a:rPr lang="en-US" sz="1300" b="1" u="sng" dirty="0">
                <a:solidFill>
                  <a:schemeClr val="bg1"/>
                </a:solidFill>
              </a:rPr>
              <a:t>:</a:t>
            </a:r>
            <a:r>
              <a:rPr lang="en-US" sz="1300" dirty="0">
                <a:solidFill>
                  <a:schemeClr val="bg1"/>
                </a:solidFill>
              </a:rPr>
              <a:t> Altered translation of coding and non-coding regions by somatic mutation.</a:t>
            </a:r>
          </a:p>
          <a:p>
            <a:pPr lvl="1" indent="-228600">
              <a:spcBef>
                <a:spcPts val="500"/>
              </a:spcBef>
              <a:buFont typeface="Merriweather Sans"/>
              <a:buChar char="•"/>
            </a:pPr>
            <a:r>
              <a:rPr lang="en" sz="1700" dirty="0">
                <a:solidFill>
                  <a:schemeClr val="bg1"/>
                </a:solidFill>
                <a:latin typeface="Helvetica Neue"/>
                <a:ea typeface="Helvetica Neue"/>
                <a:cs typeface="Helvetica Neue"/>
                <a:sym typeface="Helvetica Neue"/>
              </a:rPr>
              <a:t>Functional impact #2: Non-coding</a:t>
            </a:r>
            <a:endParaRPr lang="en-US" sz="1300" b="1" u="sng" dirty="0">
              <a:solidFill>
                <a:schemeClr val="bg1"/>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chemeClr val="bg1"/>
                </a:solidFill>
                <a:latin typeface="Helvetica Neue"/>
                <a:ea typeface="Helvetica Neue"/>
                <a:cs typeface="Helvetica Neue"/>
              </a:rPr>
              <a:t>FunSeq</a:t>
            </a:r>
            <a:r>
              <a:rPr lang="en" sz="1300" b="1" u="sng"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integrates evidence,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with a</a:t>
            </a:r>
            <a:r>
              <a:rPr lang="en-US" sz="1300" dirty="0">
                <a:solidFill>
                  <a:schemeClr val="bg1"/>
                </a:solidFill>
                <a:latin typeface="Helvetica Neue"/>
                <a:ea typeface="Helvetica Neue"/>
                <a:cs typeface="Helvetica Neue"/>
              </a:rPr>
              <a:t> “</a:t>
            </a:r>
            <a:r>
              <a:rPr lang="en-US" sz="1300" dirty="0" err="1">
                <a:solidFill>
                  <a:schemeClr val="bg1"/>
                </a:solidFill>
                <a:latin typeface="Helvetica Neue"/>
                <a:ea typeface="Helvetica Neue"/>
                <a:cs typeface="Helvetica Neue"/>
              </a:rPr>
              <a:t>surprisal</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based weighting scheme</a:t>
            </a:r>
            <a:endParaRPr lang="en-US" sz="1300" dirty="0">
              <a:solidFill>
                <a:schemeClr val="bg1"/>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bg1"/>
                </a:solidFill>
                <a:latin typeface="Helvetica Neue"/>
                <a:ea typeface="Helvetica Neue"/>
                <a:cs typeface="Helvetica Neue"/>
              </a:rPr>
              <a:t>Prioritizing rare variants with “sensitive sites”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(human</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conserved)</a:t>
            </a:r>
          </a:p>
          <a:p>
            <a:pPr lvl="1" indent="-228600">
              <a:spcBef>
                <a:spcPts val="500"/>
              </a:spcBef>
              <a:buFont typeface="Merriweather Sans"/>
              <a:buChar char="•"/>
            </a:pPr>
            <a:endParaRPr lang="en" sz="1400" dirty="0">
              <a:solidFill>
                <a:schemeClr val="bg1"/>
              </a:solidFill>
            </a:endParaRPr>
          </a:p>
          <a:p>
            <a:pPr marL="457200" lvl="0" indent="0">
              <a:spcBef>
                <a:spcPts val="500"/>
              </a:spcBef>
              <a:buNone/>
            </a:pPr>
            <a:r>
              <a:rPr lang="en" sz="1400" dirty="0">
                <a:solidFill>
                  <a:schemeClr val="bg1"/>
                </a:solidFill>
              </a:rPr>
              <a:t/>
            </a:r>
            <a:br>
              <a:rPr lang="en" sz="1400" dirty="0">
                <a:solidFill>
                  <a:schemeClr val="bg1"/>
                </a:solidFill>
              </a:rPr>
            </a:br>
            <a:endParaRPr lang="en" sz="1400" dirty="0">
              <a:solidFill>
                <a:schemeClr val="bg1"/>
              </a:solidFil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Background mutation rate</a:t>
            </a:r>
            <a:r>
              <a:rPr lang="en" sz="1300" b="0" i="0" u="none" strike="noStrike" cap="none" dirty="0">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rgbClr val="FFFFFF"/>
                </a:solidFill>
                <a:latin typeface="Helvetica Neue"/>
                <a:ea typeface="Helvetica Neue"/>
                <a:cs typeface="Helvetica Neue"/>
                <a:sym typeface="Helvetica Neue"/>
              </a:rPr>
              <a:t/>
            </a:r>
            <a:br>
              <a:rPr lang="en-US" sz="1300" b="0" i="0" u="none" strike="noStrike" cap="none" dirty="0" smtClean="0">
                <a:solidFill>
                  <a:srgbClr val="FFFFFF"/>
                </a:solidFill>
                <a:latin typeface="Helvetica Neue"/>
                <a:ea typeface="Helvetica Neue"/>
                <a:cs typeface="Helvetica Neue"/>
                <a:sym typeface="Helvetica Neue"/>
              </a:rPr>
            </a:br>
            <a:r>
              <a:rPr lang="en" sz="1300" b="0" i="0" u="none" strike="noStrike" cap="none" dirty="0" smtClean="0">
                <a:solidFill>
                  <a:srgbClr val="FFFFFF"/>
                </a:solidFill>
                <a:latin typeface="Helvetica Neue"/>
                <a:ea typeface="Helvetica Neue"/>
                <a:cs typeface="Helvetica Neue"/>
                <a:sym typeface="Helvetica Neue"/>
              </a:rPr>
              <a:t>but </a:t>
            </a:r>
            <a:r>
              <a:rPr lang="en" sz="1300" b="0" i="0" u="none" strike="noStrike" cap="none" dirty="0">
                <a:solidFill>
                  <a:srgbClr val="FFFFFF"/>
                </a:solidFill>
                <a:latin typeface="Helvetica Neue"/>
                <a:ea typeface="Helvetica Neue"/>
                <a:cs typeface="Helvetica Neue"/>
                <a:sym typeface="Helvetica Neue"/>
              </a:rPr>
              <a:t>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US" sz="1300" b="0" i="0" u="none" strike="noStrike" cap="none" dirty="0" smtClean="0">
              <a:solidFill>
                <a:srgbClr val="FFFFFF"/>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rgbClr val="FFFFFF"/>
                </a:solidFill>
                <a:latin typeface="Helvetica Neue"/>
                <a:ea typeface="Helvetica Neue"/>
                <a:cs typeface="Helvetica Neue"/>
                <a:sym typeface="Helvetica Neue"/>
              </a:rPr>
              <a:t>Recurrence #2:</a:t>
            </a:r>
            <a:br>
              <a:rPr lang="en" sz="1700" dirty="0">
                <a:solidFill>
                  <a:srgbClr val="FFFFFF"/>
                </a:solidFill>
                <a:latin typeface="Helvetica Neue"/>
                <a:ea typeface="Helvetica Neue"/>
                <a:cs typeface="Helvetica Neue"/>
                <a:sym typeface="Helvetica Neue"/>
              </a:rPr>
            </a:br>
            <a:r>
              <a:rPr lang="en" sz="1700" dirty="0">
                <a:solidFill>
                  <a:srgbClr val="FFFFFF"/>
                </a:solidFill>
                <a:latin typeface="Helvetica Neue"/>
                <a:ea typeface="Helvetica Neue"/>
                <a:cs typeface="Helvetica Neue"/>
                <a:sym typeface="Helvetica Neue"/>
              </a:rPr>
              <a:t>(Low-power) application to </a:t>
            </a:r>
            <a:r>
              <a:rPr lang="en" sz="1700" b="1" dirty="0" err="1">
                <a:solidFill>
                  <a:srgbClr val="FFFFFF"/>
                </a:solidFill>
                <a:latin typeface="Helvetica Neue"/>
                <a:ea typeface="Helvetica Neue"/>
                <a:cs typeface="Helvetica Neue"/>
                <a:sym typeface="Helvetica Neue"/>
              </a:rPr>
              <a:t>pRCC</a:t>
            </a:r>
            <a:endParaRPr lang="en" sz="1700" b="1" dirty="0">
              <a:solidFill>
                <a:srgbClr val="FFFFFF"/>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rgbClr val="FFFFFF"/>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rgbClr val="FFFFFF"/>
                </a:solidFill>
                <a:latin typeface="Helvetica Neue"/>
                <a:ea typeface="Helvetica Neue"/>
                <a:cs typeface="Helvetica Neue"/>
                <a:sym typeface="Helvetica Neue"/>
              </a:rPr>
              <a:t>Analysis of signatures &amp; </a:t>
            </a:r>
            <a:r>
              <a:rPr lang="en-US" sz="1300" dirty="0" err="1" smtClean="0">
                <a:solidFill>
                  <a:srgbClr val="FFFFFF"/>
                </a:solidFill>
                <a:latin typeface="Helvetica Neue"/>
                <a:ea typeface="Helvetica Neue"/>
                <a:cs typeface="Helvetica Neue"/>
                <a:sym typeface="Helvetica Neue"/>
              </a:rPr>
              <a:t>tu</a:t>
            </a:r>
            <a:r>
              <a:rPr lang="en" sz="1300" dirty="0" err="1" smtClean="0">
                <a:solidFill>
                  <a:srgbClr val="FFFFFF"/>
                </a:solidFill>
                <a:latin typeface="Helvetica Neue"/>
                <a:ea typeface="Helvetica Neue"/>
                <a:cs typeface="Helvetica Neue"/>
                <a:sym typeface="Helvetica Neue"/>
              </a:rPr>
              <a:t>mor</a:t>
            </a:r>
            <a:r>
              <a:rPr lang="en" sz="1300" dirty="0" smtClean="0">
                <a:solidFill>
                  <a:srgbClr val="FFFFFF"/>
                </a:solidFill>
                <a:latin typeface="Helvetica Neue"/>
                <a:ea typeface="Helvetica Neue"/>
                <a:cs typeface="Helvetica Neue"/>
                <a:sym typeface="Helvetica Neue"/>
              </a:rPr>
              <a:t> </a:t>
            </a:r>
            <a:r>
              <a:rPr lang="en" sz="1300" dirty="0">
                <a:solidFill>
                  <a:srgbClr val="FFFFFF"/>
                </a:solidFill>
                <a:latin typeface="Helvetica Neue"/>
                <a:ea typeface="Helvetica Neue"/>
                <a:cs typeface="Helvetica Neue"/>
                <a:sym typeface="Helvetica Neue"/>
              </a:rPr>
              <a:t>evolution </a:t>
            </a:r>
            <a:r>
              <a:rPr lang="en-US" sz="1300" dirty="0">
                <a:solidFill>
                  <a:srgbClr val="FFFFFF"/>
                </a:solidFill>
                <a:latin typeface="Helvetica Neue"/>
                <a:ea typeface="Helvetica Neue"/>
                <a:cs typeface="Helvetica Neue"/>
                <a:sym typeface="Helvetica Neue"/>
              </a:rPr>
              <a:t>helps </a:t>
            </a:r>
            <a:r>
              <a:rPr lang="en-US" sz="1300" dirty="0" smtClean="0">
                <a:solidFill>
                  <a:srgbClr val="FFFFFF"/>
                </a:solidFill>
                <a:latin typeface="Helvetica Neue"/>
                <a:ea typeface="Helvetica Neue"/>
                <a:cs typeface="Helvetica Neue"/>
                <a:sym typeface="Helvetica Neue"/>
              </a:rPr>
              <a:t>identify </a:t>
            </a:r>
            <a:r>
              <a:rPr lang="en" sz="1300" dirty="0" smtClean="0">
                <a:solidFill>
                  <a:srgbClr val="FFFFFF"/>
                </a:solidFill>
                <a:latin typeface="Helvetica Neue"/>
                <a:ea typeface="Helvetica Neue"/>
                <a:cs typeface="Helvetica Neue"/>
                <a:sym typeface="Helvetica Neue"/>
              </a:rPr>
              <a:t>key </a:t>
            </a:r>
            <a:r>
              <a:rPr lang="en" sz="1300" dirty="0">
                <a:solidFill>
                  <a:srgbClr val="FFFFFF"/>
                </a:solidFill>
                <a:latin typeface="Helvetica Neue"/>
                <a:ea typeface="Helvetica Neue"/>
                <a:cs typeface="Helvetica Neue"/>
                <a:sym typeface="Helvetica Neue"/>
              </a:rPr>
              <a:t>mutations </a:t>
            </a:r>
            <a:r>
              <a:rPr lang="en-US" sz="1300" dirty="0" smtClean="0">
                <a:solidFill>
                  <a:srgbClr val="FFFFFF"/>
                </a:solidFill>
                <a:latin typeface="Helvetica Neue"/>
                <a:ea typeface="Helvetica Neue"/>
                <a:cs typeface="Helvetica Neue"/>
                <a:sym typeface="Helvetica Neue"/>
              </a:rPr>
              <a:t>in different ways </a:t>
            </a:r>
            <a:endParaRPr lang="en" sz="13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788549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9000"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879" name="Shape 1879"/>
          <p:cNvSpPr/>
          <p:nvPr/>
        </p:nvSpPr>
        <p:spPr>
          <a:xfrm>
            <a:off x="899863" y="128300"/>
            <a:ext cx="3343152"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dirty="0" err="1">
                <a:solidFill>
                  <a:schemeClr val="dk1"/>
                </a:solidFill>
              </a:rPr>
              <a:t>github.com</a:t>
            </a:r>
            <a:r>
              <a:rPr lang="en" sz="1200" dirty="0">
                <a:solidFill>
                  <a:schemeClr val="dk1"/>
                </a:solidFill>
              </a:rPr>
              <a:t>/</a:t>
            </a:r>
            <a:r>
              <a:rPr lang="en" sz="1200" dirty="0" err="1">
                <a:solidFill>
                  <a:schemeClr val="dk1"/>
                </a:solidFill>
              </a:rPr>
              <a:t>gersteinlab</a:t>
            </a:r>
            <a:r>
              <a:rPr lang="en" sz="1200" dirty="0">
                <a:solidFill>
                  <a:schemeClr val="dk1"/>
                </a:solidFill>
              </a:rPr>
              <a:t>/</a:t>
            </a:r>
            <a:r>
              <a:rPr lang="en" sz="1800" b="1" dirty="0">
                <a:solidFill>
                  <a:srgbClr val="FF0000"/>
                </a:solidFill>
              </a:rPr>
              <a:t>Frustration</a:t>
            </a:r>
          </a:p>
          <a:p>
            <a:pPr lvl="0" rtl="0">
              <a:spcBef>
                <a:spcPts val="0"/>
              </a:spcBef>
              <a:buClr>
                <a:schemeClr val="dk1"/>
              </a:buClr>
              <a:buSzPct val="25000"/>
              <a:buFont typeface="Arial"/>
              <a:buNone/>
            </a:pPr>
            <a:r>
              <a:rPr lang="en" sz="1200" dirty="0">
                <a:solidFill>
                  <a:schemeClr val="dk1"/>
                </a:solidFill>
              </a:rPr>
              <a:t>S </a:t>
            </a:r>
            <a:r>
              <a:rPr lang="en" sz="1800" b="1" dirty="0">
                <a:solidFill>
                  <a:srgbClr val="1155CC"/>
                </a:solidFill>
              </a:rPr>
              <a:t>Kumar</a:t>
            </a:r>
            <a:r>
              <a:rPr lang="en" sz="1200" dirty="0">
                <a:solidFill>
                  <a:schemeClr val="dk1"/>
                </a:solidFill>
              </a:rPr>
              <a:t>, D Clarke</a:t>
            </a:r>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SzPct val="25000"/>
              <a:buFont typeface="Arial"/>
              <a:buNone/>
            </a:pPr>
            <a:r>
              <a:rPr lang="en" sz="1200" dirty="0" err="1">
                <a:solidFill>
                  <a:schemeClr val="dk1"/>
                </a:solidFill>
              </a:rPr>
              <a:t>github.com</a:t>
            </a:r>
            <a:r>
              <a:rPr lang="en" sz="1200" dirty="0">
                <a:solidFill>
                  <a:schemeClr val="dk1"/>
                </a:solidFill>
              </a:rPr>
              <a:t>/</a:t>
            </a:r>
            <a:r>
              <a:rPr lang="en" sz="1200" dirty="0" err="1">
                <a:solidFill>
                  <a:schemeClr val="dk1"/>
                </a:solidFill>
              </a:rPr>
              <a:t>gersteinlab</a:t>
            </a:r>
            <a:r>
              <a:rPr lang="en" sz="1200" dirty="0">
                <a:solidFill>
                  <a:schemeClr val="dk1"/>
                </a:solidFill>
              </a:rPr>
              <a:t>/</a:t>
            </a:r>
            <a:r>
              <a:rPr lang="en" sz="1800" b="1" dirty="0" err="1">
                <a:solidFill>
                  <a:srgbClr val="FF0000"/>
                </a:solidFill>
              </a:rPr>
              <a:t>MrTADfinder</a:t>
            </a:r>
            <a:endParaRPr lang="en" sz="1800" b="1" dirty="0">
              <a:solidFill>
                <a:srgbClr val="FF0000"/>
              </a:solidFill>
            </a:endParaRPr>
          </a:p>
          <a:p>
            <a:pPr marL="0" marR="0" lvl="0" indent="0" rtl="0">
              <a:spcBef>
                <a:spcPts val="0"/>
              </a:spcBef>
              <a:spcAft>
                <a:spcPts val="0"/>
              </a:spcAft>
              <a:buSzPct val="25000"/>
              <a:buNone/>
            </a:pPr>
            <a:r>
              <a:rPr lang="en" sz="1200" dirty="0">
                <a:solidFill>
                  <a:schemeClr val="dk1"/>
                </a:solidFill>
              </a:rPr>
              <a:t>KK </a:t>
            </a:r>
            <a:r>
              <a:rPr lang="en" sz="1800" b="1" dirty="0">
                <a:solidFill>
                  <a:srgbClr val="1155CC"/>
                </a:solidFill>
              </a:rPr>
              <a:t>Yan</a:t>
            </a:r>
            <a:r>
              <a:rPr lang="en" sz="1200" dirty="0">
                <a:solidFill>
                  <a:schemeClr val="dk1"/>
                </a:solidFill>
              </a:rPr>
              <a:t>, S Lou</a:t>
            </a:r>
          </a:p>
          <a:p>
            <a:pPr marL="0" marR="0" lvl="0" indent="0" rtl="0">
              <a:spcBef>
                <a:spcPts val="0"/>
              </a:spcBef>
              <a:spcAft>
                <a:spcPts val="0"/>
              </a:spcAft>
              <a:buNone/>
            </a:pPr>
            <a:endParaRPr sz="1200" b="1" dirty="0">
              <a:solidFill>
                <a:srgbClr val="FF0000"/>
              </a:solidFill>
            </a:endParaRPr>
          </a:p>
          <a:p>
            <a:pPr marL="0" marR="0" lvl="0" indent="0" rtl="0">
              <a:spcBef>
                <a:spcPts val="0"/>
              </a:spcBef>
              <a:spcAft>
                <a:spcPts val="0"/>
              </a:spcAft>
              <a:buSzPct val="25000"/>
              <a:buNone/>
            </a:pPr>
            <a:r>
              <a:rPr lang="en" sz="1800" b="1" i="0" u="none" strike="noStrike" cap="none" dirty="0" err="1">
                <a:solidFill>
                  <a:srgbClr val="FF0000"/>
                </a:solidFill>
                <a:latin typeface="Arial"/>
                <a:ea typeface="Arial"/>
                <a:cs typeface="Arial"/>
                <a:sym typeface="Arial"/>
              </a:rPr>
              <a:t>VAT</a:t>
            </a:r>
            <a:r>
              <a:rPr lang="en" sz="1200" b="0" i="0" u="none" strike="noStrike" cap="none" dirty="0" err="1">
                <a:solidFill>
                  <a:srgbClr val="000000"/>
                </a:solidFill>
                <a:latin typeface="Arial"/>
                <a:ea typeface="Arial"/>
                <a:cs typeface="Arial"/>
                <a:sym typeface="Arial"/>
              </a:rPr>
              <a:t>.gersteinlab.org</a:t>
            </a:r>
            <a:endParaRPr lang="en" sz="1200" b="0" i="0" u="none" strike="noStrike" cap="none" dirty="0">
              <a:solidFill>
                <a:srgbClr val="000000"/>
              </a:solidFill>
              <a:latin typeface="Arial"/>
              <a:ea typeface="Arial"/>
              <a:cs typeface="Arial"/>
              <a:sym typeface="Arial"/>
            </a:endParaRPr>
          </a:p>
          <a:p>
            <a:pPr marL="0" marR="0" lvl="0" indent="0" rtl="0">
              <a:spcBef>
                <a:spcPts val="0"/>
              </a:spcBef>
              <a:spcAft>
                <a:spcPts val="0"/>
              </a:spcAft>
              <a:buSzPct val="25000"/>
              <a:buNone/>
            </a:pPr>
            <a:r>
              <a:rPr lang="en" sz="1200" b="0" i="0" u="none" strike="noStrike" cap="none" dirty="0">
                <a:solidFill>
                  <a:srgbClr val="000000"/>
                </a:solidFill>
                <a:latin typeface="Arial"/>
                <a:ea typeface="Arial"/>
                <a:cs typeface="Arial"/>
                <a:sym typeface="Arial"/>
              </a:rPr>
              <a:t>L </a:t>
            </a:r>
            <a:r>
              <a:rPr lang="en" sz="1800" b="1" dirty="0" err="1">
                <a:solidFill>
                  <a:srgbClr val="1155CC"/>
                </a:solidFill>
              </a:rPr>
              <a:t>Habegger</a:t>
            </a:r>
            <a:r>
              <a:rPr lang="en" sz="1200" b="0" i="0" u="none" strike="noStrike" cap="none" dirty="0">
                <a:solidFill>
                  <a:srgbClr val="000000"/>
                </a:solidFill>
                <a:latin typeface="Arial"/>
                <a:ea typeface="Arial"/>
                <a:cs typeface="Arial"/>
                <a:sym typeface="Arial"/>
              </a:rPr>
              <a:t>, S </a:t>
            </a:r>
            <a:r>
              <a:rPr lang="en" sz="1200" dirty="0" err="1"/>
              <a:t>Balasubramanian</a:t>
            </a:r>
            <a:r>
              <a:rPr lang="en" sz="1200" dirty="0"/>
              <a:t>, </a:t>
            </a:r>
            <a:r>
              <a:rPr lang="en-US" sz="1200" dirty="0" smtClean="0"/>
              <a:t/>
            </a:r>
            <a:br>
              <a:rPr lang="en-US" sz="1200" dirty="0" smtClean="0"/>
            </a:br>
            <a:r>
              <a:rPr lang="en" sz="1200" dirty="0" smtClean="0"/>
              <a:t>DZ </a:t>
            </a:r>
            <a:r>
              <a:rPr lang="en" sz="1200" dirty="0"/>
              <a:t>Chen, </a:t>
            </a:r>
            <a:r>
              <a:rPr lang="en" sz="1200" dirty="0" smtClean="0"/>
              <a:t>E </a:t>
            </a:r>
            <a:r>
              <a:rPr lang="en" sz="1200" dirty="0" err="1"/>
              <a:t>Khurana</a:t>
            </a:r>
            <a:r>
              <a:rPr lang="en" sz="1200" dirty="0"/>
              <a:t>, A </a:t>
            </a:r>
            <a:r>
              <a:rPr lang="en" sz="1200" dirty="0" err="1"/>
              <a:t>Sboner</a:t>
            </a:r>
            <a:r>
              <a:rPr lang="en" sz="1200" dirty="0"/>
              <a:t>, </a:t>
            </a:r>
            <a:r>
              <a:rPr lang="en" sz="1200" dirty="0" smtClean="0"/>
              <a:t>A </a:t>
            </a:r>
            <a:r>
              <a:rPr lang="en" sz="1200" dirty="0" err="1"/>
              <a:t>Harmanci</a:t>
            </a:r>
            <a:r>
              <a:rPr lang="en" sz="1200" dirty="0"/>
              <a:t>, </a:t>
            </a:r>
            <a:r>
              <a:rPr lang="en-US" sz="1200" dirty="0" smtClean="0"/>
              <a:t/>
            </a:r>
            <a:br>
              <a:rPr lang="en-US" sz="1200" dirty="0" smtClean="0"/>
            </a:br>
            <a:r>
              <a:rPr lang="en" sz="1200" dirty="0" smtClean="0"/>
              <a:t>J </a:t>
            </a:r>
            <a:r>
              <a:rPr lang="en" sz="1200" dirty="0" err="1"/>
              <a:t>Ro</a:t>
            </a:r>
            <a:r>
              <a:rPr lang="en" sz="1200" b="0" i="0" u="none" strike="noStrike" cap="none" dirty="0" err="1">
                <a:solidFill>
                  <a:srgbClr val="000000"/>
                </a:solidFill>
                <a:latin typeface="Arial"/>
                <a:ea typeface="Arial"/>
                <a:cs typeface="Arial"/>
                <a:sym typeface="Arial"/>
              </a:rPr>
              <a:t>zowsky</a:t>
            </a:r>
            <a:r>
              <a:rPr lang="en" sz="1200" b="0" i="0" u="none" strike="noStrike" cap="none" dirty="0">
                <a:solidFill>
                  <a:srgbClr val="000000"/>
                </a:solidFill>
                <a:latin typeface="Arial"/>
                <a:ea typeface="Arial"/>
                <a:cs typeface="Arial"/>
                <a:sym typeface="Arial"/>
              </a:rPr>
              <a:t>, D Clarke, M Snyder</a:t>
            </a:r>
          </a:p>
          <a:p>
            <a:pPr marL="0" marR="0" lvl="0" indent="0" rtl="0">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rtl="0">
              <a:spcBef>
                <a:spcPts val="0"/>
              </a:spcBef>
              <a:spcAft>
                <a:spcPts val="0"/>
              </a:spcAft>
              <a:buSzPct val="25000"/>
              <a:buNone/>
            </a:pPr>
            <a:r>
              <a:rPr lang="en" sz="1800" b="1" dirty="0" err="1">
                <a:solidFill>
                  <a:srgbClr val="FF0000"/>
                </a:solidFill>
              </a:rPr>
              <a:t>ALoFT.</a:t>
            </a:r>
            <a:r>
              <a:rPr lang="en" sz="1200" dirty="0" err="1">
                <a:solidFill>
                  <a:schemeClr val="dk1"/>
                </a:solidFill>
              </a:rPr>
              <a:t>gersteinlab.org</a:t>
            </a:r>
            <a:endParaRPr lang="en" sz="1200" dirty="0">
              <a:solidFill>
                <a:schemeClr val="dk1"/>
              </a:solidFill>
            </a:endParaRPr>
          </a:p>
          <a:p>
            <a:pPr marL="0" marR="0" lvl="0" indent="0" algn="l" rtl="0">
              <a:lnSpc>
                <a:spcPct val="100000"/>
              </a:lnSpc>
              <a:spcBef>
                <a:spcPts val="0"/>
              </a:spcBef>
              <a:spcAft>
                <a:spcPts val="0"/>
              </a:spcAft>
              <a:buSzPct val="25000"/>
              <a:buNone/>
            </a:pPr>
            <a:r>
              <a:rPr lang="en" sz="1400" b="0" i="0" u="none" strike="noStrike" cap="none" dirty="0">
                <a:solidFill>
                  <a:schemeClr val="dk1"/>
                </a:solidFill>
                <a:latin typeface="Arial"/>
                <a:ea typeface="Arial"/>
                <a:cs typeface="Arial"/>
                <a:sym typeface="Arial"/>
              </a:rPr>
              <a:t>S </a:t>
            </a:r>
            <a:r>
              <a:rPr lang="en" sz="1800" b="1" dirty="0" err="1">
                <a:solidFill>
                  <a:srgbClr val="1155CC"/>
                </a:solidFill>
              </a:rPr>
              <a:t>Balasubramanian</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Y </a:t>
            </a:r>
            <a:r>
              <a:rPr lang="en" sz="1800" b="1" dirty="0">
                <a:solidFill>
                  <a:srgbClr val="1155CC"/>
                </a:solidFill>
              </a:rPr>
              <a:t>Fu</a:t>
            </a:r>
            <a:r>
              <a:rPr lang="en" sz="1200" b="0" i="0" u="none" strike="noStrike" cap="none" dirty="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Arial"/>
              </a:rPr>
              <a:t/>
            </a:r>
            <a:br>
              <a:rPr lang="en-US" sz="1200" b="0" i="0" u="none" strike="noStrike" cap="none" dirty="0" smtClean="0">
                <a:solidFill>
                  <a:schemeClr val="dk1"/>
                </a:solidFill>
                <a:latin typeface="Arial"/>
                <a:ea typeface="Arial"/>
                <a:cs typeface="Arial"/>
                <a:sym typeface="Arial"/>
              </a:rPr>
            </a:br>
            <a:r>
              <a:rPr lang="en" sz="1200" b="0" i="0" u="none" strike="noStrike" cap="none" dirty="0" smtClean="0">
                <a:solidFill>
                  <a:schemeClr val="dk1"/>
                </a:solidFill>
                <a:latin typeface="Arial"/>
                <a:ea typeface="Arial"/>
                <a:cs typeface="Arial"/>
                <a:sym typeface="Arial"/>
              </a:rPr>
              <a:t>M </a:t>
            </a:r>
            <a:r>
              <a:rPr lang="en" sz="1200" b="0" i="0" u="none" strike="noStrike" cap="none" dirty="0" err="1">
                <a:solidFill>
                  <a:schemeClr val="dk1"/>
                </a:solidFill>
                <a:latin typeface="Arial"/>
                <a:ea typeface="Arial"/>
                <a:cs typeface="Arial"/>
                <a:sym typeface="Arial"/>
              </a:rPr>
              <a:t>Pawashe</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P </a:t>
            </a:r>
            <a:r>
              <a:rPr lang="en" sz="1200" b="0" i="0" u="none" strike="noStrike" cap="none" dirty="0">
                <a:solidFill>
                  <a:schemeClr val="dk1"/>
                </a:solidFill>
                <a:latin typeface="Arial"/>
                <a:ea typeface="Arial"/>
                <a:cs typeface="Arial"/>
                <a:sym typeface="Arial"/>
              </a:rPr>
              <a:t>McGillivray, </a:t>
            </a:r>
            <a:r>
              <a:rPr lang="en" sz="1200" b="0" i="0" u="none" strike="noStrike" cap="none" dirty="0" smtClean="0">
                <a:solidFill>
                  <a:schemeClr val="dk1"/>
                </a:solidFill>
                <a:latin typeface="Arial"/>
                <a:ea typeface="Arial"/>
                <a:cs typeface="Arial"/>
                <a:sym typeface="Arial"/>
              </a:rPr>
              <a:t>M </a:t>
            </a:r>
            <a:r>
              <a:rPr lang="en" sz="1200" b="0" i="0" u="none" strike="noStrike" cap="none" dirty="0" err="1">
                <a:solidFill>
                  <a:schemeClr val="dk1"/>
                </a:solidFill>
                <a:latin typeface="Arial"/>
                <a:ea typeface="Arial"/>
                <a:cs typeface="Arial"/>
                <a:sym typeface="Arial"/>
              </a:rPr>
              <a:t>Jin</a:t>
            </a:r>
            <a:r>
              <a:rPr lang="en" sz="1200" b="0" i="0" u="none" strike="noStrike" cap="none" dirty="0">
                <a:solidFill>
                  <a:schemeClr val="dk1"/>
                </a:solidFill>
                <a:latin typeface="Arial"/>
                <a:ea typeface="Arial"/>
                <a:cs typeface="Arial"/>
                <a:sym typeface="Arial"/>
              </a:rPr>
              <a:t>, J Liu, </a:t>
            </a:r>
            <a:r>
              <a:rPr lang="en-US" sz="1200" b="0" i="0" u="none" strike="noStrike" cap="none" dirty="0" smtClean="0">
                <a:solidFill>
                  <a:schemeClr val="dk1"/>
                </a:solidFill>
                <a:latin typeface="Arial"/>
                <a:ea typeface="Arial"/>
                <a:cs typeface="Arial"/>
                <a:sym typeface="Arial"/>
              </a:rPr>
              <a:t/>
            </a:r>
            <a:br>
              <a:rPr lang="en-US" sz="1200" b="0" i="0" u="none" strike="noStrike" cap="none" dirty="0" smtClean="0">
                <a:solidFill>
                  <a:schemeClr val="dk1"/>
                </a:solidFill>
                <a:latin typeface="Arial"/>
                <a:ea typeface="Arial"/>
                <a:cs typeface="Arial"/>
                <a:sym typeface="Arial"/>
              </a:rPr>
            </a:br>
            <a:r>
              <a:rPr lang="en" sz="1200" b="0" i="0" u="none" strike="noStrike" cap="none" dirty="0" smtClean="0">
                <a:solidFill>
                  <a:schemeClr val="dk1"/>
                </a:solidFill>
                <a:latin typeface="Arial"/>
                <a:ea typeface="Arial"/>
                <a:cs typeface="Arial"/>
                <a:sym typeface="Arial"/>
              </a:rPr>
              <a:t>K </a:t>
            </a:r>
            <a:r>
              <a:rPr lang="en" sz="1200" b="0" i="0" u="none" strike="noStrike" cap="none" dirty="0" err="1">
                <a:solidFill>
                  <a:schemeClr val="dk1"/>
                </a:solidFill>
                <a:latin typeface="Arial"/>
                <a:ea typeface="Arial"/>
                <a:cs typeface="Arial"/>
                <a:sym typeface="Arial"/>
              </a:rPr>
              <a:t>Karczewski</a:t>
            </a:r>
            <a:r>
              <a:rPr lang="en" sz="1200" b="0" i="0" u="none" strike="noStrike" cap="none" dirty="0">
                <a:solidFill>
                  <a:schemeClr val="dk1"/>
                </a:solidFill>
                <a:latin typeface="Arial"/>
                <a:ea typeface="Arial"/>
                <a:cs typeface="Arial"/>
                <a:sym typeface="Arial"/>
              </a:rPr>
              <a:t>, D MacArthur</a:t>
            </a:r>
          </a:p>
          <a:p>
            <a:pPr marL="0" marR="0" lvl="0" indent="0" rtl="0">
              <a:spcBef>
                <a:spcPts val="0"/>
              </a:spcBef>
              <a:spcAft>
                <a:spcPts val="0"/>
              </a:spcAft>
              <a:buNone/>
            </a:pPr>
            <a:endParaRPr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SzPct val="25000"/>
              <a:buNone/>
            </a:pPr>
            <a:r>
              <a:rPr lang="en" sz="1800" b="1" dirty="0" err="1">
                <a:solidFill>
                  <a:srgbClr val="FF0000"/>
                </a:solidFill>
              </a:rPr>
              <a:t>F</a:t>
            </a:r>
            <a:r>
              <a:rPr lang="en" sz="1800" b="1" i="0" u="none" strike="noStrike" cap="none" dirty="0" err="1">
                <a:solidFill>
                  <a:srgbClr val="FF0000"/>
                </a:solidFill>
                <a:latin typeface="Arial"/>
                <a:ea typeface="Arial"/>
                <a:cs typeface="Arial"/>
                <a:sym typeface="Arial"/>
              </a:rPr>
              <a:t>un</a:t>
            </a:r>
            <a:r>
              <a:rPr lang="en" sz="1800" b="1" dirty="0" err="1">
                <a:solidFill>
                  <a:srgbClr val="FF0000"/>
                </a:solidFill>
              </a:rPr>
              <a:t>S</a:t>
            </a:r>
            <a:r>
              <a:rPr lang="en" sz="1800" b="1" i="0" u="none" strike="noStrike" cap="none" dirty="0" err="1">
                <a:solidFill>
                  <a:srgbClr val="FF0000"/>
                </a:solidFill>
                <a:latin typeface="Arial"/>
                <a:ea typeface="Arial"/>
                <a:cs typeface="Arial"/>
                <a:sym typeface="Arial"/>
              </a:rPr>
              <a:t>eq</a:t>
            </a:r>
            <a:r>
              <a:rPr lang="en" sz="1200" b="0" i="0" u="none" strike="noStrike" cap="none" dirty="0" err="1">
                <a:solidFill>
                  <a:schemeClr val="dk1"/>
                </a:solidFill>
                <a:latin typeface="Arial"/>
                <a:ea typeface="Arial"/>
                <a:cs typeface="Arial"/>
                <a:sym typeface="Arial"/>
              </a:rPr>
              <a:t>.gersteinlab.org</a:t>
            </a:r>
            <a:endParaRPr lang="en"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SzPct val="25000"/>
              <a:buNone/>
            </a:pPr>
            <a:r>
              <a:rPr lang="en" sz="1200" b="0" i="0" u="none" strike="noStrike" cap="none" dirty="0">
                <a:solidFill>
                  <a:schemeClr val="dk1"/>
                </a:solidFill>
                <a:latin typeface="Arial"/>
                <a:ea typeface="Arial"/>
                <a:cs typeface="Arial"/>
                <a:sym typeface="Arial"/>
              </a:rPr>
              <a:t>Y </a:t>
            </a:r>
            <a:r>
              <a:rPr lang="en" sz="1800" b="1" dirty="0">
                <a:solidFill>
                  <a:srgbClr val="1155CC"/>
                </a:solidFill>
              </a:rPr>
              <a:t>Fu</a:t>
            </a:r>
            <a:r>
              <a:rPr lang="en" sz="1200" b="0" i="0" u="none" strike="noStrike" cap="none" dirty="0">
                <a:solidFill>
                  <a:schemeClr val="dk1"/>
                </a:solidFill>
                <a:latin typeface="Arial"/>
                <a:ea typeface="Arial"/>
                <a:cs typeface="Arial"/>
                <a:sym typeface="Arial"/>
              </a:rPr>
              <a:t>, </a:t>
            </a:r>
            <a:r>
              <a:rPr lang="en" sz="1200" dirty="0">
                <a:solidFill>
                  <a:schemeClr val="dk1"/>
                </a:solidFill>
              </a:rPr>
              <a:t>E </a:t>
            </a:r>
            <a:r>
              <a:rPr lang="en" sz="1800" b="1" dirty="0" err="1">
                <a:solidFill>
                  <a:srgbClr val="1155CC"/>
                </a:solidFill>
              </a:rPr>
              <a:t>Khurana</a:t>
            </a:r>
            <a:r>
              <a:rPr lang="en" sz="1200" dirty="0">
                <a:solidFill>
                  <a:schemeClr val="dk1"/>
                </a:solidFill>
              </a:rPr>
              <a:t>, </a:t>
            </a:r>
            <a:r>
              <a:rPr lang="en" sz="1200" b="0" i="0" u="none" strike="noStrike" cap="none" dirty="0">
                <a:solidFill>
                  <a:schemeClr val="dk1"/>
                </a:solidFill>
                <a:latin typeface="Arial"/>
                <a:ea typeface="Arial"/>
                <a:cs typeface="Arial"/>
                <a:sym typeface="Arial"/>
              </a:rPr>
              <a:t>Z Liu, </a:t>
            </a:r>
            <a:br>
              <a:rPr lang="en" sz="1200" b="0" i="0" u="none" strike="noStrike" cap="none" dirty="0">
                <a:solidFill>
                  <a:schemeClr val="dk1"/>
                </a:solidFill>
                <a:latin typeface="Arial"/>
                <a:ea typeface="Arial"/>
                <a:cs typeface="Arial"/>
                <a:sym typeface="Arial"/>
              </a:rPr>
            </a:br>
            <a:r>
              <a:rPr lang="en" sz="1200" b="0" i="0" u="none" strike="noStrike" cap="none" dirty="0">
                <a:solidFill>
                  <a:schemeClr val="dk1"/>
                </a:solidFill>
                <a:latin typeface="Arial"/>
                <a:ea typeface="Arial"/>
                <a:cs typeface="Arial"/>
                <a:sym typeface="Arial"/>
              </a:rPr>
              <a:t>S Lou, J Bedford, XJ Mu, KY </a:t>
            </a:r>
            <a:r>
              <a:rPr lang="en" sz="1200" b="0" i="0" u="none" strike="noStrike" cap="none" dirty="0" smtClean="0">
                <a:solidFill>
                  <a:schemeClr val="dk1"/>
                </a:solidFill>
                <a:latin typeface="Arial"/>
                <a:ea typeface="Arial"/>
                <a:cs typeface="Arial"/>
                <a:sym typeface="Arial"/>
              </a:rPr>
              <a:t>Yip</a:t>
            </a:r>
            <a:endParaRPr lang="en-US" sz="1200" b="0" i="0" u="none" strike="noStrike" cap="none" dirty="0" smtClean="0">
              <a:solidFill>
                <a:schemeClr val="dk1"/>
              </a:solidFill>
              <a:latin typeface="Arial"/>
              <a:ea typeface="Arial"/>
              <a:cs typeface="Arial"/>
              <a:sym typeface="Arial"/>
            </a:endParaRPr>
          </a:p>
          <a:p>
            <a:pPr marL="0" marR="0" lvl="0" indent="0" rtl="0">
              <a:spcBef>
                <a:spcPts val="0"/>
              </a:spcBef>
              <a:spcAft>
                <a:spcPts val="0"/>
              </a:spcAft>
              <a:buSzPct val="25000"/>
              <a:buNone/>
            </a:pPr>
            <a:endParaRPr lang="en-US" sz="1200" b="0" i="0" u="none" strike="noStrike" cap="none" dirty="0" smtClean="0">
              <a:solidFill>
                <a:schemeClr val="dk1"/>
              </a:solidFill>
              <a:latin typeface="Arial"/>
              <a:ea typeface="Arial"/>
              <a:cs typeface="Arial"/>
              <a:sym typeface="Arial"/>
            </a:endParaRPr>
          </a:p>
          <a:p>
            <a:pPr>
              <a:buSzPct val="25000"/>
            </a:pPr>
            <a:r>
              <a:rPr lang="en-US" sz="2000" b="1" dirty="0" err="1">
                <a:solidFill>
                  <a:srgbClr val="FF0000"/>
                </a:solidFill>
              </a:rPr>
              <a:t>pRCC</a:t>
            </a:r>
            <a:r>
              <a:rPr lang="en-US" sz="2000" b="1" dirty="0">
                <a:solidFill>
                  <a:srgbClr val="FF0000"/>
                </a:solidFill>
              </a:rPr>
              <a:t> </a:t>
            </a:r>
            <a:r>
              <a:rPr lang="en-US" sz="1200" dirty="0">
                <a:solidFill>
                  <a:schemeClr val="dk1"/>
                </a:solidFill>
              </a:rPr>
              <a:t>- S </a:t>
            </a:r>
            <a:r>
              <a:rPr lang="en-US" sz="1800" b="1" dirty="0">
                <a:solidFill>
                  <a:srgbClr val="1155CC"/>
                </a:solidFill>
              </a:rPr>
              <a:t>Li</a:t>
            </a:r>
            <a:r>
              <a:rPr lang="en-US" sz="1200" dirty="0">
                <a:solidFill>
                  <a:schemeClr val="dk1"/>
                </a:solidFill>
              </a:rPr>
              <a:t>, B </a:t>
            </a:r>
            <a:r>
              <a:rPr lang="en-US" sz="1200" dirty="0" err="1">
                <a:solidFill>
                  <a:schemeClr val="dk1"/>
                </a:solidFill>
              </a:rPr>
              <a:t>Shuch</a:t>
            </a:r>
            <a:endParaRPr lang="en-US" sz="1200" dirty="0">
              <a:solidFill>
                <a:schemeClr val="dk1"/>
              </a:solidFill>
            </a:endParaRPr>
          </a:p>
          <a:p>
            <a:pPr marL="0" marR="0" lvl="0" indent="0" rtl="0">
              <a:spcBef>
                <a:spcPts val="0"/>
              </a:spcBef>
              <a:spcAft>
                <a:spcPts val="0"/>
              </a:spcAft>
              <a:buSzPct val="25000"/>
              <a:buNone/>
            </a:pPr>
            <a:endParaRPr lang="en" sz="1200" b="0" i="0" u="none" strike="noStrike" cap="none" dirty="0">
              <a:solidFill>
                <a:schemeClr val="dk1"/>
              </a:solidFill>
              <a:latin typeface="Arial"/>
              <a:ea typeface="Arial"/>
              <a:cs typeface="Arial"/>
              <a:sym typeface="Arial"/>
            </a:endParaRPr>
          </a:p>
        </p:txBody>
      </p:sp>
      <p:sp>
        <p:nvSpPr>
          <p:cNvPr id="1880" name="Shape 1880"/>
          <p:cNvSpPr/>
          <p:nvPr/>
        </p:nvSpPr>
        <p:spPr>
          <a:xfrm>
            <a:off x="4102039" y="-419159"/>
            <a:ext cx="5064931" cy="2456591"/>
          </a:xfrm>
          <a:prstGeom prst="rect">
            <a:avLst/>
          </a:prstGeom>
          <a:noFill/>
          <a:ln>
            <a:noFill/>
          </a:ln>
        </p:spPr>
        <p:txBody>
          <a:bodyPr wrap="square" lIns="68575" tIns="34275" rIns="68575" bIns="34275" anchor="t" anchorCtr="0">
            <a:noAutofit/>
          </a:bodyPr>
          <a:lstStyle/>
          <a:p>
            <a:pPr lvl="0" rtl="0">
              <a:spcBef>
                <a:spcPts val="0"/>
              </a:spcBef>
              <a:buClr>
                <a:schemeClr val="dk1"/>
              </a:buClr>
              <a:buFont typeface="Arial"/>
              <a:buNone/>
            </a:pPr>
            <a:endParaRPr sz="1800" b="1" dirty="0" smtClean="0">
              <a:solidFill>
                <a:srgbClr val="FF0000"/>
              </a:solidFill>
            </a:endParaRPr>
          </a:p>
          <a:p>
            <a:pPr lvl="0" rtl="0">
              <a:spcBef>
                <a:spcPts val="0"/>
              </a:spcBef>
              <a:buClr>
                <a:schemeClr val="dk1"/>
              </a:buClr>
              <a:buSzPct val="25000"/>
              <a:buFont typeface="Arial"/>
              <a:buNone/>
            </a:pPr>
            <a:endParaRPr lang="en-US" sz="1800" b="1" dirty="0" smtClean="0">
              <a:solidFill>
                <a:srgbClr val="FF0000"/>
              </a:solidFill>
            </a:endParaRPr>
          </a:p>
          <a:p>
            <a:pPr lvl="0" rtl="0">
              <a:spcBef>
                <a:spcPts val="0"/>
              </a:spcBef>
              <a:buClr>
                <a:schemeClr val="dk1"/>
              </a:buClr>
              <a:buSzPct val="25000"/>
              <a:buFont typeface="Arial"/>
              <a:buNone/>
            </a:pPr>
            <a:r>
              <a:rPr lang="en" sz="1800" b="1" dirty="0" smtClean="0">
                <a:solidFill>
                  <a:srgbClr val="FF0000"/>
                </a:solidFill>
              </a:rPr>
              <a:t>CostSeq2</a:t>
            </a:r>
            <a:r>
              <a:rPr lang="en-US" sz="1800" b="1" dirty="0" smtClean="0">
                <a:solidFill>
                  <a:srgbClr val="FF0000"/>
                </a:solidFill>
              </a:rPr>
              <a:t> </a:t>
            </a:r>
            <a:r>
              <a:rPr lang="en-US" sz="1200" dirty="0">
                <a:solidFill>
                  <a:schemeClr val="dk1"/>
                </a:solidFill>
              </a:rPr>
              <a:t>-</a:t>
            </a:r>
            <a:r>
              <a:rPr lang="en-US" sz="1800" b="1" dirty="0" smtClean="0">
                <a:solidFill>
                  <a:srgbClr val="FF0000"/>
                </a:solidFill>
              </a:rPr>
              <a:t> </a:t>
            </a:r>
            <a:r>
              <a:rPr lang="en" sz="1100" dirty="0" smtClean="0">
                <a:solidFill>
                  <a:schemeClr val="dk1"/>
                </a:solidFill>
              </a:rPr>
              <a:t>P </a:t>
            </a:r>
            <a:r>
              <a:rPr lang="en" sz="1800" b="1" dirty="0">
                <a:solidFill>
                  <a:srgbClr val="1155CC"/>
                </a:solidFill>
              </a:rPr>
              <a:t>Muir</a:t>
            </a:r>
            <a:r>
              <a:rPr lang="en" sz="1100" dirty="0">
                <a:solidFill>
                  <a:schemeClr val="dk1"/>
                </a:solidFill>
              </a:rPr>
              <a:t>, S Li, S Lou, D Wang, DJ </a:t>
            </a:r>
            <a:r>
              <a:rPr lang="en" sz="1100" dirty="0" err="1">
                <a:solidFill>
                  <a:schemeClr val="dk1"/>
                </a:solidFill>
              </a:rPr>
              <a:t>Spakowicz</a:t>
            </a:r>
            <a:r>
              <a:rPr lang="en" sz="1100" dirty="0">
                <a:solidFill>
                  <a:schemeClr val="dk1"/>
                </a:solidFill>
              </a:rPr>
              <a:t>, </a:t>
            </a:r>
            <a:r>
              <a:rPr lang="en-US" sz="1100" dirty="0" smtClean="0">
                <a:solidFill>
                  <a:schemeClr val="dk1"/>
                </a:solidFill>
              </a:rPr>
              <a:t/>
            </a:r>
            <a:br>
              <a:rPr lang="en-US" sz="1100" dirty="0" smtClean="0">
                <a:solidFill>
                  <a:schemeClr val="dk1"/>
                </a:solidFill>
              </a:rPr>
            </a:br>
            <a:r>
              <a:rPr lang="en" sz="1100" dirty="0" smtClean="0">
                <a:solidFill>
                  <a:schemeClr val="dk1"/>
                </a:solidFill>
              </a:rPr>
              <a:t>L </a:t>
            </a:r>
            <a:r>
              <a:rPr lang="en" sz="1100" dirty="0" err="1">
                <a:solidFill>
                  <a:schemeClr val="dk1"/>
                </a:solidFill>
              </a:rPr>
              <a:t>Salichos</a:t>
            </a:r>
            <a:r>
              <a:rPr lang="en" sz="1100" dirty="0">
                <a:solidFill>
                  <a:schemeClr val="dk1"/>
                </a:solidFill>
              </a:rPr>
              <a:t>, J Zhang, GM Weinstock, F Isaacs, J </a:t>
            </a:r>
            <a:r>
              <a:rPr lang="en" sz="1100" dirty="0" err="1">
                <a:solidFill>
                  <a:schemeClr val="dk1"/>
                </a:solidFill>
              </a:rPr>
              <a:t>Rozowsky</a:t>
            </a:r>
            <a:endParaRPr lang="en" sz="1100" dirty="0">
              <a:solidFill>
                <a:schemeClr val="dk1"/>
              </a:solidFill>
            </a:endParaRPr>
          </a:p>
          <a:p>
            <a:pPr marL="0" marR="0" lvl="0" indent="0" algn="l" rtl="0">
              <a:spcBef>
                <a:spcPts val="0"/>
              </a:spcBef>
              <a:spcAft>
                <a:spcPts val="0"/>
              </a:spcAft>
              <a:buNone/>
            </a:pPr>
            <a:endParaRPr sz="1200" dirty="0"/>
          </a:p>
          <a:p>
            <a:pPr lvl="0" rtl="0">
              <a:spcBef>
                <a:spcPts val="0"/>
              </a:spcBef>
              <a:buClr>
                <a:schemeClr val="dk1"/>
              </a:buClr>
              <a:buSzPct val="25000"/>
              <a:buFont typeface="Arial"/>
              <a:buNone/>
            </a:pPr>
            <a:r>
              <a:rPr lang="en" sz="1800" b="1" dirty="0" err="1">
                <a:solidFill>
                  <a:srgbClr val="FF0000"/>
                </a:solidFill>
              </a:rPr>
              <a:t>LARVA</a:t>
            </a:r>
            <a:r>
              <a:rPr lang="en" sz="1200" dirty="0" err="1">
                <a:solidFill>
                  <a:schemeClr val="dk1"/>
                </a:solidFill>
              </a:rPr>
              <a:t>.gersteinlab.org</a:t>
            </a:r>
            <a:endParaRPr lang="en" sz="1200" dirty="0">
              <a:solidFill>
                <a:schemeClr val="dk1"/>
              </a:solidFill>
            </a:endParaRPr>
          </a:p>
          <a:p>
            <a:pPr lvl="0" rtl="0">
              <a:spcBef>
                <a:spcPts val="0"/>
              </a:spcBef>
              <a:buClr>
                <a:schemeClr val="dk1"/>
              </a:buClr>
              <a:buSzPct val="25000"/>
              <a:buFont typeface="Arial"/>
              <a:buNone/>
            </a:pPr>
            <a:r>
              <a:rPr lang="en" sz="1200" dirty="0">
                <a:solidFill>
                  <a:schemeClr val="dk1"/>
                </a:solidFill>
              </a:rPr>
              <a:t>L </a:t>
            </a:r>
            <a:r>
              <a:rPr lang="en" sz="1800" b="1" dirty="0" err="1">
                <a:solidFill>
                  <a:srgbClr val="1155CC"/>
                </a:solidFill>
              </a:rPr>
              <a:t>Lochovsky</a:t>
            </a:r>
            <a:r>
              <a:rPr lang="en" sz="1200" dirty="0">
                <a:solidFill>
                  <a:schemeClr val="dk1"/>
                </a:solidFill>
              </a:rPr>
              <a:t>, J </a:t>
            </a:r>
            <a:r>
              <a:rPr lang="en" sz="1800" b="1" dirty="0">
                <a:solidFill>
                  <a:srgbClr val="1155CC"/>
                </a:solidFill>
              </a:rPr>
              <a:t>Zhang</a:t>
            </a:r>
            <a:r>
              <a:rPr lang="en" sz="1200" dirty="0">
                <a:solidFill>
                  <a:schemeClr val="dk1"/>
                </a:solidFill>
              </a:rPr>
              <a:t>, </a:t>
            </a:r>
            <a:r>
              <a:rPr lang="en" sz="1200" dirty="0" smtClean="0">
                <a:solidFill>
                  <a:schemeClr val="dk1"/>
                </a:solidFill>
              </a:rPr>
              <a:t>Y </a:t>
            </a:r>
            <a:r>
              <a:rPr lang="en" sz="1200" dirty="0">
                <a:solidFill>
                  <a:schemeClr val="dk1"/>
                </a:solidFill>
              </a:rPr>
              <a:t>Fu, E </a:t>
            </a:r>
            <a:r>
              <a:rPr lang="en" sz="1200" dirty="0" err="1">
                <a:solidFill>
                  <a:schemeClr val="dk1"/>
                </a:solidFill>
              </a:rPr>
              <a:t>Khurana</a:t>
            </a:r>
            <a:endParaRPr lang="en" sz="1200" dirty="0">
              <a:solidFill>
                <a:schemeClr val="dk1"/>
              </a:solidFill>
            </a:endParaRPr>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SzPct val="25000"/>
              <a:buFont typeface="Arial"/>
              <a:buNone/>
            </a:pPr>
            <a:r>
              <a:rPr lang="en" sz="1800" b="1" dirty="0" err="1" smtClean="0">
                <a:solidFill>
                  <a:srgbClr val="FF0000"/>
                </a:solidFill>
              </a:rPr>
              <a:t>MOAT</a:t>
            </a:r>
            <a:r>
              <a:rPr lang="en" sz="1200" dirty="0" err="1" smtClean="0">
                <a:solidFill>
                  <a:schemeClr val="dk1"/>
                </a:solidFill>
              </a:rPr>
              <a:t>.gersteinlab.org</a:t>
            </a:r>
            <a:r>
              <a:rPr lang="en-US" sz="1200" dirty="0">
                <a:solidFill>
                  <a:schemeClr val="dk1"/>
                </a:solidFill>
              </a:rPr>
              <a:t> </a:t>
            </a:r>
            <a:r>
              <a:rPr lang="en-US" sz="1200" dirty="0" smtClean="0">
                <a:solidFill>
                  <a:schemeClr val="dk1"/>
                </a:solidFill>
              </a:rPr>
              <a:t>- </a:t>
            </a:r>
            <a:r>
              <a:rPr lang="en" dirty="0" smtClean="0">
                <a:solidFill>
                  <a:schemeClr val="dk1"/>
                </a:solidFill>
              </a:rPr>
              <a:t>L </a:t>
            </a:r>
            <a:r>
              <a:rPr lang="en" sz="1800" b="1" dirty="0" err="1">
                <a:solidFill>
                  <a:srgbClr val="1155CC"/>
                </a:solidFill>
              </a:rPr>
              <a:t>Lochovsky</a:t>
            </a:r>
            <a:r>
              <a:rPr lang="en" dirty="0">
                <a:solidFill>
                  <a:schemeClr val="dk1"/>
                </a:solidFill>
              </a:rPr>
              <a:t>, J </a:t>
            </a:r>
            <a:r>
              <a:rPr lang="en" sz="1800" b="1" dirty="0" smtClean="0">
                <a:solidFill>
                  <a:srgbClr val="1155CC"/>
                </a:solidFill>
              </a:rPr>
              <a:t>Zhang</a:t>
            </a:r>
            <a:endParaRPr lang="en-US" sz="1800" b="1" dirty="0">
              <a:solidFill>
                <a:srgbClr val="1155CC"/>
              </a:solidFill>
            </a:endParaRPr>
          </a:p>
          <a:p>
            <a:pPr lvl="0">
              <a:buClr>
                <a:srgbClr val="000000"/>
              </a:buClr>
            </a:pPr>
            <a:endParaRPr lang="en-US" sz="1200" dirty="0"/>
          </a:p>
          <a:p>
            <a:pPr>
              <a:buClr>
                <a:schemeClr val="dk1"/>
              </a:buClr>
              <a:buSzPct val="25000"/>
            </a:pPr>
            <a:r>
              <a:rPr lang="en" sz="1200" dirty="0" smtClean="0"/>
              <a:t>g</a:t>
            </a:r>
            <a:r>
              <a:rPr lang="en-US" sz="1200" dirty="0" err="1" smtClean="0"/>
              <a:t>ithub.g</a:t>
            </a:r>
            <a:r>
              <a:rPr lang="en" sz="1200" dirty="0" err="1" smtClean="0"/>
              <a:t>ersteinlab.org</a:t>
            </a:r>
            <a:r>
              <a:rPr lang="en-US" sz="1200" dirty="0" smtClean="0"/>
              <a:t>/</a:t>
            </a:r>
            <a:r>
              <a:rPr lang="en-US" sz="1800" b="1" dirty="0" err="1" smtClean="0">
                <a:solidFill>
                  <a:srgbClr val="FF0000"/>
                </a:solidFill>
              </a:rPr>
              <a:t>uORFs</a:t>
            </a:r>
            <a:endParaRPr lang="en" sz="1200" dirty="0"/>
          </a:p>
          <a:p>
            <a:pPr lvl="0">
              <a:buSzPct val="25000"/>
            </a:pPr>
            <a:r>
              <a:rPr lang="en-US" dirty="0" smtClean="0"/>
              <a:t>P</a:t>
            </a:r>
            <a:r>
              <a:rPr lang="en" dirty="0" smtClean="0"/>
              <a:t> </a:t>
            </a:r>
            <a:r>
              <a:rPr lang="en-US" sz="1800" b="1" dirty="0" smtClean="0">
                <a:solidFill>
                  <a:srgbClr val="1155CC"/>
                </a:solidFill>
              </a:rPr>
              <a:t>McGillivray</a:t>
            </a:r>
            <a:r>
              <a:rPr lang="en" sz="1200" dirty="0" smtClean="0"/>
              <a:t>, </a:t>
            </a:r>
            <a:r>
              <a:rPr lang="en-US" sz="1200" dirty="0"/>
              <a:t>R</a:t>
            </a:r>
            <a:r>
              <a:rPr lang="en" sz="1200" dirty="0"/>
              <a:t> </a:t>
            </a:r>
            <a:r>
              <a:rPr lang="en-US" sz="1200" dirty="0" smtClean="0"/>
              <a:t>Ault, </a:t>
            </a:r>
            <a:r>
              <a:rPr lang="en" sz="1200" dirty="0" smtClean="0"/>
              <a:t>M </a:t>
            </a:r>
            <a:r>
              <a:rPr lang="en" sz="1200" dirty="0" err="1" smtClean="0"/>
              <a:t>Pawashe</a:t>
            </a:r>
            <a:r>
              <a:rPr lang="en" sz="1200" dirty="0" smtClean="0"/>
              <a:t>,</a:t>
            </a:r>
            <a:endParaRPr lang="en-US" sz="1200" dirty="0" smtClean="0"/>
          </a:p>
          <a:p>
            <a:pPr lvl="0">
              <a:buSzPct val="25000"/>
            </a:pPr>
            <a:r>
              <a:rPr lang="en-US" sz="1200" dirty="0" smtClean="0"/>
              <a:t>R Kitchen, S </a:t>
            </a:r>
            <a:r>
              <a:rPr lang="en-US" sz="1200" dirty="0" err="1" smtClean="0"/>
              <a:t>Balasubramanian</a:t>
            </a:r>
            <a:endParaRPr lang="en-US" sz="1200" dirty="0" smtClean="0"/>
          </a:p>
          <a:p>
            <a:pPr lvl="0">
              <a:buSzPct val="25000"/>
            </a:pPr>
            <a:endParaRPr lang="en-US" sz="1200" dirty="0"/>
          </a:p>
          <a:p>
            <a:pPr>
              <a:buSzPct val="25000"/>
            </a:pPr>
            <a:r>
              <a:rPr lang="en-US" sz="1800" b="1" dirty="0" err="1" smtClean="0">
                <a:solidFill>
                  <a:srgbClr val="FF0000"/>
                </a:solidFill>
              </a:rPr>
              <a:t>Biomednets</a:t>
            </a:r>
            <a:r>
              <a:rPr lang="en-US" sz="1200" dirty="0"/>
              <a:t> - </a:t>
            </a:r>
            <a:r>
              <a:rPr lang="en-US" dirty="0" smtClean="0"/>
              <a:t>P</a:t>
            </a:r>
            <a:r>
              <a:rPr lang="en" dirty="0" smtClean="0"/>
              <a:t> </a:t>
            </a:r>
            <a:r>
              <a:rPr lang="en-US" sz="1800" b="1" dirty="0">
                <a:solidFill>
                  <a:srgbClr val="1155CC"/>
                </a:solidFill>
              </a:rPr>
              <a:t>McGillivray</a:t>
            </a:r>
            <a:r>
              <a:rPr lang="en" sz="1200" dirty="0"/>
              <a:t>, </a:t>
            </a:r>
            <a:r>
              <a:rPr lang="en-US" sz="1200" dirty="0" smtClean="0"/>
              <a:t>D Clarke, W Meyerson</a:t>
            </a:r>
            <a:r>
              <a:rPr lang="en" sz="1200" dirty="0" smtClean="0"/>
              <a:t>,</a:t>
            </a:r>
            <a:r>
              <a:rPr lang="en-US" sz="1200" dirty="0" smtClean="0"/>
              <a:t> J Zhang, D Lee, M </a:t>
            </a:r>
            <a:r>
              <a:rPr lang="en-US" sz="1200" dirty="0" err="1" smtClean="0"/>
              <a:t>Gu</a:t>
            </a:r>
            <a:r>
              <a:rPr lang="en-US" sz="1200" dirty="0" smtClean="0"/>
              <a:t>, S Kumar, H Zhou</a:t>
            </a:r>
            <a:endParaRPr lang="en-US" sz="1050" dirty="0" smtClean="0"/>
          </a:p>
          <a:p>
            <a:pPr lvl="0"/>
            <a:endParaRPr lang="en-US" sz="1050" dirty="0" smtClean="0"/>
          </a:p>
          <a:p>
            <a:pPr lvl="0" rtl="0">
              <a:spcBef>
                <a:spcPts val="0"/>
              </a:spcBef>
              <a:buClr>
                <a:schemeClr val="dk1"/>
              </a:buClr>
              <a:buFont typeface="Arial"/>
              <a:buNone/>
            </a:pPr>
            <a:endParaRPr lang="en" sz="2400" b="1" dirty="0">
              <a:solidFill>
                <a:srgbClr val="1155CC"/>
              </a:solidFill>
            </a:endParaRPr>
          </a:p>
          <a:p>
            <a:pPr lvl="0" rtl="0">
              <a:spcBef>
                <a:spcPts val="0"/>
              </a:spcBef>
              <a:buClr>
                <a:schemeClr val="dk1"/>
              </a:buClr>
              <a:buFont typeface="Arial"/>
              <a:buNone/>
            </a:pPr>
            <a:endParaRPr sz="1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495" y="3171401"/>
            <a:ext cx="3298274" cy="2121124"/>
          </a:xfrm>
          <a:prstGeom prst="rect">
            <a:avLst/>
          </a:prstGeom>
          <a:ln w="19050">
            <a:solidFill>
              <a:schemeClr val="tx1"/>
            </a:solidFill>
          </a:ln>
        </p:spPr>
      </p:pic>
      <p:sp>
        <p:nvSpPr>
          <p:cNvPr id="2" name="TextBox 1"/>
          <p:cNvSpPr txBox="1"/>
          <p:nvPr/>
        </p:nvSpPr>
        <p:spPr>
          <a:xfrm rot="16200000">
            <a:off x="-1880411" y="2293599"/>
            <a:ext cx="4830168" cy="615553"/>
          </a:xfrm>
          <a:prstGeom prst="rect">
            <a:avLst/>
          </a:prstGeom>
          <a:noFill/>
        </p:spPr>
        <p:txBody>
          <a:bodyPr wrap="none" rtlCol="0">
            <a:spAutoFit/>
          </a:bodyPr>
          <a:lstStyle/>
          <a:p>
            <a:pPr lvl="0">
              <a:buSzPct val="61111"/>
            </a:pPr>
            <a:r>
              <a:rPr lang="en" sz="2200" b="1" dirty="0" smtClean="0">
                <a:solidFill>
                  <a:schemeClr val="tx1">
                    <a:lumMod val="95000"/>
                    <a:lumOff val="5000"/>
                  </a:schemeClr>
                </a:solidFill>
              </a:rPr>
              <a:t>Ack</a:t>
            </a:r>
            <a:r>
              <a:rPr lang="en" sz="1200" dirty="0" smtClean="0">
                <a:solidFill>
                  <a:schemeClr val="dk1"/>
                </a:solidFill>
              </a:rPr>
              <a:t>nowledgments</a:t>
            </a:r>
            <a:r>
              <a:rPr lang="en-US" sz="1200" dirty="0">
                <a:solidFill>
                  <a:schemeClr val="dk1"/>
                </a:solidFill>
              </a:rPr>
              <a:t>!</a:t>
            </a:r>
            <a:r>
              <a:rPr lang="en-US" sz="1200" dirty="0" smtClean="0">
                <a:solidFill>
                  <a:schemeClr val="dk1"/>
                </a:solidFill>
              </a:rPr>
              <a:t>    </a:t>
            </a:r>
            <a:r>
              <a:rPr lang="en" sz="1200" dirty="0" smtClean="0">
                <a:solidFill>
                  <a:schemeClr val="dk1"/>
                </a:solidFill>
              </a:rPr>
              <a:t>Also</a:t>
            </a:r>
            <a:r>
              <a:rPr lang="en" sz="1200" dirty="0">
                <a:solidFill>
                  <a:schemeClr val="dk1"/>
                </a:solidFill>
              </a:rPr>
              <a:t>, </a:t>
            </a:r>
            <a:r>
              <a:rPr lang="en" sz="1200" dirty="0" smtClean="0">
                <a:solidFill>
                  <a:schemeClr val="dk1"/>
                </a:solidFill>
              </a:rPr>
              <a:t>Hiring</a:t>
            </a:r>
            <a:r>
              <a:rPr lang="en-US" sz="1200" dirty="0"/>
              <a:t>:</a:t>
            </a:r>
            <a:r>
              <a:rPr lang="en" sz="1200" dirty="0" smtClean="0"/>
              <a:t> </a:t>
            </a:r>
            <a:r>
              <a:rPr lang="en" sz="1200" dirty="0"/>
              <a:t>See</a:t>
            </a:r>
            <a:r>
              <a:rPr lang="en" sz="1800" b="1" dirty="0">
                <a:solidFill>
                  <a:schemeClr val="tx1">
                    <a:lumMod val="95000"/>
                    <a:lumOff val="5000"/>
                  </a:schemeClr>
                </a:solidFill>
              </a:rPr>
              <a:t> </a:t>
            </a:r>
            <a:r>
              <a:rPr lang="en" sz="2200" b="1" dirty="0" err="1">
                <a:solidFill>
                  <a:schemeClr val="tx1">
                    <a:lumMod val="95000"/>
                    <a:lumOff val="5000"/>
                  </a:schemeClr>
                </a:solidFill>
              </a:rPr>
              <a:t>Jobs</a:t>
            </a:r>
            <a:r>
              <a:rPr lang="en" sz="1200" dirty="0" err="1"/>
              <a:t>.gersteinlab.org</a:t>
            </a:r>
            <a:endParaRPr lang="en" sz="1200" dirty="0"/>
          </a:p>
          <a:p>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314450" y="1975247"/>
            <a:ext cx="2762400" cy="24954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Exponential increase in the number of transistors per chip.</a:t>
            </a:r>
          </a:p>
          <a:p>
            <a:pPr marL="165100" marR="0" lvl="0" indent="-171450" algn="l" rtl="0">
              <a:spcBef>
                <a:spcPts val="200"/>
              </a:spcBef>
              <a:spcAft>
                <a:spcPts val="0"/>
              </a:spcAft>
              <a:buClr>
                <a:schemeClr val="dk1"/>
              </a:buClr>
              <a:buFont typeface="Merriweather Sans"/>
              <a:buNone/>
            </a:pPr>
            <a:endParaRPr sz="1100" b="0" i="0" u="none" strike="noStrike" cap="none">
              <a:solidFill>
                <a:schemeClr val="dk1"/>
              </a:solidFill>
              <a:latin typeface="Arial"/>
              <a:ea typeface="Arial"/>
              <a:cs typeface="Arial"/>
              <a:sym typeface="Arial"/>
            </a:endParaRPr>
          </a:p>
          <a:p>
            <a:pPr marL="165100" marR="0" lvl="0" indent="-158750" algn="l" rtl="0">
              <a:spcBef>
                <a:spcPts val="3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Led to improvements in speed and miniaturization.</a:t>
            </a:r>
          </a:p>
          <a:p>
            <a:pPr marL="165100" marR="0" lvl="0" indent="-158750" algn="l" rtl="0">
              <a:spcBef>
                <a:spcPts val="300"/>
              </a:spcBef>
              <a:spcAft>
                <a:spcPts val="0"/>
              </a:spcAft>
              <a:buClr>
                <a:schemeClr val="dk1"/>
              </a:buClr>
              <a:buFont typeface="Arial"/>
              <a:buNone/>
            </a:pPr>
            <a:endParaRPr sz="1500" b="0" i="0" u="none" strike="noStrike" cap="none">
              <a:solidFill>
                <a:schemeClr val="dk1"/>
              </a:solidFill>
              <a:latin typeface="Arial"/>
              <a:ea typeface="Arial"/>
              <a:cs typeface="Arial"/>
              <a:sym typeface="Arial"/>
            </a:endParaRPr>
          </a:p>
          <a:p>
            <a:pPr marL="165100" marR="0" lvl="0" indent="-158750" algn="l" rtl="0">
              <a:spcBef>
                <a:spcPts val="3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Drove widespread adoption and novel applications of computer technology.</a:t>
            </a:r>
          </a:p>
        </p:txBody>
      </p:sp>
      <p:sp>
        <p:nvSpPr>
          <p:cNvPr id="154" name="Shape 154"/>
          <p:cNvSpPr txBox="1">
            <a:spLocks noGrp="1"/>
          </p:cNvSpPr>
          <p:nvPr>
            <p:ph type="title"/>
          </p:nvPr>
        </p:nvSpPr>
        <p:spPr>
          <a:xfrm>
            <a:off x="1314450" y="485775"/>
            <a:ext cx="23634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2D2DB9"/>
              </a:buClr>
              <a:buSzPct val="100000"/>
              <a:buFont typeface="Arial"/>
              <a:buNone/>
            </a:pPr>
            <a:r>
              <a:rPr lang="en" sz="1900" b="1" i="0" u="none" strike="noStrike" cap="none">
                <a:solidFill>
                  <a:srgbClr val="2D2DB9"/>
                </a:solidFill>
                <a:latin typeface="Arial"/>
                <a:ea typeface="Arial"/>
                <a:cs typeface="Arial"/>
                <a:sym typeface="Arial"/>
              </a:rPr>
              <a:t>Moore’s Law:</a:t>
            </a:r>
            <a:br>
              <a:rPr lang="en" sz="1900" b="1" i="0" u="none" strike="noStrike" cap="none">
                <a:solidFill>
                  <a:srgbClr val="2D2DB9"/>
                </a:solidFill>
                <a:latin typeface="Arial"/>
                <a:ea typeface="Arial"/>
                <a:cs typeface="Arial"/>
                <a:sym typeface="Arial"/>
              </a:rPr>
            </a:br>
            <a:r>
              <a:rPr lang="en" sz="1900" b="1" i="0" u="none" strike="noStrike" cap="none">
                <a:solidFill>
                  <a:srgbClr val="2D2DB9"/>
                </a:solidFill>
                <a:latin typeface="Arial"/>
                <a:ea typeface="Arial"/>
                <a:cs typeface="Arial"/>
                <a:sym typeface="Arial"/>
              </a:rPr>
              <a:t>Exponential Scaling of Computer Technology</a:t>
            </a:r>
          </a:p>
        </p:txBody>
      </p:sp>
      <p:sp>
        <p:nvSpPr>
          <p:cNvPr id="155" name="Shape 155"/>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[Waldrop (‘15) Nature]</a:t>
            </a:r>
          </a:p>
        </p:txBody>
      </p:sp>
      <p:pic>
        <p:nvPicPr>
          <p:cNvPr id="156" name="Shape 156" descr="http://www.nature.com/polopoly_fs/7.33896.1455023892%21/image/nature_NF_Moore-Law_11.02.2016-WEB.png_gen/derivatives/landscape_630/nature_NF_Moore-Law_11.02.2016-WEB.png"/>
          <p:cNvPicPr preferRelativeResize="0"/>
          <p:nvPr/>
        </p:nvPicPr>
        <p:blipFill rotWithShape="1">
          <a:blip r:embed="rId3">
            <a:alphaModFix/>
          </a:blip>
          <a:srcRect t="18031" b="4147"/>
          <a:stretch/>
        </p:blipFill>
        <p:spPr>
          <a:xfrm>
            <a:off x="4474370" y="92869"/>
            <a:ext cx="3039194" cy="4830993"/>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smtClean="0"/>
              <a:t>No Conflicts</a:t>
            </a:r>
          </a:p>
          <a:p>
            <a:pPr marL="461963" lvl="0" indent="0" rtl="0">
              <a:spcBef>
                <a:spcPts val="0"/>
              </a:spcBef>
              <a:buNone/>
            </a:pPr>
            <a:r>
              <a:rPr lang="en-US" sz="1400" dirty="0" smtClean="0"/>
              <a:t>Unless explicitly listed here. There are no conflicts of interest relevant to the material in this talk </a:t>
            </a:r>
          </a:p>
          <a:p>
            <a:pPr marL="0" lvl="0" indent="0" rtl="0">
              <a:spcBef>
                <a:spcPts val="0"/>
              </a:spcBef>
              <a:buNone/>
            </a:pPr>
            <a:r>
              <a:rPr lang="en" dirty="0" smtClean="0"/>
              <a:t>General PERMISSIONS</a:t>
            </a:r>
          </a:p>
          <a:p>
            <a:pPr marL="457200" lvl="0" indent="-381000" rtl="0">
              <a:spcBef>
                <a:spcPts val="0"/>
              </a:spcBef>
              <a:spcAft>
                <a:spcPts val="0"/>
              </a:spcAft>
            </a:pPr>
            <a:r>
              <a:rPr lang="en" sz="1400" dirty="0" smtClean="0"/>
              <a:t>This </a:t>
            </a:r>
            <a:r>
              <a:rPr lang="en" sz="1400" dirty="0"/>
              <a:t>Presentation is copyright Mark Gerstein, Yale University, </a:t>
            </a:r>
            <a:r>
              <a:rPr lang="en" sz="1400" dirty="0" smtClean="0"/>
              <a:t>201</a:t>
            </a:r>
            <a:r>
              <a:rPr lang="en-US" sz="1400" dirty="0" smtClean="0"/>
              <a:t>7</a:t>
            </a:r>
            <a:r>
              <a:rPr lang="en" sz="1400" dirty="0" smtClean="0"/>
              <a:t>. </a:t>
            </a:r>
            <a:endParaRPr lang="en" sz="1400" dirty="0"/>
          </a:p>
          <a:p>
            <a:pPr marL="457200" lvl="0" indent="-381000"/>
            <a:r>
              <a:rPr lang="en" sz="1400" dirty="0"/>
              <a:t>Please read permissions statement at </a:t>
            </a:r>
            <a:r>
              <a:rPr lang="en-US" sz="1400" dirty="0"/>
              <a:t/>
            </a:r>
            <a:br>
              <a:rPr lang="en-US" sz="1400" dirty="0"/>
            </a:br>
            <a:r>
              <a:rPr lang="en-US" sz="2000" b="1" dirty="0" err="1" smtClean="0"/>
              <a:t>sites.gersteinlab.org</a:t>
            </a:r>
            <a:r>
              <a:rPr lang="en-US" sz="2000" b="1" dirty="0" smtClean="0"/>
              <a:t>/Permissions</a:t>
            </a:r>
            <a:endParaRPr lang="en" sz="1400" b="1" dirty="0"/>
          </a:p>
          <a:p>
            <a:pPr marL="457200" lvl="0" indent="-381000" rtl="0">
              <a:spcBef>
                <a:spcPts val="0"/>
              </a:spcBef>
            </a:pPr>
            <a:r>
              <a:rPr lang="en-US" sz="1400" dirty="0" smtClean="0"/>
              <a:t>Basically, </a:t>
            </a:r>
            <a:r>
              <a:rPr lang="en-US" sz="1400" dirty="0"/>
              <a:t>f</a:t>
            </a:r>
            <a:r>
              <a:rPr lang="en" sz="1400" dirty="0" smtClean="0"/>
              <a:t>eel </a:t>
            </a:r>
            <a:r>
              <a:rPr lang="en" sz="1400" dirty="0"/>
              <a:t>free to use slides &amp; images in the talk with PROPER acknowledgement (via citation to relevant papers or </a:t>
            </a:r>
            <a:r>
              <a:rPr lang="en-US" sz="1400" dirty="0" smtClean="0"/>
              <a:t>website </a:t>
            </a:r>
            <a:r>
              <a:rPr lang="en" sz="1400" dirty="0" smtClean="0"/>
              <a:t>link). </a:t>
            </a:r>
            <a:r>
              <a:rPr lang="en" sz="1400" dirty="0"/>
              <a:t>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1257301" y="1871663"/>
            <a:ext cx="2203800" cy="35385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Moore’s &amp; Kryder’s Laws</a:t>
            </a:r>
            <a:r>
              <a:rPr lang="en" sz="1200" b="0" i="0" u="none" strike="noStrike" cap="none">
                <a:solidFill>
                  <a:schemeClr val="dk1"/>
                </a:solidFill>
                <a:latin typeface="Arial"/>
                <a:ea typeface="Arial"/>
                <a:cs typeface="Arial"/>
                <a:sym typeface="Arial"/>
              </a:rPr>
              <a:t> </a:t>
            </a:r>
          </a:p>
          <a:p>
            <a:pPr marL="419100" marR="0" lvl="1" indent="-158750" algn="l" rtl="0">
              <a:spcBef>
                <a:spcPts val="200"/>
              </a:spcBef>
              <a:spcAft>
                <a:spcPts val="0"/>
              </a:spcAft>
              <a:buClr>
                <a:schemeClr val="dk1"/>
              </a:buClr>
              <a:buSzPct val="100000"/>
              <a:buFont typeface="Merriweather Sans"/>
              <a:buChar char="-"/>
            </a:pPr>
            <a:r>
              <a:rPr lang="en" sz="1100" b="0" i="0" u="none" strike="noStrike" cap="none">
                <a:solidFill>
                  <a:schemeClr val="dk1"/>
                </a:solidFill>
                <a:latin typeface="Arial"/>
                <a:ea typeface="Arial"/>
                <a:cs typeface="Arial"/>
                <a:sym typeface="Arial"/>
              </a:rPr>
              <a:t>As important as the increase in computer speed has been, the ability to store large amounts of information on computers is even more crucial</a:t>
            </a:r>
          </a:p>
          <a:p>
            <a:pPr marL="165100" marR="0" lvl="0" indent="-158750" algn="l" rtl="0">
              <a:spcBef>
                <a:spcPts val="3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Exponential increase seen in Kryder’s law is a superposition of </a:t>
            </a:r>
            <a:br>
              <a:rPr lang="en" sz="1500" b="0" i="0" u="none" strike="noStrike" cap="none">
                <a:solidFill>
                  <a:schemeClr val="dk1"/>
                </a:solidFill>
                <a:latin typeface="Arial"/>
                <a:ea typeface="Arial"/>
                <a:cs typeface="Arial"/>
                <a:sym typeface="Arial"/>
              </a:rPr>
            </a:br>
            <a:r>
              <a:rPr lang="en" sz="1500" b="0" i="0" u="none" strike="noStrike" cap="none">
                <a:solidFill>
                  <a:schemeClr val="dk1"/>
                </a:solidFill>
                <a:latin typeface="Arial"/>
                <a:ea typeface="Arial"/>
                <a:cs typeface="Arial"/>
                <a:sym typeface="Arial"/>
              </a:rPr>
              <a:t>S-curves for different technologies</a:t>
            </a:r>
          </a:p>
          <a:p>
            <a:pPr marL="165100" marR="0" lvl="0" indent="-209550" algn="l" rtl="0">
              <a:spcBef>
                <a:spcPts val="100"/>
              </a:spcBef>
              <a:buClr>
                <a:schemeClr val="dk1"/>
              </a:buClr>
              <a:buFont typeface="Arial"/>
              <a:buNone/>
            </a:pPr>
            <a:endParaRPr sz="700" b="0" i="0" u="none" strike="noStrike" cap="none">
              <a:solidFill>
                <a:schemeClr val="dk1"/>
              </a:solidFill>
              <a:latin typeface="Arial"/>
              <a:ea typeface="Arial"/>
              <a:cs typeface="Arial"/>
              <a:sym typeface="Arial"/>
            </a:endParaRPr>
          </a:p>
        </p:txBody>
      </p:sp>
      <p:sp>
        <p:nvSpPr>
          <p:cNvPr id="162" name="Shape 162"/>
          <p:cNvSpPr txBox="1">
            <a:spLocks noGrp="1"/>
          </p:cNvSpPr>
          <p:nvPr>
            <p:ph type="title"/>
          </p:nvPr>
        </p:nvSpPr>
        <p:spPr>
          <a:xfrm>
            <a:off x="1223963" y="531019"/>
            <a:ext cx="23775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2D2DB9"/>
              </a:buClr>
              <a:buSzPct val="100000"/>
              <a:buFont typeface="Arial"/>
              <a:buNone/>
            </a:pPr>
            <a:r>
              <a:rPr lang="en" sz="1900" b="1" i="0" u="none" strike="noStrike" cap="none">
                <a:solidFill>
                  <a:srgbClr val="2D2DB9"/>
                </a:solidFill>
                <a:latin typeface="Arial"/>
                <a:ea typeface="Arial"/>
                <a:cs typeface="Arial"/>
                <a:sym typeface="Arial"/>
              </a:rPr>
              <a:t>Kryder’s Law and   S-curves underlying exponential growth</a:t>
            </a:r>
          </a:p>
        </p:txBody>
      </p:sp>
      <p:sp>
        <p:nvSpPr>
          <p:cNvPr id="163" name="Shape 163"/>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[Muir et al. (‘15) GenomeBiol.]</a:t>
            </a:r>
          </a:p>
        </p:txBody>
      </p:sp>
      <p:pic>
        <p:nvPicPr>
          <p:cNvPr id="164" name="Shape 164"/>
          <p:cNvPicPr preferRelativeResize="0"/>
          <p:nvPr/>
        </p:nvPicPr>
        <p:blipFill>
          <a:blip r:embed="rId3">
            <a:alphaModFix/>
          </a:blip>
          <a:stretch>
            <a:fillRect/>
          </a:stretch>
        </p:blipFill>
        <p:spPr>
          <a:xfrm>
            <a:off x="3601650" y="-207169"/>
            <a:ext cx="4092795" cy="535066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2890</TotalTime>
  <Words>4002</Words>
  <Application>Microsoft Macintosh PowerPoint</Application>
  <PresentationFormat>On-screen Show (16:9)</PresentationFormat>
  <Paragraphs>733</Paragraphs>
  <Slides>81</Slides>
  <Notes>74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Calibri</vt:lpstr>
      <vt:lpstr>Cambria Math</vt:lpstr>
      <vt:lpstr>Courier</vt:lpstr>
      <vt:lpstr>Courier New</vt:lpstr>
      <vt:lpstr>Helvetica</vt:lpstr>
      <vt:lpstr>Helvetica Neue</vt:lpstr>
      <vt:lpstr>Merriweather Sans</vt:lpstr>
      <vt:lpstr>ＭＳ Ｐゴシック</vt:lpstr>
      <vt:lpstr>Times New Roman</vt:lpstr>
      <vt:lpstr>Arial</vt:lpstr>
      <vt:lpstr>MBGLab-Basic-w-Lectures</vt:lpstr>
      <vt:lpstr>Prioritizing Variants  in Personal Genomes:  Using functional impact &amp; recurrence,  with particular application to cancer</vt:lpstr>
      <vt:lpstr>PowerPoint Presentation</vt:lpstr>
      <vt:lpstr>PowerPoint Presentation</vt:lpstr>
      <vt:lpstr>PowerPoint Presentation</vt:lpstr>
      <vt:lpstr>DB Growth: explosion  of data scale &amp; a diversity of uses</vt:lpstr>
      <vt:lpstr>PowerPoint Presentation</vt:lpstr>
      <vt:lpstr>Sequencing Data Explosion:  Faster than Moore’s Law?</vt:lpstr>
      <vt:lpstr>Moore’s Law: Exponential Scaling of Computer Technology</vt:lpstr>
      <vt:lpstr>Kryder’s Law and   S-curves underlying exponential growth</vt:lpstr>
      <vt:lpstr>The changing costs of a sequencing pipeline</vt:lpstr>
      <vt:lpstr>The changing costs of a sequencing pipeline</vt:lpstr>
      <vt:lpstr>The changing costs of a sequencing pipeline</vt:lpstr>
      <vt:lpstr>The changing costs of a sequencing pipeline</vt:lpstr>
      <vt:lpstr>The changing costs of a sequencing pipeline</vt:lpstr>
      <vt:lpstr>PowerPoint Presentation</vt:lpstr>
      <vt:lpstr>Finding Key Variants  Germline</vt:lpstr>
      <vt:lpstr>Finding Key Variants  Somatic</vt:lpstr>
      <vt:lpstr>Prioritizing Variants in Personal Genomes: Using functional  impact &amp; recurrence, with particular application to cancer</vt:lpstr>
      <vt:lpstr>Prioritizing Variants in Personal Genomes: Using functional  impact &amp; recurrence, with particular application to cancer</vt:lpstr>
      <vt:lpstr>vat.gersteinlab.org</vt:lpstr>
      <vt:lpstr>Complexities in LOF annotation</vt:lpstr>
      <vt:lpstr>Annotation of  Loss-of-Function  Transcripts (ALoFT)</vt:lpstr>
      <vt:lpstr>LoF distribution varies as expected  by mutation set (from healthy people v from disease)</vt:lpstr>
      <vt:lpstr> ALoFT identifies deleterious somatic LoF variants</vt:lpstr>
      <vt:lpstr>ALoFT refines cancer mutation characterization</vt:lpstr>
      <vt:lpstr>Prioritizing Variants in Personal Genomes: Using functional  impact &amp; recurrence, with particular application to cancer</vt:lpstr>
      <vt:lpstr>Local molecular structure affects mutation consequence</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Upstream open reading frames (uORFs) regulate translation are affected by somatic mutation</vt:lpstr>
      <vt:lpstr>The population of functional upstream open reading frames may be significant</vt:lpstr>
      <vt:lpstr>Prediction and validation of functional uORFs using 89 features</vt:lpstr>
      <vt:lpstr>A comprehensive catalog of functional uORFs for use</vt:lpstr>
      <vt:lpstr>Somatic alteration of uORFs disproportionately affects certain cancers and molecular pathways</vt:lpstr>
      <vt:lpstr>Prioritizing Variants in Personal Genomes: Using functional  impact &amp; recurrence, with particular application to cancer</vt:lpstr>
      <vt:lpstr>Coding and non-coding elements may synergistically contribute to cancer</vt:lpstr>
      <vt:lpstr>PowerPoint Presentation</vt:lpstr>
      <vt:lpstr>Finding "Conserved” Sites in the Human Population:  Negative selection in non-coding elements based on Production ENCODE &amp; 1000G Phase 1</vt:lpstr>
      <vt:lpstr>PowerPoint Presentation</vt:lpstr>
      <vt:lpstr>PowerPoint Presentation</vt:lpstr>
      <vt:lpstr>SNPs which break TF motifs are under stronger selection</vt:lpstr>
      <vt:lpstr>PowerPoint Presentation</vt:lpstr>
      <vt:lpstr>Germline pathogenic variants show higher core scores than controls</vt:lpstr>
      <vt:lpstr>PowerPoint Presentation</vt:lpstr>
      <vt:lpstr>Prioritizing Variants in Personal Genomes: Using functional  impact &amp; recurrence, with particular application to cancer</vt:lpstr>
      <vt:lpstr>PowerPoint Presentation</vt:lpstr>
      <vt:lpstr>PowerPoint Presentation</vt:lpstr>
      <vt:lpstr>PowerPoint Presentation</vt:lpstr>
      <vt:lpstr>PowerPoint Presentation</vt:lpstr>
      <vt:lpstr>Cancer Somatic Mutational Heterogeneity, across cancer types, samples &amp; regions</vt:lpstr>
      <vt:lpstr>PowerPoint Presentation</vt:lpstr>
      <vt:lpstr>mrTADFinder: Identifying TADs at multiple resolutions by maximizing modularity  vs appropriate null</vt:lpstr>
      <vt:lpstr>Prioritizing Variants in Personal Genomes: Using functional  impact &amp; recurrence, with particular application to cancer</vt:lpstr>
      <vt:lpstr>Cancer Somatic Mutation Modeling</vt:lpstr>
      <vt:lpstr>MOAT-a: Annotation-based permutation</vt:lpstr>
      <vt:lpstr>MOAT-v: Variant-based Permutation</vt:lpstr>
      <vt:lpstr>MOAT-s: a variant on MOAT-v</vt:lpstr>
      <vt:lpstr>LARVA Model Comparison</vt:lpstr>
      <vt:lpstr>PowerPoint Presentation</vt:lpstr>
      <vt:lpstr>MOAT: recapitulates LARVA  with GPU-driven runtime scalability</vt:lpstr>
      <vt:lpstr>Prioritizing Variants in Personal Genomes: Using functional  impact &amp; recurrence, with particular application to cancer</vt:lpstr>
      <vt:lpstr>Power, as an issue in driver discovery </vt:lpstr>
      <vt:lpstr>An (underpowered)  case study: pRCC </vt:lpstr>
      <vt:lpstr>Tyr-kinase MET: Known Facts &amp; New Results</vt:lpstr>
      <vt:lpstr>Beyond MET: 2 non-coding hotspots in NEAT &amp; ERRFl1,   supported by expr. changes &amp; survival analysis</vt:lpstr>
      <vt:lpstr>PowerPoint Presentation</vt:lpstr>
      <vt:lpstr>Construct evolutionary trees in pRCC</vt:lpstr>
      <vt:lpstr>PowerPoint Presentation</vt:lpstr>
      <vt:lpstr>PowerPoint Presentation</vt:lpstr>
      <vt:lpstr>Tree topology correlates with molecular subtypes</vt:lpstr>
      <vt:lpstr>PowerPoint Presentation</vt:lpstr>
      <vt:lpstr>PowerPoint Presentation</vt:lpstr>
      <vt:lpstr>PowerPoint Presentation</vt:lpstr>
      <vt:lpstr>Prioritizing Variants in Personal Genomes: Using functional  impact &amp; recurrence, with particular application to cancer</vt:lpstr>
      <vt:lpstr>Prioritizing Variants in Personal Genomes: Using functional  impact &amp; recurrence, with particular application to cancer</vt:lpstr>
      <vt:lpstr>PowerPoint Presentation</vt:lpstr>
      <vt:lpstr>PowerPoint Presentation</vt:lpstr>
      <vt:lpstr>Info about this talk</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Patrick McGillivray</cp:lastModifiedBy>
  <cp:revision>40</cp:revision>
  <dcterms:modified xsi:type="dcterms:W3CDTF">2018-04-12T19:51:36Z</dcterms:modified>
</cp:coreProperties>
</file>