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7432000" cy="27432000"/>
  <p:notesSz cx="6858000" cy="9144000"/>
  <p:defaultTextStyle>
    <a:defPPr>
      <a:defRPr lang="en-US"/>
    </a:defPPr>
    <a:lvl1pPr marL="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1pPr>
    <a:lvl2pPr marL="111963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2pPr>
    <a:lvl3pPr marL="2239274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3pPr>
    <a:lvl4pPr marL="3358911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4pPr>
    <a:lvl5pPr marL="4478548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5pPr>
    <a:lvl6pPr marL="5598185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6pPr>
    <a:lvl7pPr marL="6717822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7pPr>
    <a:lvl8pPr marL="783746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8pPr>
    <a:lvl9pPr marL="895709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73"/>
    <a:srgbClr val="0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0"/>
    <p:restoredTop sz="94934"/>
  </p:normalViewPr>
  <p:slideViewPr>
    <p:cSldViewPr snapToGrid="0" snapToObjects="1">
      <p:cViewPr>
        <p:scale>
          <a:sx n="121" d="100"/>
          <a:sy n="121" d="100"/>
        </p:scale>
        <p:origin x="-5264" y="-15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489452"/>
            <a:ext cx="23317200" cy="955040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4408152"/>
            <a:ext cx="20574000" cy="6623048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460500"/>
            <a:ext cx="591502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460500"/>
            <a:ext cx="1740217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7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6838958"/>
            <a:ext cx="23660100" cy="11410948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8357858"/>
            <a:ext cx="23660100" cy="6000748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7302500"/>
            <a:ext cx="116586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7302500"/>
            <a:ext cx="116586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8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460506"/>
            <a:ext cx="2366010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6724652"/>
            <a:ext cx="11605020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0020300"/>
            <a:ext cx="11605020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6724652"/>
            <a:ext cx="11662173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0020300"/>
            <a:ext cx="11662173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6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3949706"/>
            <a:ext cx="13887450" cy="1949450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3949706"/>
            <a:ext cx="13887450" cy="19494500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460506"/>
            <a:ext cx="236601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7302500"/>
            <a:ext cx="236601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1419-7048-9045-8DD7-1A96DFA8E969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25425406"/>
            <a:ext cx="92583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Rectangle 530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21038852" y="17380255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21708028" y="17385997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8" name="Triangle 487">
            <a:extLst>
              <a:ext uri="{FF2B5EF4-FFF2-40B4-BE49-F238E27FC236}">
                <a16:creationId xmlns:a16="http://schemas.microsoft.com/office/drawing/2014/main" xmlns="" id="{0A26713E-E4CC-FC4E-A011-99B93619A457}"/>
              </a:ext>
            </a:extLst>
          </p:cNvPr>
          <p:cNvSpPr/>
          <p:nvPr/>
        </p:nvSpPr>
        <p:spPr>
          <a:xfrm>
            <a:off x="6176346" y="17305344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5555705" y="17318075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1" name="Triangle 500">
            <a:extLst>
              <a:ext uri="{FF2B5EF4-FFF2-40B4-BE49-F238E27FC236}">
                <a16:creationId xmlns:a16="http://schemas.microsoft.com/office/drawing/2014/main" xmlns="" id="{0A26713E-E4CC-FC4E-A011-99B93619A457}"/>
              </a:ext>
            </a:extLst>
          </p:cNvPr>
          <p:cNvSpPr/>
          <p:nvPr/>
        </p:nvSpPr>
        <p:spPr>
          <a:xfrm>
            <a:off x="7451111" y="17291984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6802221" y="17303595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20" name="Group 519"/>
          <p:cNvGrpSpPr/>
          <p:nvPr/>
        </p:nvGrpSpPr>
        <p:grpSpPr>
          <a:xfrm>
            <a:off x="2209766" y="17026008"/>
            <a:ext cx="6319884" cy="2330753"/>
            <a:chOff x="657856" y="617069"/>
            <a:chExt cx="6236430" cy="2084370"/>
          </a:xfrm>
        </p:grpSpPr>
        <p:sp>
          <p:nvSpPr>
            <p:cNvPr id="521" name="Rounded Rectangle 520">
              <a:extLst>
                <a:ext uri="{FF2B5EF4-FFF2-40B4-BE49-F238E27FC236}">
                  <a16:creationId xmlns:a16="http://schemas.microsoft.com/office/drawing/2014/main" xmlns="" id="{B76DD349-8CA1-2D4A-8AEB-476C2BCE3A93}"/>
                </a:ext>
              </a:extLst>
            </p:cNvPr>
            <p:cNvSpPr/>
            <p:nvPr/>
          </p:nvSpPr>
          <p:spPr>
            <a:xfrm>
              <a:off x="740229" y="684211"/>
              <a:ext cx="6057342" cy="195124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Rounded Rectangle 521">
              <a:extLst>
                <a:ext uri="{FF2B5EF4-FFF2-40B4-BE49-F238E27FC236}">
                  <a16:creationId xmlns:a16="http://schemas.microsoft.com/office/drawing/2014/main" xmlns="" id="{4CF8249C-068F-EC41-B842-2163B684848E}"/>
                </a:ext>
              </a:extLst>
            </p:cNvPr>
            <p:cNvSpPr/>
            <p:nvPr/>
          </p:nvSpPr>
          <p:spPr>
            <a:xfrm>
              <a:off x="657856" y="617069"/>
              <a:ext cx="6236430" cy="208437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8" name="Straight Connector 447"/>
          <p:cNvCxnSpPr/>
          <p:nvPr/>
        </p:nvCxnSpPr>
        <p:spPr>
          <a:xfrm flipV="1">
            <a:off x="2367600" y="17036339"/>
            <a:ext cx="6246058" cy="111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V="1">
            <a:off x="2356787" y="18134969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5" name="Table 4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950710"/>
              </p:ext>
            </p:extLst>
          </p:nvPr>
        </p:nvGraphicFramePr>
        <p:xfrm>
          <a:off x="17389020" y="20770452"/>
          <a:ext cx="6284640" cy="482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4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4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8755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ETH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50.0%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99.0%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86.0%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81.2%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81.5%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92.7%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83.9%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474" name="Group 473"/>
          <p:cNvGrpSpPr/>
          <p:nvPr/>
        </p:nvGrpSpPr>
        <p:grpSpPr>
          <a:xfrm>
            <a:off x="12606187" y="15499490"/>
            <a:ext cx="861308" cy="431307"/>
            <a:chOff x="4194189" y="897333"/>
            <a:chExt cx="861308" cy="431307"/>
          </a:xfrm>
        </p:grpSpPr>
        <p:cxnSp>
          <p:nvCxnSpPr>
            <p:cNvPr id="475" name="Straight Arrow Connector 47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Arrow Connector 47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Arrow Connector 47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8" name="Group 477"/>
          <p:cNvGrpSpPr/>
          <p:nvPr/>
        </p:nvGrpSpPr>
        <p:grpSpPr>
          <a:xfrm>
            <a:off x="19424488" y="15537218"/>
            <a:ext cx="861308" cy="431307"/>
            <a:chOff x="4194189" y="897333"/>
            <a:chExt cx="861308" cy="431307"/>
          </a:xfrm>
        </p:grpSpPr>
        <p:cxnSp>
          <p:nvCxnSpPr>
            <p:cNvPr id="479" name="Straight Arrow Connector 478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Arrow Connector 479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Arrow Connector 480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/>
          <p:cNvCxnSpPr/>
          <p:nvPr/>
        </p:nvCxnSpPr>
        <p:spPr>
          <a:xfrm>
            <a:off x="3261757" y="915475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220669" y="677021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190823" y="185197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52260" y="1852773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22702" y="18121859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cQTL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22" name="Straight Arrow Connector 21"/>
          <p:cNvCxnSpPr>
            <a:stCxn id="45" idx="0"/>
          </p:cNvCxnSpPr>
          <p:nvPr/>
        </p:nvCxnSpPr>
        <p:spPr>
          <a:xfrm flipV="1">
            <a:off x="5321171" y="17713075"/>
            <a:ext cx="468996" cy="806633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0" idx="0"/>
          </p:cNvCxnSpPr>
          <p:nvPr/>
        </p:nvCxnSpPr>
        <p:spPr>
          <a:xfrm flipH="1" flipV="1">
            <a:off x="2757619" y="17739645"/>
            <a:ext cx="754357" cy="758205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093332" y="185197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84137" y="18497850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7123944" y="6586626"/>
            <a:ext cx="861308" cy="431307"/>
            <a:chOff x="4194189" y="897333"/>
            <a:chExt cx="861308" cy="431307"/>
          </a:xfrm>
        </p:grpSpPr>
        <p:cxnSp>
          <p:nvCxnSpPr>
            <p:cNvPr id="55" name="Straight Arrow Connector 5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Arrow Connector 65"/>
          <p:cNvCxnSpPr/>
          <p:nvPr/>
        </p:nvCxnSpPr>
        <p:spPr>
          <a:xfrm flipH="1" flipV="1">
            <a:off x="5790167" y="17713074"/>
            <a:ext cx="389932" cy="814665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47071" y="18546192"/>
            <a:ext cx="7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SNPs</a:t>
            </a:r>
          </a:p>
        </p:txBody>
      </p:sp>
      <p:sp>
        <p:nvSpPr>
          <p:cNvPr id="72" name="Oval 71"/>
          <p:cNvSpPr/>
          <p:nvPr/>
        </p:nvSpPr>
        <p:spPr>
          <a:xfrm>
            <a:off x="3955794" y="3290532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33062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39920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6778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279845" y="3290532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6200586" y="824772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6915779" y="822309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62368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226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6084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8329915" y="9467167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68744" y="2391131"/>
            <a:ext cx="665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LR</a:t>
            </a:r>
          </a:p>
        </p:txBody>
      </p:sp>
      <p:sp>
        <p:nvSpPr>
          <p:cNvPr id="84" name="Oval 83"/>
          <p:cNvSpPr/>
          <p:nvPr/>
        </p:nvSpPr>
        <p:spPr>
          <a:xfrm>
            <a:off x="101069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07927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14785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2200019" y="9533736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7608447" y="824045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8336904" y="822309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414648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296951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8144396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10112498" y="8290585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10827691" y="826595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11520359" y="828330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2248816" y="826595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10326560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11208863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12056308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0326560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11208863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12056308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1150073" y="3308476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7161494" y="8946668"/>
            <a:ext cx="858622" cy="431307"/>
            <a:chOff x="8287226" y="453421"/>
            <a:chExt cx="858622" cy="431307"/>
          </a:xfrm>
        </p:grpSpPr>
        <p:cxnSp>
          <p:nvCxnSpPr>
            <p:cNvPr id="106" name="Straight Arrow Connector 10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 flipV="1">
            <a:off x="6643249" y="3747732"/>
            <a:ext cx="865197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7508445" y="3747732"/>
            <a:ext cx="17106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7508446" y="3747732"/>
            <a:ext cx="864551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10555161" y="3765677"/>
            <a:ext cx="823513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 flipV="1">
            <a:off x="11378673" y="3765677"/>
            <a:ext cx="58790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 flipV="1">
            <a:off x="11378674" y="3765677"/>
            <a:ext cx="906235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11031080" y="6567751"/>
            <a:ext cx="861308" cy="431307"/>
            <a:chOff x="4194189" y="897333"/>
            <a:chExt cx="861308" cy="431307"/>
          </a:xfrm>
        </p:grpSpPr>
        <p:cxnSp>
          <p:nvCxnSpPr>
            <p:cNvPr id="117" name="Straight Arrow Connector 11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11047897" y="5367578"/>
            <a:ext cx="861308" cy="431307"/>
            <a:chOff x="4194189" y="897333"/>
            <a:chExt cx="861308" cy="431307"/>
          </a:xfrm>
        </p:grpSpPr>
        <p:cxnSp>
          <p:nvCxnSpPr>
            <p:cNvPr id="121" name="Straight Arrow Connector 12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11021351" y="9003406"/>
            <a:ext cx="858622" cy="431307"/>
            <a:chOff x="8287226" y="453421"/>
            <a:chExt cx="858622" cy="431307"/>
          </a:xfrm>
        </p:grpSpPr>
        <p:cxnSp>
          <p:nvCxnSpPr>
            <p:cNvPr id="125" name="Straight Arrow Connector 124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Connector 126"/>
          <p:cNvCxnSpPr/>
          <p:nvPr/>
        </p:nvCxnSpPr>
        <p:spPr>
          <a:xfrm>
            <a:off x="3096494" y="410202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9487644" y="5597090"/>
            <a:ext cx="10565024" cy="4286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057769" y="2391131"/>
            <a:ext cx="117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err="1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cRBM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905154" y="2391131"/>
            <a:ext cx="125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cDBM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 flipH="1">
            <a:off x="903903" y="9140497"/>
            <a:ext cx="2795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L0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(conditioning 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units)</a:t>
            </a:r>
          </a:p>
        </p:txBody>
      </p:sp>
      <p:cxnSp>
        <p:nvCxnSpPr>
          <p:cNvPr id="142" name="Straight Arrow Connector 141"/>
          <p:cNvCxnSpPr>
            <a:stCxn id="73" idx="0"/>
            <a:endCxn id="72" idx="4"/>
          </p:cNvCxnSpPr>
          <p:nvPr/>
        </p:nvCxnSpPr>
        <p:spPr>
          <a:xfrm flipV="1">
            <a:off x="3534815" y="3747732"/>
            <a:ext cx="649579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74" idx="0"/>
            <a:endCxn id="72" idx="4"/>
          </p:cNvCxnSpPr>
          <p:nvPr/>
        </p:nvCxnSpPr>
        <p:spPr>
          <a:xfrm flipH="1" flipV="1">
            <a:off x="4184394" y="3747732"/>
            <a:ext cx="36221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75" idx="0"/>
            <a:endCxn id="72" idx="4"/>
          </p:cNvCxnSpPr>
          <p:nvPr/>
        </p:nvCxnSpPr>
        <p:spPr>
          <a:xfrm flipH="1" flipV="1">
            <a:off x="4184394" y="3747732"/>
            <a:ext cx="722021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3574561" y="1366835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4565064" y="12279631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5341823" y="1228403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5340456" y="12355011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AGE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4549017" y="12341188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158" name="Oval 157"/>
          <p:cNvSpPr/>
          <p:nvPr/>
        </p:nvSpPr>
        <p:spPr>
          <a:xfrm>
            <a:off x="5586179" y="14940517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2612196" y="16772341"/>
            <a:ext cx="7853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fQTL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5409536" y="16762098"/>
            <a:ext cx="11220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modQTL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3293277" y="1493539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4868570" y="1494539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5962011" y="1368334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5141002" y="1368844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4357614" y="1369220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4094151" y="1495366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6337712" y="1492622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949570" y="1226969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3935919" y="12351746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SCZ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5917739" y="12204488"/>
            <a:ext cx="1001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Traits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3739247" y="12063667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2520648" y="17310689"/>
            <a:ext cx="731520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387758" y="1731691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4267486" y="17306323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7458270" y="17222185"/>
            <a:ext cx="898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Genes</a:t>
            </a:r>
          </a:p>
        </p:txBody>
      </p:sp>
      <p:sp>
        <p:nvSpPr>
          <p:cNvPr id="200" name="Arc 199"/>
          <p:cNvSpPr/>
          <p:nvPr/>
        </p:nvSpPr>
        <p:spPr>
          <a:xfrm flipH="1" flipV="1">
            <a:off x="7045819" y="17346100"/>
            <a:ext cx="676831" cy="723894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Arc 200"/>
          <p:cNvSpPr/>
          <p:nvPr/>
        </p:nvSpPr>
        <p:spPr>
          <a:xfrm>
            <a:off x="3763415" y="16976954"/>
            <a:ext cx="1958571" cy="620497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Arc 201"/>
          <p:cNvSpPr/>
          <p:nvPr/>
        </p:nvSpPr>
        <p:spPr>
          <a:xfrm flipH="1" flipV="1">
            <a:off x="4612714" y="17455101"/>
            <a:ext cx="1735598" cy="580474"/>
          </a:xfrm>
          <a:prstGeom prst="arc">
            <a:avLst>
              <a:gd name="adj1" fmla="val 10918330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Arc 202"/>
          <p:cNvSpPr/>
          <p:nvPr/>
        </p:nvSpPr>
        <p:spPr>
          <a:xfrm flipV="1">
            <a:off x="2757619" y="17516955"/>
            <a:ext cx="4232398" cy="589101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2272515" y="16057610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2378450" y="1616071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3095788" y="1616693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3856558" y="1615634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128336" y="1614036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5498831" y="1614036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756400" y="1616352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5278986" y="16057609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7388821" y="1614432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5441930" y="16071565"/>
            <a:ext cx="2788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Co-expression modules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7116904" y="14250344"/>
            <a:ext cx="1672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Higher-order groupings</a:t>
            </a:r>
          </a:p>
        </p:txBody>
      </p:sp>
      <p:cxnSp>
        <p:nvCxnSpPr>
          <p:cNvPr id="221" name="Straight Arrow Connector 220"/>
          <p:cNvCxnSpPr>
            <a:stCxn id="5" idx="0"/>
            <a:endCxn id="205" idx="5"/>
          </p:cNvCxnSpPr>
          <p:nvPr/>
        </p:nvCxnSpPr>
        <p:spPr>
          <a:xfrm flipH="1" flipV="1">
            <a:off x="2767396" y="16547591"/>
            <a:ext cx="1651266" cy="1972117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209" idx="3"/>
            <a:endCxn id="5" idx="0"/>
          </p:cNvCxnSpPr>
          <p:nvPr/>
        </p:nvCxnSpPr>
        <p:spPr>
          <a:xfrm flipH="1">
            <a:off x="4418662" y="16527247"/>
            <a:ext cx="1146901" cy="1992461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>
            <a:off x="4565064" y="14355042"/>
            <a:ext cx="861308" cy="431307"/>
            <a:chOff x="4194189" y="897333"/>
            <a:chExt cx="861308" cy="431307"/>
          </a:xfrm>
        </p:grpSpPr>
        <p:cxnSp>
          <p:nvCxnSpPr>
            <p:cNvPr id="226" name="Straight Arrow Connector 225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4603893" y="12967336"/>
            <a:ext cx="861308" cy="431307"/>
            <a:chOff x="4194189" y="897333"/>
            <a:chExt cx="861308" cy="431307"/>
          </a:xfrm>
        </p:grpSpPr>
        <p:cxnSp>
          <p:nvCxnSpPr>
            <p:cNvPr id="237" name="Straight Arrow Connector 23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 239"/>
          <p:cNvGrpSpPr/>
          <p:nvPr/>
        </p:nvGrpSpPr>
        <p:grpSpPr>
          <a:xfrm>
            <a:off x="6466279" y="16790358"/>
            <a:ext cx="858622" cy="431307"/>
            <a:chOff x="8287226" y="453421"/>
            <a:chExt cx="858622" cy="431307"/>
          </a:xfrm>
        </p:grpSpPr>
        <p:cxnSp>
          <p:nvCxnSpPr>
            <p:cNvPr id="241" name="Straight Arrow Connector 24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3" name="Group 242"/>
          <p:cNvGrpSpPr/>
          <p:nvPr/>
        </p:nvGrpSpPr>
        <p:grpSpPr>
          <a:xfrm>
            <a:off x="4956163" y="16777202"/>
            <a:ext cx="858622" cy="431307"/>
            <a:chOff x="8287226" y="453421"/>
            <a:chExt cx="858622" cy="431307"/>
          </a:xfrm>
        </p:grpSpPr>
        <p:cxnSp>
          <p:nvCxnSpPr>
            <p:cNvPr id="244" name="Straight Arrow Connector 24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6" name="Right Brace 245"/>
          <p:cNvSpPr/>
          <p:nvPr/>
        </p:nvSpPr>
        <p:spPr>
          <a:xfrm>
            <a:off x="6923299" y="13640649"/>
            <a:ext cx="303488" cy="18664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2480748" y="1414967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A</a:t>
            </a:r>
          </a:p>
        </p:txBody>
      </p:sp>
      <p:sp>
        <p:nvSpPr>
          <p:cNvPr id="605" name="TextBox 604"/>
          <p:cNvSpPr txBox="1"/>
          <p:nvPr/>
        </p:nvSpPr>
        <p:spPr>
          <a:xfrm>
            <a:off x="21886164" y="9527064"/>
            <a:ext cx="2479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Embedded GRN layers</a:t>
            </a:r>
          </a:p>
        </p:txBody>
      </p:sp>
      <p:sp>
        <p:nvSpPr>
          <p:cNvPr id="683" name="Oval 682"/>
          <p:cNvSpPr/>
          <p:nvPr/>
        </p:nvSpPr>
        <p:spPr>
          <a:xfrm>
            <a:off x="19008293" y="1857050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19829328" y="18579479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/>
        </p:nvSpPr>
        <p:spPr>
          <a:xfrm>
            <a:off x="18119536" y="1854864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/>
        </p:nvSpPr>
        <p:spPr>
          <a:xfrm>
            <a:off x="17857027" y="18396581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/>
        </p:nvSpPr>
        <p:spPr>
          <a:xfrm>
            <a:off x="18409960" y="137191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19400463" y="12330426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/>
          <p:cNvSpPr/>
          <p:nvPr/>
        </p:nvSpPr>
        <p:spPr>
          <a:xfrm>
            <a:off x="20177222" y="1233483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Rectangle 691"/>
          <p:cNvSpPr/>
          <p:nvPr/>
        </p:nvSpPr>
        <p:spPr>
          <a:xfrm>
            <a:off x="20175855" y="12405806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AGE</a:t>
            </a:r>
          </a:p>
        </p:txBody>
      </p:sp>
      <p:sp>
        <p:nvSpPr>
          <p:cNvPr id="693" name="Rectangle 692"/>
          <p:cNvSpPr/>
          <p:nvPr/>
        </p:nvSpPr>
        <p:spPr>
          <a:xfrm>
            <a:off x="19384416" y="12391983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694" name="Oval 693"/>
          <p:cNvSpPr/>
          <p:nvPr/>
        </p:nvSpPr>
        <p:spPr>
          <a:xfrm>
            <a:off x="20266301" y="1499131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/>
        </p:nvSpPr>
        <p:spPr>
          <a:xfrm>
            <a:off x="18128676" y="1498618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18955826" y="1496848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/>
          <p:cNvSpPr/>
          <p:nvPr/>
        </p:nvSpPr>
        <p:spPr>
          <a:xfrm>
            <a:off x="20797410" y="1373414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20107414" y="1374300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/>
          <p:nvPr/>
        </p:nvSpPr>
        <p:spPr>
          <a:xfrm>
            <a:off x="20876537" y="149914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/>
        </p:nvSpPr>
        <p:spPr>
          <a:xfrm>
            <a:off x="18771318" y="12402541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05" name="Rectangle 704"/>
          <p:cNvSpPr/>
          <p:nvPr/>
        </p:nvSpPr>
        <p:spPr>
          <a:xfrm>
            <a:off x="18574646" y="12114462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/>
        </p:nvSpPr>
        <p:spPr>
          <a:xfrm>
            <a:off x="17123984" y="17258383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Rectangle 712"/>
          <p:cNvSpPr/>
          <p:nvPr/>
        </p:nvSpPr>
        <p:spPr>
          <a:xfrm>
            <a:off x="20130455" y="17258382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Rectangle 716"/>
          <p:cNvSpPr/>
          <p:nvPr/>
        </p:nvSpPr>
        <p:spPr>
          <a:xfrm>
            <a:off x="17107914" y="16108405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/>
          <p:cNvSpPr/>
          <p:nvPr/>
        </p:nvSpPr>
        <p:spPr>
          <a:xfrm>
            <a:off x="17213849" y="162115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/>
        </p:nvSpPr>
        <p:spPr>
          <a:xfrm>
            <a:off x="17931187" y="1621773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/>
          <p:cNvSpPr/>
          <p:nvPr/>
        </p:nvSpPr>
        <p:spPr>
          <a:xfrm>
            <a:off x="18691957" y="1620714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/>
        </p:nvSpPr>
        <p:spPr>
          <a:xfrm>
            <a:off x="20334230" y="1619116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/>
          <p:cNvSpPr/>
          <p:nvPr/>
        </p:nvSpPr>
        <p:spPr>
          <a:xfrm>
            <a:off x="21009910" y="1621432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/>
        </p:nvSpPr>
        <p:spPr>
          <a:xfrm>
            <a:off x="20114385" y="16108404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/>
        </p:nvSpPr>
        <p:spPr>
          <a:xfrm>
            <a:off x="22224220" y="1619512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8" name="Group 727"/>
          <p:cNvGrpSpPr/>
          <p:nvPr/>
        </p:nvGrpSpPr>
        <p:grpSpPr>
          <a:xfrm>
            <a:off x="19400463" y="14405837"/>
            <a:ext cx="861308" cy="431307"/>
            <a:chOff x="4194189" y="897333"/>
            <a:chExt cx="861308" cy="431307"/>
          </a:xfrm>
        </p:grpSpPr>
        <p:cxnSp>
          <p:nvCxnSpPr>
            <p:cNvPr id="744" name="Straight Arrow Connector 743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5" name="Straight Arrow Connector 744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Arrow Connector 745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0" name="Group 729"/>
          <p:cNvGrpSpPr/>
          <p:nvPr/>
        </p:nvGrpSpPr>
        <p:grpSpPr>
          <a:xfrm>
            <a:off x="19439292" y="13018131"/>
            <a:ext cx="861308" cy="431307"/>
            <a:chOff x="4194189" y="897333"/>
            <a:chExt cx="861308" cy="431307"/>
          </a:xfrm>
        </p:grpSpPr>
        <p:cxnSp>
          <p:nvCxnSpPr>
            <p:cNvPr id="738" name="Straight Arrow Connector 737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Straight Arrow Connector 738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1" name="Group 730"/>
          <p:cNvGrpSpPr/>
          <p:nvPr/>
        </p:nvGrpSpPr>
        <p:grpSpPr>
          <a:xfrm>
            <a:off x="21301678" y="16841153"/>
            <a:ext cx="858622" cy="431307"/>
            <a:chOff x="8287226" y="453421"/>
            <a:chExt cx="858622" cy="431307"/>
          </a:xfrm>
        </p:grpSpPr>
        <p:cxnSp>
          <p:nvCxnSpPr>
            <p:cNvPr id="736" name="Straight Arrow Connector 73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Straight Arrow Connector 73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2" name="Group 731"/>
          <p:cNvGrpSpPr/>
          <p:nvPr/>
        </p:nvGrpSpPr>
        <p:grpSpPr>
          <a:xfrm>
            <a:off x="19791562" y="16827997"/>
            <a:ext cx="858622" cy="431307"/>
            <a:chOff x="8287226" y="453421"/>
            <a:chExt cx="858622" cy="431307"/>
          </a:xfrm>
        </p:grpSpPr>
        <p:cxnSp>
          <p:nvCxnSpPr>
            <p:cNvPr id="734" name="Straight Arrow Connector 73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Arrow Connector 73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3" name="Rectangle 732"/>
          <p:cNvSpPr/>
          <p:nvPr/>
        </p:nvSpPr>
        <p:spPr>
          <a:xfrm>
            <a:off x="16946035" y="11965936"/>
            <a:ext cx="6319039" cy="7474652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18749631" y="1233483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/>
          <p:cNvSpPr/>
          <p:nvPr/>
        </p:nvSpPr>
        <p:spPr>
          <a:xfrm>
            <a:off x="19289757" y="13763404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/>
        </p:nvSpPr>
        <p:spPr>
          <a:xfrm>
            <a:off x="19661692" y="15024869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/>
          <p:cNvSpPr/>
          <p:nvPr/>
        </p:nvSpPr>
        <p:spPr>
          <a:xfrm>
            <a:off x="21586088" y="1620185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/>
          <p:cNvSpPr/>
          <p:nvPr/>
        </p:nvSpPr>
        <p:spPr>
          <a:xfrm>
            <a:off x="18307778" y="17381180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4" name="Straight Arrow Connector 753"/>
          <p:cNvCxnSpPr>
            <a:stCxn id="747" idx="4"/>
            <a:endCxn id="748" idx="0"/>
          </p:cNvCxnSpPr>
          <p:nvPr/>
        </p:nvCxnSpPr>
        <p:spPr>
          <a:xfrm>
            <a:off x="18977470" y="12788091"/>
            <a:ext cx="540126" cy="97531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5" name="Straight Arrow Connector 754"/>
          <p:cNvCxnSpPr>
            <a:stCxn id="748" idx="4"/>
            <a:endCxn id="749" idx="0"/>
          </p:cNvCxnSpPr>
          <p:nvPr/>
        </p:nvCxnSpPr>
        <p:spPr>
          <a:xfrm>
            <a:off x="19517596" y="14216662"/>
            <a:ext cx="371935" cy="80820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Arrow Connector 755"/>
          <p:cNvCxnSpPr>
            <a:stCxn id="749" idx="4"/>
            <a:endCxn id="750" idx="0"/>
          </p:cNvCxnSpPr>
          <p:nvPr/>
        </p:nvCxnSpPr>
        <p:spPr>
          <a:xfrm>
            <a:off x="19889531" y="15478127"/>
            <a:ext cx="1924396" cy="72372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Arrow Connector 756"/>
          <p:cNvCxnSpPr>
            <a:stCxn id="750" idx="4"/>
          </p:cNvCxnSpPr>
          <p:nvPr/>
        </p:nvCxnSpPr>
        <p:spPr>
          <a:xfrm flipH="1">
            <a:off x="21407626" y="16655108"/>
            <a:ext cx="406301" cy="76286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0" name="Connector 759"/>
          <p:cNvSpPr/>
          <p:nvPr/>
        </p:nvSpPr>
        <p:spPr>
          <a:xfrm>
            <a:off x="19435193" y="1388995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Connector 760"/>
          <p:cNvSpPr/>
          <p:nvPr/>
        </p:nvSpPr>
        <p:spPr>
          <a:xfrm>
            <a:off x="21735041" y="1634220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Connector 761"/>
          <p:cNvSpPr/>
          <p:nvPr/>
        </p:nvSpPr>
        <p:spPr>
          <a:xfrm>
            <a:off x="21153152" y="1749212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Connector 762"/>
          <p:cNvSpPr/>
          <p:nvPr/>
        </p:nvSpPr>
        <p:spPr>
          <a:xfrm>
            <a:off x="19795403" y="1517072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Connector 764"/>
          <p:cNvSpPr/>
          <p:nvPr/>
        </p:nvSpPr>
        <p:spPr>
          <a:xfrm>
            <a:off x="18564732" y="1751983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Oval 786"/>
          <p:cNvSpPr/>
          <p:nvPr/>
        </p:nvSpPr>
        <p:spPr>
          <a:xfrm>
            <a:off x="12233742" y="1855362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/>
        </p:nvSpPr>
        <p:spPr>
          <a:xfrm>
            <a:off x="13977250" y="185616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val 788"/>
          <p:cNvSpPr/>
          <p:nvPr/>
        </p:nvSpPr>
        <p:spPr>
          <a:xfrm>
            <a:off x="11327056" y="1853176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Rectangle 790"/>
          <p:cNvSpPr/>
          <p:nvPr/>
        </p:nvSpPr>
        <p:spPr>
          <a:xfrm>
            <a:off x="11046618" y="18379701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Oval 791"/>
          <p:cNvSpPr/>
          <p:nvPr/>
        </p:nvSpPr>
        <p:spPr>
          <a:xfrm>
            <a:off x="11599551" y="1370227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Oval 792"/>
          <p:cNvSpPr/>
          <p:nvPr/>
        </p:nvSpPr>
        <p:spPr>
          <a:xfrm>
            <a:off x="12590054" y="12313546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/>
        </p:nvSpPr>
        <p:spPr>
          <a:xfrm>
            <a:off x="13366813" y="123179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Rectangle 794"/>
          <p:cNvSpPr/>
          <p:nvPr/>
        </p:nvSpPr>
        <p:spPr>
          <a:xfrm>
            <a:off x="13365446" y="12388926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AGE</a:t>
            </a:r>
          </a:p>
        </p:txBody>
      </p:sp>
      <p:sp>
        <p:nvSpPr>
          <p:cNvPr id="796" name="Rectangle 795"/>
          <p:cNvSpPr/>
          <p:nvPr/>
        </p:nvSpPr>
        <p:spPr>
          <a:xfrm>
            <a:off x="12574007" y="12375103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797" name="Oval 796"/>
          <p:cNvSpPr/>
          <p:nvPr/>
        </p:nvSpPr>
        <p:spPr>
          <a:xfrm>
            <a:off x="13404133" y="1499168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Oval 797"/>
          <p:cNvSpPr/>
          <p:nvPr/>
        </p:nvSpPr>
        <p:spPr>
          <a:xfrm>
            <a:off x="11318267" y="149693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Oval 798"/>
          <p:cNvSpPr/>
          <p:nvPr/>
        </p:nvSpPr>
        <p:spPr>
          <a:xfrm>
            <a:off x="12790042" y="1497930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/>
        </p:nvSpPr>
        <p:spPr>
          <a:xfrm>
            <a:off x="13851537" y="1371726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Oval 800"/>
          <p:cNvSpPr/>
          <p:nvPr/>
        </p:nvSpPr>
        <p:spPr>
          <a:xfrm>
            <a:off x="12382604" y="1372612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Rectangle 802"/>
          <p:cNvSpPr/>
          <p:nvPr/>
        </p:nvSpPr>
        <p:spPr>
          <a:xfrm>
            <a:off x="11960909" y="12385661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05" name="Rectangle 804"/>
          <p:cNvSpPr/>
          <p:nvPr/>
        </p:nvSpPr>
        <p:spPr>
          <a:xfrm>
            <a:off x="11764237" y="12097582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Rectangle 805"/>
          <p:cNvSpPr/>
          <p:nvPr/>
        </p:nvSpPr>
        <p:spPr>
          <a:xfrm>
            <a:off x="10313575" y="17209971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/>
        </p:nvSpPr>
        <p:spPr>
          <a:xfrm>
            <a:off x="13320046" y="17209970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Rectangle 814"/>
          <p:cNvSpPr/>
          <p:nvPr/>
        </p:nvSpPr>
        <p:spPr>
          <a:xfrm>
            <a:off x="10297505" y="16091525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Oval 815"/>
          <p:cNvSpPr/>
          <p:nvPr/>
        </p:nvSpPr>
        <p:spPr>
          <a:xfrm>
            <a:off x="10403440" y="1619462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Oval 816"/>
          <p:cNvSpPr/>
          <p:nvPr/>
        </p:nvSpPr>
        <p:spPr>
          <a:xfrm>
            <a:off x="11120778" y="1620085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/>
        </p:nvSpPr>
        <p:spPr>
          <a:xfrm>
            <a:off x="11881548" y="1619026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Oval 818"/>
          <p:cNvSpPr/>
          <p:nvPr/>
        </p:nvSpPr>
        <p:spPr>
          <a:xfrm>
            <a:off x="13523821" y="1617428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Oval 819"/>
          <p:cNvSpPr/>
          <p:nvPr/>
        </p:nvSpPr>
        <p:spPr>
          <a:xfrm>
            <a:off x="14781390" y="1619744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Rectangle 820"/>
          <p:cNvSpPr/>
          <p:nvPr/>
        </p:nvSpPr>
        <p:spPr>
          <a:xfrm>
            <a:off x="13303976" y="16091524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Oval 821"/>
          <p:cNvSpPr/>
          <p:nvPr/>
        </p:nvSpPr>
        <p:spPr>
          <a:xfrm>
            <a:off x="15413811" y="1617824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5" name="Group 824"/>
          <p:cNvGrpSpPr/>
          <p:nvPr/>
        </p:nvGrpSpPr>
        <p:grpSpPr>
          <a:xfrm>
            <a:off x="12590054" y="14388957"/>
            <a:ext cx="861308" cy="431307"/>
            <a:chOff x="4194189" y="897333"/>
            <a:chExt cx="861308" cy="431307"/>
          </a:xfrm>
        </p:grpSpPr>
        <p:cxnSp>
          <p:nvCxnSpPr>
            <p:cNvPr id="841" name="Straight Arrow Connector 84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2" name="Straight Arrow Connector 84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3" name="Straight Arrow Connector 84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7" name="Group 826"/>
          <p:cNvGrpSpPr/>
          <p:nvPr/>
        </p:nvGrpSpPr>
        <p:grpSpPr>
          <a:xfrm>
            <a:off x="12628883" y="13001251"/>
            <a:ext cx="861308" cy="431307"/>
            <a:chOff x="4194189" y="897333"/>
            <a:chExt cx="861308" cy="431307"/>
          </a:xfrm>
        </p:grpSpPr>
        <p:cxnSp>
          <p:nvCxnSpPr>
            <p:cNvPr id="835" name="Straight Arrow Connector 83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Straight Arrow Connector 83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7" name="Straight Arrow Connector 83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8" name="Group 827"/>
          <p:cNvGrpSpPr/>
          <p:nvPr/>
        </p:nvGrpSpPr>
        <p:grpSpPr>
          <a:xfrm>
            <a:off x="14491269" y="16824273"/>
            <a:ext cx="858622" cy="431307"/>
            <a:chOff x="8287226" y="453421"/>
            <a:chExt cx="858622" cy="431307"/>
          </a:xfrm>
        </p:grpSpPr>
        <p:cxnSp>
          <p:nvCxnSpPr>
            <p:cNvPr id="833" name="Straight Arrow Connector 832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4" name="Straight Arrow Connector 833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9" name="Group 828"/>
          <p:cNvGrpSpPr/>
          <p:nvPr/>
        </p:nvGrpSpPr>
        <p:grpSpPr>
          <a:xfrm>
            <a:off x="12981153" y="16811117"/>
            <a:ext cx="858622" cy="431307"/>
            <a:chOff x="8287226" y="453421"/>
            <a:chExt cx="858622" cy="431307"/>
          </a:xfrm>
        </p:grpSpPr>
        <p:cxnSp>
          <p:nvCxnSpPr>
            <p:cNvPr id="831" name="Straight Arrow Connector 83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Straight Arrow Connector 83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0" name="Rectangle 829"/>
          <p:cNvSpPr/>
          <p:nvPr/>
        </p:nvSpPr>
        <p:spPr>
          <a:xfrm>
            <a:off x="10135626" y="11949056"/>
            <a:ext cx="6319039" cy="7474652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11939222" y="1231795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/>
          <p:cNvSpPr/>
          <p:nvPr/>
        </p:nvSpPr>
        <p:spPr>
          <a:xfrm>
            <a:off x="13116655" y="13746524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/>
        </p:nvSpPr>
        <p:spPr>
          <a:xfrm>
            <a:off x="12130849" y="15007989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14138372" y="1618497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/>
        </p:nvSpPr>
        <p:spPr>
          <a:xfrm>
            <a:off x="13031053" y="18539635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11407816" y="17358113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5" name="Straight Arrow Connector 774"/>
          <p:cNvCxnSpPr/>
          <p:nvPr/>
        </p:nvCxnSpPr>
        <p:spPr>
          <a:xfrm>
            <a:off x="12167061" y="12808608"/>
            <a:ext cx="1016326" cy="1041691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Arrow Connector 775"/>
          <p:cNvCxnSpPr>
            <a:stCxn id="769" idx="4"/>
            <a:endCxn id="770" idx="0"/>
          </p:cNvCxnSpPr>
          <p:nvPr/>
        </p:nvCxnSpPr>
        <p:spPr>
          <a:xfrm flipH="1">
            <a:off x="12358688" y="14199782"/>
            <a:ext cx="985806" cy="80820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Arrow Connector 776"/>
          <p:cNvCxnSpPr>
            <a:stCxn id="770" idx="4"/>
            <a:endCxn id="771" idx="0"/>
          </p:cNvCxnSpPr>
          <p:nvPr/>
        </p:nvCxnSpPr>
        <p:spPr>
          <a:xfrm>
            <a:off x="12358688" y="15461247"/>
            <a:ext cx="2007523" cy="72372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Arrow Connector 777"/>
          <p:cNvCxnSpPr>
            <a:stCxn id="771" idx="4"/>
          </p:cNvCxnSpPr>
          <p:nvPr/>
        </p:nvCxnSpPr>
        <p:spPr>
          <a:xfrm>
            <a:off x="14366211" y="16638228"/>
            <a:ext cx="651788" cy="696491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9" name="Straight Arrow Connector 778"/>
          <p:cNvCxnSpPr>
            <a:endCxn id="773" idx="0"/>
          </p:cNvCxnSpPr>
          <p:nvPr/>
        </p:nvCxnSpPr>
        <p:spPr>
          <a:xfrm flipH="1">
            <a:off x="13258892" y="17787977"/>
            <a:ext cx="1759107" cy="751658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0" name="Arc 779"/>
          <p:cNvSpPr/>
          <p:nvPr/>
        </p:nvSpPr>
        <p:spPr>
          <a:xfrm>
            <a:off x="11793166" y="17026808"/>
            <a:ext cx="3157645" cy="552391"/>
          </a:xfrm>
          <a:prstGeom prst="arc">
            <a:avLst>
              <a:gd name="adj1" fmla="val 10750297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Connector 780"/>
          <p:cNvSpPr/>
          <p:nvPr/>
        </p:nvSpPr>
        <p:spPr>
          <a:xfrm>
            <a:off x="13262091" y="1387307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Connector 781"/>
          <p:cNvSpPr/>
          <p:nvPr/>
        </p:nvSpPr>
        <p:spPr>
          <a:xfrm>
            <a:off x="14275257" y="1632532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Connector 782"/>
          <p:cNvSpPr/>
          <p:nvPr/>
        </p:nvSpPr>
        <p:spPr>
          <a:xfrm>
            <a:off x="14924632" y="1747524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Connector 783"/>
          <p:cNvSpPr/>
          <p:nvPr/>
        </p:nvSpPr>
        <p:spPr>
          <a:xfrm>
            <a:off x="12264560" y="1515384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Connector 784"/>
          <p:cNvSpPr/>
          <p:nvPr/>
        </p:nvSpPr>
        <p:spPr>
          <a:xfrm>
            <a:off x="13177334" y="18666737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Connector 785"/>
          <p:cNvSpPr/>
          <p:nvPr/>
        </p:nvSpPr>
        <p:spPr>
          <a:xfrm>
            <a:off x="11680765" y="1750295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/>
        </p:nvSpPr>
        <p:spPr>
          <a:xfrm>
            <a:off x="15604177" y="18345908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GRIN1</a:t>
            </a:r>
          </a:p>
        </p:txBody>
      </p:sp>
      <p:sp>
        <p:nvSpPr>
          <p:cNvPr id="845" name="Rectangle 844"/>
          <p:cNvSpPr/>
          <p:nvPr/>
        </p:nvSpPr>
        <p:spPr>
          <a:xfrm>
            <a:off x="22372527" y="18701282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C4A</a:t>
            </a:r>
          </a:p>
        </p:txBody>
      </p:sp>
      <p:cxnSp>
        <p:nvCxnSpPr>
          <p:cNvPr id="846" name="Straight Connector 845"/>
          <p:cNvCxnSpPr>
            <a:stCxn id="844" idx="0"/>
            <a:endCxn id="783" idx="5"/>
          </p:cNvCxnSpPr>
          <p:nvPr/>
        </p:nvCxnSpPr>
        <p:spPr>
          <a:xfrm flipH="1" flipV="1">
            <a:off x="15080730" y="17631342"/>
            <a:ext cx="924359" cy="71456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Connector 846"/>
          <p:cNvCxnSpPr>
            <a:stCxn id="845" idx="0"/>
            <a:endCxn id="762" idx="5"/>
          </p:cNvCxnSpPr>
          <p:nvPr/>
        </p:nvCxnSpPr>
        <p:spPr>
          <a:xfrm flipH="1" flipV="1">
            <a:off x="21309250" y="17648222"/>
            <a:ext cx="1340757" cy="105306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9" name="Connector 338"/>
          <p:cNvSpPr/>
          <p:nvPr/>
        </p:nvSpPr>
        <p:spPr>
          <a:xfrm>
            <a:off x="21823140" y="1750650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Straight Arrow Connector 339"/>
          <p:cNvCxnSpPr>
            <a:stCxn id="750" idx="4"/>
          </p:cNvCxnSpPr>
          <p:nvPr/>
        </p:nvCxnSpPr>
        <p:spPr>
          <a:xfrm>
            <a:off x="21813927" y="16655108"/>
            <a:ext cx="85320" cy="71086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Rectangle 343"/>
          <p:cNvSpPr/>
          <p:nvPr/>
        </p:nvSpPr>
        <p:spPr>
          <a:xfrm>
            <a:off x="22559433" y="18198073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C4B</a:t>
            </a:r>
          </a:p>
        </p:txBody>
      </p:sp>
      <p:cxnSp>
        <p:nvCxnSpPr>
          <p:cNvPr id="345" name="Straight Connector 344"/>
          <p:cNvCxnSpPr>
            <a:stCxn id="344" idx="0"/>
            <a:endCxn id="339" idx="5"/>
          </p:cNvCxnSpPr>
          <p:nvPr/>
        </p:nvCxnSpPr>
        <p:spPr>
          <a:xfrm flipH="1" flipV="1">
            <a:off x="21979238" y="17662598"/>
            <a:ext cx="857675" cy="53547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" name="Oval 347"/>
          <p:cNvSpPr/>
          <p:nvPr/>
        </p:nvSpPr>
        <p:spPr>
          <a:xfrm>
            <a:off x="20670489" y="1857660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10175790" y="18619005"/>
            <a:ext cx="925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2 SNPs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50" name="Straight Connector 349"/>
          <p:cNvCxnSpPr>
            <a:stCxn id="349" idx="3"/>
            <a:endCxn id="785" idx="2"/>
          </p:cNvCxnSpPr>
          <p:nvPr/>
        </p:nvCxnSpPr>
        <p:spPr>
          <a:xfrm flipV="1">
            <a:off x="11101043" y="18758177"/>
            <a:ext cx="2076291" cy="3010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6" name="Oval 355"/>
          <p:cNvSpPr/>
          <p:nvPr/>
        </p:nvSpPr>
        <p:spPr>
          <a:xfrm>
            <a:off x="17332489" y="17378303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Connector 356"/>
          <p:cNvSpPr/>
          <p:nvPr/>
        </p:nvSpPr>
        <p:spPr>
          <a:xfrm>
            <a:off x="17606697" y="1751695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/>
          <p:nvPr/>
        </p:nvSpPr>
        <p:spPr>
          <a:xfrm>
            <a:off x="10144822" y="16824273"/>
            <a:ext cx="154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GH09H137166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0" name="Straight Connector 359"/>
          <p:cNvCxnSpPr>
            <a:endCxn id="786" idx="1"/>
          </p:cNvCxnSpPr>
          <p:nvPr/>
        </p:nvCxnSpPr>
        <p:spPr>
          <a:xfrm>
            <a:off x="11142902" y="17138747"/>
            <a:ext cx="564645" cy="39098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3" name="Rectangle 362"/>
          <p:cNvSpPr/>
          <p:nvPr/>
        </p:nvSpPr>
        <p:spPr>
          <a:xfrm>
            <a:off x="16970190" y="18063751"/>
            <a:ext cx="2915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34 enhancers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4" name="Straight Connector 363"/>
          <p:cNvCxnSpPr>
            <a:endCxn id="357" idx="4"/>
          </p:cNvCxnSpPr>
          <p:nvPr/>
        </p:nvCxnSpPr>
        <p:spPr>
          <a:xfrm flipV="1">
            <a:off x="17437088" y="17699836"/>
            <a:ext cx="261049" cy="41649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>
            <a:endCxn id="765" idx="3"/>
          </p:cNvCxnSpPr>
          <p:nvPr/>
        </p:nvCxnSpPr>
        <p:spPr>
          <a:xfrm flipV="1">
            <a:off x="17437088" y="17675931"/>
            <a:ext cx="1154426" cy="4368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1" name="Rectangle 370"/>
          <p:cNvSpPr/>
          <p:nvPr/>
        </p:nvSpPr>
        <p:spPr>
          <a:xfrm>
            <a:off x="13596283" y="12906228"/>
            <a:ext cx="29223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Glutamatergic synapse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Synaptic vesicle cycle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Ex1, Ex4, Ex6 neurons</a:t>
            </a:r>
          </a:p>
        </p:txBody>
      </p:sp>
      <p:cxnSp>
        <p:nvCxnSpPr>
          <p:cNvPr id="372" name="Straight Connector 371"/>
          <p:cNvCxnSpPr>
            <a:stCxn id="784" idx="0"/>
          </p:cNvCxnSpPr>
          <p:nvPr/>
        </p:nvCxnSpPr>
        <p:spPr>
          <a:xfrm flipH="1" flipV="1">
            <a:off x="11408068" y="14637477"/>
            <a:ext cx="947932" cy="51636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Oval 374"/>
          <p:cNvSpPr/>
          <p:nvPr/>
        </p:nvSpPr>
        <p:spPr>
          <a:xfrm>
            <a:off x="13987854" y="149888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20921691" y="15467659"/>
            <a:ext cx="2553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Complement cascade</a:t>
            </a:r>
          </a:p>
        </p:txBody>
      </p:sp>
      <p:cxnSp>
        <p:nvCxnSpPr>
          <p:cNvPr id="377" name="Straight Connector 376"/>
          <p:cNvCxnSpPr>
            <a:stCxn id="421" idx="7"/>
            <a:endCxn id="376" idx="2"/>
          </p:cNvCxnSpPr>
          <p:nvPr/>
        </p:nvCxnSpPr>
        <p:spPr>
          <a:xfrm flipV="1">
            <a:off x="21307717" y="15806213"/>
            <a:ext cx="890542" cy="56277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13621712" y="7982466"/>
            <a:ext cx="6530834" cy="1570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val 365"/>
          <p:cNvSpPr/>
          <p:nvPr/>
        </p:nvSpPr>
        <p:spPr>
          <a:xfrm>
            <a:off x="14183158" y="722294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68" name="Oval 367"/>
          <p:cNvSpPr/>
          <p:nvPr/>
        </p:nvSpPr>
        <p:spPr>
          <a:xfrm>
            <a:off x="14898351" y="7236409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69" name="Oval 368"/>
          <p:cNvSpPr/>
          <p:nvPr/>
        </p:nvSpPr>
        <p:spPr>
          <a:xfrm>
            <a:off x="15591019" y="7234717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3" name="Oval 372"/>
          <p:cNvSpPr/>
          <p:nvPr/>
        </p:nvSpPr>
        <p:spPr>
          <a:xfrm>
            <a:off x="16916813" y="724581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4" name="Oval 373"/>
          <p:cNvSpPr/>
          <p:nvPr/>
        </p:nvSpPr>
        <p:spPr>
          <a:xfrm>
            <a:off x="17632006" y="724023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8" name="Oval 377"/>
          <p:cNvSpPr/>
          <p:nvPr/>
        </p:nvSpPr>
        <p:spPr>
          <a:xfrm>
            <a:off x="18324674" y="725759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9" name="Oval 378"/>
          <p:cNvSpPr/>
          <p:nvPr/>
        </p:nvSpPr>
        <p:spPr>
          <a:xfrm>
            <a:off x="14181979" y="829028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0" name="Oval 379"/>
          <p:cNvSpPr/>
          <p:nvPr/>
        </p:nvSpPr>
        <p:spPr>
          <a:xfrm>
            <a:off x="14897172" y="8303749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1" name="Oval 380"/>
          <p:cNvSpPr/>
          <p:nvPr/>
        </p:nvSpPr>
        <p:spPr>
          <a:xfrm>
            <a:off x="15589840" y="8302057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2" name="Oval 381"/>
          <p:cNvSpPr/>
          <p:nvPr/>
        </p:nvSpPr>
        <p:spPr>
          <a:xfrm>
            <a:off x="16916052" y="828978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3" name="Oval 382"/>
          <p:cNvSpPr/>
          <p:nvPr/>
        </p:nvSpPr>
        <p:spPr>
          <a:xfrm>
            <a:off x="17631245" y="8284196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4" name="Oval 383"/>
          <p:cNvSpPr/>
          <p:nvPr/>
        </p:nvSpPr>
        <p:spPr>
          <a:xfrm>
            <a:off x="18323913" y="830155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3949616" y="8195724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16766956" y="8191689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/>
          <p:cNvSpPr/>
          <p:nvPr/>
        </p:nvSpPr>
        <p:spPr>
          <a:xfrm>
            <a:off x="13988901" y="7120963"/>
            <a:ext cx="2273741" cy="660456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/>
        </p:nvSpPr>
        <p:spPr>
          <a:xfrm>
            <a:off x="16766955" y="7120963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51231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0" name="Oval 389"/>
          <p:cNvSpPr/>
          <p:nvPr/>
        </p:nvSpPr>
        <p:spPr>
          <a:xfrm>
            <a:off x="158089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1" name="Oval 390"/>
          <p:cNvSpPr/>
          <p:nvPr/>
        </p:nvSpPr>
        <p:spPr>
          <a:xfrm>
            <a:off x="164947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2" name="Oval 391"/>
          <p:cNvSpPr/>
          <p:nvPr/>
        </p:nvSpPr>
        <p:spPr>
          <a:xfrm>
            <a:off x="17216241" y="947718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93" name="Group 392"/>
          <p:cNvGrpSpPr/>
          <p:nvPr/>
        </p:nvGrpSpPr>
        <p:grpSpPr>
          <a:xfrm>
            <a:off x="16033452" y="8999455"/>
            <a:ext cx="858622" cy="431307"/>
            <a:chOff x="8287226" y="453421"/>
            <a:chExt cx="858622" cy="431307"/>
          </a:xfrm>
        </p:grpSpPr>
        <p:cxnSp>
          <p:nvCxnSpPr>
            <p:cNvPr id="394" name="Straight Arrow Connector 39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6" name="Oval 395"/>
          <p:cNvSpPr/>
          <p:nvPr/>
        </p:nvSpPr>
        <p:spPr>
          <a:xfrm>
            <a:off x="15363390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7" name="Oval 396"/>
          <p:cNvSpPr/>
          <p:nvPr/>
        </p:nvSpPr>
        <p:spPr>
          <a:xfrm>
            <a:off x="16245693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8" name="Oval 397"/>
          <p:cNvSpPr/>
          <p:nvPr/>
        </p:nvSpPr>
        <p:spPr>
          <a:xfrm>
            <a:off x="17093138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9" name="Oval 398"/>
          <p:cNvSpPr/>
          <p:nvPr/>
        </p:nvSpPr>
        <p:spPr>
          <a:xfrm>
            <a:off x="15363390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0" name="Oval 399"/>
          <p:cNvSpPr/>
          <p:nvPr/>
        </p:nvSpPr>
        <p:spPr>
          <a:xfrm>
            <a:off x="16245693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1" name="Oval 400"/>
          <p:cNvSpPr/>
          <p:nvPr/>
        </p:nvSpPr>
        <p:spPr>
          <a:xfrm>
            <a:off x="17093138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2" name="Oval 401"/>
          <p:cNvSpPr/>
          <p:nvPr/>
        </p:nvSpPr>
        <p:spPr>
          <a:xfrm>
            <a:off x="16186903" y="333088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03" name="Straight Arrow Connector 402"/>
          <p:cNvCxnSpPr/>
          <p:nvPr/>
        </p:nvCxnSpPr>
        <p:spPr>
          <a:xfrm flipV="1">
            <a:off x="15591991" y="3788081"/>
            <a:ext cx="823513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Arrow Connector 403"/>
          <p:cNvCxnSpPr/>
          <p:nvPr/>
        </p:nvCxnSpPr>
        <p:spPr>
          <a:xfrm flipH="1" flipV="1">
            <a:off x="16415503" y="3788081"/>
            <a:ext cx="58790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Arrow Connector 404"/>
          <p:cNvCxnSpPr/>
          <p:nvPr/>
        </p:nvCxnSpPr>
        <p:spPr>
          <a:xfrm flipH="1" flipV="1">
            <a:off x="16415504" y="3788081"/>
            <a:ext cx="906235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6" name="Group 405"/>
          <p:cNvGrpSpPr/>
          <p:nvPr/>
        </p:nvGrpSpPr>
        <p:grpSpPr>
          <a:xfrm>
            <a:off x="16084727" y="5389982"/>
            <a:ext cx="861308" cy="431307"/>
            <a:chOff x="4194189" y="897333"/>
            <a:chExt cx="861308" cy="431307"/>
          </a:xfrm>
        </p:grpSpPr>
        <p:cxnSp>
          <p:nvCxnSpPr>
            <p:cNvPr id="407" name="Straight Arrow Connector 40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Arrow Connector 40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Arrow Connector 40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3" name="Group 422"/>
          <p:cNvGrpSpPr/>
          <p:nvPr/>
        </p:nvGrpSpPr>
        <p:grpSpPr>
          <a:xfrm>
            <a:off x="16057430" y="7849619"/>
            <a:ext cx="858622" cy="280019"/>
            <a:chOff x="8287226" y="453421"/>
            <a:chExt cx="858622" cy="431307"/>
          </a:xfrm>
        </p:grpSpPr>
        <p:cxnSp>
          <p:nvCxnSpPr>
            <p:cNvPr id="424" name="Straight Arrow Connector 42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Arrow Connector 42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6" name="TextBox 425"/>
          <p:cNvSpPr txBox="1"/>
          <p:nvPr/>
        </p:nvSpPr>
        <p:spPr>
          <a:xfrm>
            <a:off x="15952808" y="2386391"/>
            <a:ext cx="112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DSPN</a:t>
            </a:r>
          </a:p>
        </p:txBody>
      </p:sp>
      <p:sp>
        <p:nvSpPr>
          <p:cNvPr id="13" name="Arc 12"/>
          <p:cNvSpPr/>
          <p:nvPr/>
        </p:nvSpPr>
        <p:spPr>
          <a:xfrm>
            <a:off x="19413070" y="8200268"/>
            <a:ext cx="685800" cy="685800"/>
          </a:xfrm>
          <a:prstGeom prst="arc">
            <a:avLst>
              <a:gd name="adj1" fmla="val 13872641"/>
              <a:gd name="adj2" fmla="val 7369899"/>
            </a:avLst>
          </a:prstGeom>
          <a:ln w="25400">
            <a:solidFill>
              <a:schemeClr val="bg1">
                <a:lumMod val="65000"/>
              </a:schemeClr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7" name="Group 426"/>
          <p:cNvGrpSpPr/>
          <p:nvPr/>
        </p:nvGrpSpPr>
        <p:grpSpPr>
          <a:xfrm>
            <a:off x="20429394" y="2970466"/>
            <a:ext cx="861308" cy="431307"/>
            <a:chOff x="4194189" y="897333"/>
            <a:chExt cx="861308" cy="431307"/>
          </a:xfrm>
        </p:grpSpPr>
        <p:cxnSp>
          <p:nvCxnSpPr>
            <p:cNvPr id="428" name="Straight Arrow Connector 427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Arrow Connector 428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Arrow Connector 429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1" name="TextBox 430"/>
          <p:cNvSpPr txBox="1"/>
          <p:nvPr/>
        </p:nvSpPr>
        <p:spPr>
          <a:xfrm>
            <a:off x="21703958" y="2850220"/>
            <a:ext cx="4453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Full connectivity</a:t>
            </a:r>
          </a:p>
        </p:txBody>
      </p:sp>
      <p:cxnSp>
        <p:nvCxnSpPr>
          <p:cNvPr id="433" name="Straight Arrow Connector 432"/>
          <p:cNvCxnSpPr/>
          <p:nvPr/>
        </p:nvCxnSpPr>
        <p:spPr>
          <a:xfrm flipH="1" flipV="1">
            <a:off x="20387135" y="4002397"/>
            <a:ext cx="858622" cy="431307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Arrow Connector 433"/>
          <p:cNvCxnSpPr/>
          <p:nvPr/>
        </p:nvCxnSpPr>
        <p:spPr>
          <a:xfrm flipV="1">
            <a:off x="20794130" y="4055961"/>
            <a:ext cx="12339" cy="354478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TextBox 434"/>
          <p:cNvSpPr txBox="1"/>
          <p:nvPr/>
        </p:nvSpPr>
        <p:spPr>
          <a:xfrm>
            <a:off x="21682356" y="3893729"/>
            <a:ext cx="4786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Sparse connectivity</a:t>
            </a:r>
          </a:p>
        </p:txBody>
      </p:sp>
      <p:sp>
        <p:nvSpPr>
          <p:cNvPr id="437" name="Arc 436"/>
          <p:cNvSpPr/>
          <p:nvPr/>
        </p:nvSpPr>
        <p:spPr>
          <a:xfrm>
            <a:off x="20481138" y="4864643"/>
            <a:ext cx="685800" cy="685800"/>
          </a:xfrm>
          <a:prstGeom prst="arc">
            <a:avLst>
              <a:gd name="adj1" fmla="val 13872641"/>
              <a:gd name="adj2" fmla="val 7369899"/>
            </a:avLst>
          </a:prstGeom>
          <a:ln w="25400">
            <a:solidFill>
              <a:schemeClr val="bg1">
                <a:lumMod val="65000"/>
              </a:schemeClr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TextBox 437"/>
          <p:cNvSpPr txBox="1"/>
          <p:nvPr/>
        </p:nvSpPr>
        <p:spPr>
          <a:xfrm>
            <a:off x="21772540" y="4911645"/>
            <a:ext cx="459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Lateral connectivity</a:t>
            </a:r>
          </a:p>
        </p:txBody>
      </p:sp>
      <p:sp>
        <p:nvSpPr>
          <p:cNvPr id="439" name="TextBox 438"/>
          <p:cNvSpPr txBox="1"/>
          <p:nvPr/>
        </p:nvSpPr>
        <p:spPr>
          <a:xfrm flipH="1">
            <a:off x="9043104" y="4727100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L2b</a:t>
            </a:r>
          </a:p>
        </p:txBody>
      </p:sp>
      <p:sp>
        <p:nvSpPr>
          <p:cNvPr id="440" name="TextBox 439"/>
          <p:cNvSpPr txBox="1"/>
          <p:nvPr/>
        </p:nvSpPr>
        <p:spPr>
          <a:xfrm flipH="1">
            <a:off x="9049771" y="5915593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L2a</a:t>
            </a:r>
          </a:p>
        </p:txBody>
      </p:sp>
      <p:sp>
        <p:nvSpPr>
          <p:cNvPr id="441" name="TextBox 440"/>
          <p:cNvSpPr txBox="1"/>
          <p:nvPr/>
        </p:nvSpPr>
        <p:spPr>
          <a:xfrm flipH="1">
            <a:off x="13127146" y="825659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L1a</a:t>
            </a:r>
          </a:p>
        </p:txBody>
      </p:sp>
      <p:sp>
        <p:nvSpPr>
          <p:cNvPr id="442" name="TextBox 441"/>
          <p:cNvSpPr txBox="1"/>
          <p:nvPr/>
        </p:nvSpPr>
        <p:spPr>
          <a:xfrm flipH="1">
            <a:off x="13158016" y="720581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L1b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2343074" y="10569524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B</a:t>
            </a:r>
          </a:p>
        </p:txBody>
      </p:sp>
      <p:cxnSp>
        <p:nvCxnSpPr>
          <p:cNvPr id="444" name="Straight Connector 443"/>
          <p:cNvCxnSpPr/>
          <p:nvPr/>
        </p:nvCxnSpPr>
        <p:spPr>
          <a:xfrm flipV="1">
            <a:off x="2288585" y="13161688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V="1">
            <a:off x="2277619" y="15816744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 flipV="1">
            <a:off x="2335579" y="14550215"/>
            <a:ext cx="6246058" cy="111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9556001" y="10560514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2200555" y="19797887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D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451" name="Table 4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008324"/>
              </p:ext>
            </p:extLst>
          </p:nvPr>
        </p:nvGraphicFramePr>
        <p:xfrm>
          <a:off x="2378451" y="20763568"/>
          <a:ext cx="15006172" cy="482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1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06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78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272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174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7554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SCZ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BPD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ASD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AVG (SCZ+BPD+ASD)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LR-gen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54.6% ( 0.5%)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56.7% ( 2.5%)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50.0% ( 0.0%)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</a:t>
                      </a:r>
                      <a:r>
                        <a:rPr lang="en-US" sz="2400" baseline="0" dirty="0"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53.8% ( 1.0%)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LR-trans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63.0% ( 4.8%)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63.3% ( 6.3%)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51.7% ( 1.8%)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59.3% ( 4.3%)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" charset="0"/>
                          <a:ea typeface="Courier" charset="0"/>
                          <a:cs typeface="Courier" charset="0"/>
                        </a:rPr>
                        <a:t>cRBM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67.1% (16.0%)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65.6% ( 7.6%)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56.7% ( 3.8%)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63.1% ( 9.1%)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DSPN-</a:t>
                      </a:r>
                      <a:r>
                        <a:rPr lang="en-US" sz="2400" dirty="0" err="1">
                          <a:latin typeface="Courier" charset="0"/>
                          <a:ea typeface="Courier" charset="0"/>
                          <a:cs typeface="Courier" charset="0"/>
                        </a:rPr>
                        <a:t>Imput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56.4% ( 1.2%)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61.7% ( 5.4%)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62.5% ( 2.6%)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60.2% ( 3.1%)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DSPN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67.9% (16.3%)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66.1% (30.0%)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68.3% (14.4%)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67.4% (20.2%)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415" name="Straight Connector 414"/>
          <p:cNvCxnSpPr/>
          <p:nvPr/>
        </p:nvCxnSpPr>
        <p:spPr>
          <a:xfrm flipV="1">
            <a:off x="17387019" y="24049423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6" name="Group 465"/>
          <p:cNvGrpSpPr/>
          <p:nvPr/>
        </p:nvGrpSpPr>
        <p:grpSpPr>
          <a:xfrm>
            <a:off x="16065677" y="6628232"/>
            <a:ext cx="861308" cy="431307"/>
            <a:chOff x="4194189" y="897333"/>
            <a:chExt cx="861308" cy="431307"/>
          </a:xfrm>
        </p:grpSpPr>
        <p:cxnSp>
          <p:nvCxnSpPr>
            <p:cNvPr id="467" name="Straight Arrow Connector 46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Arrow Connector 46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Arrow Connector 46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0" name="Group 469"/>
          <p:cNvGrpSpPr/>
          <p:nvPr/>
        </p:nvGrpSpPr>
        <p:grpSpPr>
          <a:xfrm>
            <a:off x="4565064" y="15612342"/>
            <a:ext cx="861308" cy="431307"/>
            <a:chOff x="4194189" y="897333"/>
            <a:chExt cx="861308" cy="431307"/>
          </a:xfrm>
        </p:grpSpPr>
        <p:cxnSp>
          <p:nvCxnSpPr>
            <p:cNvPr id="471" name="Straight Arrow Connector 47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Arrow Connector 47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Arrow Connector 47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0" name="Straight Connector 409"/>
          <p:cNvCxnSpPr/>
          <p:nvPr/>
        </p:nvCxnSpPr>
        <p:spPr>
          <a:xfrm flipV="1">
            <a:off x="20672890" y="7975527"/>
            <a:ext cx="950546" cy="26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TextBox 410"/>
          <p:cNvSpPr txBox="1"/>
          <p:nvPr/>
        </p:nvSpPr>
        <p:spPr>
          <a:xfrm>
            <a:off x="21875763" y="7663695"/>
            <a:ext cx="134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Layer</a:t>
            </a:r>
          </a:p>
        </p:txBody>
      </p:sp>
      <p:cxnSp>
        <p:nvCxnSpPr>
          <p:cNvPr id="412" name="Straight Connector 411"/>
          <p:cNvCxnSpPr/>
          <p:nvPr/>
        </p:nvCxnSpPr>
        <p:spPr>
          <a:xfrm flipV="1">
            <a:off x="20659034" y="8543567"/>
            <a:ext cx="950546" cy="26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/>
          <p:cNvSpPr txBox="1"/>
          <p:nvPr/>
        </p:nvSpPr>
        <p:spPr>
          <a:xfrm>
            <a:off x="21875761" y="8294319"/>
            <a:ext cx="2788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Sublayer</a:t>
            </a:r>
          </a:p>
        </p:txBody>
      </p:sp>
      <p:sp>
        <p:nvSpPr>
          <p:cNvPr id="416" name="Rectangle 415"/>
          <p:cNvSpPr/>
          <p:nvPr/>
        </p:nvSpPr>
        <p:spPr>
          <a:xfrm>
            <a:off x="20664557" y="8979228"/>
            <a:ext cx="980013" cy="396141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TextBox 416"/>
          <p:cNvSpPr txBox="1"/>
          <p:nvPr/>
        </p:nvSpPr>
        <p:spPr>
          <a:xfrm>
            <a:off x="21886164" y="8952276"/>
            <a:ext cx="4045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Sub-sublayer</a:t>
            </a:r>
          </a:p>
        </p:txBody>
      </p:sp>
      <p:sp>
        <p:nvSpPr>
          <p:cNvPr id="418" name="TextBox 417"/>
          <p:cNvSpPr txBox="1"/>
          <p:nvPr/>
        </p:nvSpPr>
        <p:spPr>
          <a:xfrm>
            <a:off x="20557615" y="7031158"/>
            <a:ext cx="266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Helvetica" charset="0"/>
                <a:ea typeface="Helvetica" charset="0"/>
                <a:cs typeface="Helvetica" charset="0"/>
              </a:rPr>
              <a:t>Boundaries:</a:t>
            </a:r>
          </a:p>
        </p:txBody>
      </p:sp>
      <p:sp>
        <p:nvSpPr>
          <p:cNvPr id="419" name="Rectangle 418"/>
          <p:cNvSpPr/>
          <p:nvPr/>
        </p:nvSpPr>
        <p:spPr>
          <a:xfrm>
            <a:off x="16980856" y="13018634"/>
            <a:ext cx="24328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Mineral absorption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Calcium signaling</a:t>
            </a:r>
          </a:p>
        </p:txBody>
      </p:sp>
      <p:cxnSp>
        <p:nvCxnSpPr>
          <p:cNvPr id="420" name="Straight Connector 419"/>
          <p:cNvCxnSpPr>
            <a:stCxn id="760" idx="1"/>
            <a:endCxn id="419" idx="2"/>
          </p:cNvCxnSpPr>
          <p:nvPr/>
        </p:nvCxnSpPr>
        <p:spPr>
          <a:xfrm flipH="1" flipV="1">
            <a:off x="18197271" y="13603409"/>
            <a:ext cx="1264704" cy="31332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1" name="Connector 420"/>
          <p:cNvSpPr/>
          <p:nvPr/>
        </p:nvSpPr>
        <p:spPr>
          <a:xfrm>
            <a:off x="21151619" y="1634220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2" name="Straight Arrow Connector 421"/>
          <p:cNvCxnSpPr>
            <a:stCxn id="723" idx="4"/>
          </p:cNvCxnSpPr>
          <p:nvPr/>
        </p:nvCxnSpPr>
        <p:spPr>
          <a:xfrm>
            <a:off x="21237749" y="16667580"/>
            <a:ext cx="8770" cy="68401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Oval 431"/>
          <p:cNvSpPr/>
          <p:nvPr/>
        </p:nvSpPr>
        <p:spPr>
          <a:xfrm>
            <a:off x="21010367" y="1618492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Connector 435"/>
          <p:cNvSpPr/>
          <p:nvPr/>
        </p:nvSpPr>
        <p:spPr>
          <a:xfrm>
            <a:off x="20925322" y="1387302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Connector 451"/>
          <p:cNvSpPr/>
          <p:nvPr/>
        </p:nvSpPr>
        <p:spPr>
          <a:xfrm>
            <a:off x="20400395" y="1510914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20254353" y="1497407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Arrow Connector 454"/>
          <p:cNvCxnSpPr>
            <a:stCxn id="453" idx="4"/>
            <a:endCxn id="432" idx="0"/>
          </p:cNvCxnSpPr>
          <p:nvPr/>
        </p:nvCxnSpPr>
        <p:spPr>
          <a:xfrm>
            <a:off x="20482192" y="15427331"/>
            <a:ext cx="756014" cy="75758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Oval 455"/>
          <p:cNvSpPr/>
          <p:nvPr/>
        </p:nvSpPr>
        <p:spPr>
          <a:xfrm>
            <a:off x="20796215" y="1372101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7" name="Straight Arrow Connector 456"/>
          <p:cNvCxnSpPr>
            <a:stCxn id="456" idx="4"/>
            <a:endCxn id="453" idx="0"/>
          </p:cNvCxnSpPr>
          <p:nvPr/>
        </p:nvCxnSpPr>
        <p:spPr>
          <a:xfrm flipH="1">
            <a:off x="20482192" y="14174268"/>
            <a:ext cx="541862" cy="799805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Arrow Connector 457"/>
          <p:cNvCxnSpPr>
            <a:stCxn id="747" idx="4"/>
            <a:endCxn id="456" idx="0"/>
          </p:cNvCxnSpPr>
          <p:nvPr/>
        </p:nvCxnSpPr>
        <p:spPr>
          <a:xfrm>
            <a:off x="18977470" y="12788091"/>
            <a:ext cx="2046584" cy="93291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Rectangle 459"/>
          <p:cNvSpPr/>
          <p:nvPr/>
        </p:nvSpPr>
        <p:spPr>
          <a:xfrm>
            <a:off x="21689523" y="13283991"/>
            <a:ext cx="17959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Ex6 neurons Astrocytes</a:t>
            </a:r>
          </a:p>
        </p:txBody>
      </p:sp>
      <p:cxnSp>
        <p:nvCxnSpPr>
          <p:cNvPr id="461" name="Straight Connector 460"/>
          <p:cNvCxnSpPr>
            <a:stCxn id="436" idx="7"/>
            <a:endCxn id="460" idx="1"/>
          </p:cNvCxnSpPr>
          <p:nvPr/>
        </p:nvCxnSpPr>
        <p:spPr>
          <a:xfrm flipV="1">
            <a:off x="21081420" y="13576379"/>
            <a:ext cx="608103" cy="32342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>
            <a:stCxn id="760" idx="7"/>
            <a:endCxn id="460" idx="1"/>
          </p:cNvCxnSpPr>
          <p:nvPr/>
        </p:nvCxnSpPr>
        <p:spPr>
          <a:xfrm flipV="1">
            <a:off x="19591291" y="13576379"/>
            <a:ext cx="2098232" cy="34035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>
            <a:stCxn id="781" idx="6"/>
            <a:endCxn id="371" idx="2"/>
          </p:cNvCxnSpPr>
          <p:nvPr/>
        </p:nvCxnSpPr>
        <p:spPr>
          <a:xfrm flipV="1">
            <a:off x="13444971" y="13737225"/>
            <a:ext cx="1612484" cy="22728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5" name="Rectangle 464"/>
          <p:cNvSpPr/>
          <p:nvPr/>
        </p:nvSpPr>
        <p:spPr>
          <a:xfrm>
            <a:off x="10212195" y="14321211"/>
            <a:ext cx="1843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Gap junction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59" name="Connector 458"/>
          <p:cNvSpPr/>
          <p:nvPr/>
        </p:nvSpPr>
        <p:spPr>
          <a:xfrm>
            <a:off x="20476863" y="1749433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2" name="Straight Connector 481"/>
          <p:cNvCxnSpPr/>
          <p:nvPr/>
        </p:nvCxnSpPr>
        <p:spPr>
          <a:xfrm flipH="1" flipV="1">
            <a:off x="20568303" y="17655948"/>
            <a:ext cx="669446" cy="54212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3" name="Rectangle 482"/>
          <p:cNvSpPr/>
          <p:nvPr/>
        </p:nvSpPr>
        <p:spPr>
          <a:xfrm>
            <a:off x="21239041" y="18053568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CLU</a:t>
            </a:r>
          </a:p>
        </p:txBody>
      </p:sp>
      <p:cxnSp>
        <p:nvCxnSpPr>
          <p:cNvPr id="484" name="Straight Arrow Connector 483"/>
          <p:cNvCxnSpPr>
            <a:stCxn id="432" idx="4"/>
          </p:cNvCxnSpPr>
          <p:nvPr/>
        </p:nvCxnSpPr>
        <p:spPr>
          <a:xfrm flipH="1">
            <a:off x="20570233" y="16638178"/>
            <a:ext cx="667973" cy="694365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Arc 758"/>
          <p:cNvSpPr/>
          <p:nvPr/>
        </p:nvSpPr>
        <p:spPr>
          <a:xfrm>
            <a:off x="17698137" y="17070073"/>
            <a:ext cx="3638047" cy="560511"/>
          </a:xfrm>
          <a:prstGeom prst="arc">
            <a:avLst>
              <a:gd name="adj1" fmla="val 1074492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Arc 357"/>
          <p:cNvSpPr/>
          <p:nvPr/>
        </p:nvSpPr>
        <p:spPr>
          <a:xfrm>
            <a:off x="18595162" y="17101520"/>
            <a:ext cx="3343503" cy="560720"/>
          </a:xfrm>
          <a:prstGeom prst="arc">
            <a:avLst>
              <a:gd name="adj1" fmla="val 1074435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6" name="Straight Connector 485"/>
          <p:cNvCxnSpPr/>
          <p:nvPr/>
        </p:nvCxnSpPr>
        <p:spPr>
          <a:xfrm flipV="1">
            <a:off x="19488315" y="24070244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Connector 486"/>
          <p:cNvCxnSpPr/>
          <p:nvPr/>
        </p:nvCxnSpPr>
        <p:spPr>
          <a:xfrm flipV="1">
            <a:off x="21586088" y="24064939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321738" y="20763568"/>
            <a:ext cx="0" cy="4826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Oval 488"/>
          <p:cNvSpPr/>
          <p:nvPr/>
        </p:nvSpPr>
        <p:spPr>
          <a:xfrm>
            <a:off x="12567348" y="1619026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19169190" y="1735798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19310780" y="1620800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4618628" y="1615634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3885707" y="17253941"/>
            <a:ext cx="1360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Enhancers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220669" y="16057300"/>
            <a:ext cx="1923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Cell Fractions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4839" y="25696570"/>
            <a:ext cx="21575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Helvetica" charset="0"/>
                <a:ea typeface="Helvetica" charset="0"/>
                <a:cs typeface="Helvetica" charset="0"/>
              </a:rPr>
              <a:t>Unbracketed</a:t>
            </a:r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 figures show test-set performance accuracy, with chance at 50%; bracketed figures show variance explained on liability scale</a:t>
            </a: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Colors: </a:t>
            </a:r>
            <a:r>
              <a:rPr lang="en-US" sz="2400" dirty="0">
                <a:solidFill>
                  <a:srgbClr val="00B0F0"/>
                </a:solidFill>
                <a:latin typeface="Helvetica" charset="0"/>
                <a:ea typeface="Helvetica" charset="0"/>
                <a:cs typeface="Helvetica" charset="0"/>
              </a:rPr>
              <a:t>genotype predictors, increasing model complexity, </a:t>
            </a:r>
            <a:r>
              <a:rPr lang="en-US" sz="2400" dirty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transcriptome predictors, increasing model complexity</a:t>
            </a:r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,</a:t>
            </a: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             </a:t>
            </a:r>
            <a:r>
              <a:rPr lang="en-US" sz="2400" dirty="0">
                <a:solidFill>
                  <a:srgbClr val="FF0073"/>
                </a:solidFill>
                <a:latin typeface="Helvetica" charset="0"/>
                <a:ea typeface="Helvetica" charset="0"/>
                <a:cs typeface="Helvetica" charset="0"/>
              </a:rPr>
              <a:t>constant model complexity, with/without imputation</a:t>
            </a:r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400" dirty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increasing complexity, genotype-&gt;transcriptome predictors</a:t>
            </a:r>
          </a:p>
        </p:txBody>
      </p:sp>
      <p:grpSp>
        <p:nvGrpSpPr>
          <p:cNvPr id="504" name="Group 503"/>
          <p:cNvGrpSpPr/>
          <p:nvPr/>
        </p:nvGrpSpPr>
        <p:grpSpPr>
          <a:xfrm>
            <a:off x="20664696" y="9723083"/>
            <a:ext cx="999000" cy="562070"/>
            <a:chOff x="657856" y="617069"/>
            <a:chExt cx="6236430" cy="2126132"/>
          </a:xfrm>
        </p:grpSpPr>
        <p:sp>
          <p:nvSpPr>
            <p:cNvPr id="505" name="Rounded Rectangle 504">
              <a:extLst>
                <a:ext uri="{FF2B5EF4-FFF2-40B4-BE49-F238E27FC236}">
                  <a16:creationId xmlns:a16="http://schemas.microsoft.com/office/drawing/2014/main" xmlns="" id="{B76DD349-8CA1-2D4A-8AEB-476C2BCE3A93}"/>
                </a:ext>
              </a:extLst>
            </p:cNvPr>
            <p:cNvSpPr/>
            <p:nvPr/>
          </p:nvSpPr>
          <p:spPr>
            <a:xfrm>
              <a:off x="1024388" y="757921"/>
              <a:ext cx="5522811" cy="184694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Rounded Rectangle 505">
              <a:extLst>
                <a:ext uri="{FF2B5EF4-FFF2-40B4-BE49-F238E27FC236}">
                  <a16:creationId xmlns:a16="http://schemas.microsoft.com/office/drawing/2014/main" xmlns="" id="{4CF8249C-068F-EC41-B842-2163B684848E}"/>
                </a:ext>
              </a:extLst>
            </p:cNvPr>
            <p:cNvSpPr/>
            <p:nvPr/>
          </p:nvSpPr>
          <p:spPr>
            <a:xfrm>
              <a:off x="657856" y="617069"/>
              <a:ext cx="6236430" cy="21261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7" name="Rectangle 506"/>
          <p:cNvSpPr/>
          <p:nvPr/>
        </p:nvSpPr>
        <p:spPr>
          <a:xfrm>
            <a:off x="5908316" y="12382647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14003162" y="12433157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20815068" y="12457091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06734" y="18067147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eQTL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10" name="Oval 509"/>
          <p:cNvSpPr/>
          <p:nvPr/>
        </p:nvSpPr>
        <p:spPr>
          <a:xfrm>
            <a:off x="18983406" y="1855362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Connector 510"/>
          <p:cNvSpPr/>
          <p:nvPr/>
        </p:nvSpPr>
        <p:spPr>
          <a:xfrm>
            <a:off x="19123063" y="1870840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Straight Arrow Connector 511"/>
          <p:cNvCxnSpPr>
            <a:stCxn id="753" idx="4"/>
            <a:endCxn id="510" idx="0"/>
          </p:cNvCxnSpPr>
          <p:nvPr/>
        </p:nvCxnSpPr>
        <p:spPr>
          <a:xfrm>
            <a:off x="18673538" y="17834438"/>
            <a:ext cx="537707" cy="719185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512"/>
          <p:cNvCxnSpPr>
            <a:stCxn id="356" idx="4"/>
            <a:endCxn id="510" idx="0"/>
          </p:cNvCxnSpPr>
          <p:nvPr/>
        </p:nvCxnSpPr>
        <p:spPr>
          <a:xfrm>
            <a:off x="17698249" y="17831561"/>
            <a:ext cx="1512996" cy="722062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 txBox="1"/>
          <p:nvPr/>
        </p:nvSpPr>
        <p:spPr>
          <a:xfrm>
            <a:off x="20338213" y="1946290"/>
            <a:ext cx="317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Helvetica" charset="0"/>
                <a:ea typeface="Helvetica" charset="0"/>
                <a:cs typeface="Helvetica" charset="0"/>
              </a:rPr>
              <a:t>Edges:</a:t>
            </a:r>
          </a:p>
        </p:txBody>
      </p:sp>
      <p:sp>
        <p:nvSpPr>
          <p:cNvPr id="199" name="Arc 198"/>
          <p:cNvSpPr/>
          <p:nvPr/>
        </p:nvSpPr>
        <p:spPr>
          <a:xfrm>
            <a:off x="6362058" y="16949281"/>
            <a:ext cx="1239349" cy="592761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/>
          <p:cNvSpPr/>
          <p:nvPr/>
        </p:nvSpPr>
        <p:spPr>
          <a:xfrm>
            <a:off x="20543522" y="5806954"/>
            <a:ext cx="858707" cy="589787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6" name="Straight Arrow Connector 515"/>
          <p:cNvCxnSpPr/>
          <p:nvPr/>
        </p:nvCxnSpPr>
        <p:spPr>
          <a:xfrm flipH="1">
            <a:off x="20601161" y="6454124"/>
            <a:ext cx="805234" cy="409835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21767188" y="5691862"/>
            <a:ext cx="342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GRN linkages</a:t>
            </a:r>
          </a:p>
        </p:txBody>
      </p:sp>
      <p:sp>
        <p:nvSpPr>
          <p:cNvPr id="518" name="TextBox 517"/>
          <p:cNvSpPr txBox="1"/>
          <p:nvPr/>
        </p:nvSpPr>
        <p:spPr>
          <a:xfrm>
            <a:off x="21772238" y="6347113"/>
            <a:ext cx="342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QTL linkages</a:t>
            </a:r>
          </a:p>
        </p:txBody>
      </p:sp>
      <p:sp>
        <p:nvSpPr>
          <p:cNvPr id="494" name="TextBox 493"/>
          <p:cNvSpPr txBox="1"/>
          <p:nvPr/>
        </p:nvSpPr>
        <p:spPr>
          <a:xfrm rot="16200000">
            <a:off x="13431638" y="23284787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</a:rPr>
              <a:t>X 4.6 (X20.2)</a:t>
            </a:r>
          </a:p>
        </p:txBody>
      </p:sp>
      <p:sp>
        <p:nvSpPr>
          <p:cNvPr id="525" name="Rectangle 524"/>
          <p:cNvSpPr/>
          <p:nvPr/>
        </p:nvSpPr>
        <p:spPr>
          <a:xfrm>
            <a:off x="3038351" y="18374624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/>
        </p:nvSpPr>
        <p:spPr>
          <a:xfrm>
            <a:off x="2458176" y="17216564"/>
            <a:ext cx="2828105" cy="69757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Rectangle 526"/>
          <p:cNvSpPr/>
          <p:nvPr/>
        </p:nvSpPr>
        <p:spPr>
          <a:xfrm>
            <a:off x="5366674" y="17205270"/>
            <a:ext cx="2828448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/>
          <p:cNvSpPr/>
          <p:nvPr/>
        </p:nvSpPr>
        <p:spPr>
          <a:xfrm>
            <a:off x="10491302" y="17344251"/>
            <a:ext cx="731520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/>
          <p:cNvSpPr/>
          <p:nvPr/>
        </p:nvSpPr>
        <p:spPr>
          <a:xfrm>
            <a:off x="12301204" y="1733988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2702717" y="21949044"/>
            <a:ext cx="320040" cy="3200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>
            <a:spLocks noChangeAspect="1"/>
          </p:cNvSpPr>
          <p:nvPr/>
        </p:nvSpPr>
        <p:spPr>
          <a:xfrm>
            <a:off x="12701571" y="24206708"/>
            <a:ext cx="320040" cy="3200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>
            <a:spLocks noChangeAspect="1"/>
          </p:cNvSpPr>
          <p:nvPr/>
        </p:nvSpPr>
        <p:spPr>
          <a:xfrm>
            <a:off x="13188244" y="22707800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>
            <a:spLocks noChangeAspect="1"/>
          </p:cNvSpPr>
          <p:nvPr/>
        </p:nvSpPr>
        <p:spPr>
          <a:xfrm>
            <a:off x="13186166" y="23437766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>
            <a:spLocks noChangeAspect="1"/>
          </p:cNvSpPr>
          <p:nvPr/>
        </p:nvSpPr>
        <p:spPr>
          <a:xfrm>
            <a:off x="13185869" y="25014318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>
            <a:spLocks noChangeAspect="1"/>
          </p:cNvSpPr>
          <p:nvPr/>
        </p:nvSpPr>
        <p:spPr>
          <a:xfrm>
            <a:off x="13788972" y="24200495"/>
            <a:ext cx="320040" cy="320040"/>
          </a:xfrm>
          <a:prstGeom prst="ellipse">
            <a:avLst/>
          </a:prstGeom>
          <a:solidFill>
            <a:srgbClr val="FF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>
            <a:spLocks noChangeAspect="1"/>
          </p:cNvSpPr>
          <p:nvPr/>
        </p:nvSpPr>
        <p:spPr>
          <a:xfrm>
            <a:off x="13788972" y="25014496"/>
            <a:ext cx="320040" cy="320040"/>
          </a:xfrm>
          <a:prstGeom prst="ellipse">
            <a:avLst/>
          </a:prstGeom>
          <a:solidFill>
            <a:srgbClr val="FF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14194264" y="17351783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14818600" y="17356703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Triangle 522">
            <a:extLst>
              <a:ext uri="{FF2B5EF4-FFF2-40B4-BE49-F238E27FC236}">
                <a16:creationId xmlns:a16="http://schemas.microsoft.com/office/drawing/2014/main" xmlns="" id="{0A26713E-E4CC-FC4E-A011-99B93619A457}"/>
              </a:ext>
            </a:extLst>
          </p:cNvPr>
          <p:cNvSpPr/>
          <p:nvPr/>
        </p:nvSpPr>
        <p:spPr>
          <a:xfrm>
            <a:off x="13562444" y="17326478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Triangle 523">
            <a:extLst>
              <a:ext uri="{FF2B5EF4-FFF2-40B4-BE49-F238E27FC236}">
                <a16:creationId xmlns:a16="http://schemas.microsoft.com/office/drawing/2014/main" xmlns="" id="{0A26713E-E4CC-FC4E-A011-99B93619A457}"/>
              </a:ext>
            </a:extLst>
          </p:cNvPr>
          <p:cNvSpPr/>
          <p:nvPr/>
        </p:nvSpPr>
        <p:spPr>
          <a:xfrm>
            <a:off x="15470980" y="17331675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xmlns="" id="{C7CACA83-B55F-BD46-8308-0C3EFA48B557}"/>
              </a:ext>
            </a:extLst>
          </p:cNvPr>
          <p:cNvSpPr/>
          <p:nvPr/>
        </p:nvSpPr>
        <p:spPr>
          <a:xfrm>
            <a:off x="20369574" y="17383040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3" name="Triangle 532">
            <a:extLst>
              <a:ext uri="{FF2B5EF4-FFF2-40B4-BE49-F238E27FC236}">
                <a16:creationId xmlns:a16="http://schemas.microsoft.com/office/drawing/2014/main" xmlns="" id="{0A26713E-E4CC-FC4E-A011-99B93619A457}"/>
              </a:ext>
            </a:extLst>
          </p:cNvPr>
          <p:cNvSpPr/>
          <p:nvPr/>
        </p:nvSpPr>
        <p:spPr>
          <a:xfrm>
            <a:off x="22348738" y="17380255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>
            <a:spLocks noChangeAspect="1"/>
          </p:cNvSpPr>
          <p:nvPr/>
        </p:nvSpPr>
        <p:spPr>
          <a:xfrm>
            <a:off x="14238522" y="21946909"/>
            <a:ext cx="320040" cy="32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>
            <a:spLocks noChangeAspect="1"/>
          </p:cNvSpPr>
          <p:nvPr/>
        </p:nvSpPr>
        <p:spPr>
          <a:xfrm>
            <a:off x="14238522" y="25022305"/>
            <a:ext cx="320040" cy="32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4"/>
            <a:endCxn id="492" idx="0"/>
          </p:cNvCxnSpPr>
          <p:nvPr/>
        </p:nvCxnSpPr>
        <p:spPr>
          <a:xfrm flipH="1">
            <a:off x="12861591" y="22269084"/>
            <a:ext cx="1146" cy="193762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/>
          <p:cNvCxnSpPr>
            <a:stCxn id="498" idx="4"/>
            <a:endCxn id="499" idx="0"/>
          </p:cNvCxnSpPr>
          <p:nvPr/>
        </p:nvCxnSpPr>
        <p:spPr>
          <a:xfrm>
            <a:off x="13948992" y="24520535"/>
            <a:ext cx="0" cy="493961"/>
          </a:xfrm>
          <a:prstGeom prst="line">
            <a:avLst/>
          </a:prstGeom>
          <a:ln w="19050">
            <a:solidFill>
              <a:srgbClr val="FF00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Straight Connector 537"/>
          <p:cNvCxnSpPr>
            <a:stCxn id="534" idx="4"/>
            <a:endCxn id="535" idx="0"/>
          </p:cNvCxnSpPr>
          <p:nvPr/>
        </p:nvCxnSpPr>
        <p:spPr>
          <a:xfrm>
            <a:off x="14398542" y="22266949"/>
            <a:ext cx="0" cy="275535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3320160" y="23389149"/>
            <a:ext cx="62837" cy="413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6" name="Straight Connector 535"/>
          <p:cNvCxnSpPr>
            <a:stCxn id="495" idx="4"/>
            <a:endCxn id="497" idx="0"/>
          </p:cNvCxnSpPr>
          <p:nvPr/>
        </p:nvCxnSpPr>
        <p:spPr>
          <a:xfrm flipH="1">
            <a:off x="13345889" y="23027840"/>
            <a:ext cx="2375" cy="198647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TextBox 538"/>
          <p:cNvSpPr txBox="1"/>
          <p:nvPr/>
        </p:nvSpPr>
        <p:spPr>
          <a:xfrm rot="16200000">
            <a:off x="11909703" y="22893504"/>
            <a:ext cx="16181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</a:rPr>
              <a:t>X 2.7 (X3.1)</a:t>
            </a:r>
          </a:p>
        </p:txBody>
      </p:sp>
      <p:sp>
        <p:nvSpPr>
          <p:cNvPr id="540" name="TextBox 539"/>
          <p:cNvSpPr txBox="1"/>
          <p:nvPr/>
        </p:nvSpPr>
        <p:spPr>
          <a:xfrm rot="16200000">
            <a:off x="12371069" y="23934276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X 1.9 (X4.7)</a:t>
            </a:r>
          </a:p>
        </p:txBody>
      </p:sp>
      <p:sp>
        <p:nvSpPr>
          <p:cNvPr id="541" name="TextBox 540"/>
          <p:cNvSpPr txBox="1"/>
          <p:nvPr/>
        </p:nvSpPr>
        <p:spPr>
          <a:xfrm rot="16200000">
            <a:off x="13055197" y="24652211"/>
            <a:ext cx="11804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dirty="0">
                <a:solidFill>
                  <a:srgbClr val="FF0073"/>
                </a:solidFill>
              </a:rPr>
              <a:t>X 1.7 (X6.5)</a:t>
            </a:r>
          </a:p>
        </p:txBody>
      </p:sp>
      <p:sp>
        <p:nvSpPr>
          <p:cNvPr id="542" name="TextBox 541"/>
          <p:cNvSpPr txBox="1"/>
          <p:nvPr/>
        </p:nvSpPr>
        <p:spPr>
          <a:xfrm flipH="1">
            <a:off x="983836" y="7510556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L1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(visible units)</a:t>
            </a:r>
          </a:p>
        </p:txBody>
      </p:sp>
      <p:sp>
        <p:nvSpPr>
          <p:cNvPr id="543" name="TextBox 542"/>
          <p:cNvSpPr txBox="1"/>
          <p:nvPr/>
        </p:nvSpPr>
        <p:spPr>
          <a:xfrm flipH="1">
            <a:off x="944435" y="5061388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L2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(hidden units)</a:t>
            </a:r>
          </a:p>
        </p:txBody>
      </p:sp>
      <p:sp>
        <p:nvSpPr>
          <p:cNvPr id="544" name="TextBox 543"/>
          <p:cNvSpPr txBox="1"/>
          <p:nvPr/>
        </p:nvSpPr>
        <p:spPr>
          <a:xfrm flipH="1">
            <a:off x="905483" y="3025898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L3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(output units)</a:t>
            </a:r>
          </a:p>
        </p:txBody>
      </p:sp>
    </p:spTree>
    <p:extLst>
      <p:ext uri="{BB962C8B-B14F-4D97-AF65-F5344CB8AC3E}">
        <p14:creationId xmlns:p14="http://schemas.microsoft.com/office/powerpoint/2010/main" val="54910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1106</TotalTime>
  <Words>325</Words>
  <Application>Microsoft Macintosh PowerPoint</Application>
  <PresentationFormat>Custom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Courier</vt:lpstr>
      <vt:lpstr>Helvetica</vt:lpstr>
      <vt:lpstr>Mangal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130</cp:revision>
  <cp:lastPrinted>2018-03-26T18:22:00Z</cp:lastPrinted>
  <dcterms:created xsi:type="dcterms:W3CDTF">2018-02-11T17:57:36Z</dcterms:created>
  <dcterms:modified xsi:type="dcterms:W3CDTF">2018-04-10T02:41:24Z</dcterms:modified>
</cp:coreProperties>
</file>