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5"/>
    <p:restoredTop sz="94647"/>
  </p:normalViewPr>
  <p:slideViewPr>
    <p:cSldViewPr snapToGrid="0" snapToObjects="1">
      <p:cViewPr varScale="1">
        <p:scale>
          <a:sx n="102" d="100"/>
          <a:sy n="102" d="100"/>
        </p:scale>
        <p:origin x="19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4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7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6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7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FE15-03B6-D347-9C07-4879D6DD91C4}" type="datetimeFigureOut">
              <a:rPr lang="en-US" smtClean="0"/>
              <a:t>4/6/18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ADEE3-9B20-524A-94E5-F0175E48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51" y="1678488"/>
            <a:ext cx="114988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smtClean="0">
                <a:effectLst/>
                <a:latin typeface="Arial Rounded MT Bold" charset="0"/>
                <a:ea typeface="Arial Rounded MT Bold" charset="0"/>
                <a:cs typeface="Arial Rounded MT Bold" charset="0"/>
              </a:rPr>
              <a:t>Detecting Beneficial </a:t>
            </a:r>
            <a:r>
              <a:rPr lang="en-US" sz="3600" b="1" i="1" dirty="0">
                <a:latin typeface="Arial Rounded MT Bold" charset="0"/>
                <a:ea typeface="Arial Rounded MT Bold" charset="0"/>
                <a:cs typeface="Arial Rounded MT Bold" charset="0"/>
              </a:rPr>
              <a:t>M</a:t>
            </a:r>
            <a:r>
              <a:rPr lang="en-US" sz="3600" b="1" i="1" smtClean="0">
                <a:effectLst/>
                <a:latin typeface="Arial Rounded MT Bold" charset="0"/>
                <a:ea typeface="Arial Rounded MT Bold" charset="0"/>
                <a:cs typeface="Arial Rounded MT Bold" charset="0"/>
              </a:rPr>
              <a:t>utations in Evolving </a:t>
            </a:r>
            <a:r>
              <a:rPr lang="en-US" sz="3600" b="1" i="1" dirty="0">
                <a:latin typeface="Arial Rounded MT Bold" charset="0"/>
                <a:ea typeface="Arial Rounded MT Bold" charset="0"/>
                <a:cs typeface="Arial Rounded MT Bold" charset="0"/>
              </a:rPr>
              <a:t>S</a:t>
            </a:r>
            <a:r>
              <a:rPr lang="en-US" sz="3600" b="1" i="1" smtClean="0">
                <a:effectLst/>
                <a:latin typeface="Arial Rounded MT Bold" charset="0"/>
                <a:ea typeface="Arial Rounded MT Bold" charset="0"/>
                <a:cs typeface="Arial Rounded MT Bold" charset="0"/>
              </a:rPr>
              <a:t>ystems</a:t>
            </a:r>
            <a:endParaRPr lang="en-US" sz="3600" b="1" i="1" dirty="0" smtClean="0"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3600" i="1" dirty="0">
              <a:latin typeface="Calibri" charset="0"/>
              <a:ea typeface="Calibri" charset="0"/>
              <a:cs typeface="Times New Roman" charset="0"/>
            </a:endParaRPr>
          </a:p>
          <a:p>
            <a:pPr algn="r"/>
            <a:r>
              <a:rPr lang="en-US" sz="2400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As provided by the Gerstein team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6589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214" y="-87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Evolving at different pace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6890" y="1606224"/>
            <a:ext cx="17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28423" y="4059956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2585" y="3716024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139" y="3676513"/>
            <a:ext cx="4384828" cy="2405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78" y="1503526"/>
            <a:ext cx="3531092" cy="1988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9384" y="952102"/>
            <a:ext cx="153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Slow track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77205" y="952102"/>
            <a:ext cx="153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 track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061071" y="3620069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~320 MYA</a:t>
            </a:r>
            <a:endParaRPr lang="en-US" dirty="0"/>
          </a:p>
        </p:txBody>
      </p:sp>
      <p:sp>
        <p:nvSpPr>
          <p:cNvPr id="14" name="Bent-Up Arrow 13"/>
          <p:cNvSpPr/>
          <p:nvPr/>
        </p:nvSpPr>
        <p:spPr>
          <a:xfrm>
            <a:off x="4303889" y="3676513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H="1">
            <a:off x="2598228" y="3620070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440" y="4429288"/>
            <a:ext cx="2061267" cy="14393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33335" y="5974420"/>
            <a:ext cx="909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~100 MYA</a:t>
            </a:r>
            <a:endParaRPr lang="en-US" sz="1200" dirty="0"/>
          </a:p>
        </p:txBody>
      </p:sp>
      <p:sp>
        <p:nvSpPr>
          <p:cNvPr id="18" name="Bent-Up Arrow 17"/>
          <p:cNvSpPr/>
          <p:nvPr/>
        </p:nvSpPr>
        <p:spPr>
          <a:xfrm>
            <a:off x="4993714" y="6042172"/>
            <a:ext cx="214821" cy="11056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flipH="1">
            <a:off x="4050898" y="6002642"/>
            <a:ext cx="238881" cy="14529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57421" y="628085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~300 MYA</a:t>
            </a:r>
            <a:endParaRPr lang="en-US" dirty="0"/>
          </a:p>
        </p:txBody>
      </p:sp>
      <p:sp>
        <p:nvSpPr>
          <p:cNvPr id="21" name="Bent-Up Arrow 20"/>
          <p:cNvSpPr/>
          <p:nvPr/>
        </p:nvSpPr>
        <p:spPr>
          <a:xfrm>
            <a:off x="4400239" y="6337300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flipH="1">
            <a:off x="2694578" y="6280857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56006" y="312315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5-10 years</a:t>
            </a:r>
            <a:endParaRPr lang="en-US" dirty="0"/>
          </a:p>
        </p:txBody>
      </p:sp>
      <p:sp>
        <p:nvSpPr>
          <p:cNvPr id="27" name="Bent-Up Arrow 26"/>
          <p:cNvSpPr/>
          <p:nvPr/>
        </p:nvSpPr>
        <p:spPr>
          <a:xfrm>
            <a:off x="9298824" y="3123159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ent-Up Arrow 27"/>
          <p:cNvSpPr/>
          <p:nvPr/>
        </p:nvSpPr>
        <p:spPr>
          <a:xfrm flipH="1">
            <a:off x="7140219" y="3123159"/>
            <a:ext cx="845232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525" y="1596149"/>
            <a:ext cx="2919472" cy="144878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247726" y="6141410"/>
            <a:ext cx="125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Months to </a:t>
            </a:r>
          </a:p>
          <a:p>
            <a:r>
              <a:rPr lang="en-US" dirty="0"/>
              <a:t>a few years</a:t>
            </a:r>
            <a:endParaRPr lang="en-US" dirty="0"/>
          </a:p>
        </p:txBody>
      </p:sp>
      <p:sp>
        <p:nvSpPr>
          <p:cNvPr id="32" name="Bent-Up Arrow 31"/>
          <p:cNvSpPr/>
          <p:nvPr/>
        </p:nvSpPr>
        <p:spPr>
          <a:xfrm>
            <a:off x="9556270" y="6327234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-Up Arrow 32"/>
          <p:cNvSpPr/>
          <p:nvPr/>
        </p:nvSpPr>
        <p:spPr>
          <a:xfrm flipH="1">
            <a:off x="7654969" y="6355456"/>
            <a:ext cx="508090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578" y="4593694"/>
            <a:ext cx="1823281" cy="12749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808" y="690802"/>
            <a:ext cx="10515600" cy="824848"/>
          </a:xfrm>
        </p:spPr>
        <p:txBody>
          <a:bodyPr>
            <a:normAutofit/>
          </a:bodyPr>
          <a:lstStyle/>
          <a:p>
            <a:r>
              <a:rPr lang="en-US" dirty="0" smtClean="0"/>
              <a:t>Why fitness mutations matter 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88117" y="1337154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7753714" y="1440586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7572" y="1440586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611569" y="1625252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5536607" y="1625252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?</a:t>
            </a:r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2210948" y="144058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?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364604" y="1255920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19051" y="390086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16638" y="318246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49248" y="242646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34547" y="396534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5728" y="171112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27227" y="574752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21355" y="427312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8135" y="211868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?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0134"/>
            <a:ext cx="5536607" cy="24939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771" y="2394693"/>
            <a:ext cx="6527637" cy="1603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708" y="4317714"/>
            <a:ext cx="4872147" cy="22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0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542" y="308315"/>
            <a:ext cx="8080332" cy="5242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Step 1: Conceptualize the problem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66" y="832537"/>
            <a:ext cx="8914428" cy="57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15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63" y="143467"/>
            <a:ext cx="11568308" cy="6995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/>
              <a:t>Step 2: Develop models that associate the mutational frequency with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28" y="1399419"/>
            <a:ext cx="10396603" cy="502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37" y="968094"/>
            <a:ext cx="2840182" cy="461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572" y="980510"/>
            <a:ext cx="33401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742" y="4359057"/>
            <a:ext cx="250107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715" y="390178"/>
            <a:ext cx="10515600" cy="699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Step 3: Good luck; You are on your own..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1" y="1189974"/>
            <a:ext cx="10877811" cy="50980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provide 1000 simulations with models that include single mutations from almost neutral to strong selection (one positive mutation per sample).</a:t>
            </a:r>
          </a:p>
          <a:p>
            <a:endParaRPr lang="en-US" dirty="0"/>
          </a:p>
          <a:p>
            <a:r>
              <a:rPr lang="en-US" dirty="0" smtClean="0"/>
              <a:t>The simulations have been created using a “Birth and Death” algorithm with noise and stochasticity</a:t>
            </a:r>
          </a:p>
          <a:p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You need to develop a method that classify the simulations into strong and weak selection 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The methodology checks out if it can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Classify/predict correctly (We know the answers !!!)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Can be applied to thousand of genomes (e.g. no human assessment)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292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12" y="1831583"/>
            <a:ext cx="92456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176</Words>
  <Application>Microsoft Macintosh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 Rounded MT Bold</vt:lpstr>
      <vt:lpstr>Calibri</vt:lpstr>
      <vt:lpstr>Calibri Light</vt:lpstr>
      <vt:lpstr>Times New Roman</vt:lpstr>
      <vt:lpstr>Wingdings</vt:lpstr>
      <vt:lpstr>Arial</vt:lpstr>
      <vt:lpstr>Office Theme</vt:lpstr>
      <vt:lpstr>PowerPoint Presentation</vt:lpstr>
      <vt:lpstr>Evolving at different pace</vt:lpstr>
      <vt:lpstr>Why fitness mutations matter ?</vt:lpstr>
      <vt:lpstr>Step 1: Conceptualize the problem</vt:lpstr>
      <vt:lpstr>Step 2: Develop models that associate the mutational frequency with time</vt:lpstr>
      <vt:lpstr>Step 3: Good luck; You are on your own..</vt:lpstr>
      <vt:lpstr>Questions?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2018-04-06T20:35:34Z</dcterms:created>
  <dcterms:modified xsi:type="dcterms:W3CDTF">2018-04-06T21:56:26Z</dcterms:modified>
</cp:coreProperties>
</file>