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514" r:id="rId3"/>
    <p:sldId id="508" r:id="rId4"/>
    <p:sldId id="509" r:id="rId5"/>
    <p:sldId id="510" r:id="rId6"/>
    <p:sldId id="511" r:id="rId7"/>
    <p:sldId id="543" r:id="rId8"/>
    <p:sldId id="544" r:id="rId9"/>
    <p:sldId id="545" r:id="rId10"/>
    <p:sldId id="546" r:id="rId11"/>
    <p:sldId id="547" r:id="rId12"/>
    <p:sldId id="512" r:id="rId13"/>
    <p:sldId id="553" r:id="rId14"/>
    <p:sldId id="554" r:id="rId15"/>
    <p:sldId id="515" r:id="rId16"/>
    <p:sldId id="513" r:id="rId17"/>
    <p:sldId id="555" r:id="rId18"/>
    <p:sldId id="556" r:id="rId19"/>
    <p:sldId id="557" r:id="rId20"/>
    <p:sldId id="271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9F3A"/>
    <a:srgbClr val="FFD27E"/>
    <a:srgbClr val="FFE452"/>
    <a:srgbClr val="F97A2B"/>
    <a:srgbClr val="FEB4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728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6A007-98F7-4A41-86A2-70CFA694240B}" type="datetimeFigureOut">
              <a:rPr lang="en-US" smtClean="0"/>
              <a:t>4/5/18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2CE0E-6E3E-7740-816C-25B068F26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36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Fowzan</a:t>
            </a:r>
            <a:r>
              <a:rPr lang="en-US" dirty="0" smtClean="0"/>
              <a:t> </a:t>
            </a:r>
            <a:r>
              <a:rPr lang="en-US" dirty="0" err="1" smtClean="0"/>
              <a:t>Alkuraya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2CE0E-6E3E-7740-816C-25B068F26B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68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Bursitis,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Arial"/>
                <a:cs typeface="Arial"/>
              </a:rPr>
              <a:t>Kyphoscoliosis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Arial"/>
                <a:cs typeface="Arial"/>
              </a:rPr>
              <a:t> and scoliosis, Other disorders of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Arial"/>
                <a:cs typeface="Arial"/>
              </a:rPr>
              <a:t>synovium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Arial"/>
                <a:cs typeface="Arial"/>
              </a:rPr>
              <a:t>, tendon, and bursa, Symptoms involving nervous and musculoskeletal systems, Intervertebral disc disorder with myelopathy, Symptoms and disorders of the joints, </a:t>
            </a:r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Arial"/>
                <a:cs typeface="Arial"/>
              </a:rPr>
              <a:t>sacroiliitis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Arial"/>
                <a:cs typeface="Arial"/>
              </a:rPr>
              <a:t>, many fractures, SHORT STATURE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Arial"/>
                <a:cs typeface="Arial"/>
              </a:rPr>
              <a:t>disorders of tooth eruption,</a:t>
            </a:r>
            <a:r>
              <a:rPr lang="en-US" sz="1200" b="0" i="0" u="none" strike="noStrike" baseline="0" dirty="0" smtClean="0">
                <a:solidFill>
                  <a:srgbClr val="000000"/>
                </a:solidFill>
                <a:effectLst/>
                <a:latin typeface="Arial"/>
                <a:cs typeface="Arial"/>
              </a:rPr>
              <a:t> failure of tooth development, </a:t>
            </a:r>
            <a:r>
              <a:rPr lang="en-US" sz="1200" b="0" i="0" u="none" strike="noStrike" baseline="0" dirty="0" err="1" smtClean="0">
                <a:solidFill>
                  <a:srgbClr val="000000"/>
                </a:solidFill>
                <a:effectLst/>
                <a:latin typeface="Arial"/>
                <a:cs typeface="Arial"/>
              </a:rPr>
              <a:t>temporomandibular</a:t>
            </a:r>
            <a:r>
              <a:rPr lang="en-US" sz="1200" b="0" i="0" u="none" strike="noStrike" baseline="0" dirty="0" smtClean="0">
                <a:solidFill>
                  <a:srgbClr val="000000"/>
                </a:solidFill>
                <a:effectLst/>
                <a:latin typeface="Arial"/>
                <a:cs typeface="Arial"/>
              </a:rPr>
              <a:t> joint disorder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baseline="0" dirty="0" smtClean="0">
                <a:solidFill>
                  <a:srgbClr val="000000"/>
                </a:solidFill>
                <a:effectLst/>
                <a:latin typeface="Arial"/>
                <a:cs typeface="Arial"/>
              </a:rPr>
              <a:t>Heart valve disorders, heart valve replaced, non-rheumatic pulmonary valve disorders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baseline="0" dirty="0" smtClean="0">
                <a:solidFill>
                  <a:srgbClr val="000000"/>
                </a:solidFill>
                <a:effectLst/>
                <a:latin typeface="Arial"/>
                <a:cs typeface="Arial"/>
              </a:rPr>
              <a:t>Congenital anomalies of the skin, </a:t>
            </a:r>
            <a:r>
              <a:rPr lang="en-US" sz="1200" b="0" i="0" u="none" strike="noStrike" baseline="0" dirty="0" err="1" smtClean="0">
                <a:solidFill>
                  <a:srgbClr val="000000"/>
                </a:solidFill>
                <a:effectLst/>
                <a:latin typeface="Arial"/>
                <a:cs typeface="Arial"/>
              </a:rPr>
              <a:t>vitiligo</a:t>
            </a:r>
            <a:r>
              <a:rPr lang="en-US" sz="1200" b="0" i="0" u="none" strike="noStrike" baseline="0" dirty="0" smtClean="0">
                <a:solidFill>
                  <a:srgbClr val="000000"/>
                </a:solidFill>
                <a:effectLst/>
                <a:latin typeface="Arial"/>
                <a:cs typeface="Arial"/>
              </a:rPr>
              <a:t>, </a:t>
            </a:r>
            <a:r>
              <a:rPr lang="en-US" sz="1200" b="0" i="0" u="none" strike="noStrike" baseline="0" dirty="0" err="1" smtClean="0">
                <a:solidFill>
                  <a:srgbClr val="000000"/>
                </a:solidFill>
                <a:effectLst/>
                <a:latin typeface="Arial"/>
                <a:cs typeface="Arial"/>
              </a:rPr>
              <a:t>dyschromia</a:t>
            </a:r>
            <a:endParaRPr lang="en-US" sz="1200" b="0" i="0" u="none" strike="noStrike" baseline="0" dirty="0" smtClean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baseline="0" dirty="0" smtClean="0">
                <a:solidFill>
                  <a:srgbClr val="000000"/>
                </a:solidFill>
                <a:effectLst/>
                <a:latin typeface="Arial"/>
                <a:cs typeface="Arial"/>
              </a:rPr>
              <a:t>Ulcer of esophagus, </a:t>
            </a:r>
            <a:r>
              <a:rPr lang="en-US" sz="1200" b="0" i="0" u="none" strike="noStrike" baseline="0" dirty="0" err="1" smtClean="0">
                <a:solidFill>
                  <a:srgbClr val="000000"/>
                </a:solidFill>
                <a:effectLst/>
                <a:latin typeface="Arial"/>
                <a:cs typeface="Arial"/>
              </a:rPr>
              <a:t>Barret’s</a:t>
            </a:r>
            <a:r>
              <a:rPr lang="en-US" sz="1200" b="0" i="0" u="none" strike="noStrike" baseline="0" dirty="0" smtClean="0">
                <a:solidFill>
                  <a:srgbClr val="000000"/>
                </a:solidFill>
                <a:effectLst/>
                <a:latin typeface="Arial"/>
                <a:cs typeface="Arial"/>
              </a:rPr>
              <a:t> esophagus, disorders of esophageal motility, diverticulum of esophagus, stricture and stenosis of esophagus, intestinal </a:t>
            </a:r>
            <a:r>
              <a:rPr lang="en-US" sz="1200" b="0" i="0" u="none" strike="noStrike" baseline="0" dirty="0" err="1" smtClean="0">
                <a:solidFill>
                  <a:srgbClr val="000000"/>
                </a:solidFill>
                <a:effectLst/>
                <a:latin typeface="Arial"/>
                <a:cs typeface="Arial"/>
              </a:rPr>
              <a:t>malabsorption</a:t>
            </a:r>
            <a:r>
              <a:rPr lang="en-US" sz="1200" b="0" i="0" u="none" strike="noStrike" baseline="0" dirty="0" smtClean="0">
                <a:solidFill>
                  <a:srgbClr val="000000"/>
                </a:solidFill>
                <a:effectLst/>
                <a:latin typeface="Arial"/>
                <a:cs typeface="Arial"/>
              </a:rPr>
              <a:t> (non-celiac), vitamin and mineral deficiencies, diverticulosis and diverticulitis, peritoneal adhesions, chronic pancreatitis, </a:t>
            </a:r>
            <a:r>
              <a:rPr lang="en-US" sz="1200" b="0" i="0" u="none" strike="noStrike" baseline="0" dirty="0" err="1" smtClean="0">
                <a:solidFill>
                  <a:srgbClr val="000000"/>
                </a:solidFill>
                <a:effectLst/>
                <a:latin typeface="Arial"/>
                <a:cs typeface="Arial"/>
              </a:rPr>
              <a:t>cholelithisasis</a:t>
            </a:r>
            <a:r>
              <a:rPr lang="en-US" sz="1200" b="0" i="0" u="none" strike="noStrike" baseline="0" dirty="0" smtClean="0">
                <a:solidFill>
                  <a:srgbClr val="000000"/>
                </a:solidFill>
                <a:effectLst/>
                <a:latin typeface="Arial"/>
                <a:cs typeface="Arial"/>
              </a:rPr>
              <a:t> and </a:t>
            </a:r>
            <a:r>
              <a:rPr lang="en-US" sz="1200" b="0" i="0" u="none" strike="noStrike" baseline="0" dirty="0" err="1" smtClean="0">
                <a:solidFill>
                  <a:srgbClr val="000000"/>
                </a:solidFill>
                <a:effectLst/>
                <a:latin typeface="Arial"/>
                <a:cs typeface="Arial"/>
              </a:rPr>
              <a:t>cholecystitis</a:t>
            </a:r>
            <a:r>
              <a:rPr lang="en-US" sz="1200" b="0" i="0" u="none" strike="noStrike" baseline="0" dirty="0" smtClean="0">
                <a:solidFill>
                  <a:srgbClr val="000000"/>
                </a:solidFill>
                <a:effectLst/>
                <a:latin typeface="Arial"/>
                <a:cs typeface="Arial"/>
              </a:rPr>
              <a:t>, liver replaced by transplant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baseline="0" dirty="0" smtClean="0">
                <a:solidFill>
                  <a:srgbClr val="000000"/>
                </a:solidFill>
                <a:effectLst/>
                <a:latin typeface="Arial"/>
                <a:cs typeface="Arial"/>
              </a:rPr>
              <a:t>Trigeminal nerve disorders, nerve plexus lesions, generalized convulsive epilepsy, epilepsy, ADHD, pervasive developmental disorders, schizophrenia, mood disorders, major depressive disorder, depression, alcohol related diseases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baseline="0" dirty="0" smtClean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baseline="0" dirty="0" smtClean="0">
                <a:solidFill>
                  <a:srgbClr val="000000"/>
                </a:solidFill>
                <a:effectLst/>
                <a:latin typeface="Arial"/>
                <a:cs typeface="Arial"/>
              </a:rPr>
              <a:t> </a:t>
            </a:r>
            <a:endParaRPr lang="en-US" sz="1200" b="0" i="0" u="none" strike="noStrike" dirty="0" smtClean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dirty="0" smtClean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dirty="0" smtClean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dirty="0" smtClean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dirty="0" smtClean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dirty="0" smtClean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2CE0E-6E3E-7740-816C-25B068F26B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78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Nephritis, </a:t>
            </a:r>
            <a:r>
              <a:rPr lang="en-US" dirty="0" err="1" smtClean="0"/>
              <a:t>nephrosis</a:t>
            </a:r>
            <a:r>
              <a:rPr lang="en-US" dirty="0" smtClean="0"/>
              <a:t>, renal sclerosis, </a:t>
            </a:r>
            <a:r>
              <a:rPr lang="en-US" dirty="0" err="1" smtClean="0"/>
              <a:t>glomerulonephrosis</a:t>
            </a:r>
            <a:r>
              <a:rPr lang="en-US" dirty="0" smtClean="0"/>
              <a:t>,</a:t>
            </a:r>
            <a:r>
              <a:rPr lang="en-US" baseline="0" dirty="0" smtClean="0"/>
              <a:t> nephritis and nephropathy without mention of glomerulonephritis, nephritis and nephropathy with pathological lesion, disorders resulting from impaired renal function, type 1 diabetes with renal manifestations, type 2 diabetes with renal manifestations</a:t>
            </a:r>
            <a:endParaRPr lang="en-US" dirty="0" smtClean="0"/>
          </a:p>
          <a:p>
            <a:r>
              <a:rPr lang="en-US" dirty="0" smtClean="0"/>
              <a:t>Microcephaly and hydrocephalus</a:t>
            </a:r>
          </a:p>
          <a:p>
            <a:r>
              <a:rPr lang="en-US" dirty="0" err="1" smtClean="0"/>
              <a:t>Angiodysplasia</a:t>
            </a:r>
            <a:r>
              <a:rPr lang="en-US" dirty="0" smtClean="0"/>
              <a:t> of intestine,</a:t>
            </a:r>
            <a:r>
              <a:rPr lang="en-US" baseline="0" dirty="0" smtClean="0"/>
              <a:t> </a:t>
            </a:r>
            <a:r>
              <a:rPr lang="en-US" dirty="0" smtClean="0"/>
              <a:t>Gastrointestinal</a:t>
            </a:r>
            <a:r>
              <a:rPr lang="en-US" baseline="0" dirty="0" smtClean="0"/>
              <a:t> complications, chronic non-alcoholic liver disease, cirrhosis without mention of alcohol, </a:t>
            </a:r>
            <a:r>
              <a:rPr lang="en-US" baseline="0" dirty="0" err="1" smtClean="0"/>
              <a:t>cholelithiasis</a:t>
            </a:r>
            <a:r>
              <a:rPr lang="en-US" baseline="0" dirty="0" smtClean="0"/>
              <a:t>, diseases of pancreas, GI hemorrhage, blood in stool</a:t>
            </a:r>
            <a:endParaRPr lang="en-US" dirty="0" smtClean="0"/>
          </a:p>
          <a:p>
            <a:r>
              <a:rPr lang="en-US" dirty="0" smtClean="0"/>
              <a:t>Cerebral atherosclerosis, cerebrovascular</a:t>
            </a:r>
            <a:r>
              <a:rPr lang="en-US" baseline="0" dirty="0" smtClean="0"/>
              <a:t> disease, </a:t>
            </a:r>
            <a:r>
              <a:rPr lang="en-US" baseline="0" dirty="0" err="1" smtClean="0"/>
              <a:t>intracerebral</a:t>
            </a:r>
            <a:r>
              <a:rPr lang="en-US" baseline="0" dirty="0" smtClean="0"/>
              <a:t> hemorrhage, occlusion and stenosis of </a:t>
            </a:r>
            <a:r>
              <a:rPr lang="en-US" baseline="0" dirty="0" err="1" smtClean="0"/>
              <a:t>precerebral</a:t>
            </a:r>
            <a:r>
              <a:rPr lang="en-US" baseline="0" dirty="0" smtClean="0"/>
              <a:t> arteries, cerebral artery occlusions with </a:t>
            </a:r>
            <a:r>
              <a:rPr lang="en-US" baseline="0" dirty="0" err="1" smtClean="0"/>
              <a:t>cerbebral</a:t>
            </a:r>
            <a:r>
              <a:rPr lang="en-US" baseline="0" dirty="0" smtClean="0"/>
              <a:t> infarction</a:t>
            </a:r>
          </a:p>
          <a:p>
            <a:r>
              <a:rPr lang="en-US" baseline="0" dirty="0" smtClean="0"/>
              <a:t>Tachycardia, cardiac arrest and ventricular fibrillation, heart failure with reduced EF, heart transplant / surgery</a:t>
            </a:r>
          </a:p>
          <a:p>
            <a:r>
              <a:rPr lang="en-US" baseline="0" dirty="0" smtClean="0"/>
              <a:t>Dementia with cerebral degeneration, abnormal findings on study of brain or nervous system, encephalopathy, nerve root and plexus disorders, convulsions, </a:t>
            </a:r>
            <a:r>
              <a:rPr lang="en-US" baseline="0" dirty="0" err="1" smtClean="0"/>
              <a:t>nonspcific</a:t>
            </a:r>
            <a:r>
              <a:rPr lang="en-US" baseline="0" dirty="0" smtClean="0"/>
              <a:t> abnormal results of function study of brain and central nervous system, migraine, mood disorders, depression</a:t>
            </a:r>
          </a:p>
          <a:p>
            <a:r>
              <a:rPr lang="en-US" baseline="0" dirty="0" smtClean="0"/>
              <a:t>Retinal disorders, degeneration of macula and posterior pole of retina, non-diabetic retinopathy, </a:t>
            </a:r>
            <a:r>
              <a:rPr lang="en-US" baseline="0" dirty="0" err="1" smtClean="0"/>
              <a:t>Chorioretinal</a:t>
            </a:r>
            <a:r>
              <a:rPr lang="en-US" baseline="0" dirty="0" smtClean="0"/>
              <a:t> scars, inflammations, corneal opacity, blindness and low vision, disorders of iris and </a:t>
            </a:r>
            <a:r>
              <a:rPr lang="en-US" baseline="0" dirty="0" err="1" smtClean="0"/>
              <a:t>ciliary</a:t>
            </a:r>
            <a:r>
              <a:rPr lang="en-US" baseline="0" dirty="0" smtClean="0"/>
              <a:t> body, type 1 diabetes with ophthalmic manifestations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2CE0E-6E3E-7740-816C-25B068F26B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28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9857-CB3D-AF49-A3CA-0E52DAE6BED6}" type="datetimeFigureOut">
              <a:rPr lang="en-US" smtClean="0"/>
              <a:t>4/5/18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DFBA-323F-2544-86BF-363D02845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34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9857-CB3D-AF49-A3CA-0E52DAE6BED6}" type="datetimeFigureOut">
              <a:rPr lang="en-US" smtClean="0"/>
              <a:t>4/5/18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DFBA-323F-2544-86BF-363D02845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7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9857-CB3D-AF49-A3CA-0E52DAE6BED6}" type="datetimeFigureOut">
              <a:rPr lang="en-US" smtClean="0"/>
              <a:t>4/5/18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DFBA-323F-2544-86BF-363D02845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83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9857-CB3D-AF49-A3CA-0E52DAE6BED6}" type="datetimeFigureOut">
              <a:rPr lang="en-US" smtClean="0"/>
              <a:t>4/5/18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DFBA-323F-2544-86BF-363D02845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3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9857-CB3D-AF49-A3CA-0E52DAE6BED6}" type="datetimeFigureOut">
              <a:rPr lang="en-US" smtClean="0"/>
              <a:t>4/5/18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DFBA-323F-2544-86BF-363D02845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66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9857-CB3D-AF49-A3CA-0E52DAE6BED6}" type="datetimeFigureOut">
              <a:rPr lang="en-US" smtClean="0"/>
              <a:t>4/5/18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DFBA-323F-2544-86BF-363D02845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8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9857-CB3D-AF49-A3CA-0E52DAE6BED6}" type="datetimeFigureOut">
              <a:rPr lang="en-US" smtClean="0"/>
              <a:t>4/5/18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DFBA-323F-2544-86BF-363D02845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40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9857-CB3D-AF49-A3CA-0E52DAE6BED6}" type="datetimeFigureOut">
              <a:rPr lang="en-US" smtClean="0"/>
              <a:t>4/5/18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DFBA-323F-2544-86BF-363D02845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92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9857-CB3D-AF49-A3CA-0E52DAE6BED6}" type="datetimeFigureOut">
              <a:rPr lang="en-US" smtClean="0"/>
              <a:t>4/5/18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DFBA-323F-2544-86BF-363D02845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36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9857-CB3D-AF49-A3CA-0E52DAE6BED6}" type="datetimeFigureOut">
              <a:rPr lang="en-US" smtClean="0"/>
              <a:t>4/5/18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DFBA-323F-2544-86BF-363D02845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02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9857-CB3D-AF49-A3CA-0E52DAE6BED6}" type="datetimeFigureOut">
              <a:rPr lang="en-US" smtClean="0"/>
              <a:t>4/5/18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DFBA-323F-2544-86BF-363D02845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71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19857-CB3D-AF49-A3CA-0E52DAE6BED6}" type="datetimeFigureOut">
              <a:rPr lang="en-US" smtClean="0"/>
              <a:t>4/5/18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6DFBA-323F-2544-86BF-363D02845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3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61202" y="4058669"/>
            <a:ext cx="42558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Nancy J. Cox, PhD</a:t>
            </a:r>
          </a:p>
          <a:p>
            <a:r>
              <a:rPr lang="en-US" b="1" dirty="0" smtClean="0">
                <a:latin typeface="Arial"/>
                <a:cs typeface="Arial"/>
              </a:rPr>
              <a:t>Vanderbilt Genetics Institute</a:t>
            </a:r>
          </a:p>
          <a:p>
            <a:r>
              <a:rPr lang="en-US" b="1" dirty="0" smtClean="0">
                <a:latin typeface="Arial"/>
                <a:cs typeface="Arial"/>
              </a:rPr>
              <a:t>Vanderbilt University Medical Center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1647" y="264544"/>
            <a:ext cx="79946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Arial"/>
                <a:cs typeface="Arial"/>
              </a:rPr>
              <a:t>Phenome</a:t>
            </a:r>
            <a:r>
              <a:rPr lang="en-US" sz="4800" b="1" dirty="0" smtClean="0">
                <a:latin typeface="Arial"/>
                <a:cs typeface="Arial"/>
              </a:rPr>
              <a:t> Risk Score Approaches to Improve Inference for CCDG and MSP Studies</a:t>
            </a:r>
            <a:r>
              <a:rPr lang="en-US" sz="4800" b="1" dirty="0">
                <a:latin typeface="Arial"/>
                <a:cs typeface="Arial"/>
              </a:rPr>
              <a:t/>
            </a:r>
            <a:br>
              <a:rPr lang="en-US" sz="4800" b="1" dirty="0">
                <a:latin typeface="Arial"/>
                <a:cs typeface="Arial"/>
              </a:rPr>
            </a:br>
            <a:endParaRPr lang="en-US" sz="4800" b="1" dirty="0">
              <a:latin typeface="Arial"/>
              <a:cs typeface="Arial"/>
            </a:endParaRPr>
          </a:p>
          <a:p>
            <a:pPr algn="ctr"/>
            <a:endParaRPr lang="en-US" sz="4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543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%20ROUND%20FIGURES%20and%20data/Fig%207%20data%20rnd17-Oct/Fig%207%20rn17-Oct_v3-0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48" y="238156"/>
            <a:ext cx="8664477" cy="46043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669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67"/>
          <a:stretch/>
        </p:blipFill>
        <p:spPr bwMode="auto">
          <a:xfrm>
            <a:off x="277793" y="92617"/>
            <a:ext cx="6375996" cy="48028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256943" y="317541"/>
            <a:ext cx="27779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Fibroblasts from patient with </a:t>
            </a:r>
            <a:r>
              <a:rPr lang="en-US" sz="2400" b="1" i="1" dirty="0" smtClean="0">
                <a:latin typeface="Arial"/>
                <a:cs typeface="Arial"/>
              </a:rPr>
              <a:t>RIC1</a:t>
            </a:r>
            <a:r>
              <a:rPr lang="en-US" sz="2400" b="1" dirty="0" smtClean="0">
                <a:latin typeface="Arial"/>
                <a:cs typeface="Arial"/>
              </a:rPr>
              <a:t> mutation shows the same cellular defect of collagen sequestered in cells, and patients have much of the </a:t>
            </a:r>
            <a:r>
              <a:rPr lang="en-US" sz="2400" b="1" dirty="0" err="1" smtClean="0">
                <a:latin typeface="Arial"/>
                <a:cs typeface="Arial"/>
              </a:rPr>
              <a:t>phenome</a:t>
            </a:r>
            <a:r>
              <a:rPr lang="en-US" sz="2400" b="1" dirty="0" smtClean="0">
                <a:latin typeface="Arial"/>
                <a:cs typeface="Arial"/>
              </a:rPr>
              <a:t> associated in </a:t>
            </a:r>
            <a:r>
              <a:rPr lang="en-US" sz="2400" b="1" dirty="0" err="1" smtClean="0">
                <a:latin typeface="Arial"/>
                <a:cs typeface="Arial"/>
              </a:rPr>
              <a:t>BioVU</a:t>
            </a:r>
            <a:r>
              <a:rPr lang="en-US" sz="2400" b="1" dirty="0" smtClean="0">
                <a:latin typeface="Arial"/>
                <a:cs typeface="Arial"/>
              </a:rPr>
              <a:t>.</a:t>
            </a:r>
            <a:endParaRPr lang="en-US" sz="2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4811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BioVU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Phenome</a:t>
            </a:r>
            <a:r>
              <a:rPr lang="en-US" b="1" dirty="0" smtClean="0">
                <a:latin typeface="Arial"/>
                <a:cs typeface="Arial"/>
              </a:rPr>
              <a:t> for </a:t>
            </a:r>
            <a:r>
              <a:rPr lang="en-US" b="1" i="1" dirty="0" smtClean="0">
                <a:latin typeface="Arial"/>
                <a:cs typeface="Arial"/>
              </a:rPr>
              <a:t>RIC1/RGP1</a:t>
            </a:r>
            <a:endParaRPr lang="en-US" b="1" i="1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Clr>
                <a:srgbClr val="FF0000"/>
              </a:buClr>
            </a:pPr>
            <a:r>
              <a:rPr lang="en-US" b="1" dirty="0" smtClean="0">
                <a:latin typeface="Arial"/>
                <a:cs typeface="Arial"/>
              </a:rPr>
              <a:t>Bone (fracture) and connective tissue disorders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latin typeface="Arial"/>
                <a:cs typeface="Arial"/>
              </a:rPr>
              <a:t>Tooth development and eruption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latin typeface="Arial"/>
                <a:cs typeface="Arial"/>
              </a:rPr>
              <a:t>Valve disorders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latin typeface="Arial"/>
                <a:cs typeface="Arial"/>
              </a:rPr>
              <a:t>Skin disorders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latin typeface="Arial"/>
                <a:cs typeface="Arial"/>
              </a:rPr>
              <a:t>Esophageal, gut and digestive disorders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latin typeface="Arial"/>
                <a:cs typeface="Arial"/>
              </a:rPr>
              <a:t>Disorders of extracellular matrix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latin typeface="Arial"/>
                <a:cs typeface="Arial"/>
              </a:rPr>
              <a:t>Neurological and neuropsychiatric disorders</a:t>
            </a:r>
          </a:p>
        </p:txBody>
      </p:sp>
    </p:spTree>
    <p:extLst>
      <p:ext uri="{BB962C8B-B14F-4D97-AF65-F5344CB8AC3E}">
        <p14:creationId xmlns:p14="http://schemas.microsoft.com/office/powerpoint/2010/main" val="2734171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332" y="2095132"/>
            <a:ext cx="2158150" cy="25897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705" y="370465"/>
            <a:ext cx="8571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Arial"/>
                <a:cs typeface="Arial"/>
              </a:rPr>
              <a:t>Phenome</a:t>
            </a:r>
            <a:r>
              <a:rPr lang="en-US" sz="4000" b="1" dirty="0" smtClean="0">
                <a:latin typeface="Arial"/>
                <a:cs typeface="Arial"/>
              </a:rPr>
              <a:t> </a:t>
            </a:r>
            <a:r>
              <a:rPr lang="en-US" sz="4000" b="1" dirty="0">
                <a:latin typeface="Arial"/>
                <a:cs typeface="Arial"/>
              </a:rPr>
              <a:t>F</a:t>
            </a:r>
            <a:r>
              <a:rPr lang="en-US" sz="4000" b="1" dirty="0" smtClean="0">
                <a:latin typeface="Arial"/>
                <a:cs typeface="Arial"/>
              </a:rPr>
              <a:t>ishing </a:t>
            </a:r>
            <a:r>
              <a:rPr lang="en-US" sz="4000" b="1" dirty="0" smtClean="0">
                <a:latin typeface="Arial"/>
                <a:cs typeface="Arial"/>
              </a:rPr>
              <a:t>to Find More Genes </a:t>
            </a:r>
            <a:r>
              <a:rPr lang="en-US" sz="4000" b="1" dirty="0" smtClean="0">
                <a:latin typeface="Arial"/>
                <a:cs typeface="Arial"/>
              </a:rPr>
              <a:t>with</a:t>
            </a:r>
            <a:r>
              <a:rPr lang="en-US" sz="4000" b="1" dirty="0" smtClean="0">
                <a:latin typeface="Arial"/>
                <a:cs typeface="Arial"/>
              </a:rPr>
              <a:t> </a:t>
            </a:r>
            <a:r>
              <a:rPr lang="en-US" sz="4000" b="1" i="1" dirty="0" smtClean="0">
                <a:latin typeface="Arial"/>
                <a:cs typeface="Arial"/>
              </a:rPr>
              <a:t>RIC1/RGP1 </a:t>
            </a:r>
            <a:r>
              <a:rPr lang="en-US" sz="4000" b="1" dirty="0" err="1" smtClean="0">
                <a:latin typeface="Arial"/>
                <a:cs typeface="Arial"/>
              </a:rPr>
              <a:t>Phenome</a:t>
            </a:r>
            <a:endParaRPr lang="en-US" sz="4000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3973" y="2095132"/>
            <a:ext cx="47886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Use a </a:t>
            </a:r>
            <a:r>
              <a:rPr lang="en-US" sz="2800" b="1" dirty="0" err="1" smtClean="0">
                <a:latin typeface="Arial"/>
                <a:cs typeface="Arial"/>
              </a:rPr>
              <a:t>Phenome</a:t>
            </a:r>
            <a:r>
              <a:rPr lang="en-US" sz="2800" b="1" dirty="0" smtClean="0">
                <a:latin typeface="Arial"/>
                <a:cs typeface="Arial"/>
              </a:rPr>
              <a:t> Risk Score (</a:t>
            </a:r>
            <a:r>
              <a:rPr lang="en-US" sz="2800" b="1" dirty="0" err="1" smtClean="0">
                <a:latin typeface="Arial"/>
                <a:cs typeface="Arial"/>
              </a:rPr>
              <a:t>PheRS</a:t>
            </a:r>
            <a:r>
              <a:rPr lang="en-US" sz="2800" b="1" dirty="0" smtClean="0">
                <a:latin typeface="Arial"/>
                <a:cs typeface="Arial"/>
              </a:rPr>
              <a:t>) as the phenotype (rather than an individual disease code) 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2071" y="3937282"/>
            <a:ext cx="5381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Weights reflecting significance of RIC1/RGP1 association in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BioVU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and whether observed for both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14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9662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"/>
                <a:cs typeface="Arial"/>
              </a:rPr>
              <a:t>COL14A1, COL3A1, COL5A2, COL9A3 (Duh!) </a:t>
            </a:r>
            <a:endParaRPr lang="en-US" sz="36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069183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latin typeface="Arial"/>
                <a:cs typeface="Arial"/>
              </a:rPr>
              <a:t>FAM124A, FGD6, EPC2, EPPK1, ADAMTSL4, ATP5H, EDEM2, CPT1A</a:t>
            </a:r>
            <a:endParaRPr lang="en-US" sz="4000" b="1" i="1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2564" y="231992"/>
            <a:ext cx="7217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Arial"/>
                <a:cs typeface="Arial"/>
              </a:rPr>
              <a:t>Genes with High </a:t>
            </a:r>
            <a:r>
              <a:rPr lang="en-US" sz="4800" b="1" dirty="0" err="1" smtClean="0">
                <a:latin typeface="Arial"/>
                <a:cs typeface="Arial"/>
              </a:rPr>
              <a:t>PheRS</a:t>
            </a:r>
            <a:endParaRPr lang="en-US" sz="4800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185545"/>
            <a:ext cx="3836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Exchanges bound GDP for free GTP </a:t>
            </a:r>
            <a:r>
              <a:rPr lang="mr-IN" b="1" dirty="0" smtClean="0">
                <a:solidFill>
                  <a:srgbClr val="0000FF"/>
                </a:solidFill>
              </a:rPr>
              <a:t>–</a:t>
            </a:r>
            <a:r>
              <a:rPr lang="en-US" b="1" dirty="0" smtClean="0">
                <a:solidFill>
                  <a:srgbClr val="0000FF"/>
                </a:solidFill>
              </a:rPr>
              <a:t> a key part of the </a:t>
            </a:r>
            <a:r>
              <a:rPr lang="en-US" b="1" i="1" dirty="0" smtClean="0">
                <a:solidFill>
                  <a:srgbClr val="0000FF"/>
                </a:solidFill>
              </a:rPr>
              <a:t>RIC1/RGP1 </a:t>
            </a:r>
            <a:r>
              <a:rPr lang="en-US" b="1" dirty="0" smtClean="0">
                <a:solidFill>
                  <a:srgbClr val="0000FF"/>
                </a:solidFill>
              </a:rPr>
              <a:t>machine for collagen transport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095401" y="2884329"/>
            <a:ext cx="595270" cy="317541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4761362"/>
            <a:ext cx="768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A</a:t>
            </a:r>
            <a:r>
              <a:rPr lang="en-US" b="1" dirty="0" smtClean="0">
                <a:solidFill>
                  <a:srgbClr val="0000FF"/>
                </a:solidFill>
              </a:rPr>
              <a:t>ttaches to </a:t>
            </a:r>
            <a:r>
              <a:rPr lang="en-US" b="1" dirty="0" err="1" smtClean="0">
                <a:solidFill>
                  <a:srgbClr val="0000FF"/>
                </a:solidFill>
              </a:rPr>
              <a:t>fibrillin</a:t>
            </a:r>
            <a:r>
              <a:rPr lang="en-US" b="1" dirty="0" smtClean="0">
                <a:solidFill>
                  <a:srgbClr val="0000FF"/>
                </a:solidFill>
              </a:rPr>
              <a:t> and </a:t>
            </a:r>
            <a:r>
              <a:rPr lang="en-US" b="1" dirty="0" err="1" smtClean="0">
                <a:solidFill>
                  <a:srgbClr val="0000FF"/>
                </a:solidFill>
              </a:rPr>
              <a:t>fibrillar</a:t>
            </a:r>
            <a:r>
              <a:rPr lang="en-US" b="1" dirty="0" smtClean="0">
                <a:solidFill>
                  <a:srgbClr val="0000FF"/>
                </a:solidFill>
              </a:rPr>
              <a:t> collagens </a:t>
            </a:r>
            <a:r>
              <a:rPr lang="en-US" b="1" dirty="0" smtClean="0">
                <a:solidFill>
                  <a:srgbClr val="0000FF"/>
                </a:solidFill>
              </a:rPr>
              <a:t>to </a:t>
            </a:r>
            <a:r>
              <a:rPr lang="en-US" b="1" dirty="0" smtClean="0">
                <a:solidFill>
                  <a:srgbClr val="0000FF"/>
                </a:solidFill>
              </a:rPr>
              <a:t>stabilize extracellular </a:t>
            </a:r>
            <a:r>
              <a:rPr lang="en-US" b="1" dirty="0" smtClean="0">
                <a:solidFill>
                  <a:srgbClr val="0000FF"/>
                </a:solidFill>
              </a:rPr>
              <a:t>matrix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494788" y="4392622"/>
            <a:ext cx="39684" cy="36874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90672" y="4392622"/>
            <a:ext cx="530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ER-associated degradation of </a:t>
            </a:r>
            <a:r>
              <a:rPr lang="en-US" b="1" dirty="0" err="1" smtClean="0">
                <a:solidFill>
                  <a:srgbClr val="0000FF"/>
                </a:solidFill>
              </a:rPr>
              <a:t>misfolded</a:t>
            </a:r>
            <a:r>
              <a:rPr lang="en-US" b="1" dirty="0" smtClean="0">
                <a:solidFill>
                  <a:srgbClr val="0000FF"/>
                </a:solidFill>
              </a:rPr>
              <a:t> glycoproteins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270171" y="4286801"/>
            <a:ext cx="39685" cy="251387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44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BioVU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Phenome</a:t>
            </a:r>
            <a:r>
              <a:rPr lang="en-US" b="1" dirty="0" smtClean="0">
                <a:latin typeface="Arial"/>
                <a:cs typeface="Arial"/>
              </a:rPr>
              <a:t> for </a:t>
            </a:r>
            <a:r>
              <a:rPr lang="en-US" b="1" dirty="0" smtClean="0">
                <a:latin typeface="Arial"/>
                <a:cs typeface="Arial"/>
              </a:rPr>
              <a:t>KEOPS</a:t>
            </a:r>
            <a:endParaRPr lang="en-US" b="1" i="1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Clr>
                <a:srgbClr val="FF0000"/>
              </a:buClr>
            </a:pPr>
            <a:r>
              <a:rPr lang="en-US" b="1" dirty="0" smtClean="0">
                <a:latin typeface="Arial"/>
                <a:cs typeface="Arial"/>
              </a:rPr>
              <a:t>Kidney disease and failure</a:t>
            </a:r>
            <a:endParaRPr lang="en-US" b="1" dirty="0" smtClean="0">
              <a:latin typeface="Arial"/>
              <a:cs typeface="Arial"/>
            </a:endParaRPr>
          </a:p>
          <a:p>
            <a:pPr>
              <a:buClr>
                <a:srgbClr val="FF0000"/>
              </a:buClr>
            </a:pPr>
            <a:r>
              <a:rPr lang="en-US" b="1" dirty="0" smtClean="0">
                <a:latin typeface="Arial"/>
                <a:cs typeface="Arial"/>
              </a:rPr>
              <a:t>Congenital anomalies of the nervous system</a:t>
            </a:r>
            <a:endParaRPr lang="en-US" b="1" dirty="0" smtClean="0">
              <a:latin typeface="Arial"/>
              <a:cs typeface="Arial"/>
            </a:endParaRPr>
          </a:p>
          <a:p>
            <a:pPr>
              <a:buClr>
                <a:srgbClr val="FF0000"/>
              </a:buClr>
            </a:pPr>
            <a:r>
              <a:rPr lang="en-US" b="1" dirty="0" smtClean="0">
                <a:latin typeface="Arial"/>
                <a:cs typeface="Arial"/>
              </a:rPr>
              <a:t>Gastrointestinal and liver disease</a:t>
            </a:r>
            <a:endParaRPr lang="en-US" b="1" dirty="0" smtClean="0">
              <a:latin typeface="Arial"/>
              <a:cs typeface="Arial"/>
            </a:endParaRPr>
          </a:p>
          <a:p>
            <a:pPr>
              <a:buClr>
                <a:srgbClr val="FF0000"/>
              </a:buClr>
            </a:pPr>
            <a:r>
              <a:rPr lang="en-US" b="1" dirty="0" smtClean="0">
                <a:latin typeface="Arial"/>
                <a:cs typeface="Arial"/>
              </a:rPr>
              <a:t>Cerebrovascular atherosclerosis and disease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latin typeface="Arial"/>
                <a:cs typeface="Arial"/>
              </a:rPr>
              <a:t>Arrhythmias and heart failure</a:t>
            </a:r>
            <a:endParaRPr lang="en-US" b="1" dirty="0" smtClean="0">
              <a:latin typeface="Arial"/>
              <a:cs typeface="Arial"/>
            </a:endParaRPr>
          </a:p>
          <a:p>
            <a:pPr>
              <a:buClr>
                <a:srgbClr val="FF0000"/>
              </a:buClr>
            </a:pPr>
            <a:r>
              <a:rPr lang="en-US" b="1" dirty="0" smtClean="0">
                <a:latin typeface="Arial"/>
                <a:cs typeface="Arial"/>
              </a:rPr>
              <a:t>Neurological and neuropsychiatric disease</a:t>
            </a:r>
            <a:endParaRPr lang="en-US" b="1" dirty="0" smtClean="0">
              <a:latin typeface="Arial"/>
              <a:cs typeface="Arial"/>
            </a:endParaRPr>
          </a:p>
          <a:p>
            <a:pPr>
              <a:buClr>
                <a:srgbClr val="FF0000"/>
              </a:buClr>
            </a:pPr>
            <a:r>
              <a:rPr lang="en-US" b="1" dirty="0" smtClean="0">
                <a:latin typeface="Arial"/>
                <a:cs typeface="Arial"/>
              </a:rPr>
              <a:t>Eye disease</a:t>
            </a:r>
            <a:endParaRPr lang="en-US" b="1" dirty="0" smtClean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727" y="3730646"/>
            <a:ext cx="1141273" cy="136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84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39" y="205979"/>
            <a:ext cx="8770303" cy="85725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BioVU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Phenome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>for AD Genes </a:t>
            </a:r>
            <a:endParaRPr lang="en-US" b="1" i="1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615885"/>
          </a:xfrm>
        </p:spPr>
        <p:txBody>
          <a:bodyPr>
            <a:normAutofit fontScale="70000" lnSpcReduction="20000"/>
          </a:bodyPr>
          <a:lstStyle/>
          <a:p>
            <a:pPr>
              <a:buClr>
                <a:srgbClr val="FF0000"/>
              </a:buClr>
            </a:pPr>
            <a:r>
              <a:rPr lang="en-US" b="1" i="1" dirty="0" smtClean="0">
                <a:latin typeface="Arial"/>
                <a:cs typeface="Arial"/>
              </a:rPr>
              <a:t>PSEN1</a:t>
            </a:r>
            <a:r>
              <a:rPr lang="en-US" b="1" dirty="0" smtClean="0">
                <a:latin typeface="Arial"/>
                <a:cs typeface="Arial"/>
              </a:rPr>
              <a:t>: osteomyelitis, fracture of upper limb, acute osteomyelitis, fracture of </a:t>
            </a:r>
            <a:r>
              <a:rPr lang="en-US" b="1" dirty="0" err="1" smtClean="0">
                <a:latin typeface="Arial"/>
                <a:cs typeface="Arial"/>
              </a:rPr>
              <a:t>humerus</a:t>
            </a:r>
            <a:r>
              <a:rPr lang="en-US" b="1" dirty="0" smtClean="0">
                <a:latin typeface="Arial"/>
                <a:cs typeface="Arial"/>
              </a:rPr>
              <a:t>, bacterial enteritis, intestinal infection due to C. diff, heart failure with reduced EF, congenital anomalies of limbs, crystal </a:t>
            </a:r>
            <a:r>
              <a:rPr lang="en-US" b="1" dirty="0" err="1" smtClean="0">
                <a:latin typeface="Arial"/>
                <a:cs typeface="Arial"/>
              </a:rPr>
              <a:t>arthropathies</a:t>
            </a:r>
            <a:r>
              <a:rPr lang="en-US" b="1" dirty="0" smtClean="0">
                <a:latin typeface="Arial"/>
                <a:cs typeface="Arial"/>
              </a:rPr>
              <a:t>, heart failure NOS, long-term use of anticoagulants, disc disorders, intracranial hemorrhage, fracture of patella, subdural hemorrhage, non-rheumatic aortic valve disorders, cerebral aneurysm, muscular wasting and disuse atrophy, varicose veins, iron deficiency anemia secondary to blood loss, </a:t>
            </a:r>
            <a:r>
              <a:rPr lang="en-US" b="1" dirty="0" err="1" smtClean="0">
                <a:latin typeface="Arial"/>
                <a:cs typeface="Arial"/>
              </a:rPr>
              <a:t>colles</a:t>
            </a:r>
            <a:r>
              <a:rPr lang="en-US" b="1" dirty="0" smtClean="0">
                <a:latin typeface="Arial"/>
                <a:cs typeface="Arial"/>
              </a:rPr>
              <a:t>’ fracture, cardiomegaly, morbid obesity, acute laryngitis, atrial fibrillation, atrial flutter, hemorrhage of rectum and anus, cerebral degeneration, vascular dementia, hepatitis</a:t>
            </a:r>
            <a:endParaRPr lang="en-US" b="1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541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39" y="205979"/>
            <a:ext cx="8770303" cy="85725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BioVU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Phenome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>for AD Genes </a:t>
            </a:r>
            <a:endParaRPr lang="en-US" b="1" i="1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615885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FF0000"/>
              </a:buClr>
            </a:pPr>
            <a:r>
              <a:rPr lang="en-US" b="1" i="1" dirty="0" smtClean="0">
                <a:latin typeface="Arial"/>
                <a:cs typeface="Arial"/>
              </a:rPr>
              <a:t>PSEN2</a:t>
            </a:r>
            <a:r>
              <a:rPr lang="en-US" b="1" dirty="0" smtClean="0">
                <a:latin typeface="Arial"/>
                <a:cs typeface="Arial"/>
              </a:rPr>
              <a:t>: </a:t>
            </a:r>
            <a:r>
              <a:rPr lang="en-US" b="1" dirty="0" err="1" smtClean="0">
                <a:latin typeface="Arial"/>
                <a:cs typeface="Arial"/>
              </a:rPr>
              <a:t>osteoarthrosis</a:t>
            </a:r>
            <a:r>
              <a:rPr lang="en-US" b="1" dirty="0" smtClean="0">
                <a:latin typeface="Arial"/>
                <a:cs typeface="Arial"/>
              </a:rPr>
              <a:t>, jaw disease, paranoid disorders, cystic </a:t>
            </a:r>
            <a:r>
              <a:rPr lang="en-US" b="1" dirty="0" err="1" smtClean="0">
                <a:latin typeface="Arial"/>
                <a:cs typeface="Arial"/>
              </a:rPr>
              <a:t>mastopathy</a:t>
            </a:r>
            <a:r>
              <a:rPr lang="en-US" b="1" dirty="0" smtClean="0">
                <a:latin typeface="Arial"/>
                <a:cs typeface="Arial"/>
              </a:rPr>
              <a:t>,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>chronic pain syndromes, traumatic </a:t>
            </a:r>
            <a:r>
              <a:rPr lang="en-US" b="1" dirty="0" err="1" smtClean="0">
                <a:latin typeface="Arial"/>
                <a:cs typeface="Arial"/>
              </a:rPr>
              <a:t>arthropathy</a:t>
            </a:r>
            <a:r>
              <a:rPr lang="en-US" b="1" dirty="0" smtClean="0">
                <a:latin typeface="Arial"/>
                <a:cs typeface="Arial"/>
              </a:rPr>
              <a:t>, hyperhidrosis, internal derangement of knee, viral hepatitis A, disorders of liver, disease of pancreas,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long-term use of anti-coagulants</a:t>
            </a:r>
            <a:r>
              <a:rPr lang="en-US" b="1" dirty="0" smtClean="0">
                <a:latin typeface="Arial"/>
                <a:cs typeface="Arial"/>
              </a:rPr>
              <a:t>, coagulation defects,  cancer of female genital organs, other conditions of brain,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crystal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arthropathies</a:t>
            </a:r>
            <a:r>
              <a:rPr lang="en-US" b="1" dirty="0" smtClean="0">
                <a:latin typeface="Arial"/>
                <a:cs typeface="Arial"/>
              </a:rPr>
              <a:t>, </a:t>
            </a:r>
            <a:r>
              <a:rPr lang="en-US" b="1" dirty="0" err="1" smtClean="0">
                <a:latin typeface="Arial"/>
                <a:cs typeface="Arial"/>
              </a:rPr>
              <a:t>arthropathy</a:t>
            </a:r>
            <a:r>
              <a:rPr lang="en-US" b="1" dirty="0" smtClean="0">
                <a:latin typeface="Arial"/>
                <a:cs typeface="Arial"/>
              </a:rPr>
              <a:t>,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coronary atherosclerosis</a:t>
            </a:r>
            <a:r>
              <a:rPr lang="en-US" b="1" dirty="0" smtClean="0">
                <a:latin typeface="Arial"/>
                <a:cs typeface="Arial"/>
              </a:rPr>
              <a:t>, esophageal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hemorrhage, intracranial hemorrhage,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intracerebral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hemorrhage,</a:t>
            </a:r>
            <a:r>
              <a:rPr lang="en-US" b="1" dirty="0" smtClean="0">
                <a:latin typeface="Arial"/>
                <a:cs typeface="Arial"/>
              </a:rPr>
              <a:t> Parkinson’s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161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39" y="205979"/>
            <a:ext cx="8770303" cy="85725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BioVU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Phenome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>for AD Genes </a:t>
            </a:r>
            <a:endParaRPr lang="en-US" b="1" i="1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615885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FF0000"/>
              </a:buClr>
            </a:pPr>
            <a:r>
              <a:rPr lang="en-US" b="1" i="1" dirty="0" smtClean="0">
                <a:latin typeface="Arial"/>
                <a:cs typeface="Arial"/>
              </a:rPr>
              <a:t>APP</a:t>
            </a:r>
            <a:r>
              <a:rPr lang="en-US" b="1" dirty="0" smtClean="0">
                <a:latin typeface="Arial"/>
                <a:cs typeface="Arial"/>
              </a:rPr>
              <a:t>: ASCVD,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muscular wasting and disuse atrophy</a:t>
            </a:r>
            <a:r>
              <a:rPr lang="en-US" b="1" dirty="0" smtClean="0">
                <a:latin typeface="Arial"/>
                <a:cs typeface="Arial"/>
              </a:rPr>
              <a:t>, pneumothorax,  dependence on respirator or supplemental oxygen,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liver replaced by transplant</a:t>
            </a:r>
            <a:r>
              <a:rPr lang="en-US" b="1" dirty="0" smtClean="0">
                <a:latin typeface="Arial"/>
                <a:cs typeface="Arial"/>
              </a:rPr>
              <a:t>,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tachycardia</a:t>
            </a:r>
            <a:r>
              <a:rPr lang="en-US" b="1" dirty="0" smtClean="0">
                <a:latin typeface="Arial"/>
                <a:cs typeface="Arial"/>
              </a:rPr>
              <a:t>, aphasia, biliary tract disease,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fracture</a:t>
            </a:r>
            <a:r>
              <a:rPr lang="en-US" b="1" dirty="0" smtClean="0">
                <a:latin typeface="Arial"/>
                <a:cs typeface="Arial"/>
              </a:rPr>
              <a:t> of tibia and fibula, congestive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heart failure, anticoagulants causing adverse effects, cerebral aneurysm, cardiac arrhythmia, hemorrhage NOS, congenital anomalies of limbs, bacterial enteritis </a:t>
            </a:r>
          </a:p>
        </p:txBody>
      </p:sp>
    </p:spTree>
    <p:extLst>
      <p:ext uri="{BB962C8B-B14F-4D97-AF65-F5344CB8AC3E}">
        <p14:creationId xmlns:p14="http://schemas.microsoft.com/office/powerpoint/2010/main" val="2915562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39" y="205979"/>
            <a:ext cx="8770303" cy="85725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BioVU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Phenome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>for AD Genes </a:t>
            </a:r>
            <a:endParaRPr lang="en-US" b="1" i="1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615885"/>
          </a:xfrm>
        </p:spPr>
        <p:txBody>
          <a:bodyPr>
            <a:normAutofit fontScale="70000" lnSpcReduction="20000"/>
          </a:bodyPr>
          <a:lstStyle/>
          <a:p>
            <a:pPr>
              <a:buClr>
                <a:srgbClr val="FF0000"/>
              </a:buClr>
            </a:pPr>
            <a:r>
              <a:rPr lang="en-US" b="1" i="1" dirty="0" smtClean="0">
                <a:latin typeface="Arial"/>
                <a:cs typeface="Arial"/>
              </a:rPr>
              <a:t>APOE</a:t>
            </a:r>
            <a:r>
              <a:rPr lang="en-US" b="1" dirty="0" smtClean="0">
                <a:latin typeface="Arial"/>
                <a:cs typeface="Arial"/>
              </a:rPr>
              <a:t>: deep vein thrombosis, peripheral </a:t>
            </a:r>
            <a:r>
              <a:rPr lang="en-US" b="1" dirty="0" err="1" smtClean="0">
                <a:latin typeface="Arial"/>
                <a:cs typeface="Arial"/>
              </a:rPr>
              <a:t>angiopathy</a:t>
            </a:r>
            <a:r>
              <a:rPr lang="en-US" b="1" dirty="0" smtClean="0">
                <a:latin typeface="Arial"/>
                <a:cs typeface="Arial"/>
              </a:rPr>
              <a:t>, </a:t>
            </a:r>
            <a:r>
              <a:rPr lang="en-US" b="1" dirty="0" err="1" smtClean="0">
                <a:latin typeface="Arial"/>
                <a:cs typeface="Arial"/>
              </a:rPr>
              <a:t>valvular</a:t>
            </a:r>
            <a:r>
              <a:rPr lang="en-US" b="1" dirty="0" smtClean="0">
                <a:latin typeface="Arial"/>
                <a:cs typeface="Arial"/>
              </a:rPr>
              <a:t> heart disease /heart chambers,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coronary atherosclerosis</a:t>
            </a:r>
            <a:r>
              <a:rPr lang="en-US" b="1" dirty="0" smtClean="0">
                <a:latin typeface="Arial"/>
                <a:cs typeface="Arial"/>
              </a:rPr>
              <a:t>, ischemic heart disease, orthopnea, acute and </a:t>
            </a:r>
            <a:r>
              <a:rPr lang="en-US" b="1" dirty="0" err="1" smtClean="0">
                <a:latin typeface="Arial"/>
                <a:cs typeface="Arial"/>
              </a:rPr>
              <a:t>subacute</a:t>
            </a:r>
            <a:r>
              <a:rPr lang="en-US" b="1" dirty="0" smtClean="0">
                <a:latin typeface="Arial"/>
                <a:cs typeface="Arial"/>
              </a:rPr>
              <a:t> thyroiditis,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diseases of larynx</a:t>
            </a:r>
            <a:r>
              <a:rPr lang="en-US" b="1" dirty="0" smtClean="0">
                <a:latin typeface="Arial"/>
                <a:cs typeface="Arial"/>
              </a:rPr>
              <a:t>, transient alteration of awareness,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arthropathy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,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viral hepatitis, </a:t>
            </a:r>
            <a:r>
              <a:rPr lang="en-US" b="1" dirty="0" smtClean="0">
                <a:latin typeface="Arial"/>
                <a:cs typeface="Arial"/>
              </a:rPr>
              <a:t>rupture of tendon, syncope and collapse,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viral hepatitis </a:t>
            </a:r>
            <a:r>
              <a:rPr lang="en-US" b="1" dirty="0" smtClean="0">
                <a:latin typeface="Arial"/>
                <a:cs typeface="Arial"/>
              </a:rPr>
              <a:t>C,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essential tremor</a:t>
            </a:r>
            <a:r>
              <a:rPr lang="en-US" b="1" dirty="0" smtClean="0">
                <a:latin typeface="Arial"/>
                <a:cs typeface="Arial"/>
              </a:rPr>
              <a:t>, pathologic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fracture</a:t>
            </a:r>
            <a:r>
              <a:rPr lang="en-US" b="1" dirty="0" smtClean="0">
                <a:latin typeface="Arial"/>
                <a:cs typeface="Arial"/>
              </a:rPr>
              <a:t> of femur,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fracture</a:t>
            </a:r>
            <a:r>
              <a:rPr lang="en-US" b="1" dirty="0" smtClean="0">
                <a:latin typeface="Arial"/>
                <a:cs typeface="Arial"/>
              </a:rPr>
              <a:t> of neck of femur, encephalitis, aortic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aneurism</a:t>
            </a:r>
            <a:r>
              <a:rPr lang="en-US" b="1" dirty="0" smtClean="0">
                <a:latin typeface="Arial"/>
                <a:cs typeface="Arial"/>
              </a:rPr>
              <a:t>, other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aneurism</a:t>
            </a:r>
            <a:r>
              <a:rPr lang="en-US" b="1" dirty="0" smtClean="0">
                <a:latin typeface="Arial"/>
                <a:cs typeface="Arial"/>
              </a:rPr>
              <a:t>,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osteomyelitis</a:t>
            </a:r>
            <a:r>
              <a:rPr lang="en-US" b="1" dirty="0" smtClean="0">
                <a:latin typeface="Arial"/>
                <a:cs typeface="Arial"/>
              </a:rPr>
              <a:t>, renal </a:t>
            </a:r>
            <a:r>
              <a:rPr lang="en-US" b="1" dirty="0" err="1" smtClean="0">
                <a:latin typeface="Arial"/>
                <a:cs typeface="Arial"/>
              </a:rPr>
              <a:t>osteodystrophy</a:t>
            </a:r>
            <a:r>
              <a:rPr lang="en-US" b="1" dirty="0" smtClean="0">
                <a:latin typeface="Arial"/>
                <a:cs typeface="Arial"/>
              </a:rPr>
              <a:t>,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gouty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arthropathy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osteoarthrosis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, osteoarthritis, fracture of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humerus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lang="en-US" b="1" dirty="0" smtClean="0">
                <a:latin typeface="Arial"/>
                <a:cs typeface="Arial"/>
              </a:rPr>
              <a:t>concussion, </a:t>
            </a:r>
            <a:r>
              <a:rPr lang="en-US" b="1" dirty="0" err="1" smtClean="0">
                <a:latin typeface="Arial"/>
                <a:cs typeface="Arial"/>
              </a:rPr>
              <a:t>Alzheimers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1532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Hope to Motivate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Clr>
                <a:srgbClr val="FF0000"/>
              </a:buClr>
            </a:pPr>
            <a:r>
              <a:rPr lang="en-US" b="1" dirty="0">
                <a:latin typeface="Arial"/>
                <a:cs typeface="Arial"/>
              </a:rPr>
              <a:t>Further collaborations with MSP</a:t>
            </a:r>
          </a:p>
          <a:p>
            <a:pPr lvl="1">
              <a:buClr>
                <a:srgbClr val="FF0000"/>
              </a:buClr>
            </a:pPr>
            <a:r>
              <a:rPr lang="en-US" b="1" dirty="0">
                <a:latin typeface="Arial"/>
                <a:cs typeface="Arial"/>
              </a:rPr>
              <a:t>Unsolved cases</a:t>
            </a:r>
          </a:p>
          <a:p>
            <a:pPr lvl="1">
              <a:buClr>
                <a:srgbClr val="FF0000"/>
              </a:buClr>
            </a:pPr>
            <a:r>
              <a:rPr lang="en-US" b="1" dirty="0">
                <a:latin typeface="Arial"/>
                <a:cs typeface="Arial"/>
              </a:rPr>
              <a:t>C</a:t>
            </a:r>
            <a:r>
              <a:rPr lang="en-US" b="1" dirty="0" smtClean="0">
                <a:latin typeface="Arial"/>
                <a:cs typeface="Arial"/>
              </a:rPr>
              <a:t>haracterization </a:t>
            </a:r>
            <a:r>
              <a:rPr lang="en-US" b="1" dirty="0">
                <a:latin typeface="Arial"/>
                <a:cs typeface="Arial"/>
              </a:rPr>
              <a:t>of the “rest” of the medical </a:t>
            </a:r>
            <a:r>
              <a:rPr lang="en-US" b="1" dirty="0" err="1">
                <a:latin typeface="Arial"/>
                <a:cs typeface="Arial"/>
              </a:rPr>
              <a:t>phenome</a:t>
            </a:r>
            <a:r>
              <a:rPr lang="en-US" b="1" dirty="0">
                <a:latin typeface="Arial"/>
                <a:cs typeface="Arial"/>
              </a:rPr>
              <a:t> for new </a:t>
            </a:r>
            <a:r>
              <a:rPr lang="en-US" b="1" dirty="0" err="1" smtClean="0">
                <a:latin typeface="Arial"/>
                <a:cs typeface="Arial"/>
              </a:rPr>
              <a:t>Mendelian</a:t>
            </a:r>
            <a:r>
              <a:rPr lang="en-US" b="1" dirty="0" smtClean="0">
                <a:latin typeface="Arial"/>
                <a:cs typeface="Arial"/>
              </a:rPr>
              <a:t> diseases</a:t>
            </a:r>
            <a:endParaRPr lang="en-US" b="1" dirty="0">
              <a:latin typeface="Arial"/>
              <a:cs typeface="Arial"/>
            </a:endParaRPr>
          </a:p>
          <a:p>
            <a:pPr>
              <a:buClr>
                <a:srgbClr val="FF0000"/>
              </a:buClr>
            </a:pPr>
            <a:r>
              <a:rPr lang="en-US" b="1" dirty="0" smtClean="0">
                <a:latin typeface="Arial"/>
                <a:cs typeface="Arial"/>
              </a:rPr>
              <a:t>Building out the </a:t>
            </a:r>
            <a:r>
              <a:rPr lang="en-US" b="1" dirty="0" err="1" smtClean="0">
                <a:latin typeface="Arial"/>
                <a:cs typeface="Arial"/>
              </a:rPr>
              <a:t>phenome</a:t>
            </a:r>
            <a:r>
              <a:rPr lang="en-US" b="1" dirty="0" smtClean="0">
                <a:latin typeface="Arial"/>
                <a:cs typeface="Arial"/>
              </a:rPr>
              <a:t> for CCDG phenotypes</a:t>
            </a:r>
          </a:p>
          <a:p>
            <a:pPr lvl="1">
              <a:buClr>
                <a:srgbClr val="FF0000"/>
              </a:buClr>
            </a:pPr>
            <a:r>
              <a:rPr lang="en-US" b="1" dirty="0" smtClean="0">
                <a:latin typeface="Arial"/>
                <a:cs typeface="Arial"/>
              </a:rPr>
              <a:t>We don’t call it </a:t>
            </a:r>
            <a:r>
              <a:rPr lang="en-US" b="1" dirty="0" err="1" smtClean="0">
                <a:latin typeface="Arial"/>
                <a:cs typeface="Arial"/>
              </a:rPr>
              <a:t>pleiotropy</a:t>
            </a:r>
            <a:r>
              <a:rPr lang="en-US" b="1" dirty="0" smtClean="0">
                <a:latin typeface="Arial"/>
                <a:cs typeface="Arial"/>
              </a:rPr>
              <a:t> for </a:t>
            </a:r>
            <a:r>
              <a:rPr lang="en-US" b="1" dirty="0" err="1" smtClean="0">
                <a:latin typeface="Arial"/>
                <a:cs typeface="Arial"/>
              </a:rPr>
              <a:t>Mendelian</a:t>
            </a:r>
            <a:r>
              <a:rPr lang="mr-IN" b="1" dirty="0" smtClean="0">
                <a:latin typeface="Arial"/>
                <a:cs typeface="Arial"/>
              </a:rPr>
              <a:t>…</a:t>
            </a:r>
            <a:endParaRPr lang="en-US" b="1" dirty="0" smtClean="0">
              <a:latin typeface="Arial"/>
              <a:cs typeface="Arial"/>
            </a:endParaRPr>
          </a:p>
          <a:p>
            <a:pPr lvl="1">
              <a:buClr>
                <a:srgbClr val="FF0000"/>
              </a:buClr>
            </a:pPr>
            <a:endParaRPr lang="en-US" b="1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258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87" y="208697"/>
            <a:ext cx="16398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21" y="208697"/>
            <a:ext cx="203239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264" y="212673"/>
            <a:ext cx="1470251" cy="205342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282" y="212674"/>
            <a:ext cx="1467823" cy="205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7986" y="2288376"/>
            <a:ext cx="9066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</a:t>
            </a:r>
            <a:r>
              <a:rPr lang="en-US" sz="1600" b="1" dirty="0" smtClean="0"/>
              <a:t> Eric </a:t>
            </a:r>
            <a:r>
              <a:rPr lang="en-US" sz="1600" b="1" dirty="0" err="1" smtClean="0"/>
              <a:t>Gamazon</a:t>
            </a:r>
            <a:r>
              <a:rPr lang="en-US" sz="1600" b="1" dirty="0" smtClean="0"/>
              <a:t>                  Dan </a:t>
            </a:r>
            <a:r>
              <a:rPr lang="en-US" sz="1600" b="1" dirty="0" err="1" smtClean="0"/>
              <a:t>Roden</a:t>
            </a:r>
            <a:r>
              <a:rPr lang="en-US" sz="1600" b="1" dirty="0" smtClean="0"/>
              <a:t>                 Lisa </a:t>
            </a:r>
            <a:r>
              <a:rPr lang="en-US" sz="1600" b="1" dirty="0" err="1" smtClean="0"/>
              <a:t>Bastarache</a:t>
            </a:r>
            <a:r>
              <a:rPr lang="en-US" sz="1600" b="1" dirty="0" smtClean="0"/>
              <a:t>           Josh Denny      </a:t>
            </a:r>
            <a:r>
              <a:rPr lang="en-US" sz="1600" b="1" dirty="0" err="1" smtClean="0"/>
              <a:t>Anuar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Konkashbaev</a:t>
            </a:r>
            <a:endParaRPr lang="en-US" sz="1600" b="1" dirty="0"/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87" y="2698428"/>
            <a:ext cx="16398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24587" y="4812110"/>
            <a:ext cx="8833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      </a:t>
            </a:r>
            <a:r>
              <a:rPr lang="en-US" sz="1600" b="1" dirty="0" err="1" smtClean="0"/>
              <a:t>Haky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Im</a:t>
            </a:r>
            <a:r>
              <a:rPr lang="en-US" sz="1600" b="1" dirty="0" smtClean="0"/>
              <a:t>                  </a:t>
            </a:r>
            <a:r>
              <a:rPr lang="en-US" sz="1600" b="1" dirty="0" err="1" smtClean="0"/>
              <a:t>Gokhan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Unlu</a:t>
            </a:r>
            <a:r>
              <a:rPr lang="en-US" sz="1600" b="1" dirty="0" smtClean="0"/>
              <a:t>                   </a:t>
            </a:r>
            <a:r>
              <a:rPr lang="en-US" sz="1600" b="1" dirty="0" err="1" smtClean="0"/>
              <a:t>Ela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Knapik</a:t>
            </a:r>
            <a:endParaRPr lang="en-US" sz="1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8857" y="212674"/>
            <a:ext cx="1760077" cy="20534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0094" y="2773831"/>
            <a:ext cx="1458485" cy="1946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1521" y="2698428"/>
            <a:ext cx="1518438" cy="20219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55282" y="3188639"/>
            <a:ext cx="2546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"/>
                <a:cs typeface="Arial"/>
              </a:rPr>
              <a:t>Xue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Zhong</a:t>
            </a:r>
            <a:endParaRPr lang="en-US" sz="2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7265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04462" cy="31402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48" y="3237848"/>
            <a:ext cx="2465926" cy="193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148" y="287284"/>
            <a:ext cx="3559973" cy="15408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3921" y="1921514"/>
            <a:ext cx="1323468" cy="5602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60419" y="1828167"/>
            <a:ext cx="925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Comic Sans MS"/>
                <a:cs typeface="Comic Sans MS"/>
              </a:rPr>
              <a:t>AND</a:t>
            </a:r>
            <a:endParaRPr lang="en-US" i="1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83202" y="1690681"/>
            <a:ext cx="142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Comic Sans MS"/>
                <a:cs typeface="Comic Sans MS"/>
              </a:rPr>
              <a:t>Population of N individuals, with </a:t>
            </a:r>
            <a:r>
              <a:rPr lang="en-US" sz="1200" i="1" dirty="0" err="1" smtClean="0">
                <a:latin typeface="Comic Sans MS"/>
                <a:cs typeface="Comic Sans MS"/>
              </a:rPr>
              <a:t>n</a:t>
            </a:r>
            <a:r>
              <a:rPr lang="en-US" sz="1200" i="1" baseline="-25000" dirty="0" err="1" smtClean="0">
                <a:latin typeface="Comic Sans MS"/>
                <a:cs typeface="Comic Sans MS"/>
              </a:rPr>
              <a:t>p</a:t>
            </a:r>
            <a:r>
              <a:rPr lang="en-US" sz="1200" i="1" baseline="-25000" dirty="0" smtClean="0">
                <a:latin typeface="Comic Sans MS"/>
                <a:cs typeface="Comic Sans MS"/>
              </a:rPr>
              <a:t> </a:t>
            </a:r>
            <a:r>
              <a:rPr lang="en-US" sz="1200" i="1" dirty="0" smtClean="0">
                <a:latin typeface="Comic Sans MS"/>
                <a:cs typeface="Comic Sans MS"/>
              </a:rPr>
              <a:t>the number with phenotype p</a:t>
            </a:r>
            <a:endParaRPr lang="en-US" sz="1200" i="1" dirty="0">
              <a:latin typeface="Comic Sans MS"/>
              <a:cs typeface="Comic Sans M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9866" y="968188"/>
            <a:ext cx="2545654" cy="626475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380501" y="694818"/>
            <a:ext cx="3320173" cy="40436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1658" y="2703340"/>
            <a:ext cx="3223358" cy="2436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66" y="2825975"/>
            <a:ext cx="5193819" cy="225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19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899" y="0"/>
            <a:ext cx="6704582" cy="2288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056" y="2288359"/>
            <a:ext cx="2790356" cy="28551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433085" y="2288359"/>
            <a:ext cx="3114150" cy="276661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19277" y="2303828"/>
            <a:ext cx="20272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-OMICS</a:t>
            </a:r>
            <a:endParaRPr lang="en-US" sz="3000" dirty="0"/>
          </a:p>
        </p:txBody>
      </p:sp>
      <p:sp>
        <p:nvSpPr>
          <p:cNvPr id="8" name="TextBox 7"/>
          <p:cNvSpPr txBox="1"/>
          <p:nvPr/>
        </p:nvSpPr>
        <p:spPr>
          <a:xfrm>
            <a:off x="4579632" y="2870036"/>
            <a:ext cx="2808841" cy="1477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2400" dirty="0" smtClean="0"/>
              <a:t>Genome variation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2400" dirty="0" err="1" smtClean="0">
                <a:solidFill>
                  <a:srgbClr val="FF0000"/>
                </a:solidFill>
              </a:rPr>
              <a:t>Transcriptomes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2400" dirty="0" err="1" smtClean="0">
                <a:solidFill>
                  <a:srgbClr val="FF0000"/>
                </a:solidFill>
              </a:rPr>
              <a:t>Metabolomes</a:t>
            </a:r>
            <a:endParaRPr lang="en-US" sz="2400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3184" y="146522"/>
            <a:ext cx="2613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/>
                <a:cs typeface="Arial"/>
              </a:rPr>
              <a:t>BioVU</a:t>
            </a:r>
            <a:endParaRPr lang="en-US" sz="4000" b="1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47235" y="3359943"/>
            <a:ext cx="1770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Imputed</a:t>
            </a:r>
            <a:endParaRPr lang="en-US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88473" y="293042"/>
            <a:ext cx="1755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~250,000</a:t>
            </a:r>
          </a:p>
          <a:p>
            <a:r>
              <a:rPr lang="en-US" sz="2800" b="1" dirty="0" smtClean="0">
                <a:latin typeface="Arial"/>
                <a:cs typeface="Arial"/>
              </a:rPr>
              <a:t>samples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698" y="2498168"/>
            <a:ext cx="13311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~10-15 </a:t>
            </a:r>
            <a:r>
              <a:rPr lang="en-US" sz="2800" b="1" dirty="0" err="1" smtClean="0">
                <a:latin typeface="Arial"/>
                <a:cs typeface="Arial"/>
              </a:rPr>
              <a:t>yrs</a:t>
            </a:r>
            <a:r>
              <a:rPr lang="en-US" sz="2800" b="1" dirty="0" smtClean="0">
                <a:latin typeface="Arial"/>
                <a:cs typeface="Arial"/>
              </a:rPr>
              <a:t> of EHR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7235" y="2836723"/>
            <a:ext cx="1596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120K</a:t>
            </a:r>
            <a:endParaRPr lang="en-US" sz="2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0956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811" y="0"/>
            <a:ext cx="5137734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124" y="280832"/>
            <a:ext cx="19816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GTEx</a:t>
            </a:r>
            <a:r>
              <a:rPr lang="en-US" b="1" dirty="0" smtClean="0">
                <a:latin typeface="Arial"/>
                <a:cs typeface="Arial"/>
              </a:rPr>
              <a:t>: WGS and RNA-</a:t>
            </a:r>
            <a:r>
              <a:rPr lang="en-US" b="1" dirty="0" err="1" smtClean="0">
                <a:latin typeface="Arial"/>
                <a:cs typeface="Arial"/>
              </a:rPr>
              <a:t>Seq</a:t>
            </a:r>
            <a:endParaRPr lang="en-US" b="1" dirty="0" smtClean="0">
              <a:latin typeface="Arial"/>
              <a:cs typeface="Arial"/>
            </a:endParaRPr>
          </a:p>
          <a:p>
            <a:r>
              <a:rPr lang="en-US" b="1" dirty="0">
                <a:latin typeface="Arial"/>
                <a:cs typeface="Arial"/>
              </a:rPr>
              <a:t>i</a:t>
            </a:r>
            <a:r>
              <a:rPr lang="en-US" b="1" dirty="0" smtClean="0">
                <a:latin typeface="Arial"/>
                <a:cs typeface="Arial"/>
              </a:rPr>
              <a:t>n 44 tissues from ~450 (&gt;950) subjects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1545" y="158732"/>
            <a:ext cx="180780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High quality prediction performance in 18,483 genes and </a:t>
            </a:r>
            <a:r>
              <a:rPr lang="en-US" b="1" dirty="0" err="1" smtClean="0">
                <a:latin typeface="Arial"/>
                <a:cs typeface="Arial"/>
              </a:rPr>
              <a:t>lncRNAs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41545" y="2356547"/>
            <a:ext cx="19024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BioVU</a:t>
            </a:r>
            <a:r>
              <a:rPr lang="en-US" b="1" dirty="0" smtClean="0">
                <a:latin typeface="Arial"/>
                <a:cs typeface="Arial"/>
              </a:rPr>
              <a:t>: &gt;250K subjects, linked to EHR going back on average 10-15 years; ~50K with genome interrogation, &gt;120K by 2018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123" y="2600749"/>
            <a:ext cx="23203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PredixVU</a:t>
            </a:r>
            <a:r>
              <a:rPr lang="en-US" b="1" dirty="0" smtClean="0">
                <a:latin typeface="Arial"/>
                <a:cs typeface="Arial"/>
              </a:rPr>
              <a:t> catalog is a discovery engine for gene-phenotype relationships and iteration to primary mechanism of disease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5404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92208" y="1037858"/>
            <a:ext cx="6423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"/>
                <a:cs typeface="Arial"/>
              </a:rPr>
              <a:t>What does this gene do?</a:t>
            </a:r>
            <a:endParaRPr lang="en-US" sz="40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9556" y="2051295"/>
            <a:ext cx="80601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"/>
                <a:cs typeface="Arial"/>
              </a:rPr>
              <a:t>What does the natural variation in the expression of this gene associate with across the medical </a:t>
            </a:r>
            <a:r>
              <a:rPr lang="en-US" sz="4000" b="1" dirty="0" err="1" smtClean="0">
                <a:latin typeface="Arial"/>
                <a:cs typeface="Arial"/>
              </a:rPr>
              <a:t>phenome</a:t>
            </a:r>
            <a:r>
              <a:rPr lang="en-US" sz="4000" b="1" dirty="0" smtClean="0">
                <a:latin typeface="Arial"/>
                <a:cs typeface="Arial"/>
              </a:rPr>
              <a:t>?</a:t>
            </a:r>
            <a:endParaRPr lang="en-US" sz="4000" b="1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2564" y="231992"/>
            <a:ext cx="7217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"/>
                <a:cs typeface="Arial"/>
              </a:rPr>
              <a:t>Gene-based </a:t>
            </a:r>
            <a:r>
              <a:rPr lang="en-US" sz="4000" b="1" dirty="0" err="1" smtClean="0">
                <a:latin typeface="Arial"/>
                <a:cs typeface="Arial"/>
              </a:rPr>
              <a:t>PheWAS</a:t>
            </a:r>
            <a:endParaRPr lang="en-US" sz="4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5594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0884" y="554479"/>
            <a:ext cx="863413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Arial"/>
                <a:cs typeface="Arial"/>
              </a:rPr>
              <a:t>Fishing with </a:t>
            </a:r>
            <a:r>
              <a:rPr lang="en-US" sz="5400" b="1" dirty="0" err="1" smtClean="0">
                <a:latin typeface="Arial"/>
                <a:cs typeface="Arial"/>
              </a:rPr>
              <a:t>Phenome</a:t>
            </a:r>
            <a:r>
              <a:rPr lang="en-US" sz="5400" b="1" dirty="0" smtClean="0">
                <a:latin typeface="Arial"/>
                <a:cs typeface="Arial"/>
              </a:rPr>
              <a:t> Risk Scores (</a:t>
            </a:r>
            <a:r>
              <a:rPr lang="en-US" sz="5400" b="1" dirty="0" err="1" smtClean="0">
                <a:latin typeface="Arial"/>
                <a:cs typeface="Arial"/>
              </a:rPr>
              <a:t>PheRS</a:t>
            </a:r>
            <a:r>
              <a:rPr lang="en-US" sz="5400" b="1" dirty="0" smtClean="0">
                <a:latin typeface="Arial"/>
                <a:cs typeface="Arial"/>
              </a:rPr>
              <a:t>)</a:t>
            </a:r>
            <a:endParaRPr lang="en-US" sz="5400" b="1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554" y="2452365"/>
            <a:ext cx="2158150" cy="258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19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%20ROUND%20FIGURES%20and%20data/Fig%201%20data%20rnd17-Oct/Figure%201%20rnd17_v5-0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49" y="92616"/>
            <a:ext cx="7553308" cy="5050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485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%20ROUND%20FIGURES%20and%20data/Fig%202%20data%20rnd17-Oct/Fig%202%20rnd17-Oct_v2-0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44" y="0"/>
            <a:ext cx="7196146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8221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38419</TotalTime>
  <Words>1192</Words>
  <Application>Microsoft Macintosh PowerPoint</Application>
  <PresentationFormat>On-screen Show (16:9)</PresentationFormat>
  <Paragraphs>91</Paragraphs>
  <Slides>20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Hope to Motivate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BioVU Phenome for RIC1/RGP1</vt:lpstr>
      <vt:lpstr>PowerPoint Presentation</vt:lpstr>
      <vt:lpstr>PowerPoint Presentation</vt:lpstr>
      <vt:lpstr>BioVU Phenome for KEOPS</vt:lpstr>
      <vt:lpstr>BioVU Phenome for AD Genes </vt:lpstr>
      <vt:lpstr>BioVU Phenome for AD Genes </vt:lpstr>
      <vt:lpstr>BioVU Phenome for AD Genes </vt:lpstr>
      <vt:lpstr>BioVU Phenome for AD Genes </vt:lpstr>
      <vt:lpstr>PowerPoint Presentation</vt:lpstr>
    </vt:vector>
  </TitlesOfParts>
  <Company>The University Of Chicago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Integration Approaches for Pharmacogenomics</dc:title>
  <dc:creator>Nancy Cox</dc:creator>
  <cp:lastModifiedBy>Nancy Cox</cp:lastModifiedBy>
  <cp:revision>308</cp:revision>
  <dcterms:created xsi:type="dcterms:W3CDTF">2016-10-18T05:20:02Z</dcterms:created>
  <dcterms:modified xsi:type="dcterms:W3CDTF">2018-04-05T16:03:48Z</dcterms:modified>
</cp:coreProperties>
</file>