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309" r:id="rId4"/>
    <p:sldId id="310" r:id="rId5"/>
    <p:sldId id="311" r:id="rId6"/>
    <p:sldId id="312" r:id="rId7"/>
    <p:sldId id="305" r:id="rId8"/>
    <p:sldId id="307" r:id="rId9"/>
    <p:sldId id="304" r:id="rId10"/>
    <p:sldId id="308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27"/>
  </p:normalViewPr>
  <p:slideViewPr>
    <p:cSldViewPr snapToGrid="0" snapToObjects="1">
      <p:cViewPr>
        <p:scale>
          <a:sx n="100" d="100"/>
          <a:sy n="100" d="100"/>
        </p:scale>
        <p:origin x="2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22E3-0AF9-2740-B964-BF959F1F77E6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FF8F-2551-BA4B-9DA0-C4C5424B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1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3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5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54E5-96E9-4043-B5CC-889D6715B23F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3199D-ECB7-5E49-AA36-7DBA8737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Population Genetics for </a:t>
            </a:r>
            <a:r>
              <a:rPr lang="en-US" b="1" dirty="0" err="1" smtClean="0"/>
              <a:t>Mendelian</a:t>
            </a:r>
            <a:r>
              <a:rPr lang="en-US" b="1" dirty="0" smtClean="0"/>
              <a:t> </a:t>
            </a:r>
            <a:r>
              <a:rPr lang="en-US" b="1" dirty="0"/>
              <a:t>and Complex Diseases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11" y="3886200"/>
            <a:ext cx="9066389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Shamil</a:t>
            </a:r>
            <a:r>
              <a:rPr lang="en-US" dirty="0" smtClean="0"/>
              <a:t> </a:t>
            </a:r>
            <a:r>
              <a:rPr lang="en-US" dirty="0" err="1" smtClean="0"/>
              <a:t>Sunyaev</a:t>
            </a:r>
            <a:r>
              <a:rPr lang="en-US" dirty="0" smtClean="0"/>
              <a:t> and Eimear Kenny</a:t>
            </a:r>
          </a:p>
          <a:p>
            <a:endParaRPr lang="en-US" dirty="0" smtClean="0"/>
          </a:p>
          <a:p>
            <a:r>
              <a:rPr lang="en-US" dirty="0" smtClean="0"/>
              <a:t>GSP Analysis Centers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Population </a:t>
            </a:r>
            <a:r>
              <a:rPr lang="en-US" dirty="0" smtClean="0"/>
              <a:t>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5926" y="203790"/>
            <a:ext cx="5749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Modeling natural selection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7794" y="2008001"/>
            <a:ext cx="9157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i="1" dirty="0" smtClean="0"/>
              <a:t>Estimating selective constraint to guide rare variant association studies</a:t>
            </a:r>
            <a:endParaRPr lang="en-US" sz="28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67794" y="4058433"/>
            <a:ext cx="9157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i="1" dirty="0" smtClean="0"/>
              <a:t>Reconciling models of natural selection and data on heritability partitioning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8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2355" y="203790"/>
            <a:ext cx="5796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Population Genetics in GSP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7794" y="2008001"/>
            <a:ext cx="9157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i="1" dirty="0" smtClean="0"/>
              <a:t>Population genetics metrics will be incorporated into the annotation tracks</a:t>
            </a:r>
            <a:endParaRPr lang="en-US" sz="28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67794" y="4058433"/>
            <a:ext cx="9157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i="1" dirty="0" smtClean="0"/>
              <a:t>Annotations at multiple levels: variant level, locus level, individual level and population level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516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2355" y="203790"/>
            <a:ext cx="5796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Population Genetics in GSP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69394" y="3246066"/>
            <a:ext cx="9157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i="1" dirty="0" smtClean="0"/>
              <a:t>Analysis of genetic ancestry is key to rare variant studies, to leveraging common controls and to polygenic models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i="1" dirty="0" smtClean="0"/>
              <a:t>Inference of natural selection highlights functionally significant variation and informs rare variant studies of Mendelian and Complex traits</a:t>
            </a:r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i="1" dirty="0" smtClean="0"/>
              <a:t>Understanding patterns of genetic variation assists in development of new statistical approaches and guides study design</a:t>
            </a:r>
            <a:endParaRPr lang="en-US" dirty="0" smtClean="0"/>
          </a:p>
          <a:p>
            <a:pPr marL="742950" lvl="1" indent="-285750" algn="just">
              <a:buFont typeface="Arial"/>
              <a:buChar char="•"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-13001" y="1517438"/>
            <a:ext cx="915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i="1" dirty="0" smtClean="0"/>
              <a:t>Large-scale sequencing data is a treasure trove for population genetics research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002" y="2245572"/>
            <a:ext cx="915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i="1" dirty="0" smtClean="0"/>
              <a:t>In turn, population genetics informs sequencing studies:</a:t>
            </a:r>
          </a:p>
        </p:txBody>
      </p:sp>
    </p:spTree>
    <p:extLst>
      <p:ext uri="{BB962C8B-B14F-4D97-AF65-F5344CB8AC3E}">
        <p14:creationId xmlns:p14="http://schemas.microsoft.com/office/powerpoint/2010/main" val="17301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../../../../page/VERSION2/indiv.tallies/experiment.2017-12-11/Correlation_PC1_Pathogenic-per-pop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 bwMode="auto">
          <a:xfrm>
            <a:off x="224007" y="1512120"/>
            <a:ext cx="5630693" cy="446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3" t="16659" r="11442" b="61477"/>
          <a:stretch/>
        </p:blipFill>
        <p:spPr>
          <a:xfrm>
            <a:off x="844117" y="3775957"/>
            <a:ext cx="1131928" cy="1642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6045" y="5901957"/>
            <a:ext cx="25819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Mean PC1 per population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998613" y="3233058"/>
            <a:ext cx="2419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Mean pathogenic count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45" y="1402209"/>
            <a:ext cx="2151455" cy="2262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57" y="3860533"/>
            <a:ext cx="2078743" cy="20787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587" y="242424"/>
            <a:ext cx="892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Recent demography expected to play a considerable role in rare variant mapping</a:t>
            </a:r>
            <a:endParaRPr lang="en-US" sz="2000" b="1" dirty="0"/>
          </a:p>
        </p:txBody>
      </p:sp>
      <p:pic>
        <p:nvPicPr>
          <p:cNvPr id="3" name="Picture 2" descr="Screen Shot 2018-04-05 at 8.26.1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99" y="975902"/>
            <a:ext cx="3654405" cy="1538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3500" y="785402"/>
            <a:ext cx="659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continental region-level and 99 population-level in the PAGE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4-05 at 8.56.0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/>
          <a:stretch/>
        </p:blipFill>
        <p:spPr>
          <a:xfrm>
            <a:off x="3174386" y="1150534"/>
            <a:ext cx="5872844" cy="5389966"/>
          </a:xfrm>
          <a:prstGeom prst="rect">
            <a:avLst/>
          </a:prstGeom>
        </p:spPr>
      </p:pic>
      <p:pic>
        <p:nvPicPr>
          <p:cNvPr id="5" name="Picture 4" descr="Screen Shot 2018-04-05 at 8.54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8" t="50967"/>
          <a:stretch/>
        </p:blipFill>
        <p:spPr>
          <a:xfrm>
            <a:off x="205586" y="4432301"/>
            <a:ext cx="3111987" cy="215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87" y="242424"/>
            <a:ext cx="892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Recent demography expected to play a considerable role in rare variant mapping</a:t>
            </a:r>
            <a:endParaRPr lang="en-US" sz="2000" b="1" dirty="0"/>
          </a:p>
        </p:txBody>
      </p:sp>
      <p:pic>
        <p:nvPicPr>
          <p:cNvPr id="7" name="Picture 6" descr="Screen Shot 2018-04-05 at 8.58.3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/>
          <a:stretch/>
        </p:blipFill>
        <p:spPr>
          <a:xfrm>
            <a:off x="0" y="995214"/>
            <a:ext cx="3022600" cy="2786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342" y="819782"/>
            <a:ext cx="210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PCA (common SNPs)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88200" y="1365214"/>
            <a:ext cx="1799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IBD-network</a:t>
            </a:r>
          </a:p>
          <a:p>
            <a:pPr algn="ctr"/>
            <a:r>
              <a:rPr lang="en-US" dirty="0" smtClean="0"/>
              <a:t>(rare haplotypes)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8924" y="4171915"/>
            <a:ext cx="177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IBD-demography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7573" y="620716"/>
            <a:ext cx="351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40K New Yorkers (</a:t>
            </a:r>
            <a:r>
              <a:rPr lang="en-US" b="1" i="1" u="sng" dirty="0" err="1" smtClean="0"/>
              <a:t>BioMe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Biobank</a:t>
            </a:r>
            <a:r>
              <a:rPr lang="en-US" b="1" i="1" u="sng" dirty="0" smtClean="0"/>
              <a:t>)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876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7" y="242424"/>
            <a:ext cx="892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Recent demography expected to play a considerable role in rare variant mapping</a:t>
            </a:r>
            <a:endParaRPr lang="en-US" sz="20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540" y="4840825"/>
            <a:ext cx="949105" cy="914400"/>
          </a:xfrm>
          <a:prstGeom prst="ellipse">
            <a:avLst/>
          </a:prstGeom>
          <a:ln w="63500" cap="rnd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 descr="image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/>
          <a:stretch/>
        </p:blipFill>
        <p:spPr>
          <a:xfrm>
            <a:off x="8219235" y="5855763"/>
            <a:ext cx="872410" cy="90692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Screen Shot 2018-04-05 at 7.08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1"/>
            <a:ext cx="7689468" cy="28808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58187" y="680634"/>
            <a:ext cx="400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iLASH</a:t>
            </a:r>
            <a:r>
              <a:rPr lang="en-US" i="1" dirty="0" smtClean="0"/>
              <a:t> </a:t>
            </a:r>
            <a:r>
              <a:rPr lang="mr-IN" i="1" dirty="0" smtClean="0"/>
              <a:t>–</a:t>
            </a:r>
            <a:r>
              <a:rPr lang="en-US" i="1" dirty="0" smtClean="0"/>
              <a:t> IBD using local sensitive hashing</a:t>
            </a:r>
          </a:p>
        </p:txBody>
      </p:sp>
      <p:pic>
        <p:nvPicPr>
          <p:cNvPr id="26" name="Picture 25" descr="Screen Shot 2018-04-05 at 7.11.2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61797"/>
            <a:ext cx="7689469" cy="222160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1263220"/>
            <a:ext cx="8597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LSH: estimates </a:t>
            </a:r>
            <a:r>
              <a:rPr lang="en-US" sz="1400" dirty="0" err="1"/>
              <a:t>Jaccard</a:t>
            </a:r>
            <a:r>
              <a:rPr lang="en-US" sz="1400" dirty="0"/>
              <a:t> similarity of strings, quickly get similar pairs and eliminate most </a:t>
            </a:r>
            <a:r>
              <a:rPr lang="en-US" sz="1400" dirty="0" err="1"/>
              <a:t>disimilar</a:t>
            </a:r>
            <a:r>
              <a:rPr lang="en-US" sz="1400" dirty="0"/>
              <a:t> pairs</a:t>
            </a:r>
          </a:p>
        </p:txBody>
      </p:sp>
      <p:sp>
        <p:nvSpPr>
          <p:cNvPr id="28" name="Oval 27"/>
          <p:cNvSpPr/>
          <p:nvPr/>
        </p:nvSpPr>
        <p:spPr>
          <a:xfrm>
            <a:off x="8142540" y="3873500"/>
            <a:ext cx="949105" cy="96732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42540" y="2908300"/>
            <a:ext cx="949105" cy="8763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7" y="242424"/>
            <a:ext cx="892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Recent demography expected to </a:t>
            </a:r>
            <a:r>
              <a:rPr lang="en-US" sz="2000" b="1" smtClean="0"/>
              <a:t>play a </a:t>
            </a:r>
            <a:r>
              <a:rPr lang="en-US" sz="2000" b="1" dirty="0" smtClean="0"/>
              <a:t>considerable role in rare variant mapping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0739" y="812644"/>
            <a:ext cx="4090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14,181,681,196</a:t>
            </a:r>
            <a:r>
              <a:rPr lang="en-US" sz="1600" dirty="0" smtClean="0"/>
              <a:t> IBD tracts present in 487,409 UK </a:t>
            </a:r>
            <a:r>
              <a:rPr lang="en-US" sz="1600" dirty="0" err="1" smtClean="0"/>
              <a:t>Biobank</a:t>
            </a:r>
            <a:r>
              <a:rPr lang="en-US" sz="1600" dirty="0" smtClean="0"/>
              <a:t> participants!</a:t>
            </a:r>
            <a:endParaRPr lang="en-US" sz="1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7" y="1397420"/>
            <a:ext cx="4155257" cy="2748410"/>
          </a:xfrm>
          <a:prstGeom prst="rect">
            <a:avLst/>
          </a:prstGeom>
        </p:spPr>
      </p:pic>
      <p:pic>
        <p:nvPicPr>
          <p:cNvPr id="3" name="Picture 2" descr="Screen Shot 2018-04-05 at 8.08.5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/>
          <a:stretch/>
        </p:blipFill>
        <p:spPr>
          <a:xfrm>
            <a:off x="393699" y="4025900"/>
            <a:ext cx="3446615" cy="26478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659" y="1044221"/>
            <a:ext cx="4378416" cy="540690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044219" y="731598"/>
            <a:ext cx="282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Norway versus UK Region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 rot="5400000">
            <a:off x="6007852" y="5009446"/>
            <a:ext cx="581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Median Degree of Sharing</a:t>
            </a:r>
            <a:endParaRPr lang="en-US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659" y="1044221"/>
            <a:ext cx="4378416" cy="540690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044219" y="731598"/>
            <a:ext cx="282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Norway versus UK Region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 rot="5400000">
            <a:off x="6007852" y="5009446"/>
            <a:ext cx="581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Median Degree of Sharing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265333" y="1245962"/>
            <a:ext cx="1721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3F2001"/>
                </a:solidFill>
              </a:rPr>
              <a:t>Shetland Isles (0.1)</a:t>
            </a:r>
            <a:endParaRPr lang="en-US" sz="1100" b="1" dirty="0">
              <a:solidFill>
                <a:srgbClr val="3F200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65333" y="1753400"/>
            <a:ext cx="1721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D5B483"/>
                </a:solidFill>
              </a:rPr>
              <a:t>Orkney (0.085)</a:t>
            </a:r>
            <a:endParaRPr lang="en-US" sz="1100" b="1" dirty="0">
              <a:solidFill>
                <a:srgbClr val="D5B483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4219" y="2156418"/>
            <a:ext cx="1721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</a:rPr>
              <a:t>Outer Hebrides (0.09)</a:t>
            </a: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59" y="1206500"/>
            <a:ext cx="7086600" cy="487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364" y="104908"/>
            <a:ext cx="82514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2% of human mutations </a:t>
            </a: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appear </a:t>
            </a:r>
            <a:endParaRPr lang="en-US" sz="40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9331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788400" cy="8525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Enrichment of C&gt;G changes in clusters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010400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354" y="165372"/>
            <a:ext cx="8467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Clustered mutations differ from the rest</a:t>
            </a:r>
          </a:p>
        </p:txBody>
      </p:sp>
    </p:spTree>
    <p:extLst>
      <p:ext uri="{BB962C8B-B14F-4D97-AF65-F5344CB8AC3E}">
        <p14:creationId xmlns:p14="http://schemas.microsoft.com/office/powerpoint/2010/main" val="21022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396999"/>
            <a:ext cx="7340254" cy="49614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1270000"/>
            <a:ext cx="457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1200" y="3526366"/>
            <a:ext cx="4572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6916" y="271671"/>
            <a:ext cx="88115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Genomic regions enriched in C&gt;G clusters</a:t>
            </a:r>
          </a:p>
        </p:txBody>
      </p:sp>
    </p:spTree>
    <p:extLst>
      <p:ext uri="{BB962C8B-B14F-4D97-AF65-F5344CB8AC3E}">
        <p14:creationId xmlns:p14="http://schemas.microsoft.com/office/powerpoint/2010/main" val="14815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321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Mangal</vt:lpstr>
      <vt:lpstr>Arial</vt:lpstr>
      <vt:lpstr>Office Theme</vt:lpstr>
      <vt:lpstr>Population Genetics for Mendelian and Complex Diseases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Enrichment of C&gt;G changes in clusters</vt:lpstr>
      <vt:lpstr>PowerPoint Presentation</vt:lpstr>
      <vt:lpstr>PowerPoint Presentation</vt:lpstr>
      <vt:lpstr>PowerPoint Presentation</vt:lpstr>
    </vt:vector>
  </TitlesOfParts>
  <Company>MSSM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Ancestry in the Context of Mendelian and Complex Diseases  </dc:title>
  <dc:creator>Eimear Kenny</dc:creator>
  <cp:lastModifiedBy>Sunyaev, Shamil,Ph.D.</cp:lastModifiedBy>
  <cp:revision>35</cp:revision>
  <dcterms:created xsi:type="dcterms:W3CDTF">2016-11-04T15:34:23Z</dcterms:created>
  <dcterms:modified xsi:type="dcterms:W3CDTF">2018-04-05T13:25:02Z</dcterms:modified>
</cp:coreProperties>
</file>