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7" r:id="rId2"/>
    <p:sldId id="368" r:id="rId3"/>
    <p:sldId id="273" r:id="rId4"/>
    <p:sldId id="257" r:id="rId5"/>
    <p:sldId id="282" r:id="rId6"/>
    <p:sldId id="369" r:id="rId7"/>
    <p:sldId id="3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14"/>
    <p:restoredTop sz="94703"/>
  </p:normalViewPr>
  <p:slideViewPr>
    <p:cSldViewPr snapToGrid="0">
      <p:cViewPr>
        <p:scale>
          <a:sx n="112" d="100"/>
          <a:sy n="112" d="100"/>
        </p:scale>
        <p:origin x="-392" y="-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75E25-613E-7F47-8A8A-6E877C646743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4B3AB-B291-2549-82A2-F6EB7F89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0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2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8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3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4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9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7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7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1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1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D0584-628F-4613-ADAA-DF2F0E10CBDD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719A3-76B6-4151-AD61-8CEAB8B65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Developing methods and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693" y="1841954"/>
            <a:ext cx="11228614" cy="473846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i="1" dirty="0" smtClean="0"/>
              <a:t>Methods and software development </a:t>
            </a:r>
            <a:r>
              <a:rPr lang="mr-IN" i="1" dirty="0" smtClean="0"/>
              <a:t>–</a:t>
            </a:r>
            <a:r>
              <a:rPr lang="en-US" i="1" dirty="0" smtClean="0"/>
              <a:t> variant prioritization and pleiotropy</a:t>
            </a:r>
          </a:p>
          <a:p>
            <a:endParaRPr lang="en-US" dirty="0"/>
          </a:p>
          <a:p>
            <a:r>
              <a:rPr lang="en-US" i="1" dirty="0" smtClean="0"/>
              <a:t>Population genetics </a:t>
            </a:r>
            <a:r>
              <a:rPr lang="mr-IN" i="1" dirty="0" smtClean="0"/>
              <a:t>–</a:t>
            </a:r>
            <a:r>
              <a:rPr lang="en-US" i="1" dirty="0" smtClean="0"/>
              <a:t> understanding and modeling mutation and selection based on sequencing data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Allelic architecture </a:t>
            </a:r>
            <a:r>
              <a:rPr lang="mr-IN" i="1" dirty="0" smtClean="0"/>
              <a:t>–</a:t>
            </a:r>
            <a:r>
              <a:rPr lang="en-US" i="1" dirty="0" smtClean="0"/>
              <a:t> partitioning heritability by allele frequency and functional annotation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5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Two faces of pleiotropy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28" y="1384754"/>
            <a:ext cx="11821885" cy="248511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300" b="1" i="1" dirty="0" smtClean="0"/>
              <a:t>Using pleiotropy to power gene discovery</a:t>
            </a:r>
            <a:r>
              <a:rPr lang="en-US" dirty="0" smtClean="0"/>
              <a:t>  - </a:t>
            </a:r>
            <a:r>
              <a:rPr lang="en-US" i="1" dirty="0" smtClean="0"/>
              <a:t>MTAG</a:t>
            </a:r>
            <a:endParaRPr lang="en-US" dirty="0" smtClean="0"/>
          </a:p>
          <a:p>
            <a:endParaRPr lang="en-US" i="1" dirty="0" smtClean="0"/>
          </a:p>
          <a:p>
            <a:r>
              <a:rPr lang="en-US" sz="3300" b="1" i="1" dirty="0" smtClean="0"/>
              <a:t>Testing whether two traits share the same causal variant(s)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JLIM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5643" y="5075237"/>
            <a:ext cx="45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</a:t>
            </a:r>
            <a:endParaRPr lang="en-US" sz="32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91443" y="5380037"/>
            <a:ext cx="1981200" cy="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flipH="1">
            <a:off x="4425043" y="5075237"/>
            <a:ext cx="5333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r>
              <a:rPr lang="en-US" sz="3200" b="1" baseline="-25000" dirty="0" smtClean="0"/>
              <a:t>1</a:t>
            </a:r>
            <a:endParaRPr lang="en-US" sz="32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58443" y="5380037"/>
            <a:ext cx="1981200" cy="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11385" y="4171597"/>
            <a:ext cx="3460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Towards causal chains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7075713" y="5075237"/>
            <a:ext cx="5333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r>
              <a:rPr lang="en-US" sz="3200" b="1" baseline="-25000" dirty="0" smtClean="0"/>
              <a:t>2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895113" y="5075237"/>
            <a:ext cx="4509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609113" y="5380037"/>
            <a:ext cx="1981200" cy="0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31663" y="6345233"/>
            <a:ext cx="663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Chun et al., </a:t>
            </a:r>
            <a:r>
              <a:rPr lang="en-US" i="1" dirty="0" smtClean="0"/>
              <a:t>Nature Genetics </a:t>
            </a:r>
            <a:r>
              <a:rPr lang="en-US" dirty="0" smtClean="0"/>
              <a:t>2017; Turley et al, </a:t>
            </a:r>
            <a:r>
              <a:rPr lang="en-US" i="1" dirty="0" smtClean="0"/>
              <a:t>Nature Genetics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2480" y="2286490"/>
            <a:ext cx="4864553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Asymmetry with respect to transcription</a:t>
            </a:r>
            <a:endParaRPr lang="en-US" sz="3200" dirty="0"/>
          </a:p>
        </p:txBody>
      </p:sp>
      <p:pic>
        <p:nvPicPr>
          <p:cNvPr id="4" name="Content Placeholder 8" descr="transcbub3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" r="2159"/>
          <a:stretch>
            <a:fillRect/>
          </a:stretch>
        </p:blipFill>
        <p:spPr>
          <a:xfrm>
            <a:off x="1463439" y="1565055"/>
            <a:ext cx="5033869" cy="2768434"/>
          </a:xfrm>
        </p:spPr>
      </p:pic>
      <p:pic>
        <p:nvPicPr>
          <p:cNvPr id="5" name="Content Placeholder 8"/>
          <p:cNvPicPr>
            <a:picLocks noChangeAspect="1"/>
          </p:cNvPicPr>
          <p:nvPr/>
        </p:nvPicPr>
        <p:blipFill>
          <a:blip r:embed="rId3"/>
          <a:srcRect t="-28500" b="-28500"/>
          <a:stretch>
            <a:fillRect/>
          </a:stretch>
        </p:blipFill>
        <p:spPr>
          <a:xfrm>
            <a:off x="4784567" y="3612053"/>
            <a:ext cx="6045358" cy="332471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21871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Studying mutagenesis </a:t>
            </a:r>
            <a:r>
              <a:rPr lang="mr-IN" sz="4000" dirty="0" smtClean="0"/>
              <a:t>–</a:t>
            </a:r>
            <a:r>
              <a:rPr lang="en-US" sz="4000" dirty="0" smtClean="0"/>
              <a:t> understanding biology and informing statistical genetics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208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Asymmetry with respect to transcription and asymmetry with respect to replication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849" y="2088732"/>
            <a:ext cx="9970301" cy="44406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96997" y="6488668"/>
            <a:ext cx="5456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Seplyarskiy</a:t>
            </a:r>
            <a:r>
              <a:rPr lang="en-US" dirty="0" smtClean="0"/>
              <a:t> et al., </a:t>
            </a:r>
            <a:r>
              <a:rPr lang="en-US" i="1" dirty="0" err="1" smtClean="0"/>
              <a:t>bioRxiv</a:t>
            </a:r>
            <a:r>
              <a:rPr lang="en-US" i="1" dirty="0" smtClean="0"/>
              <a:t>, </a:t>
            </a:r>
            <a:r>
              <a:rPr lang="en-US" dirty="0" smtClean="0"/>
              <a:t>in revision at </a:t>
            </a:r>
            <a:r>
              <a:rPr lang="en-US" i="1" dirty="0" smtClean="0"/>
              <a:t>Nature Genetics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74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Potential reasons for </a:t>
            </a:r>
            <a:r>
              <a:rPr lang="en-US" dirty="0" smtClean="0"/>
              <a:t>the </a:t>
            </a:r>
            <a:r>
              <a:rPr lang="en-US" dirty="0" smtClean="0"/>
              <a:t>asymmetry with respect to replication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10734" y="1925212"/>
            <a:ext cx="3570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Differential damage bypass</a:t>
            </a:r>
            <a:endParaRPr lang="en-US" sz="2400" dirty="0"/>
          </a:p>
        </p:txBody>
      </p:sp>
      <p:pic>
        <p:nvPicPr>
          <p:cNvPr id="11" name="Рисунок 5"/>
          <p:cNvPicPr>
            <a:picLocks noChangeAspect="1"/>
          </p:cNvPicPr>
          <p:nvPr/>
        </p:nvPicPr>
        <p:blipFill rotWithShape="1">
          <a:blip r:embed="rId2"/>
          <a:srcRect l="34376"/>
          <a:stretch/>
        </p:blipFill>
        <p:spPr>
          <a:xfrm>
            <a:off x="1660199" y="2850881"/>
            <a:ext cx="8426776" cy="28426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06586" y="6388326"/>
            <a:ext cx="338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Yeels</a:t>
            </a:r>
            <a:r>
              <a:rPr lang="en-US" dirty="0" smtClean="0"/>
              <a:t> et al. </a:t>
            </a:r>
            <a:r>
              <a:rPr lang="en-US" i="1" dirty="0" smtClean="0"/>
              <a:t>CSH </a:t>
            </a:r>
            <a:r>
              <a:rPr lang="en-US" i="1" dirty="0" err="1" smtClean="0"/>
              <a:t>Perspect</a:t>
            </a:r>
            <a:r>
              <a:rPr lang="en-US" i="1" dirty="0" smtClean="0"/>
              <a:t> </a:t>
            </a:r>
            <a:r>
              <a:rPr lang="en-US" i="1" dirty="0" err="1" smtClean="0"/>
              <a:t>Biol</a:t>
            </a:r>
            <a:r>
              <a:rPr lang="en-US" i="1" dirty="0" smtClean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0044" y="55649"/>
            <a:ext cx="8871912" cy="1143000"/>
          </a:xfrm>
        </p:spPr>
        <p:txBody>
          <a:bodyPr>
            <a:normAutofit/>
          </a:bodyPr>
          <a:lstStyle/>
          <a:p>
            <a:r>
              <a:rPr lang="en-US" sz="2800" dirty="0"/>
              <a:t>Natural selection increases rare variant effects and determines their importance for complex diseases</a:t>
            </a:r>
            <a:endParaRPr lang="en-US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1660044" y="5004375"/>
            <a:ext cx="8871912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Analysis across 25 UK </a:t>
            </a:r>
            <a:r>
              <a:rPr lang="en-US" sz="2400" dirty="0"/>
              <a:t>Biobank traits and </a:t>
            </a:r>
            <a:r>
              <a:rPr lang="en-US" sz="2400" dirty="0"/>
              <a:t>diseases: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sz="2400" i="1" dirty="0"/>
              <a:t>α</a:t>
            </a:r>
            <a:r>
              <a:rPr lang="en-US" sz="2400" dirty="0"/>
              <a:t> = – 0.4 indicates increased rare variant effects (var. [</a:t>
            </a:r>
            <a:r>
              <a:rPr lang="en-US" sz="2400" i="1" dirty="0"/>
              <a:t>p</a:t>
            </a:r>
            <a:r>
              <a:rPr lang="en-US" sz="2400" dirty="0"/>
              <a:t>(1−</a:t>
            </a:r>
            <a:r>
              <a:rPr lang="en-US" sz="2400" i="1" dirty="0"/>
              <a:t>p</a:t>
            </a:r>
            <a:r>
              <a:rPr lang="en-US" sz="2400" dirty="0"/>
              <a:t>)]</a:t>
            </a:r>
            <a:r>
              <a:rPr lang="el-GR" sz="2400" i="1" baseline="30000" dirty="0"/>
              <a:t>α</a:t>
            </a:r>
            <a:r>
              <a:rPr lang="en-US" sz="2400" dirty="0"/>
              <a:t>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sz="2400" dirty="0"/>
              <a:t>implies &lt; 10</a:t>
            </a:r>
            <a:r>
              <a:rPr lang="en-US" sz="2400" dirty="0"/>
              <a:t>% of heritability due to rare variants (MAF &lt; 1%</a:t>
            </a:r>
            <a:r>
              <a:rPr lang="en-US" sz="2400" dirty="0"/>
              <a:t>)</a:t>
            </a:r>
            <a:endParaRPr lang="en-US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5237438" y="6488668"/>
            <a:ext cx="606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Schoech et al</a:t>
            </a:r>
            <a:r>
              <a:rPr lang="en-US" dirty="0"/>
              <a:t>. bioRxiv</a:t>
            </a:r>
            <a:r>
              <a:rPr lang="en-US" dirty="0"/>
              <a:t> </a:t>
            </a:r>
            <a:r>
              <a:rPr lang="en-US" dirty="0"/>
              <a:t>2017 (</a:t>
            </a:r>
            <a:r>
              <a:rPr lang="en-US" dirty="0"/>
              <a:t>in revision at </a:t>
            </a:r>
            <a:r>
              <a:rPr lang="en-US" i="1" dirty="0" smtClean="0"/>
              <a:t>Nature Genetics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" name="Picture 8" descr="plo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54" y="1090705"/>
            <a:ext cx="5569453" cy="397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0044" y="55649"/>
            <a:ext cx="8871912" cy="1143000"/>
          </a:xfrm>
        </p:spPr>
        <p:txBody>
          <a:bodyPr>
            <a:normAutofit/>
          </a:bodyPr>
          <a:lstStyle/>
          <a:p>
            <a:r>
              <a:rPr lang="en-US" sz="2800" dirty="0"/>
              <a:t>Low-frequency </a:t>
            </a:r>
            <a:r>
              <a:rPr lang="hr-HR" sz="2800" dirty="0"/>
              <a:t>(0.5% ≤ MAF &lt; 5%)</a:t>
            </a:r>
            <a:r>
              <a:rPr lang="en-US" sz="2800" dirty="0"/>
              <a:t> functional architectures </a:t>
            </a:r>
            <a:br>
              <a:rPr lang="en-US" sz="2800" dirty="0"/>
            </a:br>
            <a:r>
              <a:rPr lang="en-US" sz="2800" dirty="0"/>
              <a:t>reveal strength of selection across genomic annotations</a:t>
            </a:r>
            <a:endParaRPr lang="en-US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5719259"/>
            <a:ext cx="9144000" cy="7774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Stratified LD score regression (Finucane et al. 2015, Gazal et al. 2017) extended to low-freq. variants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Results meta-analyzed across 27 independent UK Biobank traits (</a:t>
            </a:r>
            <a:r>
              <a:rPr lang="en-US" sz="1800" i="1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= 355K)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045" y="1020026"/>
            <a:ext cx="4775879" cy="477587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348336" y="1854099"/>
            <a:ext cx="423207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Implications</a:t>
            </a:r>
          </a:p>
          <a:p>
            <a:endParaRPr lang="en-US" sz="1000" dirty="0"/>
          </a:p>
          <a:p>
            <a:r>
              <a:rPr lang="en-US" sz="2000" dirty="0"/>
              <a:t>1) critical impact of non-synonymous variants</a:t>
            </a:r>
          </a:p>
          <a:p>
            <a:r>
              <a:rPr lang="en-US" sz="1600" dirty="0">
                <a:solidFill>
                  <a:srgbClr val="7F7F7F"/>
                </a:solidFill>
              </a:rPr>
              <a:t>(17±1% of low-freq. variant heritability vs. 2.1±0.2% of common variant heritability)</a:t>
            </a:r>
          </a:p>
          <a:p>
            <a:endParaRPr lang="en-US" sz="1000" dirty="0"/>
          </a:p>
          <a:p>
            <a:r>
              <a:rPr lang="en-US" sz="2000" dirty="0"/>
              <a:t>2) low-frequency architecture can inform rare variant </a:t>
            </a:r>
            <a:r>
              <a:rPr lang="en-US" sz="2000" dirty="0"/>
              <a:t>prioritization </a:t>
            </a:r>
            <a:r>
              <a:rPr lang="en-US" sz="2000" dirty="0"/>
              <a:t>in</a:t>
            </a:r>
            <a:br>
              <a:rPr lang="en-US" sz="2000" dirty="0"/>
            </a:br>
            <a:r>
              <a:rPr lang="en-US" sz="2000" dirty="0"/>
              <a:t>whole-genome </a:t>
            </a:r>
            <a:r>
              <a:rPr lang="en-US" sz="2000" dirty="0"/>
              <a:t>sequencing </a:t>
            </a:r>
            <a:r>
              <a:rPr lang="en-US" sz="2000" dirty="0"/>
              <a:t>studies</a:t>
            </a:r>
          </a:p>
          <a:p>
            <a:pPr lvl="0"/>
            <a:r>
              <a:rPr lang="en-US" sz="1600" dirty="0">
                <a:solidFill>
                  <a:srgbClr val="7F7F7F"/>
                </a:solidFill>
              </a:rPr>
              <a:t>(LFVE/CVE ratio tags strength of selection)</a:t>
            </a:r>
            <a:endParaRPr lang="en-US" sz="1600" dirty="0">
              <a:solidFill>
                <a:srgbClr val="7F7F7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31598" y="6488668"/>
            <a:ext cx="5036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Gazal et al. in preparation (biorxiv est. 04/09/18)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5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9285</TotalTime>
  <Words>301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Тема Office</vt:lpstr>
      <vt:lpstr>Developing methods and models</vt:lpstr>
      <vt:lpstr>Two faces of pleiotropy</vt:lpstr>
      <vt:lpstr>Asymmetry with respect to transcription</vt:lpstr>
      <vt:lpstr>Asymmetry with respect to transcription and asymmetry with respect to replication</vt:lpstr>
      <vt:lpstr>Potential reasons for the asymmetry with respect to replication</vt:lpstr>
      <vt:lpstr>Natural selection increases rare variant effects and determines their importance for complex diseases</vt:lpstr>
      <vt:lpstr>Low-frequency (0.5% ≤ MAF &lt; 5%) functional architectures  reveal strength of selection across genomic annotations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Seplyarskiy</dc:creator>
  <cp:lastModifiedBy>Sunyaev, Shamil,Ph.D.</cp:lastModifiedBy>
  <cp:revision>102</cp:revision>
  <dcterms:created xsi:type="dcterms:W3CDTF">2017-06-30T17:59:12Z</dcterms:created>
  <dcterms:modified xsi:type="dcterms:W3CDTF">2018-04-05T01:31:20Z</dcterms:modified>
</cp:coreProperties>
</file>