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8"/>
  </p:notesMasterIdLst>
  <p:handoutMasterIdLst>
    <p:handoutMasterId r:id="rId9"/>
  </p:handoutMasterIdLst>
  <p:sldIdLst>
    <p:sldId id="6147" r:id="rId4"/>
    <p:sldId id="6192" r:id="rId5"/>
    <p:sldId id="6193" r:id="rId6"/>
    <p:sldId id="6194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3" autoAdjust="0"/>
    <p:restoredTop sz="50000" autoAdjust="0"/>
  </p:normalViewPr>
  <p:slideViewPr>
    <p:cSldViewPr snapToGrid="0">
      <p:cViewPr>
        <p:scale>
          <a:sx n="100" d="100"/>
          <a:sy n="100" d="100"/>
        </p:scale>
        <p:origin x="760" y="752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  <p:sldLayoutId id="214752760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4000" dirty="0"/>
              <a:t>Challenge 4 </a:t>
            </a:r>
            <a:r>
              <a:rPr lang="mr-IN" sz="4000" dirty="0"/>
              <a:t>–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541699"/>
          </a:xfrm>
        </p:spPr>
        <p:txBody>
          <a:bodyPr/>
          <a:lstStyle/>
          <a:p>
            <a:r>
              <a:rPr lang="en-US" altLang="en-US" sz="1400" b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</a:t>
            </a:r>
            <a:r>
              <a:rPr lang="en-US" alt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CMG</a:t>
            </a:r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632" y="1843204"/>
            <a:ext cx="5903468" cy="4467402"/>
          </a:xfrm>
        </p:spPr>
        <p:txBody>
          <a:bodyPr/>
          <a:lstStyle/>
          <a:p>
            <a:r>
              <a:rPr lang="en-US" sz="1800" dirty="0" smtClean="0"/>
              <a:t>ENCODE has developed non-coding annotations &amp; a </a:t>
            </a:r>
            <a:r>
              <a:rPr lang="en-US" sz="1800" dirty="0"/>
              <a:t>number of tools have been developed to synthesize </a:t>
            </a:r>
            <a:r>
              <a:rPr lang="en-US" sz="1800" dirty="0" smtClean="0"/>
              <a:t>these </a:t>
            </a: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 </a:t>
            </a:r>
            <a:r>
              <a:rPr lang="en-US" sz="1800" dirty="0" err="1"/>
              <a:t>HaploReg</a:t>
            </a:r>
            <a:r>
              <a:rPr lang="en-US" sz="1800" dirty="0"/>
              <a:t>, FunSeq, &amp;c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 smtClean="0"/>
              <a:t>Compared </a:t>
            </a:r>
            <a:r>
              <a:rPr lang="en-US" sz="1800" dirty="0"/>
              <a:t>to coding regions, the underlying functional territory of non-coding regions </a:t>
            </a:r>
            <a:r>
              <a:rPr lang="en-US" sz="1800" dirty="0" smtClean="0"/>
              <a:t>is not as well defined nor is the differential effect of different mutations 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This creates power issues in non-coding </a:t>
            </a:r>
            <a:r>
              <a:rPr lang="en-US" sz="1800" dirty="0"/>
              <a:t>variant </a:t>
            </a:r>
            <a:r>
              <a:rPr lang="en-US" sz="1800" dirty="0" smtClean="0"/>
              <a:t>prioritization. More precise </a:t>
            </a:r>
            <a:r>
              <a:rPr lang="en-US" sz="1800" dirty="0"/>
              <a:t>(more compact) annotation </a:t>
            </a:r>
            <a:r>
              <a:rPr lang="en-US" sz="1800" dirty="0" smtClean="0"/>
              <a:t>may be useful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Also, </a:t>
            </a:r>
            <a:r>
              <a:rPr lang="en-US" sz="1800" dirty="0"/>
              <a:t>i</a:t>
            </a:r>
            <a:r>
              <a:rPr lang="en-US" sz="1800" dirty="0" smtClean="0"/>
              <a:t>ntegration </a:t>
            </a:r>
            <a:r>
              <a:rPr lang="en-US" sz="1800" dirty="0"/>
              <a:t>of tissue-specific genomic annotations &amp; epigenetic data is important for deciphering impact of non-coding </a:t>
            </a:r>
            <a:r>
              <a:rPr lang="en-US" sz="18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480922" y="1946364"/>
            <a:ext cx="5261510" cy="42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96706" y="241452"/>
            <a:ext cx="11038776" cy="9456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we need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consider in moving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from coding to non-coding #2: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</a:t>
            </a:r>
            <a:r>
              <a:rPr lang="en-US" dirty="0">
                <a:ea typeface="+mj-ea"/>
              </a:rPr>
              <a:t>fact that </a:t>
            </a:r>
            <a:r>
              <a:rPr lang="en-US" dirty="0" smtClean="0">
                <a:ea typeface="+mj-ea"/>
              </a:rPr>
              <a:t>the high-impact </a:t>
            </a:r>
            <a:r>
              <a:rPr lang="en-US" dirty="0">
                <a:ea typeface="+mj-ea"/>
              </a:rPr>
              <a:t>variants </a:t>
            </a:r>
            <a:r>
              <a:rPr lang="en-US" dirty="0" smtClean="0">
                <a:ea typeface="+mj-ea"/>
              </a:rPr>
              <a:t>found so far may </a:t>
            </a:r>
            <a:r>
              <a:rPr lang="en-US" dirty="0">
                <a:ea typeface="+mj-ea"/>
              </a:rPr>
              <a:t>tend to occur in coding </a:t>
            </a:r>
            <a:r>
              <a:rPr lang="en-US" dirty="0" smtClean="0">
                <a:ea typeface="+mj-ea"/>
              </a:rPr>
              <a:t>regions (</a:t>
            </a:r>
            <a:r>
              <a:rPr lang="en-US" dirty="0">
                <a:ea typeface="+mj-ea"/>
              </a:rPr>
              <a:t>lessons from cancer genomics</a:t>
            </a:r>
            <a:r>
              <a:rPr lang="en-US" dirty="0" smtClean="0">
                <a:ea typeface="+mj-ea"/>
              </a:rPr>
              <a:t>)</a:t>
            </a:r>
            <a:endParaRPr lang="en-US" dirty="0">
              <a:ea typeface="+mj-ea"/>
            </a:endParaRPr>
          </a:p>
        </p:txBody>
      </p:sp>
      <p:sp>
        <p:nvSpPr>
          <p:cNvPr id="282626" name="Rectangle 8"/>
          <p:cNvSpPr>
            <a:spLocks noChangeArrowheads="1"/>
          </p:cNvSpPr>
          <p:nvPr/>
        </p:nvSpPr>
        <p:spPr bwMode="auto">
          <a:xfrm>
            <a:off x="8152700" y="2154451"/>
            <a:ext cx="3689009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b="0" dirty="0"/>
              <a:t>Somatic coding driver vs non-coding passenger as an example of extreme dichotomy.</a:t>
            </a:r>
          </a:p>
          <a:p>
            <a:endParaRPr lang="en-US" altLang="en-US" sz="1800" b="0" dirty="0" smtClean="0"/>
          </a:p>
          <a:p>
            <a:endParaRPr lang="en-US" altLang="en-US" sz="1800" b="0" dirty="0" smtClean="0"/>
          </a:p>
          <a:p>
            <a:endParaRPr lang="en-US" altLang="en-US" sz="1800" b="0" dirty="0"/>
          </a:p>
          <a:p>
            <a:r>
              <a:rPr lang="en-US" altLang="en-US" sz="1800" b="0" dirty="0"/>
              <a:t>High-impact variants may tend to occur in coding regions</a:t>
            </a:r>
            <a:r>
              <a:rPr lang="en-US" altLang="en-US" sz="1800" dirty="0"/>
              <a:t> </a:t>
            </a:r>
            <a:r>
              <a:rPr lang="en-US" altLang="en-US" sz="1800" b="0" dirty="0"/>
              <a:t>&amp; softer regulatory ones may occur in non-coding regions. Or is this a function of ascertainment ?</a:t>
            </a:r>
          </a:p>
          <a:p>
            <a:endParaRPr lang="en-US" altLang="en-US" sz="1400" b="0" dirty="0"/>
          </a:p>
        </p:txBody>
      </p:sp>
      <p:cxnSp>
        <p:nvCxnSpPr>
          <p:cNvPr id="282627" name="Straight Arrow Connector 6"/>
          <p:cNvCxnSpPr>
            <a:cxnSpLocks noChangeShapeType="1"/>
          </p:cNvCxnSpPr>
          <p:nvPr/>
        </p:nvCxnSpPr>
        <p:spPr bwMode="auto">
          <a:xfrm flipH="1">
            <a:off x="685594" y="2087602"/>
            <a:ext cx="11112" cy="40354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28" name="TextBox 10"/>
          <p:cNvSpPr txBox="1">
            <a:spLocks noChangeArrowheads="1"/>
          </p:cNvSpPr>
          <p:nvPr/>
        </p:nvSpPr>
        <p:spPr bwMode="auto">
          <a:xfrm>
            <a:off x="5769477" y="1675636"/>
            <a:ext cx="194790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Mendelian risk variants found from family/proband </a:t>
            </a:r>
          </a:p>
          <a:p>
            <a:r>
              <a:rPr lang="en-US" altLang="en-US" sz="900" dirty="0"/>
              <a:t>studies</a:t>
            </a:r>
          </a:p>
        </p:txBody>
      </p:sp>
      <p:sp>
        <p:nvSpPr>
          <p:cNvPr id="282629" name="TextBox 18"/>
          <p:cNvSpPr txBox="1">
            <a:spLocks noChangeArrowheads="1"/>
          </p:cNvSpPr>
          <p:nvPr/>
        </p:nvSpPr>
        <p:spPr bwMode="auto">
          <a:xfrm>
            <a:off x="5870576" y="4476234"/>
            <a:ext cx="200025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900" dirty="0"/>
              <a:t>VUS in Mendelian studies</a:t>
            </a:r>
          </a:p>
        </p:txBody>
      </p:sp>
      <p:sp>
        <p:nvSpPr>
          <p:cNvPr id="282630" name="TextBox 19"/>
          <p:cNvSpPr txBox="1">
            <a:spLocks noChangeArrowheads="1"/>
          </p:cNvSpPr>
          <p:nvPr/>
        </p:nvSpPr>
        <p:spPr bwMode="auto">
          <a:xfrm>
            <a:off x="1264879" y="1732786"/>
            <a:ext cx="1347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Common variants found in GWAS</a:t>
            </a:r>
          </a:p>
        </p:txBody>
      </p:sp>
      <p:sp>
        <p:nvSpPr>
          <p:cNvPr id="282631" name="TextBox 20"/>
          <p:cNvSpPr txBox="1">
            <a:spLocks noChangeArrowheads="1"/>
          </p:cNvSpPr>
          <p:nvPr/>
        </p:nvSpPr>
        <p:spPr bwMode="auto">
          <a:xfrm>
            <a:off x="1117393" y="4371301"/>
            <a:ext cx="167881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Common SNPs w/o clinical utility</a:t>
            </a:r>
          </a:p>
        </p:txBody>
      </p:sp>
      <p:sp>
        <p:nvSpPr>
          <p:cNvPr id="282632" name="Oval 23"/>
          <p:cNvSpPr>
            <a:spLocks noChangeArrowheads="1"/>
          </p:cNvSpPr>
          <p:nvPr/>
        </p:nvSpPr>
        <p:spPr bwMode="auto">
          <a:xfrm>
            <a:off x="6066639" y="2185464"/>
            <a:ext cx="1397000" cy="1271587"/>
          </a:xfrm>
          <a:prstGeom prst="ellipse">
            <a:avLst/>
          </a:prstGeom>
          <a:solidFill>
            <a:srgbClr val="FF000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3" name="TextBox 26"/>
          <p:cNvSpPr txBox="1">
            <a:spLocks noChangeArrowheads="1"/>
          </p:cNvSpPr>
          <p:nvPr/>
        </p:nvSpPr>
        <p:spPr bwMode="auto">
          <a:xfrm>
            <a:off x="3605144" y="1700524"/>
            <a:ext cx="1878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900" dirty="0"/>
              <a:t>Drivers found from cohort-level recurrence</a:t>
            </a:r>
          </a:p>
        </p:txBody>
      </p:sp>
      <p:sp>
        <p:nvSpPr>
          <p:cNvPr id="282634" name="TextBox 27"/>
          <p:cNvSpPr txBox="1">
            <a:spLocks noChangeArrowheads="1"/>
          </p:cNvSpPr>
          <p:nvPr/>
        </p:nvSpPr>
        <p:spPr bwMode="auto">
          <a:xfrm>
            <a:off x="3333197" y="4460706"/>
            <a:ext cx="160972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900" dirty="0" smtClean="0"/>
              <a:t>Passenger mutations</a:t>
            </a:r>
            <a:endParaRPr lang="en-US" altLang="en-US" sz="900" dirty="0"/>
          </a:p>
        </p:txBody>
      </p:sp>
      <p:sp>
        <p:nvSpPr>
          <p:cNvPr id="282635" name="Oval 23"/>
          <p:cNvSpPr>
            <a:spLocks noChangeArrowheads="1"/>
          </p:cNvSpPr>
          <p:nvPr/>
        </p:nvSpPr>
        <p:spPr bwMode="auto">
          <a:xfrm>
            <a:off x="3605144" y="2200075"/>
            <a:ext cx="1397000" cy="1271587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6" name="Oval 23"/>
          <p:cNvSpPr>
            <a:spLocks noChangeArrowheads="1"/>
          </p:cNvSpPr>
          <p:nvPr/>
        </p:nvSpPr>
        <p:spPr bwMode="auto">
          <a:xfrm>
            <a:off x="1147625" y="2200526"/>
            <a:ext cx="1397000" cy="1271588"/>
          </a:xfrm>
          <a:prstGeom prst="ellipse">
            <a:avLst/>
          </a:prstGeom>
          <a:solidFill>
            <a:srgbClr val="FF0000">
              <a:alpha val="1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7" name="Oval 23"/>
          <p:cNvSpPr>
            <a:spLocks noChangeArrowheads="1"/>
          </p:cNvSpPr>
          <p:nvPr/>
        </p:nvSpPr>
        <p:spPr bwMode="auto">
          <a:xfrm>
            <a:off x="1017176" y="4804922"/>
            <a:ext cx="1397000" cy="1271587"/>
          </a:xfrm>
          <a:prstGeom prst="ellipse">
            <a:avLst/>
          </a:prstGeom>
          <a:solidFill>
            <a:srgbClr val="4BAB50">
              <a:alpha val="9019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8" name="Oval 23"/>
          <p:cNvSpPr>
            <a:spLocks noChangeArrowheads="1"/>
          </p:cNvSpPr>
          <p:nvPr/>
        </p:nvSpPr>
        <p:spPr bwMode="auto">
          <a:xfrm>
            <a:off x="3545922" y="4795369"/>
            <a:ext cx="1397000" cy="1271587"/>
          </a:xfrm>
          <a:prstGeom prst="ellipse">
            <a:avLst/>
          </a:prstGeom>
          <a:solidFill>
            <a:srgbClr val="4BAB50">
              <a:alpha val="38823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9" name="Oval 23"/>
          <p:cNvSpPr>
            <a:spLocks noChangeArrowheads="1"/>
          </p:cNvSpPr>
          <p:nvPr/>
        </p:nvSpPr>
        <p:spPr bwMode="auto">
          <a:xfrm>
            <a:off x="6183106" y="4774448"/>
            <a:ext cx="1397000" cy="1271587"/>
          </a:xfrm>
          <a:prstGeom prst="ellipse">
            <a:avLst/>
          </a:prstGeom>
          <a:solidFill>
            <a:srgbClr val="4BAB5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40" name="TextBox 3"/>
          <p:cNvSpPr txBox="1">
            <a:spLocks noChangeArrowheads="1"/>
          </p:cNvSpPr>
          <p:nvPr/>
        </p:nvSpPr>
        <p:spPr bwMode="auto">
          <a:xfrm rot="-5400000">
            <a:off x="-325643" y="3353974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/>
              <a:t>Effect Size</a:t>
            </a:r>
          </a:p>
        </p:txBody>
      </p:sp>
      <p:sp>
        <p:nvSpPr>
          <p:cNvPr id="282641" name="TextBox 4"/>
          <p:cNvSpPr txBox="1">
            <a:spLocks noChangeArrowheads="1"/>
          </p:cNvSpPr>
          <p:nvPr/>
        </p:nvSpPr>
        <p:spPr bwMode="auto">
          <a:xfrm>
            <a:off x="407781" y="181706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high</a:t>
            </a:r>
          </a:p>
        </p:txBody>
      </p:sp>
      <p:sp>
        <p:nvSpPr>
          <p:cNvPr id="282642" name="TextBox 27"/>
          <p:cNvSpPr txBox="1">
            <a:spLocks noChangeArrowheads="1"/>
          </p:cNvSpPr>
          <p:nvPr/>
        </p:nvSpPr>
        <p:spPr bwMode="auto">
          <a:xfrm>
            <a:off x="461551" y="613024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26734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593851" y="75407"/>
            <a:ext cx="8940800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we need to consider in moving from coding to non-coding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#3: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ea typeface="+mj-ea"/>
              </a:rPr>
              <a:t>Variant </a:t>
            </a:r>
            <a:r>
              <a:rPr lang="en-US" dirty="0" smtClean="0">
                <a:ea typeface="+mj-ea"/>
              </a:rPr>
              <a:t>calls (even coding ones) from WGS maybe more informative &amp; accurate</a:t>
            </a:r>
            <a:endParaRPr lang="en-US" dirty="0">
              <a:ea typeface="+mj-ea"/>
            </a:endParaRPr>
          </a:p>
        </p:txBody>
      </p:sp>
      <p:sp>
        <p:nvSpPr>
          <p:cNvPr id="283650" name="TextBox 2"/>
          <p:cNvSpPr txBox="1">
            <a:spLocks noChangeArrowheads="1"/>
          </p:cNvSpPr>
          <p:nvPr/>
        </p:nvSpPr>
        <p:spPr bwMode="auto">
          <a:xfrm>
            <a:off x="7062788" y="1253976"/>
            <a:ext cx="45831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b="0" dirty="0"/>
              <a:t>WGS can detect full spectrum of variants including SNPs, INDELs, &amp; SVs. SVs are harder to interpret just in terms of exomes</a:t>
            </a:r>
            <a:r>
              <a:rPr lang="en-US" altLang="en-US" sz="1800" b="0" dirty="0" smtClean="0"/>
              <a:t>.[Yang et al. AJHG ‘15]</a:t>
            </a:r>
            <a:endParaRPr lang="en-US" altLang="en-US" sz="1800" b="0" dirty="0"/>
          </a:p>
        </p:txBody>
      </p:sp>
      <p:sp>
        <p:nvSpPr>
          <p:cNvPr id="283651" name="Rectangle 8"/>
          <p:cNvSpPr>
            <a:spLocks noChangeArrowheads="1"/>
          </p:cNvSpPr>
          <p:nvPr/>
        </p:nvSpPr>
        <p:spPr bwMode="auto">
          <a:xfrm>
            <a:off x="7151688" y="4074240"/>
            <a:ext cx="458311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b="0" dirty="0">
                <a:ea typeface="Arial" charset="0"/>
                <a:cs typeface="Arial" charset="0"/>
              </a:rPr>
              <a:t>Potentially better uniformity in coverage may lead to better accuracy in exome variant calling.</a:t>
            </a:r>
          </a:p>
          <a:p>
            <a:endParaRPr lang="en-US" altLang="en-US" sz="1800" b="0" dirty="0">
              <a:ea typeface="Arial" charset="0"/>
              <a:cs typeface="Arial" charset="0"/>
            </a:endParaRPr>
          </a:p>
          <a:p>
            <a:r>
              <a:rPr lang="en-US" altLang="en-US" sz="1800" b="0" dirty="0">
                <a:ea typeface="Arial" charset="0"/>
                <a:cs typeface="Arial" charset="0"/>
              </a:rPr>
              <a:t>WGS also allows for more precise mapping platforms </a:t>
            </a:r>
            <a:r>
              <a:rPr lang="mr-IN" altLang="en-US" sz="1800" b="0" dirty="0">
                <a:ea typeface="Arial" charset="0"/>
                <a:cs typeface="Arial" charset="0"/>
              </a:rPr>
              <a:t>–</a:t>
            </a:r>
            <a:r>
              <a:rPr lang="en-US" altLang="en-US" sz="1800" b="0" dirty="0">
                <a:ea typeface="Arial" charset="0"/>
                <a:cs typeface="Arial" charset="0"/>
              </a:rPr>
              <a:t> </a:t>
            </a:r>
            <a:r>
              <a:rPr lang="en-US" altLang="en-US" sz="1800" b="0" dirty="0" err="1">
                <a:ea typeface="Arial" charset="0"/>
                <a:cs typeface="Arial" charset="0"/>
              </a:rPr>
              <a:t>ie</a:t>
            </a:r>
            <a:r>
              <a:rPr lang="en-US" altLang="en-US" sz="1800" b="0" dirty="0">
                <a:ea typeface="Arial" charset="0"/>
                <a:cs typeface="Arial" charset="0"/>
              </a:rPr>
              <a:t> individual-specific personal </a:t>
            </a:r>
            <a:r>
              <a:rPr lang="en-US" altLang="en-US" sz="1800" b="0" dirty="0" err="1">
                <a:ea typeface="Arial" charset="0"/>
                <a:cs typeface="Arial" charset="0"/>
              </a:rPr>
              <a:t>dipoloid</a:t>
            </a:r>
            <a:r>
              <a:rPr lang="en-US" altLang="en-US" sz="1800" b="0" dirty="0">
                <a:ea typeface="Arial" charset="0"/>
                <a:cs typeface="Arial" charset="0"/>
              </a:rPr>
              <a:t> genomes [</a:t>
            </a:r>
            <a:r>
              <a:rPr lang="en-US" altLang="en-US" sz="1800" b="0" dirty="0" err="1">
                <a:ea typeface="Arial" charset="0"/>
                <a:cs typeface="Arial" charset="0"/>
              </a:rPr>
              <a:t>Rozowsky</a:t>
            </a:r>
            <a:r>
              <a:rPr lang="en-US" altLang="en-US" sz="1800" b="0" dirty="0">
                <a:ea typeface="Arial" charset="0"/>
                <a:cs typeface="Arial" charset="0"/>
              </a:rPr>
              <a:t> et al. (‘11) MSB] and population specific references 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[</a:t>
            </a:r>
            <a:r>
              <a:rPr lang="en-US" altLang="en-US" sz="1800" b="0" dirty="0" err="1" smtClean="0">
                <a:ea typeface="Arial" charset="0"/>
                <a:cs typeface="Arial" charset="0"/>
              </a:rPr>
              <a:t>Chaisson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 et al. NRG </a:t>
            </a:r>
            <a:r>
              <a:rPr lang="en-US" altLang="en-US" sz="1800" b="0" dirty="0"/>
              <a:t>‘</a:t>
            </a:r>
            <a:r>
              <a:rPr lang="en-US" altLang="en-US" sz="1800" b="0" dirty="0" smtClean="0"/>
              <a:t>15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]</a:t>
            </a:r>
            <a:endParaRPr lang="en-US" altLang="en-US" sz="1800" b="0" dirty="0">
              <a:ea typeface="Arial" charset="0"/>
              <a:cs typeface="Arial" charset="0"/>
            </a:endParaRPr>
          </a:p>
        </p:txBody>
      </p:sp>
      <p:pic>
        <p:nvPicPr>
          <p:cNvPr id="283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00255"/>
            <a:ext cx="5669276" cy="20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Text Box 4"/>
          <p:cNvSpPr txBox="1">
            <a:spLocks noChangeArrowheads="1"/>
          </p:cNvSpPr>
          <p:nvPr/>
        </p:nvSpPr>
        <p:spPr bwMode="auto">
          <a:xfrm>
            <a:off x="1593851" y="6443663"/>
            <a:ext cx="1541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808080"/>
                </a:solidFill>
              </a:rPr>
              <a:t>[Rozowsky et al., MSB ('</a:t>
            </a:r>
            <a:r>
              <a:rPr lang="en-US" altLang="ja-JP" sz="800">
                <a:solidFill>
                  <a:srgbClr val="808080"/>
                </a:solidFill>
              </a:rPr>
              <a:t>11)]</a:t>
            </a:r>
            <a:endParaRPr lang="en-US" altLang="en-US" sz="800">
              <a:solidFill>
                <a:srgbClr val="808080"/>
              </a:solidFill>
            </a:endParaRPr>
          </a:p>
        </p:txBody>
      </p:sp>
      <p:sp>
        <p:nvSpPr>
          <p:cNvPr id="283654" name="TextBox 13"/>
          <p:cNvSpPr txBox="1">
            <a:spLocks noChangeArrowheads="1"/>
          </p:cNvSpPr>
          <p:nvPr/>
        </p:nvSpPr>
        <p:spPr bwMode="auto">
          <a:xfrm>
            <a:off x="7062788" y="2661324"/>
            <a:ext cx="45831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 b="0" dirty="0"/>
              <a:t>Accuracy of mapping can be better (even to coding), particularly with regard to repeats &amp; pseudogenes [Zhang et al. PLOS Comp. Bio. </a:t>
            </a:r>
            <a:r>
              <a:rPr lang="en-US" altLang="en-US" sz="1800" b="0" dirty="0" smtClean="0"/>
              <a:t>‘17]</a:t>
            </a:r>
            <a:endParaRPr lang="en-US" altLang="en-US" sz="1800" b="0" dirty="0"/>
          </a:p>
        </p:txBody>
      </p:sp>
      <p:pic>
        <p:nvPicPr>
          <p:cNvPr id="28365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4168775"/>
            <a:ext cx="45974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95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129046</TotalTime>
  <Words>336</Words>
  <Application>Microsoft Macintosh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Courier New</vt:lpstr>
      <vt:lpstr>Lucida Grande</vt:lpstr>
      <vt:lpstr>Basic-template-i0jhhsb-20160605</vt:lpstr>
      <vt:lpstr>Outline-Style-20160605</vt:lpstr>
      <vt:lpstr>to-follow-up</vt:lpstr>
      <vt:lpstr>Challenge 4 –  Moving beyond coding regions</vt:lpstr>
      <vt:lpstr>Things to consider in moving beyond coding #1: Quality &amp; scale of coding v. non-coding annotation &amp; the impact of this on statistical power</vt:lpstr>
      <vt:lpstr> Things we need to consider in moving from coding to non-coding #2:  The fact that the high-impact variants found so far may tend to occur in coding regions (lessons from cancer genomics)</vt:lpstr>
      <vt:lpstr>Things we need to consider in moving from coding to non-coding #3:  Variant calls (even coding ones) from WGS maybe more informative &amp; accurate</vt:lpstr>
    </vt:vector>
  </TitlesOfParts>
  <Company>Yale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Kumar, Sushant</cp:lastModifiedBy>
  <cp:revision>2104</cp:revision>
  <cp:lastPrinted>2016-12-19T03:55:19Z</cp:lastPrinted>
  <dcterms:created xsi:type="dcterms:W3CDTF">2010-09-06T09:08:38Z</dcterms:created>
  <dcterms:modified xsi:type="dcterms:W3CDTF">2018-04-01T04:21:29Z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