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527559" r:id="rId1"/>
    <p:sldMasterId id="2147527566" r:id="rId2"/>
    <p:sldMasterId id="2147527586" r:id="rId3"/>
  </p:sldMasterIdLst>
  <p:notesMasterIdLst>
    <p:notesMasterId r:id="rId8"/>
  </p:notesMasterIdLst>
  <p:handoutMasterIdLst>
    <p:handoutMasterId r:id="rId9"/>
  </p:handoutMasterIdLst>
  <p:sldIdLst>
    <p:sldId id="6147" r:id="rId4"/>
    <p:sldId id="6192" r:id="rId5"/>
    <p:sldId id="6193" r:id="rId6"/>
    <p:sldId id="6194" r:id="rId7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3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bg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5B07C"/>
    <a:srgbClr val="4BAB50"/>
    <a:srgbClr val="B3752D"/>
    <a:srgbClr val="00B400"/>
    <a:srgbClr val="FFC5AD"/>
    <a:srgbClr val="68360F"/>
    <a:srgbClr val="20FF37"/>
    <a:srgbClr val="257FD7"/>
    <a:srgbClr val="FFEA08"/>
    <a:srgbClr val="FF7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73" autoAdjust="0"/>
    <p:restoredTop sz="50000" autoAdjust="0"/>
  </p:normalViewPr>
  <p:slideViewPr>
    <p:cSldViewPr snapToGrid="0">
      <p:cViewPr>
        <p:scale>
          <a:sx n="100" d="100"/>
          <a:sy n="100" d="100"/>
        </p:scale>
        <p:origin x="760" y="752"/>
      </p:cViewPr>
      <p:guideLst>
        <p:guide orient="horz" pos="2383"/>
        <p:guide pos="3841"/>
      </p:guideLst>
    </p:cSldViewPr>
  </p:slideViewPr>
  <p:outlineViewPr>
    <p:cViewPr>
      <p:scale>
        <a:sx n="33" d="100"/>
        <a:sy n="33" d="100"/>
      </p:scale>
      <p:origin x="0" y="339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5" d="100"/>
        <a:sy n="35" d="100"/>
      </p:scale>
      <p:origin x="0" y="2504"/>
    </p:cViewPr>
  </p:sorterViewPr>
  <p:notesViewPr>
    <p:cSldViewPr snapToGrid="0">
      <p:cViewPr varScale="1">
        <p:scale>
          <a:sx n="83" d="100"/>
          <a:sy n="83" d="100"/>
        </p:scale>
        <p:origin x="-2238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t" anchorCtr="0" compatLnSpc="1">
            <a:prstTxWarp prst="textNoShape">
              <a:avLst/>
            </a:prstTxWarp>
          </a:bodyPr>
          <a:lstStyle>
            <a:lvl1pPr defTabSz="1023938" eaLnBrk="0" hangingPunct="0">
              <a:defRPr sz="1400" b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t" anchorCtr="0" compatLnSpc="1">
            <a:prstTxWarp prst="textNoShape">
              <a:avLst/>
            </a:prstTxWarp>
          </a:bodyPr>
          <a:lstStyle>
            <a:lvl1pPr algn="r" defTabSz="1023938" eaLnBrk="0" hangingPunct="0">
              <a:defRPr sz="1400" b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b" anchorCtr="0" compatLnSpc="1">
            <a:prstTxWarp prst="textNoShape">
              <a:avLst/>
            </a:prstTxWarp>
          </a:bodyPr>
          <a:lstStyle>
            <a:lvl1pPr defTabSz="1023938" eaLnBrk="0" hangingPunct="0">
              <a:defRPr sz="1400" b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b" anchorCtr="0" compatLnSpc="1">
            <a:prstTxWarp prst="textNoShape">
              <a:avLst/>
            </a:prstTxWarp>
          </a:bodyPr>
          <a:lstStyle>
            <a:lvl1pPr algn="r" defTabSz="1023938" eaLnBrk="0" hangingPunct="0">
              <a:defRPr sz="1400" b="0"/>
            </a:lvl1pPr>
          </a:lstStyle>
          <a:p>
            <a:pPr>
              <a:defRPr/>
            </a:pPr>
            <a:fld id="{67200F20-CDF5-C541-A52C-C75475379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49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t" anchorCtr="0" compatLnSpc="1">
            <a:prstTxWarp prst="textNoShape">
              <a:avLst/>
            </a:prstTxWarp>
          </a:bodyPr>
          <a:lstStyle>
            <a:lvl1pPr defTabSz="1023938" eaLnBrk="0" hangingPunct="0">
              <a:defRPr sz="1400" b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t" anchorCtr="0" compatLnSpc="1">
            <a:prstTxWarp prst="textNoShape">
              <a:avLst/>
            </a:prstTxWarp>
          </a:bodyPr>
          <a:lstStyle>
            <a:lvl1pPr algn="r" defTabSz="1023938" eaLnBrk="0" hangingPunct="0">
              <a:defRPr sz="1400" b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6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1963" y="720725"/>
            <a:ext cx="6396037" cy="35988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2475"/>
            <a:ext cx="5360987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b" anchorCtr="0" compatLnSpc="1">
            <a:prstTxWarp prst="textNoShape">
              <a:avLst/>
            </a:prstTxWarp>
          </a:bodyPr>
          <a:lstStyle>
            <a:lvl1pPr defTabSz="1023938" eaLnBrk="0" hangingPunct="0">
              <a:defRPr sz="1400" b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b" anchorCtr="0" compatLnSpc="1">
            <a:prstTxWarp prst="textNoShape">
              <a:avLst/>
            </a:prstTxWarp>
          </a:bodyPr>
          <a:lstStyle>
            <a:lvl1pPr algn="r" defTabSz="1023938" eaLnBrk="0" hangingPunct="0">
              <a:defRPr sz="1400" b="0"/>
            </a:lvl1pPr>
          </a:lstStyle>
          <a:p>
            <a:pPr>
              <a:defRPr/>
            </a:pPr>
            <a:fld id="{0100BF89-F62E-4F4D-A171-8DD56B98F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683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47802"/>
            <a:ext cx="103632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05201"/>
            <a:ext cx="85344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6910" indent="0" algn="ctr">
              <a:buNone/>
              <a:defRPr/>
            </a:lvl2pPr>
            <a:lvl3pPr marL="913822" indent="0" algn="ctr">
              <a:buNone/>
              <a:defRPr/>
            </a:lvl3pPr>
            <a:lvl4pPr marL="1370734" indent="0" algn="ctr">
              <a:buNone/>
              <a:defRPr/>
            </a:lvl4pPr>
            <a:lvl5pPr marL="1827644" indent="0" algn="ctr">
              <a:buNone/>
              <a:defRPr/>
            </a:lvl5pPr>
            <a:lvl6pPr marL="2284557" indent="0" algn="ctr">
              <a:buNone/>
              <a:defRPr/>
            </a:lvl6pPr>
            <a:lvl7pPr marL="2741467" indent="0" algn="ctr">
              <a:buNone/>
              <a:defRPr/>
            </a:lvl7pPr>
            <a:lvl8pPr marL="3198377" indent="0" algn="ctr">
              <a:buNone/>
              <a:defRPr/>
            </a:lvl8pPr>
            <a:lvl9pPr marL="365528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0623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/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51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41" y="27310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84" indent="0">
              <a:buNone/>
              <a:defRPr sz="1200"/>
            </a:lvl2pPr>
            <a:lvl3pPr marL="913770" indent="0">
              <a:buNone/>
              <a:defRPr sz="1000"/>
            </a:lvl3pPr>
            <a:lvl4pPr marL="1370658" indent="0">
              <a:buNone/>
              <a:defRPr sz="900"/>
            </a:lvl4pPr>
            <a:lvl5pPr marL="1827542" indent="0">
              <a:buNone/>
              <a:defRPr sz="900"/>
            </a:lvl5pPr>
            <a:lvl6pPr marL="2284429" indent="0">
              <a:buNone/>
              <a:defRPr sz="900"/>
            </a:lvl6pPr>
            <a:lvl7pPr marL="2741313" indent="0">
              <a:buNone/>
              <a:defRPr sz="900"/>
            </a:lvl7pPr>
            <a:lvl8pPr marL="3198199" indent="0">
              <a:buNone/>
              <a:defRPr sz="900"/>
            </a:lvl8pPr>
            <a:lvl9pPr marL="365508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/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84" indent="0">
              <a:buNone/>
              <a:defRPr sz="2800"/>
            </a:lvl2pPr>
            <a:lvl3pPr marL="913770" indent="0">
              <a:buNone/>
              <a:defRPr sz="2400"/>
            </a:lvl3pPr>
            <a:lvl4pPr marL="1370658" indent="0">
              <a:buNone/>
              <a:defRPr sz="2000"/>
            </a:lvl4pPr>
            <a:lvl5pPr marL="1827542" indent="0">
              <a:buNone/>
              <a:defRPr sz="2000"/>
            </a:lvl5pPr>
            <a:lvl6pPr marL="2284429" indent="0">
              <a:buNone/>
              <a:defRPr sz="2000"/>
            </a:lvl6pPr>
            <a:lvl7pPr marL="2741313" indent="0">
              <a:buNone/>
              <a:defRPr sz="2000"/>
            </a:lvl7pPr>
            <a:lvl8pPr marL="3198199" indent="0">
              <a:buNone/>
              <a:defRPr sz="2000"/>
            </a:lvl8pPr>
            <a:lvl9pPr marL="3655085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84" indent="0">
              <a:buNone/>
              <a:defRPr sz="1200"/>
            </a:lvl2pPr>
            <a:lvl3pPr marL="913770" indent="0">
              <a:buNone/>
              <a:defRPr sz="1000"/>
            </a:lvl3pPr>
            <a:lvl4pPr marL="1370658" indent="0">
              <a:buNone/>
              <a:defRPr sz="900"/>
            </a:lvl4pPr>
            <a:lvl5pPr marL="1827542" indent="0">
              <a:buNone/>
              <a:defRPr sz="900"/>
            </a:lvl5pPr>
            <a:lvl6pPr marL="2284429" indent="0">
              <a:buNone/>
              <a:defRPr sz="900"/>
            </a:lvl6pPr>
            <a:lvl7pPr marL="2741313" indent="0">
              <a:buNone/>
              <a:defRPr sz="900"/>
            </a:lvl7pPr>
            <a:lvl8pPr marL="3198199" indent="0">
              <a:buNone/>
              <a:defRPr sz="900"/>
            </a:lvl8pPr>
            <a:lvl9pPr marL="365508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/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14"/>
            <a:ext cx="2590800" cy="6010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1" y="609614"/>
            <a:ext cx="7569200" cy="6010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48"/>
            <a:ext cx="5080000" cy="463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981248"/>
            <a:ext cx="5080000" cy="463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752600"/>
            <a:ext cx="508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97601" y="1752600"/>
            <a:ext cx="5080000" cy="4343400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590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5196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326587"/>
            <a:ext cx="5080000" cy="54037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13493"/>
            <a:ext cx="5080000" cy="54168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6186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47846"/>
            <a:ext cx="103632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05201"/>
            <a:ext cx="85344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6884" indent="0" algn="ctr">
              <a:buNone/>
              <a:defRPr/>
            </a:lvl2pPr>
            <a:lvl3pPr marL="913770" indent="0" algn="ctr">
              <a:buNone/>
              <a:defRPr/>
            </a:lvl3pPr>
            <a:lvl4pPr marL="1370658" indent="0" algn="ctr">
              <a:buNone/>
              <a:defRPr/>
            </a:lvl4pPr>
            <a:lvl5pPr marL="1827542" indent="0" algn="ctr">
              <a:buNone/>
              <a:defRPr/>
            </a:lvl5pPr>
            <a:lvl6pPr marL="2284429" indent="0" algn="ctr">
              <a:buNone/>
              <a:defRPr/>
            </a:lvl6pPr>
            <a:lvl7pPr marL="2741313" indent="0" algn="ctr">
              <a:buNone/>
              <a:defRPr/>
            </a:lvl7pPr>
            <a:lvl8pPr marL="3198199" indent="0" algn="ctr">
              <a:buNone/>
              <a:defRPr/>
            </a:lvl8pPr>
            <a:lvl9pPr marL="365508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/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5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22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84" indent="0">
              <a:buNone/>
              <a:defRPr sz="1800"/>
            </a:lvl2pPr>
            <a:lvl3pPr marL="913770" indent="0">
              <a:buNone/>
              <a:defRPr sz="1600"/>
            </a:lvl3pPr>
            <a:lvl4pPr marL="1370658" indent="0">
              <a:buNone/>
              <a:defRPr sz="1400"/>
            </a:lvl4pPr>
            <a:lvl5pPr marL="1827542" indent="0">
              <a:buNone/>
              <a:defRPr sz="1400"/>
            </a:lvl5pPr>
            <a:lvl6pPr marL="2284429" indent="0">
              <a:buNone/>
              <a:defRPr sz="1400"/>
            </a:lvl6pPr>
            <a:lvl7pPr marL="2741313" indent="0">
              <a:buNone/>
              <a:defRPr sz="1400"/>
            </a:lvl7pPr>
            <a:lvl8pPr marL="3198199" indent="0">
              <a:buNone/>
              <a:defRPr sz="1400"/>
            </a:lvl8pPr>
            <a:lvl9pPr marL="3655085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/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48"/>
            <a:ext cx="508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981248"/>
            <a:ext cx="508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4" indent="0">
              <a:buNone/>
              <a:defRPr sz="2000" b="1"/>
            </a:lvl2pPr>
            <a:lvl3pPr marL="913770" indent="0">
              <a:buNone/>
              <a:defRPr sz="1800" b="1"/>
            </a:lvl3pPr>
            <a:lvl4pPr marL="1370658" indent="0">
              <a:buNone/>
              <a:defRPr sz="1600" b="1"/>
            </a:lvl4pPr>
            <a:lvl5pPr marL="1827542" indent="0">
              <a:buNone/>
              <a:defRPr sz="1600" b="1"/>
            </a:lvl5pPr>
            <a:lvl6pPr marL="2284429" indent="0">
              <a:buNone/>
              <a:defRPr sz="1600" b="1"/>
            </a:lvl6pPr>
            <a:lvl7pPr marL="2741313" indent="0">
              <a:buNone/>
              <a:defRPr sz="1600" b="1"/>
            </a:lvl7pPr>
            <a:lvl8pPr marL="3198199" indent="0">
              <a:buNone/>
              <a:defRPr sz="1600" b="1"/>
            </a:lvl8pPr>
            <a:lvl9pPr marL="36550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00" y="1535114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4" indent="0">
              <a:buNone/>
              <a:defRPr sz="2000" b="1"/>
            </a:lvl2pPr>
            <a:lvl3pPr marL="913770" indent="0">
              <a:buNone/>
              <a:defRPr sz="1800" b="1"/>
            </a:lvl3pPr>
            <a:lvl4pPr marL="1370658" indent="0">
              <a:buNone/>
              <a:defRPr sz="1600" b="1"/>
            </a:lvl4pPr>
            <a:lvl5pPr marL="1827542" indent="0">
              <a:buNone/>
              <a:defRPr sz="1600" b="1"/>
            </a:lvl5pPr>
            <a:lvl6pPr marL="2284429" indent="0">
              <a:buNone/>
              <a:defRPr sz="1600" b="1"/>
            </a:lvl6pPr>
            <a:lvl7pPr marL="2741313" indent="0">
              <a:buNone/>
              <a:defRPr sz="1600" b="1"/>
            </a:lvl7pPr>
            <a:lvl8pPr marL="3198199" indent="0">
              <a:buNone/>
              <a:defRPr sz="1600" b="1"/>
            </a:lvl8pPr>
            <a:lvl9pPr marL="36550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0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tags" Target="../tags/tag1.xml"/><Relationship Id="rId6" Type="http://schemas.openxmlformats.org/officeDocument/2006/relationships/tags" Target="../tags/tag2.xml"/><Relationship Id="rId7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17.xml"/><Relationship Id="rId14" Type="http://schemas.openxmlformats.org/officeDocument/2006/relationships/theme" Target="../theme/theme3.xml"/><Relationship Id="rId15" Type="http://schemas.openxmlformats.org/officeDocument/2006/relationships/tags" Target="../tags/tag4.xml"/><Relationship Id="rId16" Type="http://schemas.openxmlformats.org/officeDocument/2006/relationships/tags" Target="../tags/tag5.xml"/><Relationship Id="rId17" Type="http://schemas.openxmlformats.org/officeDocument/2006/relationships/tags" Target="../tags/tag6.xml"/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slideLayout" Target="../slideLayouts/slideLayout9.xml"/><Relationship Id="rId6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1.xml"/><Relationship Id="rId8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  <p:custDataLst>
              <p:tags r:id="rId5"/>
            </p:custDataLst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06" tIns="46004" rIns="92006" bIns="460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  <p:custDataLst>
              <p:tags r:id="rId6"/>
            </p:custDataLst>
          </p:nvPr>
        </p:nvSpPr>
        <p:spPr bwMode="auto">
          <a:xfrm>
            <a:off x="914400" y="1981201"/>
            <a:ext cx="10363200" cy="46386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06" tIns="46004" rIns="92006" bIns="46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02566" name="Rectangle 6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 rot="16200000">
            <a:off x="10271920" y="5209911"/>
            <a:ext cx="3078162" cy="35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06" tIns="46004" rIns="92006" bIns="46004"/>
          <a:lstStyle>
            <a:lvl1pPr defTabSz="90963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0963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0963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0963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0963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0" hangingPunct="0"/>
            <a:fld id="{41641D8F-FA0A-C44D-A59E-B37C9BB6BE2E}" type="slidenum">
              <a:rPr lang="en-US" alt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charset="0"/>
                <a:cs typeface=""/>
              </a:rPr>
              <a:pPr eaLnBrk="0" hangingPunct="0"/>
              <a:t>‹#›</a:t>
            </a:fld>
            <a:r>
              <a:rPr lang="en-US" altLang="en-US" sz="2400" smtClean="0">
                <a:solidFill>
                  <a:srgbClr val="808080"/>
                </a:solidFill>
                <a:cs typeface=""/>
              </a:rPr>
              <a:t> - </a:t>
            </a:r>
            <a:r>
              <a:rPr lang="en-US" altLang="en-US" sz="1000" smtClean="0">
                <a:solidFill>
                  <a:srgbClr val="969696"/>
                </a:solidFill>
                <a:cs typeface=""/>
              </a:rPr>
              <a:t>Lectures.GersteinLab.org</a:t>
            </a:r>
            <a:endParaRPr lang="en-US" altLang="en-US" sz="300" b="0" smtClean="0">
              <a:solidFill>
                <a:srgbClr val="000000"/>
              </a:solidFill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73546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27562" r:id="rId1"/>
    <p:sldLayoutId id="2147527568" r:id="rId2"/>
    <p:sldLayoutId id="2147527600" r:id="rId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6910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3822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0734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7644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3838" indent="-223838" algn="l" defTabSz="90805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3838" algn="l" defTabSz="90805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08050" indent="-222250" algn="l" defTabSz="90805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3838" algn="l" defTabSz="90805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2450" indent="-223838" algn="l" defTabSz="90805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3011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69923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6833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3744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0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22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34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44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57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67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77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89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3" rIns="92066" bIns="4603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327151"/>
            <a:ext cx="10363200" cy="46386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Se2_default_3_cbb752_11apr10con2_default_3_cbb752_11apr10d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202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27567" r:id="rId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8600" indent="-2286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71500" indent="-228600" algn="l" defTabSz="912813" rtl="0" eaLnBrk="0" fontAlgn="base" hangingPunct="0">
        <a:spcBef>
          <a:spcPct val="20000"/>
        </a:spcBef>
        <a:spcAft>
          <a:spcPct val="0"/>
        </a:spcAft>
        <a:buFont typeface="Lucida Grande" charset="0"/>
        <a:buChar char="-"/>
        <a:defRPr sz="2400">
          <a:solidFill>
            <a:schemeClr val="bg1"/>
          </a:solidFill>
          <a:latin typeface="+mn-lt"/>
          <a:ea typeface="ＭＳ Ｐゴシック" pitchFamily="-65" charset="-128"/>
        </a:defRPr>
      </a:lvl2pPr>
      <a:lvl3pPr marL="912813" indent="-227013" algn="l" defTabSz="912813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  <a:ea typeface="ＭＳ Ｐゴシック" pitchFamily="-65" charset="-128"/>
        </a:defRPr>
      </a:lvl3pPr>
      <a:lvl4pPr marL="1376363" indent="-228600" algn="l" defTabSz="9128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ＭＳ Ｐゴシック" pitchFamily="-65" charset="-128"/>
        </a:defRPr>
      </a:lvl4pPr>
      <a:lvl5pPr marL="1827213" indent="-228600" algn="l" defTabSz="912813" rtl="0" eaLnBrk="0" fontAlgn="base" hangingPunct="0">
        <a:spcBef>
          <a:spcPct val="20000"/>
        </a:spcBef>
        <a:spcAft>
          <a:spcPct val="0"/>
        </a:spcAft>
        <a:buFont typeface="Lucida Grande" charset="0"/>
        <a:buChar char="*"/>
        <a:defRPr sz="2000">
          <a:solidFill>
            <a:schemeClr val="bg1"/>
          </a:solidFill>
          <a:latin typeface="+mn-lt"/>
          <a:ea typeface="ＭＳ Ｐゴシック" pitchFamily="-65" charset="-128"/>
        </a:defRPr>
      </a:lvl5pPr>
      <a:lvl6pPr marL="25146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C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01" tIns="46002" rIns="92001" bIns="460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  <p:custDataLst>
              <p:tags r:id="rId16"/>
            </p:custDataLst>
          </p:nvPr>
        </p:nvSpPr>
        <p:spPr bwMode="auto">
          <a:xfrm>
            <a:off x="914400" y="1981245"/>
            <a:ext cx="10363200" cy="46386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01" tIns="46002" rIns="92001" bIns="460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802566" name="Rectangle 6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 rot="16200000">
            <a:off x="10394687" y="5209954"/>
            <a:ext cx="3078162" cy="35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01" tIns="46002" rIns="92001" bIns="46002"/>
          <a:lstStyle/>
          <a:p>
            <a:pPr defTabSz="910608" eaLnBrk="0" hangingPunct="0">
              <a:defRPr/>
            </a:pPr>
            <a:fld id="{BEA16ABE-66C5-9D4F-B7FD-AEDB9C0B4816}" type="slidenum">
              <a:rPr lang="en-US" sz="1600" i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pPr defTabSz="910608" eaLnBrk="0" hangingPunct="0">
                <a:defRPr/>
              </a:pPr>
              <a:t>‹#›</a:t>
            </a:fld>
            <a:r>
              <a:rPr lang="en-US" sz="1800">
                <a:solidFill>
                  <a:srgbClr val="808080"/>
                </a:solidFill>
              </a:rPr>
              <a:t> - </a:t>
            </a:r>
            <a:r>
              <a:rPr lang="en-US" sz="1000">
                <a:solidFill>
                  <a:srgbClr val="969696"/>
                </a:solidFill>
              </a:rPr>
              <a:t>Lectures.GersteinLab.org</a:t>
            </a:r>
            <a:endParaRPr lang="en-US" sz="3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62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27587" r:id="rId1"/>
    <p:sldLayoutId id="2147527588" r:id="rId2"/>
    <p:sldLayoutId id="2147527589" r:id="rId3"/>
    <p:sldLayoutId id="2147527590" r:id="rId4"/>
    <p:sldLayoutId id="2147527591" r:id="rId5"/>
    <p:sldLayoutId id="2147527592" r:id="rId6"/>
    <p:sldLayoutId id="2147527593" r:id="rId7"/>
    <p:sldLayoutId id="2147527594" r:id="rId8"/>
    <p:sldLayoutId id="2147527595" r:id="rId9"/>
    <p:sldLayoutId id="2147527596" r:id="rId10"/>
    <p:sldLayoutId id="2147527597" r:id="rId11"/>
    <p:sldLayoutId id="2147527598" r:id="rId12"/>
    <p:sldLayoutId id="2147527599" r:id="rId1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90799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0799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0799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0799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0799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6884" algn="ctr" defTabSz="912185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3770" algn="ctr" defTabSz="912185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0658" algn="ctr" defTabSz="912185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7542" algn="ctr" defTabSz="912185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3826" indent="-223826" algn="l" defTabSz="907998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06" indent="-223826" algn="l" defTabSz="907998" rtl="0" eaLnBrk="0" fontAlgn="base" hangingPunct="0">
        <a:spcBef>
          <a:spcPct val="20000"/>
        </a:spcBef>
        <a:spcAft>
          <a:spcPct val="0"/>
        </a:spcAft>
        <a:buFont typeface="Lucida Grande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07998" indent="-222238" algn="l" defTabSz="90799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523" indent="-223826" algn="l" defTabSz="907998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2348" indent="-223826" algn="l" defTabSz="907998" rtl="0" eaLnBrk="0" fontAlgn="base" hangingPunct="0">
        <a:spcBef>
          <a:spcPct val="20000"/>
        </a:spcBef>
        <a:spcAft>
          <a:spcPct val="0"/>
        </a:spcAft>
        <a:buFont typeface="Lucida Grande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2871" indent="-228442" algn="l" defTabSz="91218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69757" indent="-228442" algn="l" defTabSz="91218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6641" indent="-228442" algn="l" defTabSz="91218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3526" indent="-228442" algn="l" defTabSz="91218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84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70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58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42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429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313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99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85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emf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0436181" y="-103031"/>
            <a:ext cx="515157" cy="712201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2813"/>
            <a:endParaRPr lang="en-US">
              <a:latin typeface="Arial" pitchFamily="-65" charset="0"/>
            </a:endParaRPr>
          </a:p>
        </p:txBody>
      </p:sp>
      <p:sp>
        <p:nvSpPr>
          <p:cNvPr id="9218" name="Title 3"/>
          <p:cNvSpPr>
            <a:spLocks noGrp="1"/>
          </p:cNvSpPr>
          <p:nvPr>
            <p:ph type="ctrTitle"/>
          </p:nvPr>
        </p:nvSpPr>
        <p:spPr>
          <a:xfrm>
            <a:off x="1626469" y="227252"/>
            <a:ext cx="9041531" cy="3625420"/>
          </a:xfrm>
        </p:spPr>
        <p:txBody>
          <a:bodyPr/>
          <a:lstStyle/>
          <a:p>
            <a:r>
              <a:rPr lang="en-US" sz="4000" dirty="0"/>
              <a:t>Challenge 4 </a:t>
            </a:r>
            <a:r>
              <a:rPr lang="mr-IN" sz="4000" dirty="0"/>
              <a:t>–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/>
              <a:t>Moving beyond </a:t>
            </a:r>
            <a:r>
              <a:rPr lang="en-US" sz="4000" dirty="0" smtClean="0"/>
              <a:t>coding </a:t>
            </a:r>
            <a:r>
              <a:rPr lang="en-US" sz="4000" dirty="0"/>
              <a:t>regions</a:t>
            </a:r>
            <a:endParaRPr lang="en-US" altLang="en-US" sz="4000" dirty="0">
              <a:solidFill>
                <a:schemeClr val="accent6"/>
              </a:solidFill>
              <a:ea typeface="ＭＳ Ｐゴシック" charset="-128"/>
            </a:endParaRPr>
          </a:p>
        </p:txBody>
      </p:sp>
      <p:sp>
        <p:nvSpPr>
          <p:cNvPr id="9219" name="Subtitle 4"/>
          <p:cNvSpPr>
            <a:spLocks noGrp="1"/>
          </p:cNvSpPr>
          <p:nvPr>
            <p:ph type="subTitle" idx="1"/>
          </p:nvPr>
        </p:nvSpPr>
        <p:spPr>
          <a:xfrm>
            <a:off x="1886127" y="4898898"/>
            <a:ext cx="8522215" cy="541699"/>
          </a:xfrm>
        </p:spPr>
        <p:txBody>
          <a:bodyPr/>
          <a:lstStyle/>
          <a:p>
            <a:r>
              <a:rPr lang="en-US" altLang="en-US" sz="1400" b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charset="-128"/>
              </a:rPr>
              <a:t>Mark </a:t>
            </a:r>
            <a:r>
              <a:rPr lang="en-US" altLang="en-US" sz="1400" b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charset="-128"/>
              </a:rPr>
              <a:t>Gerstein</a:t>
            </a:r>
            <a:br>
              <a:rPr lang="en-US" altLang="en-US" sz="1400" b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charset="-128"/>
              </a:rPr>
            </a:br>
            <a:r>
              <a:rPr lang="en-US" altLang="en-US" sz="1400" b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charset="-128"/>
              </a:rPr>
              <a:t>Yale </a:t>
            </a:r>
            <a:r>
              <a:rPr lang="en-US" altLang="en-US" sz="1400" b="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charset="-128"/>
              </a:rPr>
              <a:t>CMG</a:t>
            </a:r>
            <a:endParaRPr lang="en-US" altLang="en-US" sz="1400" b="0" dirty="0">
              <a:solidFill>
                <a:schemeClr val="tx1">
                  <a:lumMod val="65000"/>
                  <a:lumOff val="35000"/>
                </a:schemeClr>
              </a:solidFill>
              <a:ea typeface="ＭＳ Ｐゴシック" charset="-128"/>
            </a:endParaRPr>
          </a:p>
          <a:p>
            <a:endParaRPr lang="en-US" altLang="en-US" sz="1400" b="0" dirty="0">
              <a:solidFill>
                <a:schemeClr val="tx1">
                  <a:lumMod val="65000"/>
                  <a:lumOff val="35000"/>
                </a:schemeClr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0377756"/>
      </p:ext>
    </p:extLst>
  </p:cSld>
  <p:clrMapOvr>
    <a:masterClrMapping/>
  </p:clrMapOvr>
  <p:transition advTm="2325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41376"/>
            <a:ext cx="7772400" cy="1143000"/>
          </a:xfrm>
        </p:spPr>
        <p:txBody>
          <a:bodyPr/>
          <a:lstStyle/>
          <a:p>
            <a:r>
              <a:rPr lang="en-US" b="0" dirty="0">
                <a:solidFill>
                  <a:schemeClr val="bg1">
                    <a:lumMod val="50000"/>
                  </a:schemeClr>
                </a:solidFill>
              </a:rPr>
              <a:t>Things to consider in moving beyond coding #1:</a:t>
            </a:r>
            <a:br>
              <a:rPr lang="en-US" b="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/>
              <a:t>Quality &amp; scale of coding v. non-coding annotation </a:t>
            </a:r>
            <a:r>
              <a:rPr lang="en-US" dirty="0" smtClean="0"/>
              <a:t>&amp; the </a:t>
            </a:r>
            <a:r>
              <a:rPr lang="en-US" dirty="0"/>
              <a:t>impact of this on statistical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5632" y="1843204"/>
            <a:ext cx="5903468" cy="4467402"/>
          </a:xfrm>
        </p:spPr>
        <p:txBody>
          <a:bodyPr/>
          <a:lstStyle/>
          <a:p>
            <a:r>
              <a:rPr lang="en-US" sz="1800" dirty="0" smtClean="0"/>
              <a:t>ENCODE has developed non-coding annotations &amp; a </a:t>
            </a:r>
            <a:r>
              <a:rPr lang="en-US" sz="1800" dirty="0"/>
              <a:t>number of tools have been developed to synthesize </a:t>
            </a:r>
            <a:r>
              <a:rPr lang="en-US" sz="1800" dirty="0" smtClean="0"/>
              <a:t>these </a:t>
            </a:r>
            <a:r>
              <a:rPr lang="en-US" sz="1800" dirty="0"/>
              <a:t>(</a:t>
            </a:r>
            <a:r>
              <a:rPr lang="en-US" sz="1800" dirty="0" err="1"/>
              <a:t>eg</a:t>
            </a:r>
            <a:r>
              <a:rPr lang="en-US" sz="1800" dirty="0"/>
              <a:t> </a:t>
            </a:r>
            <a:r>
              <a:rPr lang="en-US" sz="1800" dirty="0" err="1"/>
              <a:t>HaploReg</a:t>
            </a:r>
            <a:r>
              <a:rPr lang="en-US" sz="1800" dirty="0"/>
              <a:t>, FunSeq, &amp;c</a:t>
            </a:r>
            <a:r>
              <a:rPr lang="en-US" sz="1800" dirty="0" smtClean="0"/>
              <a:t>)</a:t>
            </a:r>
          </a:p>
          <a:p>
            <a:endParaRPr lang="en-US" sz="1800" dirty="0"/>
          </a:p>
          <a:p>
            <a:r>
              <a:rPr lang="en-US" sz="1800" dirty="0" smtClean="0"/>
              <a:t>Compared </a:t>
            </a:r>
            <a:r>
              <a:rPr lang="en-US" sz="1800" dirty="0"/>
              <a:t>to coding regions, the underlying functional territory of non-coding regions </a:t>
            </a:r>
            <a:r>
              <a:rPr lang="en-US" sz="1800" dirty="0" smtClean="0"/>
              <a:t>is not as well defined nor is the differential effect of different mutations 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This creates power issues in non-coding </a:t>
            </a:r>
            <a:r>
              <a:rPr lang="en-US" sz="1800" dirty="0"/>
              <a:t>variant </a:t>
            </a:r>
            <a:r>
              <a:rPr lang="en-US" sz="1800" dirty="0" smtClean="0"/>
              <a:t>prioritization. More precise </a:t>
            </a:r>
            <a:r>
              <a:rPr lang="en-US" sz="1800" dirty="0"/>
              <a:t>(more compact) annotation </a:t>
            </a:r>
            <a:r>
              <a:rPr lang="en-US" sz="1800" dirty="0" smtClean="0"/>
              <a:t>may be useful</a:t>
            </a:r>
            <a:r>
              <a:rPr lang="en-US" sz="1800" dirty="0" smtClean="0"/>
              <a:t>.</a:t>
            </a:r>
          </a:p>
          <a:p>
            <a:endParaRPr lang="en-US" sz="1800" dirty="0"/>
          </a:p>
          <a:p>
            <a:r>
              <a:rPr lang="en-US" sz="1800" dirty="0" smtClean="0"/>
              <a:t>Also, </a:t>
            </a:r>
            <a:r>
              <a:rPr lang="en-US" sz="1800" dirty="0"/>
              <a:t>i</a:t>
            </a:r>
            <a:r>
              <a:rPr lang="en-US" sz="1800" dirty="0" smtClean="0"/>
              <a:t>ntegration </a:t>
            </a:r>
            <a:r>
              <a:rPr lang="en-US" sz="1800" dirty="0"/>
              <a:t>of tissue-specific genomic annotations &amp; epigenetic data is important for deciphering impact of non-coding </a:t>
            </a:r>
            <a:r>
              <a:rPr lang="en-US" sz="1800" dirty="0" smtClean="0"/>
              <a:t>variants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533"/>
          <a:stretch>
            <a:fillRect/>
          </a:stretch>
        </p:blipFill>
        <p:spPr bwMode="auto">
          <a:xfrm>
            <a:off x="480922" y="1946364"/>
            <a:ext cx="5261510" cy="4261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3658" y="6530934"/>
            <a:ext cx="1335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[</a:t>
            </a:r>
            <a:r>
              <a:rPr lang="en-US" b="0" i="1" dirty="0" smtClean="0"/>
              <a:t>Nature</a:t>
            </a:r>
            <a:r>
              <a:rPr lang="en-US" b="0" dirty="0" smtClean="0"/>
              <a:t> </a:t>
            </a:r>
            <a:r>
              <a:rPr lang="en-US" b="0" dirty="0"/>
              <a:t>547: 40</a:t>
            </a:r>
            <a:r>
              <a:rPr lang="en-US" b="0" dirty="0" smtClean="0"/>
              <a:t>]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101788454"/>
      </p:ext>
    </p:extLst>
  </p:cSld>
  <p:clrMapOvr>
    <a:masterClrMapping/>
  </p:clrMapOvr>
  <p:transition advTm="55458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96706" y="241452"/>
            <a:ext cx="11038776" cy="945634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b="0" dirty="0">
                <a:solidFill>
                  <a:schemeClr val="bg1">
                    <a:lumMod val="50000"/>
                  </a:schemeClr>
                </a:solidFill>
              </a:rPr>
              <a:t>Things </a:t>
            </a:r>
            <a:r>
              <a:rPr lang="en-US" b="0" dirty="0" smtClean="0">
                <a:solidFill>
                  <a:schemeClr val="bg1">
                    <a:lumMod val="50000"/>
                  </a:schemeClr>
                </a:solidFill>
              </a:rPr>
              <a:t>we need to </a:t>
            </a:r>
            <a:r>
              <a:rPr lang="en-US" b="0" dirty="0">
                <a:solidFill>
                  <a:schemeClr val="bg1">
                    <a:lumMod val="50000"/>
                  </a:schemeClr>
                </a:solidFill>
              </a:rPr>
              <a:t>consider in moving </a:t>
            </a:r>
            <a:r>
              <a:rPr lang="en-US" b="0" dirty="0" smtClean="0">
                <a:solidFill>
                  <a:schemeClr val="bg1">
                    <a:lumMod val="50000"/>
                  </a:schemeClr>
                </a:solidFill>
              </a:rPr>
              <a:t>from coding to non-coding #2: </a:t>
            </a:r>
            <a:r>
              <a:rPr lang="en-US" dirty="0" smtClean="0">
                <a:ea typeface="+mj-ea"/>
              </a:rPr>
              <a:t/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The </a:t>
            </a:r>
            <a:r>
              <a:rPr lang="en-US" dirty="0">
                <a:ea typeface="+mj-ea"/>
              </a:rPr>
              <a:t>fact that </a:t>
            </a:r>
            <a:r>
              <a:rPr lang="en-US" dirty="0" smtClean="0">
                <a:ea typeface="+mj-ea"/>
              </a:rPr>
              <a:t>the high-impact </a:t>
            </a:r>
            <a:r>
              <a:rPr lang="en-US" dirty="0">
                <a:ea typeface="+mj-ea"/>
              </a:rPr>
              <a:t>variants </a:t>
            </a:r>
            <a:r>
              <a:rPr lang="en-US" dirty="0" smtClean="0">
                <a:ea typeface="+mj-ea"/>
              </a:rPr>
              <a:t>found so far may </a:t>
            </a:r>
            <a:r>
              <a:rPr lang="en-US" dirty="0">
                <a:ea typeface="+mj-ea"/>
              </a:rPr>
              <a:t>tend to occur in coding </a:t>
            </a:r>
            <a:r>
              <a:rPr lang="en-US" dirty="0" smtClean="0">
                <a:ea typeface="+mj-ea"/>
              </a:rPr>
              <a:t>regions (</a:t>
            </a:r>
            <a:r>
              <a:rPr lang="en-US" dirty="0">
                <a:ea typeface="+mj-ea"/>
              </a:rPr>
              <a:t>lessons from cancer genomics</a:t>
            </a:r>
            <a:r>
              <a:rPr lang="en-US" dirty="0" smtClean="0">
                <a:ea typeface="+mj-ea"/>
              </a:rPr>
              <a:t>)</a:t>
            </a:r>
            <a:endParaRPr lang="en-US" dirty="0">
              <a:ea typeface="+mj-ea"/>
            </a:endParaRPr>
          </a:p>
        </p:txBody>
      </p:sp>
      <p:sp>
        <p:nvSpPr>
          <p:cNvPr id="282626" name="Rectangle 8"/>
          <p:cNvSpPr>
            <a:spLocks noChangeArrowheads="1"/>
          </p:cNvSpPr>
          <p:nvPr/>
        </p:nvSpPr>
        <p:spPr bwMode="auto">
          <a:xfrm>
            <a:off x="8152700" y="2154451"/>
            <a:ext cx="3689009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1800" b="0" dirty="0"/>
              <a:t>Somatic coding driver vs non-coding passenger as an example of extreme dichotomy.</a:t>
            </a:r>
          </a:p>
          <a:p>
            <a:endParaRPr lang="en-US" altLang="en-US" sz="1800" b="0" dirty="0" smtClean="0"/>
          </a:p>
          <a:p>
            <a:endParaRPr lang="en-US" altLang="en-US" sz="1800" b="0" dirty="0" smtClean="0"/>
          </a:p>
          <a:p>
            <a:endParaRPr lang="en-US" altLang="en-US" sz="1800" b="0" dirty="0"/>
          </a:p>
          <a:p>
            <a:r>
              <a:rPr lang="en-US" altLang="en-US" sz="1800" b="0" dirty="0"/>
              <a:t>High-impact variants may tend to occur in coding regions</a:t>
            </a:r>
            <a:r>
              <a:rPr lang="en-US" altLang="en-US" sz="1800" dirty="0"/>
              <a:t> </a:t>
            </a:r>
            <a:r>
              <a:rPr lang="en-US" altLang="en-US" sz="1800" b="0" dirty="0"/>
              <a:t>&amp; softer regulatory ones may occur in non-coding regions. Or is this a function of ascertainment ?</a:t>
            </a:r>
          </a:p>
          <a:p>
            <a:endParaRPr lang="en-US" altLang="en-US" sz="1400" b="0" dirty="0"/>
          </a:p>
        </p:txBody>
      </p:sp>
      <p:cxnSp>
        <p:nvCxnSpPr>
          <p:cNvPr id="282627" name="Straight Arrow Connector 6"/>
          <p:cNvCxnSpPr>
            <a:cxnSpLocks noChangeShapeType="1"/>
          </p:cNvCxnSpPr>
          <p:nvPr/>
        </p:nvCxnSpPr>
        <p:spPr bwMode="auto">
          <a:xfrm flipH="1">
            <a:off x="685594" y="2087602"/>
            <a:ext cx="11112" cy="4035425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2628" name="TextBox 10"/>
          <p:cNvSpPr txBox="1">
            <a:spLocks noChangeArrowheads="1"/>
          </p:cNvSpPr>
          <p:nvPr/>
        </p:nvSpPr>
        <p:spPr bwMode="auto">
          <a:xfrm>
            <a:off x="5769477" y="1675636"/>
            <a:ext cx="194790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900" dirty="0"/>
              <a:t>Mendelian risk variants found from family/proband </a:t>
            </a:r>
          </a:p>
          <a:p>
            <a:r>
              <a:rPr lang="en-US" altLang="en-US" sz="900" dirty="0"/>
              <a:t>studies</a:t>
            </a:r>
          </a:p>
        </p:txBody>
      </p:sp>
      <p:sp>
        <p:nvSpPr>
          <p:cNvPr id="282629" name="TextBox 18"/>
          <p:cNvSpPr txBox="1">
            <a:spLocks noChangeArrowheads="1"/>
          </p:cNvSpPr>
          <p:nvPr/>
        </p:nvSpPr>
        <p:spPr bwMode="auto">
          <a:xfrm>
            <a:off x="5870576" y="4476234"/>
            <a:ext cx="200025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sz="900" dirty="0"/>
              <a:t>VUS in Mendelian studies</a:t>
            </a:r>
          </a:p>
        </p:txBody>
      </p:sp>
      <p:sp>
        <p:nvSpPr>
          <p:cNvPr id="282630" name="TextBox 19"/>
          <p:cNvSpPr txBox="1">
            <a:spLocks noChangeArrowheads="1"/>
          </p:cNvSpPr>
          <p:nvPr/>
        </p:nvSpPr>
        <p:spPr bwMode="auto">
          <a:xfrm>
            <a:off x="1264879" y="1732786"/>
            <a:ext cx="13477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900" dirty="0"/>
              <a:t>Common variants found in GWAS</a:t>
            </a:r>
          </a:p>
        </p:txBody>
      </p:sp>
      <p:sp>
        <p:nvSpPr>
          <p:cNvPr id="282631" name="TextBox 20"/>
          <p:cNvSpPr txBox="1">
            <a:spLocks noChangeArrowheads="1"/>
          </p:cNvSpPr>
          <p:nvPr/>
        </p:nvSpPr>
        <p:spPr bwMode="auto">
          <a:xfrm>
            <a:off x="1117393" y="4371301"/>
            <a:ext cx="167881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900" dirty="0"/>
              <a:t>Common SNPs w/o clinical utility</a:t>
            </a:r>
          </a:p>
        </p:txBody>
      </p:sp>
      <p:sp>
        <p:nvSpPr>
          <p:cNvPr id="282632" name="Oval 23"/>
          <p:cNvSpPr>
            <a:spLocks noChangeArrowheads="1"/>
          </p:cNvSpPr>
          <p:nvPr/>
        </p:nvSpPr>
        <p:spPr bwMode="auto">
          <a:xfrm>
            <a:off x="6066639" y="2185464"/>
            <a:ext cx="1397000" cy="1271587"/>
          </a:xfrm>
          <a:prstGeom prst="ellipse">
            <a:avLst/>
          </a:prstGeom>
          <a:solidFill>
            <a:srgbClr val="FF0000">
              <a:alpha val="47842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82633" name="TextBox 26"/>
          <p:cNvSpPr txBox="1">
            <a:spLocks noChangeArrowheads="1"/>
          </p:cNvSpPr>
          <p:nvPr/>
        </p:nvSpPr>
        <p:spPr bwMode="auto">
          <a:xfrm>
            <a:off x="3605144" y="1700524"/>
            <a:ext cx="1878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900" dirty="0"/>
              <a:t>Drivers found from cohort-level recurrence</a:t>
            </a:r>
          </a:p>
        </p:txBody>
      </p:sp>
      <p:sp>
        <p:nvSpPr>
          <p:cNvPr id="282634" name="TextBox 27"/>
          <p:cNvSpPr txBox="1">
            <a:spLocks noChangeArrowheads="1"/>
          </p:cNvSpPr>
          <p:nvPr/>
        </p:nvSpPr>
        <p:spPr bwMode="auto">
          <a:xfrm>
            <a:off x="3333197" y="4460706"/>
            <a:ext cx="160972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sz="900" dirty="0" smtClean="0"/>
              <a:t>Passenger mutations</a:t>
            </a:r>
            <a:endParaRPr lang="en-US" altLang="en-US" sz="900" dirty="0"/>
          </a:p>
        </p:txBody>
      </p:sp>
      <p:sp>
        <p:nvSpPr>
          <p:cNvPr id="282635" name="Oval 23"/>
          <p:cNvSpPr>
            <a:spLocks noChangeArrowheads="1"/>
          </p:cNvSpPr>
          <p:nvPr/>
        </p:nvSpPr>
        <p:spPr bwMode="auto">
          <a:xfrm>
            <a:off x="3605144" y="2200075"/>
            <a:ext cx="1397000" cy="1271587"/>
          </a:xfrm>
          <a:prstGeom prst="ellipse">
            <a:avLst/>
          </a:prstGeom>
          <a:solidFill>
            <a:srgbClr val="FF0000">
              <a:alpha val="30196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82636" name="Oval 23"/>
          <p:cNvSpPr>
            <a:spLocks noChangeArrowheads="1"/>
          </p:cNvSpPr>
          <p:nvPr/>
        </p:nvSpPr>
        <p:spPr bwMode="auto">
          <a:xfrm>
            <a:off x="1147625" y="2200526"/>
            <a:ext cx="1397000" cy="1271588"/>
          </a:xfrm>
          <a:prstGeom prst="ellipse">
            <a:avLst/>
          </a:prstGeom>
          <a:solidFill>
            <a:srgbClr val="FF0000">
              <a:alpha val="10196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82637" name="Oval 23"/>
          <p:cNvSpPr>
            <a:spLocks noChangeArrowheads="1"/>
          </p:cNvSpPr>
          <p:nvPr/>
        </p:nvSpPr>
        <p:spPr bwMode="auto">
          <a:xfrm>
            <a:off x="1017176" y="4804922"/>
            <a:ext cx="1397000" cy="1271587"/>
          </a:xfrm>
          <a:prstGeom prst="ellipse">
            <a:avLst/>
          </a:prstGeom>
          <a:solidFill>
            <a:srgbClr val="4BAB50">
              <a:alpha val="9019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82638" name="Oval 23"/>
          <p:cNvSpPr>
            <a:spLocks noChangeArrowheads="1"/>
          </p:cNvSpPr>
          <p:nvPr/>
        </p:nvSpPr>
        <p:spPr bwMode="auto">
          <a:xfrm>
            <a:off x="3545922" y="4795369"/>
            <a:ext cx="1397000" cy="1271587"/>
          </a:xfrm>
          <a:prstGeom prst="ellipse">
            <a:avLst/>
          </a:prstGeom>
          <a:solidFill>
            <a:srgbClr val="4BAB50">
              <a:alpha val="38823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82639" name="Oval 23"/>
          <p:cNvSpPr>
            <a:spLocks noChangeArrowheads="1"/>
          </p:cNvSpPr>
          <p:nvPr/>
        </p:nvSpPr>
        <p:spPr bwMode="auto">
          <a:xfrm>
            <a:off x="6183106" y="4774448"/>
            <a:ext cx="1397000" cy="1271587"/>
          </a:xfrm>
          <a:prstGeom prst="ellipse">
            <a:avLst/>
          </a:prstGeom>
          <a:solidFill>
            <a:srgbClr val="4BAB50">
              <a:alpha val="47842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12813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82640" name="TextBox 3"/>
          <p:cNvSpPr txBox="1">
            <a:spLocks noChangeArrowheads="1"/>
          </p:cNvSpPr>
          <p:nvPr/>
        </p:nvSpPr>
        <p:spPr bwMode="auto">
          <a:xfrm rot="-5400000">
            <a:off x="-325643" y="3353974"/>
            <a:ext cx="1457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US" altLang="en-US"/>
              <a:t>Effect Size</a:t>
            </a:r>
          </a:p>
        </p:txBody>
      </p:sp>
      <p:sp>
        <p:nvSpPr>
          <p:cNvPr id="282641" name="TextBox 4"/>
          <p:cNvSpPr txBox="1">
            <a:spLocks noChangeArrowheads="1"/>
          </p:cNvSpPr>
          <p:nvPr/>
        </p:nvSpPr>
        <p:spPr bwMode="auto">
          <a:xfrm>
            <a:off x="407781" y="1817069"/>
            <a:ext cx="5556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/>
              <a:t>high</a:t>
            </a:r>
          </a:p>
        </p:txBody>
      </p:sp>
      <p:sp>
        <p:nvSpPr>
          <p:cNvPr id="282642" name="TextBox 27"/>
          <p:cNvSpPr txBox="1">
            <a:spLocks noChangeArrowheads="1"/>
          </p:cNvSpPr>
          <p:nvPr/>
        </p:nvSpPr>
        <p:spPr bwMode="auto">
          <a:xfrm>
            <a:off x="461551" y="6130249"/>
            <a:ext cx="5556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/>
              <a:t>low</a:t>
            </a:r>
          </a:p>
        </p:txBody>
      </p:sp>
    </p:spTree>
    <p:extLst>
      <p:ext uri="{BB962C8B-B14F-4D97-AF65-F5344CB8AC3E}">
        <p14:creationId xmlns:p14="http://schemas.microsoft.com/office/powerpoint/2010/main" val="267347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1593851" y="75407"/>
            <a:ext cx="8940800" cy="9715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smtClean="0">
                <a:solidFill>
                  <a:schemeClr val="bg1">
                    <a:lumMod val="50000"/>
                  </a:schemeClr>
                </a:solidFill>
              </a:rPr>
              <a:t>Things </a:t>
            </a:r>
            <a:r>
              <a:rPr lang="en-US" b="0" dirty="0">
                <a:solidFill>
                  <a:schemeClr val="bg1">
                    <a:lumMod val="50000"/>
                  </a:schemeClr>
                </a:solidFill>
              </a:rPr>
              <a:t>we need to consider in moving from coding to non-coding </a:t>
            </a:r>
            <a:r>
              <a:rPr lang="en-US" b="0" dirty="0" smtClean="0">
                <a:solidFill>
                  <a:schemeClr val="bg1">
                    <a:lumMod val="50000"/>
                  </a:schemeClr>
                </a:solidFill>
              </a:rPr>
              <a:t>#3: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ea typeface="+mj-ea"/>
              </a:rPr>
              <a:t>Variant </a:t>
            </a:r>
            <a:r>
              <a:rPr lang="en-US" dirty="0" smtClean="0">
                <a:ea typeface="+mj-ea"/>
              </a:rPr>
              <a:t>calls (even coding ones) from WGS maybe more informative &amp; accurate</a:t>
            </a:r>
            <a:endParaRPr lang="en-US" dirty="0">
              <a:ea typeface="+mj-ea"/>
            </a:endParaRPr>
          </a:p>
        </p:txBody>
      </p:sp>
      <p:sp>
        <p:nvSpPr>
          <p:cNvPr id="283650" name="TextBox 2"/>
          <p:cNvSpPr txBox="1">
            <a:spLocks noChangeArrowheads="1"/>
          </p:cNvSpPr>
          <p:nvPr/>
        </p:nvSpPr>
        <p:spPr bwMode="auto">
          <a:xfrm>
            <a:off x="7062788" y="1253976"/>
            <a:ext cx="45831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1800" b="0" dirty="0"/>
              <a:t>WGS can detect full spectrum of variants including SNPs, INDELs, &amp; SVs. SVs are harder to interpret just in terms of exomes</a:t>
            </a:r>
            <a:r>
              <a:rPr lang="en-US" altLang="en-US" sz="1800" b="0" dirty="0" smtClean="0"/>
              <a:t>.[Yang et al. AJHG ‘15]</a:t>
            </a:r>
            <a:endParaRPr lang="en-US" altLang="en-US" sz="1800" b="0" dirty="0"/>
          </a:p>
        </p:txBody>
      </p:sp>
      <p:sp>
        <p:nvSpPr>
          <p:cNvPr id="283651" name="Rectangle 8"/>
          <p:cNvSpPr>
            <a:spLocks noChangeArrowheads="1"/>
          </p:cNvSpPr>
          <p:nvPr/>
        </p:nvSpPr>
        <p:spPr bwMode="auto">
          <a:xfrm>
            <a:off x="7151688" y="4074240"/>
            <a:ext cx="4583112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1800" b="0" dirty="0">
                <a:ea typeface="Arial" charset="0"/>
                <a:cs typeface="Arial" charset="0"/>
              </a:rPr>
              <a:t>Potentially better uniformity in coverage may lead to better accuracy in exome variant calling.</a:t>
            </a:r>
          </a:p>
          <a:p>
            <a:endParaRPr lang="en-US" altLang="en-US" sz="1800" b="0" dirty="0">
              <a:ea typeface="Arial" charset="0"/>
              <a:cs typeface="Arial" charset="0"/>
            </a:endParaRPr>
          </a:p>
          <a:p>
            <a:r>
              <a:rPr lang="en-US" altLang="en-US" sz="1800" b="0" dirty="0">
                <a:ea typeface="Arial" charset="0"/>
                <a:cs typeface="Arial" charset="0"/>
              </a:rPr>
              <a:t>WGS also allows for more precise mapping platforms </a:t>
            </a:r>
            <a:r>
              <a:rPr lang="mr-IN" altLang="en-US" sz="1800" b="0" dirty="0">
                <a:ea typeface="Arial" charset="0"/>
                <a:cs typeface="Arial" charset="0"/>
              </a:rPr>
              <a:t>–</a:t>
            </a:r>
            <a:r>
              <a:rPr lang="en-US" altLang="en-US" sz="1800" b="0" dirty="0">
                <a:ea typeface="Arial" charset="0"/>
                <a:cs typeface="Arial" charset="0"/>
              </a:rPr>
              <a:t> </a:t>
            </a:r>
            <a:r>
              <a:rPr lang="en-US" altLang="en-US" sz="1800" b="0" dirty="0" err="1">
                <a:ea typeface="Arial" charset="0"/>
                <a:cs typeface="Arial" charset="0"/>
              </a:rPr>
              <a:t>ie</a:t>
            </a:r>
            <a:r>
              <a:rPr lang="en-US" altLang="en-US" sz="1800" b="0" dirty="0">
                <a:ea typeface="Arial" charset="0"/>
                <a:cs typeface="Arial" charset="0"/>
              </a:rPr>
              <a:t> individual-specific personal </a:t>
            </a:r>
            <a:r>
              <a:rPr lang="en-US" altLang="en-US" sz="1800" b="0" dirty="0" err="1">
                <a:ea typeface="Arial" charset="0"/>
                <a:cs typeface="Arial" charset="0"/>
              </a:rPr>
              <a:t>dipoloid</a:t>
            </a:r>
            <a:r>
              <a:rPr lang="en-US" altLang="en-US" sz="1800" b="0" dirty="0">
                <a:ea typeface="Arial" charset="0"/>
                <a:cs typeface="Arial" charset="0"/>
              </a:rPr>
              <a:t> genomes [</a:t>
            </a:r>
            <a:r>
              <a:rPr lang="en-US" altLang="en-US" sz="1800" b="0" dirty="0" err="1">
                <a:ea typeface="Arial" charset="0"/>
                <a:cs typeface="Arial" charset="0"/>
              </a:rPr>
              <a:t>Rozowsky</a:t>
            </a:r>
            <a:r>
              <a:rPr lang="en-US" altLang="en-US" sz="1800" b="0" dirty="0">
                <a:ea typeface="Arial" charset="0"/>
                <a:cs typeface="Arial" charset="0"/>
              </a:rPr>
              <a:t> et al. (‘11) MSB] and population specific references </a:t>
            </a:r>
            <a:r>
              <a:rPr lang="en-US" altLang="en-US" sz="1800" b="0" dirty="0" smtClean="0">
                <a:ea typeface="Arial" charset="0"/>
                <a:cs typeface="Arial" charset="0"/>
              </a:rPr>
              <a:t>[</a:t>
            </a:r>
            <a:r>
              <a:rPr lang="en-US" altLang="en-US" sz="1800" b="0" dirty="0" err="1" smtClean="0">
                <a:ea typeface="Arial" charset="0"/>
                <a:cs typeface="Arial" charset="0"/>
              </a:rPr>
              <a:t>Chaisson</a:t>
            </a:r>
            <a:r>
              <a:rPr lang="en-US" altLang="en-US" sz="1800" b="0" dirty="0" smtClean="0">
                <a:ea typeface="Arial" charset="0"/>
                <a:cs typeface="Arial" charset="0"/>
              </a:rPr>
              <a:t> et al. NRG </a:t>
            </a:r>
            <a:r>
              <a:rPr lang="en-US" altLang="en-US" sz="1800" b="0" dirty="0"/>
              <a:t>‘</a:t>
            </a:r>
            <a:r>
              <a:rPr lang="en-US" altLang="en-US" sz="1800" b="0" dirty="0" smtClean="0"/>
              <a:t>15</a:t>
            </a:r>
            <a:r>
              <a:rPr lang="en-US" altLang="en-US" sz="1800" b="0" dirty="0" smtClean="0">
                <a:ea typeface="Arial" charset="0"/>
                <a:cs typeface="Arial" charset="0"/>
              </a:rPr>
              <a:t>]</a:t>
            </a:r>
            <a:endParaRPr lang="en-US" altLang="en-US" sz="1800" b="0" dirty="0">
              <a:ea typeface="Arial" charset="0"/>
              <a:cs typeface="Arial" charset="0"/>
            </a:endParaRPr>
          </a:p>
        </p:txBody>
      </p:sp>
      <p:pic>
        <p:nvPicPr>
          <p:cNvPr id="28365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400255"/>
            <a:ext cx="5669276" cy="205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3653" name="Text Box 4"/>
          <p:cNvSpPr txBox="1">
            <a:spLocks noChangeArrowheads="1"/>
          </p:cNvSpPr>
          <p:nvPr/>
        </p:nvSpPr>
        <p:spPr bwMode="auto">
          <a:xfrm>
            <a:off x="1593851" y="6443663"/>
            <a:ext cx="1541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80" tIns="45692" rIns="91380" bIns="45692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Lucida Grande" charset="0"/>
              <a:buChar char="-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Lucida Grande" charset="0"/>
              <a:buChar char="*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*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*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*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*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808080"/>
                </a:solidFill>
              </a:rPr>
              <a:t>[Rozowsky et al., MSB ('</a:t>
            </a:r>
            <a:r>
              <a:rPr lang="en-US" altLang="ja-JP" sz="800">
                <a:solidFill>
                  <a:srgbClr val="808080"/>
                </a:solidFill>
              </a:rPr>
              <a:t>11)]</a:t>
            </a:r>
            <a:endParaRPr lang="en-US" altLang="en-US" sz="800">
              <a:solidFill>
                <a:srgbClr val="808080"/>
              </a:solidFill>
            </a:endParaRPr>
          </a:p>
        </p:txBody>
      </p:sp>
      <p:sp>
        <p:nvSpPr>
          <p:cNvPr id="283654" name="TextBox 13"/>
          <p:cNvSpPr txBox="1">
            <a:spLocks noChangeArrowheads="1"/>
          </p:cNvSpPr>
          <p:nvPr/>
        </p:nvSpPr>
        <p:spPr bwMode="auto">
          <a:xfrm>
            <a:off x="7062788" y="2661324"/>
            <a:ext cx="45831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en-US" sz="1800" b="0" dirty="0"/>
              <a:t>Accuracy of mapping can be better (even to coding), particularly with regard to repeats &amp; pseudogenes [Zhang et al. PLOS Comp. Bio. </a:t>
            </a:r>
            <a:r>
              <a:rPr lang="en-US" altLang="en-US" sz="1800" b="0" dirty="0" smtClean="0"/>
              <a:t>‘17]</a:t>
            </a:r>
            <a:endParaRPr lang="en-US" altLang="en-US" sz="1800" b="0" dirty="0"/>
          </a:p>
        </p:txBody>
      </p:sp>
      <p:pic>
        <p:nvPicPr>
          <p:cNvPr id="283655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75" y="4168775"/>
            <a:ext cx="4597400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7695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mUx0scATZsAjbIOQzzXv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63H6L6JLIZQ6SRM9E8tB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ydOE8t6EPhYbrXL5PMf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mUx0scATZsAjbIOQzzXv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63H6L6JLIZQ6SRM9E8tB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ydOE8t6EPhYbrXL5PMfG"/>
</p:tagLst>
</file>

<file path=ppt/theme/theme1.xml><?xml version="1.0" encoding="utf-8"?>
<a:theme xmlns:a="http://schemas.openxmlformats.org/drawingml/2006/main" name="Basic-template-i0jhhsb-20160605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utline-Style-20160605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o-follow-up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129046</TotalTime>
  <Words>336</Words>
  <Application>Microsoft Macintosh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Courier New</vt:lpstr>
      <vt:lpstr>Lucida Grande</vt:lpstr>
      <vt:lpstr>Basic-template-i0jhhsb-20160605</vt:lpstr>
      <vt:lpstr>Outline-Style-20160605</vt:lpstr>
      <vt:lpstr>to-follow-up</vt:lpstr>
      <vt:lpstr>Challenge 4 –  Moving beyond coding regions</vt:lpstr>
      <vt:lpstr>Things to consider in moving beyond coding #1: Quality &amp; scale of coding v. non-coding annotation &amp; the impact of this on statistical power</vt:lpstr>
      <vt:lpstr> Things we need to consider in moving from coding to non-coding #2:  The fact that the high-impact variants found so far may tend to occur in coding regions (lessons from cancer genomics)</vt:lpstr>
      <vt:lpstr>Things we need to consider in moving from coding to non-coding #3:  Variant calls (even coding ones) from WGS maybe more informative &amp; accurate</vt:lpstr>
    </vt:vector>
  </TitlesOfParts>
  <Company>Yale</Company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Office97</dc:creator>
  <cp:keywords/>
  <cp:lastModifiedBy>Kumar, Sushant</cp:lastModifiedBy>
  <cp:revision>2104</cp:revision>
  <cp:lastPrinted>2016-12-19T03:55:19Z</cp:lastPrinted>
  <dcterms:created xsi:type="dcterms:W3CDTF">2010-09-06T09:08:38Z</dcterms:created>
  <dcterms:modified xsi:type="dcterms:W3CDTF">2018-04-01T04:21:29Z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2</vt:i4>
  </property>
  <property fmtid="{D5CDD505-2E9C-101B-9397-08002B2CF9AE}" pid="7" name="MailAddress">
    <vt:lpwstr>Mark.Gerstein@Yale.edu</vt:lpwstr>
  </property>
  <property fmtid="{D5CDD505-2E9C-101B-9397-08002B2CF9AE}" pid="8" name="HomePage">
    <vt:lpwstr>http://bioinfo.csb.yale.edu</vt:lpwstr>
  </property>
  <property fmtid="{D5CDD505-2E9C-101B-9397-08002B2CF9AE}" pid="9" name="Other">
    <vt:lpwstr>All overheads are copyright 1997, Mark Gerstein, All Rights Reserved</vt:lpwstr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16777215</vt:i4>
  </property>
  <property fmtid="{D5CDD505-2E9C-101B-9397-08002B2CF9AE}" pid="14" name="TextColor">
    <vt:i4>2105376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C:\ppt</vt:lpwstr>
  </property>
  <property fmtid="{D5CDD505-2E9C-101B-9397-08002B2CF9AE}" pid="22" name="Google.Documents.Tracking">
    <vt:lpwstr>true</vt:lpwstr>
  </property>
  <property fmtid="{D5CDD505-2E9C-101B-9397-08002B2CF9AE}" pid="23" name="Google.Documents.DocumentId">
    <vt:lpwstr>1Ek-17Pv72hYtODFYBrTdtjepGAwqaAfgfBznzdfhS-A</vt:lpwstr>
  </property>
  <property fmtid="{D5CDD505-2E9C-101B-9397-08002B2CF9AE}" pid="24" name="Google.Documents.RevisionId">
    <vt:lpwstr>04373787564666993359</vt:lpwstr>
  </property>
  <property fmtid="{D5CDD505-2E9C-101B-9397-08002B2CF9AE}" pid="25" name="Google.Documents.PluginVersion">
    <vt:lpwstr>2.0.2662.553</vt:lpwstr>
  </property>
  <property fmtid="{D5CDD505-2E9C-101B-9397-08002B2CF9AE}" pid="26" name="Google.Documents.MergeIncapabilityFlags">
    <vt:i4>0</vt:i4>
  </property>
</Properties>
</file>