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27432000" cy="27432000"/>
  <p:notesSz cx="6858000" cy="9144000"/>
  <p:defaultTextStyle>
    <a:defPPr>
      <a:defRPr lang="en-US"/>
    </a:defPPr>
    <a:lvl1pPr marL="0" algn="l" defTabSz="2239274" rtl="0" eaLnBrk="1" latinLnBrk="0" hangingPunct="1">
      <a:defRPr sz="4408" kern="1200">
        <a:solidFill>
          <a:schemeClr val="tx1"/>
        </a:solidFill>
        <a:latin typeface="+mn-lt"/>
        <a:ea typeface="+mn-ea"/>
        <a:cs typeface="+mn-cs"/>
      </a:defRPr>
    </a:lvl1pPr>
    <a:lvl2pPr marL="1119637" algn="l" defTabSz="2239274" rtl="0" eaLnBrk="1" latinLnBrk="0" hangingPunct="1">
      <a:defRPr sz="4408" kern="1200">
        <a:solidFill>
          <a:schemeClr val="tx1"/>
        </a:solidFill>
        <a:latin typeface="+mn-lt"/>
        <a:ea typeface="+mn-ea"/>
        <a:cs typeface="+mn-cs"/>
      </a:defRPr>
    </a:lvl2pPr>
    <a:lvl3pPr marL="2239274" algn="l" defTabSz="2239274" rtl="0" eaLnBrk="1" latinLnBrk="0" hangingPunct="1">
      <a:defRPr sz="4408" kern="1200">
        <a:solidFill>
          <a:schemeClr val="tx1"/>
        </a:solidFill>
        <a:latin typeface="+mn-lt"/>
        <a:ea typeface="+mn-ea"/>
        <a:cs typeface="+mn-cs"/>
      </a:defRPr>
    </a:lvl3pPr>
    <a:lvl4pPr marL="3358911" algn="l" defTabSz="2239274" rtl="0" eaLnBrk="1" latinLnBrk="0" hangingPunct="1">
      <a:defRPr sz="4408" kern="1200">
        <a:solidFill>
          <a:schemeClr val="tx1"/>
        </a:solidFill>
        <a:latin typeface="+mn-lt"/>
        <a:ea typeface="+mn-ea"/>
        <a:cs typeface="+mn-cs"/>
      </a:defRPr>
    </a:lvl4pPr>
    <a:lvl5pPr marL="4478548" algn="l" defTabSz="2239274" rtl="0" eaLnBrk="1" latinLnBrk="0" hangingPunct="1">
      <a:defRPr sz="4408" kern="1200">
        <a:solidFill>
          <a:schemeClr val="tx1"/>
        </a:solidFill>
        <a:latin typeface="+mn-lt"/>
        <a:ea typeface="+mn-ea"/>
        <a:cs typeface="+mn-cs"/>
      </a:defRPr>
    </a:lvl5pPr>
    <a:lvl6pPr marL="5598185" algn="l" defTabSz="2239274" rtl="0" eaLnBrk="1" latinLnBrk="0" hangingPunct="1">
      <a:defRPr sz="4408" kern="1200">
        <a:solidFill>
          <a:schemeClr val="tx1"/>
        </a:solidFill>
        <a:latin typeface="+mn-lt"/>
        <a:ea typeface="+mn-ea"/>
        <a:cs typeface="+mn-cs"/>
      </a:defRPr>
    </a:lvl6pPr>
    <a:lvl7pPr marL="6717822" algn="l" defTabSz="2239274" rtl="0" eaLnBrk="1" latinLnBrk="0" hangingPunct="1">
      <a:defRPr sz="4408" kern="1200">
        <a:solidFill>
          <a:schemeClr val="tx1"/>
        </a:solidFill>
        <a:latin typeface="+mn-lt"/>
        <a:ea typeface="+mn-ea"/>
        <a:cs typeface="+mn-cs"/>
      </a:defRPr>
    </a:lvl7pPr>
    <a:lvl8pPr marL="7837460" algn="l" defTabSz="2239274" rtl="0" eaLnBrk="1" latinLnBrk="0" hangingPunct="1">
      <a:defRPr sz="4408" kern="1200">
        <a:solidFill>
          <a:schemeClr val="tx1"/>
        </a:solidFill>
        <a:latin typeface="+mn-lt"/>
        <a:ea typeface="+mn-ea"/>
        <a:cs typeface="+mn-cs"/>
      </a:defRPr>
    </a:lvl8pPr>
    <a:lvl9pPr marL="8957097" algn="l" defTabSz="2239274" rtl="0" eaLnBrk="1" latinLnBrk="0" hangingPunct="1">
      <a:defRPr sz="440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73"/>
    <a:srgbClr val="0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67"/>
    <p:restoredTop sz="94934"/>
  </p:normalViewPr>
  <p:slideViewPr>
    <p:cSldViewPr snapToGrid="0" snapToObjects="1">
      <p:cViewPr>
        <p:scale>
          <a:sx n="61" d="100"/>
          <a:sy n="61" d="100"/>
        </p:scale>
        <p:origin x="-1728" y="-39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4489452"/>
            <a:ext cx="23317200" cy="9550400"/>
          </a:xfrm>
        </p:spPr>
        <p:txBody>
          <a:bodyPr anchor="b"/>
          <a:lstStyle>
            <a:lvl1pPr algn="ctr">
              <a:defRPr sz="1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0" y="14408152"/>
            <a:ext cx="20574000" cy="6623048"/>
          </a:xfrm>
        </p:spPr>
        <p:txBody>
          <a:bodyPr/>
          <a:lstStyle>
            <a:lvl1pPr marL="0" indent="0" algn="ctr">
              <a:buNone/>
              <a:defRPr sz="7200"/>
            </a:lvl1pPr>
            <a:lvl2pPr marL="1371600" indent="0" algn="ctr">
              <a:buNone/>
              <a:defRPr sz="6000"/>
            </a:lvl2pPr>
            <a:lvl3pPr marL="2743200" indent="0" algn="ctr">
              <a:buNone/>
              <a:defRPr sz="5400"/>
            </a:lvl3pPr>
            <a:lvl4pPr marL="4114800" indent="0" algn="ctr">
              <a:buNone/>
              <a:defRPr sz="4800"/>
            </a:lvl4pPr>
            <a:lvl5pPr marL="5486400" indent="0" algn="ctr">
              <a:buNone/>
              <a:defRPr sz="4800"/>
            </a:lvl5pPr>
            <a:lvl6pPr marL="6858000" indent="0" algn="ctr">
              <a:buNone/>
              <a:defRPr sz="4800"/>
            </a:lvl6pPr>
            <a:lvl7pPr marL="8229600" indent="0" algn="ctr">
              <a:buNone/>
              <a:defRPr sz="4800"/>
            </a:lvl7pPr>
            <a:lvl8pPr marL="9601200" indent="0" algn="ctr">
              <a:buNone/>
              <a:defRPr sz="4800"/>
            </a:lvl8pPr>
            <a:lvl9pPr marL="10972800" indent="0" algn="ctr">
              <a:buNone/>
              <a:defRPr sz="4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1419-7048-9045-8DD7-1A96DFA8E969}" type="datetimeFigureOut">
              <a:rPr lang="en-US" smtClean="0"/>
              <a:t>3/26/18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765E-4B7B-214E-A5CC-029CB12A6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959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1419-7048-9045-8DD7-1A96DFA8E969}" type="datetimeFigureOut">
              <a:rPr lang="en-US" smtClean="0"/>
              <a:t>3/26/18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765E-4B7B-214E-A5CC-029CB12A6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29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631027" y="1460500"/>
            <a:ext cx="5915025" cy="2324735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85952" y="1460500"/>
            <a:ext cx="17402175" cy="2324735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1419-7048-9045-8DD7-1A96DFA8E969}" type="datetimeFigureOut">
              <a:rPr lang="en-US" smtClean="0"/>
              <a:t>3/26/18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765E-4B7B-214E-A5CC-029CB12A6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272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1419-7048-9045-8DD7-1A96DFA8E969}" type="datetimeFigureOut">
              <a:rPr lang="en-US" smtClean="0"/>
              <a:t>3/26/18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765E-4B7B-214E-A5CC-029CB12A6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172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1664" y="6838958"/>
            <a:ext cx="23660100" cy="11410948"/>
          </a:xfrm>
        </p:spPr>
        <p:txBody>
          <a:bodyPr anchor="b"/>
          <a:lstStyle>
            <a:lvl1pPr>
              <a:defRPr sz="1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1664" y="18357858"/>
            <a:ext cx="23660100" cy="6000748"/>
          </a:xfrm>
        </p:spPr>
        <p:txBody>
          <a:bodyPr/>
          <a:lstStyle>
            <a:lvl1pPr marL="0" indent="0">
              <a:buNone/>
              <a:defRPr sz="7200">
                <a:solidFill>
                  <a:schemeClr val="tx1"/>
                </a:solidFill>
              </a:defRPr>
            </a:lvl1pPr>
            <a:lvl2pPr marL="137160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2pPr>
            <a:lvl3pPr marL="274320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3pPr>
            <a:lvl4pPr marL="41148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4pPr>
            <a:lvl5pPr marL="54864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5pPr>
            <a:lvl6pPr marL="68580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82296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96012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109728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1419-7048-9045-8DD7-1A96DFA8E969}" type="datetimeFigureOut">
              <a:rPr lang="en-US" smtClean="0"/>
              <a:t>3/26/18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765E-4B7B-214E-A5CC-029CB12A6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901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85950" y="7302500"/>
            <a:ext cx="11658600" cy="174053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7450" y="7302500"/>
            <a:ext cx="11658600" cy="174053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1419-7048-9045-8DD7-1A96DFA8E969}" type="datetimeFigureOut">
              <a:rPr lang="en-US" smtClean="0"/>
              <a:t>3/26/18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765E-4B7B-214E-A5CC-029CB12A6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781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1460506"/>
            <a:ext cx="23660100" cy="53022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9526" y="6724652"/>
            <a:ext cx="11605020" cy="3295648"/>
          </a:xfrm>
        </p:spPr>
        <p:txBody>
          <a:bodyPr anchor="b"/>
          <a:lstStyle>
            <a:lvl1pPr marL="0" indent="0">
              <a:buNone/>
              <a:defRPr sz="7200" b="1"/>
            </a:lvl1pPr>
            <a:lvl2pPr marL="1371600" indent="0">
              <a:buNone/>
              <a:defRPr sz="6000" b="1"/>
            </a:lvl2pPr>
            <a:lvl3pPr marL="2743200" indent="0">
              <a:buNone/>
              <a:defRPr sz="5400" b="1"/>
            </a:lvl3pPr>
            <a:lvl4pPr marL="4114800" indent="0">
              <a:buNone/>
              <a:defRPr sz="4800" b="1"/>
            </a:lvl4pPr>
            <a:lvl5pPr marL="5486400" indent="0">
              <a:buNone/>
              <a:defRPr sz="4800" b="1"/>
            </a:lvl5pPr>
            <a:lvl6pPr marL="6858000" indent="0">
              <a:buNone/>
              <a:defRPr sz="4800" b="1"/>
            </a:lvl6pPr>
            <a:lvl7pPr marL="8229600" indent="0">
              <a:buNone/>
              <a:defRPr sz="4800" b="1"/>
            </a:lvl7pPr>
            <a:lvl8pPr marL="9601200" indent="0">
              <a:buNone/>
              <a:defRPr sz="4800" b="1"/>
            </a:lvl8pPr>
            <a:lvl9pPr marL="10972800" indent="0">
              <a:buNone/>
              <a:defRPr sz="4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89526" y="10020300"/>
            <a:ext cx="11605020" cy="147383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887452" y="6724652"/>
            <a:ext cx="11662173" cy="3295648"/>
          </a:xfrm>
        </p:spPr>
        <p:txBody>
          <a:bodyPr anchor="b"/>
          <a:lstStyle>
            <a:lvl1pPr marL="0" indent="0">
              <a:buNone/>
              <a:defRPr sz="7200" b="1"/>
            </a:lvl1pPr>
            <a:lvl2pPr marL="1371600" indent="0">
              <a:buNone/>
              <a:defRPr sz="6000" b="1"/>
            </a:lvl2pPr>
            <a:lvl3pPr marL="2743200" indent="0">
              <a:buNone/>
              <a:defRPr sz="5400" b="1"/>
            </a:lvl3pPr>
            <a:lvl4pPr marL="4114800" indent="0">
              <a:buNone/>
              <a:defRPr sz="4800" b="1"/>
            </a:lvl4pPr>
            <a:lvl5pPr marL="5486400" indent="0">
              <a:buNone/>
              <a:defRPr sz="4800" b="1"/>
            </a:lvl5pPr>
            <a:lvl6pPr marL="6858000" indent="0">
              <a:buNone/>
              <a:defRPr sz="4800" b="1"/>
            </a:lvl6pPr>
            <a:lvl7pPr marL="8229600" indent="0">
              <a:buNone/>
              <a:defRPr sz="4800" b="1"/>
            </a:lvl7pPr>
            <a:lvl8pPr marL="9601200" indent="0">
              <a:buNone/>
              <a:defRPr sz="4800" b="1"/>
            </a:lvl8pPr>
            <a:lvl9pPr marL="10972800" indent="0">
              <a:buNone/>
              <a:defRPr sz="4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887452" y="10020300"/>
            <a:ext cx="11662173" cy="147383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1419-7048-9045-8DD7-1A96DFA8E969}" type="datetimeFigureOut">
              <a:rPr lang="en-US" smtClean="0"/>
              <a:t>3/26/18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765E-4B7B-214E-A5CC-029CB12A6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65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1419-7048-9045-8DD7-1A96DFA8E969}" type="datetimeFigureOut">
              <a:rPr lang="en-US" smtClean="0"/>
              <a:t>3/26/18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765E-4B7B-214E-A5CC-029CB12A6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89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1419-7048-9045-8DD7-1A96DFA8E969}" type="datetimeFigureOut">
              <a:rPr lang="en-US" smtClean="0"/>
              <a:t>3/26/18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765E-4B7B-214E-A5CC-029CB12A6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94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1828800"/>
            <a:ext cx="8847534" cy="6400800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62173" y="3949706"/>
            <a:ext cx="13887450" cy="19494500"/>
          </a:xfrm>
        </p:spPr>
        <p:txBody>
          <a:bodyPr/>
          <a:lstStyle>
            <a:lvl1pPr>
              <a:defRPr sz="9600"/>
            </a:lvl1pPr>
            <a:lvl2pPr>
              <a:defRPr sz="8400"/>
            </a:lvl2pPr>
            <a:lvl3pPr>
              <a:defRPr sz="7200"/>
            </a:lvl3pPr>
            <a:lvl4pPr>
              <a:defRPr sz="6000"/>
            </a:lvl4pPr>
            <a:lvl5pPr>
              <a:defRPr sz="6000"/>
            </a:lvl5pPr>
            <a:lvl6pPr>
              <a:defRPr sz="6000"/>
            </a:lvl6pPr>
            <a:lvl7pPr>
              <a:defRPr sz="6000"/>
            </a:lvl7pPr>
            <a:lvl8pPr>
              <a:defRPr sz="6000"/>
            </a:lvl8pPr>
            <a:lvl9pPr>
              <a:defRPr sz="6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23" y="8229600"/>
            <a:ext cx="8847534" cy="15246352"/>
          </a:xfrm>
        </p:spPr>
        <p:txBody>
          <a:bodyPr/>
          <a:lstStyle>
            <a:lvl1pPr marL="0" indent="0">
              <a:buNone/>
              <a:defRPr sz="4800"/>
            </a:lvl1pPr>
            <a:lvl2pPr marL="1371600" indent="0">
              <a:buNone/>
              <a:defRPr sz="4200"/>
            </a:lvl2pPr>
            <a:lvl3pPr marL="2743200" indent="0">
              <a:buNone/>
              <a:defRPr sz="3600"/>
            </a:lvl3pPr>
            <a:lvl4pPr marL="4114800" indent="0">
              <a:buNone/>
              <a:defRPr sz="3000"/>
            </a:lvl4pPr>
            <a:lvl5pPr marL="5486400" indent="0">
              <a:buNone/>
              <a:defRPr sz="3000"/>
            </a:lvl5pPr>
            <a:lvl6pPr marL="6858000" indent="0">
              <a:buNone/>
              <a:defRPr sz="3000"/>
            </a:lvl6pPr>
            <a:lvl7pPr marL="8229600" indent="0">
              <a:buNone/>
              <a:defRPr sz="3000"/>
            </a:lvl7pPr>
            <a:lvl8pPr marL="9601200" indent="0">
              <a:buNone/>
              <a:defRPr sz="3000"/>
            </a:lvl8pPr>
            <a:lvl9pPr marL="10972800" indent="0">
              <a:buNone/>
              <a:defRPr sz="3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1419-7048-9045-8DD7-1A96DFA8E969}" type="datetimeFigureOut">
              <a:rPr lang="en-US" smtClean="0"/>
              <a:t>3/26/18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765E-4B7B-214E-A5CC-029CB12A6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076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1828800"/>
            <a:ext cx="8847534" cy="6400800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62173" y="3949706"/>
            <a:ext cx="13887450" cy="19494500"/>
          </a:xfrm>
        </p:spPr>
        <p:txBody>
          <a:bodyPr anchor="t"/>
          <a:lstStyle>
            <a:lvl1pPr marL="0" indent="0">
              <a:buNone/>
              <a:defRPr sz="9600"/>
            </a:lvl1pPr>
            <a:lvl2pPr marL="1371600" indent="0">
              <a:buNone/>
              <a:defRPr sz="8400"/>
            </a:lvl2pPr>
            <a:lvl3pPr marL="2743200" indent="0">
              <a:buNone/>
              <a:defRPr sz="7200"/>
            </a:lvl3pPr>
            <a:lvl4pPr marL="4114800" indent="0">
              <a:buNone/>
              <a:defRPr sz="6000"/>
            </a:lvl4pPr>
            <a:lvl5pPr marL="5486400" indent="0">
              <a:buNone/>
              <a:defRPr sz="6000"/>
            </a:lvl5pPr>
            <a:lvl6pPr marL="6858000" indent="0">
              <a:buNone/>
              <a:defRPr sz="6000"/>
            </a:lvl6pPr>
            <a:lvl7pPr marL="8229600" indent="0">
              <a:buNone/>
              <a:defRPr sz="6000"/>
            </a:lvl7pPr>
            <a:lvl8pPr marL="9601200" indent="0">
              <a:buNone/>
              <a:defRPr sz="6000"/>
            </a:lvl8pPr>
            <a:lvl9pPr marL="10972800" indent="0">
              <a:buNone/>
              <a:defRPr sz="6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23" y="8229600"/>
            <a:ext cx="8847534" cy="15246352"/>
          </a:xfrm>
        </p:spPr>
        <p:txBody>
          <a:bodyPr/>
          <a:lstStyle>
            <a:lvl1pPr marL="0" indent="0">
              <a:buNone/>
              <a:defRPr sz="4800"/>
            </a:lvl1pPr>
            <a:lvl2pPr marL="1371600" indent="0">
              <a:buNone/>
              <a:defRPr sz="4200"/>
            </a:lvl2pPr>
            <a:lvl3pPr marL="2743200" indent="0">
              <a:buNone/>
              <a:defRPr sz="3600"/>
            </a:lvl3pPr>
            <a:lvl4pPr marL="4114800" indent="0">
              <a:buNone/>
              <a:defRPr sz="3000"/>
            </a:lvl4pPr>
            <a:lvl5pPr marL="5486400" indent="0">
              <a:buNone/>
              <a:defRPr sz="3000"/>
            </a:lvl5pPr>
            <a:lvl6pPr marL="6858000" indent="0">
              <a:buNone/>
              <a:defRPr sz="3000"/>
            </a:lvl6pPr>
            <a:lvl7pPr marL="8229600" indent="0">
              <a:buNone/>
              <a:defRPr sz="3000"/>
            </a:lvl7pPr>
            <a:lvl8pPr marL="9601200" indent="0">
              <a:buNone/>
              <a:defRPr sz="3000"/>
            </a:lvl8pPr>
            <a:lvl9pPr marL="10972800" indent="0">
              <a:buNone/>
              <a:defRPr sz="3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1419-7048-9045-8DD7-1A96DFA8E969}" type="datetimeFigureOut">
              <a:rPr lang="en-US" smtClean="0"/>
              <a:t>3/26/18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B765E-4B7B-214E-A5CC-029CB12A6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976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85950" y="1460506"/>
            <a:ext cx="23660100" cy="53022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5950" y="7302500"/>
            <a:ext cx="23660100" cy="17405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85950" y="25425406"/>
            <a:ext cx="617220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E1419-7048-9045-8DD7-1A96DFA8E969}" type="datetimeFigureOut">
              <a:rPr lang="en-US" smtClean="0"/>
              <a:t>3/26/18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086850" y="25425406"/>
            <a:ext cx="925830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373850" y="25425406"/>
            <a:ext cx="617220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B765E-4B7B-214E-A5CC-029CB12A6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99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743200" rtl="0" eaLnBrk="1" latinLnBrk="0" hangingPunct="1">
        <a:lnSpc>
          <a:spcPct val="90000"/>
        </a:lnSpc>
        <a:spcBef>
          <a:spcPct val="0"/>
        </a:spcBef>
        <a:buNone/>
        <a:defRPr sz="1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0" indent="-685800" algn="l" defTabSz="2743200" rtl="0" eaLnBrk="1" latinLnBrk="0" hangingPunct="1">
        <a:lnSpc>
          <a:spcPct val="90000"/>
        </a:lnSpc>
        <a:spcBef>
          <a:spcPts val="30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4800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75438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915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10287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1658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114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229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601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Rectangle 530">
            <a:extLst>
              <a:ext uri="{FF2B5EF4-FFF2-40B4-BE49-F238E27FC236}">
                <a16:creationId xmlns="" xmlns:a16="http://schemas.microsoft.com/office/drawing/2014/main" id="{C7CACA83-B55F-BD46-8308-0C3EFA48B557}"/>
              </a:ext>
            </a:extLst>
          </p:cNvPr>
          <p:cNvSpPr/>
          <p:nvPr/>
        </p:nvSpPr>
        <p:spPr>
          <a:xfrm>
            <a:off x="21038852" y="17380255"/>
            <a:ext cx="411480" cy="411480"/>
          </a:xfrm>
          <a:prstGeom prst="rect">
            <a:avLst/>
          </a:prstGeom>
          <a:noFill/>
          <a:ln w="57150">
            <a:solidFill>
              <a:srgbClr val="0C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2" name="Rectangle 531">
            <a:extLst>
              <a:ext uri="{FF2B5EF4-FFF2-40B4-BE49-F238E27FC236}">
                <a16:creationId xmlns="" xmlns:a16="http://schemas.microsoft.com/office/drawing/2014/main" id="{C7CACA83-B55F-BD46-8308-0C3EFA48B557}"/>
              </a:ext>
            </a:extLst>
          </p:cNvPr>
          <p:cNvSpPr/>
          <p:nvPr/>
        </p:nvSpPr>
        <p:spPr>
          <a:xfrm>
            <a:off x="21708028" y="17385997"/>
            <a:ext cx="411480" cy="411480"/>
          </a:xfrm>
          <a:prstGeom prst="rect">
            <a:avLst/>
          </a:prstGeom>
          <a:noFill/>
          <a:ln w="57150">
            <a:solidFill>
              <a:srgbClr val="0C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8" name="Triangle 487">
            <a:extLst>
              <a:ext uri="{FF2B5EF4-FFF2-40B4-BE49-F238E27FC236}">
                <a16:creationId xmlns="" xmlns:a16="http://schemas.microsoft.com/office/drawing/2014/main" id="{0A26713E-E4CC-FC4E-A011-99B93619A457}"/>
              </a:ext>
            </a:extLst>
          </p:cNvPr>
          <p:cNvSpPr/>
          <p:nvPr/>
        </p:nvSpPr>
        <p:spPr>
          <a:xfrm>
            <a:off x="6176346" y="17305344"/>
            <a:ext cx="411480" cy="411480"/>
          </a:xfrm>
          <a:prstGeom prst="triangle">
            <a:avLst/>
          </a:prstGeom>
          <a:noFill/>
          <a:ln w="254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0" name="Rectangle 499">
            <a:extLst>
              <a:ext uri="{FF2B5EF4-FFF2-40B4-BE49-F238E27FC236}">
                <a16:creationId xmlns="" xmlns:a16="http://schemas.microsoft.com/office/drawing/2014/main" id="{C7CACA83-B55F-BD46-8308-0C3EFA48B557}"/>
              </a:ext>
            </a:extLst>
          </p:cNvPr>
          <p:cNvSpPr/>
          <p:nvPr/>
        </p:nvSpPr>
        <p:spPr>
          <a:xfrm>
            <a:off x="5555705" y="17318075"/>
            <a:ext cx="411480" cy="411480"/>
          </a:xfrm>
          <a:prstGeom prst="rect">
            <a:avLst/>
          </a:prstGeom>
          <a:noFill/>
          <a:ln w="25400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1" name="Triangle 500">
            <a:extLst>
              <a:ext uri="{FF2B5EF4-FFF2-40B4-BE49-F238E27FC236}">
                <a16:creationId xmlns="" xmlns:a16="http://schemas.microsoft.com/office/drawing/2014/main" id="{0A26713E-E4CC-FC4E-A011-99B93619A457}"/>
              </a:ext>
            </a:extLst>
          </p:cNvPr>
          <p:cNvSpPr/>
          <p:nvPr/>
        </p:nvSpPr>
        <p:spPr>
          <a:xfrm>
            <a:off x="7451111" y="17291984"/>
            <a:ext cx="411480" cy="411480"/>
          </a:xfrm>
          <a:prstGeom prst="triangle">
            <a:avLst/>
          </a:prstGeom>
          <a:noFill/>
          <a:ln w="254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2" name="Rectangle 501">
            <a:extLst>
              <a:ext uri="{FF2B5EF4-FFF2-40B4-BE49-F238E27FC236}">
                <a16:creationId xmlns="" xmlns:a16="http://schemas.microsoft.com/office/drawing/2014/main" id="{C7CACA83-B55F-BD46-8308-0C3EFA48B557}"/>
              </a:ext>
            </a:extLst>
          </p:cNvPr>
          <p:cNvSpPr/>
          <p:nvPr/>
        </p:nvSpPr>
        <p:spPr>
          <a:xfrm>
            <a:off x="6802221" y="17303595"/>
            <a:ext cx="411480" cy="411480"/>
          </a:xfrm>
          <a:prstGeom prst="rect">
            <a:avLst/>
          </a:prstGeom>
          <a:noFill/>
          <a:ln w="25400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20" name="Group 519"/>
          <p:cNvGrpSpPr/>
          <p:nvPr/>
        </p:nvGrpSpPr>
        <p:grpSpPr>
          <a:xfrm>
            <a:off x="2209766" y="17026008"/>
            <a:ext cx="6319884" cy="2330753"/>
            <a:chOff x="657856" y="617069"/>
            <a:chExt cx="6236430" cy="2084370"/>
          </a:xfrm>
        </p:grpSpPr>
        <p:sp>
          <p:nvSpPr>
            <p:cNvPr id="521" name="Rounded Rectangle 520">
              <a:extLst>
                <a:ext uri="{FF2B5EF4-FFF2-40B4-BE49-F238E27FC236}">
                  <a16:creationId xmlns="" xmlns:a16="http://schemas.microsoft.com/office/drawing/2014/main" id="{B76DD349-8CA1-2D4A-8AEB-476C2BCE3A93}"/>
                </a:ext>
              </a:extLst>
            </p:cNvPr>
            <p:cNvSpPr/>
            <p:nvPr/>
          </p:nvSpPr>
          <p:spPr>
            <a:xfrm>
              <a:off x="740229" y="684211"/>
              <a:ext cx="6057342" cy="195124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2" name="Rounded Rectangle 521">
              <a:extLst>
                <a:ext uri="{FF2B5EF4-FFF2-40B4-BE49-F238E27FC236}">
                  <a16:creationId xmlns="" xmlns:a16="http://schemas.microsoft.com/office/drawing/2014/main" id="{4CF8249C-068F-EC41-B842-2163B684848E}"/>
                </a:ext>
              </a:extLst>
            </p:cNvPr>
            <p:cNvSpPr/>
            <p:nvPr/>
          </p:nvSpPr>
          <p:spPr>
            <a:xfrm>
              <a:off x="657856" y="617069"/>
              <a:ext cx="6236430" cy="208437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48" name="Straight Connector 447"/>
          <p:cNvCxnSpPr/>
          <p:nvPr/>
        </p:nvCxnSpPr>
        <p:spPr>
          <a:xfrm flipV="1">
            <a:off x="2367600" y="17036339"/>
            <a:ext cx="6246058" cy="1118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6" name="Straight Connector 445"/>
          <p:cNvCxnSpPr/>
          <p:nvPr/>
        </p:nvCxnSpPr>
        <p:spPr>
          <a:xfrm flipV="1">
            <a:off x="2356787" y="18134969"/>
            <a:ext cx="6246058" cy="111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85" name="Table 4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1950710"/>
              </p:ext>
            </p:extLst>
          </p:nvPr>
        </p:nvGraphicFramePr>
        <p:xfrm>
          <a:off x="17389020" y="20770452"/>
          <a:ext cx="6284640" cy="48268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94880"/>
                <a:gridCol w="2094880"/>
                <a:gridCol w="2094880"/>
              </a:tblGrid>
              <a:tr h="987554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urier" charset="0"/>
                          <a:ea typeface="Courier" charset="0"/>
                          <a:cs typeface="Courier" charset="0"/>
                        </a:rPr>
                        <a:t>GEN</a:t>
                      </a:r>
                      <a:endParaRPr lang="en-US" sz="2400" dirty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urier" charset="0"/>
                          <a:ea typeface="Courier" charset="0"/>
                          <a:cs typeface="Courier" charset="0"/>
                        </a:rPr>
                        <a:t>ETH</a:t>
                      </a:r>
                      <a:endParaRPr lang="en-US" sz="2400" dirty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urier" charset="0"/>
                          <a:ea typeface="Courier" charset="0"/>
                          <a:cs typeface="Courier" charset="0"/>
                        </a:rPr>
                        <a:t>AGE</a:t>
                      </a:r>
                      <a:endParaRPr lang="en-US" sz="2400" dirty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</a:tr>
              <a:tr h="767857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urier" charset="0"/>
                          <a:ea typeface="Courier" charset="0"/>
                          <a:cs typeface="Courier" charset="0"/>
                        </a:rPr>
                        <a:t>50.0%</a:t>
                      </a:r>
                      <a:endParaRPr lang="en-US" sz="2400" dirty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urier" charset="0"/>
                          <a:ea typeface="Courier" charset="0"/>
                          <a:cs typeface="Courier" charset="0"/>
                        </a:rPr>
                        <a:t>99.0%</a:t>
                      </a:r>
                      <a:endParaRPr lang="en-US" sz="2400" dirty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urier" charset="0"/>
                          <a:ea typeface="Courier" charset="0"/>
                          <a:cs typeface="Courier" charset="0"/>
                        </a:rPr>
                        <a:t>61.9%</a:t>
                      </a:r>
                      <a:endParaRPr lang="en-US" sz="2400" dirty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</a:tr>
              <a:tr h="767857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urier" charset="0"/>
                          <a:ea typeface="Courier" charset="0"/>
                          <a:cs typeface="Courier" charset="0"/>
                        </a:rPr>
                        <a:t>69.7%</a:t>
                      </a:r>
                      <a:endParaRPr lang="en-US" sz="2400" dirty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urier" charset="0"/>
                          <a:ea typeface="Courier" charset="0"/>
                          <a:cs typeface="Courier" charset="0"/>
                        </a:rPr>
                        <a:t>86.0%</a:t>
                      </a:r>
                      <a:endParaRPr lang="en-US" sz="2400" dirty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urier" charset="0"/>
                          <a:ea typeface="Courier" charset="0"/>
                          <a:cs typeface="Courier" charset="0"/>
                        </a:rPr>
                        <a:t>81.2%</a:t>
                      </a:r>
                      <a:endParaRPr lang="en-US" sz="2400" dirty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</a:tr>
              <a:tr h="767857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urier" charset="0"/>
                          <a:ea typeface="Courier" charset="0"/>
                          <a:cs typeface="Courier" charset="0"/>
                        </a:rPr>
                        <a:t>67.4%</a:t>
                      </a:r>
                      <a:endParaRPr lang="en-US" sz="2400" dirty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urier" charset="0"/>
                          <a:ea typeface="Courier" charset="0"/>
                          <a:cs typeface="Courier" charset="0"/>
                        </a:rPr>
                        <a:t>85.7%</a:t>
                      </a:r>
                      <a:endParaRPr lang="en-US" sz="2400" dirty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urier" charset="0"/>
                          <a:ea typeface="Courier" charset="0"/>
                          <a:cs typeface="Courier" charset="0"/>
                        </a:rPr>
                        <a:t>81.5%</a:t>
                      </a:r>
                      <a:endParaRPr lang="en-US" sz="2400" dirty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</a:tr>
              <a:tr h="767857">
                <a:tc>
                  <a:txBody>
                    <a:bodyPr/>
                    <a:lstStyle/>
                    <a:p>
                      <a:endParaRPr lang="en-US" sz="2400" dirty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</a:tr>
              <a:tr h="767857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urier" charset="0"/>
                          <a:ea typeface="Courier" charset="0"/>
                          <a:cs typeface="Courier" charset="0"/>
                        </a:rPr>
                        <a:t>69.7%</a:t>
                      </a:r>
                      <a:endParaRPr lang="en-US" sz="2400" dirty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urier" charset="0"/>
                          <a:ea typeface="Courier" charset="0"/>
                          <a:cs typeface="Courier" charset="0"/>
                        </a:rPr>
                        <a:t>92.7%</a:t>
                      </a:r>
                      <a:endParaRPr lang="en-US" sz="2400" dirty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urier" charset="0"/>
                          <a:ea typeface="Courier" charset="0"/>
                          <a:cs typeface="Courier" charset="0"/>
                        </a:rPr>
                        <a:t>83.9%</a:t>
                      </a:r>
                      <a:endParaRPr lang="en-US" sz="2400" dirty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474" name="Group 473"/>
          <p:cNvGrpSpPr/>
          <p:nvPr/>
        </p:nvGrpSpPr>
        <p:grpSpPr>
          <a:xfrm>
            <a:off x="12606187" y="15499490"/>
            <a:ext cx="861308" cy="431307"/>
            <a:chOff x="4194189" y="897333"/>
            <a:chExt cx="861308" cy="431307"/>
          </a:xfrm>
        </p:grpSpPr>
        <p:cxnSp>
          <p:nvCxnSpPr>
            <p:cNvPr id="475" name="Straight Arrow Connector 474"/>
            <p:cNvCxnSpPr/>
            <p:nvPr/>
          </p:nvCxnSpPr>
          <p:spPr>
            <a:xfrm flipH="1" flipV="1">
              <a:off x="4196875" y="897333"/>
              <a:ext cx="858622" cy="431307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6" name="Straight Arrow Connector 475"/>
            <p:cNvCxnSpPr/>
            <p:nvPr/>
          </p:nvCxnSpPr>
          <p:spPr>
            <a:xfrm flipV="1">
              <a:off x="4194189" y="905903"/>
              <a:ext cx="815916" cy="384612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7" name="Straight Arrow Connector 476"/>
            <p:cNvCxnSpPr/>
            <p:nvPr/>
          </p:nvCxnSpPr>
          <p:spPr>
            <a:xfrm flipV="1">
              <a:off x="4603870" y="950897"/>
              <a:ext cx="12339" cy="354478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8" name="Group 477"/>
          <p:cNvGrpSpPr/>
          <p:nvPr/>
        </p:nvGrpSpPr>
        <p:grpSpPr>
          <a:xfrm>
            <a:off x="19424488" y="15537218"/>
            <a:ext cx="861308" cy="431307"/>
            <a:chOff x="4194189" y="897333"/>
            <a:chExt cx="861308" cy="431307"/>
          </a:xfrm>
        </p:grpSpPr>
        <p:cxnSp>
          <p:nvCxnSpPr>
            <p:cNvPr id="479" name="Straight Arrow Connector 478"/>
            <p:cNvCxnSpPr/>
            <p:nvPr/>
          </p:nvCxnSpPr>
          <p:spPr>
            <a:xfrm flipH="1" flipV="1">
              <a:off x="4196875" y="897333"/>
              <a:ext cx="858622" cy="431307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0" name="Straight Arrow Connector 479"/>
            <p:cNvCxnSpPr/>
            <p:nvPr/>
          </p:nvCxnSpPr>
          <p:spPr>
            <a:xfrm flipV="1">
              <a:off x="4194189" y="905903"/>
              <a:ext cx="815916" cy="384612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1" name="Straight Arrow Connector 480"/>
            <p:cNvCxnSpPr/>
            <p:nvPr/>
          </p:nvCxnSpPr>
          <p:spPr>
            <a:xfrm flipV="1">
              <a:off x="4603870" y="950897"/>
              <a:ext cx="12339" cy="354478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0" name="Straight Connector 129"/>
          <p:cNvCxnSpPr/>
          <p:nvPr/>
        </p:nvCxnSpPr>
        <p:spPr>
          <a:xfrm>
            <a:off x="3261757" y="9154755"/>
            <a:ext cx="16890789" cy="8040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3220669" y="6770215"/>
            <a:ext cx="16890789" cy="8040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4190823" y="18519708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952260" y="18527738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622702" y="18121859"/>
            <a:ext cx="5565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err="1">
                <a:solidFill>
                  <a:srgbClr val="00B050"/>
                </a:solidFill>
                <a:latin typeface="Courier" charset="0"/>
                <a:ea typeface="Courier" charset="0"/>
                <a:cs typeface="Courier" charset="0"/>
              </a:rPr>
              <a:t>cQTL</a:t>
            </a:r>
            <a:endParaRPr lang="en-US" sz="1200" dirty="0">
              <a:solidFill>
                <a:srgbClr val="00B050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cxnSp>
        <p:nvCxnSpPr>
          <p:cNvPr id="22" name="Straight Arrow Connector 21"/>
          <p:cNvCxnSpPr>
            <a:stCxn id="45" idx="0"/>
          </p:cNvCxnSpPr>
          <p:nvPr/>
        </p:nvCxnSpPr>
        <p:spPr>
          <a:xfrm flipV="1">
            <a:off x="5321171" y="17713075"/>
            <a:ext cx="468996" cy="806633"/>
          </a:xfrm>
          <a:prstGeom prst="straightConnector1">
            <a:avLst/>
          </a:prstGeom>
          <a:ln w="25400">
            <a:solidFill>
              <a:srgbClr val="00B05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50" idx="0"/>
          </p:cNvCxnSpPr>
          <p:nvPr/>
        </p:nvCxnSpPr>
        <p:spPr>
          <a:xfrm flipH="1" flipV="1">
            <a:off x="2757619" y="17739645"/>
            <a:ext cx="754357" cy="758205"/>
          </a:xfrm>
          <a:prstGeom prst="straightConnector1">
            <a:avLst/>
          </a:prstGeom>
          <a:ln w="25400">
            <a:solidFill>
              <a:srgbClr val="00B05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093332" y="18519708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284137" y="18497850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4" name="Group 53"/>
          <p:cNvGrpSpPr/>
          <p:nvPr/>
        </p:nvGrpSpPr>
        <p:grpSpPr>
          <a:xfrm>
            <a:off x="7123944" y="6586626"/>
            <a:ext cx="861308" cy="431307"/>
            <a:chOff x="4194189" y="897333"/>
            <a:chExt cx="861308" cy="431307"/>
          </a:xfrm>
        </p:grpSpPr>
        <p:cxnSp>
          <p:nvCxnSpPr>
            <p:cNvPr id="55" name="Straight Arrow Connector 54"/>
            <p:cNvCxnSpPr/>
            <p:nvPr/>
          </p:nvCxnSpPr>
          <p:spPr>
            <a:xfrm flipH="1" flipV="1">
              <a:off x="4196875" y="897333"/>
              <a:ext cx="858622" cy="431307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/>
            <p:nvPr/>
          </p:nvCxnSpPr>
          <p:spPr>
            <a:xfrm flipV="1">
              <a:off x="4194189" y="905903"/>
              <a:ext cx="815916" cy="384612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 flipV="1">
              <a:off x="4603870" y="950897"/>
              <a:ext cx="12339" cy="354478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6" name="Straight Arrow Connector 65"/>
          <p:cNvCxnSpPr/>
          <p:nvPr/>
        </p:nvCxnSpPr>
        <p:spPr>
          <a:xfrm flipH="1" flipV="1">
            <a:off x="5790167" y="17713074"/>
            <a:ext cx="389932" cy="814665"/>
          </a:xfrm>
          <a:prstGeom prst="straightConnector1">
            <a:avLst/>
          </a:prstGeom>
          <a:ln w="25400">
            <a:solidFill>
              <a:srgbClr val="00B05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747071" y="18546192"/>
            <a:ext cx="7793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SNPs</a:t>
            </a:r>
          </a:p>
        </p:txBody>
      </p:sp>
      <p:sp>
        <p:nvSpPr>
          <p:cNvPr id="72" name="Oval 71"/>
          <p:cNvSpPr/>
          <p:nvPr/>
        </p:nvSpPr>
        <p:spPr>
          <a:xfrm>
            <a:off x="3955794" y="3290532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73" name="Oval 72"/>
          <p:cNvSpPr/>
          <p:nvPr/>
        </p:nvSpPr>
        <p:spPr>
          <a:xfrm>
            <a:off x="3306215" y="9503848"/>
            <a:ext cx="457200" cy="457200"/>
          </a:xfrm>
          <a:prstGeom prst="ellipse">
            <a:avLst/>
          </a:prstGeom>
          <a:solidFill>
            <a:srgbClr val="00B0F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74" name="Oval 73"/>
          <p:cNvSpPr/>
          <p:nvPr/>
        </p:nvSpPr>
        <p:spPr>
          <a:xfrm>
            <a:off x="3992015" y="9503848"/>
            <a:ext cx="457200" cy="457200"/>
          </a:xfrm>
          <a:prstGeom prst="ellipse">
            <a:avLst/>
          </a:prstGeom>
          <a:solidFill>
            <a:srgbClr val="00B0F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75" name="Oval 74"/>
          <p:cNvSpPr/>
          <p:nvPr/>
        </p:nvSpPr>
        <p:spPr>
          <a:xfrm>
            <a:off x="4677815" y="9503848"/>
            <a:ext cx="457200" cy="457200"/>
          </a:xfrm>
          <a:prstGeom prst="ellipse">
            <a:avLst/>
          </a:prstGeom>
          <a:solidFill>
            <a:srgbClr val="00B0F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76" name="Oval 75"/>
          <p:cNvSpPr/>
          <p:nvPr/>
        </p:nvSpPr>
        <p:spPr>
          <a:xfrm>
            <a:off x="7279845" y="3290532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77" name="Oval 76"/>
          <p:cNvSpPr/>
          <p:nvPr/>
        </p:nvSpPr>
        <p:spPr>
          <a:xfrm>
            <a:off x="6200586" y="8247728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78" name="Oval 77"/>
          <p:cNvSpPr/>
          <p:nvPr/>
        </p:nvSpPr>
        <p:spPr>
          <a:xfrm>
            <a:off x="6915779" y="8223093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79" name="Oval 78"/>
          <p:cNvSpPr/>
          <p:nvPr/>
        </p:nvSpPr>
        <p:spPr>
          <a:xfrm>
            <a:off x="6236847" y="9456475"/>
            <a:ext cx="457200" cy="457200"/>
          </a:xfrm>
          <a:prstGeom prst="ellipse">
            <a:avLst/>
          </a:prstGeom>
          <a:solidFill>
            <a:srgbClr val="00B0F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80" name="Oval 79"/>
          <p:cNvSpPr/>
          <p:nvPr/>
        </p:nvSpPr>
        <p:spPr>
          <a:xfrm>
            <a:off x="6922647" y="9456475"/>
            <a:ext cx="457200" cy="457200"/>
          </a:xfrm>
          <a:prstGeom prst="ellipse">
            <a:avLst/>
          </a:prstGeom>
          <a:solidFill>
            <a:srgbClr val="00B0F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81" name="Oval 80"/>
          <p:cNvSpPr/>
          <p:nvPr/>
        </p:nvSpPr>
        <p:spPr>
          <a:xfrm>
            <a:off x="7608447" y="9456475"/>
            <a:ext cx="457200" cy="457200"/>
          </a:xfrm>
          <a:prstGeom prst="ellipse">
            <a:avLst/>
          </a:prstGeom>
          <a:solidFill>
            <a:srgbClr val="00B0F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82" name="Oval 81"/>
          <p:cNvSpPr/>
          <p:nvPr/>
        </p:nvSpPr>
        <p:spPr>
          <a:xfrm>
            <a:off x="8329915" y="9467167"/>
            <a:ext cx="457200" cy="457200"/>
          </a:xfrm>
          <a:prstGeom prst="ellipse">
            <a:avLst/>
          </a:prstGeom>
          <a:solidFill>
            <a:srgbClr val="00B0F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3968744" y="2391131"/>
            <a:ext cx="6659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400" dirty="0">
                <a:solidFill>
                  <a:prstClr val="black"/>
                </a:solidFill>
                <a:latin typeface="Helvetica" charset="0"/>
                <a:ea typeface="Helvetica" charset="0"/>
                <a:cs typeface="Helvetica" charset="0"/>
              </a:rPr>
              <a:t>LR</a:t>
            </a:r>
          </a:p>
        </p:txBody>
      </p:sp>
      <p:sp>
        <p:nvSpPr>
          <p:cNvPr id="84" name="Oval 83"/>
          <p:cNvSpPr/>
          <p:nvPr/>
        </p:nvSpPr>
        <p:spPr>
          <a:xfrm>
            <a:off x="10106951" y="9523044"/>
            <a:ext cx="457200" cy="457200"/>
          </a:xfrm>
          <a:prstGeom prst="ellipse">
            <a:avLst/>
          </a:prstGeom>
          <a:solidFill>
            <a:srgbClr val="00B0F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85" name="Oval 84"/>
          <p:cNvSpPr/>
          <p:nvPr/>
        </p:nvSpPr>
        <p:spPr>
          <a:xfrm>
            <a:off x="10792751" y="9523044"/>
            <a:ext cx="457200" cy="457200"/>
          </a:xfrm>
          <a:prstGeom prst="ellipse">
            <a:avLst/>
          </a:prstGeom>
          <a:solidFill>
            <a:srgbClr val="00B0F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86" name="Oval 85"/>
          <p:cNvSpPr/>
          <p:nvPr/>
        </p:nvSpPr>
        <p:spPr>
          <a:xfrm>
            <a:off x="11478551" y="9523044"/>
            <a:ext cx="457200" cy="457200"/>
          </a:xfrm>
          <a:prstGeom prst="ellipse">
            <a:avLst/>
          </a:prstGeom>
          <a:solidFill>
            <a:srgbClr val="00B0F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87" name="Oval 86"/>
          <p:cNvSpPr/>
          <p:nvPr/>
        </p:nvSpPr>
        <p:spPr>
          <a:xfrm>
            <a:off x="12200019" y="9533736"/>
            <a:ext cx="457200" cy="457200"/>
          </a:xfrm>
          <a:prstGeom prst="ellipse">
            <a:avLst/>
          </a:prstGeom>
          <a:solidFill>
            <a:srgbClr val="00B0F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88" name="Oval 87"/>
          <p:cNvSpPr/>
          <p:nvPr/>
        </p:nvSpPr>
        <p:spPr>
          <a:xfrm>
            <a:off x="7608447" y="8240451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89" name="Oval 88"/>
          <p:cNvSpPr/>
          <p:nvPr/>
        </p:nvSpPr>
        <p:spPr>
          <a:xfrm>
            <a:off x="8336904" y="8223093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90" name="Oval 89"/>
          <p:cNvSpPr/>
          <p:nvPr/>
        </p:nvSpPr>
        <p:spPr>
          <a:xfrm>
            <a:off x="6414648" y="5857382"/>
            <a:ext cx="457200" cy="457200"/>
          </a:xfrm>
          <a:prstGeom prst="ellipse">
            <a:avLst/>
          </a:prstGeom>
          <a:solidFill>
            <a:schemeClr val="bg1">
              <a:lumMod val="85000"/>
              <a:alpha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91" name="Oval 90"/>
          <p:cNvSpPr/>
          <p:nvPr/>
        </p:nvSpPr>
        <p:spPr>
          <a:xfrm>
            <a:off x="7296951" y="5857382"/>
            <a:ext cx="457200" cy="457200"/>
          </a:xfrm>
          <a:prstGeom prst="ellipse">
            <a:avLst/>
          </a:prstGeom>
          <a:solidFill>
            <a:schemeClr val="bg1">
              <a:lumMod val="85000"/>
              <a:alpha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92" name="Oval 91"/>
          <p:cNvSpPr/>
          <p:nvPr/>
        </p:nvSpPr>
        <p:spPr>
          <a:xfrm>
            <a:off x="8144396" y="5857382"/>
            <a:ext cx="457200" cy="457200"/>
          </a:xfrm>
          <a:prstGeom prst="ellipse">
            <a:avLst/>
          </a:prstGeom>
          <a:solidFill>
            <a:schemeClr val="bg1">
              <a:lumMod val="85000"/>
              <a:alpha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93" name="Oval 92"/>
          <p:cNvSpPr/>
          <p:nvPr/>
        </p:nvSpPr>
        <p:spPr>
          <a:xfrm>
            <a:off x="10112498" y="8290585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94" name="Oval 93"/>
          <p:cNvSpPr/>
          <p:nvPr/>
        </p:nvSpPr>
        <p:spPr>
          <a:xfrm>
            <a:off x="10827691" y="8265950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95" name="Oval 94"/>
          <p:cNvSpPr/>
          <p:nvPr/>
        </p:nvSpPr>
        <p:spPr>
          <a:xfrm>
            <a:off x="11520359" y="8283308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96" name="Oval 95"/>
          <p:cNvSpPr/>
          <p:nvPr/>
        </p:nvSpPr>
        <p:spPr>
          <a:xfrm>
            <a:off x="12248816" y="8265950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97" name="Oval 96"/>
          <p:cNvSpPr/>
          <p:nvPr/>
        </p:nvSpPr>
        <p:spPr>
          <a:xfrm>
            <a:off x="10326560" y="5900239"/>
            <a:ext cx="457200" cy="457200"/>
          </a:xfrm>
          <a:prstGeom prst="ellipse">
            <a:avLst/>
          </a:prstGeom>
          <a:solidFill>
            <a:schemeClr val="bg1">
              <a:lumMod val="85000"/>
              <a:alpha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98" name="Oval 97"/>
          <p:cNvSpPr/>
          <p:nvPr/>
        </p:nvSpPr>
        <p:spPr>
          <a:xfrm>
            <a:off x="11208863" y="5900239"/>
            <a:ext cx="457200" cy="457200"/>
          </a:xfrm>
          <a:prstGeom prst="ellipse">
            <a:avLst/>
          </a:prstGeom>
          <a:solidFill>
            <a:schemeClr val="bg1">
              <a:lumMod val="85000"/>
              <a:alpha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99" name="Oval 98"/>
          <p:cNvSpPr/>
          <p:nvPr/>
        </p:nvSpPr>
        <p:spPr>
          <a:xfrm>
            <a:off x="12056308" y="5900239"/>
            <a:ext cx="457200" cy="457200"/>
          </a:xfrm>
          <a:prstGeom prst="ellipse">
            <a:avLst/>
          </a:prstGeom>
          <a:solidFill>
            <a:schemeClr val="bg1">
              <a:lumMod val="85000"/>
              <a:alpha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00" name="Oval 99"/>
          <p:cNvSpPr/>
          <p:nvPr/>
        </p:nvSpPr>
        <p:spPr>
          <a:xfrm>
            <a:off x="10326560" y="4833601"/>
            <a:ext cx="457200" cy="457200"/>
          </a:xfrm>
          <a:prstGeom prst="ellipse">
            <a:avLst/>
          </a:prstGeom>
          <a:solidFill>
            <a:schemeClr val="bg1">
              <a:lumMod val="85000"/>
              <a:alpha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01" name="Oval 100"/>
          <p:cNvSpPr/>
          <p:nvPr/>
        </p:nvSpPr>
        <p:spPr>
          <a:xfrm>
            <a:off x="11208863" y="4833601"/>
            <a:ext cx="457200" cy="457200"/>
          </a:xfrm>
          <a:prstGeom prst="ellipse">
            <a:avLst/>
          </a:prstGeom>
          <a:solidFill>
            <a:schemeClr val="bg1">
              <a:lumMod val="85000"/>
              <a:alpha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02" name="Oval 101"/>
          <p:cNvSpPr/>
          <p:nvPr/>
        </p:nvSpPr>
        <p:spPr>
          <a:xfrm>
            <a:off x="12056308" y="4833601"/>
            <a:ext cx="457200" cy="457200"/>
          </a:xfrm>
          <a:prstGeom prst="ellipse">
            <a:avLst/>
          </a:prstGeom>
          <a:solidFill>
            <a:schemeClr val="bg1">
              <a:lumMod val="85000"/>
              <a:alpha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103" name="Oval 102"/>
          <p:cNvSpPr/>
          <p:nvPr/>
        </p:nvSpPr>
        <p:spPr>
          <a:xfrm>
            <a:off x="11150073" y="3308476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105" name="Group 104"/>
          <p:cNvGrpSpPr/>
          <p:nvPr/>
        </p:nvGrpSpPr>
        <p:grpSpPr>
          <a:xfrm>
            <a:off x="7161494" y="8946668"/>
            <a:ext cx="858622" cy="431307"/>
            <a:chOff x="8287226" y="453421"/>
            <a:chExt cx="858622" cy="431307"/>
          </a:xfrm>
        </p:grpSpPr>
        <p:cxnSp>
          <p:nvCxnSpPr>
            <p:cNvPr id="106" name="Straight Arrow Connector 105"/>
            <p:cNvCxnSpPr/>
            <p:nvPr/>
          </p:nvCxnSpPr>
          <p:spPr>
            <a:xfrm flipH="1" flipV="1">
              <a:off x="8287226" y="453421"/>
              <a:ext cx="858622" cy="431307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/>
            <p:nvPr/>
          </p:nvCxnSpPr>
          <p:spPr>
            <a:xfrm flipV="1">
              <a:off x="8694221" y="506985"/>
              <a:ext cx="12339" cy="354478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0" name="Straight Arrow Connector 109"/>
          <p:cNvCxnSpPr/>
          <p:nvPr/>
        </p:nvCxnSpPr>
        <p:spPr>
          <a:xfrm flipV="1">
            <a:off x="6643249" y="3747732"/>
            <a:ext cx="865197" cy="2109650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/>
          <p:nvPr/>
        </p:nvCxnSpPr>
        <p:spPr>
          <a:xfrm flipH="1" flipV="1">
            <a:off x="7508445" y="3747732"/>
            <a:ext cx="17106" cy="2109650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/>
          <p:nvPr/>
        </p:nvCxnSpPr>
        <p:spPr>
          <a:xfrm flipH="1" flipV="1">
            <a:off x="7508446" y="3747732"/>
            <a:ext cx="864551" cy="2109650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/>
          <p:nvPr/>
        </p:nvCxnSpPr>
        <p:spPr>
          <a:xfrm flipV="1">
            <a:off x="10555161" y="3765677"/>
            <a:ext cx="823513" cy="1067925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 flipH="1" flipV="1">
            <a:off x="11378673" y="3765677"/>
            <a:ext cx="58790" cy="1067925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/>
          <p:nvPr/>
        </p:nvCxnSpPr>
        <p:spPr>
          <a:xfrm flipH="1" flipV="1">
            <a:off x="11378674" y="3765677"/>
            <a:ext cx="906235" cy="1067925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6" name="Group 115"/>
          <p:cNvGrpSpPr/>
          <p:nvPr/>
        </p:nvGrpSpPr>
        <p:grpSpPr>
          <a:xfrm>
            <a:off x="11031080" y="6567751"/>
            <a:ext cx="861308" cy="431307"/>
            <a:chOff x="4194189" y="897333"/>
            <a:chExt cx="861308" cy="431307"/>
          </a:xfrm>
        </p:grpSpPr>
        <p:cxnSp>
          <p:nvCxnSpPr>
            <p:cNvPr id="117" name="Straight Arrow Connector 116"/>
            <p:cNvCxnSpPr/>
            <p:nvPr/>
          </p:nvCxnSpPr>
          <p:spPr>
            <a:xfrm flipH="1" flipV="1">
              <a:off x="4196875" y="897333"/>
              <a:ext cx="858622" cy="431307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Arrow Connector 117"/>
            <p:cNvCxnSpPr/>
            <p:nvPr/>
          </p:nvCxnSpPr>
          <p:spPr>
            <a:xfrm flipV="1">
              <a:off x="4194189" y="905903"/>
              <a:ext cx="815916" cy="384612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Arrow Connector 118"/>
            <p:cNvCxnSpPr/>
            <p:nvPr/>
          </p:nvCxnSpPr>
          <p:spPr>
            <a:xfrm flipV="1">
              <a:off x="4603870" y="950897"/>
              <a:ext cx="12339" cy="354478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0" name="Group 119"/>
          <p:cNvGrpSpPr/>
          <p:nvPr/>
        </p:nvGrpSpPr>
        <p:grpSpPr>
          <a:xfrm>
            <a:off x="11047897" y="5367578"/>
            <a:ext cx="861308" cy="431307"/>
            <a:chOff x="4194189" y="897333"/>
            <a:chExt cx="861308" cy="431307"/>
          </a:xfrm>
        </p:grpSpPr>
        <p:cxnSp>
          <p:nvCxnSpPr>
            <p:cNvPr id="121" name="Straight Arrow Connector 120"/>
            <p:cNvCxnSpPr/>
            <p:nvPr/>
          </p:nvCxnSpPr>
          <p:spPr>
            <a:xfrm flipH="1" flipV="1">
              <a:off x="4196875" y="897333"/>
              <a:ext cx="858622" cy="431307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Arrow Connector 121"/>
            <p:cNvCxnSpPr/>
            <p:nvPr/>
          </p:nvCxnSpPr>
          <p:spPr>
            <a:xfrm flipV="1">
              <a:off x="4194189" y="905903"/>
              <a:ext cx="815916" cy="384612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Arrow Connector 122"/>
            <p:cNvCxnSpPr/>
            <p:nvPr/>
          </p:nvCxnSpPr>
          <p:spPr>
            <a:xfrm flipV="1">
              <a:off x="4603870" y="950897"/>
              <a:ext cx="12339" cy="354478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4" name="Group 123"/>
          <p:cNvGrpSpPr/>
          <p:nvPr/>
        </p:nvGrpSpPr>
        <p:grpSpPr>
          <a:xfrm>
            <a:off x="11021351" y="9003406"/>
            <a:ext cx="858622" cy="431307"/>
            <a:chOff x="8287226" y="453421"/>
            <a:chExt cx="858622" cy="431307"/>
          </a:xfrm>
        </p:grpSpPr>
        <p:cxnSp>
          <p:nvCxnSpPr>
            <p:cNvPr id="125" name="Straight Arrow Connector 124"/>
            <p:cNvCxnSpPr/>
            <p:nvPr/>
          </p:nvCxnSpPr>
          <p:spPr>
            <a:xfrm flipH="1" flipV="1">
              <a:off x="8287226" y="453421"/>
              <a:ext cx="858622" cy="431307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Arrow Connector 125"/>
            <p:cNvCxnSpPr/>
            <p:nvPr/>
          </p:nvCxnSpPr>
          <p:spPr>
            <a:xfrm flipV="1">
              <a:off x="8694221" y="506985"/>
              <a:ext cx="12339" cy="354478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7" name="Straight Connector 126"/>
          <p:cNvCxnSpPr/>
          <p:nvPr/>
        </p:nvCxnSpPr>
        <p:spPr>
          <a:xfrm>
            <a:off x="3096494" y="4102025"/>
            <a:ext cx="16890789" cy="8040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 flipV="1">
            <a:off x="9487644" y="5597090"/>
            <a:ext cx="10565024" cy="4286"/>
          </a:xfrm>
          <a:prstGeom prst="line">
            <a:avLst/>
          </a:prstGeom>
          <a:ln w="63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7057769" y="2391131"/>
            <a:ext cx="1172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400" dirty="0" err="1">
                <a:solidFill>
                  <a:prstClr val="black"/>
                </a:solidFill>
                <a:latin typeface="Helvetica" charset="0"/>
                <a:ea typeface="Helvetica" charset="0"/>
                <a:cs typeface="Helvetica" charset="0"/>
              </a:rPr>
              <a:t>cRBM</a:t>
            </a:r>
            <a:endParaRPr lang="en-US" sz="2400" dirty="0">
              <a:solidFill>
                <a:prstClr val="black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10905154" y="2391131"/>
            <a:ext cx="1252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400" smtClean="0">
                <a:solidFill>
                  <a:prstClr val="black"/>
                </a:solidFill>
                <a:latin typeface="Helvetica" charset="0"/>
                <a:ea typeface="Helvetica" charset="0"/>
                <a:cs typeface="Helvetica" charset="0"/>
              </a:rPr>
              <a:t>cDBM</a:t>
            </a:r>
            <a:endParaRPr lang="en-US" sz="2400" dirty="0">
              <a:solidFill>
                <a:prstClr val="black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 flipH="1">
            <a:off x="903903" y="9140497"/>
            <a:ext cx="27955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L0</a:t>
            </a:r>
          </a:p>
          <a:p>
            <a:pPr algn="ctr" defTabSz="457200"/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(conditioning </a:t>
            </a:r>
          </a:p>
          <a:p>
            <a:pPr algn="ctr" defTabSz="457200"/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units)</a:t>
            </a:r>
            <a:endParaRPr lang="en-US" sz="2400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142" name="Straight Arrow Connector 141"/>
          <p:cNvCxnSpPr>
            <a:stCxn id="73" idx="0"/>
            <a:endCxn id="72" idx="4"/>
          </p:cNvCxnSpPr>
          <p:nvPr/>
        </p:nvCxnSpPr>
        <p:spPr>
          <a:xfrm flipV="1">
            <a:off x="3534815" y="3747732"/>
            <a:ext cx="649579" cy="5756116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>
            <a:stCxn id="74" idx="0"/>
            <a:endCxn id="72" idx="4"/>
          </p:cNvCxnSpPr>
          <p:nvPr/>
        </p:nvCxnSpPr>
        <p:spPr>
          <a:xfrm flipH="1" flipV="1">
            <a:off x="4184394" y="3747732"/>
            <a:ext cx="36221" cy="5756116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Arrow Connector 146"/>
          <p:cNvCxnSpPr>
            <a:stCxn id="75" idx="0"/>
            <a:endCxn id="72" idx="4"/>
          </p:cNvCxnSpPr>
          <p:nvPr/>
        </p:nvCxnSpPr>
        <p:spPr>
          <a:xfrm flipH="1" flipV="1">
            <a:off x="4184394" y="3747732"/>
            <a:ext cx="722021" cy="5756116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Oval 151"/>
          <p:cNvSpPr/>
          <p:nvPr/>
        </p:nvSpPr>
        <p:spPr>
          <a:xfrm>
            <a:off x="3574561" y="13668358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/>
          <p:cNvSpPr/>
          <p:nvPr/>
        </p:nvSpPr>
        <p:spPr>
          <a:xfrm>
            <a:off x="4565064" y="12279631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Oval 153"/>
          <p:cNvSpPr/>
          <p:nvPr/>
        </p:nvSpPr>
        <p:spPr>
          <a:xfrm>
            <a:off x="5341823" y="12284038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/>
          <p:cNvSpPr/>
          <p:nvPr/>
        </p:nvSpPr>
        <p:spPr>
          <a:xfrm>
            <a:off x="5340456" y="12355011"/>
            <a:ext cx="4895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AGE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6" name="Rectangle 155"/>
          <p:cNvSpPr/>
          <p:nvPr/>
        </p:nvSpPr>
        <p:spPr>
          <a:xfrm>
            <a:off x="4549017" y="12341188"/>
            <a:ext cx="48553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BPD</a:t>
            </a:r>
          </a:p>
        </p:txBody>
      </p:sp>
      <p:sp>
        <p:nvSpPr>
          <p:cNvPr id="158" name="Oval 157"/>
          <p:cNvSpPr/>
          <p:nvPr/>
        </p:nvSpPr>
        <p:spPr>
          <a:xfrm>
            <a:off x="5586179" y="14940517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ectangle 158"/>
          <p:cNvSpPr/>
          <p:nvPr/>
        </p:nvSpPr>
        <p:spPr>
          <a:xfrm>
            <a:off x="2612196" y="16772341"/>
            <a:ext cx="78531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>
                <a:solidFill>
                  <a:srgbClr val="00B050"/>
                </a:solidFill>
                <a:latin typeface="Courier" charset="0"/>
                <a:ea typeface="Courier" charset="0"/>
                <a:cs typeface="Courier" charset="0"/>
              </a:rPr>
              <a:t>f</a:t>
            </a:r>
            <a:r>
              <a:rPr lang="en-US" sz="1200" dirty="0" err="1" smtClean="0">
                <a:solidFill>
                  <a:srgbClr val="00B050"/>
                </a:solidFill>
                <a:latin typeface="Courier" charset="0"/>
                <a:ea typeface="Courier" charset="0"/>
                <a:cs typeface="Courier" charset="0"/>
              </a:rPr>
              <a:t>QTL</a:t>
            </a:r>
            <a:endParaRPr lang="en-US" sz="1200" dirty="0">
              <a:solidFill>
                <a:srgbClr val="00B050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60" name="Rectangle 159"/>
          <p:cNvSpPr/>
          <p:nvPr/>
        </p:nvSpPr>
        <p:spPr>
          <a:xfrm>
            <a:off x="5409536" y="16762098"/>
            <a:ext cx="112208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 smtClean="0">
                <a:solidFill>
                  <a:srgbClr val="00B050"/>
                </a:solidFill>
                <a:latin typeface="Courier" charset="0"/>
                <a:ea typeface="Courier" charset="0"/>
                <a:cs typeface="Courier" charset="0"/>
              </a:rPr>
              <a:t>modQTL</a:t>
            </a:r>
            <a:endParaRPr lang="en-US" sz="1200" dirty="0">
              <a:solidFill>
                <a:srgbClr val="00B050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62" name="Oval 161"/>
          <p:cNvSpPr/>
          <p:nvPr/>
        </p:nvSpPr>
        <p:spPr>
          <a:xfrm>
            <a:off x="3293277" y="14935391"/>
            <a:ext cx="455678" cy="453258"/>
          </a:xfrm>
          <a:prstGeom prst="ellipse">
            <a:avLst/>
          </a:prstGeom>
          <a:solidFill>
            <a:schemeClr val="bg1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Oval 162"/>
          <p:cNvSpPr/>
          <p:nvPr/>
        </p:nvSpPr>
        <p:spPr>
          <a:xfrm>
            <a:off x="4868570" y="14945394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Oval 164"/>
          <p:cNvSpPr/>
          <p:nvPr/>
        </p:nvSpPr>
        <p:spPr>
          <a:xfrm>
            <a:off x="5962011" y="13683346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5141002" y="13688444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4357614" y="13692206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Oval 174"/>
          <p:cNvSpPr/>
          <p:nvPr/>
        </p:nvSpPr>
        <p:spPr>
          <a:xfrm>
            <a:off x="4094151" y="14953661"/>
            <a:ext cx="455678" cy="453258"/>
          </a:xfrm>
          <a:prstGeom prst="ellipse">
            <a:avLst/>
          </a:prstGeom>
          <a:solidFill>
            <a:schemeClr val="bg1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Oval 176"/>
          <p:cNvSpPr/>
          <p:nvPr/>
        </p:nvSpPr>
        <p:spPr>
          <a:xfrm>
            <a:off x="6337712" y="14926224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Oval 181"/>
          <p:cNvSpPr/>
          <p:nvPr/>
        </p:nvSpPr>
        <p:spPr>
          <a:xfrm>
            <a:off x="3949570" y="12269695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Rectangle 183"/>
          <p:cNvSpPr/>
          <p:nvPr/>
        </p:nvSpPr>
        <p:spPr>
          <a:xfrm>
            <a:off x="3935919" y="12351746"/>
            <a:ext cx="4459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SCZ</a:t>
            </a:r>
          </a:p>
        </p:txBody>
      </p:sp>
      <p:sp>
        <p:nvSpPr>
          <p:cNvPr id="185" name="TextBox 184"/>
          <p:cNvSpPr txBox="1"/>
          <p:nvPr/>
        </p:nvSpPr>
        <p:spPr>
          <a:xfrm>
            <a:off x="5917739" y="12204488"/>
            <a:ext cx="10015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Traits</a:t>
            </a:r>
          </a:p>
        </p:txBody>
      </p:sp>
      <p:sp>
        <p:nvSpPr>
          <p:cNvPr id="186" name="Rectangle 185"/>
          <p:cNvSpPr/>
          <p:nvPr/>
        </p:nvSpPr>
        <p:spPr>
          <a:xfrm>
            <a:off x="3739247" y="12063667"/>
            <a:ext cx="3046033" cy="813124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Oval 188"/>
          <p:cNvSpPr/>
          <p:nvPr/>
        </p:nvSpPr>
        <p:spPr>
          <a:xfrm>
            <a:off x="2520648" y="17310689"/>
            <a:ext cx="731520" cy="453258"/>
          </a:xfrm>
          <a:prstGeom prst="ellipse">
            <a:avLst/>
          </a:prstGeom>
          <a:solidFill>
            <a:schemeClr val="bg1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Oval 189"/>
          <p:cNvSpPr/>
          <p:nvPr/>
        </p:nvSpPr>
        <p:spPr>
          <a:xfrm>
            <a:off x="3387758" y="17316915"/>
            <a:ext cx="731520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Oval 190"/>
          <p:cNvSpPr/>
          <p:nvPr/>
        </p:nvSpPr>
        <p:spPr>
          <a:xfrm>
            <a:off x="4267486" y="17306323"/>
            <a:ext cx="731520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TextBox 197"/>
          <p:cNvSpPr txBox="1"/>
          <p:nvPr/>
        </p:nvSpPr>
        <p:spPr>
          <a:xfrm>
            <a:off x="7458270" y="17222185"/>
            <a:ext cx="8983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Genes</a:t>
            </a:r>
          </a:p>
        </p:txBody>
      </p:sp>
      <p:sp>
        <p:nvSpPr>
          <p:cNvPr id="200" name="Arc 199"/>
          <p:cNvSpPr/>
          <p:nvPr/>
        </p:nvSpPr>
        <p:spPr>
          <a:xfrm flipH="1" flipV="1">
            <a:off x="7045819" y="17346100"/>
            <a:ext cx="676831" cy="723894"/>
          </a:xfrm>
          <a:prstGeom prst="arc">
            <a:avLst>
              <a:gd name="adj1" fmla="val 10497454"/>
              <a:gd name="adj2" fmla="val 0"/>
            </a:avLst>
          </a:prstGeom>
          <a:ln>
            <a:solidFill>
              <a:srgbClr val="0C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Arc 200"/>
          <p:cNvSpPr/>
          <p:nvPr/>
        </p:nvSpPr>
        <p:spPr>
          <a:xfrm>
            <a:off x="3763415" y="16976954"/>
            <a:ext cx="1958571" cy="620497"/>
          </a:xfrm>
          <a:prstGeom prst="arc">
            <a:avLst>
              <a:gd name="adj1" fmla="val 10708574"/>
              <a:gd name="adj2" fmla="val 0"/>
            </a:avLst>
          </a:prstGeom>
          <a:ln>
            <a:solidFill>
              <a:srgbClr val="0C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Arc 201"/>
          <p:cNvSpPr/>
          <p:nvPr/>
        </p:nvSpPr>
        <p:spPr>
          <a:xfrm flipH="1" flipV="1">
            <a:off x="4612714" y="17455101"/>
            <a:ext cx="1735598" cy="580474"/>
          </a:xfrm>
          <a:prstGeom prst="arc">
            <a:avLst>
              <a:gd name="adj1" fmla="val 10918330"/>
              <a:gd name="adj2" fmla="val 0"/>
            </a:avLst>
          </a:prstGeom>
          <a:ln>
            <a:solidFill>
              <a:srgbClr val="0C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Arc 202"/>
          <p:cNvSpPr/>
          <p:nvPr/>
        </p:nvSpPr>
        <p:spPr>
          <a:xfrm flipV="1">
            <a:off x="2757619" y="17516955"/>
            <a:ext cx="4232398" cy="589101"/>
          </a:xfrm>
          <a:prstGeom prst="arc">
            <a:avLst>
              <a:gd name="adj1" fmla="val 10708574"/>
              <a:gd name="adj2" fmla="val 0"/>
            </a:avLst>
          </a:prstGeom>
          <a:ln>
            <a:solidFill>
              <a:srgbClr val="0C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Rectangle 203"/>
          <p:cNvSpPr/>
          <p:nvPr/>
        </p:nvSpPr>
        <p:spPr>
          <a:xfrm>
            <a:off x="2272515" y="16057610"/>
            <a:ext cx="2926080" cy="708871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Oval 204"/>
          <p:cNvSpPr/>
          <p:nvPr/>
        </p:nvSpPr>
        <p:spPr>
          <a:xfrm>
            <a:off x="2378450" y="16160711"/>
            <a:ext cx="455678" cy="453258"/>
          </a:xfrm>
          <a:prstGeom prst="ellipse">
            <a:avLst/>
          </a:prstGeom>
          <a:solidFill>
            <a:schemeClr val="bg1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Oval 205"/>
          <p:cNvSpPr/>
          <p:nvPr/>
        </p:nvSpPr>
        <p:spPr>
          <a:xfrm>
            <a:off x="3095788" y="16166937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Oval 206"/>
          <p:cNvSpPr/>
          <p:nvPr/>
        </p:nvSpPr>
        <p:spPr>
          <a:xfrm>
            <a:off x="3856558" y="16156345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val 207"/>
          <p:cNvSpPr/>
          <p:nvPr/>
        </p:nvSpPr>
        <p:spPr>
          <a:xfrm>
            <a:off x="6128336" y="16140367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Oval 208"/>
          <p:cNvSpPr/>
          <p:nvPr/>
        </p:nvSpPr>
        <p:spPr>
          <a:xfrm>
            <a:off x="5498831" y="16140367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Oval 209"/>
          <p:cNvSpPr/>
          <p:nvPr/>
        </p:nvSpPr>
        <p:spPr>
          <a:xfrm>
            <a:off x="6756400" y="16163527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Rectangle 210"/>
          <p:cNvSpPr/>
          <p:nvPr/>
        </p:nvSpPr>
        <p:spPr>
          <a:xfrm>
            <a:off x="5278986" y="16057609"/>
            <a:ext cx="3003191" cy="724324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Oval 212"/>
          <p:cNvSpPr/>
          <p:nvPr/>
        </p:nvSpPr>
        <p:spPr>
          <a:xfrm>
            <a:off x="7388821" y="16144329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TextBox 178"/>
          <p:cNvSpPr txBox="1"/>
          <p:nvPr/>
        </p:nvSpPr>
        <p:spPr>
          <a:xfrm>
            <a:off x="5441930" y="16071565"/>
            <a:ext cx="27884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" charset="0"/>
                <a:ea typeface="Courier" charset="0"/>
                <a:cs typeface="Courier" charset="0"/>
              </a:rPr>
              <a:t>Co-expression modules</a:t>
            </a:r>
            <a:endParaRPr lang="en-US" sz="1600" b="1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20" name="TextBox 219"/>
          <p:cNvSpPr txBox="1"/>
          <p:nvPr/>
        </p:nvSpPr>
        <p:spPr>
          <a:xfrm>
            <a:off x="7116904" y="14250344"/>
            <a:ext cx="16725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Courier" charset="0"/>
                <a:ea typeface="Courier" charset="0"/>
                <a:cs typeface="Courier" charset="0"/>
              </a:rPr>
              <a:t>Higher-order groupings</a:t>
            </a:r>
            <a:endParaRPr lang="en-US" sz="1600" b="1" dirty="0">
              <a:latin typeface="Courier" charset="0"/>
              <a:ea typeface="Courier" charset="0"/>
              <a:cs typeface="Courier" charset="0"/>
            </a:endParaRPr>
          </a:p>
        </p:txBody>
      </p:sp>
      <p:cxnSp>
        <p:nvCxnSpPr>
          <p:cNvPr id="221" name="Straight Arrow Connector 220"/>
          <p:cNvCxnSpPr>
            <a:stCxn id="5" idx="0"/>
            <a:endCxn id="205" idx="5"/>
          </p:cNvCxnSpPr>
          <p:nvPr/>
        </p:nvCxnSpPr>
        <p:spPr>
          <a:xfrm flipH="1" flipV="1">
            <a:off x="2767396" y="16547591"/>
            <a:ext cx="1651266" cy="1972117"/>
          </a:xfrm>
          <a:prstGeom prst="straightConnector1">
            <a:avLst/>
          </a:prstGeom>
          <a:ln w="25400">
            <a:solidFill>
              <a:srgbClr val="00B05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Arrow Connector 222"/>
          <p:cNvCxnSpPr>
            <a:stCxn id="209" idx="3"/>
            <a:endCxn id="5" idx="0"/>
          </p:cNvCxnSpPr>
          <p:nvPr/>
        </p:nvCxnSpPr>
        <p:spPr>
          <a:xfrm flipH="1">
            <a:off x="4418662" y="16527247"/>
            <a:ext cx="1146901" cy="1992461"/>
          </a:xfrm>
          <a:prstGeom prst="straightConnector1">
            <a:avLst/>
          </a:prstGeom>
          <a:ln w="25400">
            <a:solidFill>
              <a:srgbClr val="00B05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5" name="Group 224"/>
          <p:cNvGrpSpPr/>
          <p:nvPr/>
        </p:nvGrpSpPr>
        <p:grpSpPr>
          <a:xfrm>
            <a:off x="4565064" y="14355042"/>
            <a:ext cx="861308" cy="431307"/>
            <a:chOff x="4194189" y="897333"/>
            <a:chExt cx="861308" cy="431307"/>
          </a:xfrm>
        </p:grpSpPr>
        <p:cxnSp>
          <p:nvCxnSpPr>
            <p:cNvPr id="226" name="Straight Arrow Connector 225"/>
            <p:cNvCxnSpPr/>
            <p:nvPr/>
          </p:nvCxnSpPr>
          <p:spPr>
            <a:xfrm flipH="1" flipV="1">
              <a:off x="4196875" y="897333"/>
              <a:ext cx="858622" cy="431307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Arrow Connector 226"/>
            <p:cNvCxnSpPr/>
            <p:nvPr/>
          </p:nvCxnSpPr>
          <p:spPr>
            <a:xfrm flipV="1">
              <a:off x="4194189" y="905903"/>
              <a:ext cx="815916" cy="384612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Arrow Connector 227"/>
            <p:cNvCxnSpPr/>
            <p:nvPr/>
          </p:nvCxnSpPr>
          <p:spPr>
            <a:xfrm flipV="1">
              <a:off x="4603870" y="950897"/>
              <a:ext cx="12339" cy="354478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6" name="Group 235"/>
          <p:cNvGrpSpPr/>
          <p:nvPr/>
        </p:nvGrpSpPr>
        <p:grpSpPr>
          <a:xfrm>
            <a:off x="4603893" y="12967336"/>
            <a:ext cx="861308" cy="431307"/>
            <a:chOff x="4194189" y="897333"/>
            <a:chExt cx="861308" cy="431307"/>
          </a:xfrm>
        </p:grpSpPr>
        <p:cxnSp>
          <p:nvCxnSpPr>
            <p:cNvPr id="237" name="Straight Arrow Connector 236"/>
            <p:cNvCxnSpPr/>
            <p:nvPr/>
          </p:nvCxnSpPr>
          <p:spPr>
            <a:xfrm flipH="1" flipV="1">
              <a:off x="4196875" y="897333"/>
              <a:ext cx="858622" cy="431307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Arrow Connector 237"/>
            <p:cNvCxnSpPr/>
            <p:nvPr/>
          </p:nvCxnSpPr>
          <p:spPr>
            <a:xfrm flipV="1">
              <a:off x="4194189" y="905903"/>
              <a:ext cx="815916" cy="384612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Arrow Connector 238"/>
            <p:cNvCxnSpPr/>
            <p:nvPr/>
          </p:nvCxnSpPr>
          <p:spPr>
            <a:xfrm flipV="1">
              <a:off x="4603870" y="950897"/>
              <a:ext cx="12339" cy="354478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0" name="Group 239"/>
          <p:cNvGrpSpPr/>
          <p:nvPr/>
        </p:nvGrpSpPr>
        <p:grpSpPr>
          <a:xfrm>
            <a:off x="6466279" y="16790358"/>
            <a:ext cx="858622" cy="431307"/>
            <a:chOff x="8287226" y="453421"/>
            <a:chExt cx="858622" cy="431307"/>
          </a:xfrm>
        </p:grpSpPr>
        <p:cxnSp>
          <p:nvCxnSpPr>
            <p:cNvPr id="241" name="Straight Arrow Connector 240"/>
            <p:cNvCxnSpPr/>
            <p:nvPr/>
          </p:nvCxnSpPr>
          <p:spPr>
            <a:xfrm flipH="1" flipV="1">
              <a:off x="8287226" y="453421"/>
              <a:ext cx="858622" cy="431307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Arrow Connector 241"/>
            <p:cNvCxnSpPr/>
            <p:nvPr/>
          </p:nvCxnSpPr>
          <p:spPr>
            <a:xfrm flipV="1">
              <a:off x="8694221" y="506985"/>
              <a:ext cx="12339" cy="354478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3" name="Group 242"/>
          <p:cNvGrpSpPr/>
          <p:nvPr/>
        </p:nvGrpSpPr>
        <p:grpSpPr>
          <a:xfrm>
            <a:off x="4956163" y="16777202"/>
            <a:ext cx="858622" cy="431307"/>
            <a:chOff x="8287226" y="453421"/>
            <a:chExt cx="858622" cy="431307"/>
          </a:xfrm>
        </p:grpSpPr>
        <p:cxnSp>
          <p:nvCxnSpPr>
            <p:cNvPr id="244" name="Straight Arrow Connector 243"/>
            <p:cNvCxnSpPr/>
            <p:nvPr/>
          </p:nvCxnSpPr>
          <p:spPr>
            <a:xfrm flipH="1" flipV="1">
              <a:off x="8287226" y="453421"/>
              <a:ext cx="858622" cy="431307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Arrow Connector 244"/>
            <p:cNvCxnSpPr/>
            <p:nvPr/>
          </p:nvCxnSpPr>
          <p:spPr>
            <a:xfrm flipV="1">
              <a:off x="8694221" y="506985"/>
              <a:ext cx="12339" cy="354478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6" name="Right Brace 245"/>
          <p:cNvSpPr/>
          <p:nvPr/>
        </p:nvSpPr>
        <p:spPr>
          <a:xfrm>
            <a:off x="6923299" y="13640649"/>
            <a:ext cx="303488" cy="186647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TextBox 246"/>
          <p:cNvSpPr txBox="1"/>
          <p:nvPr/>
        </p:nvSpPr>
        <p:spPr>
          <a:xfrm>
            <a:off x="2480748" y="1414967"/>
            <a:ext cx="1822605" cy="770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(a)</a:t>
            </a:r>
            <a:endParaRPr lang="en-US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605" name="TextBox 604"/>
          <p:cNvSpPr txBox="1"/>
          <p:nvPr/>
        </p:nvSpPr>
        <p:spPr>
          <a:xfrm>
            <a:off x="21886164" y="9527064"/>
            <a:ext cx="24791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Helvetica" charset="0"/>
                <a:ea typeface="Helvetica" charset="0"/>
                <a:cs typeface="Helvetica" charset="0"/>
              </a:rPr>
              <a:t>Embedded GRN layers</a:t>
            </a:r>
            <a:endParaRPr lang="en-US" sz="2800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683" name="Oval 682"/>
          <p:cNvSpPr/>
          <p:nvPr/>
        </p:nvSpPr>
        <p:spPr>
          <a:xfrm>
            <a:off x="19008293" y="18570503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4" name="Oval 683"/>
          <p:cNvSpPr/>
          <p:nvPr/>
        </p:nvSpPr>
        <p:spPr>
          <a:xfrm>
            <a:off x="19829328" y="18579479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6" name="Oval 685"/>
          <p:cNvSpPr/>
          <p:nvPr/>
        </p:nvSpPr>
        <p:spPr>
          <a:xfrm>
            <a:off x="18119536" y="18548645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8" name="Rectangle 687"/>
          <p:cNvSpPr/>
          <p:nvPr/>
        </p:nvSpPr>
        <p:spPr>
          <a:xfrm>
            <a:off x="17857027" y="18396581"/>
            <a:ext cx="4381425" cy="791168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9" name="Oval 688"/>
          <p:cNvSpPr/>
          <p:nvPr/>
        </p:nvSpPr>
        <p:spPr>
          <a:xfrm>
            <a:off x="18409960" y="13719153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0" name="Oval 689"/>
          <p:cNvSpPr/>
          <p:nvPr/>
        </p:nvSpPr>
        <p:spPr>
          <a:xfrm>
            <a:off x="19400463" y="12330426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1" name="Oval 690"/>
          <p:cNvSpPr/>
          <p:nvPr/>
        </p:nvSpPr>
        <p:spPr>
          <a:xfrm>
            <a:off x="20177222" y="12334833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2" name="Rectangle 691"/>
          <p:cNvSpPr/>
          <p:nvPr/>
        </p:nvSpPr>
        <p:spPr>
          <a:xfrm>
            <a:off x="20175855" y="12405806"/>
            <a:ext cx="4895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AGE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93" name="Rectangle 692"/>
          <p:cNvSpPr/>
          <p:nvPr/>
        </p:nvSpPr>
        <p:spPr>
          <a:xfrm>
            <a:off x="19384416" y="12391983"/>
            <a:ext cx="48553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BPD</a:t>
            </a:r>
          </a:p>
        </p:txBody>
      </p:sp>
      <p:sp>
        <p:nvSpPr>
          <p:cNvPr id="694" name="Oval 693"/>
          <p:cNvSpPr/>
          <p:nvPr/>
        </p:nvSpPr>
        <p:spPr>
          <a:xfrm>
            <a:off x="20266301" y="14991312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5" name="Oval 694"/>
          <p:cNvSpPr/>
          <p:nvPr/>
        </p:nvSpPr>
        <p:spPr>
          <a:xfrm>
            <a:off x="18128676" y="14986186"/>
            <a:ext cx="455678" cy="453258"/>
          </a:xfrm>
          <a:prstGeom prst="ellipse">
            <a:avLst/>
          </a:prstGeom>
          <a:solidFill>
            <a:schemeClr val="bg1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6" name="Oval 695"/>
          <p:cNvSpPr/>
          <p:nvPr/>
        </p:nvSpPr>
        <p:spPr>
          <a:xfrm>
            <a:off x="18955826" y="14968480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7" name="Oval 696"/>
          <p:cNvSpPr/>
          <p:nvPr/>
        </p:nvSpPr>
        <p:spPr>
          <a:xfrm>
            <a:off x="20797410" y="13734141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9" name="Oval 698"/>
          <p:cNvSpPr/>
          <p:nvPr/>
        </p:nvSpPr>
        <p:spPr>
          <a:xfrm>
            <a:off x="20107414" y="13743001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0" name="Oval 699"/>
          <p:cNvSpPr/>
          <p:nvPr/>
        </p:nvSpPr>
        <p:spPr>
          <a:xfrm>
            <a:off x="20876537" y="14991406"/>
            <a:ext cx="455678" cy="453258"/>
          </a:xfrm>
          <a:prstGeom prst="ellipse">
            <a:avLst/>
          </a:prstGeom>
          <a:solidFill>
            <a:schemeClr val="bg1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3" name="Rectangle 702"/>
          <p:cNvSpPr/>
          <p:nvPr/>
        </p:nvSpPr>
        <p:spPr>
          <a:xfrm>
            <a:off x="18771318" y="12402541"/>
            <a:ext cx="4459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SCZ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05" name="Rectangle 704"/>
          <p:cNvSpPr/>
          <p:nvPr/>
        </p:nvSpPr>
        <p:spPr>
          <a:xfrm>
            <a:off x="18574646" y="12114462"/>
            <a:ext cx="3046033" cy="813124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6" name="Rectangle 705"/>
          <p:cNvSpPr/>
          <p:nvPr/>
        </p:nvSpPr>
        <p:spPr>
          <a:xfrm>
            <a:off x="17123984" y="17258383"/>
            <a:ext cx="2926080" cy="708871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3" name="Rectangle 712"/>
          <p:cNvSpPr/>
          <p:nvPr/>
        </p:nvSpPr>
        <p:spPr>
          <a:xfrm>
            <a:off x="20130455" y="17258382"/>
            <a:ext cx="3003191" cy="724324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" name="Rectangle 716"/>
          <p:cNvSpPr/>
          <p:nvPr/>
        </p:nvSpPr>
        <p:spPr>
          <a:xfrm>
            <a:off x="17107914" y="16108405"/>
            <a:ext cx="2926080" cy="708871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" name="Oval 717"/>
          <p:cNvSpPr/>
          <p:nvPr/>
        </p:nvSpPr>
        <p:spPr>
          <a:xfrm>
            <a:off x="17213849" y="16211506"/>
            <a:ext cx="455678" cy="453258"/>
          </a:xfrm>
          <a:prstGeom prst="ellipse">
            <a:avLst/>
          </a:prstGeom>
          <a:solidFill>
            <a:schemeClr val="bg1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9" name="Oval 718"/>
          <p:cNvSpPr/>
          <p:nvPr/>
        </p:nvSpPr>
        <p:spPr>
          <a:xfrm>
            <a:off x="17931187" y="16217732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0" name="Oval 719"/>
          <p:cNvSpPr/>
          <p:nvPr/>
        </p:nvSpPr>
        <p:spPr>
          <a:xfrm>
            <a:off x="18691957" y="16207140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2" name="Oval 721"/>
          <p:cNvSpPr/>
          <p:nvPr/>
        </p:nvSpPr>
        <p:spPr>
          <a:xfrm>
            <a:off x="20334230" y="16191162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3" name="Oval 722"/>
          <p:cNvSpPr/>
          <p:nvPr/>
        </p:nvSpPr>
        <p:spPr>
          <a:xfrm>
            <a:off x="21009910" y="16214322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4" name="Rectangle 723"/>
          <p:cNvSpPr/>
          <p:nvPr/>
        </p:nvSpPr>
        <p:spPr>
          <a:xfrm>
            <a:off x="20114385" y="16108404"/>
            <a:ext cx="3003191" cy="724324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5" name="Oval 724"/>
          <p:cNvSpPr/>
          <p:nvPr/>
        </p:nvSpPr>
        <p:spPr>
          <a:xfrm>
            <a:off x="22224220" y="16195124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28" name="Group 727"/>
          <p:cNvGrpSpPr/>
          <p:nvPr/>
        </p:nvGrpSpPr>
        <p:grpSpPr>
          <a:xfrm>
            <a:off x="19400463" y="14405837"/>
            <a:ext cx="861308" cy="431307"/>
            <a:chOff x="4194189" y="897333"/>
            <a:chExt cx="861308" cy="431307"/>
          </a:xfrm>
        </p:grpSpPr>
        <p:cxnSp>
          <p:nvCxnSpPr>
            <p:cNvPr id="744" name="Straight Arrow Connector 743"/>
            <p:cNvCxnSpPr/>
            <p:nvPr/>
          </p:nvCxnSpPr>
          <p:spPr>
            <a:xfrm flipH="1" flipV="1">
              <a:off x="4196875" y="897333"/>
              <a:ext cx="858622" cy="431307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5" name="Straight Arrow Connector 744"/>
            <p:cNvCxnSpPr/>
            <p:nvPr/>
          </p:nvCxnSpPr>
          <p:spPr>
            <a:xfrm flipV="1">
              <a:off x="4194189" y="905903"/>
              <a:ext cx="815916" cy="384612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6" name="Straight Arrow Connector 745"/>
            <p:cNvCxnSpPr/>
            <p:nvPr/>
          </p:nvCxnSpPr>
          <p:spPr>
            <a:xfrm flipV="1">
              <a:off x="4603870" y="950897"/>
              <a:ext cx="12339" cy="354478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0" name="Group 729"/>
          <p:cNvGrpSpPr/>
          <p:nvPr/>
        </p:nvGrpSpPr>
        <p:grpSpPr>
          <a:xfrm>
            <a:off x="19439292" y="13018131"/>
            <a:ext cx="861308" cy="431307"/>
            <a:chOff x="4194189" y="897333"/>
            <a:chExt cx="861308" cy="431307"/>
          </a:xfrm>
        </p:grpSpPr>
        <p:cxnSp>
          <p:nvCxnSpPr>
            <p:cNvPr id="738" name="Straight Arrow Connector 737"/>
            <p:cNvCxnSpPr/>
            <p:nvPr/>
          </p:nvCxnSpPr>
          <p:spPr>
            <a:xfrm flipH="1" flipV="1">
              <a:off x="4196875" y="897333"/>
              <a:ext cx="858622" cy="431307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9" name="Straight Arrow Connector 738"/>
            <p:cNvCxnSpPr/>
            <p:nvPr/>
          </p:nvCxnSpPr>
          <p:spPr>
            <a:xfrm flipV="1">
              <a:off x="4194189" y="905903"/>
              <a:ext cx="815916" cy="384612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0" name="Straight Arrow Connector 739"/>
            <p:cNvCxnSpPr/>
            <p:nvPr/>
          </p:nvCxnSpPr>
          <p:spPr>
            <a:xfrm flipV="1">
              <a:off x="4603870" y="950897"/>
              <a:ext cx="12339" cy="354478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1" name="Group 730"/>
          <p:cNvGrpSpPr/>
          <p:nvPr/>
        </p:nvGrpSpPr>
        <p:grpSpPr>
          <a:xfrm>
            <a:off x="21301678" y="16841153"/>
            <a:ext cx="858622" cy="431307"/>
            <a:chOff x="8287226" y="453421"/>
            <a:chExt cx="858622" cy="431307"/>
          </a:xfrm>
        </p:grpSpPr>
        <p:cxnSp>
          <p:nvCxnSpPr>
            <p:cNvPr id="736" name="Straight Arrow Connector 735"/>
            <p:cNvCxnSpPr/>
            <p:nvPr/>
          </p:nvCxnSpPr>
          <p:spPr>
            <a:xfrm flipH="1" flipV="1">
              <a:off x="8287226" y="453421"/>
              <a:ext cx="858622" cy="431307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7" name="Straight Arrow Connector 736"/>
            <p:cNvCxnSpPr/>
            <p:nvPr/>
          </p:nvCxnSpPr>
          <p:spPr>
            <a:xfrm flipV="1">
              <a:off x="8694221" y="506985"/>
              <a:ext cx="12339" cy="354478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2" name="Group 731"/>
          <p:cNvGrpSpPr/>
          <p:nvPr/>
        </p:nvGrpSpPr>
        <p:grpSpPr>
          <a:xfrm>
            <a:off x="19791562" y="16827997"/>
            <a:ext cx="858622" cy="431307"/>
            <a:chOff x="8287226" y="453421"/>
            <a:chExt cx="858622" cy="431307"/>
          </a:xfrm>
        </p:grpSpPr>
        <p:cxnSp>
          <p:nvCxnSpPr>
            <p:cNvPr id="734" name="Straight Arrow Connector 733"/>
            <p:cNvCxnSpPr/>
            <p:nvPr/>
          </p:nvCxnSpPr>
          <p:spPr>
            <a:xfrm flipH="1" flipV="1">
              <a:off x="8287226" y="453421"/>
              <a:ext cx="858622" cy="431307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5" name="Straight Arrow Connector 734"/>
            <p:cNvCxnSpPr/>
            <p:nvPr/>
          </p:nvCxnSpPr>
          <p:spPr>
            <a:xfrm flipV="1">
              <a:off x="8694221" y="506985"/>
              <a:ext cx="12339" cy="354478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33" name="Rectangle 732"/>
          <p:cNvSpPr/>
          <p:nvPr/>
        </p:nvSpPr>
        <p:spPr>
          <a:xfrm>
            <a:off x="16946035" y="11965936"/>
            <a:ext cx="6319039" cy="7474652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7" name="Oval 746"/>
          <p:cNvSpPr/>
          <p:nvPr/>
        </p:nvSpPr>
        <p:spPr>
          <a:xfrm>
            <a:off x="18749631" y="12334833"/>
            <a:ext cx="455678" cy="453258"/>
          </a:xfrm>
          <a:prstGeom prst="ellipse">
            <a:avLst/>
          </a:prstGeom>
          <a:noFill/>
          <a:ln w="57150" cmpd="sng">
            <a:solidFill>
              <a:srgbClr val="0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8" name="Oval 747"/>
          <p:cNvSpPr/>
          <p:nvPr/>
        </p:nvSpPr>
        <p:spPr>
          <a:xfrm>
            <a:off x="19289757" y="13763404"/>
            <a:ext cx="455678" cy="453258"/>
          </a:xfrm>
          <a:prstGeom prst="ellipse">
            <a:avLst/>
          </a:prstGeom>
          <a:noFill/>
          <a:ln w="57150" cmpd="sng">
            <a:solidFill>
              <a:srgbClr val="0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9" name="Oval 748"/>
          <p:cNvSpPr/>
          <p:nvPr/>
        </p:nvSpPr>
        <p:spPr>
          <a:xfrm>
            <a:off x="19661692" y="15024869"/>
            <a:ext cx="455678" cy="453258"/>
          </a:xfrm>
          <a:prstGeom prst="ellipse">
            <a:avLst/>
          </a:prstGeom>
          <a:noFill/>
          <a:ln w="57150" cmpd="sng">
            <a:solidFill>
              <a:srgbClr val="0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0" name="Oval 749"/>
          <p:cNvSpPr/>
          <p:nvPr/>
        </p:nvSpPr>
        <p:spPr>
          <a:xfrm>
            <a:off x="21586088" y="16201850"/>
            <a:ext cx="455678" cy="453258"/>
          </a:xfrm>
          <a:prstGeom prst="ellipse">
            <a:avLst/>
          </a:prstGeom>
          <a:noFill/>
          <a:ln w="57150" cmpd="sng">
            <a:solidFill>
              <a:srgbClr val="0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3" name="Oval 752"/>
          <p:cNvSpPr/>
          <p:nvPr/>
        </p:nvSpPr>
        <p:spPr>
          <a:xfrm>
            <a:off x="18307778" y="17381180"/>
            <a:ext cx="731520" cy="453258"/>
          </a:xfrm>
          <a:prstGeom prst="ellipse">
            <a:avLst/>
          </a:prstGeom>
          <a:noFill/>
          <a:ln w="57150" cmpd="sng">
            <a:solidFill>
              <a:srgbClr val="0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54" name="Straight Arrow Connector 753"/>
          <p:cNvCxnSpPr>
            <a:stCxn id="747" idx="4"/>
            <a:endCxn id="748" idx="0"/>
          </p:cNvCxnSpPr>
          <p:nvPr/>
        </p:nvCxnSpPr>
        <p:spPr>
          <a:xfrm>
            <a:off x="18977470" y="12788091"/>
            <a:ext cx="540126" cy="975313"/>
          </a:xfrm>
          <a:prstGeom prst="straightConnector1">
            <a:avLst/>
          </a:prstGeom>
          <a:ln w="38100" cmpd="sng">
            <a:solidFill>
              <a:srgbClr val="0C00FF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5" name="Straight Arrow Connector 754"/>
          <p:cNvCxnSpPr>
            <a:stCxn id="748" idx="4"/>
            <a:endCxn id="749" idx="0"/>
          </p:cNvCxnSpPr>
          <p:nvPr/>
        </p:nvCxnSpPr>
        <p:spPr>
          <a:xfrm>
            <a:off x="19517596" y="14216662"/>
            <a:ext cx="371935" cy="808207"/>
          </a:xfrm>
          <a:prstGeom prst="straightConnector1">
            <a:avLst/>
          </a:prstGeom>
          <a:ln w="38100" cmpd="sng">
            <a:solidFill>
              <a:srgbClr val="0C00FF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6" name="Straight Arrow Connector 755"/>
          <p:cNvCxnSpPr>
            <a:stCxn id="749" idx="4"/>
            <a:endCxn id="750" idx="0"/>
          </p:cNvCxnSpPr>
          <p:nvPr/>
        </p:nvCxnSpPr>
        <p:spPr>
          <a:xfrm>
            <a:off x="19889531" y="15478127"/>
            <a:ext cx="1924396" cy="723723"/>
          </a:xfrm>
          <a:prstGeom prst="straightConnector1">
            <a:avLst/>
          </a:prstGeom>
          <a:ln w="38100" cmpd="sng">
            <a:solidFill>
              <a:srgbClr val="0C00FF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7" name="Straight Arrow Connector 756"/>
          <p:cNvCxnSpPr>
            <a:stCxn id="750" idx="4"/>
          </p:cNvCxnSpPr>
          <p:nvPr/>
        </p:nvCxnSpPr>
        <p:spPr>
          <a:xfrm flipH="1">
            <a:off x="21407626" y="16655108"/>
            <a:ext cx="406301" cy="762869"/>
          </a:xfrm>
          <a:prstGeom prst="straightConnector1">
            <a:avLst/>
          </a:prstGeom>
          <a:ln w="38100" cmpd="sng">
            <a:solidFill>
              <a:srgbClr val="0C00FF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0" name="Connector 759"/>
          <p:cNvSpPr/>
          <p:nvPr/>
        </p:nvSpPr>
        <p:spPr>
          <a:xfrm>
            <a:off x="19435193" y="13889953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1" name="Connector 760"/>
          <p:cNvSpPr/>
          <p:nvPr/>
        </p:nvSpPr>
        <p:spPr>
          <a:xfrm>
            <a:off x="21735041" y="16342200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2" name="Connector 761"/>
          <p:cNvSpPr/>
          <p:nvPr/>
        </p:nvSpPr>
        <p:spPr>
          <a:xfrm>
            <a:off x="21153152" y="17492124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3" name="Connector 762"/>
          <p:cNvSpPr/>
          <p:nvPr/>
        </p:nvSpPr>
        <p:spPr>
          <a:xfrm>
            <a:off x="19795403" y="15170725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5" name="Connector 764"/>
          <p:cNvSpPr/>
          <p:nvPr/>
        </p:nvSpPr>
        <p:spPr>
          <a:xfrm>
            <a:off x="18564732" y="17519833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7" name="Oval 786"/>
          <p:cNvSpPr/>
          <p:nvPr/>
        </p:nvSpPr>
        <p:spPr>
          <a:xfrm>
            <a:off x="12233742" y="18553623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8" name="Oval 787"/>
          <p:cNvSpPr/>
          <p:nvPr/>
        </p:nvSpPr>
        <p:spPr>
          <a:xfrm>
            <a:off x="13977250" y="18561653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9" name="Oval 788"/>
          <p:cNvSpPr/>
          <p:nvPr/>
        </p:nvSpPr>
        <p:spPr>
          <a:xfrm>
            <a:off x="11327056" y="18531765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1" name="Rectangle 790"/>
          <p:cNvSpPr/>
          <p:nvPr/>
        </p:nvSpPr>
        <p:spPr>
          <a:xfrm>
            <a:off x="11046618" y="18379701"/>
            <a:ext cx="4381425" cy="791168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2" name="Oval 791"/>
          <p:cNvSpPr/>
          <p:nvPr/>
        </p:nvSpPr>
        <p:spPr>
          <a:xfrm>
            <a:off x="11599551" y="13702273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3" name="Oval 792"/>
          <p:cNvSpPr/>
          <p:nvPr/>
        </p:nvSpPr>
        <p:spPr>
          <a:xfrm>
            <a:off x="12590054" y="12313546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4" name="Oval 793"/>
          <p:cNvSpPr/>
          <p:nvPr/>
        </p:nvSpPr>
        <p:spPr>
          <a:xfrm>
            <a:off x="13366813" y="12317953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5" name="Rectangle 794"/>
          <p:cNvSpPr/>
          <p:nvPr/>
        </p:nvSpPr>
        <p:spPr>
          <a:xfrm>
            <a:off x="13365446" y="12388926"/>
            <a:ext cx="4895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AGE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96" name="Rectangle 795"/>
          <p:cNvSpPr/>
          <p:nvPr/>
        </p:nvSpPr>
        <p:spPr>
          <a:xfrm>
            <a:off x="12574007" y="12375103"/>
            <a:ext cx="48553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BPD</a:t>
            </a:r>
          </a:p>
        </p:txBody>
      </p:sp>
      <p:sp>
        <p:nvSpPr>
          <p:cNvPr id="797" name="Oval 796"/>
          <p:cNvSpPr/>
          <p:nvPr/>
        </p:nvSpPr>
        <p:spPr>
          <a:xfrm>
            <a:off x="13404133" y="14991685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8" name="Oval 797"/>
          <p:cNvSpPr/>
          <p:nvPr/>
        </p:nvSpPr>
        <p:spPr>
          <a:xfrm>
            <a:off x="11318267" y="14969306"/>
            <a:ext cx="455678" cy="453258"/>
          </a:xfrm>
          <a:prstGeom prst="ellipse">
            <a:avLst/>
          </a:prstGeom>
          <a:solidFill>
            <a:schemeClr val="bg1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9" name="Oval 798"/>
          <p:cNvSpPr/>
          <p:nvPr/>
        </p:nvSpPr>
        <p:spPr>
          <a:xfrm>
            <a:off x="12790042" y="14979309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0" name="Oval 799"/>
          <p:cNvSpPr/>
          <p:nvPr/>
        </p:nvSpPr>
        <p:spPr>
          <a:xfrm>
            <a:off x="13851537" y="13717261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1" name="Oval 800"/>
          <p:cNvSpPr/>
          <p:nvPr/>
        </p:nvSpPr>
        <p:spPr>
          <a:xfrm>
            <a:off x="12382604" y="13726121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3" name="Rectangle 802"/>
          <p:cNvSpPr/>
          <p:nvPr/>
        </p:nvSpPr>
        <p:spPr>
          <a:xfrm>
            <a:off x="11960909" y="12385661"/>
            <a:ext cx="4459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SCZ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805" name="Rectangle 804"/>
          <p:cNvSpPr/>
          <p:nvPr/>
        </p:nvSpPr>
        <p:spPr>
          <a:xfrm>
            <a:off x="11764237" y="12097582"/>
            <a:ext cx="3046033" cy="813124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6" name="Rectangle 805"/>
          <p:cNvSpPr/>
          <p:nvPr/>
        </p:nvSpPr>
        <p:spPr>
          <a:xfrm>
            <a:off x="10313575" y="17209971"/>
            <a:ext cx="2926080" cy="708871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1" name="Rectangle 810"/>
          <p:cNvSpPr/>
          <p:nvPr/>
        </p:nvSpPr>
        <p:spPr>
          <a:xfrm>
            <a:off x="13320046" y="17209970"/>
            <a:ext cx="3003191" cy="724324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5" name="Rectangle 814"/>
          <p:cNvSpPr/>
          <p:nvPr/>
        </p:nvSpPr>
        <p:spPr>
          <a:xfrm>
            <a:off x="10297505" y="16091525"/>
            <a:ext cx="2926080" cy="708871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6" name="Oval 815"/>
          <p:cNvSpPr/>
          <p:nvPr/>
        </p:nvSpPr>
        <p:spPr>
          <a:xfrm>
            <a:off x="10403440" y="16194626"/>
            <a:ext cx="455678" cy="453258"/>
          </a:xfrm>
          <a:prstGeom prst="ellipse">
            <a:avLst/>
          </a:prstGeom>
          <a:solidFill>
            <a:schemeClr val="bg1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7" name="Oval 816"/>
          <p:cNvSpPr/>
          <p:nvPr/>
        </p:nvSpPr>
        <p:spPr>
          <a:xfrm>
            <a:off x="11120778" y="16200852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8" name="Oval 817"/>
          <p:cNvSpPr/>
          <p:nvPr/>
        </p:nvSpPr>
        <p:spPr>
          <a:xfrm>
            <a:off x="11881548" y="16190260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" name="Oval 818"/>
          <p:cNvSpPr/>
          <p:nvPr/>
        </p:nvSpPr>
        <p:spPr>
          <a:xfrm>
            <a:off x="13523821" y="16174282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0" name="Oval 819"/>
          <p:cNvSpPr/>
          <p:nvPr/>
        </p:nvSpPr>
        <p:spPr>
          <a:xfrm>
            <a:off x="14781390" y="16197442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1" name="Rectangle 820"/>
          <p:cNvSpPr/>
          <p:nvPr/>
        </p:nvSpPr>
        <p:spPr>
          <a:xfrm>
            <a:off x="13303976" y="16091524"/>
            <a:ext cx="3003191" cy="724324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2" name="Oval 821"/>
          <p:cNvSpPr/>
          <p:nvPr/>
        </p:nvSpPr>
        <p:spPr>
          <a:xfrm>
            <a:off x="15413811" y="16178244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25" name="Group 824"/>
          <p:cNvGrpSpPr/>
          <p:nvPr/>
        </p:nvGrpSpPr>
        <p:grpSpPr>
          <a:xfrm>
            <a:off x="12590054" y="14388957"/>
            <a:ext cx="861308" cy="431307"/>
            <a:chOff x="4194189" y="897333"/>
            <a:chExt cx="861308" cy="431307"/>
          </a:xfrm>
        </p:grpSpPr>
        <p:cxnSp>
          <p:nvCxnSpPr>
            <p:cNvPr id="841" name="Straight Arrow Connector 840"/>
            <p:cNvCxnSpPr/>
            <p:nvPr/>
          </p:nvCxnSpPr>
          <p:spPr>
            <a:xfrm flipH="1" flipV="1">
              <a:off x="4196875" y="897333"/>
              <a:ext cx="858622" cy="431307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2" name="Straight Arrow Connector 841"/>
            <p:cNvCxnSpPr/>
            <p:nvPr/>
          </p:nvCxnSpPr>
          <p:spPr>
            <a:xfrm flipV="1">
              <a:off x="4194189" y="905903"/>
              <a:ext cx="815916" cy="384612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3" name="Straight Arrow Connector 842"/>
            <p:cNvCxnSpPr/>
            <p:nvPr/>
          </p:nvCxnSpPr>
          <p:spPr>
            <a:xfrm flipV="1">
              <a:off x="4603870" y="950897"/>
              <a:ext cx="12339" cy="354478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7" name="Group 826"/>
          <p:cNvGrpSpPr/>
          <p:nvPr/>
        </p:nvGrpSpPr>
        <p:grpSpPr>
          <a:xfrm>
            <a:off x="12628883" y="13001251"/>
            <a:ext cx="861308" cy="431307"/>
            <a:chOff x="4194189" y="897333"/>
            <a:chExt cx="861308" cy="431307"/>
          </a:xfrm>
        </p:grpSpPr>
        <p:cxnSp>
          <p:nvCxnSpPr>
            <p:cNvPr id="835" name="Straight Arrow Connector 834"/>
            <p:cNvCxnSpPr/>
            <p:nvPr/>
          </p:nvCxnSpPr>
          <p:spPr>
            <a:xfrm flipH="1" flipV="1">
              <a:off x="4196875" y="897333"/>
              <a:ext cx="858622" cy="431307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6" name="Straight Arrow Connector 835"/>
            <p:cNvCxnSpPr/>
            <p:nvPr/>
          </p:nvCxnSpPr>
          <p:spPr>
            <a:xfrm flipV="1">
              <a:off x="4194189" y="905903"/>
              <a:ext cx="815916" cy="384612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7" name="Straight Arrow Connector 836"/>
            <p:cNvCxnSpPr/>
            <p:nvPr/>
          </p:nvCxnSpPr>
          <p:spPr>
            <a:xfrm flipV="1">
              <a:off x="4603870" y="950897"/>
              <a:ext cx="12339" cy="354478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8" name="Group 827"/>
          <p:cNvGrpSpPr/>
          <p:nvPr/>
        </p:nvGrpSpPr>
        <p:grpSpPr>
          <a:xfrm>
            <a:off x="14491269" y="16824273"/>
            <a:ext cx="858622" cy="431307"/>
            <a:chOff x="8287226" y="453421"/>
            <a:chExt cx="858622" cy="431307"/>
          </a:xfrm>
        </p:grpSpPr>
        <p:cxnSp>
          <p:nvCxnSpPr>
            <p:cNvPr id="833" name="Straight Arrow Connector 832"/>
            <p:cNvCxnSpPr/>
            <p:nvPr/>
          </p:nvCxnSpPr>
          <p:spPr>
            <a:xfrm flipH="1" flipV="1">
              <a:off x="8287226" y="453421"/>
              <a:ext cx="858622" cy="431307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4" name="Straight Arrow Connector 833"/>
            <p:cNvCxnSpPr/>
            <p:nvPr/>
          </p:nvCxnSpPr>
          <p:spPr>
            <a:xfrm flipV="1">
              <a:off x="8694221" y="506985"/>
              <a:ext cx="12339" cy="354478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9" name="Group 828"/>
          <p:cNvGrpSpPr/>
          <p:nvPr/>
        </p:nvGrpSpPr>
        <p:grpSpPr>
          <a:xfrm>
            <a:off x="12981153" y="16811117"/>
            <a:ext cx="858622" cy="431307"/>
            <a:chOff x="8287226" y="453421"/>
            <a:chExt cx="858622" cy="431307"/>
          </a:xfrm>
        </p:grpSpPr>
        <p:cxnSp>
          <p:nvCxnSpPr>
            <p:cNvPr id="831" name="Straight Arrow Connector 830"/>
            <p:cNvCxnSpPr/>
            <p:nvPr/>
          </p:nvCxnSpPr>
          <p:spPr>
            <a:xfrm flipH="1" flipV="1">
              <a:off x="8287226" y="453421"/>
              <a:ext cx="858622" cy="431307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2" name="Straight Arrow Connector 831"/>
            <p:cNvCxnSpPr/>
            <p:nvPr/>
          </p:nvCxnSpPr>
          <p:spPr>
            <a:xfrm flipV="1">
              <a:off x="8694221" y="506985"/>
              <a:ext cx="12339" cy="354478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30" name="Rectangle 829"/>
          <p:cNvSpPr/>
          <p:nvPr/>
        </p:nvSpPr>
        <p:spPr>
          <a:xfrm>
            <a:off x="10135626" y="11949056"/>
            <a:ext cx="6319039" cy="7474652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8" name="Oval 767"/>
          <p:cNvSpPr/>
          <p:nvPr/>
        </p:nvSpPr>
        <p:spPr>
          <a:xfrm>
            <a:off x="11939222" y="12317953"/>
            <a:ext cx="455678" cy="453258"/>
          </a:xfrm>
          <a:prstGeom prst="ellipse">
            <a:avLst/>
          </a:prstGeom>
          <a:noFill/>
          <a:ln w="57150" cmpd="sng">
            <a:solidFill>
              <a:srgbClr val="0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9" name="Oval 768"/>
          <p:cNvSpPr/>
          <p:nvPr/>
        </p:nvSpPr>
        <p:spPr>
          <a:xfrm>
            <a:off x="13116655" y="13746524"/>
            <a:ext cx="455678" cy="453258"/>
          </a:xfrm>
          <a:prstGeom prst="ellipse">
            <a:avLst/>
          </a:prstGeom>
          <a:noFill/>
          <a:ln w="57150" cmpd="sng">
            <a:solidFill>
              <a:srgbClr val="0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0" name="Oval 769"/>
          <p:cNvSpPr/>
          <p:nvPr/>
        </p:nvSpPr>
        <p:spPr>
          <a:xfrm>
            <a:off x="12130849" y="15007989"/>
            <a:ext cx="455678" cy="453258"/>
          </a:xfrm>
          <a:prstGeom prst="ellipse">
            <a:avLst/>
          </a:prstGeom>
          <a:noFill/>
          <a:ln w="57150" cmpd="sng">
            <a:solidFill>
              <a:srgbClr val="0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1" name="Oval 770"/>
          <p:cNvSpPr/>
          <p:nvPr/>
        </p:nvSpPr>
        <p:spPr>
          <a:xfrm>
            <a:off x="14138372" y="16184970"/>
            <a:ext cx="455678" cy="453258"/>
          </a:xfrm>
          <a:prstGeom prst="ellipse">
            <a:avLst/>
          </a:prstGeom>
          <a:noFill/>
          <a:ln w="57150" cmpd="sng">
            <a:solidFill>
              <a:srgbClr val="0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3" name="Oval 772"/>
          <p:cNvSpPr/>
          <p:nvPr/>
        </p:nvSpPr>
        <p:spPr>
          <a:xfrm>
            <a:off x="13031053" y="18539635"/>
            <a:ext cx="455678" cy="453258"/>
          </a:xfrm>
          <a:prstGeom prst="ellipse">
            <a:avLst/>
          </a:prstGeom>
          <a:noFill/>
          <a:ln w="57150" cmpd="sng">
            <a:solidFill>
              <a:srgbClr val="0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4" name="Oval 773"/>
          <p:cNvSpPr/>
          <p:nvPr/>
        </p:nvSpPr>
        <p:spPr>
          <a:xfrm>
            <a:off x="11407816" y="17358113"/>
            <a:ext cx="731520" cy="453258"/>
          </a:xfrm>
          <a:prstGeom prst="ellipse">
            <a:avLst/>
          </a:prstGeom>
          <a:noFill/>
          <a:ln w="57150" cmpd="sng">
            <a:solidFill>
              <a:srgbClr val="0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5" name="Straight Arrow Connector 774"/>
          <p:cNvCxnSpPr/>
          <p:nvPr/>
        </p:nvCxnSpPr>
        <p:spPr>
          <a:xfrm>
            <a:off x="12167061" y="12808608"/>
            <a:ext cx="1016326" cy="1041691"/>
          </a:xfrm>
          <a:prstGeom prst="straightConnector1">
            <a:avLst/>
          </a:prstGeom>
          <a:ln w="38100" cmpd="sng">
            <a:solidFill>
              <a:srgbClr val="0C00FF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6" name="Straight Arrow Connector 775"/>
          <p:cNvCxnSpPr>
            <a:stCxn id="769" idx="4"/>
            <a:endCxn id="770" idx="0"/>
          </p:cNvCxnSpPr>
          <p:nvPr/>
        </p:nvCxnSpPr>
        <p:spPr>
          <a:xfrm flipH="1">
            <a:off x="12358688" y="14199782"/>
            <a:ext cx="985806" cy="808207"/>
          </a:xfrm>
          <a:prstGeom prst="straightConnector1">
            <a:avLst/>
          </a:prstGeom>
          <a:ln w="38100" cmpd="sng">
            <a:solidFill>
              <a:srgbClr val="0C00FF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7" name="Straight Arrow Connector 776"/>
          <p:cNvCxnSpPr>
            <a:stCxn id="770" idx="4"/>
            <a:endCxn id="771" idx="0"/>
          </p:cNvCxnSpPr>
          <p:nvPr/>
        </p:nvCxnSpPr>
        <p:spPr>
          <a:xfrm>
            <a:off x="12358688" y="15461247"/>
            <a:ext cx="2007523" cy="723723"/>
          </a:xfrm>
          <a:prstGeom prst="straightConnector1">
            <a:avLst/>
          </a:prstGeom>
          <a:ln w="38100" cmpd="sng">
            <a:solidFill>
              <a:srgbClr val="0C00FF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8" name="Straight Arrow Connector 777"/>
          <p:cNvCxnSpPr>
            <a:stCxn id="771" idx="4"/>
          </p:cNvCxnSpPr>
          <p:nvPr/>
        </p:nvCxnSpPr>
        <p:spPr>
          <a:xfrm>
            <a:off x="14366211" y="16638228"/>
            <a:ext cx="651788" cy="696491"/>
          </a:xfrm>
          <a:prstGeom prst="straightConnector1">
            <a:avLst/>
          </a:prstGeom>
          <a:ln w="38100" cmpd="sng">
            <a:solidFill>
              <a:srgbClr val="0C00FF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9" name="Straight Arrow Connector 778"/>
          <p:cNvCxnSpPr>
            <a:endCxn id="773" idx="0"/>
          </p:cNvCxnSpPr>
          <p:nvPr/>
        </p:nvCxnSpPr>
        <p:spPr>
          <a:xfrm flipH="1">
            <a:off x="13258892" y="17787977"/>
            <a:ext cx="1759107" cy="751658"/>
          </a:xfrm>
          <a:prstGeom prst="straightConnector1">
            <a:avLst/>
          </a:prstGeom>
          <a:ln w="38100" cmpd="sng">
            <a:solidFill>
              <a:srgbClr val="00B05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0" name="Arc 779"/>
          <p:cNvSpPr/>
          <p:nvPr/>
        </p:nvSpPr>
        <p:spPr>
          <a:xfrm>
            <a:off x="11793166" y="17026808"/>
            <a:ext cx="3157645" cy="552391"/>
          </a:xfrm>
          <a:prstGeom prst="arc">
            <a:avLst>
              <a:gd name="adj1" fmla="val 10750297"/>
              <a:gd name="adj2" fmla="val 0"/>
            </a:avLst>
          </a:prstGeom>
          <a:ln w="38100">
            <a:solidFill>
              <a:srgbClr val="0C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1" name="Connector 780"/>
          <p:cNvSpPr/>
          <p:nvPr/>
        </p:nvSpPr>
        <p:spPr>
          <a:xfrm>
            <a:off x="13262091" y="13873073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2" name="Connector 781"/>
          <p:cNvSpPr/>
          <p:nvPr/>
        </p:nvSpPr>
        <p:spPr>
          <a:xfrm>
            <a:off x="14275257" y="16325320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3" name="Connector 782"/>
          <p:cNvSpPr/>
          <p:nvPr/>
        </p:nvSpPr>
        <p:spPr>
          <a:xfrm>
            <a:off x="14924632" y="17475244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4" name="Connector 783"/>
          <p:cNvSpPr/>
          <p:nvPr/>
        </p:nvSpPr>
        <p:spPr>
          <a:xfrm>
            <a:off x="12264560" y="15153845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5" name="Connector 784"/>
          <p:cNvSpPr/>
          <p:nvPr/>
        </p:nvSpPr>
        <p:spPr>
          <a:xfrm>
            <a:off x="13177334" y="18666737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6" name="Connector 785"/>
          <p:cNvSpPr/>
          <p:nvPr/>
        </p:nvSpPr>
        <p:spPr>
          <a:xfrm>
            <a:off x="11680765" y="17502953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4" name="Rectangle 843"/>
          <p:cNvSpPr/>
          <p:nvPr/>
        </p:nvSpPr>
        <p:spPr>
          <a:xfrm>
            <a:off x="15604177" y="18345908"/>
            <a:ext cx="8018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GRIN1</a:t>
            </a:r>
          </a:p>
        </p:txBody>
      </p:sp>
      <p:sp>
        <p:nvSpPr>
          <p:cNvPr id="845" name="Rectangle 844"/>
          <p:cNvSpPr/>
          <p:nvPr/>
        </p:nvSpPr>
        <p:spPr>
          <a:xfrm>
            <a:off x="22372527" y="18701282"/>
            <a:ext cx="55496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C4A</a:t>
            </a:r>
            <a:endParaRPr lang="en-US" sz="1600" dirty="0">
              <a:solidFill>
                <a:srgbClr val="FF0000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cxnSp>
        <p:nvCxnSpPr>
          <p:cNvPr id="846" name="Straight Connector 845"/>
          <p:cNvCxnSpPr>
            <a:stCxn id="844" idx="0"/>
            <a:endCxn id="783" idx="5"/>
          </p:cNvCxnSpPr>
          <p:nvPr/>
        </p:nvCxnSpPr>
        <p:spPr>
          <a:xfrm flipH="1" flipV="1">
            <a:off x="15080730" y="17631342"/>
            <a:ext cx="924359" cy="714566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7" name="Straight Connector 846"/>
          <p:cNvCxnSpPr>
            <a:stCxn id="845" idx="0"/>
            <a:endCxn id="762" idx="5"/>
          </p:cNvCxnSpPr>
          <p:nvPr/>
        </p:nvCxnSpPr>
        <p:spPr>
          <a:xfrm flipH="1" flipV="1">
            <a:off x="21309250" y="17648222"/>
            <a:ext cx="1340757" cy="105306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9" name="Connector 338"/>
          <p:cNvSpPr/>
          <p:nvPr/>
        </p:nvSpPr>
        <p:spPr>
          <a:xfrm>
            <a:off x="21823140" y="17506500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0" name="Straight Arrow Connector 339"/>
          <p:cNvCxnSpPr>
            <a:stCxn id="750" idx="4"/>
          </p:cNvCxnSpPr>
          <p:nvPr/>
        </p:nvCxnSpPr>
        <p:spPr>
          <a:xfrm>
            <a:off x="21813927" y="16655108"/>
            <a:ext cx="85320" cy="710867"/>
          </a:xfrm>
          <a:prstGeom prst="straightConnector1">
            <a:avLst/>
          </a:prstGeom>
          <a:ln w="38100" cmpd="sng">
            <a:solidFill>
              <a:srgbClr val="0C00FF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4" name="Rectangle 343"/>
          <p:cNvSpPr/>
          <p:nvPr/>
        </p:nvSpPr>
        <p:spPr>
          <a:xfrm>
            <a:off x="22559433" y="18198073"/>
            <a:ext cx="55496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C4B</a:t>
            </a:r>
            <a:endParaRPr lang="en-US" sz="1600" dirty="0">
              <a:solidFill>
                <a:srgbClr val="FF0000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cxnSp>
        <p:nvCxnSpPr>
          <p:cNvPr id="345" name="Straight Connector 344"/>
          <p:cNvCxnSpPr>
            <a:stCxn id="344" idx="0"/>
            <a:endCxn id="339" idx="5"/>
          </p:cNvCxnSpPr>
          <p:nvPr/>
        </p:nvCxnSpPr>
        <p:spPr>
          <a:xfrm flipH="1" flipV="1">
            <a:off x="21979238" y="17662598"/>
            <a:ext cx="857675" cy="535475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8" name="Oval 347"/>
          <p:cNvSpPr/>
          <p:nvPr/>
        </p:nvSpPr>
        <p:spPr>
          <a:xfrm>
            <a:off x="20670489" y="18576602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Rectangle 348"/>
          <p:cNvSpPr/>
          <p:nvPr/>
        </p:nvSpPr>
        <p:spPr>
          <a:xfrm>
            <a:off x="10175790" y="18619005"/>
            <a:ext cx="9252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smtClean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2 SNPs</a:t>
            </a:r>
            <a:endParaRPr lang="en-US" sz="1600" dirty="0">
              <a:solidFill>
                <a:srgbClr val="FF0000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cxnSp>
        <p:nvCxnSpPr>
          <p:cNvPr id="350" name="Straight Connector 349"/>
          <p:cNvCxnSpPr>
            <a:stCxn id="349" idx="3"/>
            <a:endCxn id="785" idx="2"/>
          </p:cNvCxnSpPr>
          <p:nvPr/>
        </p:nvCxnSpPr>
        <p:spPr>
          <a:xfrm flipV="1">
            <a:off x="11101043" y="18758177"/>
            <a:ext cx="2076291" cy="30105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6" name="Oval 355"/>
          <p:cNvSpPr/>
          <p:nvPr/>
        </p:nvSpPr>
        <p:spPr>
          <a:xfrm>
            <a:off x="17332489" y="17378303"/>
            <a:ext cx="731520" cy="453258"/>
          </a:xfrm>
          <a:prstGeom prst="ellipse">
            <a:avLst/>
          </a:prstGeom>
          <a:noFill/>
          <a:ln w="57150" cmpd="sng">
            <a:solidFill>
              <a:srgbClr val="0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Connector 356"/>
          <p:cNvSpPr/>
          <p:nvPr/>
        </p:nvSpPr>
        <p:spPr>
          <a:xfrm>
            <a:off x="17606697" y="17516956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Rectangle 358"/>
          <p:cNvSpPr/>
          <p:nvPr/>
        </p:nvSpPr>
        <p:spPr>
          <a:xfrm>
            <a:off x="10144822" y="16824273"/>
            <a:ext cx="17892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125 enhancers</a:t>
            </a:r>
            <a:endParaRPr lang="en-US" sz="1600" dirty="0">
              <a:solidFill>
                <a:srgbClr val="FF0000"/>
              </a:solidFill>
              <a:latin typeface="Courier" charset="0"/>
              <a:ea typeface="Courier" charset="0"/>
              <a:cs typeface="Courier" charset="0"/>
            </a:endParaRPr>
          </a:p>
          <a:p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360" name="Straight Connector 359"/>
          <p:cNvCxnSpPr>
            <a:endCxn id="786" idx="1"/>
          </p:cNvCxnSpPr>
          <p:nvPr/>
        </p:nvCxnSpPr>
        <p:spPr>
          <a:xfrm>
            <a:off x="11142902" y="17138747"/>
            <a:ext cx="564645" cy="390988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3" name="Rectangle 362"/>
          <p:cNvSpPr/>
          <p:nvPr/>
        </p:nvSpPr>
        <p:spPr>
          <a:xfrm>
            <a:off x="16970190" y="18063751"/>
            <a:ext cx="29159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95 enhancers</a:t>
            </a:r>
            <a:endParaRPr lang="en-US" sz="1600" dirty="0">
              <a:solidFill>
                <a:srgbClr val="FF0000"/>
              </a:solidFill>
              <a:latin typeface="Courier" charset="0"/>
              <a:ea typeface="Courier" charset="0"/>
              <a:cs typeface="Courier" charset="0"/>
            </a:endParaRPr>
          </a:p>
          <a:p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364" name="Straight Connector 363"/>
          <p:cNvCxnSpPr>
            <a:endCxn id="357" idx="4"/>
          </p:cNvCxnSpPr>
          <p:nvPr/>
        </p:nvCxnSpPr>
        <p:spPr>
          <a:xfrm flipV="1">
            <a:off x="17437088" y="17699836"/>
            <a:ext cx="261049" cy="416492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7" name="Straight Connector 366"/>
          <p:cNvCxnSpPr>
            <a:endCxn id="765" idx="1"/>
          </p:cNvCxnSpPr>
          <p:nvPr/>
        </p:nvCxnSpPr>
        <p:spPr>
          <a:xfrm>
            <a:off x="17583838" y="17072537"/>
            <a:ext cx="1007676" cy="474078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1" name="Rectangle 370"/>
          <p:cNvSpPr/>
          <p:nvPr/>
        </p:nvSpPr>
        <p:spPr>
          <a:xfrm>
            <a:off x="13596283" y="12906228"/>
            <a:ext cx="292234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Glutamatergic synapse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Synaptic </a:t>
            </a:r>
            <a:r>
              <a:rPr lang="en-US" sz="16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v</a:t>
            </a:r>
            <a:r>
              <a:rPr lang="en-US" sz="1600" dirty="0" smtClean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esicle cycle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Ex1, Ex4, Ex6 neurons</a:t>
            </a:r>
            <a:endParaRPr lang="en-US" sz="1600" dirty="0">
              <a:solidFill>
                <a:srgbClr val="FF0000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cxnSp>
        <p:nvCxnSpPr>
          <p:cNvPr id="372" name="Straight Connector 371"/>
          <p:cNvCxnSpPr>
            <a:stCxn id="784" idx="0"/>
          </p:cNvCxnSpPr>
          <p:nvPr/>
        </p:nvCxnSpPr>
        <p:spPr>
          <a:xfrm flipH="1" flipV="1">
            <a:off x="11408068" y="14637477"/>
            <a:ext cx="947932" cy="516368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5" name="Oval 374"/>
          <p:cNvSpPr/>
          <p:nvPr/>
        </p:nvSpPr>
        <p:spPr>
          <a:xfrm>
            <a:off x="13987854" y="14988808"/>
            <a:ext cx="455678" cy="453258"/>
          </a:xfrm>
          <a:prstGeom prst="ellipse">
            <a:avLst/>
          </a:prstGeom>
          <a:noFill/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Rectangle 375"/>
          <p:cNvSpPr/>
          <p:nvPr/>
        </p:nvSpPr>
        <p:spPr>
          <a:xfrm>
            <a:off x="20921691" y="15467659"/>
            <a:ext cx="255313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Complement cascade</a:t>
            </a:r>
          </a:p>
        </p:txBody>
      </p:sp>
      <p:cxnSp>
        <p:nvCxnSpPr>
          <p:cNvPr id="377" name="Straight Connector 376"/>
          <p:cNvCxnSpPr>
            <a:stCxn id="421" idx="7"/>
            <a:endCxn id="376" idx="2"/>
          </p:cNvCxnSpPr>
          <p:nvPr/>
        </p:nvCxnSpPr>
        <p:spPr>
          <a:xfrm flipV="1">
            <a:off x="21307717" y="15806213"/>
            <a:ext cx="890542" cy="562772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5" name="Straight Connector 364"/>
          <p:cNvCxnSpPr/>
          <p:nvPr/>
        </p:nvCxnSpPr>
        <p:spPr>
          <a:xfrm>
            <a:off x="13621712" y="7982466"/>
            <a:ext cx="6530834" cy="1570"/>
          </a:xfrm>
          <a:prstGeom prst="line">
            <a:avLst/>
          </a:prstGeom>
          <a:ln w="63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6" name="Oval 365"/>
          <p:cNvSpPr/>
          <p:nvPr/>
        </p:nvSpPr>
        <p:spPr>
          <a:xfrm>
            <a:off x="14183158" y="7222944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68" name="Oval 367"/>
          <p:cNvSpPr/>
          <p:nvPr/>
        </p:nvSpPr>
        <p:spPr>
          <a:xfrm>
            <a:off x="14898351" y="7236409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69" name="Oval 368"/>
          <p:cNvSpPr/>
          <p:nvPr/>
        </p:nvSpPr>
        <p:spPr>
          <a:xfrm>
            <a:off x="15591019" y="7234717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73" name="Oval 372"/>
          <p:cNvSpPr/>
          <p:nvPr/>
        </p:nvSpPr>
        <p:spPr>
          <a:xfrm>
            <a:off x="16916813" y="7245818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74" name="Oval 373"/>
          <p:cNvSpPr/>
          <p:nvPr/>
        </p:nvSpPr>
        <p:spPr>
          <a:xfrm>
            <a:off x="17632006" y="7240233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78" name="Oval 377"/>
          <p:cNvSpPr/>
          <p:nvPr/>
        </p:nvSpPr>
        <p:spPr>
          <a:xfrm>
            <a:off x="18324674" y="7257591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79" name="Oval 378"/>
          <p:cNvSpPr/>
          <p:nvPr/>
        </p:nvSpPr>
        <p:spPr>
          <a:xfrm>
            <a:off x="14181979" y="8290284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80" name="Oval 379"/>
          <p:cNvSpPr/>
          <p:nvPr/>
        </p:nvSpPr>
        <p:spPr>
          <a:xfrm>
            <a:off x="14897172" y="8303749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81" name="Oval 380"/>
          <p:cNvSpPr/>
          <p:nvPr/>
        </p:nvSpPr>
        <p:spPr>
          <a:xfrm>
            <a:off x="15589840" y="8302057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82" name="Oval 381"/>
          <p:cNvSpPr/>
          <p:nvPr/>
        </p:nvSpPr>
        <p:spPr>
          <a:xfrm>
            <a:off x="16916052" y="8289781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83" name="Oval 382"/>
          <p:cNvSpPr/>
          <p:nvPr/>
        </p:nvSpPr>
        <p:spPr>
          <a:xfrm>
            <a:off x="17631245" y="8284196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84" name="Oval 383"/>
          <p:cNvSpPr/>
          <p:nvPr/>
        </p:nvSpPr>
        <p:spPr>
          <a:xfrm>
            <a:off x="18323913" y="8301554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85" name="Rectangle 384"/>
          <p:cNvSpPr/>
          <p:nvPr/>
        </p:nvSpPr>
        <p:spPr>
          <a:xfrm>
            <a:off x="13949616" y="8195724"/>
            <a:ext cx="2273741" cy="660456"/>
          </a:xfrm>
          <a:prstGeom prst="rect">
            <a:avLst/>
          </a:prstGeom>
          <a:noFill/>
          <a:ln w="254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6" name="Rectangle 385"/>
          <p:cNvSpPr/>
          <p:nvPr/>
        </p:nvSpPr>
        <p:spPr>
          <a:xfrm>
            <a:off x="16766956" y="8191689"/>
            <a:ext cx="2273741" cy="660456"/>
          </a:xfrm>
          <a:prstGeom prst="rect">
            <a:avLst/>
          </a:prstGeom>
          <a:noFill/>
          <a:ln w="254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7" name="Rectangle 386"/>
          <p:cNvSpPr/>
          <p:nvPr/>
        </p:nvSpPr>
        <p:spPr>
          <a:xfrm>
            <a:off x="13988901" y="7120963"/>
            <a:ext cx="2273741" cy="660456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8" name="Rectangle 387"/>
          <p:cNvSpPr/>
          <p:nvPr/>
        </p:nvSpPr>
        <p:spPr>
          <a:xfrm>
            <a:off x="16766955" y="7120963"/>
            <a:ext cx="2273741" cy="660456"/>
          </a:xfrm>
          <a:prstGeom prst="rect">
            <a:avLst/>
          </a:prstGeom>
          <a:noFill/>
          <a:ln w="254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9" name="Oval 388"/>
          <p:cNvSpPr/>
          <p:nvPr/>
        </p:nvSpPr>
        <p:spPr>
          <a:xfrm>
            <a:off x="15123173" y="9466492"/>
            <a:ext cx="457200" cy="457200"/>
          </a:xfrm>
          <a:prstGeom prst="ellipse">
            <a:avLst/>
          </a:prstGeom>
          <a:solidFill>
            <a:srgbClr val="00B0F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90" name="Oval 389"/>
          <p:cNvSpPr/>
          <p:nvPr/>
        </p:nvSpPr>
        <p:spPr>
          <a:xfrm>
            <a:off x="15808973" y="9466492"/>
            <a:ext cx="457200" cy="457200"/>
          </a:xfrm>
          <a:prstGeom prst="ellipse">
            <a:avLst/>
          </a:prstGeom>
          <a:solidFill>
            <a:srgbClr val="00B0F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91" name="Oval 390"/>
          <p:cNvSpPr/>
          <p:nvPr/>
        </p:nvSpPr>
        <p:spPr>
          <a:xfrm>
            <a:off x="16494773" y="9466492"/>
            <a:ext cx="457200" cy="457200"/>
          </a:xfrm>
          <a:prstGeom prst="ellipse">
            <a:avLst/>
          </a:prstGeom>
          <a:solidFill>
            <a:srgbClr val="00B0F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92" name="Oval 391"/>
          <p:cNvSpPr/>
          <p:nvPr/>
        </p:nvSpPr>
        <p:spPr>
          <a:xfrm>
            <a:off x="17216241" y="9477184"/>
            <a:ext cx="457200" cy="457200"/>
          </a:xfrm>
          <a:prstGeom prst="ellipse">
            <a:avLst/>
          </a:prstGeom>
          <a:solidFill>
            <a:srgbClr val="00B0F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393" name="Group 392"/>
          <p:cNvGrpSpPr/>
          <p:nvPr/>
        </p:nvGrpSpPr>
        <p:grpSpPr>
          <a:xfrm>
            <a:off x="16033452" y="8999455"/>
            <a:ext cx="858622" cy="431307"/>
            <a:chOff x="8287226" y="453421"/>
            <a:chExt cx="858622" cy="431307"/>
          </a:xfrm>
        </p:grpSpPr>
        <p:cxnSp>
          <p:nvCxnSpPr>
            <p:cNvPr id="394" name="Straight Arrow Connector 393"/>
            <p:cNvCxnSpPr/>
            <p:nvPr/>
          </p:nvCxnSpPr>
          <p:spPr>
            <a:xfrm flipH="1" flipV="1">
              <a:off x="8287226" y="453421"/>
              <a:ext cx="858622" cy="431307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5" name="Straight Arrow Connector 394"/>
            <p:cNvCxnSpPr/>
            <p:nvPr/>
          </p:nvCxnSpPr>
          <p:spPr>
            <a:xfrm flipV="1">
              <a:off x="8694221" y="506985"/>
              <a:ext cx="12339" cy="354478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6" name="Oval 395"/>
          <p:cNvSpPr/>
          <p:nvPr/>
        </p:nvSpPr>
        <p:spPr>
          <a:xfrm>
            <a:off x="15363390" y="5922643"/>
            <a:ext cx="457200" cy="457200"/>
          </a:xfrm>
          <a:prstGeom prst="ellipse">
            <a:avLst/>
          </a:prstGeom>
          <a:solidFill>
            <a:schemeClr val="bg1">
              <a:lumMod val="85000"/>
              <a:alpha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97" name="Oval 396"/>
          <p:cNvSpPr/>
          <p:nvPr/>
        </p:nvSpPr>
        <p:spPr>
          <a:xfrm>
            <a:off x="16245693" y="5922643"/>
            <a:ext cx="457200" cy="457200"/>
          </a:xfrm>
          <a:prstGeom prst="ellipse">
            <a:avLst/>
          </a:prstGeom>
          <a:solidFill>
            <a:schemeClr val="bg1">
              <a:lumMod val="85000"/>
              <a:alpha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98" name="Oval 397"/>
          <p:cNvSpPr/>
          <p:nvPr/>
        </p:nvSpPr>
        <p:spPr>
          <a:xfrm>
            <a:off x="17093138" y="5922643"/>
            <a:ext cx="457200" cy="457200"/>
          </a:xfrm>
          <a:prstGeom prst="ellipse">
            <a:avLst/>
          </a:prstGeom>
          <a:solidFill>
            <a:schemeClr val="bg1">
              <a:lumMod val="85000"/>
              <a:alpha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99" name="Oval 398"/>
          <p:cNvSpPr/>
          <p:nvPr/>
        </p:nvSpPr>
        <p:spPr>
          <a:xfrm>
            <a:off x="15363390" y="4856005"/>
            <a:ext cx="457200" cy="457200"/>
          </a:xfrm>
          <a:prstGeom prst="ellipse">
            <a:avLst/>
          </a:prstGeom>
          <a:solidFill>
            <a:schemeClr val="bg1">
              <a:lumMod val="85000"/>
              <a:alpha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400" name="Oval 399"/>
          <p:cNvSpPr/>
          <p:nvPr/>
        </p:nvSpPr>
        <p:spPr>
          <a:xfrm>
            <a:off x="16245693" y="4856005"/>
            <a:ext cx="457200" cy="457200"/>
          </a:xfrm>
          <a:prstGeom prst="ellipse">
            <a:avLst/>
          </a:prstGeom>
          <a:solidFill>
            <a:schemeClr val="bg1">
              <a:lumMod val="85000"/>
              <a:alpha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401" name="Oval 400"/>
          <p:cNvSpPr/>
          <p:nvPr/>
        </p:nvSpPr>
        <p:spPr>
          <a:xfrm>
            <a:off x="17093138" y="4856005"/>
            <a:ext cx="457200" cy="457200"/>
          </a:xfrm>
          <a:prstGeom prst="ellipse">
            <a:avLst/>
          </a:prstGeom>
          <a:solidFill>
            <a:schemeClr val="bg1">
              <a:lumMod val="85000"/>
              <a:alpha val="7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402" name="Oval 401"/>
          <p:cNvSpPr/>
          <p:nvPr/>
        </p:nvSpPr>
        <p:spPr>
          <a:xfrm>
            <a:off x="16186903" y="3330880"/>
            <a:ext cx="457200" cy="45720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403" name="Straight Arrow Connector 402"/>
          <p:cNvCxnSpPr/>
          <p:nvPr/>
        </p:nvCxnSpPr>
        <p:spPr>
          <a:xfrm flipV="1">
            <a:off x="15591991" y="3788081"/>
            <a:ext cx="823513" cy="1067925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4" name="Straight Arrow Connector 403"/>
          <p:cNvCxnSpPr/>
          <p:nvPr/>
        </p:nvCxnSpPr>
        <p:spPr>
          <a:xfrm flipH="1" flipV="1">
            <a:off x="16415503" y="3788081"/>
            <a:ext cx="58790" cy="1067925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" name="Straight Arrow Connector 404"/>
          <p:cNvCxnSpPr/>
          <p:nvPr/>
        </p:nvCxnSpPr>
        <p:spPr>
          <a:xfrm flipH="1" flipV="1">
            <a:off x="16415504" y="3788081"/>
            <a:ext cx="906235" cy="1067925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6" name="Group 405"/>
          <p:cNvGrpSpPr/>
          <p:nvPr/>
        </p:nvGrpSpPr>
        <p:grpSpPr>
          <a:xfrm>
            <a:off x="16084727" y="5389982"/>
            <a:ext cx="861308" cy="431307"/>
            <a:chOff x="4194189" y="897333"/>
            <a:chExt cx="861308" cy="431307"/>
          </a:xfrm>
        </p:grpSpPr>
        <p:cxnSp>
          <p:nvCxnSpPr>
            <p:cNvPr id="407" name="Straight Arrow Connector 406"/>
            <p:cNvCxnSpPr/>
            <p:nvPr/>
          </p:nvCxnSpPr>
          <p:spPr>
            <a:xfrm flipH="1" flipV="1">
              <a:off x="4196875" y="897333"/>
              <a:ext cx="858622" cy="431307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8" name="Straight Arrow Connector 407"/>
            <p:cNvCxnSpPr/>
            <p:nvPr/>
          </p:nvCxnSpPr>
          <p:spPr>
            <a:xfrm flipV="1">
              <a:off x="4194189" y="905903"/>
              <a:ext cx="815916" cy="384612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9" name="Straight Arrow Connector 408"/>
            <p:cNvCxnSpPr/>
            <p:nvPr/>
          </p:nvCxnSpPr>
          <p:spPr>
            <a:xfrm flipV="1">
              <a:off x="4603870" y="950897"/>
              <a:ext cx="12339" cy="354478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3" name="Group 422"/>
          <p:cNvGrpSpPr/>
          <p:nvPr/>
        </p:nvGrpSpPr>
        <p:grpSpPr>
          <a:xfrm>
            <a:off x="16057430" y="7849619"/>
            <a:ext cx="858622" cy="280019"/>
            <a:chOff x="8287226" y="453421"/>
            <a:chExt cx="858622" cy="431307"/>
          </a:xfrm>
        </p:grpSpPr>
        <p:cxnSp>
          <p:nvCxnSpPr>
            <p:cNvPr id="424" name="Straight Arrow Connector 423"/>
            <p:cNvCxnSpPr/>
            <p:nvPr/>
          </p:nvCxnSpPr>
          <p:spPr>
            <a:xfrm flipH="1" flipV="1">
              <a:off x="8287226" y="453421"/>
              <a:ext cx="858622" cy="431307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5" name="Straight Arrow Connector 424"/>
            <p:cNvCxnSpPr/>
            <p:nvPr/>
          </p:nvCxnSpPr>
          <p:spPr>
            <a:xfrm flipV="1">
              <a:off x="8694221" y="506985"/>
              <a:ext cx="12339" cy="354478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6" name="TextBox 425"/>
          <p:cNvSpPr txBox="1"/>
          <p:nvPr/>
        </p:nvSpPr>
        <p:spPr>
          <a:xfrm>
            <a:off x="15952808" y="2386391"/>
            <a:ext cx="11224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400" dirty="0" smtClean="0">
                <a:solidFill>
                  <a:prstClr val="black"/>
                </a:solidFill>
                <a:latin typeface="Helvetica" charset="0"/>
                <a:ea typeface="Helvetica" charset="0"/>
                <a:cs typeface="Helvetica" charset="0"/>
              </a:rPr>
              <a:t>DSPN</a:t>
            </a:r>
            <a:endParaRPr lang="en-US" sz="2400" dirty="0">
              <a:solidFill>
                <a:prstClr val="black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3" name="Arc 12"/>
          <p:cNvSpPr/>
          <p:nvPr/>
        </p:nvSpPr>
        <p:spPr>
          <a:xfrm>
            <a:off x="19413070" y="8200268"/>
            <a:ext cx="685800" cy="685800"/>
          </a:xfrm>
          <a:prstGeom prst="arc">
            <a:avLst>
              <a:gd name="adj1" fmla="val 13872641"/>
              <a:gd name="adj2" fmla="val 7369899"/>
            </a:avLst>
          </a:prstGeom>
          <a:ln w="25400">
            <a:solidFill>
              <a:schemeClr val="bg1">
                <a:lumMod val="65000"/>
              </a:schemeClr>
            </a:solidFill>
            <a:head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7" name="Group 426"/>
          <p:cNvGrpSpPr/>
          <p:nvPr/>
        </p:nvGrpSpPr>
        <p:grpSpPr>
          <a:xfrm>
            <a:off x="20429394" y="2970466"/>
            <a:ext cx="861308" cy="431307"/>
            <a:chOff x="4194189" y="897333"/>
            <a:chExt cx="861308" cy="431307"/>
          </a:xfrm>
        </p:grpSpPr>
        <p:cxnSp>
          <p:nvCxnSpPr>
            <p:cNvPr id="428" name="Straight Arrow Connector 427"/>
            <p:cNvCxnSpPr/>
            <p:nvPr/>
          </p:nvCxnSpPr>
          <p:spPr>
            <a:xfrm flipH="1" flipV="1">
              <a:off x="4196875" y="897333"/>
              <a:ext cx="858622" cy="431307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9" name="Straight Arrow Connector 428"/>
            <p:cNvCxnSpPr/>
            <p:nvPr/>
          </p:nvCxnSpPr>
          <p:spPr>
            <a:xfrm flipV="1">
              <a:off x="4194189" y="905903"/>
              <a:ext cx="815916" cy="384612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0" name="Straight Arrow Connector 429"/>
            <p:cNvCxnSpPr/>
            <p:nvPr/>
          </p:nvCxnSpPr>
          <p:spPr>
            <a:xfrm flipV="1">
              <a:off x="4603870" y="950897"/>
              <a:ext cx="12339" cy="354478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1" name="TextBox 430"/>
          <p:cNvSpPr txBox="1"/>
          <p:nvPr/>
        </p:nvSpPr>
        <p:spPr>
          <a:xfrm>
            <a:off x="21703958" y="2850220"/>
            <a:ext cx="44534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Helvetica" charset="0"/>
                <a:ea typeface="Helvetica" charset="0"/>
                <a:cs typeface="Helvetica" charset="0"/>
              </a:rPr>
              <a:t>Full connectivity</a:t>
            </a:r>
            <a:endParaRPr lang="en-US" sz="2800" dirty="0">
              <a:latin typeface="Helvetica" charset="0"/>
              <a:ea typeface="Helvetica" charset="0"/>
              <a:cs typeface="Helvetica" charset="0"/>
            </a:endParaRPr>
          </a:p>
        </p:txBody>
      </p:sp>
      <p:cxnSp>
        <p:nvCxnSpPr>
          <p:cNvPr id="433" name="Straight Arrow Connector 432"/>
          <p:cNvCxnSpPr/>
          <p:nvPr/>
        </p:nvCxnSpPr>
        <p:spPr>
          <a:xfrm flipH="1" flipV="1">
            <a:off x="20387135" y="4002397"/>
            <a:ext cx="858622" cy="431307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4" name="Straight Arrow Connector 433"/>
          <p:cNvCxnSpPr/>
          <p:nvPr/>
        </p:nvCxnSpPr>
        <p:spPr>
          <a:xfrm flipV="1">
            <a:off x="20794130" y="4055961"/>
            <a:ext cx="12339" cy="354478"/>
          </a:xfrm>
          <a:prstGeom prst="straightConnector1">
            <a:avLst/>
          </a:prstGeom>
          <a:ln w="25400">
            <a:solidFill>
              <a:srgbClr val="D9D9D9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5" name="TextBox 434"/>
          <p:cNvSpPr txBox="1"/>
          <p:nvPr/>
        </p:nvSpPr>
        <p:spPr>
          <a:xfrm>
            <a:off x="21682356" y="3893729"/>
            <a:ext cx="4786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Helvetica" charset="0"/>
                <a:ea typeface="Helvetica" charset="0"/>
                <a:cs typeface="Helvetica" charset="0"/>
              </a:rPr>
              <a:t>Sparse connectivity</a:t>
            </a:r>
            <a:endParaRPr lang="en-US" sz="2800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437" name="Arc 436"/>
          <p:cNvSpPr/>
          <p:nvPr/>
        </p:nvSpPr>
        <p:spPr>
          <a:xfrm>
            <a:off x="20481138" y="4864643"/>
            <a:ext cx="685800" cy="685800"/>
          </a:xfrm>
          <a:prstGeom prst="arc">
            <a:avLst>
              <a:gd name="adj1" fmla="val 13872641"/>
              <a:gd name="adj2" fmla="val 7369899"/>
            </a:avLst>
          </a:prstGeom>
          <a:ln w="25400">
            <a:solidFill>
              <a:schemeClr val="bg1">
                <a:lumMod val="65000"/>
              </a:schemeClr>
            </a:solidFill>
            <a:head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8" name="TextBox 437"/>
          <p:cNvSpPr txBox="1"/>
          <p:nvPr/>
        </p:nvSpPr>
        <p:spPr>
          <a:xfrm>
            <a:off x="21772540" y="4911645"/>
            <a:ext cx="4592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Helvetica" charset="0"/>
                <a:ea typeface="Helvetica" charset="0"/>
                <a:cs typeface="Helvetica" charset="0"/>
              </a:rPr>
              <a:t>Lateral connectivity</a:t>
            </a:r>
            <a:endParaRPr lang="en-US" sz="2800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439" name="TextBox 438"/>
          <p:cNvSpPr txBox="1"/>
          <p:nvPr/>
        </p:nvSpPr>
        <p:spPr>
          <a:xfrm flipH="1">
            <a:off x="9043104" y="4727100"/>
            <a:ext cx="9767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L2b</a:t>
            </a:r>
            <a:endParaRPr lang="en-US" sz="2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40" name="TextBox 439"/>
          <p:cNvSpPr txBox="1"/>
          <p:nvPr/>
        </p:nvSpPr>
        <p:spPr>
          <a:xfrm flipH="1">
            <a:off x="9049771" y="5915593"/>
            <a:ext cx="9767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L2a</a:t>
            </a:r>
            <a:endParaRPr lang="en-US" sz="2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41" name="TextBox 440"/>
          <p:cNvSpPr txBox="1"/>
          <p:nvPr/>
        </p:nvSpPr>
        <p:spPr>
          <a:xfrm flipH="1">
            <a:off x="13127146" y="8256597"/>
            <a:ext cx="9767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L1a</a:t>
            </a:r>
            <a:endParaRPr lang="en-US" sz="2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42" name="TextBox 441"/>
          <p:cNvSpPr txBox="1"/>
          <p:nvPr/>
        </p:nvSpPr>
        <p:spPr>
          <a:xfrm flipH="1">
            <a:off x="13158016" y="7205817"/>
            <a:ext cx="9767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L1b</a:t>
            </a:r>
            <a:endParaRPr lang="en-US" sz="2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43" name="TextBox 442"/>
          <p:cNvSpPr txBox="1"/>
          <p:nvPr/>
        </p:nvSpPr>
        <p:spPr>
          <a:xfrm>
            <a:off x="2343074" y="10569524"/>
            <a:ext cx="1822605" cy="770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(b)</a:t>
            </a:r>
            <a:endParaRPr lang="en-US" dirty="0">
              <a:latin typeface="Helvetica" charset="0"/>
              <a:ea typeface="Helvetica" charset="0"/>
              <a:cs typeface="Helvetica" charset="0"/>
            </a:endParaRPr>
          </a:p>
        </p:txBody>
      </p:sp>
      <p:cxnSp>
        <p:nvCxnSpPr>
          <p:cNvPr id="444" name="Straight Connector 443"/>
          <p:cNvCxnSpPr/>
          <p:nvPr/>
        </p:nvCxnSpPr>
        <p:spPr>
          <a:xfrm flipV="1">
            <a:off x="2288585" y="13161688"/>
            <a:ext cx="6246058" cy="111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5" name="Straight Connector 444"/>
          <p:cNvCxnSpPr/>
          <p:nvPr/>
        </p:nvCxnSpPr>
        <p:spPr>
          <a:xfrm flipV="1">
            <a:off x="2277619" y="15816744"/>
            <a:ext cx="6246058" cy="111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7" name="Straight Connector 446"/>
          <p:cNvCxnSpPr/>
          <p:nvPr/>
        </p:nvCxnSpPr>
        <p:spPr>
          <a:xfrm flipV="1">
            <a:off x="2335579" y="14550215"/>
            <a:ext cx="6246058" cy="1118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9" name="TextBox 448"/>
          <p:cNvSpPr txBox="1"/>
          <p:nvPr/>
        </p:nvSpPr>
        <p:spPr>
          <a:xfrm>
            <a:off x="9556001" y="10560514"/>
            <a:ext cx="1822605" cy="770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(c)</a:t>
            </a:r>
            <a:endParaRPr lang="en-US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450" name="TextBox 449"/>
          <p:cNvSpPr txBox="1"/>
          <p:nvPr/>
        </p:nvSpPr>
        <p:spPr>
          <a:xfrm>
            <a:off x="2200555" y="19797887"/>
            <a:ext cx="1822605" cy="770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(d)</a:t>
            </a:r>
            <a:endParaRPr lang="en-US" dirty="0">
              <a:latin typeface="Helvetica" charset="0"/>
              <a:ea typeface="Helvetica" charset="0"/>
              <a:cs typeface="Helvetica" charset="0"/>
            </a:endParaRPr>
          </a:p>
        </p:txBody>
      </p:sp>
      <p:graphicFrame>
        <p:nvGraphicFramePr>
          <p:cNvPr id="451" name="Table 4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008324"/>
              </p:ext>
            </p:extLst>
          </p:nvPr>
        </p:nvGraphicFramePr>
        <p:xfrm>
          <a:off x="2378451" y="20763568"/>
          <a:ext cx="15006172" cy="48268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51812"/>
                <a:gridCol w="2630695"/>
                <a:gridCol w="2678964"/>
                <a:gridCol w="2727234"/>
                <a:gridCol w="4817467"/>
              </a:tblGrid>
              <a:tr h="987554">
                <a:tc>
                  <a:txBody>
                    <a:bodyPr/>
                    <a:lstStyle/>
                    <a:p>
                      <a:pPr algn="l"/>
                      <a:r>
                        <a:rPr lang="en-US" sz="2400" b="0" dirty="0" smtClean="0">
                          <a:latin typeface="Courier" charset="0"/>
                          <a:ea typeface="Courier" charset="0"/>
                          <a:cs typeface="Courier" charset="0"/>
                        </a:rPr>
                        <a:t>Method</a:t>
                      </a:r>
                      <a:endParaRPr lang="en-US" sz="2400" b="0" dirty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urier" charset="0"/>
                          <a:ea typeface="Courier" charset="0"/>
                          <a:cs typeface="Courier" charset="0"/>
                        </a:rPr>
                        <a:t>SCZ</a:t>
                      </a:r>
                      <a:endParaRPr lang="en-US" sz="2400" dirty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urier" charset="0"/>
                          <a:ea typeface="Courier" charset="0"/>
                          <a:cs typeface="Courier" charset="0"/>
                        </a:rPr>
                        <a:t>BPD</a:t>
                      </a:r>
                      <a:endParaRPr lang="en-US" sz="2400" dirty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urier" charset="0"/>
                          <a:ea typeface="Courier" charset="0"/>
                          <a:cs typeface="Courier" charset="0"/>
                        </a:rPr>
                        <a:t>ASD</a:t>
                      </a:r>
                      <a:endParaRPr lang="en-US" sz="2400" dirty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urier" charset="0"/>
                          <a:ea typeface="Courier" charset="0"/>
                          <a:cs typeface="Courier" charset="0"/>
                        </a:rPr>
                        <a:t>AVG (SCZ+BPD+ASD)</a:t>
                      </a:r>
                      <a:endParaRPr lang="en-US" sz="2400" dirty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</a:tr>
              <a:tr h="767857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urier" charset="0"/>
                          <a:ea typeface="Courier" charset="0"/>
                          <a:cs typeface="Courier" charset="0"/>
                        </a:rPr>
                        <a:t>LR-gen</a:t>
                      </a:r>
                      <a:endParaRPr lang="en-US" sz="2400" dirty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urier" charset="0"/>
                          <a:ea typeface="Courier" charset="0"/>
                          <a:cs typeface="Courier" charset="0"/>
                        </a:rPr>
                        <a:t>54.6% ( 0.5%)</a:t>
                      </a:r>
                      <a:endParaRPr lang="en-US" sz="2400" dirty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urier" charset="0"/>
                          <a:ea typeface="Courier" charset="0"/>
                          <a:cs typeface="Courier" charset="0"/>
                        </a:rPr>
                        <a:t>56.7% ( 2.5%)</a:t>
                      </a:r>
                      <a:endParaRPr lang="en-US" sz="2400" dirty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urier" charset="0"/>
                          <a:ea typeface="Courier" charset="0"/>
                          <a:cs typeface="Courier" charset="0"/>
                        </a:rPr>
                        <a:t>50.0% ( 0.0%)</a:t>
                      </a:r>
                      <a:endParaRPr lang="en-US" sz="2400" dirty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urier" charset="0"/>
                          <a:ea typeface="Courier" charset="0"/>
                          <a:cs typeface="Courier" charset="0"/>
                        </a:rPr>
                        <a:t>           </a:t>
                      </a:r>
                      <a:r>
                        <a:rPr lang="en-US" sz="2400" baseline="0" dirty="0" smtClean="0">
                          <a:latin typeface="Courier" charset="0"/>
                          <a:ea typeface="Courier" charset="0"/>
                          <a:cs typeface="Courier" charset="0"/>
                        </a:rPr>
                        <a:t> </a:t>
                      </a:r>
                      <a:r>
                        <a:rPr lang="en-US" sz="2400" dirty="0" smtClean="0">
                          <a:latin typeface="Courier" charset="0"/>
                          <a:ea typeface="Courier" charset="0"/>
                          <a:cs typeface="Courier" charset="0"/>
                        </a:rPr>
                        <a:t>53.8% ( 1.0%)</a:t>
                      </a:r>
                      <a:endParaRPr lang="en-US" sz="2400" dirty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</a:tr>
              <a:tr h="767857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urier" charset="0"/>
                          <a:ea typeface="Courier" charset="0"/>
                          <a:cs typeface="Courier" charset="0"/>
                        </a:rPr>
                        <a:t>LR-trans</a:t>
                      </a:r>
                      <a:endParaRPr lang="en-US" sz="2400" dirty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urier" charset="0"/>
                          <a:ea typeface="Courier" charset="0"/>
                          <a:cs typeface="Courier" charset="0"/>
                        </a:rPr>
                        <a:t>63.0% ( 4.8%)</a:t>
                      </a:r>
                      <a:endParaRPr lang="en-US" sz="2400" dirty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ourier" charset="0"/>
                          <a:ea typeface="Courier" charset="0"/>
                          <a:cs typeface="Courier" charset="0"/>
                        </a:rPr>
                        <a:t>63.3% ( 6.3%)</a:t>
                      </a:r>
                      <a:endParaRPr lang="en-US" sz="2400" b="0" dirty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urier" charset="0"/>
                          <a:ea typeface="Courier" charset="0"/>
                          <a:cs typeface="Courier" charset="0"/>
                        </a:rPr>
                        <a:t>51.7% ( 1.8%)</a:t>
                      </a:r>
                      <a:endParaRPr lang="en-US" sz="2400" dirty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urier" charset="0"/>
                          <a:ea typeface="Courier" charset="0"/>
                          <a:cs typeface="Courier" charset="0"/>
                        </a:rPr>
                        <a:t>            59.3% ( 4.3%)</a:t>
                      </a:r>
                      <a:endParaRPr lang="en-US" sz="2400" dirty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</a:tr>
              <a:tr h="767857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Courier" charset="0"/>
                          <a:ea typeface="Courier" charset="0"/>
                          <a:cs typeface="Courier" charset="0"/>
                        </a:rPr>
                        <a:t>cRBM</a:t>
                      </a:r>
                      <a:endParaRPr lang="en-US" sz="2400" dirty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urier" charset="0"/>
                          <a:ea typeface="Courier" charset="0"/>
                          <a:cs typeface="Courier" charset="0"/>
                        </a:rPr>
                        <a:t>67.1% (16.0%)</a:t>
                      </a:r>
                      <a:endParaRPr lang="en-US" sz="2400" dirty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ourier" charset="0"/>
                          <a:ea typeface="Courier" charset="0"/>
                          <a:cs typeface="Courier" charset="0"/>
                        </a:rPr>
                        <a:t>65.6% ( 7.6%)</a:t>
                      </a:r>
                      <a:endParaRPr lang="en-US" sz="2400" b="0" dirty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urier" charset="0"/>
                          <a:ea typeface="Courier" charset="0"/>
                          <a:cs typeface="Courier" charset="0"/>
                        </a:rPr>
                        <a:t>56.7% ( 3.8%)</a:t>
                      </a:r>
                      <a:endParaRPr lang="en-US" sz="2400" dirty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urier" charset="0"/>
                          <a:ea typeface="Courier" charset="0"/>
                          <a:cs typeface="Courier" charset="0"/>
                        </a:rPr>
                        <a:t>            63.1% ( 9.1%)</a:t>
                      </a:r>
                      <a:endParaRPr lang="en-US" sz="2400" dirty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</a:tr>
              <a:tr h="767857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urier" charset="0"/>
                          <a:ea typeface="Courier" charset="0"/>
                          <a:cs typeface="Courier" charset="0"/>
                        </a:rPr>
                        <a:t>DSPN-</a:t>
                      </a:r>
                      <a:r>
                        <a:rPr lang="en-US" sz="2400" dirty="0" err="1" smtClean="0">
                          <a:latin typeface="Courier" charset="0"/>
                          <a:ea typeface="Courier" charset="0"/>
                          <a:cs typeface="Courier" charset="0"/>
                        </a:rPr>
                        <a:t>Imput</a:t>
                      </a:r>
                      <a:endParaRPr lang="en-US" sz="2400" dirty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urier" charset="0"/>
                          <a:ea typeface="Courier" charset="0"/>
                          <a:cs typeface="Courier" charset="0"/>
                        </a:rPr>
                        <a:t>56.4% ( 1.2%)</a:t>
                      </a:r>
                      <a:endParaRPr lang="en-US" sz="2400" dirty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ourier" charset="0"/>
                          <a:ea typeface="Courier" charset="0"/>
                          <a:cs typeface="Courier" charset="0"/>
                        </a:rPr>
                        <a:t>61.7% ( 5.4%)</a:t>
                      </a:r>
                      <a:endParaRPr lang="en-US" sz="2400" b="0" dirty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urier" charset="0"/>
                          <a:ea typeface="Courier" charset="0"/>
                          <a:cs typeface="Courier" charset="0"/>
                        </a:rPr>
                        <a:t>62.5% ( 2.6%)</a:t>
                      </a:r>
                      <a:endParaRPr lang="en-US" sz="2400" dirty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urier" charset="0"/>
                          <a:ea typeface="Courier" charset="0"/>
                          <a:cs typeface="Courier" charset="0"/>
                        </a:rPr>
                        <a:t>            60.2% ( 3.1%)</a:t>
                      </a:r>
                      <a:endParaRPr lang="en-US" sz="2400" dirty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</a:tr>
              <a:tr h="767857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urier" charset="0"/>
                          <a:ea typeface="Courier" charset="0"/>
                          <a:cs typeface="Courier" charset="0"/>
                        </a:rPr>
                        <a:t>DSPN</a:t>
                      </a:r>
                      <a:endParaRPr lang="en-US" sz="2400" dirty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urier" charset="0"/>
                          <a:ea typeface="Courier" charset="0"/>
                          <a:cs typeface="Courier" charset="0"/>
                        </a:rPr>
                        <a:t>67.9% (16.3%)</a:t>
                      </a:r>
                      <a:endParaRPr lang="en-US" sz="2400" dirty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ourier" charset="0"/>
                          <a:ea typeface="Courier" charset="0"/>
                          <a:cs typeface="Courier" charset="0"/>
                        </a:rPr>
                        <a:t>66.1% (30.0%)</a:t>
                      </a:r>
                      <a:endParaRPr lang="en-US" sz="2400" b="0" dirty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urier" charset="0"/>
                          <a:ea typeface="Courier" charset="0"/>
                          <a:cs typeface="Courier" charset="0"/>
                        </a:rPr>
                        <a:t>68.3% (14.4%)</a:t>
                      </a:r>
                      <a:endParaRPr lang="en-US" sz="2400" dirty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ourier" charset="0"/>
                          <a:ea typeface="Courier" charset="0"/>
                          <a:cs typeface="Courier" charset="0"/>
                        </a:rPr>
                        <a:t>            67.4% (20.2%)</a:t>
                      </a:r>
                      <a:endParaRPr lang="en-US" sz="2400" dirty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15" name="Straight Connector 414"/>
          <p:cNvCxnSpPr/>
          <p:nvPr/>
        </p:nvCxnSpPr>
        <p:spPr>
          <a:xfrm flipV="1">
            <a:off x="17387019" y="24049423"/>
            <a:ext cx="2124627" cy="722484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66" name="Group 465"/>
          <p:cNvGrpSpPr/>
          <p:nvPr/>
        </p:nvGrpSpPr>
        <p:grpSpPr>
          <a:xfrm>
            <a:off x="16065677" y="6628232"/>
            <a:ext cx="861308" cy="431307"/>
            <a:chOff x="4194189" y="897333"/>
            <a:chExt cx="861308" cy="431307"/>
          </a:xfrm>
        </p:grpSpPr>
        <p:cxnSp>
          <p:nvCxnSpPr>
            <p:cNvPr id="467" name="Straight Arrow Connector 466"/>
            <p:cNvCxnSpPr/>
            <p:nvPr/>
          </p:nvCxnSpPr>
          <p:spPr>
            <a:xfrm flipH="1" flipV="1">
              <a:off x="4196875" y="897333"/>
              <a:ext cx="858622" cy="431307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8" name="Straight Arrow Connector 467"/>
            <p:cNvCxnSpPr/>
            <p:nvPr/>
          </p:nvCxnSpPr>
          <p:spPr>
            <a:xfrm flipV="1">
              <a:off x="4194189" y="905903"/>
              <a:ext cx="815916" cy="384612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9" name="Straight Arrow Connector 468"/>
            <p:cNvCxnSpPr/>
            <p:nvPr/>
          </p:nvCxnSpPr>
          <p:spPr>
            <a:xfrm flipV="1">
              <a:off x="4603870" y="950897"/>
              <a:ext cx="12339" cy="354478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0" name="Group 469"/>
          <p:cNvGrpSpPr/>
          <p:nvPr/>
        </p:nvGrpSpPr>
        <p:grpSpPr>
          <a:xfrm>
            <a:off x="4565064" y="15612342"/>
            <a:ext cx="861308" cy="431307"/>
            <a:chOff x="4194189" y="897333"/>
            <a:chExt cx="861308" cy="431307"/>
          </a:xfrm>
        </p:grpSpPr>
        <p:cxnSp>
          <p:nvCxnSpPr>
            <p:cNvPr id="471" name="Straight Arrow Connector 470"/>
            <p:cNvCxnSpPr/>
            <p:nvPr/>
          </p:nvCxnSpPr>
          <p:spPr>
            <a:xfrm flipH="1" flipV="1">
              <a:off x="4196875" y="897333"/>
              <a:ext cx="858622" cy="431307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2" name="Straight Arrow Connector 471"/>
            <p:cNvCxnSpPr/>
            <p:nvPr/>
          </p:nvCxnSpPr>
          <p:spPr>
            <a:xfrm flipV="1">
              <a:off x="4194189" y="905903"/>
              <a:ext cx="815916" cy="384612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3" name="Straight Arrow Connector 472"/>
            <p:cNvCxnSpPr/>
            <p:nvPr/>
          </p:nvCxnSpPr>
          <p:spPr>
            <a:xfrm flipV="1">
              <a:off x="4603870" y="950897"/>
              <a:ext cx="12339" cy="354478"/>
            </a:xfrm>
            <a:prstGeom prst="straightConnector1">
              <a:avLst/>
            </a:prstGeom>
            <a:ln w="25400">
              <a:solidFill>
                <a:srgbClr val="D9D9D9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10" name="Straight Connector 409"/>
          <p:cNvCxnSpPr/>
          <p:nvPr/>
        </p:nvCxnSpPr>
        <p:spPr>
          <a:xfrm flipV="1">
            <a:off x="20672890" y="7975527"/>
            <a:ext cx="950546" cy="267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1" name="TextBox 410"/>
          <p:cNvSpPr txBox="1"/>
          <p:nvPr/>
        </p:nvSpPr>
        <p:spPr>
          <a:xfrm>
            <a:off x="21875763" y="7663695"/>
            <a:ext cx="1345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Helvetica" charset="0"/>
                <a:ea typeface="Helvetica" charset="0"/>
                <a:cs typeface="Helvetica" charset="0"/>
              </a:rPr>
              <a:t>Layer</a:t>
            </a:r>
            <a:endParaRPr lang="en-US" sz="2800" dirty="0">
              <a:latin typeface="Helvetica" charset="0"/>
              <a:ea typeface="Helvetica" charset="0"/>
              <a:cs typeface="Helvetica" charset="0"/>
            </a:endParaRPr>
          </a:p>
        </p:txBody>
      </p:sp>
      <p:cxnSp>
        <p:nvCxnSpPr>
          <p:cNvPr id="412" name="Straight Connector 411"/>
          <p:cNvCxnSpPr/>
          <p:nvPr/>
        </p:nvCxnSpPr>
        <p:spPr>
          <a:xfrm flipV="1">
            <a:off x="20659034" y="8543567"/>
            <a:ext cx="950546" cy="2676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3" name="TextBox 412"/>
          <p:cNvSpPr txBox="1"/>
          <p:nvPr/>
        </p:nvSpPr>
        <p:spPr>
          <a:xfrm>
            <a:off x="21875761" y="8294319"/>
            <a:ext cx="27880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Helvetica" charset="0"/>
                <a:ea typeface="Helvetica" charset="0"/>
                <a:cs typeface="Helvetica" charset="0"/>
              </a:rPr>
              <a:t>Sublayer</a:t>
            </a:r>
            <a:endParaRPr lang="en-US" sz="2800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416" name="Rectangle 415"/>
          <p:cNvSpPr/>
          <p:nvPr/>
        </p:nvSpPr>
        <p:spPr>
          <a:xfrm>
            <a:off x="20664557" y="8979228"/>
            <a:ext cx="980013" cy="396141"/>
          </a:xfrm>
          <a:prstGeom prst="rect">
            <a:avLst/>
          </a:prstGeom>
          <a:noFill/>
          <a:ln w="254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7" name="TextBox 416"/>
          <p:cNvSpPr txBox="1"/>
          <p:nvPr/>
        </p:nvSpPr>
        <p:spPr>
          <a:xfrm>
            <a:off x="21886164" y="8952276"/>
            <a:ext cx="40455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Helvetica" charset="0"/>
                <a:ea typeface="Helvetica" charset="0"/>
                <a:cs typeface="Helvetica" charset="0"/>
              </a:rPr>
              <a:t>Sub-sublayer</a:t>
            </a:r>
            <a:endParaRPr lang="en-US" sz="2800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418" name="TextBox 417"/>
          <p:cNvSpPr txBox="1"/>
          <p:nvPr/>
        </p:nvSpPr>
        <p:spPr>
          <a:xfrm>
            <a:off x="20557615" y="7031158"/>
            <a:ext cx="2663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>
                <a:latin typeface="Helvetica" charset="0"/>
                <a:ea typeface="Helvetica" charset="0"/>
                <a:cs typeface="Helvetica" charset="0"/>
              </a:rPr>
              <a:t>Boundaries:</a:t>
            </a:r>
            <a:endParaRPr lang="en-US" sz="2800" u="sng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419" name="Rectangle 418"/>
          <p:cNvSpPr/>
          <p:nvPr/>
        </p:nvSpPr>
        <p:spPr>
          <a:xfrm>
            <a:off x="16980856" y="13018634"/>
            <a:ext cx="24328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Mineral absorption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Calcium signaling</a:t>
            </a:r>
            <a:endParaRPr lang="en-US" sz="1600" dirty="0">
              <a:solidFill>
                <a:srgbClr val="FF0000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cxnSp>
        <p:nvCxnSpPr>
          <p:cNvPr id="420" name="Straight Connector 419"/>
          <p:cNvCxnSpPr>
            <a:stCxn id="760" idx="1"/>
            <a:endCxn id="419" idx="2"/>
          </p:cNvCxnSpPr>
          <p:nvPr/>
        </p:nvCxnSpPr>
        <p:spPr>
          <a:xfrm flipH="1" flipV="1">
            <a:off x="18197271" y="13603409"/>
            <a:ext cx="1264704" cy="313326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1" name="Connector 420"/>
          <p:cNvSpPr/>
          <p:nvPr/>
        </p:nvSpPr>
        <p:spPr>
          <a:xfrm>
            <a:off x="21151619" y="16342203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2" name="Straight Arrow Connector 421"/>
          <p:cNvCxnSpPr>
            <a:stCxn id="723" idx="4"/>
          </p:cNvCxnSpPr>
          <p:nvPr/>
        </p:nvCxnSpPr>
        <p:spPr>
          <a:xfrm>
            <a:off x="21237749" y="16667580"/>
            <a:ext cx="8770" cy="684019"/>
          </a:xfrm>
          <a:prstGeom prst="straightConnector1">
            <a:avLst/>
          </a:prstGeom>
          <a:ln w="38100" cmpd="sng">
            <a:solidFill>
              <a:srgbClr val="0C00FF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2" name="Oval 431"/>
          <p:cNvSpPr/>
          <p:nvPr/>
        </p:nvSpPr>
        <p:spPr>
          <a:xfrm>
            <a:off x="21010367" y="16184920"/>
            <a:ext cx="455678" cy="453258"/>
          </a:xfrm>
          <a:prstGeom prst="ellipse">
            <a:avLst/>
          </a:prstGeom>
          <a:noFill/>
          <a:ln w="57150" cmpd="sng">
            <a:solidFill>
              <a:srgbClr val="0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6" name="Connector 435"/>
          <p:cNvSpPr/>
          <p:nvPr/>
        </p:nvSpPr>
        <p:spPr>
          <a:xfrm>
            <a:off x="20925322" y="13873023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2" name="Connector 451"/>
          <p:cNvSpPr/>
          <p:nvPr/>
        </p:nvSpPr>
        <p:spPr>
          <a:xfrm>
            <a:off x="20400395" y="15109146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3" name="Oval 452"/>
          <p:cNvSpPr/>
          <p:nvPr/>
        </p:nvSpPr>
        <p:spPr>
          <a:xfrm>
            <a:off x="20254353" y="14974073"/>
            <a:ext cx="455678" cy="453258"/>
          </a:xfrm>
          <a:prstGeom prst="ellipse">
            <a:avLst/>
          </a:prstGeom>
          <a:noFill/>
          <a:ln w="57150" cmpd="sng">
            <a:solidFill>
              <a:srgbClr val="0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5" name="Straight Arrow Connector 454"/>
          <p:cNvCxnSpPr>
            <a:stCxn id="453" idx="4"/>
            <a:endCxn id="432" idx="0"/>
          </p:cNvCxnSpPr>
          <p:nvPr/>
        </p:nvCxnSpPr>
        <p:spPr>
          <a:xfrm>
            <a:off x="20482192" y="15427331"/>
            <a:ext cx="756014" cy="757589"/>
          </a:xfrm>
          <a:prstGeom prst="straightConnector1">
            <a:avLst/>
          </a:prstGeom>
          <a:ln w="38100" cmpd="sng">
            <a:solidFill>
              <a:srgbClr val="0C00FF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6" name="Oval 455"/>
          <p:cNvSpPr/>
          <p:nvPr/>
        </p:nvSpPr>
        <p:spPr>
          <a:xfrm>
            <a:off x="20796215" y="13721010"/>
            <a:ext cx="455678" cy="453258"/>
          </a:xfrm>
          <a:prstGeom prst="ellipse">
            <a:avLst/>
          </a:prstGeom>
          <a:noFill/>
          <a:ln w="57150" cmpd="sng">
            <a:solidFill>
              <a:srgbClr val="0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7" name="Straight Arrow Connector 456"/>
          <p:cNvCxnSpPr>
            <a:stCxn id="456" idx="4"/>
            <a:endCxn id="453" idx="0"/>
          </p:cNvCxnSpPr>
          <p:nvPr/>
        </p:nvCxnSpPr>
        <p:spPr>
          <a:xfrm flipH="1">
            <a:off x="20482192" y="14174268"/>
            <a:ext cx="541862" cy="799805"/>
          </a:xfrm>
          <a:prstGeom prst="straightConnector1">
            <a:avLst/>
          </a:prstGeom>
          <a:ln w="38100" cmpd="sng">
            <a:solidFill>
              <a:srgbClr val="0C00FF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8" name="Straight Arrow Connector 457"/>
          <p:cNvCxnSpPr>
            <a:stCxn id="747" idx="4"/>
            <a:endCxn id="456" idx="0"/>
          </p:cNvCxnSpPr>
          <p:nvPr/>
        </p:nvCxnSpPr>
        <p:spPr>
          <a:xfrm>
            <a:off x="18977470" y="12788091"/>
            <a:ext cx="2046584" cy="932919"/>
          </a:xfrm>
          <a:prstGeom prst="straightConnector1">
            <a:avLst/>
          </a:prstGeom>
          <a:ln w="38100" cmpd="sng">
            <a:solidFill>
              <a:srgbClr val="0C00FF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0" name="Rectangle 459"/>
          <p:cNvSpPr/>
          <p:nvPr/>
        </p:nvSpPr>
        <p:spPr>
          <a:xfrm>
            <a:off x="21689523" y="13283991"/>
            <a:ext cx="17959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Ex6 neurons Astrocytes</a:t>
            </a:r>
          </a:p>
        </p:txBody>
      </p:sp>
      <p:cxnSp>
        <p:nvCxnSpPr>
          <p:cNvPr id="461" name="Straight Connector 460"/>
          <p:cNvCxnSpPr>
            <a:stCxn id="436" idx="7"/>
            <a:endCxn id="460" idx="1"/>
          </p:cNvCxnSpPr>
          <p:nvPr/>
        </p:nvCxnSpPr>
        <p:spPr>
          <a:xfrm flipV="1">
            <a:off x="21081420" y="13576379"/>
            <a:ext cx="608103" cy="323426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2" name="Straight Connector 461"/>
          <p:cNvCxnSpPr>
            <a:stCxn id="760" idx="7"/>
            <a:endCxn id="460" idx="1"/>
          </p:cNvCxnSpPr>
          <p:nvPr/>
        </p:nvCxnSpPr>
        <p:spPr>
          <a:xfrm flipV="1">
            <a:off x="19591291" y="13576379"/>
            <a:ext cx="2098232" cy="340356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4" name="Straight Connector 463"/>
          <p:cNvCxnSpPr>
            <a:stCxn id="781" idx="6"/>
            <a:endCxn id="371" idx="2"/>
          </p:cNvCxnSpPr>
          <p:nvPr/>
        </p:nvCxnSpPr>
        <p:spPr>
          <a:xfrm flipV="1">
            <a:off x="13444971" y="13737225"/>
            <a:ext cx="1612484" cy="227288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5" name="Rectangle 464"/>
          <p:cNvSpPr/>
          <p:nvPr/>
        </p:nvSpPr>
        <p:spPr>
          <a:xfrm>
            <a:off x="10212195" y="14321211"/>
            <a:ext cx="184303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Gap junction</a:t>
            </a:r>
          </a:p>
          <a:p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59" name="Connector 458"/>
          <p:cNvSpPr/>
          <p:nvPr/>
        </p:nvSpPr>
        <p:spPr>
          <a:xfrm>
            <a:off x="20476863" y="17494333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2" name="Straight Connector 481"/>
          <p:cNvCxnSpPr/>
          <p:nvPr/>
        </p:nvCxnSpPr>
        <p:spPr>
          <a:xfrm flipH="1" flipV="1">
            <a:off x="20568303" y="17655948"/>
            <a:ext cx="669446" cy="542125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3" name="Rectangle 482"/>
          <p:cNvSpPr/>
          <p:nvPr/>
        </p:nvSpPr>
        <p:spPr>
          <a:xfrm>
            <a:off x="21239041" y="18053568"/>
            <a:ext cx="55496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CLU</a:t>
            </a:r>
            <a:endParaRPr lang="en-US" sz="1600" dirty="0">
              <a:solidFill>
                <a:srgbClr val="FF0000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cxnSp>
        <p:nvCxnSpPr>
          <p:cNvPr id="484" name="Straight Arrow Connector 483"/>
          <p:cNvCxnSpPr>
            <a:stCxn id="432" idx="4"/>
          </p:cNvCxnSpPr>
          <p:nvPr/>
        </p:nvCxnSpPr>
        <p:spPr>
          <a:xfrm flipH="1">
            <a:off x="20570233" y="16638178"/>
            <a:ext cx="667973" cy="694365"/>
          </a:xfrm>
          <a:prstGeom prst="straightConnector1">
            <a:avLst/>
          </a:prstGeom>
          <a:ln w="38100" cmpd="sng">
            <a:solidFill>
              <a:srgbClr val="0C00FF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9" name="Arc 758"/>
          <p:cNvSpPr/>
          <p:nvPr/>
        </p:nvSpPr>
        <p:spPr>
          <a:xfrm>
            <a:off x="17698138" y="17070073"/>
            <a:ext cx="2883080" cy="599612"/>
          </a:xfrm>
          <a:prstGeom prst="arc">
            <a:avLst>
              <a:gd name="adj1" fmla="val 10744920"/>
              <a:gd name="adj2" fmla="val 0"/>
            </a:avLst>
          </a:prstGeom>
          <a:ln w="38100">
            <a:solidFill>
              <a:srgbClr val="0C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Arc 357"/>
          <p:cNvSpPr/>
          <p:nvPr/>
        </p:nvSpPr>
        <p:spPr>
          <a:xfrm>
            <a:off x="18595162" y="17101520"/>
            <a:ext cx="3343503" cy="560720"/>
          </a:xfrm>
          <a:prstGeom prst="arc">
            <a:avLst>
              <a:gd name="adj1" fmla="val 10744350"/>
              <a:gd name="adj2" fmla="val 0"/>
            </a:avLst>
          </a:prstGeom>
          <a:ln w="38100">
            <a:solidFill>
              <a:srgbClr val="0C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6" name="Straight Connector 485"/>
          <p:cNvCxnSpPr/>
          <p:nvPr/>
        </p:nvCxnSpPr>
        <p:spPr>
          <a:xfrm flipV="1">
            <a:off x="19488315" y="24070244"/>
            <a:ext cx="2124627" cy="722484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7" name="Straight Connector 486"/>
          <p:cNvCxnSpPr/>
          <p:nvPr/>
        </p:nvCxnSpPr>
        <p:spPr>
          <a:xfrm flipV="1">
            <a:off x="21586088" y="24064939"/>
            <a:ext cx="2124627" cy="722484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7321738" y="20763568"/>
            <a:ext cx="0" cy="48268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9" name="Oval 488"/>
          <p:cNvSpPr/>
          <p:nvPr/>
        </p:nvSpPr>
        <p:spPr>
          <a:xfrm>
            <a:off x="12567348" y="16190260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0" name="Oval 489"/>
          <p:cNvSpPr/>
          <p:nvPr/>
        </p:nvSpPr>
        <p:spPr>
          <a:xfrm>
            <a:off x="19169190" y="17357985"/>
            <a:ext cx="731520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1" name="Oval 490"/>
          <p:cNvSpPr/>
          <p:nvPr/>
        </p:nvSpPr>
        <p:spPr>
          <a:xfrm>
            <a:off x="19310780" y="16208007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3" name="Oval 492"/>
          <p:cNvSpPr/>
          <p:nvPr/>
        </p:nvSpPr>
        <p:spPr>
          <a:xfrm>
            <a:off x="4618628" y="16156345"/>
            <a:ext cx="455678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TextBox 195"/>
          <p:cNvSpPr txBox="1"/>
          <p:nvPr/>
        </p:nvSpPr>
        <p:spPr>
          <a:xfrm>
            <a:off x="3885707" y="17253941"/>
            <a:ext cx="13608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Enhancers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3220669" y="16057300"/>
            <a:ext cx="19239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" charset="0"/>
                <a:ea typeface="Courier" charset="0"/>
                <a:cs typeface="Courier" charset="0"/>
              </a:rPr>
              <a:t>Cell Fractions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364839" y="25696570"/>
            <a:ext cx="21575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Helvetica" charset="0"/>
                <a:ea typeface="Helvetica" charset="0"/>
                <a:cs typeface="Helvetica" charset="0"/>
              </a:rPr>
              <a:t>Unbracketed</a:t>
            </a:r>
            <a:r>
              <a:rPr lang="en-US" sz="2400" dirty="0" smtClean="0">
                <a:latin typeface="Helvetica" charset="0"/>
                <a:ea typeface="Helvetica" charset="0"/>
                <a:cs typeface="Helvetica" charset="0"/>
              </a:rPr>
              <a:t> figures show test-set performance accuracy, with chance at 50%; bracketed figures show variance explained on liability scale</a:t>
            </a:r>
          </a:p>
          <a:p>
            <a:r>
              <a:rPr lang="en-US" sz="2400" dirty="0">
                <a:latin typeface="Helvetica" charset="0"/>
                <a:ea typeface="Helvetica" charset="0"/>
                <a:cs typeface="Helvetica" charset="0"/>
              </a:rPr>
              <a:t>C</a:t>
            </a:r>
            <a:r>
              <a:rPr lang="en-US" sz="2400" dirty="0" smtClean="0">
                <a:latin typeface="Helvetica" charset="0"/>
                <a:ea typeface="Helvetica" charset="0"/>
                <a:cs typeface="Helvetica" charset="0"/>
              </a:rPr>
              <a:t>olors: </a:t>
            </a:r>
            <a:r>
              <a:rPr lang="en-US" sz="2400" dirty="0" smtClean="0">
                <a:solidFill>
                  <a:srgbClr val="00B0F0"/>
                </a:solidFill>
                <a:latin typeface="Helvetica" charset="0"/>
                <a:ea typeface="Helvetica" charset="0"/>
                <a:cs typeface="Helvetica" charset="0"/>
              </a:rPr>
              <a:t>genotype predictors, increasing model complexity, </a:t>
            </a:r>
            <a:r>
              <a:rPr lang="en-US" sz="2400" dirty="0" smtClean="0">
                <a:solidFill>
                  <a:srgbClr val="00B050"/>
                </a:solidFill>
                <a:latin typeface="Helvetica" charset="0"/>
                <a:ea typeface="Helvetica" charset="0"/>
                <a:cs typeface="Helvetica" charset="0"/>
              </a:rPr>
              <a:t>transcriptome predictors, increasing model complexity</a:t>
            </a:r>
            <a:r>
              <a:rPr lang="en-US" sz="2400" dirty="0" smtClean="0">
                <a:latin typeface="Helvetica" charset="0"/>
                <a:ea typeface="Helvetica" charset="0"/>
                <a:cs typeface="Helvetica" charset="0"/>
              </a:rPr>
              <a:t>,</a:t>
            </a:r>
          </a:p>
          <a:p>
            <a:r>
              <a:rPr lang="en-US" sz="2400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2400" dirty="0" smtClean="0">
                <a:latin typeface="Helvetica" charset="0"/>
                <a:ea typeface="Helvetica" charset="0"/>
                <a:cs typeface="Helvetica" charset="0"/>
              </a:rPr>
              <a:t>            </a:t>
            </a:r>
            <a:r>
              <a:rPr lang="en-US" sz="2400" dirty="0" smtClean="0">
                <a:solidFill>
                  <a:srgbClr val="FF0073"/>
                </a:solidFill>
                <a:latin typeface="Helvetica" charset="0"/>
                <a:ea typeface="Helvetica" charset="0"/>
                <a:cs typeface="Helvetica" charset="0"/>
              </a:rPr>
              <a:t>constant model complexity, with/without imputation</a:t>
            </a:r>
            <a:r>
              <a:rPr lang="en-US" sz="2400" dirty="0" smtClean="0"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sz="2400" dirty="0" smtClean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rPr>
              <a:t>increasing complexity, genotype-&gt;transcriptome predictors</a:t>
            </a:r>
            <a:endParaRPr lang="en-US" sz="2400" dirty="0">
              <a:solidFill>
                <a:schemeClr val="accent2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grpSp>
        <p:nvGrpSpPr>
          <p:cNvPr id="504" name="Group 503"/>
          <p:cNvGrpSpPr/>
          <p:nvPr/>
        </p:nvGrpSpPr>
        <p:grpSpPr>
          <a:xfrm>
            <a:off x="20664696" y="9723083"/>
            <a:ext cx="999000" cy="562070"/>
            <a:chOff x="657856" y="617069"/>
            <a:chExt cx="6236430" cy="2126132"/>
          </a:xfrm>
        </p:grpSpPr>
        <p:sp>
          <p:nvSpPr>
            <p:cNvPr id="505" name="Rounded Rectangle 504">
              <a:extLst>
                <a:ext uri="{FF2B5EF4-FFF2-40B4-BE49-F238E27FC236}">
                  <a16:creationId xmlns="" xmlns:a16="http://schemas.microsoft.com/office/drawing/2014/main" id="{B76DD349-8CA1-2D4A-8AEB-476C2BCE3A93}"/>
                </a:ext>
              </a:extLst>
            </p:cNvPr>
            <p:cNvSpPr/>
            <p:nvPr/>
          </p:nvSpPr>
          <p:spPr>
            <a:xfrm>
              <a:off x="1024388" y="757921"/>
              <a:ext cx="5522811" cy="184694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6" name="Rounded Rectangle 505">
              <a:extLst>
                <a:ext uri="{FF2B5EF4-FFF2-40B4-BE49-F238E27FC236}">
                  <a16:creationId xmlns="" xmlns:a16="http://schemas.microsoft.com/office/drawing/2014/main" id="{4CF8249C-068F-EC41-B842-2163B684848E}"/>
                </a:ext>
              </a:extLst>
            </p:cNvPr>
            <p:cNvSpPr/>
            <p:nvPr/>
          </p:nvSpPr>
          <p:spPr>
            <a:xfrm>
              <a:off x="657856" y="617069"/>
              <a:ext cx="6236430" cy="2126132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07" name="Rectangle 506"/>
          <p:cNvSpPr/>
          <p:nvPr/>
        </p:nvSpPr>
        <p:spPr>
          <a:xfrm>
            <a:off x="5908316" y="12382647"/>
            <a:ext cx="3193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r-IN" sz="1400" smtClean="0">
                <a:solidFill>
                  <a:schemeClr val="bg1">
                    <a:lumMod val="65000"/>
                  </a:schemeClr>
                </a:solidFill>
              </a:rPr>
              <a:t>…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08" name="Rectangle 507"/>
          <p:cNvSpPr/>
          <p:nvPr/>
        </p:nvSpPr>
        <p:spPr>
          <a:xfrm>
            <a:off x="14003162" y="12433157"/>
            <a:ext cx="3193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r-IN" sz="1400" smtClean="0">
                <a:solidFill>
                  <a:schemeClr val="bg1">
                    <a:lumMod val="65000"/>
                  </a:schemeClr>
                </a:solidFill>
              </a:rPr>
              <a:t>…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09" name="Rectangle 508"/>
          <p:cNvSpPr/>
          <p:nvPr/>
        </p:nvSpPr>
        <p:spPr>
          <a:xfrm>
            <a:off x="20815068" y="12457091"/>
            <a:ext cx="3193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r-IN" sz="1400" smtClean="0">
                <a:solidFill>
                  <a:schemeClr val="bg1">
                    <a:lumMod val="65000"/>
                  </a:schemeClr>
                </a:solidFill>
              </a:rPr>
              <a:t>…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506734" y="18067147"/>
            <a:ext cx="5565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err="1">
                <a:solidFill>
                  <a:srgbClr val="00B050"/>
                </a:solidFill>
                <a:latin typeface="Courier" charset="0"/>
                <a:ea typeface="Courier" charset="0"/>
                <a:cs typeface="Courier" charset="0"/>
              </a:rPr>
              <a:t>eQTL</a:t>
            </a:r>
            <a:endParaRPr lang="en-US" sz="1200" dirty="0">
              <a:solidFill>
                <a:srgbClr val="00B050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510" name="Oval 509"/>
          <p:cNvSpPr/>
          <p:nvPr/>
        </p:nvSpPr>
        <p:spPr>
          <a:xfrm>
            <a:off x="18983406" y="18553623"/>
            <a:ext cx="455678" cy="453258"/>
          </a:xfrm>
          <a:prstGeom prst="ellipse">
            <a:avLst/>
          </a:prstGeom>
          <a:noFill/>
          <a:ln w="57150" cmpd="sng">
            <a:solidFill>
              <a:srgbClr val="0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1" name="Connector 510"/>
          <p:cNvSpPr/>
          <p:nvPr/>
        </p:nvSpPr>
        <p:spPr>
          <a:xfrm>
            <a:off x="19123063" y="18708402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2" name="Straight Arrow Connector 511"/>
          <p:cNvCxnSpPr>
            <a:stCxn id="753" idx="4"/>
            <a:endCxn id="510" idx="0"/>
          </p:cNvCxnSpPr>
          <p:nvPr/>
        </p:nvCxnSpPr>
        <p:spPr>
          <a:xfrm>
            <a:off x="18673538" y="17834438"/>
            <a:ext cx="537707" cy="719185"/>
          </a:xfrm>
          <a:prstGeom prst="straightConnector1">
            <a:avLst/>
          </a:prstGeom>
          <a:ln w="38100" cmpd="sng">
            <a:solidFill>
              <a:srgbClr val="00B05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3" name="Straight Arrow Connector 512"/>
          <p:cNvCxnSpPr>
            <a:stCxn id="356" idx="4"/>
            <a:endCxn id="463" idx="0"/>
          </p:cNvCxnSpPr>
          <p:nvPr/>
        </p:nvCxnSpPr>
        <p:spPr>
          <a:xfrm>
            <a:off x="17698249" y="17831561"/>
            <a:ext cx="644676" cy="704342"/>
          </a:xfrm>
          <a:prstGeom prst="straightConnector1">
            <a:avLst/>
          </a:prstGeom>
          <a:ln w="38100" cmpd="sng">
            <a:solidFill>
              <a:srgbClr val="00B05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" name="TextBox 513"/>
          <p:cNvSpPr txBox="1"/>
          <p:nvPr/>
        </p:nvSpPr>
        <p:spPr>
          <a:xfrm>
            <a:off x="20338213" y="1946290"/>
            <a:ext cx="31785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>
                <a:latin typeface="Helvetica" charset="0"/>
                <a:ea typeface="Helvetica" charset="0"/>
                <a:cs typeface="Helvetica" charset="0"/>
              </a:rPr>
              <a:t>Edges:</a:t>
            </a:r>
            <a:endParaRPr lang="en-US" sz="2800" u="sng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99" name="Arc 198"/>
          <p:cNvSpPr/>
          <p:nvPr/>
        </p:nvSpPr>
        <p:spPr>
          <a:xfrm>
            <a:off x="6362058" y="16949281"/>
            <a:ext cx="1239349" cy="592761"/>
          </a:xfrm>
          <a:prstGeom prst="arc">
            <a:avLst>
              <a:gd name="adj1" fmla="val 10497454"/>
              <a:gd name="adj2" fmla="val 0"/>
            </a:avLst>
          </a:prstGeom>
          <a:ln>
            <a:solidFill>
              <a:srgbClr val="0C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5" name="Arc 514"/>
          <p:cNvSpPr/>
          <p:nvPr/>
        </p:nvSpPr>
        <p:spPr>
          <a:xfrm>
            <a:off x="20543522" y="5806954"/>
            <a:ext cx="858707" cy="589787"/>
          </a:xfrm>
          <a:prstGeom prst="arc">
            <a:avLst>
              <a:gd name="adj1" fmla="val 10497454"/>
              <a:gd name="adj2" fmla="val 0"/>
            </a:avLst>
          </a:prstGeom>
          <a:ln>
            <a:solidFill>
              <a:srgbClr val="0C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6" name="Straight Arrow Connector 515"/>
          <p:cNvCxnSpPr/>
          <p:nvPr/>
        </p:nvCxnSpPr>
        <p:spPr>
          <a:xfrm flipH="1">
            <a:off x="20601161" y="6454124"/>
            <a:ext cx="805234" cy="409835"/>
          </a:xfrm>
          <a:prstGeom prst="straightConnector1">
            <a:avLst/>
          </a:prstGeom>
          <a:ln w="25400">
            <a:solidFill>
              <a:srgbClr val="00B05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7" name="TextBox 516"/>
          <p:cNvSpPr txBox="1"/>
          <p:nvPr/>
        </p:nvSpPr>
        <p:spPr>
          <a:xfrm>
            <a:off x="21767188" y="5691862"/>
            <a:ext cx="3426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Helvetica" charset="0"/>
                <a:ea typeface="Helvetica" charset="0"/>
                <a:cs typeface="Helvetica" charset="0"/>
              </a:rPr>
              <a:t>GRN linkages</a:t>
            </a:r>
            <a:endParaRPr lang="en-US" sz="2800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518" name="TextBox 517"/>
          <p:cNvSpPr txBox="1"/>
          <p:nvPr/>
        </p:nvSpPr>
        <p:spPr>
          <a:xfrm>
            <a:off x="21772238" y="6347113"/>
            <a:ext cx="3426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Helvetica" charset="0"/>
                <a:ea typeface="Helvetica" charset="0"/>
                <a:cs typeface="Helvetica" charset="0"/>
              </a:rPr>
              <a:t>QTL linkages</a:t>
            </a:r>
            <a:endParaRPr lang="en-US" sz="2800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494" name="TextBox 493"/>
          <p:cNvSpPr txBox="1"/>
          <p:nvPr/>
        </p:nvSpPr>
        <p:spPr>
          <a:xfrm rot="16200000">
            <a:off x="13431638" y="23284787"/>
            <a:ext cx="1680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accent2"/>
                </a:solidFill>
              </a:rPr>
              <a:t>X 4.6 (X20.2)</a:t>
            </a:r>
            <a:endParaRPr lang="en-US" sz="1800" dirty="0">
              <a:solidFill>
                <a:schemeClr val="accent2"/>
              </a:solidFill>
            </a:endParaRPr>
          </a:p>
        </p:txBody>
      </p:sp>
      <p:sp>
        <p:nvSpPr>
          <p:cNvPr id="525" name="Rectangle 524"/>
          <p:cNvSpPr/>
          <p:nvPr/>
        </p:nvSpPr>
        <p:spPr>
          <a:xfrm>
            <a:off x="3038351" y="18374624"/>
            <a:ext cx="4381425" cy="791168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6" name="Rectangle 525"/>
          <p:cNvSpPr/>
          <p:nvPr/>
        </p:nvSpPr>
        <p:spPr>
          <a:xfrm>
            <a:off x="2458176" y="17216564"/>
            <a:ext cx="2828105" cy="697578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7" name="Rectangle 526"/>
          <p:cNvSpPr/>
          <p:nvPr/>
        </p:nvSpPr>
        <p:spPr>
          <a:xfrm>
            <a:off x="5366674" y="17205270"/>
            <a:ext cx="2828448" cy="724324"/>
          </a:xfrm>
          <a:prstGeom prst="rect">
            <a:avLst/>
          </a:prstGeom>
          <a:noFill/>
          <a:ln w="2540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8" name="Oval 527"/>
          <p:cNvSpPr/>
          <p:nvPr/>
        </p:nvSpPr>
        <p:spPr>
          <a:xfrm>
            <a:off x="10491302" y="17344251"/>
            <a:ext cx="731520" cy="453258"/>
          </a:xfrm>
          <a:prstGeom prst="ellipse">
            <a:avLst/>
          </a:prstGeom>
          <a:solidFill>
            <a:schemeClr val="bg1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9" name="Oval 528"/>
          <p:cNvSpPr/>
          <p:nvPr/>
        </p:nvSpPr>
        <p:spPr>
          <a:xfrm>
            <a:off x="12301204" y="17339885"/>
            <a:ext cx="731520" cy="45325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12702717" y="21949044"/>
            <a:ext cx="320040" cy="32004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2" name="Oval 491"/>
          <p:cNvSpPr>
            <a:spLocks noChangeAspect="1"/>
          </p:cNvSpPr>
          <p:nvPr/>
        </p:nvSpPr>
        <p:spPr>
          <a:xfrm>
            <a:off x="12701571" y="24206708"/>
            <a:ext cx="320040" cy="32004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5" name="Oval 494"/>
          <p:cNvSpPr>
            <a:spLocks noChangeAspect="1"/>
          </p:cNvSpPr>
          <p:nvPr/>
        </p:nvSpPr>
        <p:spPr>
          <a:xfrm>
            <a:off x="13188244" y="22707800"/>
            <a:ext cx="320040" cy="32004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6" name="Oval 495"/>
          <p:cNvSpPr>
            <a:spLocks noChangeAspect="1"/>
          </p:cNvSpPr>
          <p:nvPr/>
        </p:nvSpPr>
        <p:spPr>
          <a:xfrm>
            <a:off x="13186166" y="23437766"/>
            <a:ext cx="320040" cy="32004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7" name="Oval 496"/>
          <p:cNvSpPr>
            <a:spLocks noChangeAspect="1"/>
          </p:cNvSpPr>
          <p:nvPr/>
        </p:nvSpPr>
        <p:spPr>
          <a:xfrm>
            <a:off x="13185869" y="25014318"/>
            <a:ext cx="320040" cy="32004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8" name="Oval 497"/>
          <p:cNvSpPr>
            <a:spLocks noChangeAspect="1"/>
          </p:cNvSpPr>
          <p:nvPr/>
        </p:nvSpPr>
        <p:spPr>
          <a:xfrm>
            <a:off x="13788972" y="24200495"/>
            <a:ext cx="320040" cy="320040"/>
          </a:xfrm>
          <a:prstGeom prst="ellipse">
            <a:avLst/>
          </a:prstGeom>
          <a:solidFill>
            <a:srgbClr val="FF00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9" name="Oval 498"/>
          <p:cNvSpPr>
            <a:spLocks noChangeAspect="1"/>
          </p:cNvSpPr>
          <p:nvPr/>
        </p:nvSpPr>
        <p:spPr>
          <a:xfrm>
            <a:off x="13788972" y="25014496"/>
            <a:ext cx="320040" cy="320040"/>
          </a:xfrm>
          <a:prstGeom prst="ellipse">
            <a:avLst/>
          </a:prstGeom>
          <a:solidFill>
            <a:srgbClr val="FF00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3" name="Rectangle 502">
            <a:extLst>
              <a:ext uri="{FF2B5EF4-FFF2-40B4-BE49-F238E27FC236}">
                <a16:creationId xmlns="" xmlns:a16="http://schemas.microsoft.com/office/drawing/2014/main" id="{C7CACA83-B55F-BD46-8308-0C3EFA48B557}"/>
              </a:ext>
            </a:extLst>
          </p:cNvPr>
          <p:cNvSpPr/>
          <p:nvPr/>
        </p:nvSpPr>
        <p:spPr>
          <a:xfrm>
            <a:off x="14194264" y="17351783"/>
            <a:ext cx="411480" cy="411480"/>
          </a:xfrm>
          <a:prstGeom prst="rect">
            <a:avLst/>
          </a:prstGeom>
          <a:noFill/>
          <a:ln w="25400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9" name="Rectangle 518">
            <a:extLst>
              <a:ext uri="{FF2B5EF4-FFF2-40B4-BE49-F238E27FC236}">
                <a16:creationId xmlns="" xmlns:a16="http://schemas.microsoft.com/office/drawing/2014/main" id="{C7CACA83-B55F-BD46-8308-0C3EFA48B557}"/>
              </a:ext>
            </a:extLst>
          </p:cNvPr>
          <p:cNvSpPr/>
          <p:nvPr/>
        </p:nvSpPr>
        <p:spPr>
          <a:xfrm>
            <a:off x="14818600" y="17356703"/>
            <a:ext cx="411480" cy="411480"/>
          </a:xfrm>
          <a:prstGeom prst="rect">
            <a:avLst/>
          </a:prstGeom>
          <a:noFill/>
          <a:ln w="57150">
            <a:solidFill>
              <a:srgbClr val="0C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3" name="Triangle 522">
            <a:extLst>
              <a:ext uri="{FF2B5EF4-FFF2-40B4-BE49-F238E27FC236}">
                <a16:creationId xmlns="" xmlns:a16="http://schemas.microsoft.com/office/drawing/2014/main" id="{0A26713E-E4CC-FC4E-A011-99B93619A457}"/>
              </a:ext>
            </a:extLst>
          </p:cNvPr>
          <p:cNvSpPr/>
          <p:nvPr/>
        </p:nvSpPr>
        <p:spPr>
          <a:xfrm>
            <a:off x="13562444" y="17326478"/>
            <a:ext cx="411480" cy="411480"/>
          </a:xfrm>
          <a:prstGeom prst="triangle">
            <a:avLst/>
          </a:prstGeom>
          <a:noFill/>
          <a:ln w="254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4" name="Triangle 523">
            <a:extLst>
              <a:ext uri="{FF2B5EF4-FFF2-40B4-BE49-F238E27FC236}">
                <a16:creationId xmlns="" xmlns:a16="http://schemas.microsoft.com/office/drawing/2014/main" id="{0A26713E-E4CC-FC4E-A011-99B93619A457}"/>
              </a:ext>
            </a:extLst>
          </p:cNvPr>
          <p:cNvSpPr/>
          <p:nvPr/>
        </p:nvSpPr>
        <p:spPr>
          <a:xfrm>
            <a:off x="15470980" y="17331675"/>
            <a:ext cx="411480" cy="411480"/>
          </a:xfrm>
          <a:prstGeom prst="triangle">
            <a:avLst/>
          </a:prstGeom>
          <a:noFill/>
          <a:ln w="254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0" name="Rectangle 529">
            <a:extLst>
              <a:ext uri="{FF2B5EF4-FFF2-40B4-BE49-F238E27FC236}">
                <a16:creationId xmlns="" xmlns:a16="http://schemas.microsoft.com/office/drawing/2014/main" id="{C7CACA83-B55F-BD46-8308-0C3EFA48B557}"/>
              </a:ext>
            </a:extLst>
          </p:cNvPr>
          <p:cNvSpPr/>
          <p:nvPr/>
        </p:nvSpPr>
        <p:spPr>
          <a:xfrm>
            <a:off x="20369574" y="17383040"/>
            <a:ext cx="411480" cy="411480"/>
          </a:xfrm>
          <a:prstGeom prst="rect">
            <a:avLst/>
          </a:prstGeom>
          <a:noFill/>
          <a:ln w="57150">
            <a:solidFill>
              <a:srgbClr val="0C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3" name="Triangle 532">
            <a:extLst>
              <a:ext uri="{FF2B5EF4-FFF2-40B4-BE49-F238E27FC236}">
                <a16:creationId xmlns="" xmlns:a16="http://schemas.microsoft.com/office/drawing/2014/main" id="{0A26713E-E4CC-FC4E-A011-99B93619A457}"/>
              </a:ext>
            </a:extLst>
          </p:cNvPr>
          <p:cNvSpPr/>
          <p:nvPr/>
        </p:nvSpPr>
        <p:spPr>
          <a:xfrm>
            <a:off x="22348738" y="17380255"/>
            <a:ext cx="411480" cy="411480"/>
          </a:xfrm>
          <a:prstGeom prst="triangle">
            <a:avLst/>
          </a:prstGeom>
          <a:noFill/>
          <a:ln w="254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4" name="Oval 533"/>
          <p:cNvSpPr>
            <a:spLocks noChangeAspect="1"/>
          </p:cNvSpPr>
          <p:nvPr/>
        </p:nvSpPr>
        <p:spPr>
          <a:xfrm>
            <a:off x="14238522" y="21946909"/>
            <a:ext cx="320040" cy="3200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5" name="Oval 534"/>
          <p:cNvSpPr>
            <a:spLocks noChangeAspect="1"/>
          </p:cNvSpPr>
          <p:nvPr/>
        </p:nvSpPr>
        <p:spPr>
          <a:xfrm>
            <a:off x="14238522" y="25022305"/>
            <a:ext cx="320040" cy="3200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>
            <a:stCxn id="8" idx="4"/>
            <a:endCxn id="492" idx="0"/>
          </p:cNvCxnSpPr>
          <p:nvPr/>
        </p:nvCxnSpPr>
        <p:spPr>
          <a:xfrm flipH="1">
            <a:off x="12861591" y="22269084"/>
            <a:ext cx="1146" cy="1937624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7" name="Straight Connector 536"/>
          <p:cNvCxnSpPr>
            <a:stCxn id="498" idx="4"/>
            <a:endCxn id="499" idx="0"/>
          </p:cNvCxnSpPr>
          <p:nvPr/>
        </p:nvCxnSpPr>
        <p:spPr>
          <a:xfrm>
            <a:off x="13948992" y="24520535"/>
            <a:ext cx="0" cy="493961"/>
          </a:xfrm>
          <a:prstGeom prst="line">
            <a:avLst/>
          </a:prstGeom>
          <a:ln w="19050">
            <a:solidFill>
              <a:srgbClr val="FF00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8" name="Straight Connector 537"/>
          <p:cNvCxnSpPr>
            <a:stCxn id="534" idx="4"/>
            <a:endCxn id="535" idx="0"/>
          </p:cNvCxnSpPr>
          <p:nvPr/>
        </p:nvCxnSpPr>
        <p:spPr>
          <a:xfrm>
            <a:off x="14398542" y="22266949"/>
            <a:ext cx="0" cy="2755356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13320160" y="23389149"/>
            <a:ext cx="62837" cy="413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6" name="Straight Connector 535"/>
          <p:cNvCxnSpPr>
            <a:stCxn id="495" idx="4"/>
            <a:endCxn id="497" idx="0"/>
          </p:cNvCxnSpPr>
          <p:nvPr/>
        </p:nvCxnSpPr>
        <p:spPr>
          <a:xfrm flipH="1">
            <a:off x="13345889" y="23027840"/>
            <a:ext cx="2375" cy="1986478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9" name="TextBox 538"/>
          <p:cNvSpPr txBox="1"/>
          <p:nvPr/>
        </p:nvSpPr>
        <p:spPr>
          <a:xfrm rot="16200000">
            <a:off x="11869825" y="22862199"/>
            <a:ext cx="1680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B0F0"/>
                </a:solidFill>
              </a:rPr>
              <a:t>X 2.7 (X3.1)</a:t>
            </a:r>
            <a:endParaRPr lang="en-US" sz="1800" dirty="0">
              <a:solidFill>
                <a:srgbClr val="00B0F0"/>
              </a:solidFill>
            </a:endParaRPr>
          </a:p>
        </p:txBody>
      </p:sp>
      <p:sp>
        <p:nvSpPr>
          <p:cNvPr id="540" name="TextBox 539"/>
          <p:cNvSpPr txBox="1"/>
          <p:nvPr/>
        </p:nvSpPr>
        <p:spPr>
          <a:xfrm rot="16200000">
            <a:off x="12371069" y="23934276"/>
            <a:ext cx="1680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B050"/>
                </a:solidFill>
              </a:rPr>
              <a:t>X 1.9 (X4.7)</a:t>
            </a:r>
            <a:endParaRPr lang="en-US" sz="1800" dirty="0">
              <a:solidFill>
                <a:srgbClr val="00B050"/>
              </a:solidFill>
            </a:endParaRPr>
          </a:p>
        </p:txBody>
      </p:sp>
      <p:sp>
        <p:nvSpPr>
          <p:cNvPr id="541" name="TextBox 540"/>
          <p:cNvSpPr txBox="1"/>
          <p:nvPr/>
        </p:nvSpPr>
        <p:spPr>
          <a:xfrm rot="16200000">
            <a:off x="12805020" y="24355869"/>
            <a:ext cx="1680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FF0073"/>
                </a:solidFill>
              </a:rPr>
              <a:t>X </a:t>
            </a:r>
            <a:r>
              <a:rPr lang="en-US" sz="1800" dirty="0">
                <a:solidFill>
                  <a:srgbClr val="FF0073"/>
                </a:solidFill>
              </a:rPr>
              <a:t>1</a:t>
            </a:r>
            <a:r>
              <a:rPr lang="en-US" sz="1800" dirty="0" smtClean="0">
                <a:solidFill>
                  <a:srgbClr val="FF0073"/>
                </a:solidFill>
              </a:rPr>
              <a:t>.7 (X6.5)</a:t>
            </a:r>
            <a:endParaRPr lang="en-US" sz="1800" dirty="0">
              <a:solidFill>
                <a:srgbClr val="FF0073"/>
              </a:solidFill>
            </a:endParaRPr>
          </a:p>
        </p:txBody>
      </p:sp>
      <p:sp>
        <p:nvSpPr>
          <p:cNvPr id="542" name="TextBox 541"/>
          <p:cNvSpPr txBox="1"/>
          <p:nvPr/>
        </p:nvSpPr>
        <p:spPr>
          <a:xfrm flipH="1">
            <a:off x="983836" y="7510556"/>
            <a:ext cx="27955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L1</a:t>
            </a:r>
          </a:p>
          <a:p>
            <a:pPr algn="ctr" defTabSz="457200"/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(visible units)</a:t>
            </a:r>
            <a:endParaRPr lang="en-US" sz="2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43" name="TextBox 542"/>
          <p:cNvSpPr txBox="1"/>
          <p:nvPr/>
        </p:nvSpPr>
        <p:spPr>
          <a:xfrm flipH="1">
            <a:off x="944435" y="5061388"/>
            <a:ext cx="27955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L2</a:t>
            </a:r>
          </a:p>
          <a:p>
            <a:pPr algn="ctr" defTabSz="457200"/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(hidden units)</a:t>
            </a:r>
            <a:endParaRPr lang="en-US" sz="2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44" name="TextBox 543"/>
          <p:cNvSpPr txBox="1"/>
          <p:nvPr/>
        </p:nvSpPr>
        <p:spPr>
          <a:xfrm flipH="1">
            <a:off x="905483" y="3025898"/>
            <a:ext cx="27955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L3</a:t>
            </a:r>
          </a:p>
          <a:p>
            <a:pPr algn="ctr" defTabSz="457200"/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(output units)</a:t>
            </a:r>
            <a:endParaRPr lang="en-US" sz="2400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454" name="Straight Arrow Connector 453"/>
          <p:cNvCxnSpPr>
            <a:stCxn id="432" idx="4"/>
            <a:endCxn id="358" idx="2"/>
          </p:cNvCxnSpPr>
          <p:nvPr/>
        </p:nvCxnSpPr>
        <p:spPr>
          <a:xfrm>
            <a:off x="21238206" y="16638178"/>
            <a:ext cx="700459" cy="743702"/>
          </a:xfrm>
          <a:prstGeom prst="straightConnector1">
            <a:avLst/>
          </a:prstGeom>
          <a:ln w="38100" cmpd="sng">
            <a:solidFill>
              <a:srgbClr val="0C00FF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3" name="Oval 462"/>
          <p:cNvSpPr/>
          <p:nvPr/>
        </p:nvSpPr>
        <p:spPr>
          <a:xfrm>
            <a:off x="18115086" y="18535903"/>
            <a:ext cx="455678" cy="453258"/>
          </a:xfrm>
          <a:prstGeom prst="ellipse">
            <a:avLst/>
          </a:prstGeom>
          <a:noFill/>
          <a:ln w="57150" cmpd="sng">
            <a:solidFill>
              <a:srgbClr val="0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5" name="Connector 544"/>
          <p:cNvSpPr/>
          <p:nvPr/>
        </p:nvSpPr>
        <p:spPr>
          <a:xfrm>
            <a:off x="18254743" y="18690682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6" name="Rectangle 545"/>
          <p:cNvSpPr/>
          <p:nvPr/>
        </p:nvSpPr>
        <p:spPr>
          <a:xfrm>
            <a:off x="16951608" y="16791470"/>
            <a:ext cx="29159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smtClean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42 </a:t>
            </a:r>
            <a:r>
              <a:rPr lang="en-US" sz="1600" dirty="0" smtClean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enhancers</a:t>
            </a:r>
            <a:endParaRPr lang="en-US" sz="1600" dirty="0">
              <a:solidFill>
                <a:srgbClr val="FF0000"/>
              </a:solidFill>
              <a:latin typeface="Courier" charset="0"/>
              <a:ea typeface="Courier" charset="0"/>
              <a:cs typeface="Courier" charset="0"/>
            </a:endParaRPr>
          </a:p>
          <a:p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547" name="Straight Connector 546"/>
          <p:cNvCxnSpPr>
            <a:endCxn id="545" idx="2"/>
          </p:cNvCxnSpPr>
          <p:nvPr/>
        </p:nvCxnSpPr>
        <p:spPr>
          <a:xfrm flipV="1">
            <a:off x="17668064" y="18782122"/>
            <a:ext cx="586679" cy="1501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8" name="Rectangle 547"/>
          <p:cNvSpPr/>
          <p:nvPr/>
        </p:nvSpPr>
        <p:spPr>
          <a:xfrm>
            <a:off x="16930312" y="18835137"/>
            <a:ext cx="105716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8 SNPs</a:t>
            </a:r>
            <a:endParaRPr lang="en-US" sz="1600" dirty="0">
              <a:solidFill>
                <a:srgbClr val="FF0000"/>
              </a:solidFill>
              <a:latin typeface="Courier" charset="0"/>
              <a:ea typeface="Courier" charset="0"/>
              <a:cs typeface="Courier" charset="0"/>
            </a:endParaRPr>
          </a:p>
          <a:p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549" name="Rectangle 548"/>
          <p:cNvSpPr/>
          <p:nvPr/>
        </p:nvSpPr>
        <p:spPr>
          <a:xfrm>
            <a:off x="18301038" y="19158611"/>
            <a:ext cx="105716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3</a:t>
            </a:r>
            <a:r>
              <a:rPr lang="en-US" sz="1600" dirty="0" smtClean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 SNPs</a:t>
            </a:r>
            <a:endParaRPr lang="en-US" sz="1600" dirty="0">
              <a:solidFill>
                <a:srgbClr val="FF0000"/>
              </a:solidFill>
              <a:latin typeface="Courier" charset="0"/>
              <a:ea typeface="Courier" charset="0"/>
              <a:cs typeface="Courier" charset="0"/>
            </a:endParaRPr>
          </a:p>
          <a:p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550" name="Straight Connector 549"/>
          <p:cNvCxnSpPr>
            <a:stCxn id="549" idx="0"/>
            <a:endCxn id="511" idx="4"/>
          </p:cNvCxnSpPr>
          <p:nvPr/>
        </p:nvCxnSpPr>
        <p:spPr>
          <a:xfrm flipV="1">
            <a:off x="18829623" y="18891282"/>
            <a:ext cx="384880" cy="267329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1" name="Oval 550"/>
          <p:cNvSpPr/>
          <p:nvPr/>
        </p:nvSpPr>
        <p:spPr>
          <a:xfrm>
            <a:off x="19816286" y="18557168"/>
            <a:ext cx="455678" cy="453258"/>
          </a:xfrm>
          <a:prstGeom prst="ellipse">
            <a:avLst/>
          </a:prstGeom>
          <a:noFill/>
          <a:ln w="57150" cmpd="sng">
            <a:solidFill>
              <a:srgbClr val="0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2" name="Connector 551"/>
          <p:cNvSpPr/>
          <p:nvPr/>
        </p:nvSpPr>
        <p:spPr>
          <a:xfrm>
            <a:off x="19977208" y="18690682"/>
            <a:ext cx="182880" cy="182880"/>
          </a:xfrm>
          <a:prstGeom prst="flowChartConnector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3" name="Straight Connector 552"/>
          <p:cNvCxnSpPr>
            <a:endCxn id="552" idx="4"/>
          </p:cNvCxnSpPr>
          <p:nvPr/>
        </p:nvCxnSpPr>
        <p:spPr>
          <a:xfrm flipH="1" flipV="1">
            <a:off x="20068648" y="18873562"/>
            <a:ext cx="318487" cy="409412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4" name="Rectangle 553"/>
          <p:cNvSpPr/>
          <p:nvPr/>
        </p:nvSpPr>
        <p:spPr>
          <a:xfrm>
            <a:off x="20409818" y="19140891"/>
            <a:ext cx="105716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1</a:t>
            </a:r>
            <a:r>
              <a:rPr lang="en-US" sz="1600" dirty="0" smtClean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 SNP</a:t>
            </a:r>
            <a:endParaRPr lang="en-US" sz="1600" dirty="0">
              <a:solidFill>
                <a:srgbClr val="FF0000"/>
              </a:solidFill>
              <a:latin typeface="Courier" charset="0"/>
              <a:ea typeface="Courier" charset="0"/>
              <a:cs typeface="Courier" charset="0"/>
            </a:endParaRPr>
          </a:p>
          <a:p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555" name="Straight Arrow Connector 554"/>
          <p:cNvCxnSpPr>
            <a:stCxn id="530" idx="2"/>
            <a:endCxn id="551" idx="0"/>
          </p:cNvCxnSpPr>
          <p:nvPr/>
        </p:nvCxnSpPr>
        <p:spPr>
          <a:xfrm flipH="1">
            <a:off x="20044125" y="17794520"/>
            <a:ext cx="531189" cy="762648"/>
          </a:xfrm>
          <a:prstGeom prst="straightConnector1">
            <a:avLst/>
          </a:prstGeom>
          <a:ln w="38100" cmpd="sng">
            <a:solidFill>
              <a:srgbClr val="00B05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910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1126</TotalTime>
  <Words>342</Words>
  <Application>Microsoft Macintosh PowerPoint</Application>
  <PresentationFormat>Custom</PresentationFormat>
  <Paragraphs>126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Calibri</vt:lpstr>
      <vt:lpstr>Calibri Light</vt:lpstr>
      <vt:lpstr>Courier</vt:lpstr>
      <vt:lpstr>Helvetica</vt:lpstr>
      <vt:lpstr>Mangal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131</cp:revision>
  <cp:lastPrinted>2018-02-13T21:39:31Z</cp:lastPrinted>
  <dcterms:created xsi:type="dcterms:W3CDTF">2018-02-11T17:57:36Z</dcterms:created>
  <dcterms:modified xsi:type="dcterms:W3CDTF">2018-03-26T21:08:04Z</dcterms:modified>
</cp:coreProperties>
</file>