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46"/>
  </p:normalViewPr>
  <p:slideViewPr>
    <p:cSldViewPr snapToGrid="0" snapToObjects="1">
      <p:cViewPr varScale="1">
        <p:scale>
          <a:sx n="76" d="100"/>
          <a:sy n="76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83EFB-980A-3B4E-BC73-9ABB8FB8F2EB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4DFE0-6E6E-2249-BEE3-F6C2E2EB4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3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4. QTLs of human adult brain DLPFC. (A) Example of H3K27ac signal of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brains in a representative genomic region showing largely congruent identification of regions of open chromatin. Region in dashed frame represents a chromatin QTL, the signal magnitudes of individuals with G/G or G/T genotype are lower than the ones with T/T genotype. (B) Numbers of genes with at least one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eQTL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vs. sample size in different studies. Numbers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increase as the sample size increases.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PsychENCODE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close to saturation. (C) Overlap of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eQTL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sQTL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fQTL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cQTL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snps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/>
              <a:t> </a:t>
            </a:r>
            <a:r>
              <a:rPr lang="en-US" dirty="0" err="1"/>
              <a:t>cQTL</a:t>
            </a:r>
            <a:r>
              <a:rPr lang="en-US" dirty="0"/>
              <a:t> </a:t>
            </a:r>
            <a:r>
              <a:rPr lang="en-US" dirty="0" err="1"/>
              <a:t>snps</a:t>
            </a:r>
            <a:r>
              <a:rPr lang="en-US" dirty="0"/>
              <a:t> overlap with other QTL </a:t>
            </a:r>
            <a:r>
              <a:rPr lang="en-US" dirty="0" err="1"/>
              <a:t>snps</a:t>
            </a:r>
            <a:r>
              <a:rPr lang="en-US" dirty="0"/>
              <a:t> is the smallest and </a:t>
            </a:r>
            <a:r>
              <a:rPr lang="en-US" dirty="0" err="1"/>
              <a:t>eQTL</a:t>
            </a:r>
            <a:r>
              <a:rPr lang="en-US" dirty="0"/>
              <a:t> &amp; </a:t>
            </a:r>
            <a:r>
              <a:rPr lang="en-US" dirty="0" err="1"/>
              <a:t>sQTL</a:t>
            </a:r>
            <a:r>
              <a:rPr lang="en-US" dirty="0"/>
              <a:t> overlap is the largest among all overlaps. among all overlap. 30% of </a:t>
            </a:r>
            <a:r>
              <a:rPr lang="en-US" dirty="0" err="1"/>
              <a:t>sQTL</a:t>
            </a:r>
            <a:r>
              <a:rPr lang="en-US" dirty="0"/>
              <a:t> </a:t>
            </a:r>
            <a:r>
              <a:rPr lang="en-US" dirty="0" err="1"/>
              <a:t>snps</a:t>
            </a:r>
            <a:r>
              <a:rPr lang="en-US" dirty="0"/>
              <a:t> overlap with </a:t>
            </a:r>
            <a:r>
              <a:rPr lang="en-US" dirty="0" err="1"/>
              <a:t>eQTL</a:t>
            </a:r>
            <a:r>
              <a:rPr lang="en-US" dirty="0"/>
              <a:t> </a:t>
            </a:r>
            <a:r>
              <a:rPr lang="en-US" dirty="0" err="1"/>
              <a:t>snps</a:t>
            </a:r>
            <a:r>
              <a:rPr lang="en-US" dirty="0"/>
              <a:t>. </a:t>
            </a:r>
            <a:r>
              <a:rPr lang="en-US" dirty="0" err="1"/>
              <a:t>fQTL</a:t>
            </a:r>
            <a:r>
              <a:rPr lang="en-US" dirty="0"/>
              <a:t> overlap more with </a:t>
            </a:r>
            <a:r>
              <a:rPr lang="en-US" dirty="0" err="1"/>
              <a:t>sQTL</a:t>
            </a:r>
            <a:r>
              <a:rPr lang="en-US" dirty="0"/>
              <a:t>(17%) than </a:t>
            </a:r>
            <a:r>
              <a:rPr lang="en-US" dirty="0" err="1"/>
              <a:t>eQTL</a:t>
            </a:r>
            <a:r>
              <a:rPr lang="en-US" dirty="0"/>
              <a:t>(9%) (p &lt; e</a:t>
            </a:r>
            <a:r>
              <a:rPr lang="en-US" baseline="30000" dirty="0"/>
              <a:t>-15</a:t>
            </a:r>
            <a:r>
              <a:rPr lang="en-US" dirty="0"/>
              <a:t>, odds ratio:2.07). (D) Enrichment of genomic regions annotations of QTLs. (E) Enrichment of GWAS </a:t>
            </a:r>
            <a:r>
              <a:rPr lang="en-US" dirty="0" err="1"/>
              <a:t>snps</a:t>
            </a:r>
            <a:r>
              <a:rPr lang="en-US" dirty="0"/>
              <a:t> on cis-</a:t>
            </a:r>
            <a:r>
              <a:rPr lang="en-US" dirty="0" err="1"/>
              <a:t>eQTL</a:t>
            </a:r>
            <a:r>
              <a:rPr lang="en-US" dirty="0"/>
              <a:t> </a:t>
            </a:r>
            <a:r>
              <a:rPr lang="en-US" dirty="0" err="1"/>
              <a:t>snps</a:t>
            </a:r>
            <a:r>
              <a:rPr lang="en-US" dirty="0"/>
              <a:t>.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Enrichment for GWAS SNPs of brain disorders on cis-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eQTLs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SNPs are more significant than the ones of non-brain disorder GWAS SNPs. Schizophrenia GWAS SNPs have the highest enrichment on cis-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eQTLs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SNPs among those three brain disorders. </a:t>
            </a:r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grey in 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7BA15-F510-204B-915B-FCA66E7ACF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8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FF17-C4A2-C84E-8A51-004AC7314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3D7A4-304F-0048-9577-A8BDB5A81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76E25-2CCE-6F45-B45F-9B1464B0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241C-2CB8-2F4A-AEC6-DCA20D317C51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EF03F-4F79-6B45-9B73-6CBD0BF9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65899-3886-784B-9534-7317A471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B0C3-D6BF-134B-B477-E4388675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9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7D8E-35F3-584A-8388-49F3FBBE7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EB7C8-D49E-3C43-B78E-9EF26D483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3DF2E-C27A-FD4E-B161-1347D9E6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241C-2CB8-2F4A-AEC6-DCA20D317C51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94A84-5CF7-FE4D-8D0C-E2213CF9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4442B-2216-8B4E-9986-39C33843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B0C3-D6BF-134B-B477-E4388675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1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C2223-38D9-5B44-A46B-162C66730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0CC15-F6AF-C049-A101-88FEA9666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5C93B-E9CF-BC43-B21A-4CEFC51B1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241C-2CB8-2F4A-AEC6-DCA20D317C51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B4C7F-D296-1E42-B2AD-608A909B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CD793-ADC8-274D-91FE-6770736C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B0C3-D6BF-134B-B477-E4388675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7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4ECE-28B7-8B47-AC94-2B8BE733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E0FA-0666-584D-B0A5-4C3A41E6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6EF34-E303-0845-B0C0-A3541C17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241C-2CB8-2F4A-AEC6-DCA20D317C51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C0F6F-50B5-F949-9338-271E15E3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ADC4D-0AD8-E644-8C87-DE93025E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B0C3-D6BF-134B-B477-E4388675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4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95DF-B6BC-8D44-92F2-B7182392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DC5B6-A4DB-B842-8C53-AA4615BAB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11E93-6E4B-F34F-BCDD-7CC6E1EA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241C-2CB8-2F4A-AEC6-DCA20D317C51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07358-E233-AE42-8BD3-15509029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6A3C7-C60A-AD46-B5AC-A874AD1C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B0C3-D6BF-134B-B477-E4388675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DDF90-42BC-CD4A-B71B-22EE8E71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47C45-D1F8-5147-B370-2E1B912DF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C0747-09D5-C046-A87D-99FA43A04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3E085-FBC7-4F45-B4D8-38D0F3D6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241C-2CB8-2F4A-AEC6-DCA20D317C51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90820-C8C7-714E-9B78-83555A2B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9A0B5-D6F3-A24A-8829-B1F770AF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B0C3-D6BF-134B-B477-E4388675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0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5269-9CC9-ED47-86D9-F8ED657D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9E0AA-8E67-EB46-B9FD-B666B25C1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2D544-1A8F-054D-9058-80E948FD2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F58235-83AE-0B4E-A790-4EEC94810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BA2266-F3DD-884B-A874-38B6187AD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F2D1EE-94ED-6641-ADD8-B963086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241C-2CB8-2F4A-AEC6-DCA20D317C51}" type="datetimeFigureOut">
              <a:rPr lang="en-US" smtClean="0"/>
              <a:t>3/28/18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BAEE6-05F7-C241-8C59-AA1F9714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CC307E-AE0B-104B-9818-715DB3A7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B0C3-D6BF-134B-B477-E4388675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0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98DB-70A8-AA4B-9818-2100DF79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4B136-AECB-D540-B5E3-BE08AE8DC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241C-2CB8-2F4A-AEC6-DCA20D317C51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D4882-07DE-3C4E-8629-870D98D8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070F8-7A0C-604B-8668-C87719BE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B0C3-D6BF-134B-B477-E4388675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2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F5945-3A99-A942-8802-FFE38481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241C-2CB8-2F4A-AEC6-DCA20D317C51}" type="datetimeFigureOut">
              <a:rPr lang="en-US" smtClean="0"/>
              <a:t>3/28/18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F88C8-B0C8-FA49-9521-CC4D9018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246FC-2C59-C049-92DE-87885948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B0C3-D6BF-134B-B477-E4388675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5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7829-C1C8-4C47-BB30-30E7D822B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4D04D-2FBE-4D47-BD06-9DC84CCC9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7E5E7-F9E5-CA4B-BB3A-41606A1B9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EC4A1-5F56-D74A-8EDD-CEF67B9D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241C-2CB8-2F4A-AEC6-DCA20D317C51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2F181-CA26-3745-9687-DA1D4962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5DB3A-1DD1-C345-94AB-95519AFD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B0C3-D6BF-134B-B477-E4388675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3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5D42-F89C-3C43-8699-C0DF434D5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F9E05-2BF3-964D-83A2-A80A5F635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1C396-1506-4A4E-B649-F4CE20503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C973D-6D27-A241-AE51-57883336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241C-2CB8-2F4A-AEC6-DCA20D317C51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5659A-9A42-EB4C-A09E-886CBB49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4C4E7-22C7-0D4A-A6C4-89E6B23A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B0C3-D6BF-134B-B477-E4388675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2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615F22-C5C8-B846-9239-9474FD7F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ABA52-0AE8-654D-AA59-2D96A9539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9AA95-1ECE-6242-904F-42DBDE24D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F241C-2CB8-2F4A-AEC6-DCA20D317C51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2048B-7139-534B-BE7E-C78B0322F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5313E-C9A6-F843-BFE9-EE465A2E1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B0C3-D6BF-134B-B477-E4388675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9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(null)"/><Relationship Id="rId3" Type="http://schemas.openxmlformats.org/officeDocument/2006/relationships/image" Target="../media/image1.(null)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(null)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B57C848-9871-B748-866E-8D3A90F33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224"/>
          <a:stretch/>
        </p:blipFill>
        <p:spPr>
          <a:xfrm>
            <a:off x="7520192" y="3469944"/>
            <a:ext cx="4610100" cy="2711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70D294-7048-8D49-B9F8-69CEE5516F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65" b="5127"/>
          <a:stretch/>
        </p:blipFill>
        <p:spPr>
          <a:xfrm>
            <a:off x="287192" y="3338299"/>
            <a:ext cx="7082283" cy="29749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D062D6-CA48-3541-8AA4-76A96C408D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 r="15398"/>
          <a:stretch/>
        </p:blipFill>
        <p:spPr>
          <a:xfrm>
            <a:off x="4295226" y="162614"/>
            <a:ext cx="3971544" cy="3256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EFA323-33E1-5745-B9EB-297D2830F9A1}"/>
              </a:ext>
            </a:extLst>
          </p:cNvPr>
          <p:cNvSpPr txBox="1"/>
          <p:nvPr/>
        </p:nvSpPr>
        <p:spPr>
          <a:xfrm>
            <a:off x="1015999" y="204180"/>
            <a:ext cx="50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3EBEA5-BA95-C749-9ACF-4281258F0052}"/>
              </a:ext>
            </a:extLst>
          </p:cNvPr>
          <p:cNvSpPr txBox="1"/>
          <p:nvPr/>
        </p:nvSpPr>
        <p:spPr>
          <a:xfrm>
            <a:off x="4001740" y="79000"/>
            <a:ext cx="50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81D5DF-B572-8A41-8DF5-738E8B6102D8}"/>
              </a:ext>
            </a:extLst>
          </p:cNvPr>
          <p:cNvSpPr txBox="1"/>
          <p:nvPr/>
        </p:nvSpPr>
        <p:spPr>
          <a:xfrm>
            <a:off x="118867" y="3381650"/>
            <a:ext cx="50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AF1B0-FFDB-0241-B0AE-112950E9FA75}"/>
              </a:ext>
            </a:extLst>
          </p:cNvPr>
          <p:cNvSpPr txBox="1"/>
          <p:nvPr/>
        </p:nvSpPr>
        <p:spPr>
          <a:xfrm>
            <a:off x="5350933" y="3928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5" y="32053"/>
            <a:ext cx="4012523" cy="337358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91342BA-8B28-4443-98FC-B515147BB721}"/>
              </a:ext>
            </a:extLst>
          </p:cNvPr>
          <p:cNvSpPr txBox="1"/>
          <p:nvPr/>
        </p:nvSpPr>
        <p:spPr>
          <a:xfrm>
            <a:off x="8277745" y="37435"/>
            <a:ext cx="50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E</a:t>
            </a:r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9C7339-AB5C-5749-ABE2-3E5661AE6589}"/>
              </a:ext>
            </a:extLst>
          </p:cNvPr>
          <p:cNvSpPr txBox="1"/>
          <p:nvPr/>
        </p:nvSpPr>
        <p:spPr>
          <a:xfrm>
            <a:off x="7295440" y="3195384"/>
            <a:ext cx="50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E1389E-F8E5-0141-A30E-BE5CABFEDB1E}"/>
              </a:ext>
            </a:extLst>
          </p:cNvPr>
          <p:cNvGrpSpPr/>
          <p:nvPr/>
        </p:nvGrpSpPr>
        <p:grpSpPr>
          <a:xfrm>
            <a:off x="8533792" y="268820"/>
            <a:ext cx="2575121" cy="3069479"/>
            <a:chOff x="8533792" y="268820"/>
            <a:chExt cx="2575121" cy="30694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D88C649-E399-6643-8969-B18CD90F2C65}"/>
                </a:ext>
              </a:extLst>
            </p:cNvPr>
            <p:cNvGrpSpPr/>
            <p:nvPr/>
          </p:nvGrpSpPr>
          <p:grpSpPr>
            <a:xfrm rot="5400000">
              <a:off x="8537123" y="450460"/>
              <a:ext cx="2568460" cy="2575121"/>
              <a:chOff x="4189872" y="2849212"/>
              <a:chExt cx="3627225" cy="424333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93AF19-A54C-4447-B1D7-0B267291E5C0}"/>
                  </a:ext>
                </a:extLst>
              </p:cNvPr>
              <p:cNvSpPr txBox="1"/>
              <p:nvPr/>
            </p:nvSpPr>
            <p:spPr>
              <a:xfrm rot="16200000">
                <a:off x="2938531" y="5406551"/>
                <a:ext cx="2937330" cy="43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Schizophrenia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DE8472-B727-5C49-9B32-4CD46A2B4D1F}"/>
                  </a:ext>
                </a:extLst>
              </p:cNvPr>
              <p:cNvSpPr txBox="1"/>
              <p:nvPr/>
            </p:nvSpPr>
            <p:spPr>
              <a:xfrm rot="16200000">
                <a:off x="5031053" y="5591788"/>
                <a:ext cx="2565745" cy="43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Type 2 diabetes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0C908A-1799-CD42-A3B6-C942E8F97AE3}"/>
                  </a:ext>
                </a:extLst>
              </p:cNvPr>
              <p:cNvSpPr txBox="1"/>
              <p:nvPr/>
            </p:nvSpPr>
            <p:spPr>
              <a:xfrm>
                <a:off x="4268163" y="2849212"/>
                <a:ext cx="3475307" cy="60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Enrichment -log10(P)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33C950-46B7-DF49-97D3-27B0E0D64243}"/>
                  </a:ext>
                </a:extLst>
              </p:cNvPr>
              <p:cNvSpPr txBox="1"/>
              <p:nvPr/>
            </p:nvSpPr>
            <p:spPr>
              <a:xfrm rot="16200000">
                <a:off x="3717193" y="5615979"/>
                <a:ext cx="2517358" cy="435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Bipolar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82DC551-6DCE-244C-9542-B6D0E42E5FC3}"/>
                  </a:ext>
                </a:extLst>
              </p:cNvPr>
              <p:cNvSpPr txBox="1"/>
              <p:nvPr/>
            </p:nvSpPr>
            <p:spPr>
              <a:xfrm rot="16200000">
                <a:off x="4154032" y="5406551"/>
                <a:ext cx="2937330" cy="43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/>
                  <a:t>Parkinsons</a:t>
                </a:r>
                <a:endParaRPr lang="en-US" sz="14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8610DA-DC5F-F74A-9874-13620F316254}"/>
                  </a:ext>
                </a:extLst>
              </p:cNvPr>
              <p:cNvSpPr txBox="1"/>
              <p:nvPr/>
            </p:nvSpPr>
            <p:spPr>
              <a:xfrm rot="16200000">
                <a:off x="6102881" y="5378330"/>
                <a:ext cx="2993784" cy="43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Asthma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AE8032-9C24-7745-90CB-6CE2BC235261}"/>
                  </a:ext>
                </a:extLst>
              </p:cNvPr>
              <p:cNvSpPr txBox="1"/>
              <p:nvPr/>
            </p:nvSpPr>
            <p:spPr>
              <a:xfrm rot="16200000">
                <a:off x="5463855" y="5378324"/>
                <a:ext cx="2993786" cy="43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CAD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778E37C-AB78-8349-AED1-5840E37D0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43" t="4091" r="29365"/>
            <a:stretch/>
          </p:blipFill>
          <p:spPr>
            <a:xfrm>
              <a:off x="9952581" y="268820"/>
              <a:ext cx="748639" cy="3069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4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266</Words>
  <Application>Microsoft Macintosh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2018-03-26T18:22:26Z</dcterms:created>
  <dcterms:modified xsi:type="dcterms:W3CDTF">2018-03-28T22:07:02Z</dcterms:modified>
</cp:coreProperties>
</file>