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3" r:id="rId2"/>
    <p:sldId id="264" r:id="rId3"/>
    <p:sldId id="256" r:id="rId4"/>
    <p:sldId id="261" r:id="rId5"/>
    <p:sldId id="266" r:id="rId6"/>
    <p:sldId id="268" r:id="rId7"/>
    <p:sldId id="277" r:id="rId8"/>
    <p:sldId id="278" r:id="rId9"/>
    <p:sldId id="275" r:id="rId10"/>
    <p:sldId id="265" r:id="rId11"/>
    <p:sldId id="267" r:id="rId12"/>
    <p:sldId id="269" r:id="rId13"/>
    <p:sldId id="257" r:id="rId14"/>
    <p:sldId id="270" r:id="rId15"/>
    <p:sldId id="271" r:id="rId16"/>
    <p:sldId id="272" r:id="rId17"/>
    <p:sldId id="274" r:id="rId18"/>
    <p:sldId id="273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0DF"/>
    <a:srgbClr val="F2ECE0"/>
    <a:srgbClr val="2E3236"/>
    <a:srgbClr val="B1D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5"/>
    <p:restoredTop sz="85914"/>
  </p:normalViewPr>
  <p:slideViewPr>
    <p:cSldViewPr snapToGrid="0" snapToObjects="1">
      <p:cViewPr>
        <p:scale>
          <a:sx n="68" d="100"/>
          <a:sy n="68" d="100"/>
        </p:scale>
        <p:origin x="952" y="7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D65A-98A4-5B4B-B2DF-C4E1AC56739D}" type="datetimeFigureOut">
              <a:rPr lang="en-US" smtClean="0"/>
              <a:t>3/24/18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E26B8-344F-1B4F-995B-26B2BDF53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transported to</a:t>
            </a:r>
            <a:r>
              <a:rPr lang="en-US" baseline="0" dirty="0" smtClean="0"/>
              <a:t> another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12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Within this space, they identify clusters of patients who respond similarly to therapies or combination therapies</a:t>
            </a:r>
          </a:p>
          <a:p>
            <a:r>
              <a:rPr lang="en-US" baseline="0" dirty="0" smtClean="0"/>
              <a:t>And see that the treatment tends to have the effect of moving their clinical parameters more in line with the parameters of heathy individuals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1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reality of Earth medicine is completely</a:t>
            </a:r>
            <a:r>
              <a:rPr lang="en-US" baseline="0" dirty="0" smtClean="0"/>
              <a:t> different. But I believe the principles are similar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illness proved tractable because flatlanders are simple creatures.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27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humans have</a:t>
            </a:r>
            <a:r>
              <a:rPr lang="en-US" baseline="0" dirty="0" smtClean="0"/>
              <a:t> a huge number of medically-relevant dimensions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90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Genomics adds a huge number of dimensions to biomedical data 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88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bewildering thought is that even</a:t>
            </a:r>
            <a:r>
              <a:rPr lang="en-US" baseline="0" dirty="0" smtClean="0"/>
              <a:t> our present high dimensional data sets are surely just projections from a much higher dimensional truth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15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Patients at each moment occupy points in a (high dimensional) clinical-variable space</a:t>
            </a:r>
          </a:p>
          <a:p>
            <a:r>
              <a:rPr lang="en-US" dirty="0" smtClean="0"/>
              <a:t>Some clusters of points are associated with health, others with disease</a:t>
            </a:r>
          </a:p>
          <a:p>
            <a:r>
              <a:rPr lang="en-US" dirty="0" smtClean="0"/>
              <a:t>Medical interventions are functions that map points in clinical-variable space probabilistically to other points in clinical-variable space</a:t>
            </a:r>
          </a:p>
          <a:p>
            <a:r>
              <a:rPr lang="en-US" dirty="0" smtClean="0"/>
              <a:t>We want to apply the right interventions to the right patients, such that we improve their health</a:t>
            </a:r>
          </a:p>
          <a:p>
            <a:r>
              <a:rPr lang="en-US" dirty="0" smtClean="0"/>
              <a:t>We don’t know the functional form of medical interventions, have to learn their behavior empirically</a:t>
            </a:r>
          </a:p>
          <a:p>
            <a:r>
              <a:rPr lang="en-US" dirty="0" smtClean="0"/>
              <a:t>These functions are mostly smooth and well-behaved</a:t>
            </a:r>
          </a:p>
          <a:p>
            <a:r>
              <a:rPr lang="en-US" dirty="0" smtClean="0"/>
              <a:t>This means that we can predict how one patient will respond to an intervention based off of the history of how similar patients responded; i.e. patients nearby in clinical-variable-space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4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baseline="0" dirty="0" smtClean="0"/>
              <a:t> men and women have not the full bodies of our experience but rather come in rectangles of various shapes and sizes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81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Will Meyerson’s Biomedical Data</a:t>
            </a:r>
            <a:r>
              <a:rPr lang="en-US" baseline="0" dirty="0" smtClean="0"/>
              <a:t> Science in Flatland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04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all is not well in Flatland. Some of its citizens have fallen ill.</a:t>
            </a:r>
            <a:r>
              <a:rPr lang="en-US" baseline="0" dirty="0" smtClean="0"/>
              <a:t> The</a:t>
            </a:r>
            <a:r>
              <a:rPr lang="en-US" dirty="0" smtClean="0"/>
              <a:t> cause</a:t>
            </a:r>
            <a:r>
              <a:rPr lang="en-US" baseline="0" dirty="0" smtClean="0"/>
              <a:t> is unknown. Doctors are baffled.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7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not the first time this disease</a:t>
            </a:r>
            <a:r>
              <a:rPr lang="en-US" baseline="0" dirty="0" smtClean="0"/>
              <a:t> has appeared. </a:t>
            </a:r>
            <a:r>
              <a:rPr lang="en-US" dirty="0" smtClean="0"/>
              <a:t>Traditional Flatland</a:t>
            </a:r>
            <a:r>
              <a:rPr lang="en-US" baseline="0" dirty="0" smtClean="0"/>
              <a:t> folk-medicine has long known of four </a:t>
            </a:r>
            <a:r>
              <a:rPr lang="en-US" dirty="0" smtClean="0"/>
              <a:t>rather gruesome procedures</a:t>
            </a:r>
            <a:r>
              <a:rPr lang="en-US" baseline="0" dirty="0" smtClean="0"/>
              <a:t> that seem to help some patients. Because these procedures are painful, Flatland researcher want to rigorously test whether these therapies actually work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Randomized</a:t>
            </a:r>
            <a:r>
              <a:rPr lang="en-US" baseline="0" dirty="0" smtClean="0"/>
              <a:t> experiments are conducted. </a:t>
            </a:r>
            <a:r>
              <a:rPr lang="en-US" dirty="0" smtClean="0"/>
              <a:t>The results:</a:t>
            </a:r>
            <a:r>
              <a:rPr lang="en-US" baseline="0" dirty="0" smtClean="0"/>
              <a:t> </a:t>
            </a:r>
            <a:r>
              <a:rPr lang="en-US" dirty="0" smtClean="0"/>
              <a:t>dismal.</a:t>
            </a:r>
            <a:r>
              <a:rPr lang="en-US" baseline="0" dirty="0" smtClean="0"/>
              <a:t> none of the treatments are on average significantly better than placebo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6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made their data open,</a:t>
            </a:r>
            <a:r>
              <a:rPr lang="en-US" baseline="0" dirty="0" smtClean="0"/>
              <a:t> and this allowed another group to re-analyze their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39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36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prompts more meticulous</a:t>
            </a:r>
            <a:r>
              <a:rPr lang="en-US" baseline="0" dirty="0" smtClean="0"/>
              <a:t> data collection, </a:t>
            </a:r>
            <a:r>
              <a:rPr lang="en-US" baseline="0" dirty="0" err="1" smtClean="0"/>
              <a:t>visulalization</a:t>
            </a:r>
            <a:r>
              <a:rPr lang="en-US" baseline="0" dirty="0" smtClean="0"/>
              <a:t>. illness most burdens rectangles who are very short or very tall, very wide, or very narrow. This inspires a hypothesis that a balanced height and width is protective of disease,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26B8-344F-1B4F-995B-26B2BDF536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9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0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1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5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7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4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4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3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0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1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1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4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E2239-58D8-284F-BF4D-C6EAF67F248C}" type="datetimeFigureOut">
              <a:rPr lang="en-US" smtClean="0"/>
              <a:t>3/24/18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765E-996E-854B-9A91-4EFD3A6F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hyperlink" Target="http://pictures.4ever.eu/tag/26311/flat-world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hyperlink" Target="https://www.dreamstime.com/stock-illustration-square-emoticon-sick-illustration-white-background-image5144029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9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3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825" y="-146565"/>
            <a:ext cx="6102350" cy="3811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50086" y="6221186"/>
            <a:ext cx="334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http://pictures.4ever.eu/tag/26311/flat-world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310243" y="6074229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www.pinterest.com</a:t>
            </a:r>
            <a:r>
              <a:rPr lang="en-US" dirty="0" smtClean="0"/>
              <a:t>/pin/134122895128702681/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16189" y="2743200"/>
            <a:ext cx="2719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Healthy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Sick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98" y="94762"/>
            <a:ext cx="6540500" cy="669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8910" y="6088559"/>
            <a:ext cx="4313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Width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7420" y="2958643"/>
            <a:ext cx="2126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Height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100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0" y="140908"/>
            <a:ext cx="6224465" cy="63695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846277" y="1165175"/>
            <a:ext cx="152400" cy="609600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42739" y="2149914"/>
            <a:ext cx="691661" cy="550984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13786" y="4029041"/>
            <a:ext cx="820614" cy="231027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46277" y="4682098"/>
            <a:ext cx="0" cy="527541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392616" y="1165175"/>
            <a:ext cx="140676" cy="609600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45169" y="2425406"/>
            <a:ext cx="609600" cy="275492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845169" y="3838037"/>
            <a:ext cx="773723" cy="191004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36123" y="4682098"/>
            <a:ext cx="445477" cy="527541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33238" y="-7352"/>
            <a:ext cx="89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HC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8888141" y="502585"/>
            <a:ext cx="157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HC+WC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037767" y="5386042"/>
            <a:ext cx="157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HE+WE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5751416" y="6334780"/>
            <a:ext cx="89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1875693" y="790681"/>
            <a:ext cx="157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HC+WE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8780053" y="5909262"/>
            <a:ext cx="157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HE+WC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10000272" y="3064048"/>
            <a:ext cx="89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C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1592290" y="2802438"/>
            <a:ext cx="89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</a:t>
            </a:r>
            <a:r>
              <a:rPr lang="en-US" sz="2800" dirty="0"/>
              <a:t>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618892" y="1774775"/>
            <a:ext cx="1014346" cy="1027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944515" y="3033682"/>
            <a:ext cx="1806901" cy="194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550474" y="3886403"/>
            <a:ext cx="1262251" cy="528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6078715" y="3933539"/>
            <a:ext cx="0" cy="1012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6650274" y="3838037"/>
            <a:ext cx="892259" cy="779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6612432" y="1831328"/>
            <a:ext cx="976262" cy="857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042380" y="1353911"/>
            <a:ext cx="36335" cy="1071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6524192" y="3110393"/>
            <a:ext cx="1655333" cy="61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496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87523" y="5137101"/>
            <a:ext cx="283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www.gizmodo.com.au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/2010/12/scientists-plan-living-earth-simulator-to-track-disease-disasters-and-traffic/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8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7145" y="2180701"/>
            <a:ext cx="2835797" cy="429420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26822" y="4042295"/>
            <a:ext cx="2501845" cy="2432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036752" y="6474908"/>
            <a:ext cx="2836190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36752" y="2180701"/>
            <a:ext cx="2836190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726822" y="6474908"/>
            <a:ext cx="2501845" cy="11738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26821" y="4054033"/>
            <a:ext cx="2501846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36752" y="2180701"/>
            <a:ext cx="0" cy="4294207"/>
          </a:xfrm>
          <a:prstGeom prst="line">
            <a:avLst/>
          </a:prstGeom>
          <a:ln w="190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72942" y="2192439"/>
            <a:ext cx="0" cy="4294207"/>
          </a:xfrm>
          <a:prstGeom prst="line">
            <a:avLst/>
          </a:prstGeom>
          <a:ln w="190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699716" y="4054033"/>
            <a:ext cx="27105" cy="2494246"/>
          </a:xfrm>
          <a:prstGeom prst="line">
            <a:avLst/>
          </a:prstGeom>
          <a:ln w="190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28667" y="4042295"/>
            <a:ext cx="27105" cy="2494246"/>
          </a:xfrm>
          <a:prstGeom prst="line">
            <a:avLst/>
          </a:prstGeom>
          <a:ln w="190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104461" y="2157500"/>
            <a:ext cx="737039" cy="4432300"/>
          </a:xfrm>
          <a:custGeom>
            <a:avLst/>
            <a:gdLst>
              <a:gd name="connsiteX0" fmla="*/ 737039 w 737039"/>
              <a:gd name="connsiteY0" fmla="*/ 50800 h 4432300"/>
              <a:gd name="connsiteX1" fmla="*/ 686239 w 737039"/>
              <a:gd name="connsiteY1" fmla="*/ 38100 h 4432300"/>
              <a:gd name="connsiteX2" fmla="*/ 648139 w 737039"/>
              <a:gd name="connsiteY2" fmla="*/ 12700 h 4432300"/>
              <a:gd name="connsiteX3" fmla="*/ 610039 w 737039"/>
              <a:gd name="connsiteY3" fmla="*/ 0 h 4432300"/>
              <a:gd name="connsiteX4" fmla="*/ 470339 w 737039"/>
              <a:gd name="connsiteY4" fmla="*/ 38100 h 4432300"/>
              <a:gd name="connsiteX5" fmla="*/ 457639 w 737039"/>
              <a:gd name="connsiteY5" fmla="*/ 76200 h 4432300"/>
              <a:gd name="connsiteX6" fmla="*/ 432239 w 737039"/>
              <a:gd name="connsiteY6" fmla="*/ 228600 h 4432300"/>
              <a:gd name="connsiteX7" fmla="*/ 419539 w 737039"/>
              <a:gd name="connsiteY7" fmla="*/ 292100 h 4432300"/>
              <a:gd name="connsiteX8" fmla="*/ 394139 w 737039"/>
              <a:gd name="connsiteY8" fmla="*/ 393700 h 4432300"/>
              <a:gd name="connsiteX9" fmla="*/ 381439 w 737039"/>
              <a:gd name="connsiteY9" fmla="*/ 495300 h 4432300"/>
              <a:gd name="connsiteX10" fmla="*/ 356039 w 737039"/>
              <a:gd name="connsiteY10" fmla="*/ 660400 h 4432300"/>
              <a:gd name="connsiteX11" fmla="*/ 317939 w 737039"/>
              <a:gd name="connsiteY11" fmla="*/ 1511300 h 4432300"/>
              <a:gd name="connsiteX12" fmla="*/ 305239 w 737039"/>
              <a:gd name="connsiteY12" fmla="*/ 1841500 h 4432300"/>
              <a:gd name="connsiteX13" fmla="*/ 292539 w 737039"/>
              <a:gd name="connsiteY13" fmla="*/ 1879600 h 4432300"/>
              <a:gd name="connsiteX14" fmla="*/ 216339 w 737039"/>
              <a:gd name="connsiteY14" fmla="*/ 1905000 h 4432300"/>
              <a:gd name="connsiteX15" fmla="*/ 178239 w 737039"/>
              <a:gd name="connsiteY15" fmla="*/ 1930400 h 4432300"/>
              <a:gd name="connsiteX16" fmla="*/ 102039 w 737039"/>
              <a:gd name="connsiteY16" fmla="*/ 1955800 h 4432300"/>
              <a:gd name="connsiteX17" fmla="*/ 25839 w 737039"/>
              <a:gd name="connsiteY17" fmla="*/ 1993900 h 4432300"/>
              <a:gd name="connsiteX18" fmla="*/ 439 w 737039"/>
              <a:gd name="connsiteY18" fmla="*/ 2032000 h 4432300"/>
              <a:gd name="connsiteX19" fmla="*/ 38539 w 737039"/>
              <a:gd name="connsiteY19" fmla="*/ 2044700 h 4432300"/>
              <a:gd name="connsiteX20" fmla="*/ 76639 w 737039"/>
              <a:gd name="connsiteY20" fmla="*/ 2082800 h 4432300"/>
              <a:gd name="connsiteX21" fmla="*/ 152839 w 737039"/>
              <a:gd name="connsiteY21" fmla="*/ 2133600 h 4432300"/>
              <a:gd name="connsiteX22" fmla="*/ 190939 w 737039"/>
              <a:gd name="connsiteY22" fmla="*/ 2159000 h 4432300"/>
              <a:gd name="connsiteX23" fmla="*/ 216339 w 737039"/>
              <a:gd name="connsiteY23" fmla="*/ 2197100 h 4432300"/>
              <a:gd name="connsiteX24" fmla="*/ 254439 w 737039"/>
              <a:gd name="connsiteY24" fmla="*/ 2222500 h 4432300"/>
              <a:gd name="connsiteX25" fmla="*/ 241739 w 737039"/>
              <a:gd name="connsiteY25" fmla="*/ 2260600 h 4432300"/>
              <a:gd name="connsiteX26" fmla="*/ 267139 w 737039"/>
              <a:gd name="connsiteY26" fmla="*/ 2336800 h 4432300"/>
              <a:gd name="connsiteX27" fmla="*/ 292539 w 737039"/>
              <a:gd name="connsiteY27" fmla="*/ 2540000 h 4432300"/>
              <a:gd name="connsiteX28" fmla="*/ 267139 w 737039"/>
              <a:gd name="connsiteY28" fmla="*/ 2616200 h 4432300"/>
              <a:gd name="connsiteX29" fmla="*/ 254439 w 737039"/>
              <a:gd name="connsiteY29" fmla="*/ 2654300 h 4432300"/>
              <a:gd name="connsiteX30" fmla="*/ 279839 w 737039"/>
              <a:gd name="connsiteY30" fmla="*/ 3124200 h 4432300"/>
              <a:gd name="connsiteX31" fmla="*/ 292539 w 737039"/>
              <a:gd name="connsiteY31" fmla="*/ 3759200 h 4432300"/>
              <a:gd name="connsiteX32" fmla="*/ 305239 w 737039"/>
              <a:gd name="connsiteY32" fmla="*/ 3962400 h 4432300"/>
              <a:gd name="connsiteX33" fmla="*/ 330639 w 737039"/>
              <a:gd name="connsiteY33" fmla="*/ 4152900 h 4432300"/>
              <a:gd name="connsiteX34" fmla="*/ 343339 w 737039"/>
              <a:gd name="connsiteY34" fmla="*/ 4191000 h 4432300"/>
              <a:gd name="connsiteX35" fmla="*/ 368739 w 737039"/>
              <a:gd name="connsiteY35" fmla="*/ 4305300 h 4432300"/>
              <a:gd name="connsiteX36" fmla="*/ 381439 w 737039"/>
              <a:gd name="connsiteY36" fmla="*/ 4343400 h 4432300"/>
              <a:gd name="connsiteX37" fmla="*/ 457639 w 737039"/>
              <a:gd name="connsiteY37" fmla="*/ 4394200 h 4432300"/>
              <a:gd name="connsiteX38" fmla="*/ 533839 w 737039"/>
              <a:gd name="connsiteY38" fmla="*/ 4432300 h 4432300"/>
              <a:gd name="connsiteX39" fmla="*/ 648139 w 737039"/>
              <a:gd name="connsiteY39" fmla="*/ 4406900 h 4432300"/>
              <a:gd name="connsiteX40" fmla="*/ 673539 w 737039"/>
              <a:gd name="connsiteY40" fmla="*/ 436880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37039" h="4432300">
                <a:moveTo>
                  <a:pt x="737039" y="50800"/>
                </a:moveTo>
                <a:cubicBezTo>
                  <a:pt x="720106" y="46567"/>
                  <a:pt x="702282" y="44976"/>
                  <a:pt x="686239" y="38100"/>
                </a:cubicBezTo>
                <a:cubicBezTo>
                  <a:pt x="672210" y="32087"/>
                  <a:pt x="661791" y="19526"/>
                  <a:pt x="648139" y="12700"/>
                </a:cubicBezTo>
                <a:cubicBezTo>
                  <a:pt x="636165" y="6713"/>
                  <a:pt x="622739" y="4233"/>
                  <a:pt x="610039" y="0"/>
                </a:cubicBezTo>
                <a:cubicBezTo>
                  <a:pt x="570394" y="4956"/>
                  <a:pt x="502357" y="-1922"/>
                  <a:pt x="470339" y="38100"/>
                </a:cubicBezTo>
                <a:cubicBezTo>
                  <a:pt x="461976" y="48553"/>
                  <a:pt x="461317" y="63328"/>
                  <a:pt x="457639" y="76200"/>
                </a:cubicBezTo>
                <a:cubicBezTo>
                  <a:pt x="436356" y="150689"/>
                  <a:pt x="447700" y="128105"/>
                  <a:pt x="432239" y="228600"/>
                </a:cubicBezTo>
                <a:cubicBezTo>
                  <a:pt x="428957" y="249935"/>
                  <a:pt x="424393" y="271067"/>
                  <a:pt x="419539" y="292100"/>
                </a:cubicBezTo>
                <a:cubicBezTo>
                  <a:pt x="411689" y="326115"/>
                  <a:pt x="398469" y="359061"/>
                  <a:pt x="394139" y="393700"/>
                </a:cubicBezTo>
                <a:cubicBezTo>
                  <a:pt x="389906" y="427567"/>
                  <a:pt x="386629" y="461567"/>
                  <a:pt x="381439" y="495300"/>
                </a:cubicBezTo>
                <a:cubicBezTo>
                  <a:pt x="362065" y="621233"/>
                  <a:pt x="371386" y="491582"/>
                  <a:pt x="356039" y="660400"/>
                </a:cubicBezTo>
                <a:cubicBezTo>
                  <a:pt x="332877" y="915179"/>
                  <a:pt x="324664" y="1334217"/>
                  <a:pt x="317939" y="1511300"/>
                </a:cubicBezTo>
                <a:cubicBezTo>
                  <a:pt x="313759" y="1621369"/>
                  <a:pt x="340071" y="1737004"/>
                  <a:pt x="305239" y="1841500"/>
                </a:cubicBezTo>
                <a:cubicBezTo>
                  <a:pt x="301006" y="1854200"/>
                  <a:pt x="303432" y="1871819"/>
                  <a:pt x="292539" y="1879600"/>
                </a:cubicBezTo>
                <a:cubicBezTo>
                  <a:pt x="270752" y="1895162"/>
                  <a:pt x="238616" y="1890148"/>
                  <a:pt x="216339" y="1905000"/>
                </a:cubicBezTo>
                <a:cubicBezTo>
                  <a:pt x="203639" y="1913467"/>
                  <a:pt x="192187" y="1924201"/>
                  <a:pt x="178239" y="1930400"/>
                </a:cubicBezTo>
                <a:cubicBezTo>
                  <a:pt x="153773" y="1941274"/>
                  <a:pt x="124316" y="1940948"/>
                  <a:pt x="102039" y="1955800"/>
                </a:cubicBezTo>
                <a:cubicBezTo>
                  <a:pt x="52800" y="1988626"/>
                  <a:pt x="78419" y="1976373"/>
                  <a:pt x="25839" y="1993900"/>
                </a:cubicBezTo>
                <a:cubicBezTo>
                  <a:pt x="17372" y="2006600"/>
                  <a:pt x="-3263" y="2017192"/>
                  <a:pt x="439" y="2032000"/>
                </a:cubicBezTo>
                <a:cubicBezTo>
                  <a:pt x="3686" y="2044987"/>
                  <a:pt x="27400" y="2037274"/>
                  <a:pt x="38539" y="2044700"/>
                </a:cubicBezTo>
                <a:cubicBezTo>
                  <a:pt x="53483" y="2054663"/>
                  <a:pt x="62462" y="2071773"/>
                  <a:pt x="76639" y="2082800"/>
                </a:cubicBezTo>
                <a:cubicBezTo>
                  <a:pt x="100736" y="2101542"/>
                  <a:pt x="127439" y="2116667"/>
                  <a:pt x="152839" y="2133600"/>
                </a:cubicBezTo>
                <a:lnTo>
                  <a:pt x="190939" y="2159000"/>
                </a:lnTo>
                <a:cubicBezTo>
                  <a:pt x="199406" y="2171700"/>
                  <a:pt x="205546" y="2186307"/>
                  <a:pt x="216339" y="2197100"/>
                </a:cubicBezTo>
                <a:cubicBezTo>
                  <a:pt x="227132" y="2207893"/>
                  <a:pt x="248770" y="2208328"/>
                  <a:pt x="254439" y="2222500"/>
                </a:cubicBezTo>
                <a:cubicBezTo>
                  <a:pt x="259411" y="2234929"/>
                  <a:pt x="245972" y="2247900"/>
                  <a:pt x="241739" y="2260600"/>
                </a:cubicBezTo>
                <a:cubicBezTo>
                  <a:pt x="250206" y="2286000"/>
                  <a:pt x="264715" y="2310136"/>
                  <a:pt x="267139" y="2336800"/>
                </a:cubicBezTo>
                <a:cubicBezTo>
                  <a:pt x="281793" y="2497997"/>
                  <a:pt x="270669" y="2430649"/>
                  <a:pt x="292539" y="2540000"/>
                </a:cubicBezTo>
                <a:lnTo>
                  <a:pt x="267139" y="2616200"/>
                </a:lnTo>
                <a:lnTo>
                  <a:pt x="254439" y="2654300"/>
                </a:lnTo>
                <a:cubicBezTo>
                  <a:pt x="266246" y="2831403"/>
                  <a:pt x="274642" y="2937123"/>
                  <a:pt x="279839" y="3124200"/>
                </a:cubicBezTo>
                <a:cubicBezTo>
                  <a:pt x="285718" y="3335827"/>
                  <a:pt x="286127" y="3547588"/>
                  <a:pt x="292539" y="3759200"/>
                </a:cubicBezTo>
                <a:cubicBezTo>
                  <a:pt x="294595" y="3827034"/>
                  <a:pt x="299827" y="3894751"/>
                  <a:pt x="305239" y="3962400"/>
                </a:cubicBezTo>
                <a:cubicBezTo>
                  <a:pt x="308678" y="4005390"/>
                  <a:pt x="319768" y="4103979"/>
                  <a:pt x="330639" y="4152900"/>
                </a:cubicBezTo>
                <a:cubicBezTo>
                  <a:pt x="333543" y="4165968"/>
                  <a:pt x="340092" y="4178013"/>
                  <a:pt x="343339" y="4191000"/>
                </a:cubicBezTo>
                <a:cubicBezTo>
                  <a:pt x="369528" y="4295755"/>
                  <a:pt x="342664" y="4214039"/>
                  <a:pt x="368739" y="4305300"/>
                </a:cubicBezTo>
                <a:cubicBezTo>
                  <a:pt x="372417" y="4318172"/>
                  <a:pt x="374013" y="4332261"/>
                  <a:pt x="381439" y="4343400"/>
                </a:cubicBezTo>
                <a:cubicBezTo>
                  <a:pt x="417551" y="4397569"/>
                  <a:pt x="411037" y="4370899"/>
                  <a:pt x="457639" y="4394200"/>
                </a:cubicBezTo>
                <a:cubicBezTo>
                  <a:pt x="556116" y="4443439"/>
                  <a:pt x="438074" y="4400378"/>
                  <a:pt x="533839" y="4432300"/>
                </a:cubicBezTo>
                <a:cubicBezTo>
                  <a:pt x="534619" y="4432170"/>
                  <a:pt x="631684" y="4420064"/>
                  <a:pt x="648139" y="4406900"/>
                </a:cubicBezTo>
                <a:cubicBezTo>
                  <a:pt x="660058" y="4397365"/>
                  <a:pt x="673539" y="4368800"/>
                  <a:pt x="673539" y="436880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4165" y="3643400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/>
              <a:t>h</a:t>
            </a:r>
            <a:endParaRPr lang="en-US" sz="6000" i="1" dirty="0"/>
          </a:p>
        </p:txBody>
      </p:sp>
      <p:sp>
        <p:nvSpPr>
          <p:cNvPr id="25" name="Freeform 24"/>
          <p:cNvSpPr/>
          <p:nvPr/>
        </p:nvSpPr>
        <p:spPr>
          <a:xfrm>
            <a:off x="6654800" y="3008400"/>
            <a:ext cx="2743200" cy="825500"/>
          </a:xfrm>
          <a:custGeom>
            <a:avLst/>
            <a:gdLst>
              <a:gd name="connsiteX0" fmla="*/ 12700 w 3506970"/>
              <a:gd name="connsiteY0" fmla="*/ 749300 h 825500"/>
              <a:gd name="connsiteX1" fmla="*/ 0 w 3506970"/>
              <a:gd name="connsiteY1" fmla="*/ 685800 h 825500"/>
              <a:gd name="connsiteX2" fmla="*/ 12700 w 3506970"/>
              <a:gd name="connsiteY2" fmla="*/ 520700 h 825500"/>
              <a:gd name="connsiteX3" fmla="*/ 25400 w 3506970"/>
              <a:gd name="connsiteY3" fmla="*/ 482600 h 825500"/>
              <a:gd name="connsiteX4" fmla="*/ 139700 w 3506970"/>
              <a:gd name="connsiteY4" fmla="*/ 419100 h 825500"/>
              <a:gd name="connsiteX5" fmla="*/ 431800 w 3506970"/>
              <a:gd name="connsiteY5" fmla="*/ 393700 h 825500"/>
              <a:gd name="connsiteX6" fmla="*/ 1079500 w 3506970"/>
              <a:gd name="connsiteY6" fmla="*/ 406400 h 825500"/>
              <a:gd name="connsiteX7" fmla="*/ 1282700 w 3506970"/>
              <a:gd name="connsiteY7" fmla="*/ 406400 h 825500"/>
              <a:gd name="connsiteX8" fmla="*/ 1333500 w 3506970"/>
              <a:gd name="connsiteY8" fmla="*/ 330200 h 825500"/>
              <a:gd name="connsiteX9" fmla="*/ 1346200 w 3506970"/>
              <a:gd name="connsiteY9" fmla="*/ 292100 h 825500"/>
              <a:gd name="connsiteX10" fmla="*/ 1397000 w 3506970"/>
              <a:gd name="connsiteY10" fmla="*/ 215900 h 825500"/>
              <a:gd name="connsiteX11" fmla="*/ 1435100 w 3506970"/>
              <a:gd name="connsiteY11" fmla="*/ 139700 h 825500"/>
              <a:gd name="connsiteX12" fmla="*/ 1447800 w 3506970"/>
              <a:gd name="connsiteY12" fmla="*/ 101600 h 825500"/>
              <a:gd name="connsiteX13" fmla="*/ 1536700 w 3506970"/>
              <a:gd name="connsiteY13" fmla="*/ 0 h 825500"/>
              <a:gd name="connsiteX14" fmla="*/ 1562100 w 3506970"/>
              <a:gd name="connsiteY14" fmla="*/ 38100 h 825500"/>
              <a:gd name="connsiteX15" fmla="*/ 1600200 w 3506970"/>
              <a:gd name="connsiteY15" fmla="*/ 63500 h 825500"/>
              <a:gd name="connsiteX16" fmla="*/ 1612900 w 3506970"/>
              <a:gd name="connsiteY16" fmla="*/ 101600 h 825500"/>
              <a:gd name="connsiteX17" fmla="*/ 1638300 w 3506970"/>
              <a:gd name="connsiteY17" fmla="*/ 139700 h 825500"/>
              <a:gd name="connsiteX18" fmla="*/ 1651000 w 3506970"/>
              <a:gd name="connsiteY18" fmla="*/ 177800 h 825500"/>
              <a:gd name="connsiteX19" fmla="*/ 1701800 w 3506970"/>
              <a:gd name="connsiteY19" fmla="*/ 254000 h 825500"/>
              <a:gd name="connsiteX20" fmla="*/ 1727200 w 3506970"/>
              <a:gd name="connsiteY20" fmla="*/ 292100 h 825500"/>
              <a:gd name="connsiteX21" fmla="*/ 1778000 w 3506970"/>
              <a:gd name="connsiteY21" fmla="*/ 368300 h 825500"/>
              <a:gd name="connsiteX22" fmla="*/ 2870200 w 3506970"/>
              <a:gd name="connsiteY22" fmla="*/ 381000 h 825500"/>
              <a:gd name="connsiteX23" fmla="*/ 3022600 w 3506970"/>
              <a:gd name="connsiteY23" fmla="*/ 406400 h 825500"/>
              <a:gd name="connsiteX24" fmla="*/ 3276600 w 3506970"/>
              <a:gd name="connsiteY24" fmla="*/ 419100 h 825500"/>
              <a:gd name="connsiteX25" fmla="*/ 3403600 w 3506970"/>
              <a:gd name="connsiteY25" fmla="*/ 444500 h 825500"/>
              <a:gd name="connsiteX26" fmla="*/ 3479800 w 3506970"/>
              <a:gd name="connsiteY26" fmla="*/ 469900 h 825500"/>
              <a:gd name="connsiteX27" fmla="*/ 3492500 w 3506970"/>
              <a:gd name="connsiteY27" fmla="*/ 546100 h 825500"/>
              <a:gd name="connsiteX28" fmla="*/ 3454400 w 3506970"/>
              <a:gd name="connsiteY28" fmla="*/ 558800 h 825500"/>
              <a:gd name="connsiteX29" fmla="*/ 3390900 w 3506970"/>
              <a:gd name="connsiteY29" fmla="*/ 673100 h 825500"/>
              <a:gd name="connsiteX30" fmla="*/ 3378200 w 3506970"/>
              <a:gd name="connsiteY30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506970" h="825500">
                <a:moveTo>
                  <a:pt x="12700" y="749300"/>
                </a:moveTo>
                <a:cubicBezTo>
                  <a:pt x="8467" y="728133"/>
                  <a:pt x="0" y="707386"/>
                  <a:pt x="0" y="685800"/>
                </a:cubicBezTo>
                <a:cubicBezTo>
                  <a:pt x="0" y="630604"/>
                  <a:pt x="5854" y="575470"/>
                  <a:pt x="12700" y="520700"/>
                </a:cubicBezTo>
                <a:cubicBezTo>
                  <a:pt x="14360" y="507416"/>
                  <a:pt x="15934" y="492066"/>
                  <a:pt x="25400" y="482600"/>
                </a:cubicBezTo>
                <a:cubicBezTo>
                  <a:pt x="61786" y="446214"/>
                  <a:pt x="94984" y="431876"/>
                  <a:pt x="139700" y="419100"/>
                </a:cubicBezTo>
                <a:cubicBezTo>
                  <a:pt x="248883" y="387905"/>
                  <a:pt x="264239" y="402519"/>
                  <a:pt x="431800" y="393700"/>
                </a:cubicBezTo>
                <a:lnTo>
                  <a:pt x="1079500" y="406400"/>
                </a:lnTo>
                <a:cubicBezTo>
                  <a:pt x="1292634" y="413625"/>
                  <a:pt x="1069566" y="433042"/>
                  <a:pt x="1282700" y="406400"/>
                </a:cubicBezTo>
                <a:cubicBezTo>
                  <a:pt x="1299633" y="381000"/>
                  <a:pt x="1323847" y="359160"/>
                  <a:pt x="1333500" y="330200"/>
                </a:cubicBezTo>
                <a:cubicBezTo>
                  <a:pt x="1337733" y="317500"/>
                  <a:pt x="1339699" y="303802"/>
                  <a:pt x="1346200" y="292100"/>
                </a:cubicBezTo>
                <a:cubicBezTo>
                  <a:pt x="1361025" y="265415"/>
                  <a:pt x="1387347" y="244860"/>
                  <a:pt x="1397000" y="215900"/>
                </a:cubicBezTo>
                <a:cubicBezTo>
                  <a:pt x="1428922" y="120135"/>
                  <a:pt x="1385861" y="238177"/>
                  <a:pt x="1435100" y="139700"/>
                </a:cubicBezTo>
                <a:cubicBezTo>
                  <a:pt x="1441087" y="127726"/>
                  <a:pt x="1441299" y="113302"/>
                  <a:pt x="1447800" y="101600"/>
                </a:cubicBezTo>
                <a:cubicBezTo>
                  <a:pt x="1491378" y="23159"/>
                  <a:pt x="1481044" y="37104"/>
                  <a:pt x="1536700" y="0"/>
                </a:cubicBezTo>
                <a:cubicBezTo>
                  <a:pt x="1545167" y="12700"/>
                  <a:pt x="1551307" y="27307"/>
                  <a:pt x="1562100" y="38100"/>
                </a:cubicBezTo>
                <a:cubicBezTo>
                  <a:pt x="1572893" y="48893"/>
                  <a:pt x="1590665" y="51581"/>
                  <a:pt x="1600200" y="63500"/>
                </a:cubicBezTo>
                <a:cubicBezTo>
                  <a:pt x="1608563" y="73953"/>
                  <a:pt x="1606913" y="89626"/>
                  <a:pt x="1612900" y="101600"/>
                </a:cubicBezTo>
                <a:cubicBezTo>
                  <a:pt x="1619726" y="115252"/>
                  <a:pt x="1631474" y="126048"/>
                  <a:pt x="1638300" y="139700"/>
                </a:cubicBezTo>
                <a:cubicBezTo>
                  <a:pt x="1644287" y="151674"/>
                  <a:pt x="1644499" y="166098"/>
                  <a:pt x="1651000" y="177800"/>
                </a:cubicBezTo>
                <a:cubicBezTo>
                  <a:pt x="1665825" y="204485"/>
                  <a:pt x="1684867" y="228600"/>
                  <a:pt x="1701800" y="254000"/>
                </a:cubicBezTo>
                <a:lnTo>
                  <a:pt x="1727200" y="292100"/>
                </a:lnTo>
                <a:cubicBezTo>
                  <a:pt x="1733999" y="319295"/>
                  <a:pt x="1733775" y="366809"/>
                  <a:pt x="1778000" y="368300"/>
                </a:cubicBezTo>
                <a:cubicBezTo>
                  <a:pt x="2141885" y="380566"/>
                  <a:pt x="2506133" y="376767"/>
                  <a:pt x="2870200" y="381000"/>
                </a:cubicBezTo>
                <a:cubicBezTo>
                  <a:pt x="2919620" y="390884"/>
                  <a:pt x="2972562" y="402693"/>
                  <a:pt x="3022600" y="406400"/>
                </a:cubicBezTo>
                <a:cubicBezTo>
                  <a:pt x="3107141" y="412662"/>
                  <a:pt x="3191933" y="414867"/>
                  <a:pt x="3276600" y="419100"/>
                </a:cubicBezTo>
                <a:cubicBezTo>
                  <a:pt x="3328092" y="427682"/>
                  <a:pt x="3356237" y="430291"/>
                  <a:pt x="3403600" y="444500"/>
                </a:cubicBezTo>
                <a:cubicBezTo>
                  <a:pt x="3429245" y="452193"/>
                  <a:pt x="3479800" y="469900"/>
                  <a:pt x="3479800" y="469900"/>
                </a:cubicBezTo>
                <a:cubicBezTo>
                  <a:pt x="3496639" y="495158"/>
                  <a:pt x="3524048" y="514552"/>
                  <a:pt x="3492500" y="546100"/>
                </a:cubicBezTo>
                <a:cubicBezTo>
                  <a:pt x="3483034" y="555566"/>
                  <a:pt x="3467100" y="554567"/>
                  <a:pt x="3454400" y="558800"/>
                </a:cubicBezTo>
                <a:cubicBezTo>
                  <a:pt x="3396174" y="646139"/>
                  <a:pt x="3413253" y="606040"/>
                  <a:pt x="3390900" y="673100"/>
                </a:cubicBezTo>
                <a:cubicBezTo>
                  <a:pt x="3377358" y="808525"/>
                  <a:pt x="3378200" y="757556"/>
                  <a:pt x="3378200" y="82550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537450" y="1980999"/>
            <a:ext cx="977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/>
              <a:t>w</a:t>
            </a:r>
            <a:endParaRPr lang="en-US" sz="6000" i="1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Flatlanders have two health-relevant characteristics: width and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79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 are many dimensions that relate to health on Earth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577840" y="1843088"/>
            <a:ext cx="0" cy="280416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77840" y="4647248"/>
            <a:ext cx="3063240" cy="1159192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987040" y="4647248"/>
            <a:ext cx="2590800" cy="1265872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77839" y="2405392"/>
            <a:ext cx="80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Age</a:t>
            </a:r>
            <a:endParaRPr lang="en-US" sz="2800"/>
          </a:p>
        </p:txBody>
      </p:sp>
      <p:sp>
        <p:nvSpPr>
          <p:cNvPr id="19" name="TextBox 18"/>
          <p:cNvSpPr txBox="1"/>
          <p:nvPr/>
        </p:nvSpPr>
        <p:spPr>
          <a:xfrm>
            <a:off x="3825240" y="5682465"/>
            <a:ext cx="80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Sex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7185660" y="4722972"/>
            <a:ext cx="160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Gender</a:t>
            </a:r>
            <a:endParaRPr lang="en-US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77840" y="3707863"/>
            <a:ext cx="3803330" cy="90843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868066">
            <a:off x="6294121" y="3368598"/>
            <a:ext cx="275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Blood Pressure</a:t>
            </a:r>
            <a:endParaRPr lang="en-US" sz="28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154680" y="2219549"/>
            <a:ext cx="2423159" cy="2354046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2356561">
            <a:off x="2949134" y="3436408"/>
            <a:ext cx="1996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Blood Sugar</a:t>
            </a:r>
            <a:endParaRPr lang="en-US" sz="28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577839" y="4678222"/>
            <a:ext cx="1264921" cy="1976042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979920" y="6205685"/>
            <a:ext cx="240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vs slow metabolizer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118360" y="4590097"/>
            <a:ext cx="3459479" cy="70596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118359" y="4162078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Family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8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37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</a:t>
            </a:r>
            <a:r>
              <a:rPr lang="mr-IN" dirty="0" smtClean="0"/>
              <a:t>–</a:t>
            </a:r>
            <a:r>
              <a:rPr lang="en-US" dirty="0" smtClean="0"/>
              <a:t>omics adds an overwhelming number of dimensions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829" y="2136140"/>
            <a:ext cx="5062809" cy="37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7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216524"/>
            <a:ext cx="3390900" cy="3695076"/>
          </a:xfrm>
        </p:spPr>
        <p:txBody>
          <a:bodyPr/>
          <a:lstStyle/>
          <a:p>
            <a:r>
              <a:rPr lang="en-US" dirty="0" smtClean="0"/>
              <a:t>If we saw  with the eyes of the gods ...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268" y="-117957"/>
            <a:ext cx="44316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8800" y="6370711"/>
            <a:ext cx="401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http://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fma.wikia.com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/wiki/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The_Gate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642" y="6070600"/>
            <a:ext cx="344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www.turbosquid.com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/3d-models/3ds-max-spike-ball/272196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9358" y="-117957"/>
            <a:ext cx="13292758" cy="6488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7030" y="4604828"/>
            <a:ext cx="34852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 smtClean="0"/>
              <a:t>…</a:t>
            </a:r>
            <a:r>
              <a:rPr lang="en-US" sz="2800" dirty="0" smtClean="0"/>
              <a:t> the Truth would have higher dimensionality still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60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Nonetheless, what is true in Flatland is true on 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Patients occupy points in a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Some points are healthier than others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Medical interventions are functions that map between points in that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”Nearby” patients will respond similarly to the same medical interventions</a:t>
            </a:r>
          </a:p>
        </p:txBody>
      </p:sp>
    </p:spTree>
    <p:extLst>
      <p:ext uri="{BB962C8B-B14F-4D97-AF65-F5344CB8AC3E}">
        <p14:creationId xmlns:p14="http://schemas.microsoft.com/office/powerpoint/2010/main" val="63010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upshot of all this is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Patients will differ in their treatment response (Don’t stretch the width of a wide rectangle)</a:t>
            </a:r>
          </a:p>
          <a:p>
            <a:r>
              <a:rPr lang="en-US" dirty="0" smtClean="0"/>
              <a:t>Traditional clinical studies, dividing patients , say, into men and women for subgroup analysis, are just grasping at slices of the truth</a:t>
            </a:r>
          </a:p>
          <a:p>
            <a:r>
              <a:rPr lang="en-US" dirty="0" smtClean="0"/>
              <a:t>High dimensional clustering and learning matters for patients!</a:t>
            </a:r>
          </a:p>
          <a:p>
            <a:r>
              <a:rPr lang="en-US" dirty="0"/>
              <a:t>D</a:t>
            </a:r>
            <a:r>
              <a:rPr lang="en-US" dirty="0" smtClean="0"/>
              <a:t>iscover and collect new data types</a:t>
            </a:r>
            <a:endParaRPr lang="en-US" dirty="0" smtClean="0"/>
          </a:p>
          <a:p>
            <a:r>
              <a:rPr lang="en-US" dirty="0" smtClean="0"/>
              <a:t>Be a visionary: look beyond the data and analyses we do, to the data and analyses patients need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144"/>
            <a:ext cx="12192001" cy="70959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37513" y="1612669"/>
            <a:ext cx="2593571" cy="2510444"/>
          </a:xfrm>
          <a:prstGeom prst="rect">
            <a:avLst/>
          </a:prstGeom>
          <a:solidFill>
            <a:srgbClr val="EAB0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441375">
            <a:off x="7326447" y="2814479"/>
            <a:ext cx="1111920" cy="482138"/>
          </a:xfrm>
          <a:prstGeom prst="rect">
            <a:avLst/>
          </a:prstGeom>
          <a:solidFill>
            <a:srgbClr val="EAB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9696885">
            <a:off x="8143635" y="2688953"/>
            <a:ext cx="1111920" cy="482138"/>
          </a:xfrm>
          <a:prstGeom prst="rect">
            <a:avLst/>
          </a:prstGeom>
          <a:solidFill>
            <a:srgbClr val="EAB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961120" y="1762298"/>
            <a:ext cx="1338681" cy="1180407"/>
          </a:xfrm>
          <a:custGeom>
            <a:avLst/>
            <a:gdLst>
              <a:gd name="connsiteX0" fmla="*/ 66502 w 1338681"/>
              <a:gd name="connsiteY0" fmla="*/ 648393 h 1180407"/>
              <a:gd name="connsiteX1" fmla="*/ 33251 w 1338681"/>
              <a:gd name="connsiteY1" fmla="*/ 581891 h 1180407"/>
              <a:gd name="connsiteX2" fmla="*/ 0 w 1338681"/>
              <a:gd name="connsiteY2" fmla="*/ 465513 h 1180407"/>
              <a:gd name="connsiteX3" fmla="*/ 33251 w 1338681"/>
              <a:gd name="connsiteY3" fmla="*/ 232757 h 1180407"/>
              <a:gd name="connsiteX4" fmla="*/ 49876 w 1338681"/>
              <a:gd name="connsiteY4" fmla="*/ 182880 h 1180407"/>
              <a:gd name="connsiteX5" fmla="*/ 149629 w 1338681"/>
              <a:gd name="connsiteY5" fmla="*/ 133004 h 1180407"/>
              <a:gd name="connsiteX6" fmla="*/ 199505 w 1338681"/>
              <a:gd name="connsiteY6" fmla="*/ 99753 h 1180407"/>
              <a:gd name="connsiteX7" fmla="*/ 299258 w 1338681"/>
              <a:gd name="connsiteY7" fmla="*/ 66502 h 1180407"/>
              <a:gd name="connsiteX8" fmla="*/ 432262 w 1338681"/>
              <a:gd name="connsiteY8" fmla="*/ 33251 h 1180407"/>
              <a:gd name="connsiteX9" fmla="*/ 515389 w 1338681"/>
              <a:gd name="connsiteY9" fmla="*/ 49877 h 1180407"/>
              <a:gd name="connsiteX10" fmla="*/ 498764 w 1338681"/>
              <a:gd name="connsiteY10" fmla="*/ 99753 h 1180407"/>
              <a:gd name="connsiteX11" fmla="*/ 448887 w 1338681"/>
              <a:gd name="connsiteY11" fmla="*/ 149629 h 1180407"/>
              <a:gd name="connsiteX12" fmla="*/ 399011 w 1338681"/>
              <a:gd name="connsiteY12" fmla="*/ 315884 h 1180407"/>
              <a:gd name="connsiteX13" fmla="*/ 448887 w 1338681"/>
              <a:gd name="connsiteY13" fmla="*/ 349135 h 1180407"/>
              <a:gd name="connsiteX14" fmla="*/ 548640 w 1338681"/>
              <a:gd name="connsiteY14" fmla="*/ 299258 h 1180407"/>
              <a:gd name="connsiteX15" fmla="*/ 615142 w 1338681"/>
              <a:gd name="connsiteY15" fmla="*/ 199506 h 1180407"/>
              <a:gd name="connsiteX16" fmla="*/ 665018 w 1338681"/>
              <a:gd name="connsiteY16" fmla="*/ 149629 h 1180407"/>
              <a:gd name="connsiteX17" fmla="*/ 698269 w 1338681"/>
              <a:gd name="connsiteY17" fmla="*/ 99753 h 1180407"/>
              <a:gd name="connsiteX18" fmla="*/ 748145 w 1338681"/>
              <a:gd name="connsiteY18" fmla="*/ 83127 h 1180407"/>
              <a:gd name="connsiteX19" fmla="*/ 798022 w 1338681"/>
              <a:gd name="connsiteY19" fmla="*/ 33251 h 1180407"/>
              <a:gd name="connsiteX20" fmla="*/ 914400 w 1338681"/>
              <a:gd name="connsiteY20" fmla="*/ 0 h 1180407"/>
              <a:gd name="connsiteX21" fmla="*/ 1047404 w 1338681"/>
              <a:gd name="connsiteY21" fmla="*/ 16626 h 1180407"/>
              <a:gd name="connsiteX22" fmla="*/ 1097280 w 1338681"/>
              <a:gd name="connsiteY22" fmla="*/ 33251 h 1180407"/>
              <a:gd name="connsiteX23" fmla="*/ 1047404 w 1338681"/>
              <a:gd name="connsiteY23" fmla="*/ 199506 h 1180407"/>
              <a:gd name="connsiteX24" fmla="*/ 997527 w 1338681"/>
              <a:gd name="connsiteY24" fmla="*/ 249382 h 1180407"/>
              <a:gd name="connsiteX25" fmla="*/ 947651 w 1338681"/>
              <a:gd name="connsiteY25" fmla="*/ 315884 h 1180407"/>
              <a:gd name="connsiteX26" fmla="*/ 847898 w 1338681"/>
              <a:gd name="connsiteY26" fmla="*/ 382386 h 1180407"/>
              <a:gd name="connsiteX27" fmla="*/ 798022 w 1338681"/>
              <a:gd name="connsiteY27" fmla="*/ 415637 h 1180407"/>
              <a:gd name="connsiteX28" fmla="*/ 931025 w 1338681"/>
              <a:gd name="connsiteY28" fmla="*/ 365760 h 1180407"/>
              <a:gd name="connsiteX29" fmla="*/ 1080655 w 1338681"/>
              <a:gd name="connsiteY29" fmla="*/ 315884 h 1180407"/>
              <a:gd name="connsiteX30" fmla="*/ 1180407 w 1338681"/>
              <a:gd name="connsiteY30" fmla="*/ 282633 h 1180407"/>
              <a:gd name="connsiteX31" fmla="*/ 1330036 w 1338681"/>
              <a:gd name="connsiteY31" fmla="*/ 299258 h 1180407"/>
              <a:gd name="connsiteX32" fmla="*/ 1313411 w 1338681"/>
              <a:gd name="connsiteY32" fmla="*/ 382386 h 1180407"/>
              <a:gd name="connsiteX33" fmla="*/ 1246909 w 1338681"/>
              <a:gd name="connsiteY33" fmla="*/ 482138 h 1180407"/>
              <a:gd name="connsiteX34" fmla="*/ 1147156 w 1338681"/>
              <a:gd name="connsiteY34" fmla="*/ 515389 h 1180407"/>
              <a:gd name="connsiteX35" fmla="*/ 1030778 w 1338681"/>
              <a:gd name="connsiteY35" fmla="*/ 565266 h 1180407"/>
              <a:gd name="connsiteX36" fmla="*/ 1197033 w 1338681"/>
              <a:gd name="connsiteY36" fmla="*/ 581891 h 1180407"/>
              <a:gd name="connsiteX37" fmla="*/ 1263535 w 1338681"/>
              <a:gd name="connsiteY37" fmla="*/ 681644 h 1180407"/>
              <a:gd name="connsiteX38" fmla="*/ 1246909 w 1338681"/>
              <a:gd name="connsiteY38" fmla="*/ 748146 h 1180407"/>
              <a:gd name="connsiteX39" fmla="*/ 1197033 w 1338681"/>
              <a:gd name="connsiteY39" fmla="*/ 798022 h 1180407"/>
              <a:gd name="connsiteX40" fmla="*/ 1147156 w 1338681"/>
              <a:gd name="connsiteY40" fmla="*/ 831273 h 1180407"/>
              <a:gd name="connsiteX41" fmla="*/ 914400 w 1338681"/>
              <a:gd name="connsiteY41" fmla="*/ 881149 h 1180407"/>
              <a:gd name="connsiteX42" fmla="*/ 980902 w 1338681"/>
              <a:gd name="connsiteY42" fmla="*/ 897775 h 1180407"/>
              <a:gd name="connsiteX43" fmla="*/ 1080655 w 1338681"/>
              <a:gd name="connsiteY43" fmla="*/ 931026 h 1180407"/>
              <a:gd name="connsiteX44" fmla="*/ 1014153 w 1338681"/>
              <a:gd name="connsiteY44" fmla="*/ 1163782 h 1180407"/>
              <a:gd name="connsiteX45" fmla="*/ 897775 w 1338681"/>
              <a:gd name="connsiteY45" fmla="*/ 1180407 h 1180407"/>
              <a:gd name="connsiteX46" fmla="*/ 615142 w 1338681"/>
              <a:gd name="connsiteY46" fmla="*/ 1163782 h 1180407"/>
              <a:gd name="connsiteX47" fmla="*/ 565265 w 1338681"/>
              <a:gd name="connsiteY47" fmla="*/ 1147157 h 1180407"/>
              <a:gd name="connsiteX48" fmla="*/ 465513 w 1338681"/>
              <a:gd name="connsiteY48" fmla="*/ 1080655 h 1180407"/>
              <a:gd name="connsiteX49" fmla="*/ 415636 w 1338681"/>
              <a:gd name="connsiteY49" fmla="*/ 1047404 h 1180407"/>
              <a:gd name="connsiteX50" fmla="*/ 349135 w 1338681"/>
              <a:gd name="connsiteY50" fmla="*/ 1064029 h 1180407"/>
              <a:gd name="connsiteX51" fmla="*/ 299258 w 1338681"/>
              <a:gd name="connsiteY51" fmla="*/ 1080655 h 1180407"/>
              <a:gd name="connsiteX52" fmla="*/ 282633 w 1338681"/>
              <a:gd name="connsiteY52" fmla="*/ 1030778 h 1180407"/>
              <a:gd name="connsiteX53" fmla="*/ 249382 w 1338681"/>
              <a:gd name="connsiteY53" fmla="*/ 980902 h 1180407"/>
              <a:gd name="connsiteX54" fmla="*/ 232756 w 1338681"/>
              <a:gd name="connsiteY54" fmla="*/ 931026 h 1180407"/>
              <a:gd name="connsiteX55" fmla="*/ 182880 w 1338681"/>
              <a:gd name="connsiteY55" fmla="*/ 897775 h 1180407"/>
              <a:gd name="connsiteX56" fmla="*/ 99753 w 1338681"/>
              <a:gd name="connsiteY56" fmla="*/ 781397 h 1180407"/>
              <a:gd name="connsiteX57" fmla="*/ 49876 w 1338681"/>
              <a:gd name="connsiteY57" fmla="*/ 731520 h 118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338681" h="1180407">
                <a:moveTo>
                  <a:pt x="66502" y="648393"/>
                </a:moveTo>
                <a:cubicBezTo>
                  <a:pt x="55418" y="626226"/>
                  <a:pt x="43014" y="604671"/>
                  <a:pt x="33251" y="581891"/>
                </a:cubicBezTo>
                <a:cubicBezTo>
                  <a:pt x="18938" y="548494"/>
                  <a:pt x="8438" y="499267"/>
                  <a:pt x="0" y="465513"/>
                </a:cubicBezTo>
                <a:cubicBezTo>
                  <a:pt x="13250" y="333004"/>
                  <a:pt x="5434" y="330117"/>
                  <a:pt x="33251" y="232757"/>
                </a:cubicBezTo>
                <a:cubicBezTo>
                  <a:pt x="38065" y="215906"/>
                  <a:pt x="38928" y="196565"/>
                  <a:pt x="49876" y="182880"/>
                </a:cubicBezTo>
                <a:cubicBezTo>
                  <a:pt x="73315" y="153581"/>
                  <a:pt x="116773" y="143956"/>
                  <a:pt x="149629" y="133004"/>
                </a:cubicBezTo>
                <a:cubicBezTo>
                  <a:pt x="166254" y="121920"/>
                  <a:pt x="181246" y="107868"/>
                  <a:pt x="199505" y="99753"/>
                </a:cubicBezTo>
                <a:cubicBezTo>
                  <a:pt x="231534" y="85518"/>
                  <a:pt x="266007" y="77586"/>
                  <a:pt x="299258" y="66502"/>
                </a:cubicBezTo>
                <a:cubicBezTo>
                  <a:pt x="375938" y="40942"/>
                  <a:pt x="331959" y="53312"/>
                  <a:pt x="432262" y="33251"/>
                </a:cubicBezTo>
                <a:cubicBezTo>
                  <a:pt x="459971" y="38793"/>
                  <a:pt x="495408" y="29896"/>
                  <a:pt x="515389" y="49877"/>
                </a:cubicBezTo>
                <a:cubicBezTo>
                  <a:pt x="527781" y="62269"/>
                  <a:pt x="508485" y="85172"/>
                  <a:pt x="498764" y="99753"/>
                </a:cubicBezTo>
                <a:cubicBezTo>
                  <a:pt x="485722" y="119316"/>
                  <a:pt x="465513" y="133004"/>
                  <a:pt x="448887" y="149629"/>
                </a:cubicBezTo>
                <a:cubicBezTo>
                  <a:pt x="408410" y="271059"/>
                  <a:pt x="424137" y="215379"/>
                  <a:pt x="399011" y="315884"/>
                </a:cubicBezTo>
                <a:cubicBezTo>
                  <a:pt x="415636" y="326968"/>
                  <a:pt x="429178" y="345850"/>
                  <a:pt x="448887" y="349135"/>
                </a:cubicBezTo>
                <a:cubicBezTo>
                  <a:pt x="476420" y="353724"/>
                  <a:pt x="531270" y="310838"/>
                  <a:pt x="548640" y="299258"/>
                </a:cubicBezTo>
                <a:cubicBezTo>
                  <a:pt x="570807" y="266007"/>
                  <a:pt x="586885" y="227764"/>
                  <a:pt x="615142" y="199506"/>
                </a:cubicBezTo>
                <a:cubicBezTo>
                  <a:pt x="631767" y="182880"/>
                  <a:pt x="649966" y="167691"/>
                  <a:pt x="665018" y="149629"/>
                </a:cubicBezTo>
                <a:cubicBezTo>
                  <a:pt x="677810" y="134279"/>
                  <a:pt x="682666" y="112235"/>
                  <a:pt x="698269" y="99753"/>
                </a:cubicBezTo>
                <a:cubicBezTo>
                  <a:pt x="711953" y="88805"/>
                  <a:pt x="731520" y="88669"/>
                  <a:pt x="748145" y="83127"/>
                </a:cubicBezTo>
                <a:cubicBezTo>
                  <a:pt x="764771" y="66502"/>
                  <a:pt x="778459" y="46293"/>
                  <a:pt x="798022" y="33251"/>
                </a:cubicBezTo>
                <a:cubicBezTo>
                  <a:pt x="812331" y="23712"/>
                  <a:pt x="905535" y="2216"/>
                  <a:pt x="914400" y="0"/>
                </a:cubicBezTo>
                <a:cubicBezTo>
                  <a:pt x="958735" y="5542"/>
                  <a:pt x="1003445" y="8633"/>
                  <a:pt x="1047404" y="16626"/>
                </a:cubicBezTo>
                <a:cubicBezTo>
                  <a:pt x="1064646" y="19761"/>
                  <a:pt x="1093030" y="16250"/>
                  <a:pt x="1097280" y="33251"/>
                </a:cubicBezTo>
                <a:cubicBezTo>
                  <a:pt x="1112754" y="95146"/>
                  <a:pt x="1084583" y="154891"/>
                  <a:pt x="1047404" y="199506"/>
                </a:cubicBezTo>
                <a:cubicBezTo>
                  <a:pt x="1032352" y="217568"/>
                  <a:pt x="1012828" y="231530"/>
                  <a:pt x="997527" y="249382"/>
                </a:cubicBezTo>
                <a:cubicBezTo>
                  <a:pt x="979494" y="270420"/>
                  <a:pt x="965684" y="294846"/>
                  <a:pt x="947651" y="315884"/>
                </a:cubicBezTo>
                <a:cubicBezTo>
                  <a:pt x="876741" y="398613"/>
                  <a:pt x="926522" y="343074"/>
                  <a:pt x="847898" y="382386"/>
                </a:cubicBezTo>
                <a:cubicBezTo>
                  <a:pt x="830026" y="391322"/>
                  <a:pt x="783893" y="401509"/>
                  <a:pt x="798022" y="415637"/>
                </a:cubicBezTo>
                <a:cubicBezTo>
                  <a:pt x="813294" y="430908"/>
                  <a:pt x="925731" y="368113"/>
                  <a:pt x="931025" y="365760"/>
                </a:cubicBezTo>
                <a:cubicBezTo>
                  <a:pt x="1046421" y="314473"/>
                  <a:pt x="976737" y="347059"/>
                  <a:pt x="1080655" y="315884"/>
                </a:cubicBezTo>
                <a:cubicBezTo>
                  <a:pt x="1114226" y="305813"/>
                  <a:pt x="1180407" y="282633"/>
                  <a:pt x="1180407" y="282633"/>
                </a:cubicBezTo>
                <a:cubicBezTo>
                  <a:pt x="1230283" y="288175"/>
                  <a:pt x="1289889" y="269148"/>
                  <a:pt x="1330036" y="299258"/>
                </a:cubicBezTo>
                <a:cubicBezTo>
                  <a:pt x="1352642" y="316213"/>
                  <a:pt x="1325104" y="356661"/>
                  <a:pt x="1313411" y="382386"/>
                </a:cubicBezTo>
                <a:cubicBezTo>
                  <a:pt x="1296874" y="418766"/>
                  <a:pt x="1284821" y="469501"/>
                  <a:pt x="1246909" y="482138"/>
                </a:cubicBezTo>
                <a:cubicBezTo>
                  <a:pt x="1213658" y="493222"/>
                  <a:pt x="1178505" y="499714"/>
                  <a:pt x="1147156" y="515389"/>
                </a:cubicBezTo>
                <a:cubicBezTo>
                  <a:pt x="1064980" y="556478"/>
                  <a:pt x="1104167" y="540803"/>
                  <a:pt x="1030778" y="565266"/>
                </a:cubicBezTo>
                <a:cubicBezTo>
                  <a:pt x="1086196" y="570808"/>
                  <a:pt x="1147218" y="556984"/>
                  <a:pt x="1197033" y="581891"/>
                </a:cubicBezTo>
                <a:cubicBezTo>
                  <a:pt x="1232777" y="599763"/>
                  <a:pt x="1263535" y="681644"/>
                  <a:pt x="1263535" y="681644"/>
                </a:cubicBezTo>
                <a:cubicBezTo>
                  <a:pt x="1257993" y="703811"/>
                  <a:pt x="1258246" y="728307"/>
                  <a:pt x="1246909" y="748146"/>
                </a:cubicBezTo>
                <a:cubicBezTo>
                  <a:pt x="1235244" y="768560"/>
                  <a:pt x="1215095" y="782970"/>
                  <a:pt x="1197033" y="798022"/>
                </a:cubicBezTo>
                <a:cubicBezTo>
                  <a:pt x="1181683" y="810814"/>
                  <a:pt x="1165415" y="823158"/>
                  <a:pt x="1147156" y="831273"/>
                </a:cubicBezTo>
                <a:cubicBezTo>
                  <a:pt x="1054455" y="872474"/>
                  <a:pt x="1019161" y="868054"/>
                  <a:pt x="914400" y="881149"/>
                </a:cubicBezTo>
                <a:cubicBezTo>
                  <a:pt x="936567" y="886691"/>
                  <a:pt x="959016" y="891209"/>
                  <a:pt x="980902" y="897775"/>
                </a:cubicBezTo>
                <a:cubicBezTo>
                  <a:pt x="1014473" y="907847"/>
                  <a:pt x="1080655" y="931026"/>
                  <a:pt x="1080655" y="931026"/>
                </a:cubicBezTo>
                <a:cubicBezTo>
                  <a:pt x="1073402" y="1018060"/>
                  <a:pt x="1116250" y="1133153"/>
                  <a:pt x="1014153" y="1163782"/>
                </a:cubicBezTo>
                <a:cubicBezTo>
                  <a:pt x="976619" y="1175042"/>
                  <a:pt x="936568" y="1174865"/>
                  <a:pt x="897775" y="1180407"/>
                </a:cubicBezTo>
                <a:cubicBezTo>
                  <a:pt x="803564" y="1174865"/>
                  <a:pt x="709048" y="1173172"/>
                  <a:pt x="615142" y="1163782"/>
                </a:cubicBezTo>
                <a:cubicBezTo>
                  <a:pt x="597704" y="1162038"/>
                  <a:pt x="580585" y="1155668"/>
                  <a:pt x="565265" y="1147157"/>
                </a:cubicBezTo>
                <a:cubicBezTo>
                  <a:pt x="530332" y="1127750"/>
                  <a:pt x="498764" y="1102822"/>
                  <a:pt x="465513" y="1080655"/>
                </a:cubicBezTo>
                <a:lnTo>
                  <a:pt x="415636" y="1047404"/>
                </a:lnTo>
                <a:cubicBezTo>
                  <a:pt x="393469" y="1052946"/>
                  <a:pt x="371105" y="1057752"/>
                  <a:pt x="349135" y="1064029"/>
                </a:cubicBezTo>
                <a:cubicBezTo>
                  <a:pt x="332284" y="1068844"/>
                  <a:pt x="314933" y="1088492"/>
                  <a:pt x="299258" y="1080655"/>
                </a:cubicBezTo>
                <a:cubicBezTo>
                  <a:pt x="283583" y="1072818"/>
                  <a:pt x="290470" y="1046453"/>
                  <a:pt x="282633" y="1030778"/>
                </a:cubicBezTo>
                <a:cubicBezTo>
                  <a:pt x="273697" y="1012906"/>
                  <a:pt x="258318" y="998774"/>
                  <a:pt x="249382" y="980902"/>
                </a:cubicBezTo>
                <a:cubicBezTo>
                  <a:pt x="241545" y="965227"/>
                  <a:pt x="243704" y="944710"/>
                  <a:pt x="232756" y="931026"/>
                </a:cubicBezTo>
                <a:cubicBezTo>
                  <a:pt x="220274" y="915423"/>
                  <a:pt x="199505" y="908859"/>
                  <a:pt x="182880" y="897775"/>
                </a:cubicBezTo>
                <a:cubicBezTo>
                  <a:pt x="163999" y="869454"/>
                  <a:pt x="120376" y="802020"/>
                  <a:pt x="99753" y="781397"/>
                </a:cubicBezTo>
                <a:cubicBezTo>
                  <a:pt x="45265" y="726909"/>
                  <a:pt x="49876" y="773165"/>
                  <a:pt x="49876" y="731520"/>
                </a:cubicBezTo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336771" y="2460567"/>
            <a:ext cx="1313787" cy="465513"/>
          </a:xfrm>
          <a:custGeom>
            <a:avLst/>
            <a:gdLst>
              <a:gd name="connsiteX0" fmla="*/ 0 w 1313787"/>
              <a:gd name="connsiteY0" fmla="*/ 182880 h 465513"/>
              <a:gd name="connsiteX1" fmla="*/ 16625 w 1313787"/>
              <a:gd name="connsiteY1" fmla="*/ 249382 h 465513"/>
              <a:gd name="connsiteX2" fmla="*/ 99753 w 1313787"/>
              <a:gd name="connsiteY2" fmla="*/ 349135 h 465513"/>
              <a:gd name="connsiteX3" fmla="*/ 199505 w 1313787"/>
              <a:gd name="connsiteY3" fmla="*/ 415637 h 465513"/>
              <a:gd name="connsiteX4" fmla="*/ 249382 w 1313787"/>
              <a:gd name="connsiteY4" fmla="*/ 448888 h 465513"/>
              <a:gd name="connsiteX5" fmla="*/ 315884 w 1313787"/>
              <a:gd name="connsiteY5" fmla="*/ 465513 h 465513"/>
              <a:gd name="connsiteX6" fmla="*/ 714894 w 1313787"/>
              <a:gd name="connsiteY6" fmla="*/ 448888 h 465513"/>
              <a:gd name="connsiteX7" fmla="*/ 764771 w 1313787"/>
              <a:gd name="connsiteY7" fmla="*/ 432262 h 465513"/>
              <a:gd name="connsiteX8" fmla="*/ 831273 w 1313787"/>
              <a:gd name="connsiteY8" fmla="*/ 415637 h 465513"/>
              <a:gd name="connsiteX9" fmla="*/ 881149 w 1313787"/>
              <a:gd name="connsiteY9" fmla="*/ 382386 h 465513"/>
              <a:gd name="connsiteX10" fmla="*/ 931025 w 1313787"/>
              <a:gd name="connsiteY10" fmla="*/ 365760 h 465513"/>
              <a:gd name="connsiteX11" fmla="*/ 1030778 w 1313787"/>
              <a:gd name="connsiteY11" fmla="*/ 299258 h 465513"/>
              <a:gd name="connsiteX12" fmla="*/ 1080654 w 1313787"/>
              <a:gd name="connsiteY12" fmla="*/ 266008 h 465513"/>
              <a:gd name="connsiteX13" fmla="*/ 1213658 w 1313787"/>
              <a:gd name="connsiteY13" fmla="*/ 116378 h 465513"/>
              <a:gd name="connsiteX14" fmla="*/ 1263534 w 1313787"/>
              <a:gd name="connsiteY14" fmla="*/ 66502 h 465513"/>
              <a:gd name="connsiteX15" fmla="*/ 1313411 w 1313787"/>
              <a:gd name="connsiteY15" fmla="*/ 33251 h 465513"/>
              <a:gd name="connsiteX16" fmla="*/ 1280160 w 1313787"/>
              <a:gd name="connsiteY16" fmla="*/ 0 h 4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3787" h="465513">
                <a:moveTo>
                  <a:pt x="0" y="182880"/>
                </a:moveTo>
                <a:cubicBezTo>
                  <a:pt x="5542" y="205047"/>
                  <a:pt x="7624" y="228380"/>
                  <a:pt x="16625" y="249382"/>
                </a:cubicBezTo>
                <a:cubicBezTo>
                  <a:pt x="30347" y="281401"/>
                  <a:pt x="74074" y="329162"/>
                  <a:pt x="99753" y="349135"/>
                </a:cubicBezTo>
                <a:cubicBezTo>
                  <a:pt x="131297" y="373670"/>
                  <a:pt x="166254" y="393470"/>
                  <a:pt x="199505" y="415637"/>
                </a:cubicBezTo>
                <a:cubicBezTo>
                  <a:pt x="216131" y="426721"/>
                  <a:pt x="229997" y="444042"/>
                  <a:pt x="249382" y="448888"/>
                </a:cubicBezTo>
                <a:lnTo>
                  <a:pt x="315884" y="465513"/>
                </a:lnTo>
                <a:cubicBezTo>
                  <a:pt x="448887" y="459971"/>
                  <a:pt x="582139" y="458722"/>
                  <a:pt x="714894" y="448888"/>
                </a:cubicBezTo>
                <a:cubicBezTo>
                  <a:pt x="732371" y="447593"/>
                  <a:pt x="747920" y="437076"/>
                  <a:pt x="764771" y="432262"/>
                </a:cubicBezTo>
                <a:cubicBezTo>
                  <a:pt x="786741" y="425985"/>
                  <a:pt x="809106" y="421179"/>
                  <a:pt x="831273" y="415637"/>
                </a:cubicBezTo>
                <a:cubicBezTo>
                  <a:pt x="847898" y="404553"/>
                  <a:pt x="863277" y="391322"/>
                  <a:pt x="881149" y="382386"/>
                </a:cubicBezTo>
                <a:cubicBezTo>
                  <a:pt x="896824" y="374549"/>
                  <a:pt x="915706" y="374271"/>
                  <a:pt x="931025" y="365760"/>
                </a:cubicBezTo>
                <a:cubicBezTo>
                  <a:pt x="965959" y="346352"/>
                  <a:pt x="997527" y="321425"/>
                  <a:pt x="1030778" y="299258"/>
                </a:cubicBezTo>
                <a:lnTo>
                  <a:pt x="1080654" y="266008"/>
                </a:lnTo>
                <a:cubicBezTo>
                  <a:pt x="1139989" y="177005"/>
                  <a:pt x="1099776" y="230260"/>
                  <a:pt x="1213658" y="116378"/>
                </a:cubicBezTo>
                <a:cubicBezTo>
                  <a:pt x="1230283" y="99753"/>
                  <a:pt x="1243971" y="79544"/>
                  <a:pt x="1263534" y="66502"/>
                </a:cubicBezTo>
                <a:cubicBezTo>
                  <a:pt x="1280160" y="55418"/>
                  <a:pt x="1308565" y="52636"/>
                  <a:pt x="1313411" y="33251"/>
                </a:cubicBezTo>
                <a:cubicBezTo>
                  <a:pt x="1317213" y="18044"/>
                  <a:pt x="1291244" y="11084"/>
                  <a:pt x="1280160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07957" y="1878676"/>
            <a:ext cx="294574" cy="299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93664" y="1878676"/>
            <a:ext cx="294574" cy="299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50622" y="5411695"/>
            <a:ext cx="98187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charset="0"/>
                <a:ea typeface="Lucida Handwriting" charset="0"/>
                <a:cs typeface="Lucida Handwriting" charset="0"/>
              </a:rPr>
              <a:t>That’s all folks!</a:t>
            </a:r>
            <a:endParaRPr lang="en-US" sz="88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91477"/>
            <a:ext cx="8369300" cy="64379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80150" y="-240632"/>
            <a:ext cx="5077661" cy="24544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-208881" y="4002505"/>
            <a:ext cx="5069640" cy="23742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3529" y="6008914"/>
            <a:ext cx="2955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www.ceder.net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clubdb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viewsingle.php?RecordId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=79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68" y="0"/>
            <a:ext cx="6832600" cy="683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064" y="0"/>
            <a:ext cx="68809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3797" y="4445000"/>
            <a:ext cx="6389869" cy="2387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Biomedical Data Science in Flatland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594" y="281252"/>
            <a:ext cx="4067270" cy="16557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Will Meyerson’s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6302829"/>
            <a:ext cx="339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www.urmc.rochester.edu</a:t>
            </a:r>
            <a:r>
              <a:rPr lang="en-US" dirty="0" smtClean="0"/>
              <a:t>/biomedical-data-</a:t>
            </a:r>
            <a:r>
              <a:rPr lang="en-US" dirty="0" err="1" smtClean="0"/>
              <a:t>science.aspx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42071" y="5731329"/>
            <a:ext cx="2149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http://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www.pictorem.com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/42665/flat%20world.html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0400" y="-2882900"/>
            <a:ext cx="13445067" cy="10083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0" y="447502"/>
            <a:ext cx="2552700" cy="64104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050" y="2224000"/>
            <a:ext cx="5060950" cy="2857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76057" y="5657671"/>
            <a:ext cx="84086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https://www.dreamstime.com/stock-illustration-square-emoticon-sick-illustration-white-background-image51440290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www.dreamstime.com</a:t>
            </a:r>
            <a:r>
              <a:rPr lang="en-US" dirty="0" smtClean="0"/>
              <a:t>/stock-illustration-sick-cartoon-square-emoticons-tired-expression-thermometer-illustration-yellow-background-image88315930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15300">
            <a:off x="5676450" y="1008351"/>
            <a:ext cx="3089865" cy="2066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6968">
            <a:off x="5713808" y="4342207"/>
            <a:ext cx="3015147" cy="2016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809" y="712129"/>
            <a:ext cx="2107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Height compression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01673" y="4292629"/>
            <a:ext cx="2107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Width compression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296400" y="712129"/>
            <a:ext cx="2107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Height extension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628953" y="4014185"/>
            <a:ext cx="2107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Width extension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157252" y="5154814"/>
            <a:ext cx="31575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http://www.dailymail.co.uk/femail/article-2240087/Impossible-No-But-definitely-bit-stretch-How-5ft-2in-writer-gained-inches-height.html</a:t>
            </a:r>
          </a:p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</a:rPr>
              <a:t>sqlbak.com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/blog/backup-compression/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236" y="920136"/>
            <a:ext cx="2520043" cy="2242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5570" y="3636480"/>
            <a:ext cx="2992838" cy="26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59758" y="-194708"/>
            <a:ext cx="2992838" cy="26636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59758" y="-139494"/>
            <a:ext cx="2992838" cy="2663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38" y="2597939"/>
            <a:ext cx="1037937" cy="260653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66093">
            <a:off x="4199021" y="4314134"/>
            <a:ext cx="3392905" cy="1780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99810" y="5978600"/>
            <a:ext cx="279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Placebo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9715956">
            <a:off x="4200347" y="1482631"/>
            <a:ext cx="3392905" cy="1780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9715193">
            <a:off x="5018915" y="1934340"/>
            <a:ext cx="515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Width </a:t>
            </a:r>
          </a:p>
          <a:p>
            <a:r>
              <a:rPr lang="en-US" sz="3600" dirty="0" smtClean="0"/>
              <a:t>Compression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931" y="4251469"/>
            <a:ext cx="1037937" cy="2606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152" y="26993"/>
            <a:ext cx="466709" cy="26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8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intriguing subgroup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Separated patients by gender</a:t>
            </a:r>
          </a:p>
          <a:p>
            <a:r>
              <a:rPr lang="en-US" dirty="0" smtClean="0"/>
              <a:t>Males slight tendency to improve with Height Compression and worsen with Height Extension</a:t>
            </a:r>
          </a:p>
          <a:p>
            <a:r>
              <a:rPr lang="en-US" dirty="0" smtClean="0"/>
              <a:t>Females opposite</a:t>
            </a:r>
          </a:p>
          <a:p>
            <a:r>
              <a:rPr lang="en-US" dirty="0" smtClean="0"/>
              <a:t>No significant results with Width Compression or Width Extension</a:t>
            </a:r>
          </a:p>
          <a:p>
            <a:r>
              <a:rPr lang="en-US" dirty="0" smtClean="0"/>
              <a:t>Victory!</a:t>
            </a:r>
          </a:p>
          <a:p>
            <a:r>
              <a:rPr lang="en-US" dirty="0" smtClean="0"/>
              <a:t>For years, Flatland doctors apply Height Compression to all sick males, and Height Extension to all sick females</a:t>
            </a:r>
          </a:p>
          <a:p>
            <a:r>
              <a:rPr lang="en-US" dirty="0" smtClean="0"/>
              <a:t>This leads to slightly better outcomes and lots of medical 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7524">
            <a:off x="7822727" y="903931"/>
            <a:ext cx="2157248" cy="2157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94091">
            <a:off x="-15304" y="1956394"/>
            <a:ext cx="2567813" cy="1511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patients don’t quite seem to fit the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68829" y="3090042"/>
            <a:ext cx="4382814" cy="85133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751908" y="3539360"/>
            <a:ext cx="1671144" cy="268014"/>
          </a:xfrm>
          <a:custGeom>
            <a:avLst/>
            <a:gdLst>
              <a:gd name="connsiteX0" fmla="*/ 0 w 1671144"/>
              <a:gd name="connsiteY0" fmla="*/ 268014 h 268014"/>
              <a:gd name="connsiteX1" fmla="*/ 63062 w 1671144"/>
              <a:gd name="connsiteY1" fmla="*/ 252248 h 268014"/>
              <a:gd name="connsiteX2" fmla="*/ 110358 w 1671144"/>
              <a:gd name="connsiteY2" fmla="*/ 220717 h 268014"/>
              <a:gd name="connsiteX3" fmla="*/ 157655 w 1671144"/>
              <a:gd name="connsiteY3" fmla="*/ 204952 h 268014"/>
              <a:gd name="connsiteX4" fmla="*/ 252248 w 1671144"/>
              <a:gd name="connsiteY4" fmla="*/ 141890 h 268014"/>
              <a:gd name="connsiteX5" fmla="*/ 441434 w 1671144"/>
              <a:gd name="connsiteY5" fmla="*/ 78828 h 268014"/>
              <a:gd name="connsiteX6" fmla="*/ 488731 w 1671144"/>
              <a:gd name="connsiteY6" fmla="*/ 63062 h 268014"/>
              <a:gd name="connsiteX7" fmla="*/ 599089 w 1671144"/>
              <a:gd name="connsiteY7" fmla="*/ 15766 h 268014"/>
              <a:gd name="connsiteX8" fmla="*/ 788275 w 1671144"/>
              <a:gd name="connsiteY8" fmla="*/ 0 h 268014"/>
              <a:gd name="connsiteX9" fmla="*/ 1229710 w 1671144"/>
              <a:gd name="connsiteY9" fmla="*/ 15766 h 268014"/>
              <a:gd name="connsiteX10" fmla="*/ 1324303 w 1671144"/>
              <a:gd name="connsiteY10" fmla="*/ 47297 h 268014"/>
              <a:gd name="connsiteX11" fmla="*/ 1371600 w 1671144"/>
              <a:gd name="connsiteY11" fmla="*/ 63062 h 268014"/>
              <a:gd name="connsiteX12" fmla="*/ 1418896 w 1671144"/>
              <a:gd name="connsiteY12" fmla="*/ 94593 h 268014"/>
              <a:gd name="connsiteX13" fmla="*/ 1513489 w 1671144"/>
              <a:gd name="connsiteY13" fmla="*/ 126124 h 268014"/>
              <a:gd name="connsiteX14" fmla="*/ 1608082 w 1671144"/>
              <a:gd name="connsiteY14" fmla="*/ 189186 h 268014"/>
              <a:gd name="connsiteX15" fmla="*/ 1671144 w 1671144"/>
              <a:gd name="connsiteY15" fmla="*/ 236483 h 26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71144" h="268014">
                <a:moveTo>
                  <a:pt x="0" y="268014"/>
                </a:moveTo>
                <a:cubicBezTo>
                  <a:pt x="21021" y="262759"/>
                  <a:pt x="43146" y="260783"/>
                  <a:pt x="63062" y="252248"/>
                </a:cubicBezTo>
                <a:cubicBezTo>
                  <a:pt x="80478" y="244784"/>
                  <a:pt x="93411" y="229191"/>
                  <a:pt x="110358" y="220717"/>
                </a:cubicBezTo>
                <a:cubicBezTo>
                  <a:pt x="125222" y="213285"/>
                  <a:pt x="141889" y="210207"/>
                  <a:pt x="157655" y="204952"/>
                </a:cubicBezTo>
                <a:cubicBezTo>
                  <a:pt x="189186" y="183931"/>
                  <a:pt x="216297" y="153874"/>
                  <a:pt x="252248" y="141890"/>
                </a:cubicBezTo>
                <a:lnTo>
                  <a:pt x="441434" y="78828"/>
                </a:lnTo>
                <a:cubicBezTo>
                  <a:pt x="457200" y="73573"/>
                  <a:pt x="474904" y="72280"/>
                  <a:pt x="488731" y="63062"/>
                </a:cubicBezTo>
                <a:cubicBezTo>
                  <a:pt x="537621" y="30468"/>
                  <a:pt x="536438" y="23597"/>
                  <a:pt x="599089" y="15766"/>
                </a:cubicBezTo>
                <a:cubicBezTo>
                  <a:pt x="661881" y="7917"/>
                  <a:pt x="725213" y="5255"/>
                  <a:pt x="788275" y="0"/>
                </a:cubicBezTo>
                <a:cubicBezTo>
                  <a:pt x="935420" y="5255"/>
                  <a:pt x="1083041" y="2825"/>
                  <a:pt x="1229710" y="15766"/>
                </a:cubicBezTo>
                <a:cubicBezTo>
                  <a:pt x="1262818" y="18687"/>
                  <a:pt x="1292772" y="36787"/>
                  <a:pt x="1324303" y="47297"/>
                </a:cubicBezTo>
                <a:lnTo>
                  <a:pt x="1371600" y="63062"/>
                </a:lnTo>
                <a:cubicBezTo>
                  <a:pt x="1387365" y="73572"/>
                  <a:pt x="1401581" y="86898"/>
                  <a:pt x="1418896" y="94593"/>
                </a:cubicBezTo>
                <a:cubicBezTo>
                  <a:pt x="1449268" y="108092"/>
                  <a:pt x="1513489" y="126124"/>
                  <a:pt x="1513489" y="126124"/>
                </a:cubicBezTo>
                <a:lnTo>
                  <a:pt x="1608082" y="189186"/>
                </a:lnTo>
                <a:cubicBezTo>
                  <a:pt x="1661564" y="224840"/>
                  <a:pt x="1641981" y="207318"/>
                  <a:pt x="1671144" y="2364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87725" y="3090042"/>
            <a:ext cx="204952" cy="283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28915" y="3090042"/>
            <a:ext cx="204952" cy="283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36943" y="2274380"/>
            <a:ext cx="1564408" cy="358928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677713" y="4284387"/>
            <a:ext cx="803798" cy="840925"/>
          </a:xfrm>
          <a:custGeom>
            <a:avLst/>
            <a:gdLst>
              <a:gd name="connsiteX0" fmla="*/ 0 w 1671144"/>
              <a:gd name="connsiteY0" fmla="*/ 268014 h 268014"/>
              <a:gd name="connsiteX1" fmla="*/ 63062 w 1671144"/>
              <a:gd name="connsiteY1" fmla="*/ 252248 h 268014"/>
              <a:gd name="connsiteX2" fmla="*/ 110358 w 1671144"/>
              <a:gd name="connsiteY2" fmla="*/ 220717 h 268014"/>
              <a:gd name="connsiteX3" fmla="*/ 157655 w 1671144"/>
              <a:gd name="connsiteY3" fmla="*/ 204952 h 268014"/>
              <a:gd name="connsiteX4" fmla="*/ 252248 w 1671144"/>
              <a:gd name="connsiteY4" fmla="*/ 141890 h 268014"/>
              <a:gd name="connsiteX5" fmla="*/ 441434 w 1671144"/>
              <a:gd name="connsiteY5" fmla="*/ 78828 h 268014"/>
              <a:gd name="connsiteX6" fmla="*/ 488731 w 1671144"/>
              <a:gd name="connsiteY6" fmla="*/ 63062 h 268014"/>
              <a:gd name="connsiteX7" fmla="*/ 599089 w 1671144"/>
              <a:gd name="connsiteY7" fmla="*/ 15766 h 268014"/>
              <a:gd name="connsiteX8" fmla="*/ 788275 w 1671144"/>
              <a:gd name="connsiteY8" fmla="*/ 0 h 268014"/>
              <a:gd name="connsiteX9" fmla="*/ 1229710 w 1671144"/>
              <a:gd name="connsiteY9" fmla="*/ 15766 h 268014"/>
              <a:gd name="connsiteX10" fmla="*/ 1324303 w 1671144"/>
              <a:gd name="connsiteY10" fmla="*/ 47297 h 268014"/>
              <a:gd name="connsiteX11" fmla="*/ 1371600 w 1671144"/>
              <a:gd name="connsiteY11" fmla="*/ 63062 h 268014"/>
              <a:gd name="connsiteX12" fmla="*/ 1418896 w 1671144"/>
              <a:gd name="connsiteY12" fmla="*/ 94593 h 268014"/>
              <a:gd name="connsiteX13" fmla="*/ 1513489 w 1671144"/>
              <a:gd name="connsiteY13" fmla="*/ 126124 h 268014"/>
              <a:gd name="connsiteX14" fmla="*/ 1608082 w 1671144"/>
              <a:gd name="connsiteY14" fmla="*/ 189186 h 268014"/>
              <a:gd name="connsiteX15" fmla="*/ 1671144 w 1671144"/>
              <a:gd name="connsiteY15" fmla="*/ 236483 h 26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71144" h="268014">
                <a:moveTo>
                  <a:pt x="0" y="268014"/>
                </a:moveTo>
                <a:cubicBezTo>
                  <a:pt x="21021" y="262759"/>
                  <a:pt x="43146" y="260783"/>
                  <a:pt x="63062" y="252248"/>
                </a:cubicBezTo>
                <a:cubicBezTo>
                  <a:pt x="80478" y="244784"/>
                  <a:pt x="93411" y="229191"/>
                  <a:pt x="110358" y="220717"/>
                </a:cubicBezTo>
                <a:cubicBezTo>
                  <a:pt x="125222" y="213285"/>
                  <a:pt x="141889" y="210207"/>
                  <a:pt x="157655" y="204952"/>
                </a:cubicBezTo>
                <a:cubicBezTo>
                  <a:pt x="189186" y="183931"/>
                  <a:pt x="216297" y="153874"/>
                  <a:pt x="252248" y="141890"/>
                </a:cubicBezTo>
                <a:lnTo>
                  <a:pt x="441434" y="78828"/>
                </a:lnTo>
                <a:cubicBezTo>
                  <a:pt x="457200" y="73573"/>
                  <a:pt x="474904" y="72280"/>
                  <a:pt x="488731" y="63062"/>
                </a:cubicBezTo>
                <a:cubicBezTo>
                  <a:pt x="537621" y="30468"/>
                  <a:pt x="536438" y="23597"/>
                  <a:pt x="599089" y="15766"/>
                </a:cubicBezTo>
                <a:cubicBezTo>
                  <a:pt x="661881" y="7917"/>
                  <a:pt x="725213" y="5255"/>
                  <a:pt x="788275" y="0"/>
                </a:cubicBezTo>
                <a:cubicBezTo>
                  <a:pt x="935420" y="5255"/>
                  <a:pt x="1083041" y="2825"/>
                  <a:pt x="1229710" y="15766"/>
                </a:cubicBezTo>
                <a:cubicBezTo>
                  <a:pt x="1262818" y="18687"/>
                  <a:pt x="1292772" y="36787"/>
                  <a:pt x="1324303" y="47297"/>
                </a:cubicBezTo>
                <a:lnTo>
                  <a:pt x="1371600" y="63062"/>
                </a:lnTo>
                <a:cubicBezTo>
                  <a:pt x="1387365" y="73572"/>
                  <a:pt x="1401581" y="86898"/>
                  <a:pt x="1418896" y="94593"/>
                </a:cubicBezTo>
                <a:cubicBezTo>
                  <a:pt x="1449268" y="108092"/>
                  <a:pt x="1513489" y="126124"/>
                  <a:pt x="1513489" y="126124"/>
                </a:cubicBezTo>
                <a:lnTo>
                  <a:pt x="1608082" y="189186"/>
                </a:lnTo>
                <a:cubicBezTo>
                  <a:pt x="1661564" y="224840"/>
                  <a:pt x="1641981" y="207318"/>
                  <a:pt x="1671144" y="2364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7677712" y="2834561"/>
            <a:ext cx="287157" cy="540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8194353" y="2834561"/>
            <a:ext cx="287157" cy="540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09" y="4361696"/>
            <a:ext cx="2520043" cy="22428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06100">
            <a:off x="9293739" y="3531501"/>
            <a:ext cx="3089865" cy="20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2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Could it be that gender is not the essential variable after all that determines which treatment is best?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821" y="1958488"/>
            <a:ext cx="5118100" cy="341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0658" y="4717048"/>
            <a:ext cx="4640263" cy="369332"/>
          </a:xfrm>
          <a:prstGeom prst="rect">
            <a:avLst/>
          </a:prstGeom>
          <a:solidFill>
            <a:srgbClr val="F2ECE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	             0.5	            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6621" y="5586252"/>
            <a:ext cx="590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Flatland Height Distribution by Gender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59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</TotalTime>
  <Words>791</Words>
  <Application>Microsoft Macintosh PowerPoint</Application>
  <PresentationFormat>Widescreen</PresentationFormat>
  <Paragraphs>110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 Light</vt:lpstr>
      <vt:lpstr>Lucida Handwriting</vt:lpstr>
      <vt:lpstr>Mangal</vt:lpstr>
      <vt:lpstr>Arial</vt:lpstr>
      <vt:lpstr>Calibri</vt:lpstr>
      <vt:lpstr>Office Theme</vt:lpstr>
      <vt:lpstr>PowerPoint Presentation</vt:lpstr>
      <vt:lpstr>PowerPoint Presentation</vt:lpstr>
      <vt:lpstr>Biomedical Data Science in Flatland</vt:lpstr>
      <vt:lpstr>PowerPoint Presentation</vt:lpstr>
      <vt:lpstr>PowerPoint Presentation</vt:lpstr>
      <vt:lpstr>PowerPoint Presentation</vt:lpstr>
      <vt:lpstr>But intriguing subgroup analysis </vt:lpstr>
      <vt:lpstr>Some patients don’t quite seem to fit the pattern</vt:lpstr>
      <vt:lpstr>Could it be that gender is not the essential variable after all that determines which treatment is best?</vt:lpstr>
      <vt:lpstr>PowerPoint Presentation</vt:lpstr>
      <vt:lpstr>PowerPoint Presentation</vt:lpstr>
      <vt:lpstr>PowerPoint Presentation</vt:lpstr>
      <vt:lpstr>Flatlanders have two health-relevant characteristics: width and height</vt:lpstr>
      <vt:lpstr>But there are many dimensions that relate to health on Earth</vt:lpstr>
      <vt:lpstr>Personal –omics adds an overwhelming number of dimensions</vt:lpstr>
      <vt:lpstr>If we saw  with the eyes of the gods ...</vt:lpstr>
      <vt:lpstr>Nonetheless, what is true in Flatland is true on Earth</vt:lpstr>
      <vt:lpstr>The upshot of all this is …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Biomedical Data Science in Flatland</dc:title>
  <dc:creator>Will Meyerson</dc:creator>
  <cp:lastModifiedBy>Will Meyerson</cp:lastModifiedBy>
  <cp:revision>46</cp:revision>
  <dcterms:created xsi:type="dcterms:W3CDTF">2018-03-24T13:33:01Z</dcterms:created>
  <dcterms:modified xsi:type="dcterms:W3CDTF">2018-03-26T15:28:59Z</dcterms:modified>
</cp:coreProperties>
</file>