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8"/>
    <p:restoredTop sz="94633"/>
  </p:normalViewPr>
  <p:slideViewPr>
    <p:cSldViewPr snapToGrid="0" snapToObjects="1">
      <p:cViewPr>
        <p:scale>
          <a:sx n="51" d="100"/>
          <a:sy n="51" d="100"/>
        </p:scale>
        <p:origin x="260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F292B-88E4-9143-BF2B-BD6915B98DF9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52C9D-A3DB-9C43-B293-1D20EF873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52C9D-A3DB-9C43-B293-1D20EF8734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52C9D-A3DB-9C43-B293-1D20EF873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4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CC33-403C-2044-B823-A476C64E6B5F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51F2-B080-BA47-BC31-1C6346E5C66F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DF7-5CA0-5041-9A3D-3A71C04821E7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7AD3-A78D-324E-B1D3-C5E90840AD0C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58A-4D96-D549-8D92-F0A98040D14E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78F6-AA42-DA46-B846-ECEF93069402}" type="datetime1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7047-A993-E343-BB62-7794BBBA1D2C}" type="datetime1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0F4D-50D8-FF44-9174-E8AB31E55FF0}" type="datetime1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1A0F-5917-AA4F-8B5A-EBC581B527F7}" type="datetime1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C6FE-E973-6349-9D4D-62AE7FC3BBD7}" type="datetime1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03F6-AFA7-F14A-BA4E-5804880D9AF7}" type="datetime1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8533-D292-E149-9F7E-169AC70B0190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C7B7-3267-EE46-9920-0D100CD8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41102"/>
              </p:ext>
            </p:extLst>
          </p:nvPr>
        </p:nvGraphicFramePr>
        <p:xfrm>
          <a:off x="2665383" y="565652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K562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HepG2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MCF-7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C4-2B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5583" y="2575763"/>
            <a:ext cx="3567659" cy="356765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5383" y="2575762"/>
            <a:ext cx="3567659" cy="356765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0140" y="2786083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K562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7355" y="278608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HepG2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1636" y="422414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1436" y="43865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7076" y="43560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609295" y="3570590"/>
            <a:ext cx="1571010" cy="157101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95492" y="3643531"/>
            <a:ext cx="798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MCF-7</a:t>
            </a:r>
          </a:p>
          <a:p>
            <a:pPr algn="ctr"/>
            <a:r>
              <a:rPr lang="en-US" dirty="0" smtClean="0"/>
              <a:t>C4-2B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43957" y="45310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8505645" y="2029741"/>
            <a:ext cx="0" cy="45202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1184" y="661514"/>
            <a:ext cx="1939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Total: </a:t>
            </a:r>
            <a:r>
              <a:rPr lang="en-US" smtClean="0"/>
              <a:t>312 unique</a:t>
            </a:r>
          </a:p>
          <a:p>
            <a:r>
              <a:rPr lang="en-US" dirty="0" smtClean="0"/>
              <a:t>TF KD experiments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85996" y="2786083"/>
            <a:ext cx="24993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merge replicates in a single experiment, </a:t>
            </a:r>
            <a:r>
              <a:rPr lang="en-US" smtClean="0"/>
              <a:t>and consider all </a:t>
            </a:r>
            <a:r>
              <a:rPr lang="en-US" dirty="0" smtClean="0"/>
              <a:t>kinds of KD data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shRNA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siRNA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Crispri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Crispr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75" y="560717"/>
            <a:ext cx="4449339" cy="62290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46" y="577970"/>
            <a:ext cx="4449339" cy="62290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1441" y="86695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6791" y="866955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HepG2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11990" y="3417664"/>
            <a:ext cx="336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expression FC after knockdown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7218" y="174132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Checking the quality of KD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51714" y="753687"/>
                <a:ext cx="2458529" cy="214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FC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mr-IN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charset="0"/>
                              </a:rPr>
                              <m:t>𝐾𝐷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+1</m:t>
                            </m:r>
                          </m:den>
                        </m:f>
                      </m:e>
                    </m:func>
                    <m:r>
                      <a:rPr lang="en-US" b="0" i="0" smtClean="0">
                        <a:latin typeface="Cambria Math" charset="0"/>
                      </a:rPr>
                      <m:t>,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Where </a:t>
                </a:r>
                <a:r>
                  <a:rPr lang="en-US" i="1" dirty="0" smtClean="0"/>
                  <a:t>KD</a:t>
                </a:r>
                <a:r>
                  <a:rPr lang="en-US" dirty="0" smtClean="0"/>
                  <a:t> is the expression of a gene after knockdown,</a:t>
                </a:r>
              </a:p>
              <a:p>
                <a:r>
                  <a:rPr lang="en-US" dirty="0" smtClean="0"/>
                  <a:t>And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is the expression of a gene in the control.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714" y="753687"/>
                <a:ext cx="2458529" cy="2147960"/>
              </a:xfrm>
              <a:prstGeom prst="rect">
                <a:avLst/>
              </a:prstGeom>
              <a:blipFill rotWithShape="0">
                <a:blip r:embed="rId4"/>
                <a:stretch>
                  <a:fillRect l="-1980" r="-248" b="-3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1362974" y="1918760"/>
            <a:ext cx="3381554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42317" y="1957781"/>
            <a:ext cx="3381554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2" b="2124"/>
          <a:stretch/>
        </p:blipFill>
        <p:spPr>
          <a:xfrm>
            <a:off x="-1" y="0"/>
            <a:ext cx="7579743" cy="32090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8"/>
          <a:stretch/>
        </p:blipFill>
        <p:spPr>
          <a:xfrm>
            <a:off x="-2" y="3416060"/>
            <a:ext cx="7579743" cy="3286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5266" y="115740"/>
            <a:ext cx="455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</a:t>
            </a:r>
            <a:r>
              <a:rPr lang="en-US" dirty="0" err="1"/>
              <a:t>signif</a:t>
            </a:r>
            <a:r>
              <a:rPr lang="en-US" dirty="0"/>
              <a:t>. genes with </a:t>
            </a:r>
            <a:r>
              <a:rPr lang="en-US" dirty="0" err="1" smtClean="0"/>
              <a:t>PositiveFC</a:t>
            </a:r>
            <a:r>
              <a:rPr lang="en-US" dirty="0" smtClean="0"/>
              <a:t> </a:t>
            </a:r>
            <a:r>
              <a:rPr lang="en-US" dirty="0"/>
              <a:t>after KD of TF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5266" y="3674057"/>
            <a:ext cx="470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</a:t>
            </a:r>
            <a:r>
              <a:rPr lang="en-US" dirty="0" err="1" smtClean="0"/>
              <a:t>signif</a:t>
            </a:r>
            <a:r>
              <a:rPr lang="en-US" dirty="0" smtClean="0"/>
              <a:t>. </a:t>
            </a:r>
            <a:r>
              <a:rPr lang="en-US" dirty="0"/>
              <a:t>g</a:t>
            </a:r>
            <a:r>
              <a:rPr lang="en-US" dirty="0" smtClean="0"/>
              <a:t>enes with Negative FC after KD of TF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53556" y="948905"/>
            <a:ext cx="3554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USF2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Tumor-suppression function of transcription factor USF2 in prostate </a:t>
            </a:r>
            <a:r>
              <a:rPr lang="en-US" dirty="0" smtClean="0"/>
              <a:t>carcinogenesis (Chen et al 2006)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6869" y="4075816"/>
            <a:ext cx="3554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G3BP2</a:t>
            </a:r>
            <a:r>
              <a:rPr lang="mr-IN" dirty="0" smtClean="0"/>
              <a:t>–</a:t>
            </a:r>
            <a:r>
              <a:rPr lang="en-US" dirty="0" smtClean="0"/>
              <a:t> functions breast tumor </a:t>
            </a:r>
            <a:r>
              <a:rPr lang="en-US" dirty="0" err="1" smtClean="0"/>
              <a:t>initatior</a:t>
            </a:r>
            <a:r>
              <a:rPr lang="en-US" dirty="0" smtClean="0"/>
              <a:t>, knockdown results in reduced tumor growth, potential oncogene (Gupta 2017, </a:t>
            </a:r>
            <a:r>
              <a:rPr lang="en-US" dirty="0" err="1" smtClean="0"/>
              <a:t>Ashikari</a:t>
            </a:r>
            <a:r>
              <a:rPr lang="en-US" dirty="0" smtClean="0"/>
              <a:t> 2017)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49600" y="512469"/>
            <a:ext cx="28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*Significance is FC &gt; log(2.5)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1092" y="4098183"/>
            <a:ext cx="289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*Significance is FC &lt; -log(2.5)</a:t>
            </a:r>
          </a:p>
        </p:txBody>
      </p:sp>
    </p:spTree>
    <p:extLst>
      <p:ext uri="{BB962C8B-B14F-4D97-AF65-F5344CB8AC3E}">
        <p14:creationId xmlns:p14="http://schemas.microsoft.com/office/powerpoint/2010/main" val="6209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888" y="996830"/>
            <a:ext cx="5219700" cy="461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92" y="996830"/>
            <a:ext cx="52197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342796" y="2693527"/>
            <a:ext cx="267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 of genes with significant </a:t>
            </a:r>
          </a:p>
          <a:p>
            <a:pPr algn="ctr"/>
            <a:r>
              <a:rPr lang="en-US" dirty="0" smtClean="0"/>
              <a:t>FC after KD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8038" y="5237598"/>
            <a:ext cx="10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hierarchy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19416" y="5223940"/>
            <a:ext cx="10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hierarchy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4733" y="1142350"/>
            <a:ext cx="119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Positive FC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03070" y="1146013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Negative FC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80309" y="6356350"/>
            <a:ext cx="566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**Next step, compare FC of direct and indirect target of 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Expression changes in mutated/non-mutated samples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 smtClean="0"/>
              <a:t>Define mutated/non-mutated for different annotations</a:t>
            </a:r>
          </a:p>
          <a:p>
            <a:pPr lvl="1"/>
            <a:r>
              <a:rPr lang="en-US" dirty="0" smtClean="0"/>
              <a:t>CDS</a:t>
            </a:r>
          </a:p>
          <a:p>
            <a:pPr lvl="1"/>
            <a:r>
              <a:rPr lang="en-US" dirty="0" err="1" smtClean="0"/>
              <a:t>eCLIP</a:t>
            </a:r>
            <a:endParaRPr lang="en-US" dirty="0" smtClean="0"/>
          </a:p>
          <a:p>
            <a:pPr lvl="1"/>
            <a:r>
              <a:rPr lang="en-US" dirty="0" smtClean="0"/>
              <a:t>Enhancer</a:t>
            </a:r>
          </a:p>
          <a:p>
            <a:pPr lvl="1"/>
            <a:r>
              <a:rPr lang="en-US" dirty="0" smtClean="0"/>
              <a:t>TF</a:t>
            </a:r>
          </a:p>
          <a:p>
            <a:pPr lvl="1"/>
            <a:r>
              <a:rPr lang="en-US" dirty="0" smtClean="0"/>
              <a:t>UTR</a:t>
            </a:r>
          </a:p>
          <a:p>
            <a:pPr lvl="1"/>
            <a:r>
              <a:rPr lang="en-US" dirty="0" smtClean="0"/>
              <a:t>Ext gene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12888" y="3501232"/>
            <a:ext cx="4103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 0 is non-mutated in extended gene</a:t>
            </a:r>
          </a:p>
          <a:p>
            <a:r>
              <a:rPr lang="en-US" dirty="0" smtClean="0"/>
              <a:t>Group 1 is mutated in extended gene</a:t>
            </a:r>
          </a:p>
          <a:p>
            <a:endParaRPr lang="en-US" dirty="0"/>
          </a:p>
          <a:p>
            <a:r>
              <a:rPr lang="en-US" dirty="0" smtClean="0"/>
              <a:t>Can take </a:t>
            </a:r>
            <a:r>
              <a:rPr lang="mr-IN" dirty="0" smtClean="0"/>
              <a:t>–</a:t>
            </a:r>
            <a:r>
              <a:rPr lang="en-US" dirty="0" smtClean="0"/>
              <a:t>log(</a:t>
            </a:r>
            <a:r>
              <a:rPr lang="en-US" dirty="0" err="1" smtClean="0"/>
              <a:t>wilcox</a:t>
            </a:r>
            <a:r>
              <a:rPr lang="en-US" dirty="0" smtClean="0"/>
              <a:t>-test p-value)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1000" y="6356350"/>
            <a:ext cx="2743200" cy="365125"/>
          </a:xfrm>
        </p:spPr>
        <p:txBody>
          <a:bodyPr/>
          <a:lstStyle/>
          <a:p>
            <a:fld id="{3C49C7B7-3267-EE46-9920-0D100CD8C86E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2888" y="3131900"/>
            <a:ext cx="7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SRSF2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153262" y="4111858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expression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5" y="1651000"/>
            <a:ext cx="2949911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112500"/>
            <a:ext cx="4422000" cy="6633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942" y="0"/>
            <a:ext cx="369078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16330" y="762000"/>
            <a:ext cx="2819400" cy="92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Lymph-CLL</a:t>
            </a:r>
          </a:p>
          <a:p>
            <a:pPr algn="ctr"/>
            <a:r>
              <a:rPr lang="en-US" dirty="0" smtClean="0"/>
              <a:t>expression significance</a:t>
            </a:r>
          </a:p>
          <a:p>
            <a:pPr algn="ctr"/>
            <a:r>
              <a:rPr lang="en-US" dirty="0" smtClean="0"/>
              <a:t>Subset of genes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400" y="0"/>
            <a:ext cx="282689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80000" y="762000"/>
            <a:ext cx="2819400" cy="92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Liver-HCC</a:t>
            </a:r>
          </a:p>
          <a:p>
            <a:pPr algn="ctr"/>
            <a:r>
              <a:rPr lang="en-US" dirty="0" smtClean="0"/>
              <a:t>expression significance</a:t>
            </a:r>
          </a:p>
          <a:p>
            <a:pPr algn="ctr"/>
            <a:r>
              <a:rPr lang="en-US" dirty="0" smtClean="0"/>
              <a:t>Top performers (CGC)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1200" y="3708400"/>
            <a:ext cx="2389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*Top 20 out of 500 CGC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0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526" y="0"/>
            <a:ext cx="4777353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7735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035" y="0"/>
            <a:ext cx="177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K562, Lymph-CLL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85667" y="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HepG2, Liver-HCC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3127" y="889000"/>
            <a:ext cx="431800" cy="431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760547" y="951468"/>
            <a:ext cx="21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 gene more </a:t>
            </a:r>
            <a:r>
              <a:rPr lang="en-US" dirty="0" err="1" smtClean="0"/>
              <a:t>signif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88527" y="1625600"/>
            <a:ext cx="431800" cy="431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785947" y="1688068"/>
            <a:ext cx="197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 gene less </a:t>
            </a:r>
            <a:r>
              <a:rPr lang="en-US" dirty="0" err="1" smtClean="0"/>
              <a:t>signif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60547" y="5521146"/>
            <a:ext cx="2471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**Potential limitation, is this </a:t>
            </a:r>
            <a:r>
              <a:rPr lang="en-US" dirty="0" err="1" smtClean="0"/>
              <a:t>doesn</a:t>
            </a:r>
            <a:r>
              <a:rPr lang="mr-IN" dirty="0" smtClean="0"/>
              <a:t>’</a:t>
            </a:r>
            <a:r>
              <a:rPr lang="en-US" dirty="0" smtClean="0"/>
              <a:t>t consider if there is significance already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650208" y="3244334"/>
            <a:ext cx="165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</a:t>
            </a:r>
            <a:r>
              <a:rPr lang="en-US" dirty="0" err="1" smtClean="0"/>
              <a:t>occurences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7B7-3267-EE46-9920-0D100CD8C8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301</Words>
  <Application>Microsoft Macintosh PowerPoint</Application>
  <PresentationFormat>Widescreen</PresentationFormat>
  <Paragraphs>82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Expression changes in mutated/non-mutated samples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Jason Liu</dc:creator>
  <cp:keywords/>
  <dc:description/>
  <cp:lastModifiedBy>Jason Liu</cp:lastModifiedBy>
  <cp:revision>24</cp:revision>
  <dcterms:created xsi:type="dcterms:W3CDTF">2018-03-13T16:13:53Z</dcterms:created>
  <dcterms:modified xsi:type="dcterms:W3CDTF">2018-03-15T14:06:52Z</dcterms:modified>
  <cp:category/>
</cp:coreProperties>
</file>