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70" r:id="rId2"/>
    <p:sldId id="271" r:id="rId3"/>
    <p:sldId id="272" r:id="rId4"/>
    <p:sldId id="273" r:id="rId5"/>
    <p:sldId id="274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5F2C1-EB18-45C4-9802-8FF73E71F95A}">
  <a:tblStyle styleId="{06B5F2C1-EB18-45C4-9802-8FF73E71F9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 snapToObjects="1">
      <p:cViewPr varScale="1">
        <p:scale>
          <a:sx n="117" d="100"/>
          <a:sy n="117" d="100"/>
        </p:scale>
        <p:origin x="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antherdb.org/tools/compareToRefList.jsp?sortOrder=1&amp;sortList=c&amp;sortField=rep" TargetMode="External"/><Relationship Id="rId13" Type="http://schemas.openxmlformats.org/officeDocument/2006/relationships/hyperlink" Target="http://www.reactome.org/PathwayBrowser/#/R-HSA-112310" TargetMode="External"/><Relationship Id="rId18" Type="http://schemas.openxmlformats.org/officeDocument/2006/relationships/hyperlink" Target="http://pantherdb.org/tools/gxIdsList.do?acc=R-HSA-112316&amp;list=c&amp;organism=Homo%20sapiens" TargetMode="External"/><Relationship Id="rId3" Type="http://schemas.openxmlformats.org/officeDocument/2006/relationships/hyperlink" Target="http://pantherdb.org/tools/compareToRefList.jsp?sortOrder=1&amp;sortList=categories" TargetMode="External"/><Relationship Id="rId21" Type="http://schemas.openxmlformats.org/officeDocument/2006/relationships/hyperlink" Target="http://pantherdb.org/tools/gxIdsList.do?acc=R-HSA-212676&amp;list=c&amp;organism=Homo%20sapiens" TargetMode="External"/><Relationship Id="rId7" Type="http://schemas.openxmlformats.org/officeDocument/2006/relationships/hyperlink" Target="http://pantherdb.org/tools/compareToRefList.jsp?sortOrder=2&amp;sortList=c&amp;sortField=foldEnrich" TargetMode="External"/><Relationship Id="rId12" Type="http://schemas.openxmlformats.org/officeDocument/2006/relationships/hyperlink" Target="http://pantherdb.org/tools/gxIdsList.do?acc=R-HSA-181429&amp;list=c&amp;organism=Homo%20sapiens" TargetMode="External"/><Relationship Id="rId17" Type="http://schemas.openxmlformats.org/officeDocument/2006/relationships/hyperlink" Target="http://pantherdb.org/tools/gxIdsList.do?acc=R-HSA-112316&amp;reflist=1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reactome.org/PathwayBrowser/#/R-HSA-112316" TargetMode="External"/><Relationship Id="rId20" Type="http://schemas.openxmlformats.org/officeDocument/2006/relationships/hyperlink" Target="http://pantherdb.org/tools/gxIdsList.do?acc=R-HSA-212676&amp;reflist=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antherdb.org/tools/compareToRefList.jsp?sortOrder=2&amp;sortList=c&amp;sortField=exp" TargetMode="External"/><Relationship Id="rId11" Type="http://schemas.openxmlformats.org/officeDocument/2006/relationships/hyperlink" Target="http://pantherdb.org/tools/gxIdsList.do?acc=R-HSA-181429&amp;reflist=1" TargetMode="External"/><Relationship Id="rId5" Type="http://schemas.openxmlformats.org/officeDocument/2006/relationships/hyperlink" Target="http://pantherdb.org/tools/compareToRefList.jsp?sortOrder=2&amp;sortList=c&amp;sortField=num" TargetMode="External"/><Relationship Id="rId15" Type="http://schemas.openxmlformats.org/officeDocument/2006/relationships/hyperlink" Target="http://pantherdb.org/tools/gxIdsList.do?acc=R-HSA-112310&amp;list=c&amp;organism=Homo%20sapiens" TargetMode="External"/><Relationship Id="rId23" Type="http://schemas.openxmlformats.org/officeDocument/2006/relationships/image" Target="../media/image4.png"/><Relationship Id="rId10" Type="http://schemas.openxmlformats.org/officeDocument/2006/relationships/hyperlink" Target="http://www.reactome.org/PathwayBrowser/#/R-HSA-181429" TargetMode="External"/><Relationship Id="rId19" Type="http://schemas.openxmlformats.org/officeDocument/2006/relationships/hyperlink" Target="http://www.reactome.org/PathwayBrowser/#/R-HSA-212676" TargetMode="External"/><Relationship Id="rId4" Type="http://schemas.openxmlformats.org/officeDocument/2006/relationships/hyperlink" Target="http://pantherdb.org/tools/compareToRefList.jsp?sortOrder=2&amp;sortList=Homo%20sapiens" TargetMode="External"/><Relationship Id="rId9" Type="http://schemas.openxmlformats.org/officeDocument/2006/relationships/hyperlink" Target="http://pantherdb.org/tools/compareToRefList.jsp?sortOrder=1&amp;sortList=c&amp;sortField=pval" TargetMode="External"/><Relationship Id="rId14" Type="http://schemas.openxmlformats.org/officeDocument/2006/relationships/hyperlink" Target="http://pantherdb.org/tools/gxIdsList.do?acc=R-HSA-112310&amp;reflist=1" TargetMode="External"/><Relationship Id="rId2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meeting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03/08 - Figure update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3751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Cumulative diversity coding vs non-coding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05165" cy="390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15650" y="53350"/>
            <a:ext cx="61467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PC1 drivers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Partial result:</a:t>
            </a:r>
            <a:endParaRPr/>
          </a:p>
          <a:p>
            <a: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200 genes driving the separation between samples in PC1</a:t>
            </a:r>
            <a:endParaRPr/>
          </a:p>
        </p:txBody>
      </p:sp>
      <p:graphicFrame>
        <p:nvGraphicFramePr>
          <p:cNvPr id="191" name="Shape 191"/>
          <p:cNvGraphicFramePr/>
          <p:nvPr/>
        </p:nvGraphicFramePr>
        <p:xfrm>
          <a:off x="115650" y="2149275"/>
          <a:ext cx="4492525" cy="1800606"/>
        </p:xfrm>
        <a:graphic>
          <a:graphicData uri="http://schemas.openxmlformats.org/drawingml/2006/table">
            <a:tbl>
              <a:tblPr>
                <a:noFill/>
                <a:tableStyleId>{06B5F2C1-EB18-45C4-9802-8FF73E71F95A}</a:tableStyleId>
              </a:tblPr>
              <a:tblGrid>
                <a:gridCol w="149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1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3"/>
                        </a:rPr>
                        <a:t>Reactome pathways</a:t>
                      </a:r>
                      <a:endParaRPr sz="900" u="sng">
                        <a:solidFill>
                          <a:srgbClr val="325F99"/>
                        </a:solidFill>
                        <a:hlinkClick r:id="rId3"/>
                      </a:endParaRPr>
                    </a:p>
                  </a:txBody>
                  <a:tcPr marL="38100" marR="38100" marT="38100" marB="38100"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4"/>
                        </a:rPr>
                        <a:t>#</a:t>
                      </a:r>
                      <a:endParaRPr sz="900" u="sng">
                        <a:solidFill>
                          <a:srgbClr val="325F99"/>
                        </a:solidFill>
                        <a:hlinkClick r:id="rId4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5"/>
                        </a:rPr>
                        <a:t>#</a:t>
                      </a:r>
                      <a:endParaRPr sz="900" u="sng">
                        <a:solidFill>
                          <a:srgbClr val="325F99"/>
                        </a:solidFill>
                        <a:hlinkClick r:id="rId5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6"/>
                        </a:rPr>
                        <a:t>expected</a:t>
                      </a:r>
                      <a:endParaRPr sz="900" u="sng">
                        <a:solidFill>
                          <a:srgbClr val="325F99"/>
                        </a:solidFill>
                        <a:hlinkClick r:id="rId6"/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7"/>
                        </a:rPr>
                        <a:t>Fold Enrichment</a:t>
                      </a:r>
                      <a:endParaRPr sz="900" u="sng">
                        <a:solidFill>
                          <a:srgbClr val="325F99"/>
                        </a:solidFill>
                        <a:hlinkClick r:id="rId7"/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8"/>
                        </a:rPr>
                        <a:t>+/-</a:t>
                      </a:r>
                      <a:endParaRPr sz="900" u="sng">
                        <a:solidFill>
                          <a:srgbClr val="325F99"/>
                        </a:solidFill>
                        <a:hlinkClick r:id="rId8"/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9"/>
                        </a:rPr>
                        <a:t>P value</a:t>
                      </a:r>
                      <a:endParaRPr sz="900" u="sng">
                        <a:solidFill>
                          <a:srgbClr val="325F99"/>
                        </a:solidFill>
                        <a:hlinkClick r:id="rId9"/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0"/>
                        </a:rPr>
                        <a:t>Serotonin Neurotransmitter Release Cycle</a:t>
                      </a:r>
                      <a:endParaRPr sz="900" u="sng">
                        <a:solidFill>
                          <a:srgbClr val="325F99"/>
                        </a:solidFill>
                        <a:hlinkClick r:id="rId10"/>
                      </a:endParaRPr>
                    </a:p>
                  </a:txBody>
                  <a:tcPr marL="38100" marR="38100" marT="38100" marB="38100"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1"/>
                        </a:rPr>
                        <a:t>17</a:t>
                      </a:r>
                      <a:endParaRPr sz="900" u="sng">
                        <a:solidFill>
                          <a:srgbClr val="325F99"/>
                        </a:solidFill>
                        <a:hlinkClick r:id="rId11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2"/>
                        </a:rPr>
                        <a:t>4</a:t>
                      </a:r>
                      <a:endParaRPr sz="900" u="sng">
                        <a:solidFill>
                          <a:srgbClr val="325F99"/>
                        </a:solidFill>
                        <a:hlinkClick r:id="rId12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.16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25.01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+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4.14E-02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3"/>
                        </a:rPr>
                        <a:t>Neurotransmitter Release Cycle</a:t>
                      </a:r>
                      <a:endParaRPr sz="900" u="sng">
                        <a:solidFill>
                          <a:srgbClr val="325F99"/>
                        </a:solidFill>
                        <a:hlinkClick r:id="rId13"/>
                      </a:endParaRPr>
                    </a:p>
                  </a:txBody>
                  <a:tcPr marL="38100" marR="38100" marT="38100" marB="38100"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4"/>
                        </a:rPr>
                        <a:t>50</a:t>
                      </a:r>
                      <a:endParaRPr sz="900" u="sng">
                        <a:solidFill>
                          <a:srgbClr val="325F99"/>
                        </a:solidFill>
                        <a:hlinkClick r:id="rId14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5"/>
                        </a:rPr>
                        <a:t>6</a:t>
                      </a:r>
                      <a:endParaRPr sz="900" u="sng">
                        <a:solidFill>
                          <a:srgbClr val="325F99"/>
                        </a:solidFill>
                        <a:hlinkClick r:id="rId15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.47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12.75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+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1.68E-02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6"/>
                        </a:rPr>
                        <a:t>Neuronal System</a:t>
                      </a:r>
                      <a:endParaRPr sz="900" u="sng">
                        <a:solidFill>
                          <a:srgbClr val="325F99"/>
                        </a:solidFill>
                        <a:hlinkClick r:id="rId16"/>
                      </a:endParaRPr>
                    </a:p>
                  </a:txBody>
                  <a:tcPr marL="38100" marR="38100" marT="38100" marB="38100"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7"/>
                        </a:rPr>
                        <a:t>337</a:t>
                      </a:r>
                      <a:endParaRPr sz="900" u="sng">
                        <a:solidFill>
                          <a:srgbClr val="325F99"/>
                        </a:solidFill>
                        <a:hlinkClick r:id="rId17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8"/>
                        </a:rPr>
                        <a:t>14</a:t>
                      </a:r>
                      <a:endParaRPr sz="900" u="sng">
                        <a:solidFill>
                          <a:srgbClr val="325F99"/>
                        </a:solidFill>
                        <a:hlinkClick r:id="rId18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3.17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4.41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+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8.43E-03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19"/>
                        </a:rPr>
                        <a:t>Dopamine Neurotransmitter Release Cycle</a:t>
                      </a:r>
                      <a:endParaRPr sz="900" u="sng">
                        <a:solidFill>
                          <a:srgbClr val="325F99"/>
                        </a:solidFill>
                        <a:hlinkClick r:id="rId19"/>
                      </a:endParaRPr>
                    </a:p>
                  </a:txBody>
                  <a:tcPr marL="38100" marR="38100" marT="38100" marB="38100"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20"/>
                        </a:rPr>
                        <a:t>22</a:t>
                      </a:r>
                      <a:endParaRPr sz="900" u="sng">
                        <a:solidFill>
                          <a:srgbClr val="325F99"/>
                        </a:solidFill>
                        <a:hlinkClick r:id="rId20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sng">
                          <a:solidFill>
                            <a:srgbClr val="325F99"/>
                          </a:solidFill>
                          <a:hlinkClick r:id="rId21"/>
                        </a:rPr>
                        <a:t>5</a:t>
                      </a:r>
                      <a:endParaRPr sz="900" u="sng">
                        <a:solidFill>
                          <a:srgbClr val="325F99"/>
                        </a:solidFill>
                        <a:hlinkClick r:id="rId21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9FA0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.21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24.15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+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14141"/>
                          </a:solidFill>
                        </a:rPr>
                        <a:t>4.52E-03</a:t>
                      </a:r>
                      <a:endParaRPr sz="900">
                        <a:solidFill>
                          <a:srgbClr val="414141"/>
                        </a:solidFill>
                      </a:endParaRPr>
                    </a:p>
                  </a:txBody>
                  <a:tcPr marL="38100" marR="38100" marT="38100" marB="38100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2" name="Shape 19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826424" y="555622"/>
            <a:ext cx="4159124" cy="403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23">
            <a:alphaModFix/>
          </a:blip>
          <a:srcRect r="66387" b="50465"/>
          <a:stretch/>
        </p:blipFill>
        <p:spPr>
          <a:xfrm>
            <a:off x="2425950" y="159350"/>
            <a:ext cx="1044277" cy="1070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2556175" y="3987600"/>
            <a:ext cx="20520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http://pantherdb.org/tools/compareToRefList.jsp</a:t>
            </a:r>
            <a:endParaRPr sz="700"/>
          </a:p>
        </p:txBody>
      </p:sp>
      <p:sp>
        <p:nvSpPr>
          <p:cNvPr id="195" name="Shape 195"/>
          <p:cNvSpPr txBox="1"/>
          <p:nvPr/>
        </p:nvSpPr>
        <p:spPr>
          <a:xfrm>
            <a:off x="4813" y="4242300"/>
            <a:ext cx="47142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http://homes.gersteinlab.org/people/fn64/PC1_drivers.txt</a:t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115650" y="53350"/>
            <a:ext cx="61467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Tissue distances (normalized by brain dist)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15650" y="53350"/>
            <a:ext cx="61467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</a:t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29755"/>
          <a:stretch/>
        </p:blipFill>
        <p:spPr>
          <a:xfrm>
            <a:off x="115650" y="1152475"/>
            <a:ext cx="3999902" cy="386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t="73204"/>
          <a:stretch/>
        </p:blipFill>
        <p:spPr>
          <a:xfrm>
            <a:off x="4832400" y="2114599"/>
            <a:ext cx="3938099" cy="145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Macintosh PowerPoint</Application>
  <PresentationFormat>On-screen Show (16:9)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Brain meeting</vt:lpstr>
      <vt:lpstr>PowerPoint Presentation</vt:lpstr>
      <vt:lpstr>Cumulative diversity coding vs non-coding</vt:lpstr>
      <vt:lpstr>PC1 drivers</vt:lpstr>
      <vt:lpstr>Tissue distances (normalized by brain dist)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meeting</dc:title>
  <cp:lastModifiedBy>Fabio Navarro</cp:lastModifiedBy>
  <cp:revision>1</cp:revision>
  <dcterms:modified xsi:type="dcterms:W3CDTF">2018-03-08T17:55:47Z</dcterms:modified>
</cp:coreProperties>
</file>