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/>
    <p:restoredTop sz="94646"/>
  </p:normalViewPr>
  <p:slideViewPr>
    <p:cSldViewPr snapToGrid="0" snapToObjects="1">
      <p:cViewPr>
        <p:scale>
          <a:sx n="100" d="100"/>
          <a:sy n="100" d="100"/>
        </p:scale>
        <p:origin x="7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58877-0365-C240-ADA7-726F2834DC98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A04C3-F0D1-E146-A71C-9C9FCEDE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04C3-F0D1-E146-A71C-9C9FCEDE52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65FB-9732-E941-85E9-A789AD508D95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6A33-7508-444B-9524-374164D8A83F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27A7-37FF-8C46-9558-991E18085FE1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6CE-D32D-084A-B1FB-2A9A0C3DD4F8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7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E5EB-4373-B34C-82EC-A84B7A68CC2C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BA21-A130-FE44-AC1C-A96C62840FFF}" type="datetime1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96CF-F20E-2B42-AF12-193400691BFB}" type="datetime1">
              <a:rPr lang="en-US" smtClean="0"/>
              <a:t>2/14/18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6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183F-73EA-714D-9470-64AC7D54379C}" type="datetime1">
              <a:rPr lang="en-US" smtClean="0"/>
              <a:t>2/14/18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3435-074F-E04A-9701-AA6CC558883D}" type="datetime1">
              <a:rPr lang="en-US" smtClean="0"/>
              <a:t>2/14/18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6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C5D2-773D-FC46-8146-FB304ACF9059}" type="datetime1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1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CE53-81C2-3F4A-8CBA-82FA7E166297}" type="datetime1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A580-02F5-4143-AE78-45138DBF45B1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73892-68F5-A743-B728-5D6404D1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1027906"/>
            <a:ext cx="8741064" cy="580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49" y="0"/>
            <a:ext cx="10515600" cy="1325563"/>
          </a:xfrm>
        </p:spPr>
        <p:txBody>
          <a:bodyPr/>
          <a:lstStyle/>
          <a:p>
            <a:r>
              <a:rPr lang="en-US" dirty="0" smtClean="0"/>
              <a:t>Model schematic</a:t>
            </a:r>
            <a:endParaRPr lang="en-US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1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8" y="261518"/>
            <a:ext cx="2327564" cy="822407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Updated </a:t>
            </a:r>
            <a:br>
              <a:rPr lang="en-US" u="sng" dirty="0" smtClean="0"/>
            </a:br>
            <a:r>
              <a:rPr lang="en-US" u="sng" dirty="0" smtClean="0"/>
              <a:t>results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77" y="0"/>
            <a:ext cx="6213434" cy="327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59" y="3279901"/>
            <a:ext cx="9419112" cy="3586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8852" y="2351314"/>
            <a:ext cx="2624447" cy="4393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29008" y="5343896"/>
            <a:ext cx="1304307" cy="13775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3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2407"/>
          </a:xfrm>
        </p:spPr>
        <p:txBody>
          <a:bodyPr/>
          <a:lstStyle/>
          <a:p>
            <a:r>
              <a:rPr lang="en-US" dirty="0" smtClean="0"/>
              <a:t>DPSN </a:t>
            </a:r>
            <a:r>
              <a:rPr lang="en-US" smtClean="0"/>
              <a:t>module prioritization scheme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3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71902" y="281247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0604" y="2824355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1253" y="2812477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0073" y="2810495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79424" y="2810495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9538" y="1567543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0722" y="2771901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51371" y="2771901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58893" y="2771901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71902" y="3991627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0604" y="4003508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1253" y="3991630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0073" y="3989648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79424" y="3989648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60722" y="395105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51371" y="395105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58893" y="395105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71902" y="5211363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90604" y="522324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1253" y="5211366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0073" y="520938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79424" y="520938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60722" y="5170790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251371" y="5170790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058893" y="5170790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9" idx="5"/>
            <a:endCxn id="10" idx="0"/>
          </p:cNvCxnSpPr>
          <p:nvPr/>
        </p:nvCxnSpPr>
        <p:spPr>
          <a:xfrm>
            <a:off x="6436076" y="2054082"/>
            <a:ext cx="1209654" cy="7178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4"/>
            <a:endCxn id="8" idx="0"/>
          </p:cNvCxnSpPr>
          <p:nvPr/>
        </p:nvCxnSpPr>
        <p:spPr>
          <a:xfrm flipH="1">
            <a:off x="5864432" y="2137559"/>
            <a:ext cx="370114" cy="67293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9" idx="0"/>
            <a:endCxn id="10" idx="4"/>
          </p:cNvCxnSpPr>
          <p:nvPr/>
        </p:nvCxnSpPr>
        <p:spPr>
          <a:xfrm flipH="1" flipV="1">
            <a:off x="7645730" y="3341917"/>
            <a:ext cx="890649" cy="6091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5" idx="0"/>
            <a:endCxn id="8" idx="3"/>
          </p:cNvCxnSpPr>
          <p:nvPr/>
        </p:nvCxnSpPr>
        <p:spPr>
          <a:xfrm flipV="1">
            <a:off x="4166261" y="3297034"/>
            <a:ext cx="1496640" cy="6945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" idx="4"/>
            <a:endCxn id="19" idx="0"/>
          </p:cNvCxnSpPr>
          <p:nvPr/>
        </p:nvCxnSpPr>
        <p:spPr>
          <a:xfrm>
            <a:off x="5864432" y="3380511"/>
            <a:ext cx="2671947" cy="57054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" idx="4"/>
            <a:endCxn id="16" idx="0"/>
          </p:cNvCxnSpPr>
          <p:nvPr/>
        </p:nvCxnSpPr>
        <p:spPr>
          <a:xfrm flipH="1">
            <a:off x="6755081" y="3341917"/>
            <a:ext cx="890649" cy="64773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25" idx="0"/>
            <a:endCxn id="19" idx="4"/>
          </p:cNvCxnSpPr>
          <p:nvPr/>
        </p:nvCxnSpPr>
        <p:spPr>
          <a:xfrm flipV="1">
            <a:off x="5864432" y="4521070"/>
            <a:ext cx="2671947" cy="688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0"/>
            <a:endCxn id="15" idx="4"/>
          </p:cNvCxnSpPr>
          <p:nvPr/>
        </p:nvCxnSpPr>
        <p:spPr>
          <a:xfrm flipV="1">
            <a:off x="4166261" y="4561646"/>
            <a:ext cx="0" cy="6497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4"/>
            <a:endCxn id="21" idx="0"/>
          </p:cNvCxnSpPr>
          <p:nvPr/>
        </p:nvCxnSpPr>
        <p:spPr>
          <a:xfrm>
            <a:off x="4166261" y="4561646"/>
            <a:ext cx="890649" cy="64971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6" idx="4"/>
            <a:endCxn id="21" idx="0"/>
          </p:cNvCxnSpPr>
          <p:nvPr/>
        </p:nvCxnSpPr>
        <p:spPr>
          <a:xfrm flipH="1">
            <a:off x="5056910" y="4559664"/>
            <a:ext cx="1698171" cy="65169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7" idx="0"/>
            <a:endCxn id="16" idx="4"/>
          </p:cNvCxnSpPr>
          <p:nvPr/>
        </p:nvCxnSpPr>
        <p:spPr>
          <a:xfrm flipH="1" flipV="1">
            <a:off x="6755081" y="4559664"/>
            <a:ext cx="1781298" cy="611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9" idx="4"/>
            <a:endCxn id="27" idx="0"/>
          </p:cNvCxnSpPr>
          <p:nvPr/>
        </p:nvCxnSpPr>
        <p:spPr>
          <a:xfrm>
            <a:off x="8536379" y="4521070"/>
            <a:ext cx="0" cy="64972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453066" y="2769922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09898" y="2816708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360392" y="3977461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686795" y="5223244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883482" y="5194188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023097" y="3997850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023097" y="5208542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611917" y="4010037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8386947" y="5191179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0147463" y="1496529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773722" y="1496529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-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996051" y="1496529"/>
            <a:ext cx="115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Links:</a:t>
            </a:r>
            <a:endParaRPr lang="en-US" sz="2800" dirty="0"/>
          </a:p>
        </p:txBody>
      </p:sp>
      <p:sp>
        <p:nvSpPr>
          <p:cNvPr id="128" name="Rectangle 127"/>
          <p:cNvSpPr/>
          <p:nvPr/>
        </p:nvSpPr>
        <p:spPr>
          <a:xfrm>
            <a:off x="8815118" y="1397000"/>
            <a:ext cx="2386775" cy="740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879475"/>
          </a:xfrm>
        </p:spPr>
        <p:txBody>
          <a:bodyPr/>
          <a:lstStyle/>
          <a:p>
            <a:r>
              <a:rPr lang="en-US" dirty="0" smtClean="0"/>
              <a:t>Enrichment: SCZ Pathways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85136"/>
            <a:ext cx="586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module_1685:</a:t>
            </a:r>
          </a:p>
          <a:p>
            <a:r>
              <a:rPr lang="en-US" dirty="0" smtClean="0"/>
              <a:t>Synaptic vesicle cycle:</a:t>
            </a:r>
          </a:p>
          <a:p>
            <a:r>
              <a:rPr lang="en-US" dirty="0" smtClean="0"/>
              <a:t>Dopaminergic synapse:</a:t>
            </a:r>
          </a:p>
          <a:p>
            <a:r>
              <a:rPr lang="en-US" dirty="0" smtClean="0"/>
              <a:t>Calcium signaling pathway:</a:t>
            </a:r>
          </a:p>
          <a:p>
            <a:r>
              <a:rPr lang="en-US" dirty="0" smtClean="0"/>
              <a:t>Glutamatergic synapse:</a:t>
            </a:r>
          </a:p>
          <a:p>
            <a:r>
              <a:rPr lang="en-US" dirty="0" smtClean="0"/>
              <a:t>cGMP-PKG signaling pathway</a:t>
            </a:r>
          </a:p>
          <a:p>
            <a:endParaRPr lang="en-US" dirty="0"/>
          </a:p>
          <a:p>
            <a:r>
              <a:rPr lang="en-US" dirty="0" smtClean="0"/>
              <a:t>module_1741:</a:t>
            </a:r>
          </a:p>
          <a:p>
            <a:r>
              <a:rPr lang="en-US" dirty="0" smtClean="0"/>
              <a:t>Spliceosome:</a:t>
            </a:r>
          </a:p>
          <a:p>
            <a:r>
              <a:rPr lang="en-US" dirty="0" smtClean="0"/>
              <a:t>Cytosolic DNA-sensing pathway</a:t>
            </a:r>
          </a:p>
          <a:p>
            <a:endParaRPr lang="en-US" dirty="0"/>
          </a:p>
          <a:p>
            <a:r>
              <a:rPr lang="en-US" dirty="0" smtClean="0"/>
              <a:t>module_3040:</a:t>
            </a:r>
          </a:p>
          <a:p>
            <a:r>
              <a:rPr lang="en-US" dirty="0" smtClean="0"/>
              <a:t>Synaptic vesicle cycle:</a:t>
            </a:r>
          </a:p>
          <a:p>
            <a:r>
              <a:rPr lang="en-US" dirty="0" smtClean="0"/>
              <a:t>Epithelial cell signaling in Helicobacter pylori infection:</a:t>
            </a:r>
          </a:p>
          <a:p>
            <a:r>
              <a:rPr lang="en-US" dirty="0" smtClean="0"/>
              <a:t>Endocrine and other factor-regulated calcium reabsorption:</a:t>
            </a:r>
          </a:p>
          <a:p>
            <a:r>
              <a:rPr lang="en-US" dirty="0" smtClean="0"/>
              <a:t>Dopaminergic synapse:</a:t>
            </a:r>
          </a:p>
          <a:p>
            <a:r>
              <a:rPr lang="en-US" dirty="0" smtClean="0"/>
              <a:t>Vibrio </a:t>
            </a:r>
            <a:r>
              <a:rPr lang="en-US" dirty="0" err="1" smtClean="0"/>
              <a:t>cholerae</a:t>
            </a:r>
            <a:r>
              <a:rPr lang="en-US" dirty="0" smtClean="0"/>
              <a:t> infection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2600" y="1085136"/>
            <a:ext cx="4635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module_3107:</a:t>
            </a:r>
          </a:p>
          <a:p>
            <a:r>
              <a:rPr lang="en-US" dirty="0" smtClean="0"/>
              <a:t>Mineral absorption:</a:t>
            </a:r>
          </a:p>
          <a:p>
            <a:r>
              <a:rPr lang="en-US" dirty="0" smtClean="0"/>
              <a:t>Complement and coagulation cascades</a:t>
            </a:r>
          </a:p>
          <a:p>
            <a:endParaRPr lang="en-US" dirty="0"/>
          </a:p>
          <a:p>
            <a:r>
              <a:rPr lang="en-US" dirty="0" smtClean="0"/>
              <a:t>module_3698:</a:t>
            </a:r>
          </a:p>
          <a:p>
            <a:r>
              <a:rPr lang="en-US" dirty="0" smtClean="0"/>
              <a:t>Oxidative phosphorylation:</a:t>
            </a:r>
          </a:p>
          <a:p>
            <a:r>
              <a:rPr lang="en-US" dirty="0" smtClean="0"/>
              <a:t>Parkinson's disease:</a:t>
            </a:r>
          </a:p>
          <a:p>
            <a:r>
              <a:rPr lang="en-US" dirty="0" smtClean="0"/>
              <a:t>Huntington's disease:</a:t>
            </a:r>
          </a:p>
          <a:p>
            <a:r>
              <a:rPr lang="en-US" dirty="0" smtClean="0"/>
              <a:t>Alzheimer's disease:</a:t>
            </a:r>
          </a:p>
          <a:p>
            <a:r>
              <a:rPr lang="en-US" dirty="0" smtClean="0"/>
              <a:t>Non-alcoholic fatty liver disease (NAFLD)</a:t>
            </a:r>
          </a:p>
          <a:p>
            <a:endParaRPr lang="en-US" dirty="0"/>
          </a:p>
          <a:p>
            <a:r>
              <a:rPr lang="en-US" dirty="0" smtClean="0"/>
              <a:t>module_3711:</a:t>
            </a:r>
          </a:p>
          <a:p>
            <a:r>
              <a:rPr lang="en-US" dirty="0" err="1" smtClean="0"/>
              <a:t>postsynapse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neuromuscular </a:t>
            </a:r>
            <a:r>
              <a:rPr lang="en-US" dirty="0"/>
              <a:t>junction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synapse </a:t>
            </a:r>
            <a:r>
              <a:rPr lang="en-US" dirty="0" smtClean="0"/>
              <a:t>part</a:t>
            </a:r>
          </a:p>
          <a:p>
            <a:endParaRPr lang="en-US" dirty="0"/>
          </a:p>
          <a:p>
            <a:r>
              <a:rPr lang="en-US" dirty="0" smtClean="0"/>
              <a:t>module_3029:</a:t>
            </a:r>
          </a:p>
          <a:p>
            <a:r>
              <a:rPr lang="en-US" dirty="0" smtClean="0"/>
              <a:t>mitochondrial </a:t>
            </a:r>
            <a:r>
              <a:rPr lang="en-US" dirty="0"/>
              <a:t>ribosome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mitochondrial </a:t>
            </a:r>
            <a:r>
              <a:rPr lang="en-US" dirty="0"/>
              <a:t>inner membrane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mitochondrial </a:t>
            </a:r>
            <a:r>
              <a:rPr lang="en-US" dirty="0"/>
              <a:t>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319"/>
            <a:ext cx="10515600" cy="879475"/>
          </a:xfrm>
        </p:spPr>
        <p:txBody>
          <a:bodyPr/>
          <a:lstStyle/>
          <a:p>
            <a:r>
              <a:rPr lang="en-US" dirty="0" smtClean="0"/>
              <a:t>Enrichment: SCZ Cell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1800" y="2245231"/>
            <a:ext cx="2527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module_3038:</a:t>
            </a:r>
          </a:p>
          <a:p>
            <a:r>
              <a:rPr lang="en-US" dirty="0" smtClean="0"/>
              <a:t>Microglia</a:t>
            </a:r>
          </a:p>
          <a:p>
            <a:r>
              <a:rPr lang="en-US" dirty="0" smtClean="0"/>
              <a:t>OPC</a:t>
            </a:r>
          </a:p>
          <a:p>
            <a:endParaRPr lang="en-US" dirty="0"/>
          </a:p>
          <a:p>
            <a:r>
              <a:rPr lang="en-US" dirty="0" smtClean="0"/>
              <a:t>module_3729:</a:t>
            </a:r>
          </a:p>
          <a:p>
            <a:r>
              <a:rPr lang="en-US" dirty="0" smtClean="0"/>
              <a:t>Oligodendrocytes</a:t>
            </a:r>
          </a:p>
          <a:p>
            <a:endParaRPr lang="en-US" dirty="0"/>
          </a:p>
          <a:p>
            <a:r>
              <a:rPr lang="en-US" dirty="0" smtClean="0"/>
              <a:t>module_725:</a:t>
            </a:r>
          </a:p>
          <a:p>
            <a:r>
              <a:rPr lang="en-US" dirty="0" smtClean="0"/>
              <a:t>In8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1400" y="2245231"/>
            <a:ext cx="237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module_2743:</a:t>
            </a:r>
          </a:p>
          <a:p>
            <a:r>
              <a:rPr lang="en-US" dirty="0" smtClean="0"/>
              <a:t>Ex2:</a:t>
            </a:r>
          </a:p>
          <a:p>
            <a:r>
              <a:rPr lang="en-US" dirty="0" smtClean="0"/>
              <a:t>Ex3:</a:t>
            </a:r>
          </a:p>
          <a:p>
            <a:r>
              <a:rPr lang="en-US" dirty="0" smtClean="0"/>
              <a:t>Ex5:</a:t>
            </a:r>
          </a:p>
          <a:p>
            <a:r>
              <a:rPr lang="en-US" dirty="0" smtClean="0"/>
              <a:t>Ex7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01800" y="1656566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SCZ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51400" y="1656566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26300" y="1656565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26300" y="2245231"/>
            <a:ext cx="237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module_734:</a:t>
            </a:r>
          </a:p>
          <a:p>
            <a:r>
              <a:rPr lang="en-US" dirty="0" smtClean="0"/>
              <a:t>Microglia:</a:t>
            </a:r>
          </a:p>
          <a:p>
            <a:r>
              <a:rPr lang="en-US" dirty="0" smtClean="0"/>
              <a:t>OPC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0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1600"/>
            <a:ext cx="10515600" cy="1325563"/>
          </a:xfrm>
        </p:spPr>
        <p:txBody>
          <a:bodyPr/>
          <a:lstStyle/>
          <a:p>
            <a:r>
              <a:rPr lang="en-US" dirty="0" smtClean="0"/>
              <a:t>Trace schematics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25026"/>
            <a:ext cx="8648700" cy="56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168</Words>
  <Application>Microsoft Macintosh PowerPoint</Application>
  <PresentationFormat>Widescreen</PresentationFormat>
  <Paragraphs>82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Model schematic</vt:lpstr>
      <vt:lpstr>Updated  results</vt:lpstr>
      <vt:lpstr>DPSN module prioritization scheme</vt:lpstr>
      <vt:lpstr>Enrichment: SCZ Pathways</vt:lpstr>
      <vt:lpstr>Enrichment: SCZ Cell types</vt:lpstr>
      <vt:lpstr>Trace schematics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2018-02-14T13:36:08Z</dcterms:created>
  <dcterms:modified xsi:type="dcterms:W3CDTF">2018-02-14T16:34:20Z</dcterms:modified>
</cp:coreProperties>
</file>