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7432000" cy="27432000"/>
  <p:notesSz cx="6858000" cy="9144000"/>
  <p:defaultTextStyle>
    <a:defPPr>
      <a:defRPr lang="en-US"/>
    </a:defPPr>
    <a:lvl1pPr marL="0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1pPr>
    <a:lvl2pPr marL="1119637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2pPr>
    <a:lvl3pPr marL="2239274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3pPr>
    <a:lvl4pPr marL="3358911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4pPr>
    <a:lvl5pPr marL="4478548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5pPr>
    <a:lvl6pPr marL="5598185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6pPr>
    <a:lvl7pPr marL="6717822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7pPr>
    <a:lvl8pPr marL="7837460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8pPr>
    <a:lvl9pPr marL="8957097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01"/>
    <p:restoredTop sz="94741"/>
  </p:normalViewPr>
  <p:slideViewPr>
    <p:cSldViewPr snapToGrid="0" snapToObjects="1">
      <p:cViewPr>
        <p:scale>
          <a:sx n="42" d="100"/>
          <a:sy n="42" d="100"/>
        </p:scale>
        <p:origin x="592" y="-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489452"/>
            <a:ext cx="23317200" cy="9550400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4408152"/>
            <a:ext cx="20574000" cy="6623048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5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1460500"/>
            <a:ext cx="5915025" cy="2324735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1460500"/>
            <a:ext cx="17402175" cy="232473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7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7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6838958"/>
            <a:ext cx="23660100" cy="11410948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18357858"/>
            <a:ext cx="23660100" cy="6000748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0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7302500"/>
            <a:ext cx="11658600" cy="174053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7302500"/>
            <a:ext cx="11658600" cy="174053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8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460506"/>
            <a:ext cx="23660100" cy="53022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6724652"/>
            <a:ext cx="11605020" cy="3295648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0020300"/>
            <a:ext cx="11605020" cy="147383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6724652"/>
            <a:ext cx="11662173" cy="3295648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0020300"/>
            <a:ext cx="11662173" cy="147383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2/28/18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6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2/28/18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828800"/>
            <a:ext cx="8847534" cy="64008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3949706"/>
            <a:ext cx="13887450" cy="19494500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8229600"/>
            <a:ext cx="8847534" cy="15246352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7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828800"/>
            <a:ext cx="8847534" cy="64008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3949706"/>
            <a:ext cx="13887450" cy="19494500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8229600"/>
            <a:ext cx="8847534" cy="15246352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7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1460506"/>
            <a:ext cx="2366010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7302500"/>
            <a:ext cx="2366010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25425406"/>
            <a:ext cx="61722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E1419-7048-9045-8DD7-1A96DFA8E969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25425406"/>
            <a:ext cx="92583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25425406"/>
            <a:ext cx="61722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0" name="Straight Connector 129"/>
          <p:cNvCxnSpPr/>
          <p:nvPr/>
        </p:nvCxnSpPr>
        <p:spPr>
          <a:xfrm>
            <a:off x="3261757" y="9154755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3220669" y="6770215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15829875" y="9528632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7698886" y="9536662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4369328" y="9130783"/>
            <a:ext cx="492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92D050"/>
                </a:solidFill>
              </a:rPr>
              <a:t>cQTL</a:t>
            </a:r>
            <a:endParaRPr lang="en-US" sz="1200" dirty="0">
              <a:solidFill>
                <a:srgbClr val="92D05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253360" y="8965901"/>
            <a:ext cx="5052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92D050"/>
                </a:solidFill>
              </a:rPr>
              <a:t>eQTL</a:t>
            </a:r>
            <a:endParaRPr lang="en-US" sz="1200" dirty="0">
              <a:solidFill>
                <a:srgbClr val="92D05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7014010" y="8721998"/>
            <a:ext cx="522783" cy="806635"/>
          </a:xfrm>
          <a:prstGeom prst="straightConnector1">
            <a:avLst/>
          </a:prstGeom>
          <a:ln w="25400">
            <a:solidFill>
              <a:srgbClr val="92D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14504245" y="8748568"/>
            <a:ext cx="592996" cy="758207"/>
          </a:xfrm>
          <a:prstGeom prst="straightConnector1">
            <a:avLst/>
          </a:prstGeom>
          <a:ln w="25400">
            <a:solidFill>
              <a:srgbClr val="92D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16786171" y="9528632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14869402" y="9506774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7123944" y="6586626"/>
            <a:ext cx="861308" cy="431307"/>
            <a:chOff x="4194189" y="897333"/>
            <a:chExt cx="861308" cy="431307"/>
          </a:xfrm>
        </p:grpSpPr>
        <p:cxnSp>
          <p:nvCxnSpPr>
            <p:cNvPr id="55" name="Straight Arrow Connector 54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Arrow Connector 65"/>
          <p:cNvCxnSpPr/>
          <p:nvPr/>
        </p:nvCxnSpPr>
        <p:spPr>
          <a:xfrm flipH="1" flipV="1">
            <a:off x="17536793" y="8721998"/>
            <a:ext cx="389932" cy="814665"/>
          </a:xfrm>
          <a:prstGeom prst="straightConnector1">
            <a:avLst/>
          </a:prstGeom>
          <a:ln w="25400">
            <a:solidFill>
              <a:srgbClr val="92D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8556043" y="9555116"/>
            <a:ext cx="779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SNPs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4768254" y="9354710"/>
            <a:ext cx="4381425" cy="79116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955794" y="3290532"/>
            <a:ext cx="457200" cy="457200"/>
          </a:xfrm>
          <a:prstGeom prst="ellipse">
            <a:avLst/>
          </a:prstGeom>
          <a:solidFill>
            <a:srgbClr val="FF00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3306215" y="9503848"/>
            <a:ext cx="457200" cy="457200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3992015" y="9503848"/>
            <a:ext cx="457200" cy="457200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4677815" y="9503848"/>
            <a:ext cx="457200" cy="457200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7279845" y="3290532"/>
            <a:ext cx="457200" cy="457200"/>
          </a:xfrm>
          <a:prstGeom prst="ellipse">
            <a:avLst/>
          </a:prstGeom>
          <a:solidFill>
            <a:srgbClr val="FF00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6200586" y="7655544"/>
            <a:ext cx="457200" cy="457200"/>
          </a:xfrm>
          <a:prstGeom prst="ellipse">
            <a:avLst/>
          </a:prstGeom>
          <a:solidFill>
            <a:srgbClr val="00B05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6915779" y="7630909"/>
            <a:ext cx="457200" cy="457200"/>
          </a:xfrm>
          <a:prstGeom prst="ellipse">
            <a:avLst/>
          </a:prstGeom>
          <a:solidFill>
            <a:srgbClr val="00B05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6236847" y="9456475"/>
            <a:ext cx="457200" cy="457200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6922647" y="9456475"/>
            <a:ext cx="457200" cy="457200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7608447" y="9456475"/>
            <a:ext cx="457200" cy="457200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8329915" y="9467167"/>
            <a:ext cx="457200" cy="457200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968744" y="2391131"/>
            <a:ext cx="478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prstClr val="black"/>
                </a:solidFill>
              </a:rPr>
              <a:t>LR</a:t>
            </a:r>
          </a:p>
        </p:txBody>
      </p:sp>
      <p:sp>
        <p:nvSpPr>
          <p:cNvPr id="84" name="Oval 83"/>
          <p:cNvSpPr/>
          <p:nvPr/>
        </p:nvSpPr>
        <p:spPr>
          <a:xfrm>
            <a:off x="10106951" y="9523044"/>
            <a:ext cx="457200" cy="457200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10792751" y="9523044"/>
            <a:ext cx="457200" cy="457200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11478551" y="9523044"/>
            <a:ext cx="457200" cy="457200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12200019" y="9533736"/>
            <a:ext cx="457200" cy="457200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7608447" y="7648267"/>
            <a:ext cx="457200" cy="457200"/>
          </a:xfrm>
          <a:prstGeom prst="ellipse">
            <a:avLst/>
          </a:prstGeom>
          <a:solidFill>
            <a:srgbClr val="00B05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8336904" y="7630909"/>
            <a:ext cx="457200" cy="457200"/>
          </a:xfrm>
          <a:prstGeom prst="ellipse">
            <a:avLst/>
          </a:prstGeom>
          <a:solidFill>
            <a:srgbClr val="00B05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6414648" y="5857382"/>
            <a:ext cx="457200" cy="457200"/>
          </a:xfrm>
          <a:prstGeom prst="ellipse">
            <a:avLst/>
          </a:prstGeom>
          <a:solidFill>
            <a:srgbClr val="7030A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7296951" y="5857382"/>
            <a:ext cx="457200" cy="457200"/>
          </a:xfrm>
          <a:prstGeom prst="ellipse">
            <a:avLst/>
          </a:prstGeom>
          <a:solidFill>
            <a:srgbClr val="7030A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8144396" y="5857382"/>
            <a:ext cx="457200" cy="457200"/>
          </a:xfrm>
          <a:prstGeom prst="ellipse">
            <a:avLst/>
          </a:prstGeom>
          <a:solidFill>
            <a:srgbClr val="7030A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10112498" y="7698401"/>
            <a:ext cx="457200" cy="457200"/>
          </a:xfrm>
          <a:prstGeom prst="ellipse">
            <a:avLst/>
          </a:prstGeom>
          <a:solidFill>
            <a:srgbClr val="00B05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10827691" y="7673766"/>
            <a:ext cx="457200" cy="457200"/>
          </a:xfrm>
          <a:prstGeom prst="ellipse">
            <a:avLst/>
          </a:prstGeom>
          <a:solidFill>
            <a:srgbClr val="00B05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11520359" y="7691124"/>
            <a:ext cx="457200" cy="457200"/>
          </a:xfrm>
          <a:prstGeom prst="ellipse">
            <a:avLst/>
          </a:prstGeom>
          <a:solidFill>
            <a:srgbClr val="00B05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12248816" y="7673766"/>
            <a:ext cx="457200" cy="457200"/>
          </a:xfrm>
          <a:prstGeom prst="ellipse">
            <a:avLst/>
          </a:prstGeom>
          <a:solidFill>
            <a:srgbClr val="00B05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10326560" y="5900239"/>
            <a:ext cx="457200" cy="457200"/>
          </a:xfrm>
          <a:prstGeom prst="ellipse">
            <a:avLst/>
          </a:prstGeom>
          <a:solidFill>
            <a:srgbClr val="7030A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11208863" y="5900239"/>
            <a:ext cx="457200" cy="457200"/>
          </a:xfrm>
          <a:prstGeom prst="ellipse">
            <a:avLst/>
          </a:prstGeom>
          <a:solidFill>
            <a:srgbClr val="7030A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12056308" y="5900239"/>
            <a:ext cx="457200" cy="457200"/>
          </a:xfrm>
          <a:prstGeom prst="ellipse">
            <a:avLst/>
          </a:prstGeom>
          <a:solidFill>
            <a:srgbClr val="7030A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10326560" y="4833601"/>
            <a:ext cx="457200" cy="457200"/>
          </a:xfrm>
          <a:prstGeom prst="ellipse">
            <a:avLst/>
          </a:prstGeom>
          <a:solidFill>
            <a:srgbClr val="7030A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11208863" y="4833601"/>
            <a:ext cx="457200" cy="457200"/>
          </a:xfrm>
          <a:prstGeom prst="ellipse">
            <a:avLst/>
          </a:prstGeom>
          <a:solidFill>
            <a:srgbClr val="7030A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12056308" y="4833601"/>
            <a:ext cx="457200" cy="457200"/>
          </a:xfrm>
          <a:prstGeom prst="ellipse">
            <a:avLst/>
          </a:prstGeom>
          <a:solidFill>
            <a:srgbClr val="7030A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11150073" y="3308476"/>
            <a:ext cx="457200" cy="457200"/>
          </a:xfrm>
          <a:prstGeom prst="ellipse">
            <a:avLst/>
          </a:prstGeom>
          <a:solidFill>
            <a:srgbClr val="FF000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7161494" y="8946668"/>
            <a:ext cx="858622" cy="431307"/>
            <a:chOff x="8287226" y="453421"/>
            <a:chExt cx="858622" cy="431307"/>
          </a:xfrm>
        </p:grpSpPr>
        <p:cxnSp>
          <p:nvCxnSpPr>
            <p:cNvPr id="106" name="Straight Arrow Connector 105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 flipV="1">
            <a:off x="6643249" y="3747732"/>
            <a:ext cx="865197" cy="2109650"/>
          </a:xfrm>
          <a:prstGeom prst="straightConnector1">
            <a:avLst/>
          </a:prstGeom>
          <a:ln w="25400">
            <a:solidFill>
              <a:srgbClr val="D9D9D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 flipV="1">
            <a:off x="7508445" y="3747732"/>
            <a:ext cx="17106" cy="2109650"/>
          </a:xfrm>
          <a:prstGeom prst="straightConnector1">
            <a:avLst/>
          </a:prstGeom>
          <a:ln w="25400">
            <a:solidFill>
              <a:srgbClr val="D9D9D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 flipV="1">
            <a:off x="7508446" y="3747732"/>
            <a:ext cx="864551" cy="2109650"/>
          </a:xfrm>
          <a:prstGeom prst="straightConnector1">
            <a:avLst/>
          </a:prstGeom>
          <a:ln w="25400">
            <a:solidFill>
              <a:srgbClr val="D9D9D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V="1">
            <a:off x="10555161" y="3765677"/>
            <a:ext cx="823513" cy="1067925"/>
          </a:xfrm>
          <a:prstGeom prst="straightConnector1">
            <a:avLst/>
          </a:prstGeom>
          <a:ln w="25400">
            <a:solidFill>
              <a:srgbClr val="D9D9D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H="1" flipV="1">
            <a:off x="11378673" y="3765677"/>
            <a:ext cx="58790" cy="1067925"/>
          </a:xfrm>
          <a:prstGeom prst="straightConnector1">
            <a:avLst/>
          </a:prstGeom>
          <a:ln w="25400">
            <a:solidFill>
              <a:srgbClr val="D9D9D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H="1" flipV="1">
            <a:off x="11378674" y="3765677"/>
            <a:ext cx="906235" cy="1067925"/>
          </a:xfrm>
          <a:prstGeom prst="straightConnector1">
            <a:avLst/>
          </a:prstGeom>
          <a:ln w="25400">
            <a:solidFill>
              <a:srgbClr val="D9D9D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/>
          <p:cNvGrpSpPr/>
          <p:nvPr/>
        </p:nvGrpSpPr>
        <p:grpSpPr>
          <a:xfrm>
            <a:off x="11031080" y="6567751"/>
            <a:ext cx="861308" cy="431307"/>
            <a:chOff x="4194189" y="897333"/>
            <a:chExt cx="861308" cy="431307"/>
          </a:xfrm>
        </p:grpSpPr>
        <p:cxnSp>
          <p:nvCxnSpPr>
            <p:cNvPr id="117" name="Straight Arrow Connector 11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11047897" y="5367578"/>
            <a:ext cx="861308" cy="431307"/>
            <a:chOff x="4194189" y="897333"/>
            <a:chExt cx="861308" cy="431307"/>
          </a:xfrm>
        </p:grpSpPr>
        <p:cxnSp>
          <p:nvCxnSpPr>
            <p:cNvPr id="121" name="Straight Arrow Connector 120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123"/>
          <p:cNvGrpSpPr/>
          <p:nvPr/>
        </p:nvGrpSpPr>
        <p:grpSpPr>
          <a:xfrm>
            <a:off x="11021351" y="9003406"/>
            <a:ext cx="858622" cy="431307"/>
            <a:chOff x="8287226" y="453421"/>
            <a:chExt cx="858622" cy="431307"/>
          </a:xfrm>
        </p:grpSpPr>
        <p:cxnSp>
          <p:nvCxnSpPr>
            <p:cNvPr id="125" name="Straight Arrow Connector 124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7" name="Straight Connector 126"/>
          <p:cNvCxnSpPr/>
          <p:nvPr/>
        </p:nvCxnSpPr>
        <p:spPr>
          <a:xfrm>
            <a:off x="3096494" y="4102025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3161879" y="5516684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7057769" y="2391131"/>
            <a:ext cx="949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>
                <a:solidFill>
                  <a:prstClr val="black"/>
                </a:solidFill>
              </a:rPr>
              <a:t>cRBM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0683482" y="2391131"/>
            <a:ext cx="1685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prstClr val="black"/>
                </a:solidFill>
              </a:rPr>
              <a:t>DBM/</a:t>
            </a:r>
            <a:r>
              <a:rPr lang="en-US" sz="2400" dirty="0" err="1">
                <a:solidFill>
                  <a:prstClr val="black"/>
                </a:solidFill>
              </a:rPr>
              <a:t>cDBM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 flipH="1">
            <a:off x="2539701" y="9477184"/>
            <a:ext cx="90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L0</a:t>
            </a:r>
          </a:p>
        </p:txBody>
      </p:sp>
      <p:sp>
        <p:nvSpPr>
          <p:cNvPr id="135" name="TextBox 134"/>
          <p:cNvSpPr txBox="1"/>
          <p:nvPr/>
        </p:nvSpPr>
        <p:spPr>
          <a:xfrm flipH="1">
            <a:off x="2521829" y="7589408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L1</a:t>
            </a:r>
          </a:p>
        </p:txBody>
      </p:sp>
      <p:sp>
        <p:nvSpPr>
          <p:cNvPr id="136" name="TextBox 135"/>
          <p:cNvSpPr txBox="1"/>
          <p:nvPr/>
        </p:nvSpPr>
        <p:spPr>
          <a:xfrm flipH="1">
            <a:off x="2538429" y="5686541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L2</a:t>
            </a:r>
          </a:p>
        </p:txBody>
      </p:sp>
      <p:sp>
        <p:nvSpPr>
          <p:cNvPr id="137" name="TextBox 136"/>
          <p:cNvSpPr txBox="1"/>
          <p:nvPr/>
        </p:nvSpPr>
        <p:spPr>
          <a:xfrm flipH="1">
            <a:off x="2538427" y="4390435"/>
            <a:ext cx="131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L3</a:t>
            </a:r>
          </a:p>
        </p:txBody>
      </p:sp>
      <p:sp>
        <p:nvSpPr>
          <p:cNvPr id="138" name="TextBox 137"/>
          <p:cNvSpPr txBox="1"/>
          <p:nvPr/>
        </p:nvSpPr>
        <p:spPr>
          <a:xfrm flipH="1">
            <a:off x="2538429" y="2893227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L4</a:t>
            </a:r>
          </a:p>
        </p:txBody>
      </p:sp>
      <p:sp>
        <p:nvSpPr>
          <p:cNvPr id="139" name="TextBox 138"/>
          <p:cNvSpPr txBox="1"/>
          <p:nvPr/>
        </p:nvSpPr>
        <p:spPr>
          <a:xfrm flipH="1">
            <a:off x="2301418" y="3368646"/>
            <a:ext cx="1097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>
                <a:solidFill>
                  <a:schemeClr val="bg1">
                    <a:lumMod val="75000"/>
                  </a:schemeClr>
                </a:solidFill>
              </a:rPr>
              <a:t>(classes)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2" name="Straight Arrow Connector 141"/>
          <p:cNvCxnSpPr>
            <a:stCxn id="73" idx="0"/>
            <a:endCxn id="72" idx="4"/>
          </p:cNvCxnSpPr>
          <p:nvPr/>
        </p:nvCxnSpPr>
        <p:spPr>
          <a:xfrm flipV="1">
            <a:off x="3534815" y="3747732"/>
            <a:ext cx="649579" cy="5756116"/>
          </a:xfrm>
          <a:prstGeom prst="straightConnector1">
            <a:avLst/>
          </a:prstGeom>
          <a:ln w="25400">
            <a:solidFill>
              <a:srgbClr val="D9D9D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74" idx="0"/>
            <a:endCxn id="72" idx="4"/>
          </p:cNvCxnSpPr>
          <p:nvPr/>
        </p:nvCxnSpPr>
        <p:spPr>
          <a:xfrm flipH="1" flipV="1">
            <a:off x="4184394" y="3747732"/>
            <a:ext cx="36221" cy="5756116"/>
          </a:xfrm>
          <a:prstGeom prst="straightConnector1">
            <a:avLst/>
          </a:prstGeom>
          <a:ln w="25400">
            <a:solidFill>
              <a:srgbClr val="D9D9D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75" idx="0"/>
            <a:endCxn id="72" idx="4"/>
          </p:cNvCxnSpPr>
          <p:nvPr/>
        </p:nvCxnSpPr>
        <p:spPr>
          <a:xfrm flipH="1" flipV="1">
            <a:off x="4184394" y="3747732"/>
            <a:ext cx="722021" cy="5756116"/>
          </a:xfrm>
          <a:prstGeom prst="straightConnector1">
            <a:avLst/>
          </a:prstGeom>
          <a:ln w="25400">
            <a:solidFill>
              <a:srgbClr val="D9D9D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/>
          <p:cNvSpPr/>
          <p:nvPr/>
        </p:nvSpPr>
        <p:spPr>
          <a:xfrm>
            <a:off x="15321187" y="4677282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16311690" y="3288555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17088449" y="3292962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17087082" y="3363935"/>
            <a:ext cx="4621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Age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16295643" y="3350112"/>
            <a:ext cx="485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BPD</a:t>
            </a:r>
          </a:p>
        </p:txBody>
      </p:sp>
      <p:sp>
        <p:nvSpPr>
          <p:cNvPr id="158" name="Oval 157"/>
          <p:cNvSpPr/>
          <p:nvPr/>
        </p:nvSpPr>
        <p:spPr>
          <a:xfrm>
            <a:off x="17332805" y="5949441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14270686" y="7767207"/>
            <a:ext cx="9421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92D050"/>
                </a:solidFill>
              </a:rPr>
              <a:t>modQTL</a:t>
            </a:r>
            <a:endParaRPr lang="en-US" sz="1200" dirty="0">
              <a:solidFill>
                <a:srgbClr val="92D050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17156162" y="7771022"/>
            <a:ext cx="11220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92D050"/>
                </a:solidFill>
              </a:rPr>
              <a:t>fQTL</a:t>
            </a:r>
            <a:endParaRPr lang="en-US" sz="1200" dirty="0">
              <a:solidFill>
                <a:srgbClr val="92D050"/>
              </a:solidFill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15039903" y="5944315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16615196" y="5954318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17708637" y="469227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16887628" y="4697368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6104240" y="470113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15840777" y="5962585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18084338" y="5935148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15696196" y="3278619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15682545" y="3360670"/>
            <a:ext cx="4459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SCZ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7851403" y="3317322"/>
            <a:ext cx="779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Traits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15485873" y="3072591"/>
            <a:ext cx="3046033" cy="8131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/>
          <p:cNvSpPr txBox="1"/>
          <p:nvPr/>
        </p:nvSpPr>
        <p:spPr>
          <a:xfrm>
            <a:off x="16518868" y="2395585"/>
            <a:ext cx="1282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prstClr val="black"/>
                </a:solidFill>
              </a:rPr>
              <a:t>DSPN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14035211" y="8216512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14141146" y="8319613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14858484" y="8325839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15619254" y="831524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7891032" y="8299269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17261527" y="8299269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18519096" y="8322429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/>
          <p:cNvSpPr/>
          <p:nvPr/>
        </p:nvSpPr>
        <p:spPr>
          <a:xfrm>
            <a:off x="17041682" y="8216511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TextBox 195"/>
          <p:cNvSpPr txBox="1"/>
          <p:nvPr/>
        </p:nvSpPr>
        <p:spPr>
          <a:xfrm>
            <a:off x="15852585" y="8262865"/>
            <a:ext cx="1140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Enhancers</a:t>
            </a:r>
          </a:p>
        </p:txBody>
      </p:sp>
      <p:sp>
        <p:nvSpPr>
          <p:cNvPr id="197" name="Oval 196"/>
          <p:cNvSpPr/>
          <p:nvPr/>
        </p:nvSpPr>
        <p:spPr>
          <a:xfrm>
            <a:off x="19151517" y="830323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TextBox 197"/>
          <p:cNvSpPr txBox="1"/>
          <p:nvPr/>
        </p:nvSpPr>
        <p:spPr>
          <a:xfrm>
            <a:off x="19323942" y="8231109"/>
            <a:ext cx="779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Genes</a:t>
            </a:r>
          </a:p>
        </p:txBody>
      </p:sp>
      <p:sp>
        <p:nvSpPr>
          <p:cNvPr id="199" name="Arc 198"/>
          <p:cNvSpPr/>
          <p:nvPr/>
        </p:nvSpPr>
        <p:spPr>
          <a:xfrm>
            <a:off x="18108684" y="7958205"/>
            <a:ext cx="1239349" cy="592761"/>
          </a:xfrm>
          <a:prstGeom prst="arc">
            <a:avLst>
              <a:gd name="adj1" fmla="val 10497454"/>
              <a:gd name="adj2" fmla="val 0"/>
            </a:avLst>
          </a:prstGeom>
          <a:ln>
            <a:solidFill>
              <a:schemeClr val="bg2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Arc 199"/>
          <p:cNvSpPr/>
          <p:nvPr/>
        </p:nvSpPr>
        <p:spPr>
          <a:xfrm flipH="1" flipV="1">
            <a:off x="18792445" y="8355024"/>
            <a:ext cx="676831" cy="723894"/>
          </a:xfrm>
          <a:prstGeom prst="arc">
            <a:avLst>
              <a:gd name="adj1" fmla="val 10497454"/>
              <a:gd name="adj2" fmla="val 0"/>
            </a:avLst>
          </a:prstGeom>
          <a:ln>
            <a:solidFill>
              <a:schemeClr val="bg2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Arc 200"/>
          <p:cNvSpPr/>
          <p:nvPr/>
        </p:nvSpPr>
        <p:spPr>
          <a:xfrm>
            <a:off x="15081991" y="8015460"/>
            <a:ext cx="2386621" cy="590915"/>
          </a:xfrm>
          <a:prstGeom prst="arc">
            <a:avLst>
              <a:gd name="adj1" fmla="val 10708574"/>
              <a:gd name="adj2" fmla="val 0"/>
            </a:avLst>
          </a:prstGeom>
          <a:ln>
            <a:solidFill>
              <a:schemeClr val="bg2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Arc 201"/>
          <p:cNvSpPr/>
          <p:nvPr/>
        </p:nvSpPr>
        <p:spPr>
          <a:xfrm flipH="1" flipV="1">
            <a:off x="15849254" y="8408087"/>
            <a:ext cx="2245684" cy="636413"/>
          </a:xfrm>
          <a:prstGeom prst="arc">
            <a:avLst>
              <a:gd name="adj1" fmla="val 10918330"/>
              <a:gd name="adj2" fmla="val 0"/>
            </a:avLst>
          </a:prstGeom>
          <a:ln>
            <a:solidFill>
              <a:schemeClr val="bg2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Arc 202"/>
          <p:cNvSpPr/>
          <p:nvPr/>
        </p:nvSpPr>
        <p:spPr>
          <a:xfrm flipV="1">
            <a:off x="14371270" y="8503488"/>
            <a:ext cx="4365373" cy="611493"/>
          </a:xfrm>
          <a:prstGeom prst="arc">
            <a:avLst>
              <a:gd name="adj1" fmla="val 10708574"/>
              <a:gd name="adj2" fmla="val 0"/>
            </a:avLst>
          </a:prstGeom>
          <a:ln>
            <a:solidFill>
              <a:schemeClr val="bg2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14019141" y="7066534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14125076" y="7169635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14842414" y="717586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15603184" y="7165269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17874962" y="714929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17245457" y="714929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18503026" y="717245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17025612" y="7066533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19135447" y="7153253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18836479" y="7080489"/>
            <a:ext cx="1140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Modules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15439386" y="7066224"/>
            <a:ext cx="1451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Cell Fractions</a:t>
            </a:r>
            <a:endParaRPr lang="en-US" sz="1600" b="1" dirty="0"/>
          </a:p>
        </p:txBody>
      </p:sp>
      <p:sp>
        <p:nvSpPr>
          <p:cNvPr id="220" name="TextBox 219"/>
          <p:cNvSpPr txBox="1"/>
          <p:nvPr/>
        </p:nvSpPr>
        <p:spPr>
          <a:xfrm>
            <a:off x="19009004" y="5238486"/>
            <a:ext cx="1272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Higher-order Modules</a:t>
            </a:r>
            <a:endParaRPr lang="en-US" sz="1600" b="1" dirty="0"/>
          </a:p>
        </p:txBody>
      </p:sp>
      <p:cxnSp>
        <p:nvCxnSpPr>
          <p:cNvPr id="221" name="Straight Arrow Connector 220"/>
          <p:cNvCxnSpPr>
            <a:endCxn id="205" idx="5"/>
          </p:cNvCxnSpPr>
          <p:nvPr/>
        </p:nvCxnSpPr>
        <p:spPr>
          <a:xfrm flipH="1" flipV="1">
            <a:off x="14514022" y="7556515"/>
            <a:ext cx="1543693" cy="1778154"/>
          </a:xfrm>
          <a:prstGeom prst="straightConnector1">
            <a:avLst/>
          </a:prstGeom>
          <a:ln w="25400">
            <a:solidFill>
              <a:srgbClr val="92D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>
            <a:stCxn id="209" idx="3"/>
          </p:cNvCxnSpPr>
          <p:nvPr/>
        </p:nvCxnSpPr>
        <p:spPr>
          <a:xfrm flipH="1">
            <a:off x="16057714" y="7536171"/>
            <a:ext cx="1254475" cy="1798498"/>
          </a:xfrm>
          <a:prstGeom prst="straightConnector1">
            <a:avLst/>
          </a:prstGeom>
          <a:ln w="25400">
            <a:solidFill>
              <a:srgbClr val="92D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" name="Group 224"/>
          <p:cNvGrpSpPr/>
          <p:nvPr/>
        </p:nvGrpSpPr>
        <p:grpSpPr>
          <a:xfrm>
            <a:off x="16311690" y="5363966"/>
            <a:ext cx="861308" cy="431307"/>
            <a:chOff x="4194189" y="897333"/>
            <a:chExt cx="861308" cy="431307"/>
          </a:xfrm>
        </p:grpSpPr>
        <p:cxnSp>
          <p:nvCxnSpPr>
            <p:cNvPr id="226" name="Straight Arrow Connector 225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Arrow Connector 226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Arrow Connector 227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9" name="Group 228"/>
          <p:cNvGrpSpPr/>
          <p:nvPr/>
        </p:nvGrpSpPr>
        <p:grpSpPr>
          <a:xfrm>
            <a:off x="16350519" y="6624707"/>
            <a:ext cx="861308" cy="431307"/>
            <a:chOff x="4194189" y="897333"/>
            <a:chExt cx="861308" cy="431307"/>
          </a:xfrm>
        </p:grpSpPr>
        <p:cxnSp>
          <p:nvCxnSpPr>
            <p:cNvPr id="230" name="Straight Arrow Connector 229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Arrow Connector 230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Arrow Connector 231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235"/>
          <p:cNvGrpSpPr/>
          <p:nvPr/>
        </p:nvGrpSpPr>
        <p:grpSpPr>
          <a:xfrm>
            <a:off x="16350519" y="3976260"/>
            <a:ext cx="861308" cy="431307"/>
            <a:chOff x="4194189" y="897333"/>
            <a:chExt cx="861308" cy="431307"/>
          </a:xfrm>
        </p:grpSpPr>
        <p:cxnSp>
          <p:nvCxnSpPr>
            <p:cNvPr id="237" name="Straight Arrow Connector 23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Arrow Connector 23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oup 239"/>
          <p:cNvGrpSpPr/>
          <p:nvPr/>
        </p:nvGrpSpPr>
        <p:grpSpPr>
          <a:xfrm>
            <a:off x="18212905" y="7799282"/>
            <a:ext cx="858622" cy="431307"/>
            <a:chOff x="8287226" y="453421"/>
            <a:chExt cx="858622" cy="431307"/>
          </a:xfrm>
        </p:grpSpPr>
        <p:cxnSp>
          <p:nvCxnSpPr>
            <p:cNvPr id="241" name="Straight Arrow Connector 240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3" name="Group 242"/>
          <p:cNvGrpSpPr/>
          <p:nvPr/>
        </p:nvGrpSpPr>
        <p:grpSpPr>
          <a:xfrm>
            <a:off x="16702789" y="7786126"/>
            <a:ext cx="858622" cy="431307"/>
            <a:chOff x="8287226" y="453421"/>
            <a:chExt cx="858622" cy="431307"/>
          </a:xfrm>
        </p:grpSpPr>
        <p:cxnSp>
          <p:nvCxnSpPr>
            <p:cNvPr id="244" name="Straight Arrow Connector 24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6" name="Right Brace 245"/>
          <p:cNvSpPr/>
          <p:nvPr/>
        </p:nvSpPr>
        <p:spPr>
          <a:xfrm>
            <a:off x="18669925" y="4649573"/>
            <a:ext cx="303488" cy="18664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TextBox 246"/>
          <p:cNvSpPr txBox="1"/>
          <p:nvPr/>
        </p:nvSpPr>
        <p:spPr>
          <a:xfrm>
            <a:off x="2480748" y="1414967"/>
            <a:ext cx="60385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</a:t>
            </a:r>
            <a:r>
              <a:rPr lang="en-US" smtClean="0"/>
              <a:t>) schematic</a:t>
            </a:r>
            <a:endParaRPr lang="en-US"/>
          </a:p>
        </p:txBody>
      </p:sp>
      <p:sp>
        <p:nvSpPr>
          <p:cNvPr id="248" name="TextBox 247"/>
          <p:cNvSpPr txBox="1"/>
          <p:nvPr/>
        </p:nvSpPr>
        <p:spPr>
          <a:xfrm>
            <a:off x="2850183" y="11153965"/>
            <a:ext cx="9398633" cy="1448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(b) Full </a:t>
            </a:r>
            <a:r>
              <a:rPr lang="en-US" dirty="0"/>
              <a:t>m</a:t>
            </a:r>
            <a:r>
              <a:rPr lang="en-US" dirty="0" smtClean="0"/>
              <a:t>odel performance: </a:t>
            </a:r>
          </a:p>
          <a:p>
            <a:r>
              <a:rPr lang="en-US" dirty="0"/>
              <a:t> </a:t>
            </a:r>
            <a:r>
              <a:rPr lang="en-US" dirty="0" smtClean="0"/>
              <a:t>     % accuracy on balanced sample</a:t>
            </a:r>
            <a:endParaRPr lang="en-US" dirty="0"/>
          </a:p>
        </p:txBody>
      </p:sp>
      <p:sp>
        <p:nvSpPr>
          <p:cNvPr id="249" name="TextBox 248"/>
          <p:cNvSpPr txBox="1"/>
          <p:nvPr/>
        </p:nvSpPr>
        <p:spPr>
          <a:xfrm>
            <a:off x="13895047" y="11151487"/>
            <a:ext cx="10204909" cy="1448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(d) Imputation-based vs Full model: </a:t>
            </a:r>
          </a:p>
          <a:p>
            <a:r>
              <a:rPr lang="en-US" dirty="0" smtClean="0"/>
              <a:t>     % variance explained on liability scale</a:t>
            </a:r>
            <a:endParaRPr lang="en-US" dirty="0"/>
          </a:p>
        </p:txBody>
      </p:sp>
      <p:sp>
        <p:nvSpPr>
          <p:cNvPr id="250" name="TextBox 249"/>
          <p:cNvSpPr txBox="1"/>
          <p:nvPr/>
        </p:nvSpPr>
        <p:spPr>
          <a:xfrm>
            <a:off x="11717270" y="17395420"/>
            <a:ext cx="6855920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(e) Functional analysis</a:t>
            </a:r>
            <a:endParaRPr lang="en-US" dirty="0"/>
          </a:p>
        </p:txBody>
      </p:sp>
      <p:sp>
        <p:nvSpPr>
          <p:cNvPr id="251" name="TextBox 250"/>
          <p:cNvSpPr txBox="1"/>
          <p:nvPr/>
        </p:nvSpPr>
        <p:spPr>
          <a:xfrm>
            <a:off x="2838312" y="17395420"/>
            <a:ext cx="8878958" cy="1448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(c) Transcriptome and epigenome      </a:t>
            </a:r>
          </a:p>
          <a:p>
            <a:r>
              <a:rPr lang="en-US" dirty="0" smtClean="0"/>
              <a:t>      imputation; % accuracy (</a:t>
            </a:r>
            <a:r>
              <a:rPr lang="en-US" dirty="0" err="1" smtClean="0"/>
              <a:t>binarized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252" name="Table 2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638559"/>
              </p:ext>
            </p:extLst>
          </p:nvPr>
        </p:nvGraphicFramePr>
        <p:xfrm>
          <a:off x="2838312" y="12881401"/>
          <a:ext cx="10203095" cy="3640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585"/>
                <a:gridCol w="1457585"/>
                <a:gridCol w="1457585"/>
                <a:gridCol w="1457585"/>
                <a:gridCol w="1457585"/>
                <a:gridCol w="1457585"/>
                <a:gridCol w="1457585"/>
              </a:tblGrid>
              <a:tr h="885786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Gender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Ethnicity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Age (&gt;51)</a:t>
                      </a:r>
                      <a:endParaRPr lang="en-US" sz="2400" dirty="0"/>
                    </a:p>
                  </a:txBody>
                  <a:tcPr/>
                </a:tc>
              </a:tr>
              <a:tr h="68872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 (LR)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54.6%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56.7%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99.0%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61.9%</a:t>
                      </a:r>
                      <a:endParaRPr lang="en-US" sz="2400" dirty="0"/>
                    </a:p>
                  </a:txBody>
                  <a:tcPr/>
                </a:tc>
              </a:tr>
              <a:tr h="688729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</a:t>
                      </a:r>
                      <a:r>
                        <a:rPr lang="en-US" sz="2400" dirty="0" smtClean="0"/>
                        <a:t> (LR)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63.0%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63.3%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51.7%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69.7%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86.0%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81.2%</a:t>
                      </a:r>
                      <a:endParaRPr lang="en-US" sz="2400" dirty="0"/>
                    </a:p>
                  </a:txBody>
                  <a:tcPr/>
                </a:tc>
              </a:tr>
              <a:tr h="688729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</a:t>
                      </a:r>
                      <a:r>
                        <a:rPr lang="en-US" sz="2400" dirty="0" smtClean="0"/>
                        <a:t> (</a:t>
                      </a:r>
                      <a:r>
                        <a:rPr lang="en-US" sz="2400" dirty="0" err="1" smtClean="0"/>
                        <a:t>cRBM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70.3%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71.1%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71.5%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89.0%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83.1%</a:t>
                      </a:r>
                      <a:endParaRPr lang="en-US" sz="2400" dirty="0"/>
                    </a:p>
                  </a:txBody>
                  <a:tcPr/>
                </a:tc>
              </a:tr>
              <a:tr h="688729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</a:t>
                      </a:r>
                      <a:r>
                        <a:rPr lang="en-US" sz="2400" baseline="0" dirty="0" smtClean="0"/>
                        <a:t> (DSPN)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73.6%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76.7%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73.3%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73.2%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94.3%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86.9%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3" name="Table 2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334812"/>
              </p:ext>
            </p:extLst>
          </p:nvPr>
        </p:nvGraphicFramePr>
        <p:xfrm>
          <a:off x="13764971" y="12878075"/>
          <a:ext cx="11315850" cy="2531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550"/>
                <a:gridCol w="1616550"/>
                <a:gridCol w="1616550"/>
                <a:gridCol w="1616550"/>
                <a:gridCol w="1616550"/>
                <a:gridCol w="1616550"/>
                <a:gridCol w="1616550"/>
              </a:tblGrid>
              <a:tr h="732625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 (LR)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Imputed (</a:t>
                      </a:r>
                      <a:r>
                        <a:rPr lang="en-US" sz="2400" dirty="0" err="1" smtClean="0"/>
                        <a:t>eQTL</a:t>
                      </a:r>
                      <a:r>
                        <a:rPr lang="en-US" sz="2400" dirty="0" smtClean="0"/>
                        <a:t> only)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Imputed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fQTL</a:t>
                      </a:r>
                      <a:r>
                        <a:rPr lang="en-US" sz="2400" dirty="0" smtClean="0"/>
                        <a:t>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Imputed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cQTL</a:t>
                      </a:r>
                      <a:r>
                        <a:rPr lang="en-US" sz="2400" dirty="0" smtClean="0"/>
                        <a:t>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Imputed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DSPN (full model)</a:t>
                      </a:r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32.8%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16.3%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22.6%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53.8%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0.4%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21.4%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8" name="Table 2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30989"/>
              </p:ext>
            </p:extLst>
          </p:nvPr>
        </p:nvGraphicFramePr>
        <p:xfrm>
          <a:off x="2860988" y="19908655"/>
          <a:ext cx="8717944" cy="14271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743"/>
                <a:gridCol w="1089743"/>
                <a:gridCol w="1089743"/>
                <a:gridCol w="1089743"/>
                <a:gridCol w="1089743"/>
                <a:gridCol w="1089743"/>
                <a:gridCol w="1089743"/>
                <a:gridCol w="1089743"/>
              </a:tblGrid>
              <a:tr h="71359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 genes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All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1000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250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10</a:t>
                      </a:r>
                      <a:endParaRPr lang="en-US" sz="2200" dirty="0"/>
                    </a:p>
                  </a:txBody>
                  <a:tcPr/>
                </a:tc>
              </a:tr>
              <a:tr h="71359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Test</a:t>
                      </a:r>
                      <a:r>
                        <a:rPr lang="en-US" sz="2000" baseline="0" dirty="0" smtClean="0"/>
                        <a:t> accuracy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52.7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55.0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56.9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59.2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63.1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66.3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72.9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86" name="TextBox 585"/>
          <p:cNvSpPr txBox="1"/>
          <p:nvPr/>
        </p:nvSpPr>
        <p:spPr>
          <a:xfrm>
            <a:off x="12632206" y="18499268"/>
            <a:ext cx="3653347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GRIN1</a:t>
            </a:r>
            <a:endParaRPr lang="en-US" dirty="0"/>
          </a:p>
        </p:txBody>
      </p:sp>
      <p:sp>
        <p:nvSpPr>
          <p:cNvPr id="587" name="TextBox 586"/>
          <p:cNvSpPr txBox="1"/>
          <p:nvPr/>
        </p:nvSpPr>
        <p:spPr>
          <a:xfrm>
            <a:off x="19411092" y="18483533"/>
            <a:ext cx="3653347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C4A/C4B</a:t>
            </a:r>
            <a:endParaRPr lang="en-US" dirty="0"/>
          </a:p>
        </p:txBody>
      </p:sp>
      <p:grpSp>
        <p:nvGrpSpPr>
          <p:cNvPr id="589" name="Group 588"/>
          <p:cNvGrpSpPr/>
          <p:nvPr/>
        </p:nvGrpSpPr>
        <p:grpSpPr>
          <a:xfrm>
            <a:off x="20851265" y="3657889"/>
            <a:ext cx="861308" cy="431307"/>
            <a:chOff x="4194189" y="897333"/>
            <a:chExt cx="861308" cy="431307"/>
          </a:xfrm>
        </p:grpSpPr>
        <p:cxnSp>
          <p:nvCxnSpPr>
            <p:cNvPr id="590" name="Straight Arrow Connector 589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Straight Arrow Connector 590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Straight Arrow Connector 591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3" name="TextBox 592"/>
          <p:cNvSpPr txBox="1"/>
          <p:nvPr/>
        </p:nvSpPr>
        <p:spPr>
          <a:xfrm>
            <a:off x="22125830" y="3537643"/>
            <a:ext cx="3019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Full connectivity</a:t>
            </a:r>
            <a:endParaRPr lang="en-US" sz="3200" dirty="0"/>
          </a:p>
        </p:txBody>
      </p:sp>
      <p:grpSp>
        <p:nvGrpSpPr>
          <p:cNvPr id="595" name="Group 594"/>
          <p:cNvGrpSpPr/>
          <p:nvPr/>
        </p:nvGrpSpPr>
        <p:grpSpPr>
          <a:xfrm>
            <a:off x="20808455" y="4802557"/>
            <a:ext cx="858622" cy="431307"/>
            <a:chOff x="8287226" y="453421"/>
            <a:chExt cx="858622" cy="431307"/>
          </a:xfrm>
        </p:grpSpPr>
        <p:cxnSp>
          <p:nvCxnSpPr>
            <p:cNvPr id="596" name="Straight Arrow Connector 595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7" name="Straight Arrow Connector 596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8" name="TextBox 597"/>
          <p:cNvSpPr txBox="1"/>
          <p:nvPr/>
        </p:nvSpPr>
        <p:spPr>
          <a:xfrm>
            <a:off x="22165997" y="4661368"/>
            <a:ext cx="3568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Sparse connectivity</a:t>
            </a:r>
            <a:endParaRPr lang="en-US" sz="3200" dirty="0"/>
          </a:p>
        </p:txBody>
      </p:sp>
      <p:cxnSp>
        <p:nvCxnSpPr>
          <p:cNvPr id="601" name="Straight Arrow Connector 600"/>
          <p:cNvCxnSpPr/>
          <p:nvPr/>
        </p:nvCxnSpPr>
        <p:spPr>
          <a:xfrm>
            <a:off x="20698634" y="6081611"/>
            <a:ext cx="1169084" cy="8742"/>
          </a:xfrm>
          <a:prstGeom prst="straightConnector1">
            <a:avLst/>
          </a:prstGeom>
          <a:ln w="25400">
            <a:solidFill>
              <a:srgbClr val="92D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3" name="TextBox 602"/>
          <p:cNvSpPr txBox="1"/>
          <p:nvPr/>
        </p:nvSpPr>
        <p:spPr>
          <a:xfrm>
            <a:off x="22259499" y="5830975"/>
            <a:ext cx="1263651" cy="595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QTL</a:t>
            </a:r>
            <a:endParaRPr lang="en-US" sz="3200" dirty="0"/>
          </a:p>
        </p:txBody>
      </p:sp>
      <p:sp>
        <p:nvSpPr>
          <p:cNvPr id="604" name="Arc 603"/>
          <p:cNvSpPr/>
          <p:nvPr/>
        </p:nvSpPr>
        <p:spPr>
          <a:xfrm>
            <a:off x="20672280" y="6808897"/>
            <a:ext cx="1239349" cy="592761"/>
          </a:xfrm>
          <a:prstGeom prst="arc">
            <a:avLst>
              <a:gd name="adj1" fmla="val 10497454"/>
              <a:gd name="adj2" fmla="val 0"/>
            </a:avLst>
          </a:prstGeom>
          <a:ln>
            <a:solidFill>
              <a:schemeClr val="bg2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TextBox 604"/>
          <p:cNvSpPr txBox="1"/>
          <p:nvPr/>
        </p:nvSpPr>
        <p:spPr>
          <a:xfrm>
            <a:off x="22273614" y="6817429"/>
            <a:ext cx="2871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GRN linkage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876305" y="16664248"/>
            <a:ext cx="10399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Gen = Genome-based; </a:t>
            </a:r>
            <a:r>
              <a:rPr lang="en-US" sz="2000" dirty="0" err="1" smtClean="0"/>
              <a:t>Tr</a:t>
            </a:r>
            <a:r>
              <a:rPr lang="en-US" sz="2000" dirty="0" smtClean="0"/>
              <a:t> = Transcriptome-based; LR = Logistic Regression; DPSN = Deep Structured Phenotype Network</a:t>
            </a:r>
            <a:endParaRPr lang="en-US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19530806" y="19638949"/>
            <a:ext cx="6319039" cy="7474652"/>
            <a:chOff x="12567997" y="18890549"/>
            <a:chExt cx="6319039" cy="7474652"/>
          </a:xfrm>
        </p:grpSpPr>
        <p:grpSp>
          <p:nvGrpSpPr>
            <p:cNvPr id="682" name="Group 681"/>
            <p:cNvGrpSpPr/>
            <p:nvPr/>
          </p:nvGrpSpPr>
          <p:grpSpPr>
            <a:xfrm>
              <a:off x="12567997" y="18890549"/>
              <a:ext cx="6319039" cy="7474652"/>
              <a:chOff x="12415597" y="18959821"/>
              <a:chExt cx="6319039" cy="7474652"/>
            </a:xfrm>
          </p:grpSpPr>
          <p:sp>
            <p:nvSpPr>
              <p:cNvPr id="683" name="Oval 682"/>
              <p:cNvSpPr/>
              <p:nvPr/>
            </p:nvSpPr>
            <p:spPr>
              <a:xfrm>
                <a:off x="14388210" y="25564388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4" name="Oval 683"/>
              <p:cNvSpPr/>
              <p:nvPr/>
            </p:nvSpPr>
            <p:spPr>
              <a:xfrm>
                <a:off x="15263032" y="25573364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6" name="Oval 685"/>
              <p:cNvSpPr/>
              <p:nvPr/>
            </p:nvSpPr>
            <p:spPr>
              <a:xfrm>
                <a:off x="13427737" y="25542530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7" name="TextBox 686"/>
              <p:cNvSpPr txBox="1"/>
              <p:nvPr/>
            </p:nvSpPr>
            <p:spPr>
              <a:xfrm>
                <a:off x="17114378" y="25590872"/>
                <a:ext cx="7793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SNPs</a:t>
                </a:r>
              </a:p>
            </p:txBody>
          </p:sp>
          <p:sp>
            <p:nvSpPr>
              <p:cNvPr id="688" name="Rectangle 687"/>
              <p:cNvSpPr/>
              <p:nvPr/>
            </p:nvSpPr>
            <p:spPr>
              <a:xfrm>
                <a:off x="13326589" y="25390466"/>
                <a:ext cx="4381425" cy="791168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9" name="Oval 688"/>
              <p:cNvSpPr/>
              <p:nvPr/>
            </p:nvSpPr>
            <p:spPr>
              <a:xfrm>
                <a:off x="13879522" y="20713038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0" name="Oval 689"/>
              <p:cNvSpPr/>
              <p:nvPr/>
            </p:nvSpPr>
            <p:spPr>
              <a:xfrm>
                <a:off x="14870025" y="19324311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1" name="Oval 690"/>
              <p:cNvSpPr/>
              <p:nvPr/>
            </p:nvSpPr>
            <p:spPr>
              <a:xfrm>
                <a:off x="15646784" y="19328718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2" name="Rectangle 691"/>
              <p:cNvSpPr/>
              <p:nvPr/>
            </p:nvSpPr>
            <p:spPr>
              <a:xfrm>
                <a:off x="15645417" y="19399691"/>
                <a:ext cx="46217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</a:rPr>
                  <a:t>Age</a:t>
                </a:r>
              </a:p>
            </p:txBody>
          </p:sp>
          <p:sp>
            <p:nvSpPr>
              <p:cNvPr id="693" name="Rectangle 692"/>
              <p:cNvSpPr/>
              <p:nvPr/>
            </p:nvSpPr>
            <p:spPr>
              <a:xfrm>
                <a:off x="14853978" y="19385868"/>
                <a:ext cx="48553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</a:rPr>
                  <a:t>BPD</a:t>
                </a:r>
              </a:p>
            </p:txBody>
          </p:sp>
          <p:sp>
            <p:nvSpPr>
              <p:cNvPr id="694" name="Oval 693"/>
              <p:cNvSpPr/>
              <p:nvPr/>
            </p:nvSpPr>
            <p:spPr>
              <a:xfrm>
                <a:off x="15735863" y="21985197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5" name="Oval 694"/>
              <p:cNvSpPr/>
              <p:nvPr/>
            </p:nvSpPr>
            <p:spPr>
              <a:xfrm>
                <a:off x="13598238" y="21980071"/>
                <a:ext cx="455678" cy="453258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6" name="Oval 695"/>
              <p:cNvSpPr/>
              <p:nvPr/>
            </p:nvSpPr>
            <p:spPr>
              <a:xfrm>
                <a:off x="14425388" y="21962365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7" name="Oval 696"/>
              <p:cNvSpPr/>
              <p:nvPr/>
            </p:nvSpPr>
            <p:spPr>
              <a:xfrm>
                <a:off x="16266972" y="20728026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9" name="Oval 698"/>
              <p:cNvSpPr/>
              <p:nvPr/>
            </p:nvSpPr>
            <p:spPr>
              <a:xfrm>
                <a:off x="15576976" y="20736886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0" name="Oval 699"/>
              <p:cNvSpPr/>
              <p:nvPr/>
            </p:nvSpPr>
            <p:spPr>
              <a:xfrm>
                <a:off x="16346099" y="21985291"/>
                <a:ext cx="455678" cy="453258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3" name="Rectangle 702"/>
              <p:cNvSpPr/>
              <p:nvPr/>
            </p:nvSpPr>
            <p:spPr>
              <a:xfrm>
                <a:off x="14240880" y="19396426"/>
                <a:ext cx="44595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FF0000"/>
                    </a:solidFill>
                  </a:rPr>
                  <a:t>SCZ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04" name="TextBox 703"/>
              <p:cNvSpPr txBox="1"/>
              <p:nvPr/>
            </p:nvSpPr>
            <p:spPr>
              <a:xfrm>
                <a:off x="16409738" y="19353078"/>
                <a:ext cx="7793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Traits</a:t>
                </a:r>
              </a:p>
            </p:txBody>
          </p:sp>
          <p:sp>
            <p:nvSpPr>
              <p:cNvPr id="705" name="Rectangle 704"/>
              <p:cNvSpPr/>
              <p:nvPr/>
            </p:nvSpPr>
            <p:spPr>
              <a:xfrm>
                <a:off x="14044208" y="19108347"/>
                <a:ext cx="3046033" cy="813124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6" name="Rectangle 705"/>
              <p:cNvSpPr/>
              <p:nvPr/>
            </p:nvSpPr>
            <p:spPr>
              <a:xfrm>
                <a:off x="12593546" y="24252268"/>
                <a:ext cx="2926080" cy="708871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7" name="Oval 706"/>
              <p:cNvSpPr/>
              <p:nvPr/>
            </p:nvSpPr>
            <p:spPr>
              <a:xfrm>
                <a:off x="12699481" y="24355369"/>
                <a:ext cx="455678" cy="453258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1" name="Oval 710"/>
              <p:cNvSpPr/>
              <p:nvPr/>
            </p:nvSpPr>
            <p:spPr>
              <a:xfrm>
                <a:off x="15819862" y="24335025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3" name="Rectangle 712"/>
              <p:cNvSpPr/>
              <p:nvPr/>
            </p:nvSpPr>
            <p:spPr>
              <a:xfrm>
                <a:off x="15600017" y="24252267"/>
                <a:ext cx="3003191" cy="724324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4" name="TextBox 713"/>
              <p:cNvSpPr txBox="1"/>
              <p:nvPr/>
            </p:nvSpPr>
            <p:spPr>
              <a:xfrm>
                <a:off x="14410920" y="24298621"/>
                <a:ext cx="11405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Enhancers</a:t>
                </a:r>
              </a:p>
            </p:txBody>
          </p:sp>
          <p:sp>
            <p:nvSpPr>
              <p:cNvPr id="715" name="Oval 714"/>
              <p:cNvSpPr/>
              <p:nvPr/>
            </p:nvSpPr>
            <p:spPr>
              <a:xfrm>
                <a:off x="17709852" y="24338987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6" name="TextBox 715"/>
              <p:cNvSpPr txBox="1"/>
              <p:nvPr/>
            </p:nvSpPr>
            <p:spPr>
              <a:xfrm>
                <a:off x="17882277" y="24266865"/>
                <a:ext cx="7793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Genes</a:t>
                </a:r>
              </a:p>
            </p:txBody>
          </p:sp>
          <p:sp>
            <p:nvSpPr>
              <p:cNvPr id="717" name="Rectangle 716"/>
              <p:cNvSpPr/>
              <p:nvPr/>
            </p:nvSpPr>
            <p:spPr>
              <a:xfrm>
                <a:off x="12577476" y="23102290"/>
                <a:ext cx="2926080" cy="708871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8" name="Oval 717"/>
              <p:cNvSpPr/>
              <p:nvPr/>
            </p:nvSpPr>
            <p:spPr>
              <a:xfrm>
                <a:off x="12683411" y="23205391"/>
                <a:ext cx="455678" cy="453258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9" name="Oval 718"/>
              <p:cNvSpPr/>
              <p:nvPr/>
            </p:nvSpPr>
            <p:spPr>
              <a:xfrm>
                <a:off x="13400749" y="23211617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0" name="Oval 719"/>
              <p:cNvSpPr/>
              <p:nvPr/>
            </p:nvSpPr>
            <p:spPr>
              <a:xfrm>
                <a:off x="14161519" y="23201025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2" name="Oval 721"/>
              <p:cNvSpPr/>
              <p:nvPr/>
            </p:nvSpPr>
            <p:spPr>
              <a:xfrm>
                <a:off x="15803792" y="23185047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3" name="Oval 722"/>
              <p:cNvSpPr/>
              <p:nvPr/>
            </p:nvSpPr>
            <p:spPr>
              <a:xfrm>
                <a:off x="16479472" y="23208207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4" name="Rectangle 723"/>
              <p:cNvSpPr/>
              <p:nvPr/>
            </p:nvSpPr>
            <p:spPr>
              <a:xfrm>
                <a:off x="15583947" y="23102289"/>
                <a:ext cx="3003191" cy="724324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5" name="Oval 724"/>
              <p:cNvSpPr/>
              <p:nvPr/>
            </p:nvSpPr>
            <p:spPr>
              <a:xfrm>
                <a:off x="17693782" y="23189009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6" name="TextBox 725"/>
              <p:cNvSpPr txBox="1"/>
              <p:nvPr/>
            </p:nvSpPr>
            <p:spPr>
              <a:xfrm>
                <a:off x="17394814" y="23116245"/>
                <a:ext cx="11405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Modules</a:t>
                </a:r>
              </a:p>
            </p:txBody>
          </p:sp>
          <p:sp>
            <p:nvSpPr>
              <p:cNvPr id="727" name="TextBox 726"/>
              <p:cNvSpPr txBox="1"/>
              <p:nvPr/>
            </p:nvSpPr>
            <p:spPr>
              <a:xfrm>
                <a:off x="13997721" y="23101980"/>
                <a:ext cx="14518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/>
                  <a:t>Cell Fractions</a:t>
                </a:r>
                <a:endParaRPr lang="en-US" sz="1600" b="1" dirty="0"/>
              </a:p>
            </p:txBody>
          </p:sp>
          <p:grpSp>
            <p:nvGrpSpPr>
              <p:cNvPr id="728" name="Group 727"/>
              <p:cNvGrpSpPr/>
              <p:nvPr/>
            </p:nvGrpSpPr>
            <p:grpSpPr>
              <a:xfrm>
                <a:off x="14870025" y="21399722"/>
                <a:ext cx="861308" cy="431307"/>
                <a:chOff x="4194189" y="897333"/>
                <a:chExt cx="861308" cy="431307"/>
              </a:xfrm>
            </p:grpSpPr>
            <p:cxnSp>
              <p:nvCxnSpPr>
                <p:cNvPr id="744" name="Straight Arrow Connector 743"/>
                <p:cNvCxnSpPr/>
                <p:nvPr/>
              </p:nvCxnSpPr>
              <p:spPr>
                <a:xfrm flipH="1" flipV="1">
                  <a:off x="4196875" y="897333"/>
                  <a:ext cx="858622" cy="431307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5" name="Straight Arrow Connector 744"/>
                <p:cNvCxnSpPr/>
                <p:nvPr/>
              </p:nvCxnSpPr>
              <p:spPr>
                <a:xfrm flipV="1">
                  <a:off x="4194189" y="905903"/>
                  <a:ext cx="815916" cy="384612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6" name="Straight Arrow Connector 745"/>
                <p:cNvCxnSpPr/>
                <p:nvPr/>
              </p:nvCxnSpPr>
              <p:spPr>
                <a:xfrm flipV="1">
                  <a:off x="4603870" y="950897"/>
                  <a:ext cx="12339" cy="354478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9" name="Group 728"/>
              <p:cNvGrpSpPr/>
              <p:nvPr/>
            </p:nvGrpSpPr>
            <p:grpSpPr>
              <a:xfrm>
                <a:off x="14908854" y="22660463"/>
                <a:ext cx="861308" cy="431307"/>
                <a:chOff x="4194189" y="897333"/>
                <a:chExt cx="861308" cy="431307"/>
              </a:xfrm>
            </p:grpSpPr>
            <p:cxnSp>
              <p:nvCxnSpPr>
                <p:cNvPr id="741" name="Straight Arrow Connector 740"/>
                <p:cNvCxnSpPr/>
                <p:nvPr/>
              </p:nvCxnSpPr>
              <p:spPr>
                <a:xfrm flipH="1" flipV="1">
                  <a:off x="4196875" y="897333"/>
                  <a:ext cx="858622" cy="431307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2" name="Straight Arrow Connector 741"/>
                <p:cNvCxnSpPr/>
                <p:nvPr/>
              </p:nvCxnSpPr>
              <p:spPr>
                <a:xfrm flipV="1">
                  <a:off x="4194189" y="905903"/>
                  <a:ext cx="815916" cy="384612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3" name="Straight Arrow Connector 742"/>
                <p:cNvCxnSpPr/>
                <p:nvPr/>
              </p:nvCxnSpPr>
              <p:spPr>
                <a:xfrm flipV="1">
                  <a:off x="4603870" y="950897"/>
                  <a:ext cx="12339" cy="354478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0" name="Group 729"/>
              <p:cNvGrpSpPr/>
              <p:nvPr/>
            </p:nvGrpSpPr>
            <p:grpSpPr>
              <a:xfrm>
                <a:off x="14908854" y="20012016"/>
                <a:ext cx="861308" cy="431307"/>
                <a:chOff x="4194189" y="897333"/>
                <a:chExt cx="861308" cy="431307"/>
              </a:xfrm>
            </p:grpSpPr>
            <p:cxnSp>
              <p:nvCxnSpPr>
                <p:cNvPr id="738" name="Straight Arrow Connector 737"/>
                <p:cNvCxnSpPr/>
                <p:nvPr/>
              </p:nvCxnSpPr>
              <p:spPr>
                <a:xfrm flipH="1" flipV="1">
                  <a:off x="4196875" y="897333"/>
                  <a:ext cx="858622" cy="431307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9" name="Straight Arrow Connector 738"/>
                <p:cNvCxnSpPr/>
                <p:nvPr/>
              </p:nvCxnSpPr>
              <p:spPr>
                <a:xfrm flipV="1">
                  <a:off x="4194189" y="905903"/>
                  <a:ext cx="815916" cy="384612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0" name="Straight Arrow Connector 739"/>
                <p:cNvCxnSpPr/>
                <p:nvPr/>
              </p:nvCxnSpPr>
              <p:spPr>
                <a:xfrm flipV="1">
                  <a:off x="4603870" y="950897"/>
                  <a:ext cx="12339" cy="354478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1" name="Group 730"/>
              <p:cNvGrpSpPr/>
              <p:nvPr/>
            </p:nvGrpSpPr>
            <p:grpSpPr>
              <a:xfrm>
                <a:off x="16771240" y="23835038"/>
                <a:ext cx="858622" cy="431307"/>
                <a:chOff x="8287226" y="453421"/>
                <a:chExt cx="858622" cy="431307"/>
              </a:xfrm>
            </p:grpSpPr>
            <p:cxnSp>
              <p:nvCxnSpPr>
                <p:cNvPr id="736" name="Straight Arrow Connector 735"/>
                <p:cNvCxnSpPr/>
                <p:nvPr/>
              </p:nvCxnSpPr>
              <p:spPr>
                <a:xfrm flipH="1" flipV="1">
                  <a:off x="8287226" y="453421"/>
                  <a:ext cx="858622" cy="431307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7" name="Straight Arrow Connector 736"/>
                <p:cNvCxnSpPr/>
                <p:nvPr/>
              </p:nvCxnSpPr>
              <p:spPr>
                <a:xfrm flipV="1">
                  <a:off x="8694221" y="506985"/>
                  <a:ext cx="12339" cy="354478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2" name="Group 731"/>
              <p:cNvGrpSpPr/>
              <p:nvPr/>
            </p:nvGrpSpPr>
            <p:grpSpPr>
              <a:xfrm>
                <a:off x="15261124" y="23821882"/>
                <a:ext cx="858622" cy="431307"/>
                <a:chOff x="8287226" y="453421"/>
                <a:chExt cx="858622" cy="431307"/>
              </a:xfrm>
            </p:grpSpPr>
            <p:cxnSp>
              <p:nvCxnSpPr>
                <p:cNvPr id="734" name="Straight Arrow Connector 733"/>
                <p:cNvCxnSpPr/>
                <p:nvPr/>
              </p:nvCxnSpPr>
              <p:spPr>
                <a:xfrm flipH="1" flipV="1">
                  <a:off x="8287226" y="453421"/>
                  <a:ext cx="858622" cy="431307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5" name="Straight Arrow Connector 734"/>
                <p:cNvCxnSpPr/>
                <p:nvPr/>
              </p:nvCxnSpPr>
              <p:spPr>
                <a:xfrm flipV="1">
                  <a:off x="8694221" y="506985"/>
                  <a:ext cx="12339" cy="354478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33" name="Rectangle 732"/>
              <p:cNvSpPr/>
              <p:nvPr/>
            </p:nvSpPr>
            <p:spPr>
              <a:xfrm>
                <a:off x="12415597" y="18959821"/>
                <a:ext cx="6319039" cy="7474652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7" name="Oval 746"/>
            <p:cNvSpPr/>
            <p:nvPr/>
          </p:nvSpPr>
          <p:spPr>
            <a:xfrm>
              <a:off x="14371593" y="19259446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8" name="Oval 747"/>
            <p:cNvSpPr/>
            <p:nvPr/>
          </p:nvSpPr>
          <p:spPr>
            <a:xfrm>
              <a:off x="14911719" y="20688017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9" name="Oval 748"/>
            <p:cNvSpPr/>
            <p:nvPr/>
          </p:nvSpPr>
          <p:spPr>
            <a:xfrm>
              <a:off x="15283654" y="21949482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0" name="Oval 749"/>
            <p:cNvSpPr/>
            <p:nvPr/>
          </p:nvSpPr>
          <p:spPr>
            <a:xfrm>
              <a:off x="17208050" y="23126463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Oval 750"/>
            <p:cNvSpPr/>
            <p:nvPr/>
          </p:nvSpPr>
          <p:spPr>
            <a:xfrm>
              <a:off x="16640642" y="24276212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Oval 752"/>
            <p:cNvSpPr/>
            <p:nvPr/>
          </p:nvSpPr>
          <p:spPr>
            <a:xfrm>
              <a:off x="14150464" y="24305793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4" name="Straight Arrow Connector 753"/>
            <p:cNvCxnSpPr>
              <a:stCxn id="747" idx="4"/>
              <a:endCxn id="748" idx="1"/>
            </p:cNvCxnSpPr>
            <p:nvPr/>
          </p:nvCxnSpPr>
          <p:spPr>
            <a:xfrm>
              <a:off x="14599432" y="19712704"/>
              <a:ext cx="379019" cy="1041691"/>
            </a:xfrm>
            <a:prstGeom prst="straightConnector1">
              <a:avLst/>
            </a:prstGeom>
            <a:ln w="57150" cmpd="sng">
              <a:solidFill>
                <a:srgbClr val="3366FF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5" name="Straight Arrow Connector 754"/>
            <p:cNvCxnSpPr>
              <a:stCxn id="748" idx="5"/>
              <a:endCxn id="749" idx="1"/>
            </p:cNvCxnSpPr>
            <p:nvPr/>
          </p:nvCxnSpPr>
          <p:spPr>
            <a:xfrm>
              <a:off x="15300665" y="21074897"/>
              <a:ext cx="49721" cy="940963"/>
            </a:xfrm>
            <a:prstGeom prst="straightConnector1">
              <a:avLst/>
            </a:prstGeom>
            <a:ln w="57150" cmpd="sng">
              <a:solidFill>
                <a:srgbClr val="3366FF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6" name="Straight Arrow Connector 755"/>
            <p:cNvCxnSpPr>
              <a:stCxn id="749" idx="4"/>
              <a:endCxn id="750" idx="0"/>
            </p:cNvCxnSpPr>
            <p:nvPr/>
          </p:nvCxnSpPr>
          <p:spPr>
            <a:xfrm>
              <a:off x="15511493" y="22402740"/>
              <a:ext cx="1924396" cy="723723"/>
            </a:xfrm>
            <a:prstGeom prst="straightConnector1">
              <a:avLst/>
            </a:prstGeom>
            <a:ln w="57150" cmpd="sng">
              <a:solidFill>
                <a:srgbClr val="3366FF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7" name="Straight Arrow Connector 756"/>
            <p:cNvCxnSpPr>
              <a:stCxn id="750" idx="4"/>
              <a:endCxn id="751" idx="7"/>
            </p:cNvCxnSpPr>
            <p:nvPr/>
          </p:nvCxnSpPr>
          <p:spPr>
            <a:xfrm flipH="1">
              <a:off x="17029588" y="23579721"/>
              <a:ext cx="406301" cy="762869"/>
            </a:xfrm>
            <a:prstGeom prst="straightConnector1">
              <a:avLst/>
            </a:prstGeom>
            <a:ln w="57150" cmpd="sng">
              <a:solidFill>
                <a:srgbClr val="3366FF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9" name="Arc 758"/>
            <p:cNvSpPr/>
            <p:nvPr/>
          </p:nvSpPr>
          <p:spPr>
            <a:xfrm>
              <a:off x="13614643" y="23994478"/>
              <a:ext cx="3343503" cy="560720"/>
            </a:xfrm>
            <a:prstGeom prst="arc">
              <a:avLst>
                <a:gd name="adj1" fmla="val 10744920"/>
                <a:gd name="adj2" fmla="val 0"/>
              </a:avLst>
            </a:prstGeom>
            <a:ln w="38100">
              <a:solidFill>
                <a:srgbClr val="0C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Connector 759"/>
            <p:cNvSpPr/>
            <p:nvPr/>
          </p:nvSpPr>
          <p:spPr>
            <a:xfrm>
              <a:off x="15057155" y="20814566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1" name="Connector 760"/>
            <p:cNvSpPr/>
            <p:nvPr/>
          </p:nvSpPr>
          <p:spPr>
            <a:xfrm>
              <a:off x="17315439" y="23266813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2" name="Connector 761"/>
            <p:cNvSpPr/>
            <p:nvPr/>
          </p:nvSpPr>
          <p:spPr>
            <a:xfrm>
              <a:off x="16775114" y="24416737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3" name="Connector 762"/>
            <p:cNvSpPr/>
            <p:nvPr/>
          </p:nvSpPr>
          <p:spPr>
            <a:xfrm>
              <a:off x="15417365" y="22061472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Connector 764"/>
            <p:cNvSpPr/>
            <p:nvPr/>
          </p:nvSpPr>
          <p:spPr>
            <a:xfrm>
              <a:off x="14281290" y="24444446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6" name="Group 765"/>
          <p:cNvGrpSpPr/>
          <p:nvPr/>
        </p:nvGrpSpPr>
        <p:grpSpPr>
          <a:xfrm>
            <a:off x="12720397" y="19622069"/>
            <a:ext cx="6319039" cy="7474652"/>
            <a:chOff x="12567997" y="18890549"/>
            <a:chExt cx="6319039" cy="7474652"/>
          </a:xfrm>
        </p:grpSpPr>
        <p:grpSp>
          <p:nvGrpSpPr>
            <p:cNvPr id="767" name="Group 766"/>
            <p:cNvGrpSpPr/>
            <p:nvPr/>
          </p:nvGrpSpPr>
          <p:grpSpPr>
            <a:xfrm>
              <a:off x="12567997" y="18890549"/>
              <a:ext cx="6319039" cy="7474652"/>
              <a:chOff x="12415597" y="18959821"/>
              <a:chExt cx="6319039" cy="7474652"/>
            </a:xfrm>
          </p:grpSpPr>
          <p:sp>
            <p:nvSpPr>
              <p:cNvPr id="787" name="Oval 786"/>
              <p:cNvSpPr/>
              <p:nvPr/>
            </p:nvSpPr>
            <p:spPr>
              <a:xfrm>
                <a:off x="14388210" y="25564388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8" name="Oval 787"/>
              <p:cNvSpPr/>
              <p:nvPr/>
            </p:nvSpPr>
            <p:spPr>
              <a:xfrm>
                <a:off x="16257221" y="25572418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9" name="Oval 788"/>
              <p:cNvSpPr/>
              <p:nvPr/>
            </p:nvSpPr>
            <p:spPr>
              <a:xfrm>
                <a:off x="13427737" y="25542530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0" name="TextBox 789"/>
              <p:cNvSpPr txBox="1"/>
              <p:nvPr/>
            </p:nvSpPr>
            <p:spPr>
              <a:xfrm>
                <a:off x="17114378" y="25590872"/>
                <a:ext cx="7793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SNPs</a:t>
                </a:r>
              </a:p>
            </p:txBody>
          </p:sp>
          <p:sp>
            <p:nvSpPr>
              <p:cNvPr id="791" name="Rectangle 790"/>
              <p:cNvSpPr/>
              <p:nvPr/>
            </p:nvSpPr>
            <p:spPr>
              <a:xfrm>
                <a:off x="13326589" y="25390466"/>
                <a:ext cx="4381425" cy="791168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2" name="Oval 791"/>
              <p:cNvSpPr/>
              <p:nvPr/>
            </p:nvSpPr>
            <p:spPr>
              <a:xfrm>
                <a:off x="13879522" y="20713038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3" name="Oval 792"/>
              <p:cNvSpPr/>
              <p:nvPr/>
            </p:nvSpPr>
            <p:spPr>
              <a:xfrm>
                <a:off x="14870025" y="19324311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4" name="Oval 793"/>
              <p:cNvSpPr/>
              <p:nvPr/>
            </p:nvSpPr>
            <p:spPr>
              <a:xfrm>
                <a:off x="15646784" y="19328718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5" name="Rectangle 794"/>
              <p:cNvSpPr/>
              <p:nvPr/>
            </p:nvSpPr>
            <p:spPr>
              <a:xfrm>
                <a:off x="15645417" y="19399691"/>
                <a:ext cx="46217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</a:rPr>
                  <a:t>Age</a:t>
                </a:r>
              </a:p>
            </p:txBody>
          </p:sp>
          <p:sp>
            <p:nvSpPr>
              <p:cNvPr id="796" name="Rectangle 795"/>
              <p:cNvSpPr/>
              <p:nvPr/>
            </p:nvSpPr>
            <p:spPr>
              <a:xfrm>
                <a:off x="14853978" y="19385868"/>
                <a:ext cx="48553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</a:rPr>
                  <a:t>BPD</a:t>
                </a:r>
              </a:p>
            </p:txBody>
          </p:sp>
          <p:sp>
            <p:nvSpPr>
              <p:cNvPr id="797" name="Oval 796"/>
              <p:cNvSpPr/>
              <p:nvPr/>
            </p:nvSpPr>
            <p:spPr>
              <a:xfrm>
                <a:off x="15684104" y="22002450"/>
                <a:ext cx="455678" cy="453258"/>
              </a:xfrm>
              <a:prstGeom prst="ellipse">
                <a:avLst/>
              </a:prstGeom>
              <a:noFill/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8" name="Oval 797"/>
              <p:cNvSpPr/>
              <p:nvPr/>
            </p:nvSpPr>
            <p:spPr>
              <a:xfrm>
                <a:off x="13598238" y="21980071"/>
                <a:ext cx="455678" cy="453258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9" name="Oval 798"/>
              <p:cNvSpPr/>
              <p:nvPr/>
            </p:nvSpPr>
            <p:spPr>
              <a:xfrm>
                <a:off x="15070013" y="21990074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0" name="Oval 799"/>
              <p:cNvSpPr/>
              <p:nvPr/>
            </p:nvSpPr>
            <p:spPr>
              <a:xfrm>
                <a:off x="16266972" y="20728026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1" name="Oval 800"/>
              <p:cNvSpPr/>
              <p:nvPr/>
            </p:nvSpPr>
            <p:spPr>
              <a:xfrm>
                <a:off x="14662575" y="20736886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3" name="Rectangle 802"/>
              <p:cNvSpPr/>
              <p:nvPr/>
            </p:nvSpPr>
            <p:spPr>
              <a:xfrm>
                <a:off x="14240880" y="19396426"/>
                <a:ext cx="44595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FF0000"/>
                    </a:solidFill>
                  </a:rPr>
                  <a:t>SCZ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04" name="TextBox 803"/>
              <p:cNvSpPr txBox="1"/>
              <p:nvPr/>
            </p:nvSpPr>
            <p:spPr>
              <a:xfrm>
                <a:off x="16409738" y="19353078"/>
                <a:ext cx="7793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Traits</a:t>
                </a:r>
              </a:p>
            </p:txBody>
          </p:sp>
          <p:sp>
            <p:nvSpPr>
              <p:cNvPr id="805" name="Rectangle 804"/>
              <p:cNvSpPr/>
              <p:nvPr/>
            </p:nvSpPr>
            <p:spPr>
              <a:xfrm>
                <a:off x="14044208" y="19108347"/>
                <a:ext cx="3046033" cy="813124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6" name="Rectangle 805"/>
              <p:cNvSpPr/>
              <p:nvPr/>
            </p:nvSpPr>
            <p:spPr>
              <a:xfrm>
                <a:off x="12593546" y="24252268"/>
                <a:ext cx="2926080" cy="708871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7" name="Oval 806"/>
              <p:cNvSpPr/>
              <p:nvPr/>
            </p:nvSpPr>
            <p:spPr>
              <a:xfrm>
                <a:off x="12699481" y="24355369"/>
                <a:ext cx="455678" cy="453258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8" name="Oval 807"/>
              <p:cNvSpPr/>
              <p:nvPr/>
            </p:nvSpPr>
            <p:spPr>
              <a:xfrm>
                <a:off x="14177589" y="24351003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9" name="Oval 808"/>
              <p:cNvSpPr/>
              <p:nvPr/>
            </p:nvSpPr>
            <p:spPr>
              <a:xfrm>
                <a:off x="16449367" y="24335025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0" name="Oval 809"/>
              <p:cNvSpPr/>
              <p:nvPr/>
            </p:nvSpPr>
            <p:spPr>
              <a:xfrm>
                <a:off x="15819862" y="24335025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1" name="Rectangle 810"/>
              <p:cNvSpPr/>
              <p:nvPr/>
            </p:nvSpPr>
            <p:spPr>
              <a:xfrm>
                <a:off x="15600017" y="24252267"/>
                <a:ext cx="3003191" cy="724324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2" name="TextBox 811"/>
              <p:cNvSpPr txBox="1"/>
              <p:nvPr/>
            </p:nvSpPr>
            <p:spPr>
              <a:xfrm>
                <a:off x="14410920" y="24298621"/>
                <a:ext cx="11405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Enhancers</a:t>
                </a:r>
              </a:p>
            </p:txBody>
          </p:sp>
          <p:sp>
            <p:nvSpPr>
              <p:cNvPr id="813" name="Oval 812"/>
              <p:cNvSpPr/>
              <p:nvPr/>
            </p:nvSpPr>
            <p:spPr>
              <a:xfrm>
                <a:off x="17709852" y="24338987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4" name="TextBox 813"/>
              <p:cNvSpPr txBox="1"/>
              <p:nvPr/>
            </p:nvSpPr>
            <p:spPr>
              <a:xfrm>
                <a:off x="17882277" y="24266865"/>
                <a:ext cx="7793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Genes</a:t>
                </a:r>
              </a:p>
            </p:txBody>
          </p:sp>
          <p:sp>
            <p:nvSpPr>
              <p:cNvPr id="815" name="Rectangle 814"/>
              <p:cNvSpPr/>
              <p:nvPr/>
            </p:nvSpPr>
            <p:spPr>
              <a:xfrm>
                <a:off x="12577476" y="23102290"/>
                <a:ext cx="2926080" cy="708871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6" name="Oval 815"/>
              <p:cNvSpPr/>
              <p:nvPr/>
            </p:nvSpPr>
            <p:spPr>
              <a:xfrm>
                <a:off x="12683411" y="23205391"/>
                <a:ext cx="455678" cy="453258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7" name="Oval 816"/>
              <p:cNvSpPr/>
              <p:nvPr/>
            </p:nvSpPr>
            <p:spPr>
              <a:xfrm>
                <a:off x="13400749" y="23211617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8" name="Oval 817"/>
              <p:cNvSpPr/>
              <p:nvPr/>
            </p:nvSpPr>
            <p:spPr>
              <a:xfrm>
                <a:off x="14161519" y="23201025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9" name="Oval 818"/>
              <p:cNvSpPr/>
              <p:nvPr/>
            </p:nvSpPr>
            <p:spPr>
              <a:xfrm>
                <a:off x="15803792" y="23185047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0" name="Oval 819"/>
              <p:cNvSpPr/>
              <p:nvPr/>
            </p:nvSpPr>
            <p:spPr>
              <a:xfrm>
                <a:off x="17061361" y="23208207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1" name="Rectangle 820"/>
              <p:cNvSpPr/>
              <p:nvPr/>
            </p:nvSpPr>
            <p:spPr>
              <a:xfrm>
                <a:off x="15583947" y="23102289"/>
                <a:ext cx="3003191" cy="724324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2" name="Oval 821"/>
              <p:cNvSpPr/>
              <p:nvPr/>
            </p:nvSpPr>
            <p:spPr>
              <a:xfrm>
                <a:off x="17693782" y="23189009"/>
                <a:ext cx="455678" cy="45325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D9D9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3" name="TextBox 822"/>
              <p:cNvSpPr txBox="1"/>
              <p:nvPr/>
            </p:nvSpPr>
            <p:spPr>
              <a:xfrm>
                <a:off x="17394814" y="23116245"/>
                <a:ext cx="11405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Modules</a:t>
                </a:r>
              </a:p>
            </p:txBody>
          </p:sp>
          <p:sp>
            <p:nvSpPr>
              <p:cNvPr id="824" name="TextBox 823"/>
              <p:cNvSpPr txBox="1"/>
              <p:nvPr/>
            </p:nvSpPr>
            <p:spPr>
              <a:xfrm>
                <a:off x="13997721" y="23101980"/>
                <a:ext cx="14518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/>
                  <a:t>Cell Fractions</a:t>
                </a:r>
                <a:endParaRPr lang="en-US" sz="1600" b="1" dirty="0"/>
              </a:p>
            </p:txBody>
          </p:sp>
          <p:grpSp>
            <p:nvGrpSpPr>
              <p:cNvPr id="825" name="Group 824"/>
              <p:cNvGrpSpPr/>
              <p:nvPr/>
            </p:nvGrpSpPr>
            <p:grpSpPr>
              <a:xfrm>
                <a:off x="14870025" y="21399722"/>
                <a:ext cx="861308" cy="431307"/>
                <a:chOff x="4194189" y="897333"/>
                <a:chExt cx="861308" cy="431307"/>
              </a:xfrm>
            </p:grpSpPr>
            <p:cxnSp>
              <p:nvCxnSpPr>
                <p:cNvPr id="841" name="Straight Arrow Connector 840"/>
                <p:cNvCxnSpPr/>
                <p:nvPr/>
              </p:nvCxnSpPr>
              <p:spPr>
                <a:xfrm flipH="1" flipV="1">
                  <a:off x="4196875" y="897333"/>
                  <a:ext cx="858622" cy="431307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2" name="Straight Arrow Connector 841"/>
                <p:cNvCxnSpPr/>
                <p:nvPr/>
              </p:nvCxnSpPr>
              <p:spPr>
                <a:xfrm flipV="1">
                  <a:off x="4194189" y="905903"/>
                  <a:ext cx="815916" cy="384612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3" name="Straight Arrow Connector 842"/>
                <p:cNvCxnSpPr/>
                <p:nvPr/>
              </p:nvCxnSpPr>
              <p:spPr>
                <a:xfrm flipV="1">
                  <a:off x="4603870" y="950897"/>
                  <a:ext cx="12339" cy="354478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26" name="Group 825"/>
              <p:cNvGrpSpPr/>
              <p:nvPr/>
            </p:nvGrpSpPr>
            <p:grpSpPr>
              <a:xfrm>
                <a:off x="14908854" y="22660463"/>
                <a:ext cx="861308" cy="431307"/>
                <a:chOff x="4194189" y="897333"/>
                <a:chExt cx="861308" cy="431307"/>
              </a:xfrm>
            </p:grpSpPr>
            <p:cxnSp>
              <p:nvCxnSpPr>
                <p:cNvPr id="838" name="Straight Arrow Connector 837"/>
                <p:cNvCxnSpPr/>
                <p:nvPr/>
              </p:nvCxnSpPr>
              <p:spPr>
                <a:xfrm flipH="1" flipV="1">
                  <a:off x="4196875" y="897333"/>
                  <a:ext cx="858622" cy="431307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9" name="Straight Arrow Connector 838"/>
                <p:cNvCxnSpPr/>
                <p:nvPr/>
              </p:nvCxnSpPr>
              <p:spPr>
                <a:xfrm flipV="1">
                  <a:off x="4194189" y="905903"/>
                  <a:ext cx="815916" cy="384612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0" name="Straight Arrow Connector 839"/>
                <p:cNvCxnSpPr/>
                <p:nvPr/>
              </p:nvCxnSpPr>
              <p:spPr>
                <a:xfrm flipV="1">
                  <a:off x="4603870" y="950897"/>
                  <a:ext cx="12339" cy="354478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27" name="Group 826"/>
              <p:cNvGrpSpPr/>
              <p:nvPr/>
            </p:nvGrpSpPr>
            <p:grpSpPr>
              <a:xfrm>
                <a:off x="14908854" y="20012016"/>
                <a:ext cx="861308" cy="431307"/>
                <a:chOff x="4194189" y="897333"/>
                <a:chExt cx="861308" cy="431307"/>
              </a:xfrm>
            </p:grpSpPr>
            <p:cxnSp>
              <p:nvCxnSpPr>
                <p:cNvPr id="835" name="Straight Arrow Connector 834"/>
                <p:cNvCxnSpPr/>
                <p:nvPr/>
              </p:nvCxnSpPr>
              <p:spPr>
                <a:xfrm flipH="1" flipV="1">
                  <a:off x="4196875" y="897333"/>
                  <a:ext cx="858622" cy="431307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6" name="Straight Arrow Connector 835"/>
                <p:cNvCxnSpPr/>
                <p:nvPr/>
              </p:nvCxnSpPr>
              <p:spPr>
                <a:xfrm flipV="1">
                  <a:off x="4194189" y="905903"/>
                  <a:ext cx="815916" cy="384612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7" name="Straight Arrow Connector 836"/>
                <p:cNvCxnSpPr/>
                <p:nvPr/>
              </p:nvCxnSpPr>
              <p:spPr>
                <a:xfrm flipV="1">
                  <a:off x="4603870" y="950897"/>
                  <a:ext cx="12339" cy="354478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28" name="Group 827"/>
              <p:cNvGrpSpPr/>
              <p:nvPr/>
            </p:nvGrpSpPr>
            <p:grpSpPr>
              <a:xfrm>
                <a:off x="16771240" y="23835038"/>
                <a:ext cx="858622" cy="431307"/>
                <a:chOff x="8287226" y="453421"/>
                <a:chExt cx="858622" cy="431307"/>
              </a:xfrm>
            </p:grpSpPr>
            <p:cxnSp>
              <p:nvCxnSpPr>
                <p:cNvPr id="833" name="Straight Arrow Connector 832"/>
                <p:cNvCxnSpPr/>
                <p:nvPr/>
              </p:nvCxnSpPr>
              <p:spPr>
                <a:xfrm flipH="1" flipV="1">
                  <a:off x="8287226" y="453421"/>
                  <a:ext cx="858622" cy="431307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4" name="Straight Arrow Connector 833"/>
                <p:cNvCxnSpPr/>
                <p:nvPr/>
              </p:nvCxnSpPr>
              <p:spPr>
                <a:xfrm flipV="1">
                  <a:off x="8694221" y="506985"/>
                  <a:ext cx="12339" cy="354478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29" name="Group 828"/>
              <p:cNvGrpSpPr/>
              <p:nvPr/>
            </p:nvGrpSpPr>
            <p:grpSpPr>
              <a:xfrm>
                <a:off x="15261124" y="23821882"/>
                <a:ext cx="858622" cy="431307"/>
                <a:chOff x="8287226" y="453421"/>
                <a:chExt cx="858622" cy="431307"/>
              </a:xfrm>
            </p:grpSpPr>
            <p:cxnSp>
              <p:nvCxnSpPr>
                <p:cNvPr id="831" name="Straight Arrow Connector 830"/>
                <p:cNvCxnSpPr/>
                <p:nvPr/>
              </p:nvCxnSpPr>
              <p:spPr>
                <a:xfrm flipH="1" flipV="1">
                  <a:off x="8287226" y="453421"/>
                  <a:ext cx="858622" cy="431307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2" name="Straight Arrow Connector 831"/>
                <p:cNvCxnSpPr/>
                <p:nvPr/>
              </p:nvCxnSpPr>
              <p:spPr>
                <a:xfrm flipV="1">
                  <a:off x="8694221" y="506985"/>
                  <a:ext cx="12339" cy="354478"/>
                </a:xfrm>
                <a:prstGeom prst="straightConnector1">
                  <a:avLst/>
                </a:prstGeom>
                <a:ln w="25400">
                  <a:solidFill>
                    <a:srgbClr val="D9D9D9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30" name="Rectangle 829"/>
              <p:cNvSpPr/>
              <p:nvPr/>
            </p:nvSpPr>
            <p:spPr>
              <a:xfrm>
                <a:off x="12415597" y="18959821"/>
                <a:ext cx="6319039" cy="7474652"/>
              </a:xfrm>
              <a:prstGeom prst="rect">
                <a:avLst/>
              </a:prstGeom>
              <a:noFill/>
              <a:ln w="254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68" name="Oval 767"/>
            <p:cNvSpPr/>
            <p:nvPr/>
          </p:nvSpPr>
          <p:spPr>
            <a:xfrm>
              <a:off x="14371593" y="19259446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Oval 768"/>
            <p:cNvSpPr/>
            <p:nvPr/>
          </p:nvSpPr>
          <p:spPr>
            <a:xfrm>
              <a:off x="15549026" y="20688017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Oval 769"/>
            <p:cNvSpPr/>
            <p:nvPr/>
          </p:nvSpPr>
          <p:spPr>
            <a:xfrm>
              <a:off x="14563220" y="21949482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1" name="Oval 770"/>
            <p:cNvSpPr/>
            <p:nvPr/>
          </p:nvSpPr>
          <p:spPr>
            <a:xfrm>
              <a:off x="16570743" y="23126463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/>
            <p:cNvSpPr/>
            <p:nvPr/>
          </p:nvSpPr>
          <p:spPr>
            <a:xfrm>
              <a:off x="17222531" y="24276212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3" name="Oval 772"/>
            <p:cNvSpPr/>
            <p:nvPr/>
          </p:nvSpPr>
          <p:spPr>
            <a:xfrm>
              <a:off x="15409637" y="25481128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4" name="Oval 773"/>
            <p:cNvSpPr/>
            <p:nvPr/>
          </p:nvSpPr>
          <p:spPr>
            <a:xfrm>
              <a:off x="13540866" y="24305793"/>
              <a:ext cx="455678" cy="453258"/>
            </a:xfrm>
            <a:prstGeom prst="ellipse">
              <a:avLst/>
            </a:prstGeom>
            <a:noFill/>
            <a:ln w="57150" cmpd="sng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5" name="Straight Arrow Connector 774"/>
            <p:cNvCxnSpPr/>
            <p:nvPr/>
          </p:nvCxnSpPr>
          <p:spPr>
            <a:xfrm>
              <a:off x="14599432" y="19712704"/>
              <a:ext cx="1016326" cy="1041691"/>
            </a:xfrm>
            <a:prstGeom prst="straightConnector1">
              <a:avLst/>
            </a:prstGeom>
            <a:ln w="57150" cmpd="sng">
              <a:solidFill>
                <a:srgbClr val="3366FF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6" name="Straight Arrow Connector 775"/>
            <p:cNvCxnSpPr/>
            <p:nvPr/>
          </p:nvCxnSpPr>
          <p:spPr>
            <a:xfrm flipH="1">
              <a:off x="14629952" y="21074897"/>
              <a:ext cx="1308020" cy="940963"/>
            </a:xfrm>
            <a:prstGeom prst="straightConnector1">
              <a:avLst/>
            </a:prstGeom>
            <a:ln w="57150" cmpd="sng">
              <a:solidFill>
                <a:srgbClr val="3366FF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7" name="Straight Arrow Connector 776"/>
            <p:cNvCxnSpPr/>
            <p:nvPr/>
          </p:nvCxnSpPr>
          <p:spPr>
            <a:xfrm>
              <a:off x="14791059" y="22402740"/>
              <a:ext cx="2007523" cy="723723"/>
            </a:xfrm>
            <a:prstGeom prst="straightConnector1">
              <a:avLst/>
            </a:prstGeom>
            <a:ln w="57150" cmpd="sng">
              <a:solidFill>
                <a:srgbClr val="3366FF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8" name="Straight Arrow Connector 777"/>
            <p:cNvCxnSpPr/>
            <p:nvPr/>
          </p:nvCxnSpPr>
          <p:spPr>
            <a:xfrm>
              <a:off x="16798582" y="23579721"/>
              <a:ext cx="812895" cy="762869"/>
            </a:xfrm>
            <a:prstGeom prst="straightConnector1">
              <a:avLst/>
            </a:prstGeom>
            <a:ln w="57150" cmpd="sng">
              <a:solidFill>
                <a:srgbClr val="3366FF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9" name="Straight Arrow Connector 778"/>
            <p:cNvCxnSpPr/>
            <p:nvPr/>
          </p:nvCxnSpPr>
          <p:spPr>
            <a:xfrm flipH="1">
              <a:off x="15637476" y="24729470"/>
              <a:ext cx="1812894" cy="751658"/>
            </a:xfrm>
            <a:prstGeom prst="straightConnector1">
              <a:avLst/>
            </a:prstGeom>
            <a:ln w="57150" cmpd="sng">
              <a:solidFill>
                <a:srgbClr val="3366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0" name="Arc 779"/>
            <p:cNvSpPr/>
            <p:nvPr/>
          </p:nvSpPr>
          <p:spPr>
            <a:xfrm>
              <a:off x="13756939" y="24028102"/>
              <a:ext cx="3626244" cy="492590"/>
            </a:xfrm>
            <a:prstGeom prst="arc">
              <a:avLst>
                <a:gd name="adj1" fmla="val 10750297"/>
                <a:gd name="adj2" fmla="val 0"/>
              </a:avLst>
            </a:prstGeom>
            <a:ln w="38100">
              <a:solidFill>
                <a:srgbClr val="0C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1" name="Connector 780"/>
            <p:cNvSpPr/>
            <p:nvPr/>
          </p:nvSpPr>
          <p:spPr>
            <a:xfrm>
              <a:off x="15694462" y="20814566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2" name="Connector 781"/>
            <p:cNvSpPr/>
            <p:nvPr/>
          </p:nvSpPr>
          <p:spPr>
            <a:xfrm>
              <a:off x="16678132" y="23266813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3" name="Connector 782"/>
            <p:cNvSpPr/>
            <p:nvPr/>
          </p:nvSpPr>
          <p:spPr>
            <a:xfrm>
              <a:off x="17357003" y="24416737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4" name="Connector 783"/>
            <p:cNvSpPr/>
            <p:nvPr/>
          </p:nvSpPr>
          <p:spPr>
            <a:xfrm>
              <a:off x="14696931" y="22061472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5" name="Connector 784"/>
            <p:cNvSpPr/>
            <p:nvPr/>
          </p:nvSpPr>
          <p:spPr>
            <a:xfrm>
              <a:off x="15555918" y="25608230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6" name="Connector 785"/>
            <p:cNvSpPr/>
            <p:nvPr/>
          </p:nvSpPr>
          <p:spPr>
            <a:xfrm>
              <a:off x="13671692" y="24444446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4" name="Rectangle 843"/>
          <p:cNvSpPr/>
          <p:nvPr/>
        </p:nvSpPr>
        <p:spPr>
          <a:xfrm>
            <a:off x="18188948" y="26018921"/>
            <a:ext cx="7136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GRIN1</a:t>
            </a:r>
          </a:p>
        </p:txBody>
      </p:sp>
      <p:sp>
        <p:nvSpPr>
          <p:cNvPr id="845" name="Rectangle 844"/>
          <p:cNvSpPr/>
          <p:nvPr/>
        </p:nvSpPr>
        <p:spPr>
          <a:xfrm>
            <a:off x="24957298" y="26374295"/>
            <a:ext cx="5164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C4A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846" name="Straight Connector 845"/>
          <p:cNvCxnSpPr>
            <a:stCxn id="844" idx="0"/>
            <a:endCxn id="783" idx="5"/>
          </p:cNvCxnSpPr>
          <p:nvPr/>
        </p:nvCxnSpPr>
        <p:spPr>
          <a:xfrm flipH="1" flipV="1">
            <a:off x="17665501" y="25304355"/>
            <a:ext cx="880276" cy="71456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7" name="Straight Connector 846"/>
          <p:cNvCxnSpPr>
            <a:stCxn id="845" idx="0"/>
            <a:endCxn id="762" idx="5"/>
          </p:cNvCxnSpPr>
          <p:nvPr/>
        </p:nvCxnSpPr>
        <p:spPr>
          <a:xfrm flipH="1" flipV="1">
            <a:off x="23894021" y="25321235"/>
            <a:ext cx="1321521" cy="105306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8" name="Oval 337"/>
          <p:cNvSpPr/>
          <p:nvPr/>
        </p:nvSpPr>
        <p:spPr>
          <a:xfrm>
            <a:off x="24256179" y="25038988"/>
            <a:ext cx="455678" cy="453258"/>
          </a:xfrm>
          <a:prstGeom prst="ellipse">
            <a:avLst/>
          </a:pr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Connector 338"/>
          <p:cNvSpPr/>
          <p:nvPr/>
        </p:nvSpPr>
        <p:spPr>
          <a:xfrm>
            <a:off x="24407911" y="2517951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0" name="Straight Arrow Connector 339"/>
          <p:cNvCxnSpPr>
            <a:stCxn id="750" idx="4"/>
            <a:endCxn id="338" idx="0"/>
          </p:cNvCxnSpPr>
          <p:nvPr/>
        </p:nvCxnSpPr>
        <p:spPr>
          <a:xfrm>
            <a:off x="24398698" y="24328121"/>
            <a:ext cx="85320" cy="710867"/>
          </a:xfrm>
          <a:prstGeom prst="straightConnector1">
            <a:avLst/>
          </a:prstGeom>
          <a:ln w="57150" cmpd="sng">
            <a:solidFill>
              <a:srgbClr val="3366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4" name="Rectangle 343"/>
          <p:cNvSpPr/>
          <p:nvPr/>
        </p:nvSpPr>
        <p:spPr>
          <a:xfrm>
            <a:off x="25144204" y="25871086"/>
            <a:ext cx="5100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C4B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45" name="Straight Connector 344"/>
          <p:cNvCxnSpPr>
            <a:stCxn id="344" idx="0"/>
            <a:endCxn id="339" idx="5"/>
          </p:cNvCxnSpPr>
          <p:nvPr/>
        </p:nvCxnSpPr>
        <p:spPr>
          <a:xfrm flipH="1" flipV="1">
            <a:off x="24564009" y="25335611"/>
            <a:ext cx="835233" cy="53547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8" name="Oval 347"/>
          <p:cNvSpPr/>
          <p:nvPr/>
        </p:nvSpPr>
        <p:spPr>
          <a:xfrm>
            <a:off x="23255260" y="26249615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/>
        </p:nvSpPr>
        <p:spPr>
          <a:xfrm>
            <a:off x="12716317" y="26292018"/>
            <a:ext cx="8484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2 </a:t>
            </a:r>
            <a:r>
              <a:rPr lang="en-US" sz="1600" dirty="0" err="1" smtClean="0">
                <a:solidFill>
                  <a:srgbClr val="FF0000"/>
                </a:solidFill>
              </a:rPr>
              <a:t>eSNPs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50" name="Straight Connector 349"/>
          <p:cNvCxnSpPr>
            <a:stCxn id="349" idx="3"/>
            <a:endCxn id="785" idx="2"/>
          </p:cNvCxnSpPr>
          <p:nvPr/>
        </p:nvCxnSpPr>
        <p:spPr>
          <a:xfrm flipV="1">
            <a:off x="13564754" y="26431190"/>
            <a:ext cx="2143564" cy="3010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6" name="Oval 355"/>
          <p:cNvSpPr/>
          <p:nvPr/>
        </p:nvSpPr>
        <p:spPr>
          <a:xfrm>
            <a:off x="20437534" y="25051316"/>
            <a:ext cx="455678" cy="453258"/>
          </a:xfrm>
          <a:prstGeom prst="ellipse">
            <a:avLst/>
          </a:pr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Connector 356"/>
          <p:cNvSpPr/>
          <p:nvPr/>
        </p:nvSpPr>
        <p:spPr>
          <a:xfrm>
            <a:off x="20585614" y="25189969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Arc 357"/>
          <p:cNvSpPr/>
          <p:nvPr/>
        </p:nvSpPr>
        <p:spPr>
          <a:xfrm>
            <a:off x="21179933" y="24774533"/>
            <a:ext cx="3343503" cy="560720"/>
          </a:xfrm>
          <a:prstGeom prst="arc">
            <a:avLst>
              <a:gd name="adj1" fmla="val 10744350"/>
              <a:gd name="adj2" fmla="val 0"/>
            </a:avLst>
          </a:prstGeom>
          <a:ln w="38100"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ectangle 358"/>
          <p:cNvSpPr/>
          <p:nvPr/>
        </p:nvSpPr>
        <p:spPr>
          <a:xfrm>
            <a:off x="12729593" y="24497286"/>
            <a:ext cx="14045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GH09H137166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60" name="Straight Connector 359"/>
          <p:cNvCxnSpPr>
            <a:endCxn id="786" idx="1"/>
          </p:cNvCxnSpPr>
          <p:nvPr/>
        </p:nvCxnSpPr>
        <p:spPr>
          <a:xfrm>
            <a:off x="13497314" y="24833767"/>
            <a:ext cx="353560" cy="368981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3" name="Rectangle 362"/>
          <p:cNvSpPr/>
          <p:nvPr/>
        </p:nvSpPr>
        <p:spPr>
          <a:xfrm>
            <a:off x="19575743" y="25736764"/>
            <a:ext cx="29159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24/10 enhancer links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64" name="Straight Connector 363"/>
          <p:cNvCxnSpPr>
            <a:endCxn id="357" idx="4"/>
          </p:cNvCxnSpPr>
          <p:nvPr/>
        </p:nvCxnSpPr>
        <p:spPr>
          <a:xfrm flipV="1">
            <a:off x="19964169" y="25372849"/>
            <a:ext cx="712885" cy="412534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/>
          <p:cNvCxnSpPr>
            <a:endCxn id="765" idx="3"/>
          </p:cNvCxnSpPr>
          <p:nvPr/>
        </p:nvCxnSpPr>
        <p:spPr>
          <a:xfrm flipV="1">
            <a:off x="19996039" y="25348944"/>
            <a:ext cx="1274842" cy="41563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1" name="Rectangle 370"/>
          <p:cNvSpPr/>
          <p:nvPr/>
        </p:nvSpPr>
        <p:spPr>
          <a:xfrm>
            <a:off x="16962654" y="22858951"/>
            <a:ext cx="21571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</a:rPr>
              <a:t>Enriched pathways: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Glutamatergic synapse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Synaptic </a:t>
            </a:r>
            <a:r>
              <a:rPr lang="en-US" sz="1600" dirty="0" err="1" smtClean="0">
                <a:solidFill>
                  <a:srgbClr val="FF0000"/>
                </a:solidFill>
              </a:rPr>
              <a:t>Vessicle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72" name="Straight Connector 371"/>
          <p:cNvCxnSpPr>
            <a:stCxn id="782" idx="7"/>
          </p:cNvCxnSpPr>
          <p:nvPr/>
        </p:nvCxnSpPr>
        <p:spPr>
          <a:xfrm flipV="1">
            <a:off x="16986630" y="23689949"/>
            <a:ext cx="634245" cy="33516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5" name="Oval 374"/>
          <p:cNvSpPr/>
          <p:nvPr/>
        </p:nvSpPr>
        <p:spPr>
          <a:xfrm>
            <a:off x="16572625" y="22661821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/>
        </p:nvSpPr>
        <p:spPr>
          <a:xfrm>
            <a:off x="23882917" y="22786388"/>
            <a:ext cx="20113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Enriched pathways: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Complement cascade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Calcium </a:t>
            </a:r>
            <a:r>
              <a:rPr lang="en-US" sz="1600" dirty="0" err="1" smtClean="0">
                <a:solidFill>
                  <a:srgbClr val="FF0000"/>
                </a:solidFill>
              </a:rPr>
              <a:t>signalling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77" name="Straight Connector 376"/>
          <p:cNvCxnSpPr/>
          <p:nvPr/>
        </p:nvCxnSpPr>
        <p:spPr>
          <a:xfrm flipV="1">
            <a:off x="24367468" y="23629231"/>
            <a:ext cx="251075" cy="41004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53" name="Table 3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555900"/>
              </p:ext>
            </p:extLst>
          </p:nvPr>
        </p:nvGraphicFramePr>
        <p:xfrm>
          <a:off x="2890922" y="22284367"/>
          <a:ext cx="8717944" cy="14271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743"/>
                <a:gridCol w="1089743"/>
                <a:gridCol w="1089743"/>
                <a:gridCol w="1089743"/>
                <a:gridCol w="1089743"/>
                <a:gridCol w="1089743"/>
                <a:gridCol w="1089743"/>
                <a:gridCol w="1089743"/>
              </a:tblGrid>
              <a:tr h="71359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 genes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All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1000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250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10</a:t>
                      </a:r>
                      <a:endParaRPr lang="en-US" sz="2200" dirty="0"/>
                    </a:p>
                  </a:txBody>
                  <a:tcPr/>
                </a:tc>
              </a:tr>
              <a:tr h="71359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Test</a:t>
                      </a:r>
                      <a:r>
                        <a:rPr lang="en-US" sz="2000" baseline="0" dirty="0" smtClean="0"/>
                        <a:t> accuracy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4" name="TextBox 353"/>
          <p:cNvSpPr txBox="1"/>
          <p:nvPr/>
        </p:nvSpPr>
        <p:spPr>
          <a:xfrm>
            <a:off x="2850183" y="19081649"/>
            <a:ext cx="3653347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Expression</a:t>
            </a:r>
            <a:endParaRPr lang="en-US" dirty="0"/>
          </a:p>
        </p:txBody>
      </p:sp>
      <p:sp>
        <p:nvSpPr>
          <p:cNvPr id="355" name="TextBox 354"/>
          <p:cNvSpPr txBox="1"/>
          <p:nvPr/>
        </p:nvSpPr>
        <p:spPr>
          <a:xfrm>
            <a:off x="2787980" y="21514109"/>
            <a:ext cx="3653347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Enhancers</a:t>
            </a:r>
            <a:endParaRPr lang="en-US" dirty="0"/>
          </a:p>
        </p:txBody>
      </p:sp>
      <p:graphicFrame>
        <p:nvGraphicFramePr>
          <p:cNvPr id="361" name="Table 3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208390"/>
              </p:ext>
            </p:extLst>
          </p:nvPr>
        </p:nvGraphicFramePr>
        <p:xfrm>
          <a:off x="2980038" y="24816328"/>
          <a:ext cx="4143906" cy="14271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1302"/>
                <a:gridCol w="1381302"/>
                <a:gridCol w="1381302"/>
              </a:tblGrid>
              <a:tr h="71359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SCZ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BIP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ASD</a:t>
                      </a:r>
                      <a:endParaRPr lang="en-US" sz="2200" dirty="0"/>
                    </a:p>
                  </a:txBody>
                  <a:tcPr/>
                </a:tc>
              </a:tr>
              <a:tr h="71359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57.9%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66.7%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65%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2" name="TextBox 361"/>
          <p:cNvSpPr txBox="1"/>
          <p:nvPr/>
        </p:nvSpPr>
        <p:spPr>
          <a:xfrm>
            <a:off x="2787980" y="23797070"/>
            <a:ext cx="7057060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Prediction </a:t>
            </a:r>
            <a:r>
              <a:rPr lang="en-US" smtClean="0"/>
              <a:t>with imputation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10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</TotalTime>
  <Words>331</Words>
  <Application>Microsoft Macintosh PowerPoint</Application>
  <PresentationFormat>Custom</PresentationFormat>
  <Paragraphs>167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42</cp:revision>
  <cp:lastPrinted>2018-02-13T21:39:31Z</cp:lastPrinted>
  <dcterms:created xsi:type="dcterms:W3CDTF">2018-02-11T17:57:36Z</dcterms:created>
  <dcterms:modified xsi:type="dcterms:W3CDTF">2018-02-28T13:53:38Z</dcterms:modified>
</cp:coreProperties>
</file>