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2" r:id="rId5"/>
    <p:sldId id="259" r:id="rId6"/>
    <p:sldId id="274" r:id="rId7"/>
    <p:sldId id="263" r:id="rId8"/>
    <p:sldId id="264" r:id="rId9"/>
    <p:sldId id="265" r:id="rId10"/>
    <p:sldId id="266" r:id="rId11"/>
    <p:sldId id="273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>
        <p:scale>
          <a:sx n="110" d="100"/>
          <a:sy n="110" d="100"/>
        </p:scale>
        <p:origin x="63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B12A5-3CD7-B046-8F25-8A318F0E05D7}" type="datetimeFigureOut">
              <a:rPr lang="en-US" smtClean="0"/>
              <a:t>2/21/18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761DE-4F90-9046-AB1F-3972C9654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761DE-4F90-9046-AB1F-3972C96540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5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DF60-98C5-7042-8497-D147E5C494D0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D5B5-12C8-B74F-B7E6-55A811FF06F1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F750-1F66-1E48-9981-201BD0CE7D61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04DC-E8BB-6C46-A4E3-562B6A070FC6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FEA3-873A-B446-AA57-55DE74748A14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9D40-B4F4-A042-B2F3-10548ECA4CBC}" type="datetime1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1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C0C6-E982-6246-9C15-6E8074513281}" type="datetime1">
              <a:rPr lang="en-US" smtClean="0"/>
              <a:t>2/21/18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C0FD-891D-874B-B7A2-6A9054EC03D9}" type="datetime1">
              <a:rPr lang="en-US" smtClean="0"/>
              <a:t>2/21/18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05E94-E991-324B-894C-568306EF7957}" type="datetime1">
              <a:rPr lang="en-US" smtClean="0"/>
              <a:t>2/21/18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87AB-110E-4D4E-A36C-98B23F90C632}" type="datetime1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A98D-943F-5047-92BE-1B7822A3E533}" type="datetime1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1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7061-4766-0C40-89DB-4AEFB62EDFC5}" type="datetime1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092CB-0E7C-9A41-BDF9-1E48CA8CA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7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8488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Xu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Shi</a:t>
            </a:r>
            <a:br>
              <a:rPr lang="en-US" altLang="zh-CN" sz="2800" dirty="0" smtClean="0"/>
            </a:br>
            <a:r>
              <a:rPr lang="en-US" altLang="zh-CN" sz="2800" dirty="0" smtClean="0"/>
              <a:t>02/22/2018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610"/>
            <a:ext cx="12192000" cy="29965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0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626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Mutation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2536"/>
          <a:stretch/>
        </p:blipFill>
        <p:spPr>
          <a:xfrm>
            <a:off x="1746584" y="1062823"/>
            <a:ext cx="2986439" cy="4219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r="8287"/>
          <a:stretch/>
        </p:blipFill>
        <p:spPr>
          <a:xfrm>
            <a:off x="5630779" y="1062823"/>
            <a:ext cx="4991540" cy="4219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7942" y="5423751"/>
            <a:ext cx="370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Somatic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mutations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enriched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untranslated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4688" y="5403363"/>
            <a:ext cx="480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mRNA</a:t>
            </a:r>
            <a:r>
              <a:rPr lang="zh-CN" altLang="en-US" dirty="0" smtClean="0"/>
              <a:t> </a:t>
            </a:r>
            <a:r>
              <a:rPr lang="en-US" altLang="zh-CN" dirty="0" smtClean="0"/>
              <a:t>editing rather than DNA level mutation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GRIA2:</a:t>
            </a:r>
            <a:r>
              <a:rPr lang="zh-CN" altLang="en-US" dirty="0" smtClean="0"/>
              <a:t> </a:t>
            </a:r>
            <a:r>
              <a:rPr lang="en-US" altLang="zh-CN" dirty="0" smtClean="0"/>
              <a:t>well-known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target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mRNA</a:t>
            </a:r>
            <a:r>
              <a:rPr lang="zh-CN" altLang="en-US" dirty="0" smtClean="0"/>
              <a:t> </a:t>
            </a:r>
            <a:r>
              <a:rPr lang="en-US" altLang="zh-CN" dirty="0" smtClean="0"/>
              <a:t>editing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splice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sites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Neuron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specific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60116" y="1083998"/>
            <a:ext cx="252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Splice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substitutions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8714" y="1083998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5543358" y="1083998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213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b="11404"/>
          <a:stretch/>
        </p:blipFill>
        <p:spPr>
          <a:xfrm>
            <a:off x="5218360" y="3264963"/>
            <a:ext cx="2878893" cy="3593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4195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Mutational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signatures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38" y="885611"/>
            <a:ext cx="7675814" cy="25522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91" y="1238781"/>
            <a:ext cx="208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NMF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decomposition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11945" y="3100602"/>
            <a:ext cx="0" cy="337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77726" y="4527788"/>
            <a:ext cx="374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 </a:t>
            </a:r>
            <a:r>
              <a:rPr lang="en-US" smtClean="0"/>
              <a:t>21 components to 7 signatures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36377" y="2218039"/>
            <a:ext cx="193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 substitution rates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18315" r="86872" b="57040"/>
          <a:stretch/>
        </p:blipFill>
        <p:spPr>
          <a:xfrm>
            <a:off x="1758019" y="1978067"/>
            <a:ext cx="474562" cy="1064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7645" y="2175065"/>
            <a:ext cx="193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Mutational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9407" y="1369788"/>
            <a:ext cx="2178892" cy="476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Single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cells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1154" y="885611"/>
            <a:ext cx="2328698" cy="476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Single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cells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3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1000642"/>
            <a:ext cx="9071142" cy="5538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88772" y="5690937"/>
            <a:ext cx="2358189" cy="1167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8495" y="4195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Mutational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2122" y="1367520"/>
            <a:ext cx="3857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Excluding signatures: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Pattern similar to ERCC spike-in RNA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cell-type specificity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Very low signal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68" y="4961743"/>
            <a:ext cx="3553995" cy="173671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320716" y="3609474"/>
            <a:ext cx="3248526" cy="238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10624" y="3618121"/>
            <a:ext cx="4262521" cy="2030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86398" y="5506271"/>
            <a:ext cx="324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signatures from WGS and WES cancer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6023" y="4800601"/>
            <a:ext cx="364387" cy="3501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b="1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20716" y="3609474"/>
            <a:ext cx="3846430" cy="208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29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9" y="0"/>
            <a:ext cx="10515600" cy="1325563"/>
          </a:xfrm>
        </p:spPr>
        <p:txBody>
          <a:bodyPr/>
          <a:lstStyle/>
          <a:p>
            <a:r>
              <a:rPr lang="en-US" dirty="0" smtClean="0"/>
              <a:t>Cell-specific </a:t>
            </a:r>
            <a:r>
              <a:rPr lang="en-US" smtClean="0"/>
              <a:t>mutational signatures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3" y="1502730"/>
            <a:ext cx="9639300" cy="2590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1285" y="4389782"/>
            <a:ext cx="4907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Mutational signature S1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Pancreas specific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Novel signature not discovered by COSMIC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14149" y="4389782"/>
            <a:ext cx="527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Mutational signature S3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Brain specific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Match to one signature in COSMIC (including brain data)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85646" y="1404792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6556359" y="1395196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1105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7" y="59112"/>
            <a:ext cx="10515600" cy="1325563"/>
          </a:xfrm>
        </p:spPr>
        <p:txBody>
          <a:bodyPr/>
          <a:lstStyle/>
          <a:p>
            <a:r>
              <a:rPr lang="en-US" smtClean="0"/>
              <a:t>Mutation load with age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9"/>
          <a:stretch/>
        </p:blipFill>
        <p:spPr>
          <a:xfrm>
            <a:off x="6680447" y="985208"/>
            <a:ext cx="2058853" cy="58727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14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46067" b="61259"/>
          <a:stretch/>
        </p:blipFill>
        <p:spPr>
          <a:xfrm>
            <a:off x="1431030" y="1384675"/>
            <a:ext cx="4487779" cy="3263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1779" y="4752473"/>
            <a:ext cx="388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Correlation analysis between mutation load and 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39300" y="3016595"/>
            <a:ext cx="3334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Rank correlation analysis to identify genes associated with </a:t>
            </a:r>
            <a:r>
              <a:rPr lang="en-US" smtClean="0"/>
              <a:t>mutation load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4731" y="1251988"/>
            <a:ext cx="388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Linear rank regression p=5.95E-23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1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21" y="0"/>
            <a:ext cx="10515600" cy="1325563"/>
          </a:xfrm>
        </p:spPr>
        <p:txBody>
          <a:bodyPr/>
          <a:lstStyle/>
          <a:p>
            <a:r>
              <a:rPr lang="en-US" dirty="0" smtClean="0"/>
              <a:t>GO analysis of genes associated with </a:t>
            </a:r>
            <a:r>
              <a:rPr lang="en-US" smtClean="0"/>
              <a:t>S1 mutation load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39467" r="33326"/>
          <a:stretch/>
        </p:blipFill>
        <p:spPr>
          <a:xfrm>
            <a:off x="673769" y="1602956"/>
            <a:ext cx="6039852" cy="5118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54405"/>
          <a:stretch/>
        </p:blipFill>
        <p:spPr>
          <a:xfrm>
            <a:off x="7964907" y="1127759"/>
            <a:ext cx="2490536" cy="2571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1" r="128"/>
          <a:stretch/>
        </p:blipFill>
        <p:spPr>
          <a:xfrm>
            <a:off x="7964907" y="3742054"/>
            <a:ext cx="2827420" cy="2571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3179" y="1418290"/>
            <a:ext cx="388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Functions related </a:t>
            </a:r>
            <a:r>
              <a:rPr lang="en-US" smtClean="0"/>
              <a:t>to protein production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76922" y="1609135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7668129" y="1127759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8533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257"/>
            <a:ext cx="10515600" cy="4530725"/>
          </a:xfrm>
        </p:spPr>
        <p:txBody>
          <a:bodyPr>
            <a:normAutofit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Measure transcriptional instability by transcriptional noise and demonstrate the strong association with age</a:t>
            </a:r>
          </a:p>
          <a:p>
            <a:pPr lvl="1"/>
            <a:r>
              <a:rPr lang="en-US" dirty="0" smtClean="0"/>
              <a:t>Develop a pipeline to identify base substitutions using single cell RNA-</a:t>
            </a:r>
            <a:r>
              <a:rPr lang="en-US" dirty="0" err="1" smtClean="0"/>
              <a:t>seq</a:t>
            </a:r>
            <a:endParaRPr lang="en-US" dirty="0"/>
          </a:p>
          <a:p>
            <a:pPr lvl="1"/>
            <a:r>
              <a:rPr lang="en-US" dirty="0" smtClean="0"/>
              <a:t>Identify mutational signatures (one novel pancreas specific signature) for different cell types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careful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mutation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pipeline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-US" dirty="0" smtClean="0"/>
          </a:p>
          <a:p>
            <a:pPr lvl="2"/>
            <a:r>
              <a:rPr lang="en-US" dirty="0" smtClean="0"/>
              <a:t>Single cell data has high dropout rate and coverage is low</a:t>
            </a:r>
          </a:p>
          <a:p>
            <a:pPr lvl="2"/>
            <a:r>
              <a:rPr lang="en-US" dirty="0" smtClean="0"/>
              <a:t>High error rate introduced in the reverse transcription and PCR amplification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8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674" y="931719"/>
            <a:ext cx="9133895" cy="5789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9" y="0"/>
            <a:ext cx="10515600" cy="1325563"/>
          </a:xfrm>
        </p:spPr>
        <p:txBody>
          <a:bodyPr/>
          <a:lstStyle/>
          <a:p>
            <a:r>
              <a:rPr lang="en-US" dirty="0" smtClean="0"/>
              <a:t>Single cell RNA-</a:t>
            </a:r>
            <a:r>
              <a:rPr lang="en-US" dirty="0" err="1" smtClean="0"/>
              <a:t>seq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workflow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1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6" y="0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Pancreas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</a:t>
            </a:r>
            <a:r>
              <a:rPr lang="en-US" dirty="0" smtClean="0"/>
              <a:t>ingle </a:t>
            </a:r>
            <a:r>
              <a:rPr lang="en-US" dirty="0"/>
              <a:t>cell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2809" r="3221" b="1923"/>
          <a:stretch/>
        </p:blipFill>
        <p:spPr>
          <a:xfrm>
            <a:off x="429126" y="1111208"/>
            <a:ext cx="6196263" cy="574679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49420" y="1529613"/>
            <a:ext cx="4979907" cy="4622687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8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donors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large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span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ages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(~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decades)</a:t>
            </a:r>
          </a:p>
          <a:p>
            <a:pPr lvl="1"/>
            <a:r>
              <a:rPr lang="en-US" altLang="zh-CN" sz="2000" dirty="0"/>
              <a:t>3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juvenile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(1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month,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5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6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years)</a:t>
            </a:r>
          </a:p>
          <a:p>
            <a:pPr lvl="1"/>
            <a:r>
              <a:rPr lang="en-US" altLang="zh-CN" sz="2000" dirty="0"/>
              <a:t>2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young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adults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(21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22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years)</a:t>
            </a:r>
          </a:p>
          <a:p>
            <a:pPr lvl="1"/>
            <a:r>
              <a:rPr lang="en-US" altLang="zh-CN" sz="2000" dirty="0" smtClean="0"/>
              <a:t>3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adults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middle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aged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(38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44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54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years)</a:t>
            </a:r>
          </a:p>
          <a:p>
            <a:r>
              <a:rPr lang="en-US" altLang="zh-CN" sz="2400" dirty="0" smtClean="0"/>
              <a:t>2,544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single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sequenced</a:t>
            </a:r>
          </a:p>
          <a:p>
            <a:r>
              <a:rPr lang="en-US" altLang="zh-CN" sz="2400" dirty="0" smtClean="0"/>
              <a:t>Absence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donor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sequencing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batch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effect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/>
          <a:lstStyle/>
          <a:p>
            <a:r>
              <a:rPr lang="en-US" dirty="0" smtClean="0"/>
              <a:t>Age related genes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/>
          <a:stretch/>
        </p:blipFill>
        <p:spPr>
          <a:xfrm>
            <a:off x="1702784" y="1708483"/>
            <a:ext cx="2941405" cy="34028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02784" y="5293341"/>
            <a:ext cx="3497180" cy="75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Consistent with other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bulk RNA-</a:t>
            </a:r>
            <a:r>
              <a:rPr lang="en-US" altLang="zh-CN" sz="1800" dirty="0" err="1" smtClean="0"/>
              <a:t>seq</a:t>
            </a:r>
            <a:r>
              <a:rPr lang="en-US" altLang="zh-CN" sz="1800" dirty="0" smtClean="0"/>
              <a:t>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9" y="1289550"/>
            <a:ext cx="4414252" cy="400379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70773" y="5293341"/>
            <a:ext cx="4786248" cy="128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t-</a:t>
            </a:r>
            <a:r>
              <a:rPr lang="en-US" altLang="zh-CN" sz="1800" dirty="0" err="1" smtClean="0"/>
              <a:t>sne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by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age-specific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genes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Cells clustered by donor rather than 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Many of the age-specific genes do not </a:t>
            </a:r>
            <a:r>
              <a:rPr lang="en-US" altLang="zh-CN" sz="1800" dirty="0" smtClean="0"/>
              <a:t>show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strong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association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with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age</a:t>
            </a:r>
            <a:endParaRPr lang="en-US" altLang="zh-CN" sz="1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2705" y="1624262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5705729" y="1222248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71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Transcriptional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50" y="774406"/>
            <a:ext cx="2760627" cy="29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/>
          <a:stretch/>
        </p:blipFill>
        <p:spPr>
          <a:xfrm>
            <a:off x="7554561" y="3794162"/>
            <a:ext cx="2558716" cy="3063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99878" y="1148121"/>
                <a:ext cx="6314531" cy="49157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dirty="0" smtClean="0"/>
                  <a:t>Transcriptional noise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000" dirty="0" smtClean="0"/>
                  <a:t>Given a cell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altLang="zh-CN" sz="2000" dirty="0" smtClean="0"/>
                  <a:t> of cell type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altLang="zh-CN" sz="2000" dirty="0" smtClean="0"/>
                  <a:t>, patient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𝑗</m:t>
                    </m:r>
                  </m:oMath>
                </a14:m>
                <a:endParaRPr lang="en-US" altLang="zh-CN" sz="2000" dirty="0" smtClean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000" dirty="0" smtClean="0"/>
                  <a:t>Biological variation: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000" b="0" i="1" smtClean="0">
                        <a:latin typeface="Cambria Math" charset="0"/>
                      </a:rPr>
                      <m:t>=1−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𝑐𝑜𝑟𝑟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0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zh-CN" sz="2000" dirty="0" smtClean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i="1">
                            <a:latin typeface="Cambria Math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 is single cell gene expression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i="1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 is the mean expression of cell type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charset="0"/>
                      </a:rPr>
                      <m:t>𝑖</m:t>
                    </m:r>
                    <m:r>
                      <a:rPr lang="en-US" altLang="zh-CN" sz="1600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1600" dirty="0" smtClean="0"/>
                  <a:t>in patient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altLang="zh-CN" sz="1600" dirty="0" smtClean="0"/>
                  <a:t> </a:t>
                </a:r>
                <a:endParaRPr lang="en-US" altLang="zh-CN" sz="1600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000" dirty="0" smtClean="0"/>
                  <a:t>Technical variation: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latin typeface="Cambria Math" charset="0"/>
                          </a:rPr>
                          <m:t>𝑖𝑗𝑘</m:t>
                        </m:r>
                      </m:sub>
                    </m:sSub>
                    <m:r>
                      <a:rPr lang="en-US" altLang="zh-CN" sz="2000" i="1">
                        <a:latin typeface="Cambria Math" charset="0"/>
                      </a:rPr>
                      <m:t>=1−</m:t>
                    </m:r>
                    <m:r>
                      <a:rPr lang="en-US" altLang="zh-CN" sz="2000" i="1">
                        <a:latin typeface="Cambria Math" charset="0"/>
                      </a:rPr>
                      <m:t>𝑐𝑜𝑟𝑟</m:t>
                    </m:r>
                    <m:r>
                      <a:rPr lang="en-US" altLang="zh-CN" sz="2000" b="0" i="1" smtClean="0">
                        <a:latin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𝑖𝑗𝑘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charset="0"/>
                          </a:rPr>
                          <m:t>𝑐𝑜𝑛𝑡𝑟</m:t>
                        </m:r>
                      </m:sup>
                    </m:sSubSup>
                    <m:r>
                      <a:rPr lang="en-US" altLang="zh-CN" sz="2000" b="0" i="1" smtClean="0">
                        <a:latin typeface="Cambria Math" charset="0"/>
                      </a:rPr>
                      <m:t>,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charset="0"/>
                          </a:rPr>
                          <m:t>𝑐𝑜𝑛𝑡𝑟</m:t>
                        </m:r>
                      </m:sup>
                    </m:sSubSup>
                    <m:r>
                      <a:rPr lang="en-US" altLang="zh-CN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zh-CN" sz="2000" dirty="0" smtClean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600" i="1">
                            <a:latin typeface="Cambria Math" charset="0"/>
                          </a:rPr>
                          <m:t>𝑖𝑗𝑘</m:t>
                        </m:r>
                      </m:sub>
                      <m:sup>
                        <m:r>
                          <a:rPr lang="en-US" altLang="zh-CN" sz="1600" i="1">
                            <a:latin typeface="Cambria Math" charset="0"/>
                          </a:rPr>
                          <m:t>𝑐𝑜𝑛𝑡𝑟</m:t>
                        </m:r>
                      </m:sup>
                    </m:sSubSup>
                  </m:oMath>
                </a14:m>
                <a:r>
                  <a:rPr lang="en-US" altLang="zh-CN" sz="1600" dirty="0" smtClean="0"/>
                  <a:t> is </a:t>
                </a:r>
                <a:r>
                  <a:rPr lang="en-US" altLang="zh-CN" sz="1600" dirty="0"/>
                  <a:t>single cell </a:t>
                </a:r>
                <a:r>
                  <a:rPr lang="en-US" altLang="zh-CN" sz="1600" dirty="0" smtClean="0"/>
                  <a:t>ERCC spike-in </a:t>
                </a:r>
                <a:r>
                  <a:rPr lang="en-US" altLang="zh-CN" sz="1600" dirty="0"/>
                  <a:t>expression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altLang="zh-CN" sz="1600" i="1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1600" i="1">
                            <a:latin typeface="Cambria Math" charset="0"/>
                          </a:rPr>
                          <m:t>𝑐𝑜𝑛𝑡𝑟</m:t>
                        </m:r>
                      </m:sup>
                    </m:sSubSup>
                    <m:r>
                      <a:rPr lang="en-US" altLang="zh-CN" sz="16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1600" dirty="0" smtClean="0"/>
                  <a:t>is </a:t>
                </a:r>
                <a:r>
                  <a:rPr lang="en-US" altLang="zh-CN" sz="1600" dirty="0"/>
                  <a:t>the mean </a:t>
                </a:r>
                <a:r>
                  <a:rPr lang="en-US" altLang="zh-CN" sz="1600" dirty="0" smtClean="0"/>
                  <a:t>ERCC expression </a:t>
                </a:r>
                <a:r>
                  <a:rPr lang="en-US" altLang="zh-CN" sz="1600" dirty="0"/>
                  <a:t>of cell type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charset="0"/>
                      </a:rPr>
                      <m:t>𝑖</m:t>
                    </m:r>
                    <m:r>
                      <a:rPr lang="en-US" altLang="zh-CN" sz="160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in patient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altLang="zh-CN" sz="1600" dirty="0"/>
                  <a:t>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400" dirty="0" smtClean="0"/>
                  <a:t>Transcriptional noise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𝑖𝑗𝑘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𝑖𝑗𝑘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24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dirty="0" smtClean="0"/>
                  <a:t>Pairwise distance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000" dirty="0" smtClean="0"/>
                  <a:t>Calculate Euclidean distance between each cell expression and the mean cell expression of given cell type</a:t>
                </a: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78" y="1148121"/>
                <a:ext cx="6314531" cy="4915795"/>
              </a:xfrm>
              <a:prstGeom prst="rect">
                <a:avLst/>
              </a:prstGeom>
              <a:blipFill rotWithShape="0">
                <a:blip r:embed="rId4"/>
                <a:stretch>
                  <a:fillRect l="-1737" t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69254" y="682777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12" name="TextBox 11"/>
          <p:cNvSpPr txBox="1"/>
          <p:nvPr/>
        </p:nvSpPr>
        <p:spPr>
          <a:xfrm>
            <a:off x="7369254" y="3694739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113277" y="1574156"/>
            <a:ext cx="174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</a:t>
            </a:r>
          </a:p>
          <a:p>
            <a:r>
              <a:rPr lang="en-US" altLang="zh-CN" dirty="0" smtClean="0"/>
              <a:t>p=3.01E-11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113277" y="4782675"/>
            <a:ext cx="174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</a:t>
            </a:r>
          </a:p>
          <a:p>
            <a:r>
              <a:rPr lang="en-US" altLang="zh-CN" dirty="0" smtClean="0"/>
              <a:t>p&lt;1E-16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-19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Insulin (INS) and Glucagon (GCG) mRNA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9953" y="1235460"/>
                <a:ext cx="11217442" cy="4386964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 smtClean="0"/>
                  <a:t>In biology,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charset="0"/>
                      </a:rPr>
                      <m:t>α</m:t>
                    </m:r>
                  </m:oMath>
                </a14:m>
                <a:r>
                  <a:rPr lang="en-US" sz="2400" b="0" dirty="0" smtClean="0"/>
                  <a:t>-cells secrete GCG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cells secrete </a:t>
                </a:r>
                <a:r>
                  <a:rPr lang="en-US" sz="2400" dirty="0" smtClean="0"/>
                  <a:t>INS by definition</a:t>
                </a:r>
                <a:endParaRPr lang="en-US" sz="2400" dirty="0"/>
              </a:p>
              <a:p>
                <a:r>
                  <a:rPr lang="en-US" sz="2400" dirty="0" smtClean="0"/>
                  <a:t>A subset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charset="0"/>
                      </a:rPr>
                      <m:t>α</m:t>
                    </m:r>
                  </m:oMath>
                </a14:m>
                <a:r>
                  <a:rPr lang="en-US" sz="2400" dirty="0"/>
                  <a:t>-cells</a:t>
                </a:r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-cells</a:t>
                </a:r>
                <a:r>
                  <a:rPr lang="en-US" sz="2400" dirty="0" smtClean="0"/>
                  <a:t> simultaneously express both</a:t>
                </a:r>
                <a:r>
                  <a:rPr lang="en-US" sz="2400" b="0" dirty="0" smtClean="0"/>
                  <a:t> INS and GCG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9953" y="1235460"/>
                <a:ext cx="11217442" cy="4386964"/>
              </a:xfrm>
              <a:blipFill rotWithShape="0">
                <a:blip r:embed="rId2"/>
                <a:stretch>
                  <a:fillRect l="-707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06" y="2561023"/>
            <a:ext cx="6052932" cy="38063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10889" y="2561023"/>
            <a:ext cx="370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A</a:t>
            </a:r>
            <a:endParaRPr lang="en-US" sz="2400" b="1"/>
          </a:p>
        </p:txBody>
      </p:sp>
      <p:sp>
        <p:nvSpPr>
          <p:cNvPr id="7" name="TextBox 6"/>
          <p:cNvSpPr txBox="1"/>
          <p:nvPr/>
        </p:nvSpPr>
        <p:spPr>
          <a:xfrm>
            <a:off x="5864872" y="2561023"/>
            <a:ext cx="357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158" y="5069712"/>
            <a:ext cx="289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</a:t>
            </a:r>
            <a:r>
              <a:rPr lang="zh-CN" altLang="en-US" dirty="0"/>
              <a:t> </a:t>
            </a:r>
            <a:r>
              <a:rPr lang="en-US" altLang="zh-CN" dirty="0" smtClean="0"/>
              <a:t>p=1.74E-27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79936" y="5069712"/>
            <a:ext cx="278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</a:t>
            </a:r>
            <a:r>
              <a:rPr lang="zh-CN" altLang="en-US" dirty="0"/>
              <a:t> </a:t>
            </a:r>
            <a:r>
              <a:rPr lang="en-US" altLang="zh-CN" dirty="0" smtClean="0"/>
              <a:t>p=5.3E-10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0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172620"/>
            <a:ext cx="1094873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Transcriptional noise and hormone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(INS</a:t>
            </a:r>
            <a:r>
              <a:rPr lang="zh-CN" altLang="en-US" sz="4000" dirty="0"/>
              <a:t> </a:t>
            </a:r>
            <a:r>
              <a:rPr lang="en-US" altLang="zh-CN" sz="4000" dirty="0" smtClean="0"/>
              <a:t>and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GCG)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4" y="1125089"/>
            <a:ext cx="8166768" cy="49829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59555" y="2939483"/>
            <a:ext cx="308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regression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transcriptional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noise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59555" y="4111133"/>
            <a:ext cx="240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Stress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26955" y="1816917"/>
            <a:ext cx="308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Transcriptional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noise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associated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</a:t>
            </a:r>
            <a:r>
              <a:rPr lang="en-US" altLang="zh-CN" dirty="0" smtClean="0"/>
              <a:t>h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4" y="0"/>
            <a:ext cx="10515600" cy="1325563"/>
          </a:xfrm>
        </p:spPr>
        <p:txBody>
          <a:bodyPr/>
          <a:lstStyle/>
          <a:p>
            <a:r>
              <a:rPr lang="en-US" smtClean="0"/>
              <a:t>Mutational signature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/>
          <a:stretch/>
        </p:blipFill>
        <p:spPr>
          <a:xfrm>
            <a:off x="0" y="1315988"/>
            <a:ext cx="12192000" cy="1579916"/>
          </a:xfrm>
          <a:prstGeom prst="rect">
            <a:avLst/>
          </a:prstGeom>
        </p:spPr>
      </p:pic>
      <p:pic>
        <p:nvPicPr>
          <p:cNvPr id="5" name="Picture 4" descr="larg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r="25813" b="64918"/>
          <a:stretch/>
        </p:blipFill>
        <p:spPr bwMode="auto">
          <a:xfrm>
            <a:off x="3705831" y="2929633"/>
            <a:ext cx="7748233" cy="31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15664" y="6260098"/>
            <a:ext cx="2743200" cy="365125"/>
          </a:xfrm>
        </p:spPr>
        <p:txBody>
          <a:bodyPr/>
          <a:lstStyle/>
          <a:p>
            <a:fld id="{A87092CB-0E7C-9A41-BDF9-1E48CA8CA83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larg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3" b="64918"/>
          <a:stretch/>
        </p:blipFill>
        <p:spPr bwMode="auto">
          <a:xfrm>
            <a:off x="405064" y="2907981"/>
            <a:ext cx="2249802" cy="31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rg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6" r="20763" b="79631"/>
          <a:stretch/>
        </p:blipFill>
        <p:spPr bwMode="auto">
          <a:xfrm>
            <a:off x="2654866" y="2929633"/>
            <a:ext cx="601579" cy="18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65945" y="1556735"/>
            <a:ext cx="31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distinct human </a:t>
            </a:r>
            <a:r>
              <a:rPr lang="en-US" smtClean="0"/>
              <a:t>cancer types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9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59" y="0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Mutation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980" y="1154030"/>
            <a:ext cx="3331990" cy="14220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dirty="0" smtClean="0"/>
              <a:t>2,544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pancreas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cells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398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adult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brain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cells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73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GP5d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colon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cancer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cells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vitro)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092CB-0E7C-9A41-BDF9-1E48CA8CA83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12" y="1078999"/>
            <a:ext cx="3885866" cy="3647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3155" y="4987487"/>
            <a:ext cx="4758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 smtClean="0"/>
              <a:t>Pancreas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much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somatic substitution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cells</a:t>
            </a:r>
            <a:r>
              <a:rPr lang="zh-CN" altLang="en-US" dirty="0" smtClean="0"/>
              <a:t> </a:t>
            </a:r>
            <a:r>
              <a:rPr lang="en-US" altLang="zh-CN" dirty="0" smtClean="0"/>
              <a:t>(&gt;5-fold), but similar germline rate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6" y="1006475"/>
            <a:ext cx="725410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2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494</Words>
  <Application>Microsoft Macintosh PowerPoint</Application>
  <PresentationFormat>Widescreen</PresentationFormat>
  <Paragraphs>115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Calibri Light</vt:lpstr>
      <vt:lpstr>Cambria Math</vt:lpstr>
      <vt:lpstr>DengXian</vt:lpstr>
      <vt:lpstr>DengXian Light</vt:lpstr>
      <vt:lpstr>Arial</vt:lpstr>
      <vt:lpstr>Office Theme</vt:lpstr>
      <vt:lpstr>PowerPoint Presentation</vt:lpstr>
      <vt:lpstr>Single cell RNA-seq workflow</vt:lpstr>
      <vt:lpstr>Pancreas single cell data</vt:lpstr>
      <vt:lpstr>Age related genes</vt:lpstr>
      <vt:lpstr>Transcriptional instability</vt:lpstr>
      <vt:lpstr>Insulin (INS) and Glucagon (GCG) mRNA</vt:lpstr>
      <vt:lpstr>Transcriptional noise and hormone (INS and GCG)</vt:lpstr>
      <vt:lpstr>Mutational signature</vt:lpstr>
      <vt:lpstr>Mutation calling</vt:lpstr>
      <vt:lpstr>Mutation in different regions</vt:lpstr>
      <vt:lpstr>Mutational signatures identification</vt:lpstr>
      <vt:lpstr>Mutational signatures</vt:lpstr>
      <vt:lpstr>Cell-specific mutational signatures</vt:lpstr>
      <vt:lpstr>Mutation load with age</vt:lpstr>
      <vt:lpstr>GO analysis of genes associated with S1 mutation load</vt:lpstr>
      <vt:lpstr>Discussion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Single-Cell Analysis of Human Pancreas Reveals Transcriptional Signatures of Aging and Somatic Mutation Patterns</dc:title>
  <dc:creator>Microsoft Office User</dc:creator>
  <cp:lastModifiedBy>Microsoft Office User</cp:lastModifiedBy>
  <cp:revision>64</cp:revision>
  <dcterms:created xsi:type="dcterms:W3CDTF">2018-02-19T15:29:36Z</dcterms:created>
  <dcterms:modified xsi:type="dcterms:W3CDTF">2018-02-22T14:41:37Z</dcterms:modified>
</cp:coreProperties>
</file>