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1" r:id="rId2"/>
  </p:sldIdLst>
  <p:sldSz cx="18592800" cy="11064875"/>
  <p:notesSz cx="6858000" cy="9144000"/>
  <p:defaultTextStyle>
    <a:defPPr>
      <a:defRPr lang="en-US"/>
    </a:defPPr>
    <a:lvl1pPr marL="0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1pPr>
    <a:lvl2pPr marL="595353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2pPr>
    <a:lvl3pPr marL="1190706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3pPr>
    <a:lvl4pPr marL="1786059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4pPr>
    <a:lvl5pPr marL="2381412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5pPr>
    <a:lvl6pPr marL="2976765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6pPr>
    <a:lvl7pPr marL="3572117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7pPr>
    <a:lvl8pPr marL="4167470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8pPr>
    <a:lvl9pPr marL="4762825" algn="l" defTabSz="1190706" rtl="0" eaLnBrk="1" latinLnBrk="0" hangingPunct="1">
      <a:defRPr sz="23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82"/>
    <p:restoredTop sz="94670"/>
  </p:normalViewPr>
  <p:slideViewPr>
    <p:cSldViewPr snapToGrid="0" snapToObjects="1">
      <p:cViewPr>
        <p:scale>
          <a:sx n="80" d="100"/>
          <a:sy n="80" d="100"/>
        </p:scale>
        <p:origin x="1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3333F-B589-6140-89A8-411D11A5D8D6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1143000"/>
            <a:ext cx="5184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805E3-5682-9C42-B250-E381CFDC8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2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1pPr>
    <a:lvl2pPr marL="595353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2pPr>
    <a:lvl3pPr marL="1190706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3pPr>
    <a:lvl4pPr marL="1786059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4pPr>
    <a:lvl5pPr marL="2381412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5pPr>
    <a:lvl6pPr marL="2976765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6pPr>
    <a:lvl7pPr marL="3572117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7pPr>
    <a:lvl8pPr marL="4167470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8pPr>
    <a:lvl9pPr marL="4762825" algn="l" defTabSz="1190706" rtl="0" eaLnBrk="1" latinLnBrk="0" hangingPunct="1">
      <a:defRPr sz="156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6613" y="1143000"/>
            <a:ext cx="5184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805E3-5682-9C42-B250-E381CFDC8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6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4100" y="1810849"/>
            <a:ext cx="13944600" cy="3852216"/>
          </a:xfrm>
        </p:spPr>
        <p:txBody>
          <a:bodyPr anchor="b"/>
          <a:lstStyle>
            <a:lvl1pPr algn="ctr">
              <a:defRPr sz="9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4100" y="5811622"/>
            <a:ext cx="13944600" cy="2671449"/>
          </a:xfrm>
        </p:spPr>
        <p:txBody>
          <a:bodyPr/>
          <a:lstStyle>
            <a:lvl1pPr marL="0" indent="0" algn="ctr">
              <a:buNone/>
              <a:defRPr sz="3660"/>
            </a:lvl1pPr>
            <a:lvl2pPr marL="697230" indent="0" algn="ctr">
              <a:buNone/>
              <a:defRPr sz="3050"/>
            </a:lvl2pPr>
            <a:lvl3pPr marL="1394460" indent="0" algn="ctr">
              <a:buNone/>
              <a:defRPr sz="2745"/>
            </a:lvl3pPr>
            <a:lvl4pPr marL="2091690" indent="0" algn="ctr">
              <a:buNone/>
              <a:defRPr sz="2440"/>
            </a:lvl4pPr>
            <a:lvl5pPr marL="2788920" indent="0" algn="ctr">
              <a:buNone/>
              <a:defRPr sz="2440"/>
            </a:lvl5pPr>
            <a:lvl6pPr marL="3486150" indent="0" algn="ctr">
              <a:buNone/>
              <a:defRPr sz="2440"/>
            </a:lvl6pPr>
            <a:lvl7pPr marL="4183380" indent="0" algn="ctr">
              <a:buNone/>
              <a:defRPr sz="2440"/>
            </a:lvl7pPr>
            <a:lvl8pPr marL="4880610" indent="0" algn="ctr">
              <a:buNone/>
              <a:defRPr sz="2440"/>
            </a:lvl8pPr>
            <a:lvl9pPr marL="5577840" indent="0" algn="ctr">
              <a:buNone/>
              <a:defRPr sz="24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4957B-A750-A045-8A84-73089977355F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7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0026-B819-4247-B5A3-21805FDC7AA8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08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05472" y="589102"/>
            <a:ext cx="4009073" cy="937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8255" y="589102"/>
            <a:ext cx="11794808" cy="937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8F1E-39B9-5749-BF2E-04094BAC2FD5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6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0839-13C1-8B4A-9714-73FBA3FFB3F7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571" y="2758536"/>
            <a:ext cx="16036290" cy="4602680"/>
          </a:xfrm>
        </p:spPr>
        <p:txBody>
          <a:bodyPr anchor="b"/>
          <a:lstStyle>
            <a:lvl1pPr>
              <a:defRPr sz="9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8571" y="7404759"/>
            <a:ext cx="16036290" cy="2420441"/>
          </a:xfrm>
        </p:spPr>
        <p:txBody>
          <a:bodyPr/>
          <a:lstStyle>
            <a:lvl1pPr marL="0" indent="0">
              <a:buNone/>
              <a:defRPr sz="3660">
                <a:solidFill>
                  <a:schemeClr val="tx1">
                    <a:tint val="75000"/>
                  </a:schemeClr>
                </a:solidFill>
              </a:defRPr>
            </a:lvl1pPr>
            <a:lvl2pPr marL="697230" indent="0">
              <a:buNone/>
              <a:defRPr sz="3050">
                <a:solidFill>
                  <a:schemeClr val="tx1">
                    <a:tint val="75000"/>
                  </a:schemeClr>
                </a:solidFill>
              </a:defRPr>
            </a:lvl2pPr>
            <a:lvl3pPr marL="1394460" indent="0">
              <a:buNone/>
              <a:defRPr sz="2745">
                <a:solidFill>
                  <a:schemeClr val="tx1">
                    <a:tint val="75000"/>
                  </a:schemeClr>
                </a:solidFill>
              </a:defRPr>
            </a:lvl3pPr>
            <a:lvl4pPr marL="209169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4pPr>
            <a:lvl5pPr marL="278892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5pPr>
            <a:lvl6pPr marL="348615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6pPr>
            <a:lvl7pPr marL="418338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7pPr>
            <a:lvl8pPr marL="488061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8pPr>
            <a:lvl9pPr marL="557784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B7B4-AB6D-554D-B0EE-74BD9A8B3411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8255" y="2945510"/>
            <a:ext cx="7901940" cy="7020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2605" y="2945510"/>
            <a:ext cx="7901940" cy="70205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52C70-FCB6-584F-953A-26E2AC6496B9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677" y="589103"/>
            <a:ext cx="16036290" cy="21386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678" y="2712432"/>
            <a:ext cx="7865625" cy="1329321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678" y="4041753"/>
            <a:ext cx="7865625" cy="5944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412605" y="2712432"/>
            <a:ext cx="7904362" cy="1329321"/>
          </a:xfrm>
        </p:spPr>
        <p:txBody>
          <a:bodyPr anchor="b"/>
          <a:lstStyle>
            <a:lvl1pPr marL="0" indent="0">
              <a:buNone/>
              <a:defRPr sz="3660" b="1"/>
            </a:lvl1pPr>
            <a:lvl2pPr marL="697230" indent="0">
              <a:buNone/>
              <a:defRPr sz="3050" b="1"/>
            </a:lvl2pPr>
            <a:lvl3pPr marL="1394460" indent="0">
              <a:buNone/>
              <a:defRPr sz="2745" b="1"/>
            </a:lvl3pPr>
            <a:lvl4pPr marL="2091690" indent="0">
              <a:buNone/>
              <a:defRPr sz="2440" b="1"/>
            </a:lvl4pPr>
            <a:lvl5pPr marL="2788920" indent="0">
              <a:buNone/>
              <a:defRPr sz="2440" b="1"/>
            </a:lvl5pPr>
            <a:lvl6pPr marL="3486150" indent="0">
              <a:buNone/>
              <a:defRPr sz="2440" b="1"/>
            </a:lvl6pPr>
            <a:lvl7pPr marL="4183380" indent="0">
              <a:buNone/>
              <a:defRPr sz="2440" b="1"/>
            </a:lvl7pPr>
            <a:lvl8pPr marL="4880610" indent="0">
              <a:buNone/>
              <a:defRPr sz="2440" b="1"/>
            </a:lvl8pPr>
            <a:lvl9pPr marL="5577840" indent="0">
              <a:buNone/>
              <a:defRPr sz="2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12605" y="4041753"/>
            <a:ext cx="7904362" cy="59448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D0FCE-89CE-FA43-8EFD-26AA2C3709F5}" type="datetime1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E5B-626F-AD4E-99FC-23CF7E668664}" type="datetime1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0FC9-576E-0444-9491-DDFF2537B527}" type="datetime1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3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678" y="737658"/>
            <a:ext cx="5996661" cy="2581804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4362" y="1593138"/>
            <a:ext cx="9412605" cy="7863233"/>
          </a:xfrm>
        </p:spPr>
        <p:txBody>
          <a:bodyPr/>
          <a:lstStyle>
            <a:lvl1pPr>
              <a:defRPr sz="4880"/>
            </a:lvl1pPr>
            <a:lvl2pPr>
              <a:defRPr sz="4270"/>
            </a:lvl2pPr>
            <a:lvl3pPr>
              <a:defRPr sz="3660"/>
            </a:lvl3pPr>
            <a:lvl4pPr>
              <a:defRPr sz="3050"/>
            </a:lvl4pPr>
            <a:lvl5pPr>
              <a:defRPr sz="3050"/>
            </a:lvl5pPr>
            <a:lvl6pPr>
              <a:defRPr sz="3050"/>
            </a:lvl6pPr>
            <a:lvl7pPr>
              <a:defRPr sz="3050"/>
            </a:lvl7pPr>
            <a:lvl8pPr>
              <a:defRPr sz="3050"/>
            </a:lvl8pPr>
            <a:lvl9pPr>
              <a:defRPr sz="3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678" y="3319462"/>
            <a:ext cx="5996661" cy="6149715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40796-19BB-5C45-B48E-5DEA01D32A40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8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678" y="737658"/>
            <a:ext cx="5996661" cy="2581804"/>
          </a:xfrm>
        </p:spPr>
        <p:txBody>
          <a:bodyPr anchor="b"/>
          <a:lstStyle>
            <a:lvl1pPr>
              <a:defRPr sz="4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04362" y="1593138"/>
            <a:ext cx="9412605" cy="7863233"/>
          </a:xfrm>
        </p:spPr>
        <p:txBody>
          <a:bodyPr anchor="t"/>
          <a:lstStyle>
            <a:lvl1pPr marL="0" indent="0">
              <a:buNone/>
              <a:defRPr sz="4880"/>
            </a:lvl1pPr>
            <a:lvl2pPr marL="697230" indent="0">
              <a:buNone/>
              <a:defRPr sz="4270"/>
            </a:lvl2pPr>
            <a:lvl3pPr marL="1394460" indent="0">
              <a:buNone/>
              <a:defRPr sz="3660"/>
            </a:lvl3pPr>
            <a:lvl4pPr marL="2091690" indent="0">
              <a:buNone/>
              <a:defRPr sz="3050"/>
            </a:lvl4pPr>
            <a:lvl5pPr marL="2788920" indent="0">
              <a:buNone/>
              <a:defRPr sz="3050"/>
            </a:lvl5pPr>
            <a:lvl6pPr marL="3486150" indent="0">
              <a:buNone/>
              <a:defRPr sz="3050"/>
            </a:lvl6pPr>
            <a:lvl7pPr marL="4183380" indent="0">
              <a:buNone/>
              <a:defRPr sz="3050"/>
            </a:lvl7pPr>
            <a:lvl8pPr marL="4880610" indent="0">
              <a:buNone/>
              <a:defRPr sz="3050"/>
            </a:lvl8pPr>
            <a:lvl9pPr marL="5577840" indent="0">
              <a:buNone/>
              <a:defRPr sz="305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678" y="3319462"/>
            <a:ext cx="5996661" cy="6149715"/>
          </a:xfrm>
        </p:spPr>
        <p:txBody>
          <a:bodyPr/>
          <a:lstStyle>
            <a:lvl1pPr marL="0" indent="0">
              <a:buNone/>
              <a:defRPr sz="2440"/>
            </a:lvl1pPr>
            <a:lvl2pPr marL="697230" indent="0">
              <a:buNone/>
              <a:defRPr sz="2135"/>
            </a:lvl2pPr>
            <a:lvl3pPr marL="1394460" indent="0">
              <a:buNone/>
              <a:defRPr sz="1830"/>
            </a:lvl3pPr>
            <a:lvl4pPr marL="2091690" indent="0">
              <a:buNone/>
              <a:defRPr sz="1525"/>
            </a:lvl4pPr>
            <a:lvl5pPr marL="2788920" indent="0">
              <a:buNone/>
              <a:defRPr sz="1525"/>
            </a:lvl5pPr>
            <a:lvl6pPr marL="3486150" indent="0">
              <a:buNone/>
              <a:defRPr sz="1525"/>
            </a:lvl6pPr>
            <a:lvl7pPr marL="4183380" indent="0">
              <a:buNone/>
              <a:defRPr sz="1525"/>
            </a:lvl7pPr>
            <a:lvl8pPr marL="4880610" indent="0">
              <a:buNone/>
              <a:defRPr sz="1525"/>
            </a:lvl8pPr>
            <a:lvl9pPr marL="5577840" indent="0">
              <a:buNone/>
              <a:defRPr sz="15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049A-61D3-6143-BC8A-4DB03D11160A}" type="datetime1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7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8255" y="589103"/>
            <a:ext cx="16036290" cy="2138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255" y="2945510"/>
            <a:ext cx="16036290" cy="702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8255" y="10255501"/>
            <a:ext cx="4183380" cy="589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3FAA-FA1B-A84C-93D6-292F99000E64}" type="datetime1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58865" y="10255501"/>
            <a:ext cx="6275070" cy="589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31165" y="10255501"/>
            <a:ext cx="4183380" cy="5891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80FF0-FC14-8A42-9428-807B42905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394460" rtl="0" eaLnBrk="1" latinLnBrk="0" hangingPunct="1">
        <a:lnSpc>
          <a:spcPct val="90000"/>
        </a:lnSpc>
        <a:spcBef>
          <a:spcPct val="0"/>
        </a:spcBef>
        <a:buNone/>
        <a:defRPr sz="67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615" indent="-348615" algn="l" defTabSz="1394460" rtl="0" eaLnBrk="1" latinLnBrk="0" hangingPunct="1">
        <a:lnSpc>
          <a:spcPct val="90000"/>
        </a:lnSpc>
        <a:spcBef>
          <a:spcPts val="1525"/>
        </a:spcBef>
        <a:buFont typeface="Arial" panose="020B0604020202020204" pitchFamily="34" charset="0"/>
        <a:buChar char="•"/>
        <a:defRPr sz="4270" kern="1200">
          <a:solidFill>
            <a:schemeClr val="tx1"/>
          </a:solidFill>
          <a:latin typeface="+mn-lt"/>
          <a:ea typeface="+mn-ea"/>
          <a:cs typeface="+mn-cs"/>
        </a:defRPr>
      </a:lvl1pPr>
      <a:lvl2pPr marL="104584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660" kern="1200">
          <a:solidFill>
            <a:schemeClr val="tx1"/>
          </a:solidFill>
          <a:latin typeface="+mn-lt"/>
          <a:ea typeface="+mn-ea"/>
          <a:cs typeface="+mn-cs"/>
        </a:defRPr>
      </a:lvl2pPr>
      <a:lvl3pPr marL="174307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3050" kern="1200">
          <a:solidFill>
            <a:schemeClr val="tx1"/>
          </a:solidFill>
          <a:latin typeface="+mn-lt"/>
          <a:ea typeface="+mn-ea"/>
          <a:cs typeface="+mn-cs"/>
        </a:defRPr>
      </a:lvl3pPr>
      <a:lvl4pPr marL="244030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313753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83476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53199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522922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926455" indent="-348615" algn="l" defTabSz="1394460" rtl="0" eaLnBrk="1" latinLnBrk="0" hangingPunct="1">
        <a:lnSpc>
          <a:spcPct val="90000"/>
        </a:lnSpc>
        <a:spcBef>
          <a:spcPts val="763"/>
        </a:spcBef>
        <a:buFont typeface="Arial" panose="020B0604020202020204" pitchFamily="34" charset="0"/>
        <a:buChar char="•"/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1pPr>
      <a:lvl2pPr marL="69723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2pPr>
      <a:lvl3pPr marL="139446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3pPr>
      <a:lvl4pPr marL="209169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4pPr>
      <a:lvl5pPr marL="278892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5pPr>
      <a:lvl6pPr marL="348615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6pPr>
      <a:lvl7pPr marL="418338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7pPr>
      <a:lvl8pPr marL="488061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8pPr>
      <a:lvl9pPr marL="5577840" algn="l" defTabSz="1394460" rtl="0" eaLnBrk="1" latinLnBrk="0" hangingPunct="1">
        <a:defRPr sz="27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tiff"/><Relationship Id="rId1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2.jpg"/><Relationship Id="rId7" Type="http://schemas.openxmlformats.org/officeDocument/2006/relationships/image" Target="../media/image3.jpg"/><Relationship Id="rId8" Type="http://schemas.openxmlformats.org/officeDocument/2006/relationships/image" Target="../media/image4.jpg"/><Relationship Id="rId9" Type="http://schemas.openxmlformats.org/officeDocument/2006/relationships/image" Target="../media/image5.jpg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3646" y="3766572"/>
            <a:ext cx="1034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20K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84318" y="5043057"/>
            <a:ext cx="153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1931</a:t>
            </a:r>
            <a:r>
              <a:rPr lang="zh-CN" altLang="en-US" sz="1600" dirty="0"/>
              <a:t> </a:t>
            </a:r>
            <a:r>
              <a:rPr lang="en-US" altLang="zh-CN" sz="1600" dirty="0"/>
              <a:t>individuals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897845" y="3436795"/>
            <a:ext cx="2217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Bulk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expression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(B)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5222461" y="7203108"/>
            <a:ext cx="153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1931</a:t>
            </a:r>
            <a:r>
              <a:rPr lang="zh-CN" altLang="en-US" sz="1600" dirty="0"/>
              <a:t> </a:t>
            </a:r>
            <a:r>
              <a:rPr lang="en-US" altLang="zh-CN" sz="1600" dirty="0"/>
              <a:t>individuals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456063" y="7103545"/>
                <a:ext cx="291747" cy="360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063" y="7103545"/>
                <a:ext cx="291747" cy="360548"/>
              </a:xfrm>
              <a:prstGeom prst="rect">
                <a:avLst/>
              </a:prstGeom>
              <a:blipFill rotWithShape="0">
                <a:blip r:embed="rId3"/>
                <a:stretch>
                  <a:fillRect l="-10417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063464" y="5194319"/>
            <a:ext cx="2014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Cell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fractions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(W)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644973" y="5547617"/>
            <a:ext cx="29300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/>
              <a:t>24</a:t>
            </a:r>
            <a:r>
              <a:rPr lang="zh-CN" altLang="en-US" sz="1600" dirty="0"/>
              <a:t> </a:t>
            </a:r>
            <a:r>
              <a:rPr lang="en-US" altLang="zh-CN" sz="1600" dirty="0"/>
              <a:t>defined</a:t>
            </a:r>
            <a:r>
              <a:rPr lang="zh-CN" altLang="en-US" sz="1600" dirty="0"/>
              <a:t> </a:t>
            </a:r>
            <a:r>
              <a:rPr lang="en-US" altLang="zh-CN" sz="1600" dirty="0"/>
              <a:t>cell</a:t>
            </a:r>
            <a:r>
              <a:rPr lang="zh-CN" altLang="en-US" sz="1600" dirty="0"/>
              <a:t> </a:t>
            </a:r>
            <a:r>
              <a:rPr lang="en-US" altLang="zh-CN" sz="1600" dirty="0"/>
              <a:t>types</a:t>
            </a:r>
          </a:p>
          <a:p>
            <a:r>
              <a:rPr lang="en-US" altLang="zh-CN" sz="1600" dirty="0"/>
              <a:t>(</a:t>
            </a:r>
            <a:r>
              <a:rPr lang="en-US" altLang="zh-CN" sz="1600" dirty="0">
                <a:solidFill>
                  <a:srgbClr val="FF0000"/>
                </a:solidFill>
              </a:rPr>
              <a:t>17</a:t>
            </a:r>
            <a:r>
              <a:rPr lang="zh-CN" altLang="en-US" sz="1600" dirty="0">
                <a:solidFill>
                  <a:srgbClr val="FF0000"/>
                </a:solidFill>
              </a:rPr>
              <a:t> </a:t>
            </a:r>
            <a:r>
              <a:rPr lang="en-US" altLang="zh-CN" sz="1600" dirty="0">
                <a:solidFill>
                  <a:srgbClr val="FF0000"/>
                </a:solidFill>
              </a:rPr>
              <a:t>neuron</a:t>
            </a:r>
            <a:r>
              <a:rPr lang="en-US" altLang="zh-CN" sz="1600" dirty="0"/>
              <a:t>,</a:t>
            </a:r>
            <a:r>
              <a:rPr lang="en-US" altLang="zh-CN" sz="1600" dirty="0">
                <a:solidFill>
                  <a:srgbClr val="00B0F0"/>
                </a:solidFill>
              </a:rPr>
              <a:t>5</a:t>
            </a:r>
            <a:r>
              <a:rPr lang="zh-CN" altLang="en-US" sz="1600" dirty="0"/>
              <a:t> </a:t>
            </a:r>
            <a:r>
              <a:rPr lang="en-US" altLang="zh-CN" sz="1600" dirty="0">
                <a:solidFill>
                  <a:srgbClr val="00B0F0"/>
                </a:solidFill>
              </a:rPr>
              <a:t>non-neuron</a:t>
            </a:r>
            <a:r>
              <a:rPr lang="en-US" altLang="zh-CN" sz="1600" dirty="0"/>
              <a:t>,</a:t>
            </a:r>
            <a:r>
              <a:rPr lang="en-US" altLang="zh-CN" sz="1600" dirty="0">
                <a:solidFill>
                  <a:srgbClr val="00B050"/>
                </a:solidFill>
              </a:rPr>
              <a:t>2</a:t>
            </a:r>
            <a:r>
              <a:rPr lang="zh-CN" altLang="en-US" sz="1600" dirty="0"/>
              <a:t> </a:t>
            </a:r>
            <a:r>
              <a:rPr lang="en-US" altLang="zh-CN" sz="1600" dirty="0">
                <a:solidFill>
                  <a:srgbClr val="00B050"/>
                </a:solidFill>
              </a:rPr>
              <a:t>fetal</a:t>
            </a:r>
            <a:r>
              <a:rPr lang="en-US" altLang="zh-CN" sz="1600" dirty="0"/>
              <a:t>)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778918" y="7171351"/>
                <a:ext cx="282129" cy="360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8918" y="7171351"/>
                <a:ext cx="282129" cy="360548"/>
              </a:xfrm>
              <a:prstGeom prst="rect">
                <a:avLst/>
              </a:prstGeom>
              <a:blipFill rotWithShape="0">
                <a:blip r:embed="rId4"/>
                <a:stretch>
                  <a:fillRect l="-17391" r="-19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496585" y="5743650"/>
            <a:ext cx="27973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Single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cell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expression</a:t>
            </a:r>
            <a:r>
              <a:rPr lang="zh-CN" altLang="en-US" sz="2000" b="1" dirty="0"/>
              <a:t> </a:t>
            </a:r>
            <a:r>
              <a:rPr lang="en-US" altLang="zh-CN" sz="2000" b="1" dirty="0" smtClean="0"/>
              <a:t>(C)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1380545" y="6117725"/>
            <a:ext cx="1034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20K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8662659" y="7020795"/>
            <a:ext cx="19014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24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defined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cell</a:t>
            </a:r>
            <a:r>
              <a:rPr lang="zh-CN" altLang="en-US" sz="1600" dirty="0" smtClean="0"/>
              <a:t> </a:t>
            </a:r>
            <a:r>
              <a:rPr lang="en-US" altLang="zh-CN" sz="1600" dirty="0"/>
              <a:t>types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5543837" y="1398049"/>
            <a:ext cx="33402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NMF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component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fractions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(H)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773250" y="3427918"/>
                <a:ext cx="282129" cy="360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3250" y="3427918"/>
                <a:ext cx="282129" cy="360548"/>
              </a:xfrm>
              <a:prstGeom prst="rect">
                <a:avLst/>
              </a:prstGeom>
              <a:blipFill rotWithShape="0">
                <a:blip r:embed="rId4"/>
                <a:stretch>
                  <a:fillRect l="-17391" r="-19565"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0692900" y="2004639"/>
            <a:ext cx="2444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NMF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components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(V)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8249269" y="3374566"/>
            <a:ext cx="2640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25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unsupervised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components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5307382" y="3345552"/>
            <a:ext cx="153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1931</a:t>
            </a:r>
            <a:r>
              <a:rPr lang="zh-CN" altLang="en-US" sz="1600" dirty="0"/>
              <a:t> </a:t>
            </a:r>
            <a:r>
              <a:rPr lang="en-US" altLang="zh-CN" sz="1600" dirty="0"/>
              <a:t>individuals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5689989" y="1743479"/>
            <a:ext cx="3104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600" dirty="0"/>
              <a:t>25</a:t>
            </a:r>
            <a:r>
              <a:rPr lang="zh-CN" altLang="en-US" sz="1600" dirty="0"/>
              <a:t> </a:t>
            </a:r>
            <a:r>
              <a:rPr lang="en-US" altLang="zh-CN" sz="1600" dirty="0"/>
              <a:t>unsupervised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components</a:t>
            </a:r>
          </a:p>
          <a:p>
            <a:pPr algn="ctr"/>
            <a:r>
              <a:rPr lang="en-US" altLang="zh-CN" sz="1600" dirty="0" smtClean="0"/>
              <a:t>(</a:t>
            </a:r>
            <a:r>
              <a:rPr lang="en-US" altLang="zh-CN" sz="1600" dirty="0" smtClean="0">
                <a:solidFill>
                  <a:srgbClr val="FF0000"/>
                </a:solidFill>
              </a:rPr>
              <a:t>neuron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 </a:t>
            </a:r>
            <a:r>
              <a:rPr lang="en-US" altLang="zh-CN" sz="1600" dirty="0" smtClean="0">
                <a:solidFill>
                  <a:srgbClr val="00B0F0"/>
                </a:solidFill>
              </a:rPr>
              <a:t>non-neuron</a:t>
            </a:r>
            <a:r>
              <a:rPr lang="en-US" altLang="zh-CN" sz="1600" dirty="0" smtClean="0"/>
              <a:t>,</a:t>
            </a:r>
            <a:r>
              <a:rPr lang="zh-CN" altLang="en-US" sz="1600" dirty="0" smtClean="0"/>
              <a:t> </a:t>
            </a:r>
            <a:r>
              <a:rPr lang="en-US" altLang="zh-CN" sz="1600" dirty="0" smtClean="0">
                <a:solidFill>
                  <a:srgbClr val="00B050"/>
                </a:solidFill>
              </a:rPr>
              <a:t>fetal</a:t>
            </a:r>
            <a:r>
              <a:rPr lang="zh-CN" altLang="en-US" sz="1600" dirty="0" smtClean="0">
                <a:solidFill>
                  <a:srgbClr val="00B050"/>
                </a:solidFill>
              </a:rPr>
              <a:t> </a:t>
            </a:r>
            <a:r>
              <a:rPr lang="en-US" altLang="zh-CN" sz="1600" dirty="0" smtClean="0"/>
              <a:t>related)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15047253" y="6923336"/>
            <a:ext cx="2434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Tissue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deconvolution</a:t>
            </a:r>
            <a:endParaRPr lang="en-US" sz="20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14916214" y="3408137"/>
            <a:ext cx="32197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Tissue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decomposition</a:t>
            </a:r>
            <a:r>
              <a:rPr lang="zh-CN" altLang="en-US" sz="2000" b="1" dirty="0"/>
              <a:t> </a:t>
            </a:r>
            <a:r>
              <a:rPr lang="en-US" altLang="zh-CN" sz="2000" b="1" dirty="0"/>
              <a:t>(NMF)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444728" y="3191665"/>
                <a:ext cx="291747" cy="360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4728" y="3191665"/>
                <a:ext cx="291747" cy="360548"/>
              </a:xfrm>
              <a:prstGeom prst="rect">
                <a:avLst/>
              </a:prstGeom>
              <a:blipFill rotWithShape="0">
                <a:blip r:embed="rId5"/>
                <a:stretch>
                  <a:fillRect l="-10417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6212318" y="6106952"/>
            <a:ext cx="959814" cy="23859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22371" y="6106952"/>
            <a:ext cx="530942" cy="237851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816813" y="6099540"/>
            <a:ext cx="201168" cy="238592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80FF0-FC14-8A42-9428-807B4290549C}" type="slidenum">
              <a:rPr lang="en-US" smtClean="0"/>
              <a:t>1</a:t>
            </a:fld>
            <a:endParaRPr lang="en-US"/>
          </a:p>
        </p:txBody>
      </p:sp>
      <p:sp>
        <p:nvSpPr>
          <p:cNvPr id="44" name="Rectangle 43"/>
          <p:cNvSpPr/>
          <p:nvPr/>
        </p:nvSpPr>
        <p:spPr>
          <a:xfrm rot="16200000">
            <a:off x="11455728" y="4762535"/>
            <a:ext cx="914400" cy="4242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16200000">
            <a:off x="11720905" y="5477364"/>
            <a:ext cx="384048" cy="424225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16200000">
            <a:off x="11814318" y="5814689"/>
            <a:ext cx="197220" cy="424225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33" t="27347" r="23539" b="12570"/>
          <a:stretch/>
        </p:blipFill>
        <p:spPr>
          <a:xfrm>
            <a:off x="7266852" y="6154783"/>
            <a:ext cx="442321" cy="22767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5" t="27347" r="40701" b="12570"/>
          <a:stretch/>
        </p:blipFill>
        <p:spPr>
          <a:xfrm>
            <a:off x="6252346" y="6165251"/>
            <a:ext cx="876084" cy="226932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39" t="27347" r="18438" b="12570"/>
          <a:stretch/>
        </p:blipFill>
        <p:spPr>
          <a:xfrm>
            <a:off x="7867052" y="6161571"/>
            <a:ext cx="105209" cy="22767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5" t="27347" r="51290" b="12656"/>
          <a:stretch/>
        </p:blipFill>
        <p:spPr>
          <a:xfrm>
            <a:off x="6261656" y="2410571"/>
            <a:ext cx="615238" cy="227292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5" t="27341" r="18223" b="12200"/>
          <a:stretch/>
        </p:blipFill>
        <p:spPr>
          <a:xfrm>
            <a:off x="854303" y="4105126"/>
            <a:ext cx="4156420" cy="229416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0" t="66274" r="18330" b="17836"/>
          <a:stretch/>
        </p:blipFill>
        <p:spPr>
          <a:xfrm>
            <a:off x="9815954" y="7438848"/>
            <a:ext cx="4158566" cy="33664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0" t="27878" r="18330" b="33992"/>
          <a:stretch/>
        </p:blipFill>
        <p:spPr>
          <a:xfrm>
            <a:off x="9825093" y="6492069"/>
            <a:ext cx="4151833" cy="80784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0" t="82222" r="18330" b="12284"/>
          <a:stretch/>
        </p:blipFill>
        <p:spPr>
          <a:xfrm>
            <a:off x="9818359" y="7877258"/>
            <a:ext cx="4158567" cy="11643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3" t="27429" r="18052" b="48274"/>
          <a:stretch/>
        </p:blipFill>
        <p:spPr>
          <a:xfrm flipH="1">
            <a:off x="9818359" y="2747412"/>
            <a:ext cx="4159198" cy="606276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1370126" y="2373846"/>
            <a:ext cx="1034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/>
              <a:t>20K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genes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 rot="16200000">
            <a:off x="11542938" y="932397"/>
            <a:ext cx="710039" cy="4242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16200000">
            <a:off x="11492636" y="1756377"/>
            <a:ext cx="810641" cy="4242259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16200000">
            <a:off x="11799346" y="2331214"/>
            <a:ext cx="197220" cy="424225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3" t="51732" r="18052" b="18884"/>
          <a:stretch/>
        </p:blipFill>
        <p:spPr>
          <a:xfrm flipH="1">
            <a:off x="9818359" y="3483939"/>
            <a:ext cx="4140391" cy="73320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3" t="82816" r="18052" b="12312"/>
          <a:stretch/>
        </p:blipFill>
        <p:spPr>
          <a:xfrm>
            <a:off x="9818357" y="4386493"/>
            <a:ext cx="4159198" cy="121570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14019085" y="3204752"/>
            <a:ext cx="3657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067349" y="6669551"/>
            <a:ext cx="620683" cy="45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smtClean="0">
                <a:solidFill>
                  <a:srgbClr val="FF0000"/>
                </a:solidFill>
              </a:rPr>
              <a:t>Ex3</a:t>
            </a:r>
            <a:endParaRPr lang="en-US" b="1">
              <a:solidFill>
                <a:srgbClr val="FF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14041030" y="6696174"/>
            <a:ext cx="3557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4072011" y="2782928"/>
            <a:ext cx="1016625" cy="45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NMF-5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4404382" y="3256821"/>
            <a:ext cx="4488" cy="338328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4415395" y="4127291"/>
            <a:ext cx="1270348" cy="45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>
                <a:solidFill>
                  <a:srgbClr val="FF0000"/>
                </a:solidFill>
              </a:rPr>
              <a:t>c</a:t>
            </a:r>
            <a:r>
              <a:rPr lang="en-US" altLang="zh-CN" b="1" dirty="0" err="1" smtClean="0">
                <a:solidFill>
                  <a:srgbClr val="FF0000"/>
                </a:solidFill>
              </a:rPr>
              <a:t>orr</a:t>
            </a:r>
            <a:r>
              <a:rPr lang="en-US" altLang="zh-CN" b="1" dirty="0" smtClean="0">
                <a:solidFill>
                  <a:srgbClr val="FF0000"/>
                </a:solidFill>
              </a:rPr>
              <a:t>(V,X)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214061" y="2357921"/>
            <a:ext cx="710039" cy="23887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83683" y="2360263"/>
            <a:ext cx="810641" cy="2386418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7852716" y="2358817"/>
            <a:ext cx="197220" cy="23878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4" t="27347" r="18215" b="12656"/>
          <a:stretch/>
        </p:blipFill>
        <p:spPr>
          <a:xfrm flipH="1">
            <a:off x="7887380" y="2410571"/>
            <a:ext cx="128643" cy="2272926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9" t="27347" r="20764" b="12656"/>
          <a:stretch/>
        </p:blipFill>
        <p:spPr>
          <a:xfrm>
            <a:off x="7028257" y="2410571"/>
            <a:ext cx="739856" cy="2272926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440769" y="7528818"/>
            <a:ext cx="2431532" cy="2063737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5761493" y="8492880"/>
            <a:ext cx="620683" cy="45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Ex3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 flipH="1">
            <a:off x="6445187" y="8492881"/>
            <a:ext cx="1" cy="512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5050675" y="8975826"/>
            <a:ext cx="1371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2679307" y="7086868"/>
            <a:ext cx="62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b="1" smtClean="0"/>
              <a:t>fQTL</a:t>
            </a:r>
            <a:endParaRPr lang="en-US" sz="18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4" t="5927" b="9417"/>
          <a:stretch/>
        </p:blipFill>
        <p:spPr>
          <a:xfrm>
            <a:off x="15915421" y="4195056"/>
            <a:ext cx="1547553" cy="2199636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 rot="16200000">
            <a:off x="15240781" y="5213858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NMF-5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6290185" y="6307923"/>
            <a:ext cx="558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smtClean="0">
                <a:solidFill>
                  <a:srgbClr val="FF0000"/>
                </a:solidFill>
              </a:rPr>
              <a:t>Ex3</a:t>
            </a:r>
            <a:endParaRPr 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8720</TotalTime>
  <Words>88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 Math</vt:lpstr>
      <vt:lpstr>宋体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47</cp:revision>
  <dcterms:created xsi:type="dcterms:W3CDTF">2018-02-04T19:36:00Z</dcterms:created>
  <dcterms:modified xsi:type="dcterms:W3CDTF">2018-02-14T17:08:08Z</dcterms:modified>
</cp:coreProperties>
</file>