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79" r:id="rId3"/>
    <p:sldId id="288" r:id="rId4"/>
    <p:sldId id="289" r:id="rId5"/>
    <p:sldId id="269" r:id="rId6"/>
    <p:sldId id="268" r:id="rId7"/>
    <p:sldId id="271" r:id="rId8"/>
    <p:sldId id="272" r:id="rId9"/>
    <p:sldId id="287" r:id="rId10"/>
    <p:sldId id="292" r:id="rId11"/>
    <p:sldId id="293" r:id="rId12"/>
    <p:sldId id="294" r:id="rId13"/>
    <p:sldId id="295" r:id="rId14"/>
    <p:sldId id="291" r:id="rId15"/>
    <p:sldId id="290" r:id="rId16"/>
    <p:sldId id="299" r:id="rId17"/>
    <p:sldId id="281" r:id="rId18"/>
    <p:sldId id="282" r:id="rId19"/>
    <p:sldId id="296" r:id="rId20"/>
    <p:sldId id="297" r:id="rId21"/>
    <p:sldId id="298" r:id="rId22"/>
    <p:sldId id="275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7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F906-8C9D-0E4B-BB5A-0CF6B4D37ED3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2C92-0125-D94D-8708-8EC776F5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F906-8C9D-0E4B-BB5A-0CF6B4D37ED3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2C92-0125-D94D-8708-8EC776F5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4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F906-8C9D-0E4B-BB5A-0CF6B4D37ED3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2C92-0125-D94D-8708-8EC776F5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F906-8C9D-0E4B-BB5A-0CF6B4D37ED3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2C92-0125-D94D-8708-8EC776F5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4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F906-8C9D-0E4B-BB5A-0CF6B4D37ED3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2C92-0125-D94D-8708-8EC776F5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1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F906-8C9D-0E4B-BB5A-0CF6B4D37ED3}" type="datetimeFigureOut">
              <a:rPr lang="en-US" smtClean="0"/>
              <a:t>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2C92-0125-D94D-8708-8EC776F5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8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F906-8C9D-0E4B-BB5A-0CF6B4D37ED3}" type="datetimeFigureOut">
              <a:rPr lang="en-US" smtClean="0"/>
              <a:t>1/29/18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2C92-0125-D94D-8708-8EC776F5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F906-8C9D-0E4B-BB5A-0CF6B4D37ED3}" type="datetimeFigureOut">
              <a:rPr lang="en-US" smtClean="0"/>
              <a:t>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2C92-0125-D94D-8708-8EC776F5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1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F906-8C9D-0E4B-BB5A-0CF6B4D37ED3}" type="datetimeFigureOut">
              <a:rPr lang="en-US" smtClean="0"/>
              <a:t>1/29/18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2C92-0125-D94D-8708-8EC776F5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5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F906-8C9D-0E4B-BB5A-0CF6B4D37ED3}" type="datetimeFigureOut">
              <a:rPr lang="en-US" smtClean="0"/>
              <a:t>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2C92-0125-D94D-8708-8EC776F5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F906-8C9D-0E4B-BB5A-0CF6B4D37ED3}" type="datetimeFigureOut">
              <a:rPr lang="en-US" smtClean="0"/>
              <a:t>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2C92-0125-D94D-8708-8EC776F5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6F906-8C9D-0E4B-BB5A-0CF6B4D37ED3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D2C92-0125-D94D-8708-8EC776F5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4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What kind of distribution fits to chemical probing data?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What causes the variation?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How do different p-value based metrics perform for identifying reactive nucleotides?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How does statistical power affect the relative performance of p-value based metrics and reactivity based metrics?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Bridging distribution fitting and reactivity based metrics to visualize reactivity profiles with confidence estimates.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Application to RNA structure prediction?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7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Precision-Recall Curve </a:t>
            </a:r>
            <a:r>
              <a:rPr lang="en-US" sz="3200" dirty="0" smtClean="0"/>
              <a:t>for mouse U2 </a:t>
            </a:r>
            <a:r>
              <a:rPr lang="en-US" sz="3200" dirty="0" err="1" smtClean="0"/>
              <a:t>snRNA</a:t>
            </a:r>
            <a:r>
              <a:rPr lang="en-US" sz="3200" dirty="0" smtClean="0"/>
              <a:t> DMS-</a:t>
            </a:r>
            <a:r>
              <a:rPr lang="en-US" sz="3200" dirty="0" err="1"/>
              <a:t>Seq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077" y="1963937"/>
            <a:ext cx="5368880" cy="38389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7B5-68D8-A045-AC28-4F95203375C8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20418"/>
            <a:ext cx="183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Alec Sexton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7750" y="6032500"/>
            <a:ext cx="693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binomial p-values improve distinction of AC vs. GU nucleotides.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7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Precision-Recall Curve for </a:t>
            </a:r>
            <a:r>
              <a:rPr lang="en-US" i="1" dirty="0" smtClean="0"/>
              <a:t>E. coli </a:t>
            </a:r>
            <a:r>
              <a:rPr lang="en-US" dirty="0" smtClean="0"/>
              <a:t>5S rRNA SHAPE-</a:t>
            </a:r>
            <a:r>
              <a:rPr lang="en-US" dirty="0" err="1" smtClean="0"/>
              <a:t>Seq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83" y="1809447"/>
            <a:ext cx="6604000" cy="4363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311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</a:t>
            </a:r>
            <a:r>
              <a:rPr lang="en-US" dirty="0" err="1" smtClean="0"/>
              <a:t>Loughrey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NAR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F58-7286-5949-BDA5-3FEC06F301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83" y="1809447"/>
            <a:ext cx="6583144" cy="4337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Precision-Recall Curve for Human 18S rRNA Pseudo-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09834"/>
            <a:ext cx="307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</a:t>
            </a:r>
            <a:r>
              <a:rPr lang="en-US" dirty="0" err="1" smtClean="0"/>
              <a:t>Carlile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Nature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F58-7286-5949-BDA5-3FEC06F301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4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negative binomial p-values to chemical induced stop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4571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Negative binomial p-values do not always outperform a simpler metric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92" y="2190312"/>
            <a:ext cx="4701909" cy="312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3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Are p-values for treated vs. control comparison the best way to think about probing data?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the probe is selective, but with some nonspecific reactivity?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F58-7286-5949-BDA5-3FEC06F30125}" type="slidenum">
              <a:rPr lang="en-US" smtClean="0"/>
              <a:t>14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03916" y="5385832"/>
            <a:ext cx="6286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5750" y="497416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Light"/>
                <a:cs typeface="Avenir Light"/>
              </a:rPr>
              <a:t>Reactivity</a:t>
            </a:r>
            <a:endParaRPr lang="en-US" dirty="0">
              <a:latin typeface="Avenir Light"/>
              <a:cs typeface="Avenir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2500" y="4434417"/>
            <a:ext cx="95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Light"/>
                <a:cs typeface="Avenir Light"/>
              </a:rPr>
              <a:t>Control</a:t>
            </a:r>
            <a:endParaRPr lang="en-US" dirty="0">
              <a:latin typeface="Avenir Light"/>
              <a:cs typeface="Avenir Ligh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703916" y="3890432"/>
            <a:ext cx="6286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6916" y="337556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Light"/>
                <a:cs typeface="Avenir Light"/>
              </a:rPr>
              <a:t>Reactivity</a:t>
            </a:r>
            <a:endParaRPr lang="en-US" dirty="0">
              <a:latin typeface="Avenir Light"/>
              <a:cs typeface="Avenir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2500" y="2768084"/>
            <a:ext cx="122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Light"/>
                <a:cs typeface="Avenir Light"/>
              </a:rPr>
              <a:t>Treatment</a:t>
            </a:r>
            <a:endParaRPr lang="en-US" dirty="0">
              <a:latin typeface="Avenir Light"/>
              <a:cs typeface="Avenir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0343" y="2128334"/>
            <a:ext cx="214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venir Light"/>
                <a:cs typeface="Avenir Light"/>
              </a:rPr>
              <a:t>Property of interest</a:t>
            </a:r>
            <a:endParaRPr lang="en-US" dirty="0">
              <a:solidFill>
                <a:schemeClr val="accent2"/>
              </a:solidFill>
              <a:latin typeface="Avenir Light"/>
              <a:cs typeface="Avenir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2420" y="52011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96254" y="367401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703916" y="2694003"/>
            <a:ext cx="6233584" cy="953020"/>
          </a:xfrm>
          <a:custGeom>
            <a:avLst/>
            <a:gdLst>
              <a:gd name="connsiteX0" fmla="*/ 0 w 7556500"/>
              <a:gd name="connsiteY0" fmla="*/ 1467703 h 1573537"/>
              <a:gd name="connsiteX1" fmla="*/ 0 w 7556500"/>
              <a:gd name="connsiteY1" fmla="*/ 1467703 h 1573537"/>
              <a:gd name="connsiteX2" fmla="*/ 105833 w 7556500"/>
              <a:gd name="connsiteY2" fmla="*/ 1404203 h 1573537"/>
              <a:gd name="connsiteX3" fmla="*/ 169333 w 7556500"/>
              <a:gd name="connsiteY3" fmla="*/ 1414787 h 1573537"/>
              <a:gd name="connsiteX4" fmla="*/ 190500 w 7556500"/>
              <a:gd name="connsiteY4" fmla="*/ 1446537 h 1573537"/>
              <a:gd name="connsiteX5" fmla="*/ 201083 w 7556500"/>
              <a:gd name="connsiteY5" fmla="*/ 1478287 h 1573537"/>
              <a:gd name="connsiteX6" fmla="*/ 243417 w 7556500"/>
              <a:gd name="connsiteY6" fmla="*/ 1541787 h 1573537"/>
              <a:gd name="connsiteX7" fmla="*/ 306917 w 7556500"/>
              <a:gd name="connsiteY7" fmla="*/ 1531203 h 1573537"/>
              <a:gd name="connsiteX8" fmla="*/ 328083 w 7556500"/>
              <a:gd name="connsiteY8" fmla="*/ 1499453 h 1573537"/>
              <a:gd name="connsiteX9" fmla="*/ 359833 w 7556500"/>
              <a:gd name="connsiteY9" fmla="*/ 1478287 h 1573537"/>
              <a:gd name="connsiteX10" fmla="*/ 433917 w 7556500"/>
              <a:gd name="connsiteY10" fmla="*/ 1488870 h 1573537"/>
              <a:gd name="connsiteX11" fmla="*/ 497417 w 7556500"/>
              <a:gd name="connsiteY11" fmla="*/ 1510037 h 1573537"/>
              <a:gd name="connsiteX12" fmla="*/ 550333 w 7556500"/>
              <a:gd name="connsiteY12" fmla="*/ 1499453 h 1573537"/>
              <a:gd name="connsiteX13" fmla="*/ 613833 w 7556500"/>
              <a:gd name="connsiteY13" fmla="*/ 1478287 h 1573537"/>
              <a:gd name="connsiteX14" fmla="*/ 857250 w 7556500"/>
              <a:gd name="connsiteY14" fmla="*/ 1520620 h 1573537"/>
              <a:gd name="connsiteX15" fmla="*/ 1026583 w 7556500"/>
              <a:gd name="connsiteY15" fmla="*/ 1510037 h 1573537"/>
              <a:gd name="connsiteX16" fmla="*/ 1090083 w 7556500"/>
              <a:gd name="connsiteY16" fmla="*/ 1478287 h 1573537"/>
              <a:gd name="connsiteX17" fmla="*/ 1121833 w 7556500"/>
              <a:gd name="connsiteY17" fmla="*/ 1467703 h 1573537"/>
              <a:gd name="connsiteX18" fmla="*/ 1217083 w 7556500"/>
              <a:gd name="connsiteY18" fmla="*/ 1478287 h 1573537"/>
              <a:gd name="connsiteX19" fmla="*/ 1248833 w 7556500"/>
              <a:gd name="connsiteY19" fmla="*/ 1488870 h 1573537"/>
              <a:gd name="connsiteX20" fmla="*/ 1291167 w 7556500"/>
              <a:gd name="connsiteY20" fmla="*/ 1499453 h 1573537"/>
              <a:gd name="connsiteX21" fmla="*/ 1354667 w 7556500"/>
              <a:gd name="connsiteY21" fmla="*/ 1520620 h 1573537"/>
              <a:gd name="connsiteX22" fmla="*/ 1449917 w 7556500"/>
              <a:gd name="connsiteY22" fmla="*/ 1573537 h 1573537"/>
              <a:gd name="connsiteX23" fmla="*/ 1513417 w 7556500"/>
              <a:gd name="connsiteY23" fmla="*/ 1562953 h 1573537"/>
              <a:gd name="connsiteX24" fmla="*/ 1576917 w 7556500"/>
              <a:gd name="connsiteY24" fmla="*/ 1510037 h 1573537"/>
              <a:gd name="connsiteX25" fmla="*/ 1640417 w 7556500"/>
              <a:gd name="connsiteY25" fmla="*/ 1499453 h 1573537"/>
              <a:gd name="connsiteX26" fmla="*/ 1682750 w 7556500"/>
              <a:gd name="connsiteY26" fmla="*/ 1488870 h 1573537"/>
              <a:gd name="connsiteX27" fmla="*/ 1725083 w 7556500"/>
              <a:gd name="connsiteY27" fmla="*/ 1467703 h 1573537"/>
              <a:gd name="connsiteX28" fmla="*/ 1799167 w 7556500"/>
              <a:gd name="connsiteY28" fmla="*/ 1457120 h 1573537"/>
              <a:gd name="connsiteX29" fmla="*/ 1820333 w 7556500"/>
              <a:gd name="connsiteY29" fmla="*/ 1425370 h 1573537"/>
              <a:gd name="connsiteX30" fmla="*/ 1852083 w 7556500"/>
              <a:gd name="connsiteY30" fmla="*/ 1404203 h 1573537"/>
              <a:gd name="connsiteX31" fmla="*/ 1926167 w 7556500"/>
              <a:gd name="connsiteY31" fmla="*/ 1351287 h 1573537"/>
              <a:gd name="connsiteX32" fmla="*/ 2074333 w 7556500"/>
              <a:gd name="connsiteY32" fmla="*/ 1361870 h 1573537"/>
              <a:gd name="connsiteX33" fmla="*/ 2137833 w 7556500"/>
              <a:gd name="connsiteY33" fmla="*/ 1404203 h 1573537"/>
              <a:gd name="connsiteX34" fmla="*/ 2211917 w 7556500"/>
              <a:gd name="connsiteY34" fmla="*/ 1435953 h 1573537"/>
              <a:gd name="connsiteX35" fmla="*/ 2243667 w 7556500"/>
              <a:gd name="connsiteY35" fmla="*/ 1467703 h 1573537"/>
              <a:gd name="connsiteX36" fmla="*/ 2286000 w 7556500"/>
              <a:gd name="connsiteY36" fmla="*/ 1478287 h 1573537"/>
              <a:gd name="connsiteX37" fmla="*/ 2317750 w 7556500"/>
              <a:gd name="connsiteY37" fmla="*/ 1488870 h 1573537"/>
              <a:gd name="connsiteX38" fmla="*/ 2349500 w 7556500"/>
              <a:gd name="connsiteY38" fmla="*/ 1510037 h 1573537"/>
              <a:gd name="connsiteX39" fmla="*/ 2381250 w 7556500"/>
              <a:gd name="connsiteY39" fmla="*/ 1520620 h 1573537"/>
              <a:gd name="connsiteX40" fmla="*/ 2476500 w 7556500"/>
              <a:gd name="connsiteY40" fmla="*/ 1541787 h 1573537"/>
              <a:gd name="connsiteX41" fmla="*/ 3185583 w 7556500"/>
              <a:gd name="connsiteY41" fmla="*/ 1531203 h 1573537"/>
              <a:gd name="connsiteX42" fmla="*/ 3227917 w 7556500"/>
              <a:gd name="connsiteY42" fmla="*/ 1478287 h 1573537"/>
              <a:gd name="connsiteX43" fmla="*/ 3291417 w 7556500"/>
              <a:gd name="connsiteY43" fmla="*/ 1446537 h 1573537"/>
              <a:gd name="connsiteX44" fmla="*/ 3407833 w 7556500"/>
              <a:gd name="connsiteY44" fmla="*/ 1457120 h 1573537"/>
              <a:gd name="connsiteX45" fmla="*/ 3439583 w 7556500"/>
              <a:gd name="connsiteY45" fmla="*/ 1478287 h 1573537"/>
              <a:gd name="connsiteX46" fmla="*/ 3481917 w 7556500"/>
              <a:gd name="connsiteY46" fmla="*/ 1499453 h 1573537"/>
              <a:gd name="connsiteX47" fmla="*/ 3513667 w 7556500"/>
              <a:gd name="connsiteY47" fmla="*/ 1478287 h 1573537"/>
              <a:gd name="connsiteX48" fmla="*/ 3619500 w 7556500"/>
              <a:gd name="connsiteY48" fmla="*/ 1446537 h 1573537"/>
              <a:gd name="connsiteX49" fmla="*/ 3651250 w 7556500"/>
              <a:gd name="connsiteY49" fmla="*/ 1435953 h 1573537"/>
              <a:gd name="connsiteX50" fmla="*/ 3683000 w 7556500"/>
              <a:gd name="connsiteY50" fmla="*/ 1446537 h 1573537"/>
              <a:gd name="connsiteX51" fmla="*/ 3725333 w 7556500"/>
              <a:gd name="connsiteY51" fmla="*/ 1457120 h 1573537"/>
              <a:gd name="connsiteX52" fmla="*/ 3757083 w 7556500"/>
              <a:gd name="connsiteY52" fmla="*/ 1478287 h 1573537"/>
              <a:gd name="connsiteX53" fmla="*/ 3788833 w 7556500"/>
              <a:gd name="connsiteY53" fmla="*/ 1488870 h 1573537"/>
              <a:gd name="connsiteX54" fmla="*/ 4042833 w 7556500"/>
              <a:gd name="connsiteY54" fmla="*/ 1478287 h 1573537"/>
              <a:gd name="connsiteX55" fmla="*/ 4106333 w 7556500"/>
              <a:gd name="connsiteY55" fmla="*/ 1446537 h 1573537"/>
              <a:gd name="connsiteX56" fmla="*/ 4148667 w 7556500"/>
              <a:gd name="connsiteY56" fmla="*/ 1425370 h 1573537"/>
              <a:gd name="connsiteX57" fmla="*/ 4233333 w 7556500"/>
              <a:gd name="connsiteY57" fmla="*/ 1446537 h 1573537"/>
              <a:gd name="connsiteX58" fmla="*/ 4286250 w 7556500"/>
              <a:gd name="connsiteY58" fmla="*/ 1457120 h 1573537"/>
              <a:gd name="connsiteX59" fmla="*/ 4318000 w 7556500"/>
              <a:gd name="connsiteY59" fmla="*/ 1478287 h 1573537"/>
              <a:gd name="connsiteX60" fmla="*/ 4603750 w 7556500"/>
              <a:gd name="connsiteY60" fmla="*/ 1467703 h 1573537"/>
              <a:gd name="connsiteX61" fmla="*/ 4646083 w 7556500"/>
              <a:gd name="connsiteY61" fmla="*/ 1457120 h 1573537"/>
              <a:gd name="connsiteX62" fmla="*/ 4984750 w 7556500"/>
              <a:gd name="connsiteY62" fmla="*/ 1446537 h 1573537"/>
              <a:gd name="connsiteX63" fmla="*/ 4995333 w 7556500"/>
              <a:gd name="connsiteY63" fmla="*/ 1414787 h 1573537"/>
              <a:gd name="connsiteX64" fmla="*/ 5037667 w 7556500"/>
              <a:gd name="connsiteY64" fmla="*/ 1351287 h 1573537"/>
              <a:gd name="connsiteX65" fmla="*/ 5027083 w 7556500"/>
              <a:gd name="connsiteY65" fmla="*/ 578703 h 1573537"/>
              <a:gd name="connsiteX66" fmla="*/ 5016500 w 7556500"/>
              <a:gd name="connsiteY66" fmla="*/ 546953 h 1573537"/>
              <a:gd name="connsiteX67" fmla="*/ 5037667 w 7556500"/>
              <a:gd name="connsiteY67" fmla="*/ 430537 h 1573537"/>
              <a:gd name="connsiteX68" fmla="*/ 5048250 w 7556500"/>
              <a:gd name="connsiteY68" fmla="*/ 7203 h 1573537"/>
              <a:gd name="connsiteX69" fmla="*/ 5069417 w 7556500"/>
              <a:gd name="connsiteY69" fmla="*/ 113037 h 1573537"/>
              <a:gd name="connsiteX70" fmla="*/ 5090583 w 7556500"/>
              <a:gd name="connsiteY70" fmla="*/ 187120 h 1573537"/>
              <a:gd name="connsiteX71" fmla="*/ 5101167 w 7556500"/>
              <a:gd name="connsiteY71" fmla="*/ 483453 h 1573537"/>
              <a:gd name="connsiteX72" fmla="*/ 5111750 w 7556500"/>
              <a:gd name="connsiteY72" fmla="*/ 536370 h 1573537"/>
              <a:gd name="connsiteX73" fmla="*/ 5143500 w 7556500"/>
              <a:gd name="connsiteY73" fmla="*/ 652787 h 1573537"/>
              <a:gd name="connsiteX74" fmla="*/ 5154083 w 7556500"/>
              <a:gd name="connsiteY74" fmla="*/ 980870 h 1573537"/>
              <a:gd name="connsiteX75" fmla="*/ 5175250 w 7556500"/>
              <a:gd name="connsiteY75" fmla="*/ 1044370 h 1573537"/>
              <a:gd name="connsiteX76" fmla="*/ 5185833 w 7556500"/>
              <a:gd name="connsiteY76" fmla="*/ 1076120 h 1573537"/>
              <a:gd name="connsiteX77" fmla="*/ 5196417 w 7556500"/>
              <a:gd name="connsiteY77" fmla="*/ 1330120 h 1573537"/>
              <a:gd name="connsiteX78" fmla="*/ 5259917 w 7556500"/>
              <a:gd name="connsiteY78" fmla="*/ 1372453 h 1573537"/>
              <a:gd name="connsiteX79" fmla="*/ 5545667 w 7556500"/>
              <a:gd name="connsiteY79" fmla="*/ 1383037 h 1573537"/>
              <a:gd name="connsiteX80" fmla="*/ 5598583 w 7556500"/>
              <a:gd name="connsiteY80" fmla="*/ 1393620 h 1573537"/>
              <a:gd name="connsiteX81" fmla="*/ 5715000 w 7556500"/>
              <a:gd name="connsiteY81" fmla="*/ 1414787 h 1573537"/>
              <a:gd name="connsiteX82" fmla="*/ 5778500 w 7556500"/>
              <a:gd name="connsiteY82" fmla="*/ 1435953 h 1573537"/>
              <a:gd name="connsiteX83" fmla="*/ 5884333 w 7556500"/>
              <a:gd name="connsiteY83" fmla="*/ 1425370 h 1573537"/>
              <a:gd name="connsiteX84" fmla="*/ 5947833 w 7556500"/>
              <a:gd name="connsiteY84" fmla="*/ 1404203 h 1573537"/>
              <a:gd name="connsiteX85" fmla="*/ 6223000 w 7556500"/>
              <a:gd name="connsiteY85" fmla="*/ 1361870 h 1573537"/>
              <a:gd name="connsiteX86" fmla="*/ 6212417 w 7556500"/>
              <a:gd name="connsiteY86" fmla="*/ 938537 h 1573537"/>
              <a:gd name="connsiteX87" fmla="*/ 6170083 w 7556500"/>
              <a:gd name="connsiteY87" fmla="*/ 832703 h 1573537"/>
              <a:gd name="connsiteX88" fmla="*/ 6191250 w 7556500"/>
              <a:gd name="connsiteY88" fmla="*/ 726870 h 1573537"/>
              <a:gd name="connsiteX89" fmla="*/ 6201833 w 7556500"/>
              <a:gd name="connsiteY89" fmla="*/ 695120 h 1573537"/>
              <a:gd name="connsiteX90" fmla="*/ 6223000 w 7556500"/>
              <a:gd name="connsiteY90" fmla="*/ 610453 h 1573537"/>
              <a:gd name="connsiteX91" fmla="*/ 6233583 w 7556500"/>
              <a:gd name="connsiteY91" fmla="*/ 388203 h 1573537"/>
              <a:gd name="connsiteX92" fmla="*/ 6254750 w 7556500"/>
              <a:gd name="connsiteY92" fmla="*/ 81287 h 1573537"/>
              <a:gd name="connsiteX93" fmla="*/ 6275917 w 7556500"/>
              <a:gd name="connsiteY93" fmla="*/ 113037 h 1573537"/>
              <a:gd name="connsiteX94" fmla="*/ 6307667 w 7556500"/>
              <a:gd name="connsiteY94" fmla="*/ 144787 h 1573537"/>
              <a:gd name="connsiteX95" fmla="*/ 6339417 w 7556500"/>
              <a:gd name="connsiteY95" fmla="*/ 282370 h 1573537"/>
              <a:gd name="connsiteX96" fmla="*/ 6328833 w 7556500"/>
              <a:gd name="connsiteY96" fmla="*/ 557537 h 1573537"/>
              <a:gd name="connsiteX97" fmla="*/ 6318250 w 7556500"/>
              <a:gd name="connsiteY97" fmla="*/ 599870 h 1573537"/>
              <a:gd name="connsiteX98" fmla="*/ 6328833 w 7556500"/>
              <a:gd name="connsiteY98" fmla="*/ 822120 h 1573537"/>
              <a:gd name="connsiteX99" fmla="*/ 6371167 w 7556500"/>
              <a:gd name="connsiteY99" fmla="*/ 970287 h 1573537"/>
              <a:gd name="connsiteX100" fmla="*/ 6392333 w 7556500"/>
              <a:gd name="connsiteY100" fmla="*/ 1054953 h 1573537"/>
              <a:gd name="connsiteX101" fmla="*/ 6402917 w 7556500"/>
              <a:gd name="connsiteY101" fmla="*/ 1086703 h 1573537"/>
              <a:gd name="connsiteX102" fmla="*/ 6413500 w 7556500"/>
              <a:gd name="connsiteY102" fmla="*/ 1171370 h 1573537"/>
              <a:gd name="connsiteX103" fmla="*/ 6424083 w 7556500"/>
              <a:gd name="connsiteY103" fmla="*/ 1340703 h 1573537"/>
              <a:gd name="connsiteX104" fmla="*/ 6508750 w 7556500"/>
              <a:gd name="connsiteY104" fmla="*/ 1393620 h 1573537"/>
              <a:gd name="connsiteX105" fmla="*/ 6540500 w 7556500"/>
              <a:gd name="connsiteY105" fmla="*/ 1404203 h 1573537"/>
              <a:gd name="connsiteX106" fmla="*/ 6826250 w 7556500"/>
              <a:gd name="connsiteY106" fmla="*/ 1414787 h 1573537"/>
              <a:gd name="connsiteX107" fmla="*/ 7037917 w 7556500"/>
              <a:gd name="connsiteY107" fmla="*/ 1435953 h 1573537"/>
              <a:gd name="connsiteX108" fmla="*/ 7556500 w 7556500"/>
              <a:gd name="connsiteY108" fmla="*/ 1446537 h 157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7556500" h="1573537">
                <a:moveTo>
                  <a:pt x="0" y="1467703"/>
                </a:moveTo>
                <a:lnTo>
                  <a:pt x="0" y="1467703"/>
                </a:lnTo>
                <a:cubicBezTo>
                  <a:pt x="6304" y="1463201"/>
                  <a:pt x="73547" y="1404203"/>
                  <a:pt x="105833" y="1404203"/>
                </a:cubicBezTo>
                <a:cubicBezTo>
                  <a:pt x="127292" y="1404203"/>
                  <a:pt x="148166" y="1411259"/>
                  <a:pt x="169333" y="1414787"/>
                </a:cubicBezTo>
                <a:cubicBezTo>
                  <a:pt x="176389" y="1425370"/>
                  <a:pt x="184812" y="1435160"/>
                  <a:pt x="190500" y="1446537"/>
                </a:cubicBezTo>
                <a:cubicBezTo>
                  <a:pt x="195489" y="1456515"/>
                  <a:pt x="195665" y="1468535"/>
                  <a:pt x="201083" y="1478287"/>
                </a:cubicBezTo>
                <a:cubicBezTo>
                  <a:pt x="213437" y="1500525"/>
                  <a:pt x="243417" y="1541787"/>
                  <a:pt x="243417" y="1541787"/>
                </a:cubicBezTo>
                <a:cubicBezTo>
                  <a:pt x="264584" y="1538259"/>
                  <a:pt x="287724" y="1540800"/>
                  <a:pt x="306917" y="1531203"/>
                </a:cubicBezTo>
                <a:cubicBezTo>
                  <a:pt x="318294" y="1525515"/>
                  <a:pt x="319089" y="1508447"/>
                  <a:pt x="328083" y="1499453"/>
                </a:cubicBezTo>
                <a:cubicBezTo>
                  <a:pt x="337077" y="1490459"/>
                  <a:pt x="349250" y="1485342"/>
                  <a:pt x="359833" y="1478287"/>
                </a:cubicBezTo>
                <a:cubicBezTo>
                  <a:pt x="384528" y="1481815"/>
                  <a:pt x="409610" y="1483261"/>
                  <a:pt x="433917" y="1488870"/>
                </a:cubicBezTo>
                <a:cubicBezTo>
                  <a:pt x="455657" y="1493887"/>
                  <a:pt x="497417" y="1510037"/>
                  <a:pt x="497417" y="1510037"/>
                </a:cubicBezTo>
                <a:cubicBezTo>
                  <a:pt x="515056" y="1506509"/>
                  <a:pt x="532979" y="1504186"/>
                  <a:pt x="550333" y="1499453"/>
                </a:cubicBezTo>
                <a:cubicBezTo>
                  <a:pt x="571858" y="1493582"/>
                  <a:pt x="613833" y="1478287"/>
                  <a:pt x="613833" y="1478287"/>
                </a:cubicBezTo>
                <a:cubicBezTo>
                  <a:pt x="756057" y="1525695"/>
                  <a:pt x="675701" y="1507653"/>
                  <a:pt x="857250" y="1520620"/>
                </a:cubicBezTo>
                <a:cubicBezTo>
                  <a:pt x="913694" y="1517092"/>
                  <a:pt x="970339" y="1515957"/>
                  <a:pt x="1026583" y="1510037"/>
                </a:cubicBezTo>
                <a:cubicBezTo>
                  <a:pt x="1060274" y="1506490"/>
                  <a:pt x="1060595" y="1493031"/>
                  <a:pt x="1090083" y="1478287"/>
                </a:cubicBezTo>
                <a:cubicBezTo>
                  <a:pt x="1100061" y="1473298"/>
                  <a:pt x="1111250" y="1471231"/>
                  <a:pt x="1121833" y="1467703"/>
                </a:cubicBezTo>
                <a:cubicBezTo>
                  <a:pt x="1153583" y="1471231"/>
                  <a:pt x="1185572" y="1473035"/>
                  <a:pt x="1217083" y="1478287"/>
                </a:cubicBezTo>
                <a:cubicBezTo>
                  <a:pt x="1228087" y="1480121"/>
                  <a:pt x="1238106" y="1485805"/>
                  <a:pt x="1248833" y="1488870"/>
                </a:cubicBezTo>
                <a:cubicBezTo>
                  <a:pt x="1262819" y="1492866"/>
                  <a:pt x="1277235" y="1495273"/>
                  <a:pt x="1291167" y="1499453"/>
                </a:cubicBezTo>
                <a:cubicBezTo>
                  <a:pt x="1312538" y="1505864"/>
                  <a:pt x="1354667" y="1520620"/>
                  <a:pt x="1354667" y="1520620"/>
                </a:cubicBezTo>
                <a:cubicBezTo>
                  <a:pt x="1427449" y="1569141"/>
                  <a:pt x="1394033" y="1554908"/>
                  <a:pt x="1449917" y="1573537"/>
                </a:cubicBezTo>
                <a:cubicBezTo>
                  <a:pt x="1471084" y="1570009"/>
                  <a:pt x="1493808" y="1571668"/>
                  <a:pt x="1513417" y="1562953"/>
                </a:cubicBezTo>
                <a:cubicBezTo>
                  <a:pt x="1601842" y="1523653"/>
                  <a:pt x="1492193" y="1538278"/>
                  <a:pt x="1576917" y="1510037"/>
                </a:cubicBezTo>
                <a:cubicBezTo>
                  <a:pt x="1597274" y="1503251"/>
                  <a:pt x="1619375" y="1503661"/>
                  <a:pt x="1640417" y="1499453"/>
                </a:cubicBezTo>
                <a:cubicBezTo>
                  <a:pt x="1654680" y="1496600"/>
                  <a:pt x="1668639" y="1492398"/>
                  <a:pt x="1682750" y="1488870"/>
                </a:cubicBezTo>
                <a:cubicBezTo>
                  <a:pt x="1696861" y="1481814"/>
                  <a:pt x="1709862" y="1471854"/>
                  <a:pt x="1725083" y="1467703"/>
                </a:cubicBezTo>
                <a:cubicBezTo>
                  <a:pt x="1749149" y="1461139"/>
                  <a:pt x="1776372" y="1467251"/>
                  <a:pt x="1799167" y="1457120"/>
                </a:cubicBezTo>
                <a:cubicBezTo>
                  <a:pt x="1810790" y="1451954"/>
                  <a:pt x="1811339" y="1434364"/>
                  <a:pt x="1820333" y="1425370"/>
                </a:cubicBezTo>
                <a:cubicBezTo>
                  <a:pt x="1829327" y="1416376"/>
                  <a:pt x="1841733" y="1411596"/>
                  <a:pt x="1852083" y="1404203"/>
                </a:cubicBezTo>
                <a:cubicBezTo>
                  <a:pt x="1943948" y="1338585"/>
                  <a:pt x="1851361" y="1401156"/>
                  <a:pt x="1926167" y="1351287"/>
                </a:cubicBezTo>
                <a:cubicBezTo>
                  <a:pt x="1975556" y="1354815"/>
                  <a:pt x="2026297" y="1349861"/>
                  <a:pt x="2074333" y="1361870"/>
                </a:cubicBezTo>
                <a:cubicBezTo>
                  <a:pt x="2099013" y="1368040"/>
                  <a:pt x="2116666" y="1390092"/>
                  <a:pt x="2137833" y="1404203"/>
                </a:cubicBezTo>
                <a:cubicBezTo>
                  <a:pt x="2181687" y="1433439"/>
                  <a:pt x="2157242" y="1422285"/>
                  <a:pt x="2211917" y="1435953"/>
                </a:cubicBezTo>
                <a:cubicBezTo>
                  <a:pt x="2222500" y="1446536"/>
                  <a:pt x="2230672" y="1460277"/>
                  <a:pt x="2243667" y="1467703"/>
                </a:cubicBezTo>
                <a:cubicBezTo>
                  <a:pt x="2256296" y="1474920"/>
                  <a:pt x="2272014" y="1474291"/>
                  <a:pt x="2286000" y="1478287"/>
                </a:cubicBezTo>
                <a:cubicBezTo>
                  <a:pt x="2296727" y="1481352"/>
                  <a:pt x="2307167" y="1485342"/>
                  <a:pt x="2317750" y="1488870"/>
                </a:cubicBezTo>
                <a:cubicBezTo>
                  <a:pt x="2328333" y="1495926"/>
                  <a:pt x="2338123" y="1504349"/>
                  <a:pt x="2349500" y="1510037"/>
                </a:cubicBezTo>
                <a:cubicBezTo>
                  <a:pt x="2359478" y="1515026"/>
                  <a:pt x="2370523" y="1517555"/>
                  <a:pt x="2381250" y="1520620"/>
                </a:cubicBezTo>
                <a:cubicBezTo>
                  <a:pt x="2416120" y="1530583"/>
                  <a:pt x="2440132" y="1534513"/>
                  <a:pt x="2476500" y="1541787"/>
                </a:cubicBezTo>
                <a:cubicBezTo>
                  <a:pt x="2712861" y="1538259"/>
                  <a:pt x="2949412" y="1541325"/>
                  <a:pt x="3185583" y="1531203"/>
                </a:cubicBezTo>
                <a:cubicBezTo>
                  <a:pt x="3229552" y="1529319"/>
                  <a:pt x="3210734" y="1499765"/>
                  <a:pt x="3227917" y="1478287"/>
                </a:cubicBezTo>
                <a:cubicBezTo>
                  <a:pt x="3242839" y="1459635"/>
                  <a:pt x="3270500" y="1453509"/>
                  <a:pt x="3291417" y="1446537"/>
                </a:cubicBezTo>
                <a:cubicBezTo>
                  <a:pt x="3330222" y="1450065"/>
                  <a:pt x="3369733" y="1448956"/>
                  <a:pt x="3407833" y="1457120"/>
                </a:cubicBezTo>
                <a:cubicBezTo>
                  <a:pt x="3420270" y="1459785"/>
                  <a:pt x="3428539" y="1471976"/>
                  <a:pt x="3439583" y="1478287"/>
                </a:cubicBezTo>
                <a:cubicBezTo>
                  <a:pt x="3453281" y="1486114"/>
                  <a:pt x="3467806" y="1492398"/>
                  <a:pt x="3481917" y="1499453"/>
                </a:cubicBezTo>
                <a:cubicBezTo>
                  <a:pt x="3492500" y="1492398"/>
                  <a:pt x="3502044" y="1483453"/>
                  <a:pt x="3513667" y="1478287"/>
                </a:cubicBezTo>
                <a:cubicBezTo>
                  <a:pt x="3558948" y="1458162"/>
                  <a:pt x="3576395" y="1458853"/>
                  <a:pt x="3619500" y="1446537"/>
                </a:cubicBezTo>
                <a:cubicBezTo>
                  <a:pt x="3630227" y="1443472"/>
                  <a:pt x="3640667" y="1439481"/>
                  <a:pt x="3651250" y="1435953"/>
                </a:cubicBezTo>
                <a:cubicBezTo>
                  <a:pt x="3661833" y="1439481"/>
                  <a:pt x="3672273" y="1443472"/>
                  <a:pt x="3683000" y="1446537"/>
                </a:cubicBezTo>
                <a:cubicBezTo>
                  <a:pt x="3696986" y="1450533"/>
                  <a:pt x="3711964" y="1451390"/>
                  <a:pt x="3725333" y="1457120"/>
                </a:cubicBezTo>
                <a:cubicBezTo>
                  <a:pt x="3737024" y="1462131"/>
                  <a:pt x="3745706" y="1472599"/>
                  <a:pt x="3757083" y="1478287"/>
                </a:cubicBezTo>
                <a:cubicBezTo>
                  <a:pt x="3767061" y="1483276"/>
                  <a:pt x="3778250" y="1485342"/>
                  <a:pt x="3788833" y="1488870"/>
                </a:cubicBezTo>
                <a:cubicBezTo>
                  <a:pt x="3873500" y="1485342"/>
                  <a:pt x="3958324" y="1484547"/>
                  <a:pt x="4042833" y="1478287"/>
                </a:cubicBezTo>
                <a:cubicBezTo>
                  <a:pt x="4070698" y="1476223"/>
                  <a:pt x="4083489" y="1459591"/>
                  <a:pt x="4106333" y="1446537"/>
                </a:cubicBezTo>
                <a:cubicBezTo>
                  <a:pt x="4120031" y="1438710"/>
                  <a:pt x="4134556" y="1432426"/>
                  <a:pt x="4148667" y="1425370"/>
                </a:cubicBezTo>
                <a:lnTo>
                  <a:pt x="4233333" y="1446537"/>
                </a:lnTo>
                <a:cubicBezTo>
                  <a:pt x="4250861" y="1450582"/>
                  <a:pt x="4269407" y="1450804"/>
                  <a:pt x="4286250" y="1457120"/>
                </a:cubicBezTo>
                <a:cubicBezTo>
                  <a:pt x="4298160" y="1461586"/>
                  <a:pt x="4307417" y="1471231"/>
                  <a:pt x="4318000" y="1478287"/>
                </a:cubicBezTo>
                <a:cubicBezTo>
                  <a:pt x="4413250" y="1474759"/>
                  <a:pt x="4508632" y="1473840"/>
                  <a:pt x="4603750" y="1467703"/>
                </a:cubicBezTo>
                <a:cubicBezTo>
                  <a:pt x="4618265" y="1466767"/>
                  <a:pt x="4631560" y="1457927"/>
                  <a:pt x="4646083" y="1457120"/>
                </a:cubicBezTo>
                <a:cubicBezTo>
                  <a:pt x="4758853" y="1450855"/>
                  <a:pt x="4871861" y="1450065"/>
                  <a:pt x="4984750" y="1446537"/>
                </a:cubicBezTo>
                <a:cubicBezTo>
                  <a:pt x="4988278" y="1435954"/>
                  <a:pt x="4989915" y="1424539"/>
                  <a:pt x="4995333" y="1414787"/>
                </a:cubicBezTo>
                <a:cubicBezTo>
                  <a:pt x="5007687" y="1392549"/>
                  <a:pt x="5037667" y="1351287"/>
                  <a:pt x="5037667" y="1351287"/>
                </a:cubicBezTo>
                <a:cubicBezTo>
                  <a:pt x="5034139" y="1093759"/>
                  <a:pt x="5033858" y="836166"/>
                  <a:pt x="5027083" y="578703"/>
                </a:cubicBezTo>
                <a:cubicBezTo>
                  <a:pt x="5026790" y="567551"/>
                  <a:pt x="5016500" y="558109"/>
                  <a:pt x="5016500" y="546953"/>
                </a:cubicBezTo>
                <a:cubicBezTo>
                  <a:pt x="5016500" y="487115"/>
                  <a:pt x="5022782" y="475188"/>
                  <a:pt x="5037667" y="430537"/>
                </a:cubicBezTo>
                <a:cubicBezTo>
                  <a:pt x="5041195" y="289426"/>
                  <a:pt x="5034205" y="147658"/>
                  <a:pt x="5048250" y="7203"/>
                </a:cubicBezTo>
                <a:cubicBezTo>
                  <a:pt x="5051830" y="-28595"/>
                  <a:pt x="5058041" y="78906"/>
                  <a:pt x="5069417" y="113037"/>
                </a:cubicBezTo>
                <a:cubicBezTo>
                  <a:pt x="5084599" y="158586"/>
                  <a:pt x="5077294" y="133964"/>
                  <a:pt x="5090583" y="187120"/>
                </a:cubicBezTo>
                <a:cubicBezTo>
                  <a:pt x="5094111" y="285898"/>
                  <a:pt x="5095188" y="384793"/>
                  <a:pt x="5101167" y="483453"/>
                </a:cubicBezTo>
                <a:cubicBezTo>
                  <a:pt x="5102255" y="501408"/>
                  <a:pt x="5107705" y="518842"/>
                  <a:pt x="5111750" y="536370"/>
                </a:cubicBezTo>
                <a:cubicBezTo>
                  <a:pt x="5129653" y="613950"/>
                  <a:pt x="5126007" y="600307"/>
                  <a:pt x="5143500" y="652787"/>
                </a:cubicBezTo>
                <a:cubicBezTo>
                  <a:pt x="5147028" y="762148"/>
                  <a:pt x="5145240" y="871810"/>
                  <a:pt x="5154083" y="980870"/>
                </a:cubicBezTo>
                <a:cubicBezTo>
                  <a:pt x="5155886" y="1003109"/>
                  <a:pt x="5168194" y="1023203"/>
                  <a:pt x="5175250" y="1044370"/>
                </a:cubicBezTo>
                <a:lnTo>
                  <a:pt x="5185833" y="1076120"/>
                </a:lnTo>
                <a:cubicBezTo>
                  <a:pt x="5189361" y="1160787"/>
                  <a:pt x="5183998" y="1246295"/>
                  <a:pt x="5196417" y="1330120"/>
                </a:cubicBezTo>
                <a:cubicBezTo>
                  <a:pt x="5199493" y="1350882"/>
                  <a:pt x="5241220" y="1371207"/>
                  <a:pt x="5259917" y="1372453"/>
                </a:cubicBezTo>
                <a:cubicBezTo>
                  <a:pt x="5355021" y="1378793"/>
                  <a:pt x="5450417" y="1379509"/>
                  <a:pt x="5545667" y="1383037"/>
                </a:cubicBezTo>
                <a:lnTo>
                  <a:pt x="5598583" y="1393620"/>
                </a:lnTo>
                <a:cubicBezTo>
                  <a:pt x="5622801" y="1398023"/>
                  <a:pt x="5688845" y="1407654"/>
                  <a:pt x="5715000" y="1414787"/>
                </a:cubicBezTo>
                <a:cubicBezTo>
                  <a:pt x="5736525" y="1420658"/>
                  <a:pt x="5778500" y="1435953"/>
                  <a:pt x="5778500" y="1435953"/>
                </a:cubicBezTo>
                <a:cubicBezTo>
                  <a:pt x="5813778" y="1432425"/>
                  <a:pt x="5849487" y="1431904"/>
                  <a:pt x="5884333" y="1425370"/>
                </a:cubicBezTo>
                <a:cubicBezTo>
                  <a:pt x="5906263" y="1421258"/>
                  <a:pt x="5925781" y="1407596"/>
                  <a:pt x="5947833" y="1404203"/>
                </a:cubicBezTo>
                <a:lnTo>
                  <a:pt x="6223000" y="1361870"/>
                </a:lnTo>
                <a:cubicBezTo>
                  <a:pt x="6219472" y="1220759"/>
                  <a:pt x="6226463" y="1078992"/>
                  <a:pt x="6212417" y="938537"/>
                </a:cubicBezTo>
                <a:cubicBezTo>
                  <a:pt x="6208636" y="900730"/>
                  <a:pt x="6170083" y="832703"/>
                  <a:pt x="6170083" y="832703"/>
                </a:cubicBezTo>
                <a:cubicBezTo>
                  <a:pt x="6177139" y="797425"/>
                  <a:pt x="6183160" y="761925"/>
                  <a:pt x="6191250" y="726870"/>
                </a:cubicBezTo>
                <a:cubicBezTo>
                  <a:pt x="6193758" y="716000"/>
                  <a:pt x="6199127" y="705943"/>
                  <a:pt x="6201833" y="695120"/>
                </a:cubicBezTo>
                <a:lnTo>
                  <a:pt x="6223000" y="610453"/>
                </a:lnTo>
                <a:cubicBezTo>
                  <a:pt x="6226528" y="536370"/>
                  <a:pt x="6230430" y="462303"/>
                  <a:pt x="6233583" y="388203"/>
                </a:cubicBezTo>
                <a:cubicBezTo>
                  <a:pt x="6245938" y="97862"/>
                  <a:pt x="6214978" y="200606"/>
                  <a:pt x="6254750" y="81287"/>
                </a:cubicBezTo>
                <a:cubicBezTo>
                  <a:pt x="6261806" y="91870"/>
                  <a:pt x="6267774" y="103266"/>
                  <a:pt x="6275917" y="113037"/>
                </a:cubicBezTo>
                <a:cubicBezTo>
                  <a:pt x="6285499" y="124535"/>
                  <a:pt x="6301474" y="131161"/>
                  <a:pt x="6307667" y="144787"/>
                </a:cubicBezTo>
                <a:cubicBezTo>
                  <a:pt x="6316782" y="164840"/>
                  <a:pt x="6333277" y="251673"/>
                  <a:pt x="6339417" y="282370"/>
                </a:cubicBezTo>
                <a:cubicBezTo>
                  <a:pt x="6335889" y="374092"/>
                  <a:pt x="6334939" y="465950"/>
                  <a:pt x="6328833" y="557537"/>
                </a:cubicBezTo>
                <a:cubicBezTo>
                  <a:pt x="6327865" y="572050"/>
                  <a:pt x="6318250" y="585325"/>
                  <a:pt x="6318250" y="599870"/>
                </a:cubicBezTo>
                <a:cubicBezTo>
                  <a:pt x="6318250" y="674037"/>
                  <a:pt x="6321689" y="748298"/>
                  <a:pt x="6328833" y="822120"/>
                </a:cubicBezTo>
                <a:cubicBezTo>
                  <a:pt x="6340460" y="942263"/>
                  <a:pt x="6339452" y="896284"/>
                  <a:pt x="6371167" y="970287"/>
                </a:cubicBezTo>
                <a:cubicBezTo>
                  <a:pt x="6385682" y="1004155"/>
                  <a:pt x="6382394" y="1015198"/>
                  <a:pt x="6392333" y="1054953"/>
                </a:cubicBezTo>
                <a:cubicBezTo>
                  <a:pt x="6395039" y="1065776"/>
                  <a:pt x="6399389" y="1076120"/>
                  <a:pt x="6402917" y="1086703"/>
                </a:cubicBezTo>
                <a:cubicBezTo>
                  <a:pt x="6406445" y="1114925"/>
                  <a:pt x="6411138" y="1143026"/>
                  <a:pt x="6413500" y="1171370"/>
                </a:cubicBezTo>
                <a:cubicBezTo>
                  <a:pt x="6418196" y="1227729"/>
                  <a:pt x="6415263" y="1284841"/>
                  <a:pt x="6424083" y="1340703"/>
                </a:cubicBezTo>
                <a:cubicBezTo>
                  <a:pt x="6430605" y="1382010"/>
                  <a:pt x="6480581" y="1384230"/>
                  <a:pt x="6508750" y="1393620"/>
                </a:cubicBezTo>
                <a:cubicBezTo>
                  <a:pt x="6519333" y="1397148"/>
                  <a:pt x="6529352" y="1403790"/>
                  <a:pt x="6540500" y="1404203"/>
                </a:cubicBezTo>
                <a:lnTo>
                  <a:pt x="6826250" y="1414787"/>
                </a:lnTo>
                <a:cubicBezTo>
                  <a:pt x="6913346" y="1443818"/>
                  <a:pt x="6855735" y="1427672"/>
                  <a:pt x="7037917" y="1435953"/>
                </a:cubicBezTo>
                <a:cubicBezTo>
                  <a:pt x="7333960" y="1449410"/>
                  <a:pt x="7283123" y="1446537"/>
                  <a:pt x="7556500" y="144653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2" idx="1"/>
            <a:endCxn id="7" idx="68"/>
          </p:cNvCxnSpPr>
          <p:nvPr/>
        </p:nvCxnSpPr>
        <p:spPr>
          <a:xfrm flipH="1">
            <a:off x="5868369" y="2313000"/>
            <a:ext cx="1201974" cy="385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1"/>
            <a:endCxn id="7" idx="93"/>
          </p:cNvCxnSpPr>
          <p:nvPr/>
        </p:nvCxnSpPr>
        <p:spPr>
          <a:xfrm flipH="1">
            <a:off x="6881109" y="2313000"/>
            <a:ext cx="189234" cy="449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1735667" y="5317579"/>
            <a:ext cx="6212416" cy="101084"/>
          </a:xfrm>
          <a:custGeom>
            <a:avLst/>
            <a:gdLst>
              <a:gd name="connsiteX0" fmla="*/ 0 w 6212416"/>
              <a:gd name="connsiteY0" fmla="*/ 116416 h 169333"/>
              <a:gd name="connsiteX1" fmla="*/ 0 w 6212416"/>
              <a:gd name="connsiteY1" fmla="*/ 116416 h 169333"/>
              <a:gd name="connsiteX2" fmla="*/ 275166 w 6212416"/>
              <a:gd name="connsiteY2" fmla="*/ 105833 h 169333"/>
              <a:gd name="connsiteX3" fmla="*/ 359833 w 6212416"/>
              <a:gd name="connsiteY3" fmla="*/ 84666 h 169333"/>
              <a:gd name="connsiteX4" fmla="*/ 465666 w 6212416"/>
              <a:gd name="connsiteY4" fmla="*/ 63500 h 169333"/>
              <a:gd name="connsiteX5" fmla="*/ 698500 w 6212416"/>
              <a:gd name="connsiteY5" fmla="*/ 74083 h 169333"/>
              <a:gd name="connsiteX6" fmla="*/ 740833 w 6212416"/>
              <a:gd name="connsiteY6" fmla="*/ 84666 h 169333"/>
              <a:gd name="connsiteX7" fmla="*/ 804333 w 6212416"/>
              <a:gd name="connsiteY7" fmla="*/ 105833 h 169333"/>
              <a:gd name="connsiteX8" fmla="*/ 836083 w 6212416"/>
              <a:gd name="connsiteY8" fmla="*/ 127000 h 169333"/>
              <a:gd name="connsiteX9" fmla="*/ 899583 w 6212416"/>
              <a:gd name="connsiteY9" fmla="*/ 148166 h 169333"/>
              <a:gd name="connsiteX10" fmla="*/ 1100666 w 6212416"/>
              <a:gd name="connsiteY10" fmla="*/ 137583 h 169333"/>
              <a:gd name="connsiteX11" fmla="*/ 1132416 w 6212416"/>
              <a:gd name="connsiteY11" fmla="*/ 127000 h 169333"/>
              <a:gd name="connsiteX12" fmla="*/ 1174750 w 6212416"/>
              <a:gd name="connsiteY12" fmla="*/ 116416 h 169333"/>
              <a:gd name="connsiteX13" fmla="*/ 1248833 w 6212416"/>
              <a:gd name="connsiteY13" fmla="*/ 74083 h 169333"/>
              <a:gd name="connsiteX14" fmla="*/ 1280583 w 6212416"/>
              <a:gd name="connsiteY14" fmla="*/ 63500 h 169333"/>
              <a:gd name="connsiteX15" fmla="*/ 1545166 w 6212416"/>
              <a:gd name="connsiteY15" fmla="*/ 84666 h 169333"/>
              <a:gd name="connsiteX16" fmla="*/ 1587500 w 6212416"/>
              <a:gd name="connsiteY16" fmla="*/ 95250 h 169333"/>
              <a:gd name="connsiteX17" fmla="*/ 1651000 w 6212416"/>
              <a:gd name="connsiteY17" fmla="*/ 105833 h 169333"/>
              <a:gd name="connsiteX18" fmla="*/ 1682750 w 6212416"/>
              <a:gd name="connsiteY18" fmla="*/ 116416 h 169333"/>
              <a:gd name="connsiteX19" fmla="*/ 1725083 w 6212416"/>
              <a:gd name="connsiteY19" fmla="*/ 127000 h 169333"/>
              <a:gd name="connsiteX20" fmla="*/ 1756833 w 6212416"/>
              <a:gd name="connsiteY20" fmla="*/ 137583 h 169333"/>
              <a:gd name="connsiteX21" fmla="*/ 1841500 w 6212416"/>
              <a:gd name="connsiteY21" fmla="*/ 148166 h 169333"/>
              <a:gd name="connsiteX22" fmla="*/ 2010833 w 6212416"/>
              <a:gd name="connsiteY22" fmla="*/ 169333 h 169333"/>
              <a:gd name="connsiteX23" fmla="*/ 2233083 w 6212416"/>
              <a:gd name="connsiteY23" fmla="*/ 158750 h 169333"/>
              <a:gd name="connsiteX24" fmla="*/ 2264833 w 6212416"/>
              <a:gd name="connsiteY24" fmla="*/ 137583 h 169333"/>
              <a:gd name="connsiteX25" fmla="*/ 2540000 w 6212416"/>
              <a:gd name="connsiteY25" fmla="*/ 127000 h 169333"/>
              <a:gd name="connsiteX26" fmla="*/ 2582333 w 6212416"/>
              <a:gd name="connsiteY26" fmla="*/ 105833 h 169333"/>
              <a:gd name="connsiteX27" fmla="*/ 2751666 w 6212416"/>
              <a:gd name="connsiteY27" fmla="*/ 95250 h 169333"/>
              <a:gd name="connsiteX28" fmla="*/ 2804583 w 6212416"/>
              <a:gd name="connsiteY28" fmla="*/ 84666 h 169333"/>
              <a:gd name="connsiteX29" fmla="*/ 2973916 w 6212416"/>
              <a:gd name="connsiteY29" fmla="*/ 105833 h 169333"/>
              <a:gd name="connsiteX30" fmla="*/ 3037416 w 6212416"/>
              <a:gd name="connsiteY30" fmla="*/ 116416 h 169333"/>
              <a:gd name="connsiteX31" fmla="*/ 3111500 w 6212416"/>
              <a:gd name="connsiteY31" fmla="*/ 127000 h 169333"/>
              <a:gd name="connsiteX32" fmla="*/ 3651250 w 6212416"/>
              <a:gd name="connsiteY32" fmla="*/ 116416 h 169333"/>
              <a:gd name="connsiteX33" fmla="*/ 3873500 w 6212416"/>
              <a:gd name="connsiteY33" fmla="*/ 84666 h 169333"/>
              <a:gd name="connsiteX34" fmla="*/ 3947583 w 6212416"/>
              <a:gd name="connsiteY34" fmla="*/ 42333 h 169333"/>
              <a:gd name="connsiteX35" fmla="*/ 3979333 w 6212416"/>
              <a:gd name="connsiteY35" fmla="*/ 0 h 169333"/>
              <a:gd name="connsiteX36" fmla="*/ 4085166 w 6212416"/>
              <a:gd name="connsiteY36" fmla="*/ 21166 h 169333"/>
              <a:gd name="connsiteX37" fmla="*/ 4159250 w 6212416"/>
              <a:gd name="connsiteY37" fmla="*/ 52916 h 169333"/>
              <a:gd name="connsiteX38" fmla="*/ 4233333 w 6212416"/>
              <a:gd name="connsiteY38" fmla="*/ 95250 h 169333"/>
              <a:gd name="connsiteX39" fmla="*/ 4265083 w 6212416"/>
              <a:gd name="connsiteY39" fmla="*/ 105833 h 169333"/>
              <a:gd name="connsiteX40" fmla="*/ 4476750 w 6212416"/>
              <a:gd name="connsiteY40" fmla="*/ 84666 h 169333"/>
              <a:gd name="connsiteX41" fmla="*/ 4529666 w 6212416"/>
              <a:gd name="connsiteY41" fmla="*/ 63500 h 169333"/>
              <a:gd name="connsiteX42" fmla="*/ 4561416 w 6212416"/>
              <a:gd name="connsiteY42" fmla="*/ 52916 h 169333"/>
              <a:gd name="connsiteX43" fmla="*/ 4741333 w 6212416"/>
              <a:gd name="connsiteY43" fmla="*/ 63500 h 169333"/>
              <a:gd name="connsiteX44" fmla="*/ 4815416 w 6212416"/>
              <a:gd name="connsiteY44" fmla="*/ 95250 h 169333"/>
              <a:gd name="connsiteX45" fmla="*/ 4889500 w 6212416"/>
              <a:gd name="connsiteY45" fmla="*/ 116416 h 169333"/>
              <a:gd name="connsiteX46" fmla="*/ 5185833 w 6212416"/>
              <a:gd name="connsiteY46" fmla="*/ 137583 h 169333"/>
              <a:gd name="connsiteX47" fmla="*/ 5640916 w 6212416"/>
              <a:gd name="connsiteY47" fmla="*/ 127000 h 169333"/>
              <a:gd name="connsiteX48" fmla="*/ 5704416 w 6212416"/>
              <a:gd name="connsiteY48" fmla="*/ 95250 h 169333"/>
              <a:gd name="connsiteX49" fmla="*/ 5767916 w 6212416"/>
              <a:gd name="connsiteY49" fmla="*/ 84666 h 169333"/>
              <a:gd name="connsiteX50" fmla="*/ 5852583 w 6212416"/>
              <a:gd name="connsiteY50" fmla="*/ 63500 h 169333"/>
              <a:gd name="connsiteX51" fmla="*/ 6212416 w 6212416"/>
              <a:gd name="connsiteY51" fmla="*/ 63500 h 169333"/>
              <a:gd name="connsiteX52" fmla="*/ 6212416 w 6212416"/>
              <a:gd name="connsiteY52" fmla="*/ 63500 h 16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212416" h="169333">
                <a:moveTo>
                  <a:pt x="0" y="116416"/>
                </a:moveTo>
                <a:lnTo>
                  <a:pt x="0" y="116416"/>
                </a:lnTo>
                <a:cubicBezTo>
                  <a:pt x="91722" y="112888"/>
                  <a:pt x="183731" y="113901"/>
                  <a:pt x="275166" y="105833"/>
                </a:cubicBezTo>
                <a:cubicBezTo>
                  <a:pt x="304144" y="103276"/>
                  <a:pt x="331138" y="89448"/>
                  <a:pt x="359833" y="84666"/>
                </a:cubicBezTo>
                <a:cubicBezTo>
                  <a:pt x="437680" y="71692"/>
                  <a:pt x="402515" y="79287"/>
                  <a:pt x="465666" y="63500"/>
                </a:cubicBezTo>
                <a:cubicBezTo>
                  <a:pt x="543277" y="67028"/>
                  <a:pt x="621037" y="68125"/>
                  <a:pt x="698500" y="74083"/>
                </a:cubicBezTo>
                <a:cubicBezTo>
                  <a:pt x="713002" y="75199"/>
                  <a:pt x="726901" y="80486"/>
                  <a:pt x="740833" y="84666"/>
                </a:cubicBezTo>
                <a:cubicBezTo>
                  <a:pt x="762204" y="91077"/>
                  <a:pt x="804333" y="105833"/>
                  <a:pt x="804333" y="105833"/>
                </a:cubicBezTo>
                <a:cubicBezTo>
                  <a:pt x="814916" y="112889"/>
                  <a:pt x="824460" y="121834"/>
                  <a:pt x="836083" y="127000"/>
                </a:cubicBezTo>
                <a:cubicBezTo>
                  <a:pt x="856472" y="136062"/>
                  <a:pt x="899583" y="148166"/>
                  <a:pt x="899583" y="148166"/>
                </a:cubicBezTo>
                <a:cubicBezTo>
                  <a:pt x="966611" y="144638"/>
                  <a:pt x="1033821" y="143660"/>
                  <a:pt x="1100666" y="137583"/>
                </a:cubicBezTo>
                <a:cubicBezTo>
                  <a:pt x="1111776" y="136573"/>
                  <a:pt x="1121689" y="130065"/>
                  <a:pt x="1132416" y="127000"/>
                </a:cubicBezTo>
                <a:cubicBezTo>
                  <a:pt x="1146402" y="123004"/>
                  <a:pt x="1160639" y="119944"/>
                  <a:pt x="1174750" y="116416"/>
                </a:cubicBezTo>
                <a:cubicBezTo>
                  <a:pt x="1206634" y="95161"/>
                  <a:pt x="1211240" y="90194"/>
                  <a:pt x="1248833" y="74083"/>
                </a:cubicBezTo>
                <a:cubicBezTo>
                  <a:pt x="1259087" y="69689"/>
                  <a:pt x="1270000" y="67028"/>
                  <a:pt x="1280583" y="63500"/>
                </a:cubicBezTo>
                <a:cubicBezTo>
                  <a:pt x="1371137" y="68827"/>
                  <a:pt x="1456637" y="69911"/>
                  <a:pt x="1545166" y="84666"/>
                </a:cubicBezTo>
                <a:cubicBezTo>
                  <a:pt x="1559514" y="87057"/>
                  <a:pt x="1573237" y="92397"/>
                  <a:pt x="1587500" y="95250"/>
                </a:cubicBezTo>
                <a:cubicBezTo>
                  <a:pt x="1608542" y="99458"/>
                  <a:pt x="1630052" y="101178"/>
                  <a:pt x="1651000" y="105833"/>
                </a:cubicBezTo>
                <a:cubicBezTo>
                  <a:pt x="1661890" y="108253"/>
                  <a:pt x="1672023" y="113351"/>
                  <a:pt x="1682750" y="116416"/>
                </a:cubicBezTo>
                <a:cubicBezTo>
                  <a:pt x="1696736" y="120412"/>
                  <a:pt x="1711097" y="123004"/>
                  <a:pt x="1725083" y="127000"/>
                </a:cubicBezTo>
                <a:cubicBezTo>
                  <a:pt x="1735810" y="130065"/>
                  <a:pt x="1745857" y="135587"/>
                  <a:pt x="1756833" y="137583"/>
                </a:cubicBezTo>
                <a:cubicBezTo>
                  <a:pt x="1784816" y="142671"/>
                  <a:pt x="1813253" y="144843"/>
                  <a:pt x="1841500" y="148166"/>
                </a:cubicBezTo>
                <a:cubicBezTo>
                  <a:pt x="1992646" y="165948"/>
                  <a:pt x="1880838" y="150763"/>
                  <a:pt x="2010833" y="169333"/>
                </a:cubicBezTo>
                <a:cubicBezTo>
                  <a:pt x="2084916" y="165805"/>
                  <a:pt x="2159488" y="167949"/>
                  <a:pt x="2233083" y="158750"/>
                </a:cubicBezTo>
                <a:cubicBezTo>
                  <a:pt x="2245704" y="157172"/>
                  <a:pt x="2252181" y="138892"/>
                  <a:pt x="2264833" y="137583"/>
                </a:cubicBezTo>
                <a:cubicBezTo>
                  <a:pt x="2356136" y="128138"/>
                  <a:pt x="2448278" y="130528"/>
                  <a:pt x="2540000" y="127000"/>
                </a:cubicBezTo>
                <a:cubicBezTo>
                  <a:pt x="2554111" y="119944"/>
                  <a:pt x="2566731" y="108173"/>
                  <a:pt x="2582333" y="105833"/>
                </a:cubicBezTo>
                <a:cubicBezTo>
                  <a:pt x="2638262" y="97444"/>
                  <a:pt x="2695366" y="100612"/>
                  <a:pt x="2751666" y="95250"/>
                </a:cubicBezTo>
                <a:cubicBezTo>
                  <a:pt x="2769573" y="93545"/>
                  <a:pt x="2786944" y="88194"/>
                  <a:pt x="2804583" y="84666"/>
                </a:cubicBezTo>
                <a:lnTo>
                  <a:pt x="2973916" y="105833"/>
                </a:lnTo>
                <a:cubicBezTo>
                  <a:pt x="2995178" y="108732"/>
                  <a:pt x="3016207" y="113153"/>
                  <a:pt x="3037416" y="116416"/>
                </a:cubicBezTo>
                <a:cubicBezTo>
                  <a:pt x="3062071" y="120209"/>
                  <a:pt x="3086805" y="123472"/>
                  <a:pt x="3111500" y="127000"/>
                </a:cubicBezTo>
                <a:lnTo>
                  <a:pt x="3651250" y="116416"/>
                </a:lnTo>
                <a:cubicBezTo>
                  <a:pt x="3708716" y="114500"/>
                  <a:pt x="3823056" y="93073"/>
                  <a:pt x="3873500" y="84666"/>
                </a:cubicBezTo>
                <a:cubicBezTo>
                  <a:pt x="3890104" y="76364"/>
                  <a:pt x="3932622" y="57294"/>
                  <a:pt x="3947583" y="42333"/>
                </a:cubicBezTo>
                <a:cubicBezTo>
                  <a:pt x="3960056" y="29860"/>
                  <a:pt x="3968750" y="14111"/>
                  <a:pt x="3979333" y="0"/>
                </a:cubicBezTo>
                <a:cubicBezTo>
                  <a:pt x="4006631" y="3900"/>
                  <a:pt x="4055613" y="6389"/>
                  <a:pt x="4085166" y="21166"/>
                </a:cubicBezTo>
                <a:cubicBezTo>
                  <a:pt x="4158254" y="57710"/>
                  <a:pt x="4071144" y="30890"/>
                  <a:pt x="4159250" y="52916"/>
                </a:cubicBezTo>
                <a:cubicBezTo>
                  <a:pt x="4191135" y="74173"/>
                  <a:pt x="4195738" y="79138"/>
                  <a:pt x="4233333" y="95250"/>
                </a:cubicBezTo>
                <a:cubicBezTo>
                  <a:pt x="4243587" y="99644"/>
                  <a:pt x="4254500" y="102305"/>
                  <a:pt x="4265083" y="105833"/>
                </a:cubicBezTo>
                <a:cubicBezTo>
                  <a:pt x="4291011" y="103839"/>
                  <a:pt x="4431175" y="96060"/>
                  <a:pt x="4476750" y="84666"/>
                </a:cubicBezTo>
                <a:cubicBezTo>
                  <a:pt x="4495180" y="80058"/>
                  <a:pt x="4511878" y="70170"/>
                  <a:pt x="4529666" y="63500"/>
                </a:cubicBezTo>
                <a:cubicBezTo>
                  <a:pt x="4540112" y="59583"/>
                  <a:pt x="4550833" y="56444"/>
                  <a:pt x="4561416" y="52916"/>
                </a:cubicBezTo>
                <a:cubicBezTo>
                  <a:pt x="4621388" y="56444"/>
                  <a:pt x="4681528" y="57804"/>
                  <a:pt x="4741333" y="63500"/>
                </a:cubicBezTo>
                <a:cubicBezTo>
                  <a:pt x="4795752" y="68683"/>
                  <a:pt x="4771785" y="73435"/>
                  <a:pt x="4815416" y="95250"/>
                </a:cubicBezTo>
                <a:cubicBezTo>
                  <a:pt x="4827132" y="101108"/>
                  <a:pt x="4880458" y="115286"/>
                  <a:pt x="4889500" y="116416"/>
                </a:cubicBezTo>
                <a:cubicBezTo>
                  <a:pt x="4950637" y="124058"/>
                  <a:pt x="5136819" y="134520"/>
                  <a:pt x="5185833" y="137583"/>
                </a:cubicBezTo>
                <a:cubicBezTo>
                  <a:pt x="5337527" y="134055"/>
                  <a:pt x="5489324" y="133591"/>
                  <a:pt x="5640916" y="127000"/>
                </a:cubicBezTo>
                <a:cubicBezTo>
                  <a:pt x="5682297" y="125201"/>
                  <a:pt x="5666161" y="108002"/>
                  <a:pt x="5704416" y="95250"/>
                </a:cubicBezTo>
                <a:cubicBezTo>
                  <a:pt x="5724773" y="88464"/>
                  <a:pt x="5746934" y="89162"/>
                  <a:pt x="5767916" y="84666"/>
                </a:cubicBezTo>
                <a:cubicBezTo>
                  <a:pt x="5796361" y="78571"/>
                  <a:pt x="5823492" y="63500"/>
                  <a:pt x="5852583" y="63500"/>
                </a:cubicBezTo>
                <a:lnTo>
                  <a:pt x="6212416" y="63500"/>
                </a:lnTo>
                <a:lnTo>
                  <a:pt x="6212416" y="63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9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 ***: Mouse </a:t>
            </a:r>
            <a:r>
              <a:rPr lang="en-US" dirty="0"/>
              <a:t>7SK AC vs. GU AUPR as a function of # of reads and # of samples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398"/>
            <a:ext cx="9144000" cy="49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7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100"/>
            <a:ext cx="9144000" cy="347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2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How does statistical power affect the relative performance of p-value based metrics and reactivity based metrics?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0052"/>
            <a:ext cx="9144000" cy="495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7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 replicates: AC vs. GU AUPR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122" y="2010491"/>
            <a:ext cx="7588678" cy="4121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62411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Goal: show the “</a:t>
            </a:r>
            <a:r>
              <a:rPr lang="en-US" dirty="0" err="1" smtClean="0"/>
              <a:t>peakiness</a:t>
            </a:r>
            <a:r>
              <a:rPr lang="en-US" dirty="0" smtClean="0"/>
              <a:t>” of p-value based metrics and the approach to maximum performance of reactivity-based metrics in one simple figure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 ***: Mouse </a:t>
            </a:r>
            <a:r>
              <a:rPr lang="en-US" dirty="0"/>
              <a:t>7SK AC vs. GU AUPR as a function of # of reads and # of samples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398"/>
            <a:ext cx="9144000" cy="49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7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7" y="2033358"/>
            <a:ext cx="4562585" cy="4824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 1a: Correlations of 60 replicate datasets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6962" y="215543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67678" y="4701844"/>
            <a:ext cx="64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DMS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591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7SK DMS probing</a:t>
            </a:r>
          </a:p>
          <a:p>
            <a:r>
              <a:rPr lang="en-US" dirty="0" smtClean="0"/>
              <a:t>Correlations </a:t>
            </a:r>
            <a:r>
              <a:rPr lang="en-US" dirty="0"/>
              <a:t>of probability of RT stopping at each </a:t>
            </a:r>
            <a:r>
              <a:rPr lang="en-US" dirty="0" smtClean="0"/>
              <a:t>nucleotide</a:t>
            </a:r>
          </a:p>
          <a:p>
            <a:endParaRPr lang="en-US" dirty="0"/>
          </a:p>
          <a:p>
            <a:r>
              <a:rPr lang="en-US" dirty="0" smtClean="0"/>
              <a:t>Other datasets: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enome-wide (no rRNA depletion)</a:t>
            </a:r>
          </a:p>
          <a:p>
            <a:pPr lvl="1"/>
            <a:r>
              <a:rPr lang="en-US" dirty="0" err="1" smtClean="0"/>
              <a:t>GapDH</a:t>
            </a:r>
            <a:r>
              <a:rPr lang="en-US" dirty="0" smtClean="0"/>
              <a:t> mRNA</a:t>
            </a:r>
          </a:p>
          <a:p>
            <a:pPr lvl="1"/>
            <a:r>
              <a:rPr lang="en-US" dirty="0" smtClean="0"/>
              <a:t>(show these in supp. figure)</a:t>
            </a:r>
            <a:endParaRPr lang="en-US" dirty="0" smtClean="0"/>
          </a:p>
          <a:p>
            <a:pPr lvl="1"/>
            <a:endParaRPr lang="en-US" baseline="-25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575" y="6479853"/>
            <a:ext cx="368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MEF cells; experiment by Alec Sexton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7" y="2033358"/>
            <a:ext cx="4562585" cy="4824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 S1: Correlations of 60 replicate datasets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6962" y="215543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67678" y="4701844"/>
            <a:ext cx="64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DMS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591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7SK DMS probing</a:t>
            </a:r>
          </a:p>
          <a:p>
            <a:r>
              <a:rPr lang="en-US" dirty="0" smtClean="0"/>
              <a:t>Correlations </a:t>
            </a:r>
            <a:r>
              <a:rPr lang="en-US" dirty="0"/>
              <a:t>of probability of RT stopping at each </a:t>
            </a:r>
            <a:r>
              <a:rPr lang="en-US" dirty="0" smtClean="0"/>
              <a:t>nucleotide</a:t>
            </a:r>
          </a:p>
          <a:p>
            <a:endParaRPr lang="en-US" dirty="0"/>
          </a:p>
          <a:p>
            <a:r>
              <a:rPr lang="en-US" dirty="0" smtClean="0"/>
              <a:t>Other datasets: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enome-wide (no rRNA depletion)</a:t>
            </a:r>
          </a:p>
          <a:p>
            <a:pPr lvl="1"/>
            <a:r>
              <a:rPr lang="en-US" dirty="0" err="1" smtClean="0"/>
              <a:t>GapDH</a:t>
            </a:r>
            <a:r>
              <a:rPr lang="en-US" dirty="0" smtClean="0"/>
              <a:t> mRNA</a:t>
            </a:r>
          </a:p>
          <a:p>
            <a:pPr lvl="1"/>
            <a:r>
              <a:rPr lang="en-US" dirty="0" smtClean="0"/>
              <a:t>(show these in supp. figure)</a:t>
            </a:r>
            <a:endParaRPr lang="en-US" dirty="0" smtClean="0"/>
          </a:p>
          <a:p>
            <a:pPr lvl="1"/>
            <a:endParaRPr lang="en-US" baseline="-25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575" y="6479853"/>
            <a:ext cx="368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MEF cells; experiment by Alec Sexton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4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 Fig 1b: Observed data and distribution fits for m7SK nucleotide 129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564812"/>
            <a:ext cx="7378700" cy="462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254" y="6174920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Need to improve legends. </a:t>
            </a:r>
            <a:r>
              <a:rPr lang="en-US" dirty="0" smtClean="0">
                <a:solidFill>
                  <a:srgbClr val="FF0000"/>
                </a:solidFill>
              </a:rPr>
              <a:t>Red = Poisson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00FF"/>
                </a:solidFill>
              </a:rPr>
              <a:t>Blue = Negative Binomial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Stagger histograms?</a:t>
            </a:r>
          </a:p>
        </p:txBody>
      </p:sp>
    </p:spTree>
    <p:extLst>
      <p:ext uri="{BB962C8B-B14F-4D97-AF65-F5344CB8AC3E}">
        <p14:creationId xmlns:p14="http://schemas.microsoft.com/office/powerpoint/2010/main" val="166049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4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9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17799" cy="3328987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m7SK and </a:t>
            </a:r>
            <a:r>
              <a:rPr lang="en-US" sz="3000" dirty="0" err="1" smtClean="0"/>
              <a:t>mGapDH</a:t>
            </a:r>
            <a:r>
              <a:rPr lang="en-US" sz="3000" dirty="0" smtClean="0"/>
              <a:t> achieve best recall at 95% accuracy at very different cutoffs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99" y="274638"/>
            <a:ext cx="5654675" cy="314600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3" y="3722269"/>
            <a:ext cx="5464175" cy="30563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603625" y="3352937"/>
            <a:ext cx="158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mGapDH</a:t>
            </a:r>
            <a:r>
              <a:rPr lang="en-US" dirty="0" smtClean="0"/>
              <a:t> stops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 ***: ∆P cutoffs can improve inference of top reactive bases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21" y="1620832"/>
            <a:ext cx="7051388" cy="51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4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 1b: Observed data and distribution fits for m7SK nucleotide 129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9254" y="6174920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Need to improve legends. </a:t>
            </a:r>
            <a:r>
              <a:rPr lang="en-US" dirty="0" smtClean="0">
                <a:solidFill>
                  <a:srgbClr val="FF0000"/>
                </a:solidFill>
              </a:rPr>
              <a:t>Red = Poisson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00FF"/>
                </a:solidFill>
              </a:rPr>
              <a:t>Blue = Negative Binomial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Stagger histograms?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59" y="1595018"/>
            <a:ext cx="6604247" cy="45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6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 1b: Observed data and distribution fits for m7SK nucleotide 129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564812"/>
            <a:ext cx="7378700" cy="462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254" y="6174920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Need to improve legends. </a:t>
            </a:r>
            <a:r>
              <a:rPr lang="en-US" dirty="0" smtClean="0">
                <a:solidFill>
                  <a:srgbClr val="FF0000"/>
                </a:solidFill>
              </a:rPr>
              <a:t>Red = Poisson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00FF"/>
                </a:solidFill>
              </a:rPr>
              <a:t>Blue = Negative Binomial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Stagger histograms?</a:t>
            </a:r>
          </a:p>
        </p:txBody>
      </p:sp>
    </p:spTree>
    <p:extLst>
      <p:ext uri="{BB962C8B-B14F-4D97-AF65-F5344CB8AC3E}">
        <p14:creationId xmlns:p14="http://schemas.microsoft.com/office/powerpoint/2010/main" val="264978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m7SK nucleotide </a:t>
            </a:r>
            <a:r>
              <a:rPr lang="en-US" dirty="0" smtClean="0"/>
              <a:t>152 (switch nucleotide to match 1a)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52" y="1626122"/>
            <a:ext cx="7871395" cy="47302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2512" y="6511410"/>
            <a:ext cx="854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Poisson &amp; Binomial on this figure; Show Negative Binomial raw only in supplement.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3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 1c. Comparison </a:t>
            </a:r>
            <a:r>
              <a:rPr lang="en-US" dirty="0" smtClean="0"/>
              <a:t>of DESeq2 vs. NB raw </a:t>
            </a:r>
            <a:r>
              <a:rPr lang="en-US" dirty="0" smtClean="0"/>
              <a:t>fits (m7SK full)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75" y="1703415"/>
            <a:ext cx="7748925" cy="46529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2512" y="6511410"/>
            <a:ext cx="854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Poisson &amp; Binomial on this figure; Show Negative Binomial raw only in supplement.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7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 1d: </a:t>
            </a:r>
            <a:r>
              <a:rPr lang="en-US" dirty="0" err="1" smtClean="0"/>
              <a:t>Quantile</a:t>
            </a:r>
            <a:r>
              <a:rPr lang="en-US" dirty="0" err="1" smtClean="0"/>
              <a:t>-qunatile</a:t>
            </a:r>
            <a:r>
              <a:rPr lang="en-US" dirty="0" smtClean="0"/>
              <a:t> plot (remake with matching data)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4" y="1772581"/>
            <a:ext cx="6470952" cy="48474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F58-7286-5949-BDA5-3FEC06F301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60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 1e: Compare Poisson &amp; NB fits with likelihood metrics and a fixed # of replicates for many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95587"/>
            <a:ext cx="8229600" cy="2530576"/>
          </a:xfrm>
        </p:spPr>
        <p:txBody>
          <a:bodyPr/>
          <a:lstStyle/>
          <a:p>
            <a:r>
              <a:rPr lang="en-US" dirty="0" smtClean="0"/>
              <a:t>Datasets will be colored by reagent, texture by target RNA and/or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2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What kind of distribution fits to chemical probing data?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What causes the variation?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How do different p-value based metrics perform for identifying reactive nucleotides?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How does statistical power affect the relative performance of p-value based metrics and reactivity based metrics?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Bridging distribution fitting and reactivity based metrics to visualize reactivity profiles with confidence estimates.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Application to RNA structure prediction?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11955</TotalTime>
  <Words>707</Words>
  <Application>Microsoft Macintosh PowerPoint</Application>
  <PresentationFormat>On-screen Show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Basic outline</vt:lpstr>
      <vt:lpstr>Fig 1a: Correlations of 60 replicate datasets</vt:lpstr>
      <vt:lpstr>Fig 1b: Observed data and distribution fits for m7SK nucleotide 129</vt:lpstr>
      <vt:lpstr>Fig 1b: Observed data and distribution fits for m7SK nucleotide 129</vt:lpstr>
      <vt:lpstr>m7SK nucleotide 152 (switch nucleotide to match 1a)</vt:lpstr>
      <vt:lpstr>Fig 1c. Comparison of DESeq2 vs. NB raw fits (m7SK full)</vt:lpstr>
      <vt:lpstr>Fig 1d: Quantile-qunatile plot (remake with matching data)</vt:lpstr>
      <vt:lpstr>Fig 1e: Compare Poisson &amp; NB fits with likelihood metrics and a fixed # of replicates for many datasets</vt:lpstr>
      <vt:lpstr>Basic outline</vt:lpstr>
      <vt:lpstr>Precision-Recall Curve for mouse U2 snRNA DMS-Seq</vt:lpstr>
      <vt:lpstr>Precision-Recall Curve for E. coli 5S rRNA SHAPE-Seq</vt:lpstr>
      <vt:lpstr>Precision-Recall Curve for Human 18S rRNA Pseudo-Seq</vt:lpstr>
      <vt:lpstr>Comparing negative binomial p-values to chemical induced stop rate</vt:lpstr>
      <vt:lpstr>Are p-values for treated vs. control comparison the best way to think about probing data?</vt:lpstr>
      <vt:lpstr>Fig ***: Mouse 7SK AC vs. GU AUPR as a function of # of reads and # of samples</vt:lpstr>
      <vt:lpstr>PowerPoint Presentation</vt:lpstr>
      <vt:lpstr>How does statistical power affect the relative performance of p-value based metrics and reactivity based metrics?</vt:lpstr>
      <vt:lpstr>60 replicates: AC vs. GU AUPR </vt:lpstr>
      <vt:lpstr>Fig ***: Mouse 7SK AC vs. GU AUPR as a function of # of reads and # of samples</vt:lpstr>
      <vt:lpstr>Fig S1: Correlations of 60 replicate datasets</vt:lpstr>
      <vt:lpstr>Alternative Fig 1b: Observed data and distribution fits for m7SK nucleotide 129</vt:lpstr>
      <vt:lpstr>PowerPoint Presentation</vt:lpstr>
      <vt:lpstr>m7SK and mGapDH achieve best recall at 95% accuracy at very different cutoffs</vt:lpstr>
      <vt:lpstr>Fig ***: ∆P cutoffs can improve inference of top reactive bases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meeting 29 Jan 2018</dc:title>
  <dc:creator>Michael Rutenberg Schoenberg</dc:creator>
  <cp:lastModifiedBy>Michael Rutenberg Schoenberg</cp:lastModifiedBy>
  <cp:revision>13</cp:revision>
  <dcterms:created xsi:type="dcterms:W3CDTF">2018-01-29T17:28:35Z</dcterms:created>
  <dcterms:modified xsi:type="dcterms:W3CDTF">2018-02-07T00:43:54Z</dcterms:modified>
</cp:coreProperties>
</file>