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sldIdLst>
    <p:sldId id="256" r:id="rId2"/>
    <p:sldId id="303" r:id="rId3"/>
    <p:sldId id="302" r:id="rId4"/>
    <p:sldId id="280" r:id="rId5"/>
    <p:sldId id="281" r:id="rId6"/>
    <p:sldId id="262" r:id="rId7"/>
    <p:sldId id="266" r:id="rId8"/>
    <p:sldId id="264" r:id="rId9"/>
    <p:sldId id="263" r:id="rId10"/>
    <p:sldId id="265" r:id="rId11"/>
    <p:sldId id="285" r:id="rId12"/>
    <p:sldId id="286" r:id="rId13"/>
    <p:sldId id="268" r:id="rId14"/>
    <p:sldId id="270" r:id="rId15"/>
    <p:sldId id="294" r:id="rId16"/>
    <p:sldId id="283" r:id="rId17"/>
    <p:sldId id="284" r:id="rId18"/>
    <p:sldId id="304" r:id="rId19"/>
    <p:sldId id="295" r:id="rId20"/>
    <p:sldId id="298" r:id="rId21"/>
    <p:sldId id="273" r:id="rId22"/>
    <p:sldId id="291" r:id="rId23"/>
    <p:sldId id="296" r:id="rId24"/>
    <p:sldId id="289" r:id="rId25"/>
    <p:sldId id="290" r:id="rId26"/>
    <p:sldId id="299" r:id="rId27"/>
    <p:sldId id="288" r:id="rId28"/>
    <p:sldId id="274" r:id="rId29"/>
    <p:sldId id="275" r:id="rId30"/>
    <p:sldId id="276" r:id="rId31"/>
    <p:sldId id="287" r:id="rId32"/>
    <p:sldId id="277" r:id="rId33"/>
    <p:sldId id="278" r:id="rId34"/>
    <p:sldId id="279" r:id="rId35"/>
    <p:sldId id="300" r:id="rId36"/>
    <p:sldId id="30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84890"/>
  </p:normalViewPr>
  <p:slideViewPr>
    <p:cSldViewPr snapToGrid="0" snapToObjects="1">
      <p:cViewPr>
        <p:scale>
          <a:sx n="99" d="100"/>
          <a:sy n="99" d="100"/>
        </p:scale>
        <p:origin x="912"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5D34C-5CA8-B44F-8AA9-6AEAB5C6B434}" type="datetimeFigureOut">
              <a:rPr lang="en-US" smtClean="0"/>
              <a:t>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B6CC5-787C-6947-A792-D8BE6449B75D}" type="slidenum">
              <a:rPr lang="en-US" smtClean="0"/>
              <a:t>‹#›</a:t>
            </a:fld>
            <a:endParaRPr lang="en-US"/>
          </a:p>
        </p:txBody>
      </p:sp>
    </p:spTree>
    <p:extLst>
      <p:ext uri="{BB962C8B-B14F-4D97-AF65-F5344CB8AC3E}">
        <p14:creationId xmlns:p14="http://schemas.microsoft.com/office/powerpoint/2010/main" val="4107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B6CC5-787C-6947-A792-D8BE6449B75D}" type="slidenum">
              <a:rPr lang="en-US" smtClean="0"/>
              <a:t>2</a:t>
            </a:fld>
            <a:endParaRPr lang="en-US"/>
          </a:p>
        </p:txBody>
      </p:sp>
    </p:spTree>
    <p:extLst>
      <p:ext uri="{BB962C8B-B14F-4D97-AF65-F5344CB8AC3E}">
        <p14:creationId xmlns:p14="http://schemas.microsoft.com/office/powerpoint/2010/main" val="60529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D0D87-2C22-6B40-AD84-77C9F55BC0C6}" type="slidenum">
              <a:rPr lang="en-US" smtClean="0"/>
              <a:t>4</a:t>
            </a:fld>
            <a:endParaRPr lang="en-US"/>
          </a:p>
        </p:txBody>
      </p:sp>
    </p:spTree>
    <p:extLst>
      <p:ext uri="{BB962C8B-B14F-4D97-AF65-F5344CB8AC3E}">
        <p14:creationId xmlns:p14="http://schemas.microsoft.com/office/powerpoint/2010/main" val="210853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75782-8664-5643-9EDF-74BF711611DD}" type="slidenum">
              <a:rPr lang="en-US" smtClean="0"/>
              <a:t>17</a:t>
            </a:fld>
            <a:endParaRPr lang="en-US"/>
          </a:p>
        </p:txBody>
      </p:sp>
    </p:spTree>
    <p:extLst>
      <p:ext uri="{BB962C8B-B14F-4D97-AF65-F5344CB8AC3E}">
        <p14:creationId xmlns:p14="http://schemas.microsoft.com/office/powerpoint/2010/main" val="154978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F1500A-B82B-3143-9B7F-C411B0F7EE19}" type="datetime1">
              <a:rPr lang="en-US" smtClean="0"/>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2E9F8-2334-2345-A4FC-60C0FA9028F0}" type="slidenum">
              <a:rPr lang="en-US" smtClean="0"/>
              <a:t>‹#›</a:t>
            </a:fld>
            <a:endParaRPr lang="en-US"/>
          </a:p>
        </p:txBody>
      </p:sp>
    </p:spTree>
    <p:extLst>
      <p:ext uri="{BB962C8B-B14F-4D97-AF65-F5344CB8AC3E}">
        <p14:creationId xmlns:p14="http://schemas.microsoft.com/office/powerpoint/2010/main" val="137358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71AE5-0BC7-D040-BFA7-ACE1D5BF826E}" type="datetime1">
              <a:rPr lang="en-US" smtClean="0"/>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2E9F8-2334-2345-A4FC-60C0FA9028F0}" type="slidenum">
              <a:rPr lang="en-US" smtClean="0"/>
              <a:t>‹#›</a:t>
            </a:fld>
            <a:endParaRPr lang="en-US"/>
          </a:p>
        </p:txBody>
      </p:sp>
    </p:spTree>
    <p:extLst>
      <p:ext uri="{BB962C8B-B14F-4D97-AF65-F5344CB8AC3E}">
        <p14:creationId xmlns:p14="http://schemas.microsoft.com/office/powerpoint/2010/main" val="80921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82AC7C-8441-4042-B0E6-AA28BBC295A9}" type="datetime1">
              <a:rPr lang="en-US" smtClean="0"/>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2E9F8-2334-2345-A4FC-60C0FA9028F0}" type="slidenum">
              <a:rPr lang="en-US" smtClean="0"/>
              <a:t>‹#›</a:t>
            </a:fld>
            <a:endParaRPr lang="en-US"/>
          </a:p>
        </p:txBody>
      </p:sp>
    </p:spTree>
    <p:extLst>
      <p:ext uri="{BB962C8B-B14F-4D97-AF65-F5344CB8AC3E}">
        <p14:creationId xmlns:p14="http://schemas.microsoft.com/office/powerpoint/2010/main" val="46477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15385-763A-7242-B11D-4C7E92E8D62D}" type="datetime1">
              <a:rPr lang="en-US" smtClean="0"/>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2E9F8-2334-2345-A4FC-60C0FA9028F0}" type="slidenum">
              <a:rPr lang="en-US" smtClean="0"/>
              <a:t>‹#›</a:t>
            </a:fld>
            <a:endParaRPr lang="en-US"/>
          </a:p>
        </p:txBody>
      </p:sp>
    </p:spTree>
    <p:extLst>
      <p:ext uri="{BB962C8B-B14F-4D97-AF65-F5344CB8AC3E}">
        <p14:creationId xmlns:p14="http://schemas.microsoft.com/office/powerpoint/2010/main" val="34788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13C1EF-31AE-CC4D-BE5C-47CE0F16DB88}" type="datetime1">
              <a:rPr lang="en-US" smtClean="0"/>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2E9F8-2334-2345-A4FC-60C0FA9028F0}" type="slidenum">
              <a:rPr lang="en-US" smtClean="0"/>
              <a:t>‹#›</a:t>
            </a:fld>
            <a:endParaRPr lang="en-US"/>
          </a:p>
        </p:txBody>
      </p:sp>
    </p:spTree>
    <p:extLst>
      <p:ext uri="{BB962C8B-B14F-4D97-AF65-F5344CB8AC3E}">
        <p14:creationId xmlns:p14="http://schemas.microsoft.com/office/powerpoint/2010/main" val="151978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298587-E3AD-E046-802D-1904CCF03495}" type="datetime1">
              <a:rPr lang="en-US" smtClean="0"/>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2E9F8-2334-2345-A4FC-60C0FA9028F0}" type="slidenum">
              <a:rPr lang="en-US" smtClean="0"/>
              <a:t>‹#›</a:t>
            </a:fld>
            <a:endParaRPr lang="en-US"/>
          </a:p>
        </p:txBody>
      </p:sp>
    </p:spTree>
    <p:extLst>
      <p:ext uri="{BB962C8B-B14F-4D97-AF65-F5344CB8AC3E}">
        <p14:creationId xmlns:p14="http://schemas.microsoft.com/office/powerpoint/2010/main" val="84932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2B51B4-D166-274C-89D2-09D4DEEF8113}" type="datetime1">
              <a:rPr lang="en-US" smtClean="0"/>
              <a:t>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E2E9F8-2334-2345-A4FC-60C0FA9028F0}" type="slidenum">
              <a:rPr lang="en-US" smtClean="0"/>
              <a:t>‹#›</a:t>
            </a:fld>
            <a:endParaRPr lang="en-US"/>
          </a:p>
        </p:txBody>
      </p:sp>
    </p:spTree>
    <p:extLst>
      <p:ext uri="{BB962C8B-B14F-4D97-AF65-F5344CB8AC3E}">
        <p14:creationId xmlns:p14="http://schemas.microsoft.com/office/powerpoint/2010/main" val="284885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B7F823-7A48-2B4C-899D-7A625D6246D1}" type="datetime1">
              <a:rPr lang="en-US" smtClean="0"/>
              <a:t>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E2E9F8-2334-2345-A4FC-60C0FA9028F0}" type="slidenum">
              <a:rPr lang="en-US" smtClean="0"/>
              <a:t>‹#›</a:t>
            </a:fld>
            <a:endParaRPr lang="en-US"/>
          </a:p>
        </p:txBody>
      </p:sp>
    </p:spTree>
    <p:extLst>
      <p:ext uri="{BB962C8B-B14F-4D97-AF65-F5344CB8AC3E}">
        <p14:creationId xmlns:p14="http://schemas.microsoft.com/office/powerpoint/2010/main" val="132470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725AC-3435-7B42-A93A-FFAE2B26235E}" type="datetime1">
              <a:rPr lang="en-US" smtClean="0"/>
              <a:t>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E2E9F8-2334-2345-A4FC-60C0FA9028F0}" type="slidenum">
              <a:rPr lang="en-US" smtClean="0"/>
              <a:t>‹#›</a:t>
            </a:fld>
            <a:endParaRPr lang="en-US"/>
          </a:p>
        </p:txBody>
      </p:sp>
    </p:spTree>
    <p:extLst>
      <p:ext uri="{BB962C8B-B14F-4D97-AF65-F5344CB8AC3E}">
        <p14:creationId xmlns:p14="http://schemas.microsoft.com/office/powerpoint/2010/main" val="141986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A26EFA-2EFC-9043-A2DE-69615A318B34}" type="datetime1">
              <a:rPr lang="en-US" smtClean="0"/>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2E9F8-2334-2345-A4FC-60C0FA9028F0}" type="slidenum">
              <a:rPr lang="en-US" smtClean="0"/>
              <a:t>‹#›</a:t>
            </a:fld>
            <a:endParaRPr lang="en-US"/>
          </a:p>
        </p:txBody>
      </p:sp>
    </p:spTree>
    <p:extLst>
      <p:ext uri="{BB962C8B-B14F-4D97-AF65-F5344CB8AC3E}">
        <p14:creationId xmlns:p14="http://schemas.microsoft.com/office/powerpoint/2010/main" val="86298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AF912-9005-2044-88FF-72C0176832E3}" type="datetime1">
              <a:rPr lang="en-US" smtClean="0"/>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2E9F8-2334-2345-A4FC-60C0FA9028F0}" type="slidenum">
              <a:rPr lang="en-US" smtClean="0"/>
              <a:t>‹#›</a:t>
            </a:fld>
            <a:endParaRPr lang="en-US"/>
          </a:p>
        </p:txBody>
      </p:sp>
    </p:spTree>
    <p:extLst>
      <p:ext uri="{BB962C8B-B14F-4D97-AF65-F5344CB8AC3E}">
        <p14:creationId xmlns:p14="http://schemas.microsoft.com/office/powerpoint/2010/main" val="1435374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6C3BC-8F80-3348-B950-3067983FD462}" type="datetime1">
              <a:rPr lang="en-US" smtClean="0"/>
              <a:t>2/6/18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2E9F8-2334-2345-A4FC-60C0FA9028F0}" type="slidenum">
              <a:rPr lang="en-US" smtClean="0"/>
              <a:t>‹#›</a:t>
            </a:fld>
            <a:endParaRPr lang="en-US"/>
          </a:p>
        </p:txBody>
      </p:sp>
    </p:spTree>
    <p:extLst>
      <p:ext uri="{BB962C8B-B14F-4D97-AF65-F5344CB8AC3E}">
        <p14:creationId xmlns:p14="http://schemas.microsoft.com/office/powerpoint/2010/main" val="546950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emf"/><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 Id="rId3" Type="http://schemas.openxmlformats.org/officeDocument/2006/relationships/image" Target="../media/image2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NULL"/><Relationship Id="rId5" Type="http://schemas.openxmlformats.org/officeDocument/2006/relationships/image" Target="NULL"/><Relationship Id="rId1" Type="http://schemas.openxmlformats.org/officeDocument/2006/relationships/slideLayout" Target="../slideLayouts/slideLayout2.xml"/><Relationship Id="rId2"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charset="0"/>
                <a:ea typeface="Arial" charset="0"/>
                <a:cs typeface="Arial" charset="0"/>
              </a:rPr>
              <a:t>Group Meeting</a:t>
            </a:r>
            <a:endParaRPr lang="en-US" dirty="0">
              <a:latin typeface="Arial" charset="0"/>
              <a:ea typeface="Arial" charset="0"/>
              <a:cs typeface="Arial" charset="0"/>
            </a:endParaRPr>
          </a:p>
        </p:txBody>
      </p:sp>
      <p:sp>
        <p:nvSpPr>
          <p:cNvPr id="3" name="Text Placeholder 2"/>
          <p:cNvSpPr>
            <a:spLocks noGrp="1"/>
          </p:cNvSpPr>
          <p:nvPr>
            <p:ph type="body" idx="1"/>
          </p:nvPr>
        </p:nvSpPr>
        <p:spPr/>
        <p:txBody>
          <a:bodyPr/>
          <a:lstStyle/>
          <a:p>
            <a:pPr algn="ctr"/>
            <a:r>
              <a:rPr lang="en-US" dirty="0" smtClean="0">
                <a:latin typeface="Arial" charset="0"/>
                <a:ea typeface="Arial" charset="0"/>
                <a:cs typeface="Arial" charset="0"/>
              </a:rPr>
              <a:t>02/06/2018</a:t>
            </a:r>
            <a:endParaRPr lang="en-US"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3BE2E9F8-2334-2345-A4FC-60C0FA9028F0}" type="slidenum">
              <a:rPr lang="en-US" smtClean="0"/>
              <a:t>1</a:t>
            </a:fld>
            <a:endParaRPr lang="en-US"/>
          </a:p>
        </p:txBody>
      </p:sp>
    </p:spTree>
    <p:extLst>
      <p:ext uri="{BB962C8B-B14F-4D97-AF65-F5344CB8AC3E}">
        <p14:creationId xmlns:p14="http://schemas.microsoft.com/office/powerpoint/2010/main" val="995836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733" y="1841501"/>
            <a:ext cx="11683673" cy="2590800"/>
          </a:xfrm>
          <a:prstGeom prst="rect">
            <a:avLst/>
          </a:prstGeom>
        </p:spPr>
      </p:pic>
      <p:sp>
        <p:nvSpPr>
          <p:cNvPr id="3" name="Shape 274"/>
          <p:cNvSpPr txBox="1"/>
          <p:nvPr/>
        </p:nvSpPr>
        <p:spPr>
          <a:xfrm>
            <a:off x="266700" y="197297"/>
            <a:ext cx="11925300" cy="473199"/>
          </a:xfrm>
          <a:prstGeom prst="rect">
            <a:avLst/>
          </a:prstGeom>
          <a:noFill/>
          <a:ln>
            <a:noFill/>
          </a:ln>
        </p:spPr>
        <p:txBody>
          <a:bodyPr lIns="91433" tIns="45700" rIns="91433" bIns="45700" anchor="t" anchorCtr="0">
            <a:noAutofit/>
          </a:bodyPr>
          <a:lstStyle/>
          <a:p>
            <a:pPr algn="ctr">
              <a:lnSpc>
                <a:spcPct val="90000"/>
              </a:lnSpc>
              <a:buClr>
                <a:srgbClr val="2F5496"/>
              </a:buClr>
              <a:buSzPct val="25000"/>
            </a:pPr>
            <a:r>
              <a:rPr lang="en-US" sz="3600" dirty="0" smtClean="0">
                <a:latin typeface="Helvetica Neue" charset="0"/>
                <a:ea typeface="Helvetica Neue" charset="0"/>
                <a:cs typeface="Helvetica Neue" charset="0"/>
                <a:sym typeface="Arial"/>
              </a:rPr>
              <a:t>Sanger simulations as control group</a:t>
            </a:r>
            <a:endParaRPr lang="en" sz="3600" dirty="0">
              <a:latin typeface="Helvetica Neue" charset="0"/>
              <a:ea typeface="Helvetica Neue" charset="0"/>
              <a:cs typeface="Helvetica Neue" charset="0"/>
              <a:sym typeface="Arial"/>
            </a:endParaRPr>
          </a:p>
        </p:txBody>
      </p:sp>
      <p:sp>
        <p:nvSpPr>
          <p:cNvPr id="4" name="Slide Number Placeholder 3"/>
          <p:cNvSpPr>
            <a:spLocks noGrp="1"/>
          </p:cNvSpPr>
          <p:nvPr>
            <p:ph type="sldNum" sz="quarter" idx="12"/>
          </p:nvPr>
        </p:nvSpPr>
        <p:spPr/>
        <p:txBody>
          <a:bodyPr/>
          <a:lstStyle/>
          <a:p>
            <a:fld id="{3BE2E9F8-2334-2345-A4FC-60C0FA9028F0}" type="slidenum">
              <a:rPr lang="en-US" smtClean="0"/>
              <a:t>10</a:t>
            </a:fld>
            <a:endParaRPr lang="en-US"/>
          </a:p>
        </p:txBody>
      </p:sp>
    </p:spTree>
    <p:extLst>
      <p:ext uri="{BB962C8B-B14F-4D97-AF65-F5344CB8AC3E}">
        <p14:creationId xmlns:p14="http://schemas.microsoft.com/office/powerpoint/2010/main" val="106229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1707" y="1589685"/>
            <a:ext cx="10588820" cy="3059971"/>
          </a:xfrm>
          <a:prstGeom prst="rect">
            <a:avLst/>
          </a:prstGeom>
        </p:spPr>
      </p:pic>
      <p:sp>
        <p:nvSpPr>
          <p:cNvPr id="3" name="Shape 274"/>
          <p:cNvSpPr txBox="1"/>
          <p:nvPr/>
        </p:nvSpPr>
        <p:spPr>
          <a:xfrm>
            <a:off x="266700" y="197297"/>
            <a:ext cx="11925300" cy="473199"/>
          </a:xfrm>
          <a:prstGeom prst="rect">
            <a:avLst/>
          </a:prstGeom>
          <a:noFill/>
          <a:ln>
            <a:noFill/>
          </a:ln>
        </p:spPr>
        <p:txBody>
          <a:bodyPr lIns="91433" tIns="45700" rIns="91433" bIns="45700" anchor="t" anchorCtr="0">
            <a:noAutofit/>
          </a:bodyPr>
          <a:lstStyle/>
          <a:p>
            <a:pPr algn="ctr">
              <a:lnSpc>
                <a:spcPct val="90000"/>
              </a:lnSpc>
              <a:buClr>
                <a:srgbClr val="2F5496"/>
              </a:buClr>
              <a:buSzPct val="25000"/>
            </a:pPr>
            <a:r>
              <a:rPr lang="en-US" sz="3600" dirty="0" smtClean="0">
                <a:latin typeface="Helvetica Neue" charset="0"/>
                <a:ea typeface="Helvetica Neue" charset="0"/>
                <a:cs typeface="Helvetica Neue" charset="0"/>
                <a:sym typeface="Arial"/>
              </a:rPr>
              <a:t>Sensitivity analysis </a:t>
            </a:r>
            <a:r>
              <a:rPr lang="mr-IN" sz="3600" dirty="0" smtClean="0">
                <a:latin typeface="Helvetica Neue" charset="0"/>
                <a:ea typeface="Helvetica Neue" charset="0"/>
                <a:cs typeface="Helvetica Neue" charset="0"/>
                <a:sym typeface="Arial"/>
              </a:rPr>
              <a:t>–</a:t>
            </a:r>
            <a:r>
              <a:rPr lang="en-US" sz="3600" dirty="0" smtClean="0">
                <a:latin typeface="Helvetica Neue" charset="0"/>
                <a:ea typeface="Helvetica Neue" charset="0"/>
                <a:cs typeface="Helvetica Neue" charset="0"/>
                <a:sym typeface="Arial"/>
              </a:rPr>
              <a:t> Double randomization</a:t>
            </a:r>
            <a:endParaRPr lang="en" sz="3600" dirty="0">
              <a:latin typeface="Helvetica Neue" charset="0"/>
              <a:ea typeface="Helvetica Neue" charset="0"/>
              <a:cs typeface="Helvetica Neue" charset="0"/>
              <a:sym typeface="Arial"/>
            </a:endParaRPr>
          </a:p>
        </p:txBody>
      </p:sp>
      <p:sp>
        <p:nvSpPr>
          <p:cNvPr id="4" name="Slide Number Placeholder 3"/>
          <p:cNvSpPr>
            <a:spLocks noGrp="1"/>
          </p:cNvSpPr>
          <p:nvPr>
            <p:ph type="sldNum" sz="quarter" idx="12"/>
          </p:nvPr>
        </p:nvSpPr>
        <p:spPr/>
        <p:txBody>
          <a:bodyPr/>
          <a:lstStyle/>
          <a:p>
            <a:fld id="{3BE2E9F8-2334-2345-A4FC-60C0FA9028F0}" type="slidenum">
              <a:rPr lang="en-US" smtClean="0"/>
              <a:t>11</a:t>
            </a:fld>
            <a:endParaRPr lang="en-US"/>
          </a:p>
        </p:txBody>
      </p:sp>
    </p:spTree>
    <p:extLst>
      <p:ext uri="{BB962C8B-B14F-4D97-AF65-F5344CB8AC3E}">
        <p14:creationId xmlns:p14="http://schemas.microsoft.com/office/powerpoint/2010/main" val="1868047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12089" y="990600"/>
            <a:ext cx="4809511" cy="5573638"/>
          </a:xfrm>
          <a:prstGeom prst="rect">
            <a:avLst/>
          </a:prstGeom>
        </p:spPr>
      </p:pic>
      <p:sp>
        <p:nvSpPr>
          <p:cNvPr id="3" name="Shape 274"/>
          <p:cNvSpPr txBox="1"/>
          <p:nvPr/>
        </p:nvSpPr>
        <p:spPr>
          <a:xfrm>
            <a:off x="266700" y="197297"/>
            <a:ext cx="11925300" cy="473199"/>
          </a:xfrm>
          <a:prstGeom prst="rect">
            <a:avLst/>
          </a:prstGeom>
          <a:noFill/>
          <a:ln>
            <a:noFill/>
          </a:ln>
        </p:spPr>
        <p:txBody>
          <a:bodyPr lIns="91433" tIns="45700" rIns="91433" bIns="45700" anchor="t" anchorCtr="0">
            <a:noAutofit/>
          </a:bodyPr>
          <a:lstStyle/>
          <a:p>
            <a:pPr algn="ctr">
              <a:lnSpc>
                <a:spcPct val="90000"/>
              </a:lnSpc>
              <a:buClr>
                <a:srgbClr val="2F5496"/>
              </a:buClr>
              <a:buSzPct val="25000"/>
            </a:pPr>
            <a:r>
              <a:rPr lang="en-US" sz="3600" dirty="0" smtClean="0">
                <a:latin typeface="Helvetica Neue" charset="0"/>
                <a:ea typeface="Helvetica Neue" charset="0"/>
                <a:cs typeface="Helvetica Neue" charset="0"/>
                <a:sym typeface="Arial"/>
              </a:rPr>
              <a:t>Sensitivity analysis </a:t>
            </a:r>
            <a:r>
              <a:rPr lang="mr-IN" sz="3600" dirty="0" smtClean="0">
                <a:latin typeface="Helvetica Neue" charset="0"/>
                <a:ea typeface="Helvetica Neue" charset="0"/>
                <a:cs typeface="Helvetica Neue" charset="0"/>
                <a:sym typeface="Arial"/>
              </a:rPr>
              <a:t>–</a:t>
            </a:r>
            <a:r>
              <a:rPr lang="en-US" sz="3600" dirty="0" smtClean="0">
                <a:latin typeface="Helvetica Neue" charset="0"/>
                <a:ea typeface="Helvetica Neue" charset="0"/>
                <a:cs typeface="Helvetica Neue" charset="0"/>
                <a:sym typeface="Arial"/>
              </a:rPr>
              <a:t> Varying window length</a:t>
            </a:r>
            <a:endParaRPr lang="en" sz="3600" dirty="0">
              <a:latin typeface="Helvetica Neue" charset="0"/>
              <a:ea typeface="Helvetica Neue" charset="0"/>
              <a:cs typeface="Helvetica Neue" charset="0"/>
              <a:sym typeface="Arial"/>
            </a:endParaRPr>
          </a:p>
        </p:txBody>
      </p:sp>
      <p:sp>
        <p:nvSpPr>
          <p:cNvPr id="4" name="Slide Number Placeholder 3"/>
          <p:cNvSpPr>
            <a:spLocks noGrp="1"/>
          </p:cNvSpPr>
          <p:nvPr>
            <p:ph type="sldNum" sz="quarter" idx="12"/>
          </p:nvPr>
        </p:nvSpPr>
        <p:spPr/>
        <p:txBody>
          <a:bodyPr/>
          <a:lstStyle/>
          <a:p>
            <a:fld id="{3BE2E9F8-2334-2345-A4FC-60C0FA9028F0}" type="slidenum">
              <a:rPr lang="en-US" smtClean="0"/>
              <a:t>12</a:t>
            </a:fld>
            <a:endParaRPr lang="en-US"/>
          </a:p>
        </p:txBody>
      </p:sp>
    </p:spTree>
    <p:extLst>
      <p:ext uri="{BB962C8B-B14F-4D97-AF65-F5344CB8AC3E}">
        <p14:creationId xmlns:p14="http://schemas.microsoft.com/office/powerpoint/2010/main" val="58825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5585" r="66335"/>
          <a:stretch/>
        </p:blipFill>
        <p:spPr>
          <a:xfrm>
            <a:off x="-414019" y="1560623"/>
            <a:ext cx="5081269" cy="5297377"/>
          </a:xfrm>
          <a:prstGeom prst="rect">
            <a:avLst/>
          </a:prstGeom>
        </p:spPr>
      </p:pic>
      <p:sp>
        <p:nvSpPr>
          <p:cNvPr id="4" name="Rectangle 3"/>
          <p:cNvSpPr/>
          <p:nvPr/>
        </p:nvSpPr>
        <p:spPr>
          <a:xfrm>
            <a:off x="241300" y="121335"/>
            <a:ext cx="11950700" cy="1077218"/>
          </a:xfrm>
          <a:prstGeom prst="rect">
            <a:avLst/>
          </a:prstGeom>
        </p:spPr>
        <p:txBody>
          <a:bodyPr wrap="square">
            <a:spAutoFit/>
          </a:bodyPr>
          <a:lstStyle/>
          <a:p>
            <a:r>
              <a:rPr lang="en-US" sz="3200" dirty="0" smtClean="0">
                <a:solidFill>
                  <a:srgbClr val="444444"/>
                </a:solidFill>
                <a:effectLst/>
                <a:latin typeface="Helvetica Neue" charset="0"/>
                <a:ea typeface="Helvetica Neue" charset="0"/>
                <a:cs typeface="Helvetica Neue" charset="0"/>
              </a:rPr>
              <a:t>Predictive power of known drivers and nominal passengers using the additive effects model </a:t>
            </a:r>
            <a:endParaRPr lang="en-US" sz="3200" dirty="0">
              <a:latin typeface="Helvetica Neue" charset="0"/>
              <a:ea typeface="Helvetica Neue" charset="0"/>
              <a:cs typeface="Helvetica Neue" charset="0"/>
            </a:endParaRPr>
          </a:p>
        </p:txBody>
      </p:sp>
      <p:sp>
        <p:nvSpPr>
          <p:cNvPr id="5" name="Rectangle 4"/>
          <p:cNvSpPr/>
          <p:nvPr/>
        </p:nvSpPr>
        <p:spPr>
          <a:xfrm>
            <a:off x="6216650" y="1976734"/>
            <a:ext cx="5810250" cy="1323439"/>
          </a:xfrm>
          <a:prstGeom prst="rect">
            <a:avLst/>
          </a:prstGeom>
        </p:spPr>
        <p:txBody>
          <a:bodyPr wrap="square">
            <a:spAutoFit/>
          </a:bodyPr>
          <a:lstStyle/>
          <a:p>
            <a:r>
              <a:rPr lang="en-US" sz="2000" dirty="0">
                <a:solidFill>
                  <a:srgbClr val="444444"/>
                </a:solidFill>
                <a:latin typeface="TimesNewRomanPSMT" charset="0"/>
              </a:rPr>
              <a:t>C</a:t>
            </a:r>
            <a:r>
              <a:rPr lang="en-US" sz="2000" dirty="0" smtClean="0">
                <a:solidFill>
                  <a:srgbClr val="444444"/>
                </a:solidFill>
                <a:effectLst/>
                <a:latin typeface="TimesNewRomanPSMT" charset="0"/>
              </a:rPr>
              <a:t>ompares the maximum possible variance which can be explained using known drivers with the performance of the model containing driver and putative passenger. </a:t>
            </a:r>
            <a:endParaRPr lang="en-US" sz="2000" dirty="0"/>
          </a:p>
        </p:txBody>
      </p:sp>
      <p:pic>
        <p:nvPicPr>
          <p:cNvPr id="6" name="Picture 5"/>
          <p:cNvPicPr>
            <a:picLocks noChangeAspect="1"/>
          </p:cNvPicPr>
          <p:nvPr/>
        </p:nvPicPr>
        <p:blipFill rotWithShape="1">
          <a:blip r:embed="rId2"/>
          <a:srcRect l="82984" t="74781" r="5542" b="17360"/>
          <a:stretch/>
        </p:blipFill>
        <p:spPr>
          <a:xfrm>
            <a:off x="4502151" y="1466413"/>
            <a:ext cx="1374150" cy="1352987"/>
          </a:xfrm>
          <a:prstGeom prst="rect">
            <a:avLst/>
          </a:prstGeom>
        </p:spPr>
      </p:pic>
      <p:sp>
        <p:nvSpPr>
          <p:cNvPr id="3" name="Rectangle 2"/>
          <p:cNvSpPr/>
          <p:nvPr/>
        </p:nvSpPr>
        <p:spPr>
          <a:xfrm>
            <a:off x="6216650" y="4078354"/>
            <a:ext cx="5810250" cy="1015663"/>
          </a:xfrm>
          <a:prstGeom prst="rect">
            <a:avLst/>
          </a:prstGeom>
        </p:spPr>
        <p:txBody>
          <a:bodyPr wrap="square">
            <a:spAutoFit/>
          </a:bodyPr>
          <a:lstStyle/>
          <a:p>
            <a:r>
              <a:rPr lang="en-US" sz="2000" dirty="0" smtClean="0">
                <a:solidFill>
                  <a:srgbClr val="000007"/>
                </a:solidFill>
                <a:latin typeface="Times New Roman" charset="0"/>
                <a:ea typeface="Times New Roman" charset="0"/>
                <a:cs typeface="Times New Roman" charset="0"/>
              </a:rPr>
              <a:t>An </a:t>
            </a:r>
            <a:r>
              <a:rPr lang="en-US" sz="2000" dirty="0">
                <a:solidFill>
                  <a:srgbClr val="000007"/>
                </a:solidFill>
                <a:latin typeface="Times New Roman" charset="0"/>
                <a:ea typeface="Times New Roman" charset="0"/>
                <a:cs typeface="Times New Roman" charset="0"/>
              </a:rPr>
              <a:t>increase in the </a:t>
            </a:r>
            <a:r>
              <a:rPr lang="en-US" sz="2000" dirty="0" smtClean="0">
                <a:solidFill>
                  <a:srgbClr val="000007"/>
                </a:solidFill>
                <a:latin typeface="Times New Roman" charset="0"/>
                <a:ea typeface="Times New Roman" charset="0"/>
                <a:cs typeface="Times New Roman" charset="0"/>
              </a:rPr>
              <a:t>additive variance from </a:t>
            </a:r>
            <a:r>
              <a:rPr lang="en-US" sz="2000" dirty="0">
                <a:solidFill>
                  <a:srgbClr val="000007"/>
                </a:solidFill>
                <a:latin typeface="Times New Roman" charset="0"/>
                <a:ea typeface="Times New Roman" charset="0"/>
                <a:cs typeface="Times New Roman" charset="0"/>
              </a:rPr>
              <a:t>~49.9% using drivers alone to ~59.4% with </a:t>
            </a:r>
            <a:r>
              <a:rPr lang="en-US" sz="2000" i="1" dirty="0">
                <a:solidFill>
                  <a:srgbClr val="000007"/>
                </a:solidFill>
                <a:latin typeface="Times New Roman" charset="0"/>
                <a:ea typeface="Times New Roman" charset="0"/>
                <a:cs typeface="Times New Roman" charset="0"/>
              </a:rPr>
              <a:t>putative passengers </a:t>
            </a:r>
            <a:r>
              <a:rPr lang="en-US" sz="2000" dirty="0">
                <a:solidFill>
                  <a:srgbClr val="000007"/>
                </a:solidFill>
                <a:latin typeface="Times New Roman" charset="0"/>
                <a:ea typeface="Times New Roman" charset="0"/>
                <a:cs typeface="Times New Roman" charset="0"/>
              </a:rPr>
              <a:t>when averaged across all cohorts </a:t>
            </a:r>
            <a:endParaRPr lang="en-US" sz="2000" dirty="0">
              <a:latin typeface="Times New Roman" charset="0"/>
              <a:ea typeface="Times New Roman" charset="0"/>
              <a:cs typeface="Times New Roman" charset="0"/>
            </a:endParaRPr>
          </a:p>
        </p:txBody>
      </p:sp>
      <p:sp>
        <p:nvSpPr>
          <p:cNvPr id="7" name="Slide Number Placeholder 6"/>
          <p:cNvSpPr>
            <a:spLocks noGrp="1"/>
          </p:cNvSpPr>
          <p:nvPr>
            <p:ph type="sldNum" sz="quarter" idx="12"/>
          </p:nvPr>
        </p:nvSpPr>
        <p:spPr/>
        <p:txBody>
          <a:bodyPr/>
          <a:lstStyle/>
          <a:p>
            <a:fld id="{3BE2E9F8-2334-2345-A4FC-60C0FA9028F0}" type="slidenum">
              <a:rPr lang="en-US" smtClean="0"/>
              <a:t>13</a:t>
            </a:fld>
            <a:endParaRPr lang="en-US"/>
          </a:p>
        </p:txBody>
      </p:sp>
    </p:spTree>
    <p:extLst>
      <p:ext uri="{BB962C8B-B14F-4D97-AF65-F5344CB8AC3E}">
        <p14:creationId xmlns:p14="http://schemas.microsoft.com/office/powerpoint/2010/main" val="107720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853" t="75585" r="35004"/>
          <a:stretch/>
        </p:blipFill>
        <p:spPr>
          <a:xfrm>
            <a:off x="390073" y="1367803"/>
            <a:ext cx="4067627" cy="4584041"/>
          </a:xfrm>
          <a:prstGeom prst="rect">
            <a:avLst/>
          </a:prstGeom>
        </p:spPr>
      </p:pic>
      <p:sp>
        <p:nvSpPr>
          <p:cNvPr id="3" name="Rectangle 2"/>
          <p:cNvSpPr/>
          <p:nvPr/>
        </p:nvSpPr>
        <p:spPr>
          <a:xfrm>
            <a:off x="241300" y="0"/>
            <a:ext cx="11950700" cy="1077218"/>
          </a:xfrm>
          <a:prstGeom prst="rect">
            <a:avLst/>
          </a:prstGeom>
        </p:spPr>
        <p:txBody>
          <a:bodyPr wrap="square">
            <a:spAutoFit/>
          </a:bodyPr>
          <a:lstStyle/>
          <a:p>
            <a:r>
              <a:rPr lang="en-US" sz="3200" dirty="0" smtClean="0">
                <a:solidFill>
                  <a:srgbClr val="444444"/>
                </a:solidFill>
                <a:effectLst/>
                <a:latin typeface="Helvetica Neue" charset="0"/>
                <a:ea typeface="Helvetica Neue" charset="0"/>
                <a:cs typeface="Helvetica Neue" charset="0"/>
              </a:rPr>
              <a:t>Predictive power of known drivers and nominal passengers using the additive effects model </a:t>
            </a:r>
            <a:endParaRPr lang="en-US" sz="3200" dirty="0">
              <a:latin typeface="Helvetica Neue" charset="0"/>
              <a:ea typeface="Helvetica Neue" charset="0"/>
              <a:cs typeface="Helvetica Neue" charset="0"/>
            </a:endParaRPr>
          </a:p>
        </p:txBody>
      </p:sp>
      <p:pic>
        <p:nvPicPr>
          <p:cNvPr id="4" name="Picture 3"/>
          <p:cNvPicPr>
            <a:picLocks noChangeAspect="1"/>
          </p:cNvPicPr>
          <p:nvPr/>
        </p:nvPicPr>
        <p:blipFill rotWithShape="1">
          <a:blip r:embed="rId2"/>
          <a:srcRect l="82984" t="74781" r="5542" b="17360"/>
          <a:stretch/>
        </p:blipFill>
        <p:spPr>
          <a:xfrm>
            <a:off x="4298951" y="1367803"/>
            <a:ext cx="1374150" cy="1352987"/>
          </a:xfrm>
          <a:prstGeom prst="rect">
            <a:avLst/>
          </a:prstGeom>
        </p:spPr>
      </p:pic>
      <p:sp>
        <p:nvSpPr>
          <p:cNvPr id="5" name="Rectangle 4"/>
          <p:cNvSpPr/>
          <p:nvPr/>
        </p:nvSpPr>
        <p:spPr>
          <a:xfrm>
            <a:off x="6381750" y="1810160"/>
            <a:ext cx="5619750" cy="1015663"/>
          </a:xfrm>
          <a:prstGeom prst="rect">
            <a:avLst/>
          </a:prstGeom>
        </p:spPr>
        <p:txBody>
          <a:bodyPr wrap="square">
            <a:spAutoFit/>
          </a:bodyPr>
          <a:lstStyle/>
          <a:p>
            <a:r>
              <a:rPr lang="en-US" sz="2000" dirty="0" smtClean="0">
                <a:solidFill>
                  <a:srgbClr val="000007"/>
                </a:solidFill>
                <a:latin typeface="TimesNewRomanPSMT" charset="0"/>
              </a:rPr>
              <a:t>Split </a:t>
            </a:r>
            <a:r>
              <a:rPr lang="en-US" sz="2000" dirty="0">
                <a:solidFill>
                  <a:srgbClr val="000007"/>
                </a:solidFill>
                <a:latin typeface="TimesNewRomanPSMT" charset="0"/>
              </a:rPr>
              <a:t>mutations into coding, promoter and other non-coding categories, where the coding mutations are a superset of the PCAWG </a:t>
            </a:r>
            <a:r>
              <a:rPr lang="en-US" sz="2000" dirty="0" smtClean="0">
                <a:solidFill>
                  <a:srgbClr val="000007"/>
                </a:solidFill>
                <a:latin typeface="TimesNewRomanPSMT" charset="0"/>
              </a:rPr>
              <a:t>drivers. </a:t>
            </a:r>
            <a:endParaRPr lang="en-US" sz="2000" dirty="0"/>
          </a:p>
        </p:txBody>
      </p:sp>
      <p:sp>
        <p:nvSpPr>
          <p:cNvPr id="6" name="Rectangle 5"/>
          <p:cNvSpPr/>
          <p:nvPr/>
        </p:nvSpPr>
        <p:spPr>
          <a:xfrm>
            <a:off x="6448425" y="3299936"/>
            <a:ext cx="5486400" cy="2554545"/>
          </a:xfrm>
          <a:prstGeom prst="rect">
            <a:avLst/>
          </a:prstGeom>
        </p:spPr>
        <p:txBody>
          <a:bodyPr wrap="square">
            <a:spAutoFit/>
          </a:bodyPr>
          <a:lstStyle/>
          <a:p>
            <a:r>
              <a:rPr lang="en-US" sz="2000" dirty="0" smtClean="0">
                <a:solidFill>
                  <a:srgbClr val="000007"/>
                </a:solidFill>
                <a:latin typeface="TimesNewRomanPSMT" charset="0"/>
              </a:rPr>
              <a:t>Coding </a:t>
            </a:r>
            <a:r>
              <a:rPr lang="en-US" sz="2000" dirty="0">
                <a:solidFill>
                  <a:srgbClr val="000007"/>
                </a:solidFill>
                <a:latin typeface="TimesNewRomanPSMT" charset="0"/>
              </a:rPr>
              <a:t>mutations (~50.7% averaged across </a:t>
            </a:r>
            <a:r>
              <a:rPr lang="en-US" sz="2000" dirty="0" smtClean="0">
                <a:solidFill>
                  <a:srgbClr val="000007"/>
                </a:solidFill>
                <a:latin typeface="TimesNewRomanPSMT" charset="0"/>
              </a:rPr>
              <a:t>cohorts) accounted </a:t>
            </a:r>
            <a:r>
              <a:rPr lang="en-US" sz="2000" dirty="0">
                <a:solidFill>
                  <a:srgbClr val="000007"/>
                </a:solidFill>
                <a:latin typeface="TimesNewRomanPSMT" charset="0"/>
              </a:rPr>
              <a:t>for </a:t>
            </a:r>
            <a:r>
              <a:rPr lang="en-US" sz="2000" dirty="0" smtClean="0">
                <a:solidFill>
                  <a:srgbClr val="000007"/>
                </a:solidFill>
                <a:latin typeface="TimesNewRomanPSMT" charset="0"/>
              </a:rPr>
              <a:t>the </a:t>
            </a:r>
            <a:r>
              <a:rPr lang="en-US" sz="2000" dirty="0">
                <a:solidFill>
                  <a:srgbClr val="000007"/>
                </a:solidFill>
                <a:latin typeface="TimesNewRomanPSMT" charset="0"/>
              </a:rPr>
              <a:t>largest overall proportion of the </a:t>
            </a:r>
            <a:r>
              <a:rPr lang="en-US" sz="2000" dirty="0" smtClean="0">
                <a:solidFill>
                  <a:srgbClr val="000007"/>
                </a:solidFill>
                <a:latin typeface="TimesNewRomanPSMT" charset="0"/>
              </a:rPr>
              <a:t>variance.</a:t>
            </a:r>
          </a:p>
          <a:p>
            <a:endParaRPr lang="en-US" sz="2000" dirty="0" smtClean="0">
              <a:solidFill>
                <a:srgbClr val="000007"/>
              </a:solidFill>
              <a:latin typeface="TimesNewRomanPSMT" charset="0"/>
            </a:endParaRPr>
          </a:p>
          <a:p>
            <a:endParaRPr lang="en-US" sz="2000" dirty="0" smtClean="0">
              <a:solidFill>
                <a:srgbClr val="000007"/>
              </a:solidFill>
              <a:latin typeface="TimesNewRomanPSMT" charset="0"/>
            </a:endParaRPr>
          </a:p>
          <a:p>
            <a:r>
              <a:rPr lang="en-US" sz="2000" dirty="0">
                <a:solidFill>
                  <a:srgbClr val="000007"/>
                </a:solidFill>
                <a:latin typeface="TimesNewRomanPSMT" charset="0"/>
              </a:rPr>
              <a:t>P</a:t>
            </a:r>
            <a:r>
              <a:rPr lang="en-US" sz="2000" dirty="0" smtClean="0">
                <a:solidFill>
                  <a:srgbClr val="000007"/>
                </a:solidFill>
                <a:latin typeface="TimesNewRomanPSMT" charset="0"/>
              </a:rPr>
              <a:t>romoters </a:t>
            </a:r>
            <a:r>
              <a:rPr lang="en-US" sz="2000" dirty="0">
                <a:solidFill>
                  <a:srgbClr val="000007"/>
                </a:solidFill>
                <a:latin typeface="TimesNewRomanPSMT" charset="0"/>
              </a:rPr>
              <a:t>and other non-coding also contributed much lesser, but still significant amounts of extra variance (~1.9% and 6.9% </a:t>
            </a:r>
            <a:r>
              <a:rPr lang="en-US" sz="2000" dirty="0" smtClean="0">
                <a:solidFill>
                  <a:srgbClr val="000007"/>
                </a:solidFill>
                <a:latin typeface="TimesNewRomanPSMT" charset="0"/>
              </a:rPr>
              <a:t>respectively)</a:t>
            </a:r>
            <a:endParaRPr lang="en-US" sz="2000" dirty="0"/>
          </a:p>
        </p:txBody>
      </p:sp>
      <p:sp>
        <p:nvSpPr>
          <p:cNvPr id="7" name="Slide Number Placeholder 6"/>
          <p:cNvSpPr>
            <a:spLocks noGrp="1"/>
          </p:cNvSpPr>
          <p:nvPr>
            <p:ph type="sldNum" sz="quarter" idx="12"/>
          </p:nvPr>
        </p:nvSpPr>
        <p:spPr/>
        <p:txBody>
          <a:bodyPr/>
          <a:lstStyle/>
          <a:p>
            <a:fld id="{3BE2E9F8-2334-2345-A4FC-60C0FA9028F0}" type="slidenum">
              <a:rPr lang="en-US" smtClean="0"/>
              <a:t>14</a:t>
            </a:fld>
            <a:endParaRPr lang="en-US"/>
          </a:p>
        </p:txBody>
      </p:sp>
    </p:spTree>
    <p:extLst>
      <p:ext uri="{BB962C8B-B14F-4D97-AF65-F5344CB8AC3E}">
        <p14:creationId xmlns:p14="http://schemas.microsoft.com/office/powerpoint/2010/main" val="1509739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3828" t="75585" r="1"/>
          <a:stretch/>
        </p:blipFill>
        <p:spPr>
          <a:xfrm>
            <a:off x="431799" y="1444003"/>
            <a:ext cx="4978401" cy="4830496"/>
          </a:xfrm>
          <a:prstGeom prst="rect">
            <a:avLst/>
          </a:prstGeom>
        </p:spPr>
      </p:pic>
      <p:sp>
        <p:nvSpPr>
          <p:cNvPr id="3" name="Rectangle 2"/>
          <p:cNvSpPr/>
          <p:nvPr/>
        </p:nvSpPr>
        <p:spPr>
          <a:xfrm>
            <a:off x="241300" y="0"/>
            <a:ext cx="11950700" cy="1077218"/>
          </a:xfrm>
          <a:prstGeom prst="rect">
            <a:avLst/>
          </a:prstGeom>
        </p:spPr>
        <p:txBody>
          <a:bodyPr wrap="square">
            <a:spAutoFit/>
          </a:bodyPr>
          <a:lstStyle/>
          <a:p>
            <a:r>
              <a:rPr lang="en-US" sz="3200" dirty="0" smtClean="0">
                <a:solidFill>
                  <a:srgbClr val="444444"/>
                </a:solidFill>
                <a:effectLst/>
                <a:latin typeface="Helvetica Neue" charset="0"/>
                <a:ea typeface="Helvetica Neue" charset="0"/>
                <a:cs typeface="Helvetica Neue" charset="0"/>
              </a:rPr>
              <a:t>Predictive power of known drivers and nominal passengers using the additive effects model </a:t>
            </a:r>
            <a:endParaRPr lang="en-US" sz="3200" dirty="0">
              <a:latin typeface="Helvetica Neue" charset="0"/>
              <a:ea typeface="Helvetica Neue" charset="0"/>
              <a:cs typeface="Helvetica Neue" charset="0"/>
            </a:endParaRPr>
          </a:p>
        </p:txBody>
      </p:sp>
      <p:sp>
        <p:nvSpPr>
          <p:cNvPr id="4" name="Rectangle 3"/>
          <p:cNvSpPr/>
          <p:nvPr/>
        </p:nvSpPr>
        <p:spPr>
          <a:xfrm>
            <a:off x="5969000" y="2051735"/>
            <a:ext cx="6096000" cy="707886"/>
          </a:xfrm>
          <a:prstGeom prst="rect">
            <a:avLst/>
          </a:prstGeom>
        </p:spPr>
        <p:txBody>
          <a:bodyPr>
            <a:spAutoFit/>
          </a:bodyPr>
          <a:lstStyle/>
          <a:p>
            <a:r>
              <a:rPr lang="en-US" sz="2000" dirty="0" smtClean="0">
                <a:solidFill>
                  <a:srgbClr val="000007"/>
                </a:solidFill>
                <a:latin typeface="TimesNewRomanPSMT" charset="0"/>
              </a:rPr>
              <a:t>Additive </a:t>
            </a:r>
            <a:r>
              <a:rPr lang="en-US" sz="2000" dirty="0">
                <a:solidFill>
                  <a:srgbClr val="000007"/>
                </a:solidFill>
                <a:latin typeface="TimesNewRomanPSMT" charset="0"/>
              </a:rPr>
              <a:t>variance per SNV by normalizing by the number of SNVs in each </a:t>
            </a:r>
            <a:r>
              <a:rPr lang="en-US" sz="2000" dirty="0" smtClean="0">
                <a:solidFill>
                  <a:srgbClr val="000007"/>
                </a:solidFill>
                <a:latin typeface="TimesNewRomanPSMT" charset="0"/>
              </a:rPr>
              <a:t>category. </a:t>
            </a:r>
            <a:endParaRPr lang="en-US" sz="2000" dirty="0"/>
          </a:p>
        </p:txBody>
      </p:sp>
      <p:sp>
        <p:nvSpPr>
          <p:cNvPr id="5" name="Rectangle 4"/>
          <p:cNvSpPr/>
          <p:nvPr/>
        </p:nvSpPr>
        <p:spPr>
          <a:xfrm>
            <a:off x="6083300" y="3548785"/>
            <a:ext cx="5981700" cy="1015663"/>
          </a:xfrm>
          <a:prstGeom prst="rect">
            <a:avLst/>
          </a:prstGeom>
        </p:spPr>
        <p:txBody>
          <a:bodyPr wrap="square">
            <a:spAutoFit/>
          </a:bodyPr>
          <a:lstStyle/>
          <a:p>
            <a:r>
              <a:rPr lang="en-US" sz="2000" dirty="0" smtClean="0">
                <a:solidFill>
                  <a:srgbClr val="000007"/>
                </a:solidFill>
                <a:latin typeface="TimesNewRomanPSMT" charset="0"/>
              </a:rPr>
              <a:t>Normalized </a:t>
            </a:r>
            <a:r>
              <a:rPr lang="en-US" sz="2000" dirty="0">
                <a:solidFill>
                  <a:srgbClr val="000007"/>
                </a:solidFill>
                <a:latin typeface="TimesNewRomanPSMT" charset="0"/>
              </a:rPr>
              <a:t>variance is substantially higher in promoters than other non-coding, although lower than coding mutations. </a:t>
            </a:r>
            <a:endParaRPr lang="en-US" sz="2000" dirty="0"/>
          </a:p>
        </p:txBody>
      </p:sp>
      <p:sp>
        <p:nvSpPr>
          <p:cNvPr id="6" name="Slide Number Placeholder 5"/>
          <p:cNvSpPr>
            <a:spLocks noGrp="1"/>
          </p:cNvSpPr>
          <p:nvPr>
            <p:ph type="sldNum" sz="quarter" idx="12"/>
          </p:nvPr>
        </p:nvSpPr>
        <p:spPr/>
        <p:txBody>
          <a:bodyPr/>
          <a:lstStyle/>
          <a:p>
            <a:fld id="{3BE2E9F8-2334-2345-A4FC-60C0FA9028F0}" type="slidenum">
              <a:rPr lang="en-US" smtClean="0"/>
              <a:t>15</a:t>
            </a:fld>
            <a:endParaRPr lang="en-US"/>
          </a:p>
        </p:txBody>
      </p:sp>
    </p:spTree>
    <p:extLst>
      <p:ext uri="{BB962C8B-B14F-4D97-AF65-F5344CB8AC3E}">
        <p14:creationId xmlns:p14="http://schemas.microsoft.com/office/powerpoint/2010/main" val="1147368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6600" y="330200"/>
            <a:ext cx="10922000" cy="523220"/>
          </a:xfrm>
          <a:prstGeom prst="rect">
            <a:avLst/>
          </a:prstGeom>
          <a:noFill/>
        </p:spPr>
        <p:txBody>
          <a:bodyPr wrap="square" rtlCol="0">
            <a:spAutoFit/>
          </a:bodyPr>
          <a:lstStyle/>
          <a:p>
            <a:r>
              <a:rPr lang="en-US" sz="2800" dirty="0" smtClean="0"/>
              <a:t>Additive variance estimates, </a:t>
            </a:r>
            <a:r>
              <a:rPr lang="en-US" sz="2800" dirty="0"/>
              <a:t>s</a:t>
            </a:r>
            <a:r>
              <a:rPr lang="en-US" sz="2800" dirty="0" smtClean="0"/>
              <a:t>amples with SNV drivers removed</a:t>
            </a:r>
            <a:endParaRPr lang="en-US" sz="2800" dirty="0"/>
          </a:p>
        </p:txBody>
      </p:sp>
      <p:graphicFrame>
        <p:nvGraphicFramePr>
          <p:cNvPr id="4" name="Table 3"/>
          <p:cNvGraphicFramePr>
            <a:graphicFrameLocks noGrp="1"/>
          </p:cNvGraphicFramePr>
          <p:nvPr>
            <p:extLst/>
          </p:nvPr>
        </p:nvGraphicFramePr>
        <p:xfrm>
          <a:off x="252679" y="1758979"/>
          <a:ext cx="6428840" cy="3966633"/>
        </p:xfrm>
        <a:graphic>
          <a:graphicData uri="http://schemas.openxmlformats.org/drawingml/2006/table">
            <a:tbl>
              <a:tblPr firstRow="1" bandRow="1">
                <a:tableStyleId>{5940675A-B579-460E-94D1-54222C63F5DA}</a:tableStyleId>
              </a:tblPr>
              <a:tblGrid>
                <a:gridCol w="1524330"/>
                <a:gridCol w="1175657"/>
                <a:gridCol w="1157317"/>
                <a:gridCol w="1360252"/>
                <a:gridCol w="1211284"/>
              </a:tblGrid>
              <a:tr h="645732">
                <a:tc>
                  <a:txBody>
                    <a:bodyPr/>
                    <a:lstStyle/>
                    <a:p>
                      <a:endParaRPr lang="en-US" dirty="0"/>
                    </a:p>
                  </a:txBody>
                  <a:tcPr/>
                </a:tc>
                <a:tc>
                  <a:txBody>
                    <a:bodyPr/>
                    <a:lstStyle/>
                    <a:p>
                      <a:r>
                        <a:rPr lang="en-US" dirty="0" smtClean="0"/>
                        <a:t>Coding</a:t>
                      </a:r>
                      <a:endParaRPr lang="en-US" dirty="0"/>
                    </a:p>
                  </a:txBody>
                  <a:tcPr/>
                </a:tc>
                <a:tc>
                  <a:txBody>
                    <a:bodyPr/>
                    <a:lstStyle/>
                    <a:p>
                      <a:r>
                        <a:rPr lang="en-US" dirty="0" smtClean="0"/>
                        <a:t>Promoters</a:t>
                      </a:r>
                      <a:endParaRPr lang="en-US" dirty="0"/>
                    </a:p>
                  </a:txBody>
                  <a:tcPr/>
                </a:tc>
                <a:tc>
                  <a:txBody>
                    <a:bodyPr/>
                    <a:lstStyle/>
                    <a:p>
                      <a:r>
                        <a:rPr lang="en-US" dirty="0" smtClean="0"/>
                        <a:t>Other non-cod.</a:t>
                      </a:r>
                      <a:endParaRPr lang="en-US" dirty="0"/>
                    </a:p>
                  </a:txBody>
                  <a:tcPr/>
                </a:tc>
                <a:tc>
                  <a:txBody>
                    <a:bodyPr/>
                    <a:lstStyle/>
                    <a:p>
                      <a:r>
                        <a:rPr lang="en-US" dirty="0" smtClean="0"/>
                        <a:t>Total</a:t>
                      </a:r>
                      <a:endParaRPr lang="en-US" dirty="0"/>
                    </a:p>
                  </a:txBody>
                  <a:tcPr/>
                </a:tc>
              </a:tr>
              <a:tr h="368989">
                <a:tc>
                  <a:txBody>
                    <a:bodyPr/>
                    <a:lstStyle/>
                    <a:p>
                      <a:r>
                        <a:rPr lang="en-US" sz="1800" dirty="0" smtClean="0"/>
                        <a:t>Breast (52)</a:t>
                      </a:r>
                      <a:r>
                        <a:rPr lang="en-US" sz="1800" baseline="30000" dirty="0" smtClean="0"/>
                        <a:t>#</a:t>
                      </a:r>
                      <a:endParaRPr lang="en-US" sz="1800" dirty="0"/>
                    </a:p>
                  </a:txBody>
                  <a:tcPr/>
                </a:tc>
                <a:tc>
                  <a:txBody>
                    <a:bodyPr/>
                    <a:lstStyle/>
                    <a:p>
                      <a:pPr algn="r" fontAlgn="b"/>
                      <a:r>
                        <a:rPr lang="nb-NO" sz="1800" b="0" i="0" u="none" strike="noStrike" dirty="0">
                          <a:solidFill>
                            <a:srgbClr val="000000"/>
                          </a:solidFill>
                          <a:effectLst/>
                          <a:latin typeface="Calibri" charset="0"/>
                        </a:rPr>
                        <a:t>0.0015</a:t>
                      </a:r>
                    </a:p>
                  </a:txBody>
                  <a:tcPr marL="12700" marR="12700" marT="12700" marB="0" anchor="b"/>
                </a:tc>
                <a:tc>
                  <a:txBody>
                    <a:bodyPr/>
                    <a:lstStyle/>
                    <a:p>
                      <a:pPr algn="r" fontAlgn="b"/>
                      <a:r>
                        <a:rPr lang="is-IS" sz="1800" b="0" i="0" u="none" strike="noStrike">
                          <a:solidFill>
                            <a:srgbClr val="000000"/>
                          </a:solidFill>
                          <a:effectLst/>
                          <a:latin typeface="Calibri" charset="0"/>
                        </a:rPr>
                        <a:t>0.0087</a:t>
                      </a:r>
                    </a:p>
                  </a:txBody>
                  <a:tcPr marL="12700" marR="12700" marT="12700" marB="0" anchor="b"/>
                </a:tc>
                <a:tc>
                  <a:txBody>
                    <a:bodyPr/>
                    <a:lstStyle/>
                    <a:p>
                      <a:pPr algn="r" fontAlgn="b"/>
                      <a:r>
                        <a:rPr lang="hr-HR" sz="1800" b="0" i="0" u="none" strike="noStrike" dirty="0">
                          <a:solidFill>
                            <a:srgbClr val="000000"/>
                          </a:solidFill>
                          <a:effectLst/>
                          <a:latin typeface="Calibri" charset="0"/>
                        </a:rPr>
                        <a:t>0.1381</a:t>
                      </a:r>
                    </a:p>
                  </a:txBody>
                  <a:tcPr marL="12700" marR="12700" marT="12700" marB="0" anchor="b"/>
                </a:tc>
                <a:tc>
                  <a:txBody>
                    <a:bodyPr/>
                    <a:lstStyle/>
                    <a:p>
                      <a:pPr algn="r" fontAlgn="b"/>
                      <a:r>
                        <a:rPr lang="nb-NO" sz="1800" b="1" i="0" u="none" strike="noStrike" dirty="0">
                          <a:solidFill>
                            <a:srgbClr val="000000"/>
                          </a:solidFill>
                          <a:effectLst/>
                          <a:latin typeface="Calibri" charset="0"/>
                        </a:rPr>
                        <a:t>0.1483</a:t>
                      </a:r>
                    </a:p>
                  </a:txBody>
                  <a:tcPr marL="12700" marR="12700" marT="12700" marB="0" anchor="b"/>
                </a:tc>
              </a:tr>
              <a:tr h="368989">
                <a:tc>
                  <a:txBody>
                    <a:bodyPr/>
                    <a:lstStyle/>
                    <a:p>
                      <a:r>
                        <a:rPr lang="en-US" sz="1800" dirty="0" smtClean="0"/>
                        <a:t>CNS (84)</a:t>
                      </a:r>
                      <a:endParaRPr lang="en-US" sz="1800" dirty="0"/>
                    </a:p>
                  </a:txBody>
                  <a:tcPr/>
                </a:tc>
                <a:tc>
                  <a:txBody>
                    <a:bodyPr/>
                    <a:lstStyle/>
                    <a:p>
                      <a:pPr algn="r" fontAlgn="b"/>
                      <a:r>
                        <a:rPr lang="hr-HR" sz="1800" b="0" i="0" u="none" strike="noStrike">
                          <a:solidFill>
                            <a:srgbClr val="000000"/>
                          </a:solidFill>
                          <a:effectLst/>
                          <a:latin typeface="Calibri" charset="0"/>
                        </a:rPr>
                        <a:t>0.0118</a:t>
                      </a:r>
                    </a:p>
                  </a:txBody>
                  <a:tcPr marL="12700" marR="12700" marT="12700" marB="0" anchor="b"/>
                </a:tc>
                <a:tc>
                  <a:txBody>
                    <a:bodyPr/>
                    <a:lstStyle/>
                    <a:p>
                      <a:pPr algn="r" fontAlgn="b"/>
                      <a:r>
                        <a:rPr lang="nb-NO" sz="1800" b="0" i="0" u="none" strike="noStrike">
                          <a:solidFill>
                            <a:srgbClr val="000000"/>
                          </a:solidFill>
                          <a:effectLst/>
                          <a:latin typeface="Calibri" charset="0"/>
                        </a:rPr>
                        <a:t>0.0147</a:t>
                      </a:r>
                    </a:p>
                  </a:txBody>
                  <a:tcPr marL="12700" marR="12700" marT="12700" marB="0" anchor="b"/>
                </a:tc>
                <a:tc>
                  <a:txBody>
                    <a:bodyPr/>
                    <a:lstStyle/>
                    <a:p>
                      <a:pPr algn="r" fontAlgn="b"/>
                      <a:r>
                        <a:rPr lang="is-IS" sz="1800" b="0" i="0" u="none" strike="noStrike">
                          <a:solidFill>
                            <a:srgbClr val="000000"/>
                          </a:solidFill>
                          <a:effectLst/>
                          <a:latin typeface="Calibri" charset="0"/>
                        </a:rPr>
                        <a:t>0.0737</a:t>
                      </a:r>
                    </a:p>
                  </a:txBody>
                  <a:tcPr marL="12700" marR="12700" marT="12700" marB="0" anchor="b"/>
                </a:tc>
                <a:tc>
                  <a:txBody>
                    <a:bodyPr/>
                    <a:lstStyle/>
                    <a:p>
                      <a:pPr algn="r" fontAlgn="b"/>
                      <a:r>
                        <a:rPr lang="nb-NO" sz="1800" b="1" i="0" u="none" strike="noStrike" dirty="0">
                          <a:solidFill>
                            <a:srgbClr val="000000"/>
                          </a:solidFill>
                          <a:effectLst/>
                          <a:latin typeface="Calibri" charset="0"/>
                        </a:rPr>
                        <a:t>0.1002</a:t>
                      </a:r>
                    </a:p>
                  </a:txBody>
                  <a:tcPr marL="12700" marR="12700" marT="12700" marB="0" anchor="b"/>
                </a:tc>
              </a:tr>
              <a:tr h="368989">
                <a:tc>
                  <a:txBody>
                    <a:bodyPr/>
                    <a:lstStyle/>
                    <a:p>
                      <a:r>
                        <a:rPr lang="en-US" sz="1800" dirty="0" smtClean="0"/>
                        <a:t>Kidney (46)</a:t>
                      </a:r>
                      <a:endParaRPr lang="en-US" sz="1800" dirty="0"/>
                    </a:p>
                  </a:txBody>
                  <a:tcPr/>
                </a:tc>
                <a:tc>
                  <a:txBody>
                    <a:bodyPr/>
                    <a:lstStyle/>
                    <a:p>
                      <a:pPr algn="r" fontAlgn="b"/>
                      <a:r>
                        <a:rPr lang="nb-NO" sz="1800" b="0" i="0" u="none" strike="noStrike">
                          <a:solidFill>
                            <a:srgbClr val="000000"/>
                          </a:solidFill>
                          <a:effectLst/>
                          <a:latin typeface="Calibri" charset="0"/>
                        </a:rPr>
                        <a:t>0.0166</a:t>
                      </a:r>
                    </a:p>
                  </a:txBody>
                  <a:tcPr marL="12700" marR="12700" marT="12700" marB="0" anchor="b"/>
                </a:tc>
                <a:tc>
                  <a:txBody>
                    <a:bodyPr/>
                    <a:lstStyle/>
                    <a:p>
                      <a:pPr algn="r" fontAlgn="b"/>
                      <a:r>
                        <a:rPr lang="is-IS" sz="1800" b="0" i="0" u="none" strike="noStrike">
                          <a:solidFill>
                            <a:srgbClr val="000000"/>
                          </a:solidFill>
                          <a:effectLst/>
                          <a:latin typeface="Calibri" charset="0"/>
                        </a:rPr>
                        <a:t>0.0104</a:t>
                      </a:r>
                    </a:p>
                  </a:txBody>
                  <a:tcPr marL="12700" marR="12700" marT="12700" marB="0" anchor="b"/>
                </a:tc>
                <a:tc>
                  <a:txBody>
                    <a:bodyPr/>
                    <a:lstStyle/>
                    <a:p>
                      <a:pPr algn="r" fontAlgn="b"/>
                      <a:r>
                        <a:rPr lang="nb-NO" sz="1800" b="0" i="0" u="none" strike="noStrike" dirty="0">
                          <a:solidFill>
                            <a:srgbClr val="000000"/>
                          </a:solidFill>
                          <a:effectLst/>
                          <a:latin typeface="Calibri" charset="0"/>
                        </a:rPr>
                        <a:t>0.12</a:t>
                      </a:r>
                    </a:p>
                  </a:txBody>
                  <a:tcPr marL="12700" marR="12700" marT="12700" marB="0" anchor="b"/>
                </a:tc>
                <a:tc>
                  <a:txBody>
                    <a:bodyPr/>
                    <a:lstStyle/>
                    <a:p>
                      <a:pPr algn="r" fontAlgn="b"/>
                      <a:r>
                        <a:rPr lang="nb-NO" sz="1800" b="1" i="0" u="none" strike="noStrike">
                          <a:solidFill>
                            <a:srgbClr val="000000"/>
                          </a:solidFill>
                          <a:effectLst/>
                          <a:latin typeface="Calibri" charset="0"/>
                        </a:rPr>
                        <a:t>0.147</a:t>
                      </a:r>
                    </a:p>
                  </a:txBody>
                  <a:tcPr marL="12700" marR="12700" marT="12700" marB="0" anchor="b"/>
                </a:tc>
              </a:tr>
              <a:tr h="368989">
                <a:tc>
                  <a:txBody>
                    <a:bodyPr/>
                    <a:lstStyle/>
                    <a:p>
                      <a:r>
                        <a:rPr lang="en-US" sz="1800" dirty="0" smtClean="0"/>
                        <a:t>Liver (67)</a:t>
                      </a:r>
                      <a:endParaRPr lang="en-US" sz="1800" dirty="0"/>
                    </a:p>
                  </a:txBody>
                  <a:tcPr/>
                </a:tc>
                <a:tc>
                  <a:txBody>
                    <a:bodyPr/>
                    <a:lstStyle/>
                    <a:p>
                      <a:pPr algn="r" fontAlgn="b"/>
                      <a:r>
                        <a:rPr lang="nb-NO" sz="1800" b="0" i="0" u="none" strike="noStrike">
                          <a:solidFill>
                            <a:srgbClr val="000000"/>
                          </a:solidFill>
                          <a:effectLst/>
                          <a:latin typeface="Calibri" charset="0"/>
                        </a:rPr>
                        <a:t>0.0012</a:t>
                      </a:r>
                    </a:p>
                  </a:txBody>
                  <a:tcPr marL="12700" marR="12700" marT="12700" marB="0" anchor="b"/>
                </a:tc>
                <a:tc>
                  <a:txBody>
                    <a:bodyPr/>
                    <a:lstStyle/>
                    <a:p>
                      <a:pPr algn="r" fontAlgn="b"/>
                      <a:r>
                        <a:rPr lang="en-US" sz="1800" b="0" i="0" u="none" strike="noStrike">
                          <a:solidFill>
                            <a:srgbClr val="000000"/>
                          </a:solidFill>
                          <a:effectLst/>
                          <a:latin typeface="Calibri" charset="0"/>
                        </a:rPr>
                        <a:t>0.0024</a:t>
                      </a:r>
                    </a:p>
                  </a:txBody>
                  <a:tcPr marL="12700" marR="12700" marT="12700" marB="0" anchor="b"/>
                </a:tc>
                <a:tc>
                  <a:txBody>
                    <a:bodyPr/>
                    <a:lstStyle/>
                    <a:p>
                      <a:pPr algn="r" fontAlgn="b"/>
                      <a:r>
                        <a:rPr lang="is-IS" sz="1800" b="0" i="0" u="none" strike="noStrike">
                          <a:solidFill>
                            <a:srgbClr val="000000"/>
                          </a:solidFill>
                          <a:effectLst/>
                          <a:latin typeface="Calibri" charset="0"/>
                        </a:rPr>
                        <a:t>0.2795</a:t>
                      </a:r>
                    </a:p>
                  </a:txBody>
                  <a:tcPr marL="12700" marR="12700" marT="12700" marB="0" anchor="b"/>
                </a:tc>
                <a:tc>
                  <a:txBody>
                    <a:bodyPr/>
                    <a:lstStyle/>
                    <a:p>
                      <a:pPr algn="r" fontAlgn="b"/>
                      <a:r>
                        <a:rPr lang="nb-NO" sz="1800" b="1" i="0" u="none" strike="noStrike" dirty="0">
                          <a:solidFill>
                            <a:srgbClr val="000000"/>
                          </a:solidFill>
                          <a:effectLst/>
                          <a:latin typeface="Calibri" charset="0"/>
                        </a:rPr>
                        <a:t>0.2831</a:t>
                      </a:r>
                    </a:p>
                  </a:txBody>
                  <a:tcPr marL="12700" marR="12700" marT="12700" marB="0" anchor="b"/>
                </a:tc>
              </a:tr>
              <a:tr h="368989">
                <a:tc>
                  <a:txBody>
                    <a:bodyPr/>
                    <a:lstStyle/>
                    <a:p>
                      <a:r>
                        <a:rPr lang="en-US" sz="1800" dirty="0" smtClean="0"/>
                        <a:t>Ovary  (18)</a:t>
                      </a:r>
                      <a:endParaRPr lang="en-US" sz="1800" dirty="0"/>
                    </a:p>
                  </a:txBody>
                  <a:tcPr/>
                </a:tc>
                <a:tc>
                  <a:txBody>
                    <a:bodyPr/>
                    <a:lstStyle/>
                    <a:p>
                      <a:pPr algn="r" fontAlgn="b"/>
                      <a:r>
                        <a:rPr lang="nb-NO" sz="1800" b="0" i="0" u="none" strike="noStrike">
                          <a:solidFill>
                            <a:srgbClr val="000000"/>
                          </a:solidFill>
                          <a:effectLst/>
                          <a:latin typeface="Calibri" charset="0"/>
                        </a:rPr>
                        <a:t>0.0017</a:t>
                      </a:r>
                    </a:p>
                  </a:txBody>
                  <a:tcPr marL="12700" marR="12700" marT="12700" marB="0" anchor="b"/>
                </a:tc>
                <a:tc>
                  <a:txBody>
                    <a:bodyPr/>
                    <a:lstStyle/>
                    <a:p>
                      <a:pPr algn="r" fontAlgn="b"/>
                      <a:r>
                        <a:rPr lang="is-IS" sz="1800" b="0" i="0" u="none" strike="noStrike">
                          <a:solidFill>
                            <a:srgbClr val="000000"/>
                          </a:solidFill>
                          <a:effectLst/>
                          <a:latin typeface="Calibri" charset="0"/>
                        </a:rPr>
                        <a:t>0.004</a:t>
                      </a:r>
                    </a:p>
                  </a:txBody>
                  <a:tcPr marL="12700" marR="12700" marT="12700" marB="0" anchor="b"/>
                </a:tc>
                <a:tc>
                  <a:txBody>
                    <a:bodyPr/>
                    <a:lstStyle/>
                    <a:p>
                      <a:pPr algn="r" fontAlgn="b"/>
                      <a:r>
                        <a:rPr lang="is-IS" sz="1800" b="0" i="0" u="none" strike="noStrike">
                          <a:solidFill>
                            <a:srgbClr val="000000"/>
                          </a:solidFill>
                          <a:effectLst/>
                          <a:latin typeface="Calibri" charset="0"/>
                        </a:rPr>
                        <a:t>0.0072</a:t>
                      </a:r>
                    </a:p>
                  </a:txBody>
                  <a:tcPr marL="12700" marR="12700" marT="12700" marB="0" anchor="b"/>
                </a:tc>
                <a:tc>
                  <a:txBody>
                    <a:bodyPr/>
                    <a:lstStyle/>
                    <a:p>
                      <a:pPr algn="r" fontAlgn="b"/>
                      <a:r>
                        <a:rPr lang="nb-NO" sz="1800" b="1" i="0" u="none" strike="noStrike">
                          <a:solidFill>
                            <a:srgbClr val="000000"/>
                          </a:solidFill>
                          <a:effectLst/>
                          <a:latin typeface="Calibri" charset="0"/>
                        </a:rPr>
                        <a:t>0.0129</a:t>
                      </a:r>
                    </a:p>
                  </a:txBody>
                  <a:tcPr marL="12700" marR="12700" marT="12700" marB="0" anchor="b"/>
                </a:tc>
              </a:tr>
              <a:tr h="368989">
                <a:tc>
                  <a:txBody>
                    <a:bodyPr/>
                    <a:lstStyle/>
                    <a:p>
                      <a:r>
                        <a:rPr lang="en-US" sz="1800" dirty="0" smtClean="0"/>
                        <a:t>Pancreas (5)</a:t>
                      </a:r>
                      <a:endParaRPr lang="en-US" sz="1800" dirty="0"/>
                    </a:p>
                  </a:txBody>
                  <a:tcPr/>
                </a:tc>
                <a:tc>
                  <a:txBody>
                    <a:bodyPr/>
                    <a:lstStyle/>
                    <a:p>
                      <a:pPr algn="r" fontAlgn="b"/>
                      <a:r>
                        <a:rPr lang="is-IS" sz="1800" b="0" i="0" u="none" strike="noStrike">
                          <a:solidFill>
                            <a:srgbClr val="000000"/>
                          </a:solidFill>
                          <a:effectLst/>
                          <a:latin typeface="Calibri" charset="0"/>
                        </a:rPr>
                        <a:t>0.0051</a:t>
                      </a:r>
                    </a:p>
                  </a:txBody>
                  <a:tcPr marL="12700" marR="12700" marT="12700" marB="0" anchor="b"/>
                </a:tc>
                <a:tc>
                  <a:txBody>
                    <a:bodyPr/>
                    <a:lstStyle/>
                    <a:p>
                      <a:pPr algn="r" fontAlgn="b"/>
                      <a:r>
                        <a:rPr lang="en-US" sz="1800" b="0" i="0" u="none" strike="noStrike">
                          <a:solidFill>
                            <a:srgbClr val="000000"/>
                          </a:solidFill>
                          <a:effectLst/>
                          <a:latin typeface="Calibri" charset="0"/>
                        </a:rPr>
                        <a:t>0</a:t>
                      </a:r>
                    </a:p>
                  </a:txBody>
                  <a:tcPr marL="12700" marR="12700" marT="12700" marB="0" anchor="b"/>
                </a:tc>
                <a:tc>
                  <a:txBody>
                    <a:bodyPr/>
                    <a:lstStyle/>
                    <a:p>
                      <a:pPr algn="r" fontAlgn="b"/>
                      <a:r>
                        <a:rPr lang="en-US" sz="1800" b="0" i="0" u="none" strike="noStrike">
                          <a:solidFill>
                            <a:srgbClr val="000000"/>
                          </a:solidFill>
                          <a:effectLst/>
                          <a:latin typeface="Calibri" charset="0"/>
                        </a:rPr>
                        <a:t>0</a:t>
                      </a:r>
                    </a:p>
                  </a:txBody>
                  <a:tcPr marL="12700" marR="12700" marT="12700" marB="0" anchor="b"/>
                </a:tc>
                <a:tc>
                  <a:txBody>
                    <a:bodyPr/>
                    <a:lstStyle/>
                    <a:p>
                      <a:pPr algn="r" fontAlgn="b"/>
                      <a:r>
                        <a:rPr lang="is-IS" sz="1800" b="1" i="0" u="none" strike="noStrike">
                          <a:solidFill>
                            <a:srgbClr val="000000"/>
                          </a:solidFill>
                          <a:effectLst/>
                          <a:latin typeface="Calibri" charset="0"/>
                        </a:rPr>
                        <a:t>0.0051</a:t>
                      </a:r>
                    </a:p>
                  </a:txBody>
                  <a:tcPr marL="12700" marR="12700" marT="12700" marB="0" anchor="b"/>
                </a:tc>
              </a:tr>
              <a:tr h="368989">
                <a:tc>
                  <a:txBody>
                    <a:bodyPr/>
                    <a:lstStyle/>
                    <a:p>
                      <a:r>
                        <a:rPr lang="en-US" sz="1800" dirty="0" smtClean="0"/>
                        <a:t>Prostate (111)</a:t>
                      </a:r>
                      <a:endParaRPr lang="en-US" sz="1800" dirty="0"/>
                    </a:p>
                  </a:txBody>
                  <a:tcPr/>
                </a:tc>
                <a:tc>
                  <a:txBody>
                    <a:bodyPr/>
                    <a:lstStyle/>
                    <a:p>
                      <a:pPr algn="r" fontAlgn="b"/>
                      <a:r>
                        <a:rPr lang="is-IS" sz="1800" b="0" i="0" u="none" strike="noStrike">
                          <a:solidFill>
                            <a:srgbClr val="000000"/>
                          </a:solidFill>
                          <a:effectLst/>
                          <a:latin typeface="Calibri" charset="0"/>
                        </a:rPr>
                        <a:t>0.0051</a:t>
                      </a:r>
                    </a:p>
                  </a:txBody>
                  <a:tcPr marL="12700" marR="12700" marT="12700" marB="0" anchor="b"/>
                </a:tc>
                <a:tc>
                  <a:txBody>
                    <a:bodyPr/>
                    <a:lstStyle/>
                    <a:p>
                      <a:pPr algn="r" fontAlgn="b"/>
                      <a:r>
                        <a:rPr lang="is-IS" sz="1800" b="0" i="0" u="none" strike="noStrike">
                          <a:solidFill>
                            <a:srgbClr val="000000"/>
                          </a:solidFill>
                          <a:effectLst/>
                          <a:latin typeface="Calibri" charset="0"/>
                        </a:rPr>
                        <a:t>0.0045</a:t>
                      </a:r>
                    </a:p>
                  </a:txBody>
                  <a:tcPr marL="12700" marR="12700" marT="12700" marB="0" anchor="b"/>
                </a:tc>
                <a:tc>
                  <a:txBody>
                    <a:bodyPr/>
                    <a:lstStyle/>
                    <a:p>
                      <a:pPr algn="r" fontAlgn="b"/>
                      <a:r>
                        <a:rPr lang="is-IS" sz="1800" b="0" i="0" u="none" strike="noStrike">
                          <a:solidFill>
                            <a:srgbClr val="000000"/>
                          </a:solidFill>
                          <a:effectLst/>
                          <a:latin typeface="Calibri" charset="0"/>
                        </a:rPr>
                        <a:t>0.1689</a:t>
                      </a:r>
                    </a:p>
                  </a:txBody>
                  <a:tcPr marL="12700" marR="12700" marT="12700" marB="0" anchor="b"/>
                </a:tc>
                <a:tc>
                  <a:txBody>
                    <a:bodyPr/>
                    <a:lstStyle/>
                    <a:p>
                      <a:pPr algn="r" fontAlgn="b"/>
                      <a:r>
                        <a:rPr lang="nb-NO" sz="1800" b="1" i="0" u="none" strike="noStrike" dirty="0">
                          <a:solidFill>
                            <a:srgbClr val="000000"/>
                          </a:solidFill>
                          <a:effectLst/>
                          <a:latin typeface="Calibri" charset="0"/>
                        </a:rPr>
                        <a:t>0.1784</a:t>
                      </a:r>
                    </a:p>
                  </a:txBody>
                  <a:tcPr marL="12700" marR="12700" marT="12700" marB="0" anchor="b"/>
                </a:tc>
              </a:tr>
              <a:tr h="368989">
                <a:tc>
                  <a:txBody>
                    <a:bodyPr/>
                    <a:lstStyle/>
                    <a:p>
                      <a:r>
                        <a:rPr lang="en-US" sz="1800" dirty="0" smtClean="0"/>
                        <a:t>Skin Mel</a:t>
                      </a:r>
                      <a:r>
                        <a:rPr lang="en-US" sz="1800" baseline="0" dirty="0" smtClean="0"/>
                        <a:t> (11)</a:t>
                      </a:r>
                      <a:endParaRPr lang="en-US" sz="1800" dirty="0"/>
                    </a:p>
                  </a:txBody>
                  <a:tcPr/>
                </a:tc>
                <a:tc>
                  <a:txBody>
                    <a:bodyPr/>
                    <a:lstStyle/>
                    <a:p>
                      <a:pPr algn="r" fontAlgn="b"/>
                      <a:r>
                        <a:rPr lang="is-IS" sz="1800" b="0" i="0" u="none" strike="noStrike">
                          <a:solidFill>
                            <a:srgbClr val="000000"/>
                          </a:solidFill>
                          <a:effectLst/>
                          <a:latin typeface="Calibri" charset="0"/>
                        </a:rPr>
                        <a:t>0.0083</a:t>
                      </a:r>
                    </a:p>
                  </a:txBody>
                  <a:tcPr marL="12700" marR="12700" marT="12700" marB="0" anchor="b"/>
                </a:tc>
                <a:tc>
                  <a:txBody>
                    <a:bodyPr/>
                    <a:lstStyle/>
                    <a:p>
                      <a:pPr algn="r" fontAlgn="b"/>
                      <a:r>
                        <a:rPr lang="is-IS" sz="1800" b="0" i="0" u="none" strike="noStrike">
                          <a:solidFill>
                            <a:srgbClr val="000000"/>
                          </a:solidFill>
                          <a:effectLst/>
                          <a:latin typeface="Calibri" charset="0"/>
                        </a:rPr>
                        <a:t>0.1104</a:t>
                      </a:r>
                    </a:p>
                  </a:txBody>
                  <a:tcPr marL="12700" marR="12700" marT="12700" marB="0" anchor="b"/>
                </a:tc>
                <a:tc>
                  <a:txBody>
                    <a:bodyPr/>
                    <a:lstStyle/>
                    <a:p>
                      <a:pPr algn="r" fontAlgn="b"/>
                      <a:r>
                        <a:rPr lang="is-IS" sz="1800" b="0" i="0" u="none" strike="noStrike">
                          <a:solidFill>
                            <a:srgbClr val="000000"/>
                          </a:solidFill>
                          <a:effectLst/>
                          <a:latin typeface="Calibri" charset="0"/>
                        </a:rPr>
                        <a:t>0.0074</a:t>
                      </a:r>
                    </a:p>
                  </a:txBody>
                  <a:tcPr marL="12700" marR="12700" marT="12700" marB="0" anchor="b"/>
                </a:tc>
                <a:tc>
                  <a:txBody>
                    <a:bodyPr/>
                    <a:lstStyle/>
                    <a:p>
                      <a:pPr algn="r" fontAlgn="b"/>
                      <a:r>
                        <a:rPr lang="tr-TR" sz="1800" b="1" i="0" u="none" strike="noStrike" dirty="0">
                          <a:solidFill>
                            <a:srgbClr val="000000"/>
                          </a:solidFill>
                          <a:effectLst/>
                          <a:latin typeface="Calibri" charset="0"/>
                        </a:rPr>
                        <a:t>0.1261</a:t>
                      </a:r>
                    </a:p>
                  </a:txBody>
                  <a:tcPr marL="12700" marR="12700" marT="12700" marB="0" anchor="b"/>
                </a:tc>
              </a:tr>
              <a:tr h="368989">
                <a:tc>
                  <a:txBody>
                    <a:bodyPr/>
                    <a:lstStyle/>
                    <a:p>
                      <a:r>
                        <a:rPr lang="en-US" sz="1800" dirty="0" smtClean="0"/>
                        <a:t>Average</a:t>
                      </a:r>
                      <a:endParaRPr lang="en-US" sz="1800" dirty="0"/>
                    </a:p>
                  </a:txBody>
                  <a:tcPr/>
                </a:tc>
                <a:tc>
                  <a:txBody>
                    <a:bodyPr/>
                    <a:lstStyle/>
                    <a:p>
                      <a:pPr algn="r" fontAlgn="b"/>
                      <a:r>
                        <a:rPr lang="is-IS" sz="1800" b="1" i="0" u="none" strike="noStrike" dirty="0">
                          <a:solidFill>
                            <a:srgbClr val="000000"/>
                          </a:solidFill>
                          <a:effectLst/>
                          <a:latin typeface="Calibri" charset="0"/>
                        </a:rPr>
                        <a:t>0.0064</a:t>
                      </a:r>
                    </a:p>
                  </a:txBody>
                  <a:tcPr marL="12700" marR="12700" marT="12700" marB="0" anchor="b"/>
                </a:tc>
                <a:tc>
                  <a:txBody>
                    <a:bodyPr/>
                    <a:lstStyle/>
                    <a:p>
                      <a:pPr algn="r" fontAlgn="b"/>
                      <a:r>
                        <a:rPr lang="it-IT" sz="1800" b="1" i="0" u="none" strike="noStrike" dirty="0">
                          <a:solidFill>
                            <a:srgbClr val="000000"/>
                          </a:solidFill>
                          <a:effectLst/>
                          <a:latin typeface="Calibri" charset="0"/>
                        </a:rPr>
                        <a:t>0.0194</a:t>
                      </a:r>
                    </a:p>
                  </a:txBody>
                  <a:tcPr marL="12700" marR="12700" marT="12700" marB="0" anchor="b"/>
                </a:tc>
                <a:tc>
                  <a:txBody>
                    <a:bodyPr/>
                    <a:lstStyle/>
                    <a:p>
                      <a:pPr algn="r" fontAlgn="b"/>
                      <a:r>
                        <a:rPr lang="hr-HR" sz="1800" b="1" i="0" u="none" strike="noStrike" dirty="0">
                          <a:solidFill>
                            <a:srgbClr val="000000"/>
                          </a:solidFill>
                          <a:effectLst/>
                          <a:latin typeface="Calibri" charset="0"/>
                        </a:rPr>
                        <a:t>0.0994</a:t>
                      </a:r>
                    </a:p>
                  </a:txBody>
                  <a:tcPr marL="12700" marR="12700" marT="12700" marB="0" anchor="b"/>
                </a:tc>
                <a:tc>
                  <a:txBody>
                    <a:bodyPr/>
                    <a:lstStyle/>
                    <a:p>
                      <a:pPr algn="r" fontAlgn="b"/>
                      <a:r>
                        <a:rPr lang="nb-NO" sz="1800" b="1" i="0" u="none" strike="noStrike" dirty="0">
                          <a:solidFill>
                            <a:srgbClr val="000000"/>
                          </a:solidFill>
                          <a:effectLst/>
                          <a:latin typeface="Calibri" charset="0"/>
                        </a:rPr>
                        <a:t>0.1251</a:t>
                      </a:r>
                    </a:p>
                  </a:txBody>
                  <a:tcPr marL="12700" marR="12700" marT="12700" marB="0" anchor="b"/>
                </a:tc>
              </a:tr>
            </a:tbl>
          </a:graphicData>
        </a:graphic>
      </p:graphicFrame>
      <p:graphicFrame>
        <p:nvGraphicFramePr>
          <p:cNvPr id="5" name="Table 4"/>
          <p:cNvGraphicFramePr>
            <a:graphicFrameLocks noGrp="1"/>
          </p:cNvGraphicFramePr>
          <p:nvPr>
            <p:extLst/>
          </p:nvPr>
        </p:nvGraphicFramePr>
        <p:xfrm>
          <a:off x="6874329" y="1772285"/>
          <a:ext cx="4914900" cy="3966633"/>
        </p:xfrm>
        <a:graphic>
          <a:graphicData uri="http://schemas.openxmlformats.org/drawingml/2006/table">
            <a:tbl>
              <a:tblPr firstRow="1" bandRow="1">
                <a:tableStyleId>{5940675A-B579-460E-94D1-54222C63F5DA}</a:tableStyleId>
              </a:tblPr>
              <a:tblGrid>
                <a:gridCol w="1228725"/>
                <a:gridCol w="1228725"/>
                <a:gridCol w="1228725"/>
                <a:gridCol w="1228725"/>
              </a:tblGrid>
              <a:tr h="645732">
                <a:tc>
                  <a:txBody>
                    <a:bodyPr/>
                    <a:lstStyle/>
                    <a:p>
                      <a:endParaRPr lang="en-US" dirty="0"/>
                    </a:p>
                  </a:txBody>
                  <a:tcPr/>
                </a:tc>
                <a:tc>
                  <a:txBody>
                    <a:bodyPr/>
                    <a:lstStyle/>
                    <a:p>
                      <a:r>
                        <a:rPr lang="en-US" dirty="0" smtClean="0"/>
                        <a:t>Coding</a:t>
                      </a:r>
                      <a:endParaRPr lang="en-US" dirty="0"/>
                    </a:p>
                  </a:txBody>
                  <a:tcPr/>
                </a:tc>
                <a:tc>
                  <a:txBody>
                    <a:bodyPr/>
                    <a:lstStyle/>
                    <a:p>
                      <a:r>
                        <a:rPr lang="en-US" dirty="0" smtClean="0"/>
                        <a:t>Promoters</a:t>
                      </a:r>
                      <a:endParaRPr lang="en-US" dirty="0"/>
                    </a:p>
                  </a:txBody>
                  <a:tcPr/>
                </a:tc>
                <a:tc>
                  <a:txBody>
                    <a:bodyPr/>
                    <a:lstStyle/>
                    <a:p>
                      <a:r>
                        <a:rPr lang="en-US" dirty="0" smtClean="0"/>
                        <a:t>Other non-cod.</a:t>
                      </a:r>
                      <a:endParaRPr lang="en-US" dirty="0"/>
                    </a:p>
                  </a:txBody>
                  <a:tcPr/>
                </a:tc>
              </a:tr>
              <a:tr h="368989">
                <a:tc>
                  <a:txBody>
                    <a:bodyPr/>
                    <a:lstStyle/>
                    <a:p>
                      <a:r>
                        <a:rPr lang="en-US" sz="1800" dirty="0" smtClean="0"/>
                        <a:t>Breast</a:t>
                      </a:r>
                      <a:endParaRPr lang="en-US" sz="1800" dirty="0"/>
                    </a:p>
                  </a:txBody>
                  <a:tcPr/>
                </a:tc>
                <a:tc>
                  <a:txBody>
                    <a:bodyPr/>
                    <a:lstStyle/>
                    <a:p>
                      <a:pPr algn="r" fontAlgn="b"/>
                      <a:r>
                        <a:rPr lang="nb-NO" sz="1800" b="0" i="0" u="none" strike="noStrike" dirty="0">
                          <a:solidFill>
                            <a:srgbClr val="000000"/>
                          </a:solidFill>
                          <a:effectLst/>
                          <a:latin typeface="Calibri" charset="0"/>
                        </a:rPr>
                        <a:t>0.0015</a:t>
                      </a:r>
                    </a:p>
                  </a:txBody>
                  <a:tcPr marL="12700" marR="12700" marT="12700" marB="0" anchor="b"/>
                </a:tc>
                <a:tc>
                  <a:txBody>
                    <a:bodyPr/>
                    <a:lstStyle/>
                    <a:p>
                      <a:pPr algn="r" fontAlgn="b"/>
                      <a:r>
                        <a:rPr lang="is-IS" sz="1800" b="0" i="0" u="none" strike="noStrike">
                          <a:solidFill>
                            <a:srgbClr val="000000"/>
                          </a:solidFill>
                          <a:effectLst/>
                          <a:latin typeface="Calibri" charset="0"/>
                        </a:rPr>
                        <a:t>0.0004</a:t>
                      </a:r>
                    </a:p>
                  </a:txBody>
                  <a:tcPr marL="12700" marR="12700" marT="12700" marB="0" anchor="b"/>
                </a:tc>
                <a:tc>
                  <a:txBody>
                    <a:bodyPr/>
                    <a:lstStyle/>
                    <a:p>
                      <a:pPr algn="r" fontAlgn="b"/>
                      <a:r>
                        <a:rPr lang="nb-NO" sz="1800" b="0" i="0" u="none" strike="noStrike">
                          <a:solidFill>
                            <a:srgbClr val="000000"/>
                          </a:solidFill>
                          <a:effectLst/>
                          <a:latin typeface="Calibri" charset="0"/>
                        </a:rPr>
                        <a:t>0.0012</a:t>
                      </a:r>
                    </a:p>
                  </a:txBody>
                  <a:tcPr marL="12700" marR="12700" marT="12700" marB="0" anchor="b"/>
                </a:tc>
              </a:tr>
              <a:tr h="368989">
                <a:tc>
                  <a:txBody>
                    <a:bodyPr/>
                    <a:lstStyle/>
                    <a:p>
                      <a:r>
                        <a:rPr lang="en-US" sz="1800" dirty="0" smtClean="0"/>
                        <a:t>CNS</a:t>
                      </a:r>
                      <a:endParaRPr lang="en-US" sz="1800" dirty="0"/>
                    </a:p>
                  </a:txBody>
                  <a:tcPr/>
                </a:tc>
                <a:tc>
                  <a:txBody>
                    <a:bodyPr/>
                    <a:lstStyle/>
                    <a:p>
                      <a:pPr algn="r" fontAlgn="b"/>
                      <a:r>
                        <a:rPr lang="hr-HR" sz="1800" b="0" i="0" u="none" strike="noStrike">
                          <a:solidFill>
                            <a:srgbClr val="000000"/>
                          </a:solidFill>
                          <a:effectLst/>
                          <a:latin typeface="Calibri" charset="0"/>
                        </a:rPr>
                        <a:t>0.0118</a:t>
                      </a:r>
                    </a:p>
                  </a:txBody>
                  <a:tcPr marL="12700" marR="12700" marT="12700" marB="0" anchor="b"/>
                </a:tc>
                <a:tc>
                  <a:txBody>
                    <a:bodyPr/>
                    <a:lstStyle/>
                    <a:p>
                      <a:pPr algn="r" fontAlgn="b"/>
                      <a:r>
                        <a:rPr lang="en-US" sz="1800" b="0" i="0" u="none" strike="noStrike">
                          <a:solidFill>
                            <a:srgbClr val="000000"/>
                          </a:solidFill>
                          <a:effectLst/>
                          <a:latin typeface="Calibri" charset="0"/>
                        </a:rPr>
                        <a:t>0.0024</a:t>
                      </a:r>
                    </a:p>
                  </a:txBody>
                  <a:tcPr marL="12700" marR="12700" marT="12700" marB="0" anchor="b"/>
                </a:tc>
                <a:tc>
                  <a:txBody>
                    <a:bodyPr/>
                    <a:lstStyle/>
                    <a:p>
                      <a:pPr algn="r" fontAlgn="b"/>
                      <a:r>
                        <a:rPr lang="nb-NO" sz="1800" b="0" i="0" u="none" strike="noStrike">
                          <a:solidFill>
                            <a:srgbClr val="000000"/>
                          </a:solidFill>
                          <a:effectLst/>
                          <a:latin typeface="Calibri" charset="0"/>
                        </a:rPr>
                        <a:t>0.0035</a:t>
                      </a:r>
                    </a:p>
                  </a:txBody>
                  <a:tcPr marL="12700" marR="12700" marT="12700" marB="0" anchor="b"/>
                </a:tc>
              </a:tr>
              <a:tr h="368989">
                <a:tc>
                  <a:txBody>
                    <a:bodyPr/>
                    <a:lstStyle/>
                    <a:p>
                      <a:r>
                        <a:rPr lang="en-US" sz="1800" dirty="0" smtClean="0"/>
                        <a:t>Kidney</a:t>
                      </a:r>
                      <a:endParaRPr lang="en-US" sz="1800" dirty="0"/>
                    </a:p>
                  </a:txBody>
                  <a:tcPr/>
                </a:tc>
                <a:tc>
                  <a:txBody>
                    <a:bodyPr/>
                    <a:lstStyle/>
                    <a:p>
                      <a:pPr algn="r" fontAlgn="b"/>
                      <a:r>
                        <a:rPr lang="nb-NO" sz="1800" b="0" i="0" u="none" strike="noStrike">
                          <a:solidFill>
                            <a:srgbClr val="000000"/>
                          </a:solidFill>
                          <a:effectLst/>
                          <a:latin typeface="Calibri" charset="0"/>
                        </a:rPr>
                        <a:t>0.0166</a:t>
                      </a:r>
                    </a:p>
                  </a:txBody>
                  <a:tcPr marL="12700" marR="12700" marT="12700" marB="0" anchor="b"/>
                </a:tc>
                <a:tc>
                  <a:txBody>
                    <a:bodyPr/>
                    <a:lstStyle/>
                    <a:p>
                      <a:pPr algn="r" fontAlgn="b"/>
                      <a:r>
                        <a:rPr lang="is-IS" sz="1800" b="0" i="0" u="none" strike="noStrike">
                          <a:solidFill>
                            <a:srgbClr val="000000"/>
                          </a:solidFill>
                          <a:effectLst/>
                          <a:latin typeface="Calibri" charset="0"/>
                        </a:rPr>
                        <a:t>0.0026</a:t>
                      </a:r>
                    </a:p>
                  </a:txBody>
                  <a:tcPr marL="12700" marR="12700" marT="12700" marB="0" anchor="b"/>
                </a:tc>
                <a:tc>
                  <a:txBody>
                    <a:bodyPr/>
                    <a:lstStyle/>
                    <a:p>
                      <a:pPr algn="r" fontAlgn="b"/>
                      <a:r>
                        <a:rPr lang="nb-NO" sz="1800" b="0" i="0" u="none" strike="noStrike">
                          <a:solidFill>
                            <a:srgbClr val="000000"/>
                          </a:solidFill>
                          <a:effectLst/>
                          <a:latin typeface="Calibri" charset="0"/>
                        </a:rPr>
                        <a:t>0.0018</a:t>
                      </a:r>
                    </a:p>
                  </a:txBody>
                  <a:tcPr marL="12700" marR="12700" marT="12700" marB="0" anchor="b"/>
                </a:tc>
              </a:tr>
              <a:tr h="368989">
                <a:tc>
                  <a:txBody>
                    <a:bodyPr/>
                    <a:lstStyle/>
                    <a:p>
                      <a:r>
                        <a:rPr lang="en-US" sz="1800" dirty="0" smtClean="0"/>
                        <a:t>Liver</a:t>
                      </a:r>
                      <a:endParaRPr lang="en-US" sz="1800" dirty="0"/>
                    </a:p>
                  </a:txBody>
                  <a:tcPr/>
                </a:tc>
                <a:tc>
                  <a:txBody>
                    <a:bodyPr/>
                    <a:lstStyle/>
                    <a:p>
                      <a:pPr algn="r" fontAlgn="b"/>
                      <a:r>
                        <a:rPr lang="nb-NO" sz="1800" b="0" i="0" u="none" strike="noStrike">
                          <a:solidFill>
                            <a:srgbClr val="000000"/>
                          </a:solidFill>
                          <a:effectLst/>
                          <a:latin typeface="Calibri" charset="0"/>
                        </a:rPr>
                        <a:t>0.0012</a:t>
                      </a:r>
                    </a:p>
                  </a:txBody>
                  <a:tcPr marL="12700" marR="12700" marT="12700" marB="0" anchor="b"/>
                </a:tc>
                <a:tc>
                  <a:txBody>
                    <a:bodyPr/>
                    <a:lstStyle/>
                    <a:p>
                      <a:pPr algn="r" fontAlgn="b"/>
                      <a:r>
                        <a:rPr lang="en-US" sz="1800" b="0" i="0" u="none" strike="noStrike">
                          <a:solidFill>
                            <a:srgbClr val="000000"/>
                          </a:solidFill>
                          <a:effectLst/>
                          <a:latin typeface="Calibri" charset="0"/>
                        </a:rPr>
                        <a:t>0</a:t>
                      </a:r>
                    </a:p>
                  </a:txBody>
                  <a:tcPr marL="12700" marR="12700" marT="12700" marB="0" anchor="b"/>
                </a:tc>
                <a:tc>
                  <a:txBody>
                    <a:bodyPr/>
                    <a:lstStyle/>
                    <a:p>
                      <a:pPr algn="r" fontAlgn="b"/>
                      <a:r>
                        <a:rPr lang="is-IS" sz="1800" b="0" i="0" u="none" strike="noStrike">
                          <a:solidFill>
                            <a:srgbClr val="000000"/>
                          </a:solidFill>
                          <a:effectLst/>
                          <a:latin typeface="Calibri" charset="0"/>
                        </a:rPr>
                        <a:t>0.0006</a:t>
                      </a:r>
                    </a:p>
                  </a:txBody>
                  <a:tcPr marL="12700" marR="12700" marT="12700" marB="0" anchor="b"/>
                </a:tc>
              </a:tr>
              <a:tr h="368989">
                <a:tc>
                  <a:txBody>
                    <a:bodyPr/>
                    <a:lstStyle/>
                    <a:p>
                      <a:r>
                        <a:rPr lang="en-US" sz="1800" dirty="0" smtClean="0"/>
                        <a:t>Ovary</a:t>
                      </a:r>
                      <a:endParaRPr lang="en-US" sz="1800" dirty="0"/>
                    </a:p>
                  </a:txBody>
                  <a:tcPr/>
                </a:tc>
                <a:tc>
                  <a:txBody>
                    <a:bodyPr/>
                    <a:lstStyle/>
                    <a:p>
                      <a:pPr algn="r" fontAlgn="b"/>
                      <a:r>
                        <a:rPr lang="nb-NO" sz="1800" b="0" i="0" u="none" strike="noStrike">
                          <a:solidFill>
                            <a:srgbClr val="000000"/>
                          </a:solidFill>
                          <a:effectLst/>
                          <a:latin typeface="Calibri" charset="0"/>
                        </a:rPr>
                        <a:t>0.0017</a:t>
                      </a:r>
                    </a:p>
                  </a:txBody>
                  <a:tcPr marL="12700" marR="12700" marT="12700" marB="0" anchor="b"/>
                </a:tc>
                <a:tc>
                  <a:txBody>
                    <a:bodyPr/>
                    <a:lstStyle/>
                    <a:p>
                      <a:pPr algn="r" fontAlgn="b"/>
                      <a:r>
                        <a:rPr lang="hr-HR" sz="1800" b="0" i="0" u="none" strike="noStrike">
                          <a:solidFill>
                            <a:srgbClr val="000000"/>
                          </a:solidFill>
                          <a:effectLst/>
                          <a:latin typeface="Calibri" charset="0"/>
                        </a:rPr>
                        <a:t>0.0013</a:t>
                      </a:r>
                    </a:p>
                  </a:txBody>
                  <a:tcPr marL="12700" marR="12700" marT="12700" marB="0" anchor="b"/>
                </a:tc>
                <a:tc>
                  <a:txBody>
                    <a:bodyPr/>
                    <a:lstStyle/>
                    <a:p>
                      <a:pPr algn="r" fontAlgn="b"/>
                      <a:r>
                        <a:rPr lang="is-IS" sz="1800" b="0" i="0" u="none" strike="noStrike">
                          <a:solidFill>
                            <a:srgbClr val="000000"/>
                          </a:solidFill>
                          <a:effectLst/>
                          <a:latin typeface="Calibri" charset="0"/>
                        </a:rPr>
                        <a:t>0.0005</a:t>
                      </a:r>
                    </a:p>
                  </a:txBody>
                  <a:tcPr marL="12700" marR="12700" marT="12700" marB="0" anchor="b"/>
                </a:tc>
              </a:tr>
              <a:tr h="368989">
                <a:tc>
                  <a:txBody>
                    <a:bodyPr/>
                    <a:lstStyle/>
                    <a:p>
                      <a:r>
                        <a:rPr lang="en-US" sz="1800" dirty="0" smtClean="0"/>
                        <a:t>Pancreas</a:t>
                      </a:r>
                      <a:endParaRPr lang="en-US" sz="1800" dirty="0"/>
                    </a:p>
                  </a:txBody>
                  <a:tcPr/>
                </a:tc>
                <a:tc>
                  <a:txBody>
                    <a:bodyPr/>
                    <a:lstStyle/>
                    <a:p>
                      <a:pPr algn="r" fontAlgn="b"/>
                      <a:r>
                        <a:rPr lang="is-IS" sz="1800" b="0" i="0" u="none" strike="noStrike">
                          <a:solidFill>
                            <a:srgbClr val="000000"/>
                          </a:solidFill>
                          <a:effectLst/>
                          <a:latin typeface="Calibri" charset="0"/>
                        </a:rPr>
                        <a:t>0.0051</a:t>
                      </a:r>
                    </a:p>
                  </a:txBody>
                  <a:tcPr marL="12700" marR="12700" marT="12700" marB="0" anchor="b"/>
                </a:tc>
                <a:tc>
                  <a:txBody>
                    <a:bodyPr/>
                    <a:lstStyle/>
                    <a:p>
                      <a:pPr algn="r" fontAlgn="b"/>
                      <a:r>
                        <a:rPr lang="en-US" sz="1800" b="0" i="0" u="none" strike="noStrike">
                          <a:solidFill>
                            <a:srgbClr val="000000"/>
                          </a:solidFill>
                          <a:effectLst/>
                          <a:latin typeface="Calibri" charset="0"/>
                        </a:rPr>
                        <a:t>0</a:t>
                      </a:r>
                    </a:p>
                  </a:txBody>
                  <a:tcPr marL="12700" marR="12700" marT="12700" marB="0" anchor="b"/>
                </a:tc>
                <a:tc>
                  <a:txBody>
                    <a:bodyPr/>
                    <a:lstStyle/>
                    <a:p>
                      <a:pPr algn="r" fontAlgn="b"/>
                      <a:r>
                        <a:rPr lang="en-US" sz="1800" b="0" i="0" u="none" strike="noStrike">
                          <a:solidFill>
                            <a:srgbClr val="000000"/>
                          </a:solidFill>
                          <a:effectLst/>
                          <a:latin typeface="Calibri" charset="0"/>
                        </a:rPr>
                        <a:t>0</a:t>
                      </a:r>
                    </a:p>
                  </a:txBody>
                  <a:tcPr marL="12700" marR="12700" marT="12700" marB="0" anchor="b"/>
                </a:tc>
              </a:tr>
              <a:tr h="368989">
                <a:tc>
                  <a:txBody>
                    <a:bodyPr/>
                    <a:lstStyle/>
                    <a:p>
                      <a:r>
                        <a:rPr lang="en-US" sz="1800" dirty="0" smtClean="0"/>
                        <a:t>Prostate</a:t>
                      </a:r>
                      <a:endParaRPr lang="en-US" sz="1800" dirty="0"/>
                    </a:p>
                  </a:txBody>
                  <a:tcPr/>
                </a:tc>
                <a:tc>
                  <a:txBody>
                    <a:bodyPr/>
                    <a:lstStyle/>
                    <a:p>
                      <a:pPr algn="r" fontAlgn="b"/>
                      <a:r>
                        <a:rPr lang="is-IS" sz="1800" b="0" i="0" u="none" strike="noStrike">
                          <a:solidFill>
                            <a:srgbClr val="000000"/>
                          </a:solidFill>
                          <a:effectLst/>
                          <a:latin typeface="Calibri" charset="0"/>
                        </a:rPr>
                        <a:t>0.0051</a:t>
                      </a:r>
                    </a:p>
                  </a:txBody>
                  <a:tcPr marL="12700" marR="12700" marT="12700" marB="0" anchor="b"/>
                </a:tc>
                <a:tc>
                  <a:txBody>
                    <a:bodyPr/>
                    <a:lstStyle/>
                    <a:p>
                      <a:pPr algn="r" fontAlgn="b"/>
                      <a:r>
                        <a:rPr lang="en-US" sz="1800" b="0" i="0" u="none" strike="noStrike">
                          <a:solidFill>
                            <a:srgbClr val="000000"/>
                          </a:solidFill>
                          <a:effectLst/>
                          <a:latin typeface="Calibri" charset="0"/>
                        </a:rPr>
                        <a:t>0</a:t>
                      </a:r>
                    </a:p>
                  </a:txBody>
                  <a:tcPr marL="12700" marR="12700" marT="12700" marB="0" anchor="b"/>
                </a:tc>
                <a:tc>
                  <a:txBody>
                    <a:bodyPr/>
                    <a:lstStyle/>
                    <a:p>
                      <a:pPr algn="r" fontAlgn="b"/>
                      <a:r>
                        <a:rPr lang="nb-NO" sz="1800" b="0" i="0" u="none" strike="noStrike">
                          <a:solidFill>
                            <a:srgbClr val="000000"/>
                          </a:solidFill>
                          <a:effectLst/>
                          <a:latin typeface="Calibri" charset="0"/>
                        </a:rPr>
                        <a:t>0.0003</a:t>
                      </a:r>
                    </a:p>
                  </a:txBody>
                  <a:tcPr marL="12700" marR="12700" marT="12700" marB="0" anchor="b"/>
                </a:tc>
              </a:tr>
              <a:tr h="368989">
                <a:tc>
                  <a:txBody>
                    <a:bodyPr/>
                    <a:lstStyle/>
                    <a:p>
                      <a:r>
                        <a:rPr lang="en-US" sz="1800" dirty="0" smtClean="0"/>
                        <a:t>Skin Mel.</a:t>
                      </a:r>
                      <a:endParaRPr lang="en-US" sz="1800" dirty="0"/>
                    </a:p>
                  </a:txBody>
                  <a:tcPr/>
                </a:tc>
                <a:tc>
                  <a:txBody>
                    <a:bodyPr/>
                    <a:lstStyle/>
                    <a:p>
                      <a:pPr algn="r" fontAlgn="b"/>
                      <a:r>
                        <a:rPr lang="nb-NO" sz="1800" b="0" i="0" u="none" strike="noStrike">
                          <a:solidFill>
                            <a:srgbClr val="000000"/>
                          </a:solidFill>
                          <a:effectLst/>
                          <a:latin typeface="Calibri" charset="0"/>
                        </a:rPr>
                        <a:t>0.0017</a:t>
                      </a:r>
                    </a:p>
                  </a:txBody>
                  <a:tcPr marL="12700" marR="12700" marT="12700" marB="0" anchor="b"/>
                </a:tc>
                <a:tc>
                  <a:txBody>
                    <a:bodyPr/>
                    <a:lstStyle/>
                    <a:p>
                      <a:pPr algn="r" fontAlgn="b"/>
                      <a:r>
                        <a:rPr lang="is-IS" sz="1800" b="0" i="0" u="none" strike="noStrike">
                          <a:solidFill>
                            <a:srgbClr val="000000"/>
                          </a:solidFill>
                          <a:effectLst/>
                          <a:latin typeface="Calibri" charset="0"/>
                        </a:rPr>
                        <a:t>0.0008</a:t>
                      </a:r>
                    </a:p>
                  </a:txBody>
                  <a:tcPr marL="12700" marR="12700" marT="12700" marB="0" anchor="b"/>
                </a:tc>
                <a:tc>
                  <a:txBody>
                    <a:bodyPr/>
                    <a:lstStyle/>
                    <a:p>
                      <a:pPr algn="r" fontAlgn="b"/>
                      <a:r>
                        <a:rPr lang="is-IS" sz="1800" b="0" i="0" u="none" strike="noStrike">
                          <a:solidFill>
                            <a:srgbClr val="000000"/>
                          </a:solidFill>
                          <a:effectLst/>
                          <a:latin typeface="Calibri" charset="0"/>
                        </a:rPr>
                        <a:t>0.0004</a:t>
                      </a:r>
                    </a:p>
                  </a:txBody>
                  <a:tcPr marL="12700" marR="12700" marT="12700" marB="0" anchor="b"/>
                </a:tc>
              </a:tr>
              <a:tr h="368989">
                <a:tc>
                  <a:txBody>
                    <a:bodyPr/>
                    <a:lstStyle/>
                    <a:p>
                      <a:r>
                        <a:rPr lang="en-US" sz="1800" dirty="0" smtClean="0"/>
                        <a:t>Average</a:t>
                      </a:r>
                      <a:endParaRPr lang="en-US" sz="1800" dirty="0"/>
                    </a:p>
                  </a:txBody>
                  <a:tcPr/>
                </a:tc>
                <a:tc>
                  <a:txBody>
                    <a:bodyPr/>
                    <a:lstStyle/>
                    <a:p>
                      <a:pPr algn="r" fontAlgn="b"/>
                      <a:r>
                        <a:rPr lang="is-IS" sz="1800" b="0" i="0" u="none" strike="noStrike">
                          <a:solidFill>
                            <a:srgbClr val="000000"/>
                          </a:solidFill>
                          <a:effectLst/>
                          <a:latin typeface="Calibri" charset="0"/>
                        </a:rPr>
                        <a:t>0.0056</a:t>
                      </a:r>
                    </a:p>
                  </a:txBody>
                  <a:tcPr marL="12700" marR="12700" marT="12700" marB="0" anchor="b"/>
                </a:tc>
                <a:tc>
                  <a:txBody>
                    <a:bodyPr/>
                    <a:lstStyle/>
                    <a:p>
                      <a:pPr algn="r" fontAlgn="b"/>
                      <a:r>
                        <a:rPr lang="nb-NO" sz="1800" b="0" i="0" u="none" strike="noStrike">
                          <a:solidFill>
                            <a:srgbClr val="000000"/>
                          </a:solidFill>
                          <a:effectLst/>
                          <a:latin typeface="Calibri" charset="0"/>
                        </a:rPr>
                        <a:t>0.001</a:t>
                      </a:r>
                    </a:p>
                  </a:txBody>
                  <a:tcPr marL="12700" marR="12700" marT="12700" marB="0" anchor="b"/>
                </a:tc>
                <a:tc>
                  <a:txBody>
                    <a:bodyPr/>
                    <a:lstStyle/>
                    <a:p>
                      <a:pPr algn="r" fontAlgn="b"/>
                      <a:r>
                        <a:rPr lang="nb-NO" sz="1800" b="0" i="0" u="none" strike="noStrike" dirty="0">
                          <a:solidFill>
                            <a:srgbClr val="000000"/>
                          </a:solidFill>
                          <a:effectLst/>
                          <a:latin typeface="Calibri" charset="0"/>
                        </a:rPr>
                        <a:t>0.001</a:t>
                      </a:r>
                    </a:p>
                  </a:txBody>
                  <a:tcPr marL="12700" marR="12700" marT="12700" marB="0" anchor="b"/>
                </a:tc>
              </a:tr>
            </a:tbl>
          </a:graphicData>
        </a:graphic>
      </p:graphicFrame>
      <p:sp>
        <p:nvSpPr>
          <p:cNvPr id="6" name="TextBox 5"/>
          <p:cNvSpPr txBox="1"/>
          <p:nvPr/>
        </p:nvSpPr>
        <p:spPr>
          <a:xfrm>
            <a:off x="2202609" y="1227037"/>
            <a:ext cx="3568799" cy="400110"/>
          </a:xfrm>
          <a:prstGeom prst="rect">
            <a:avLst/>
          </a:prstGeom>
          <a:noFill/>
        </p:spPr>
        <p:txBody>
          <a:bodyPr wrap="square" rtlCol="0">
            <a:spAutoFit/>
          </a:bodyPr>
          <a:lstStyle/>
          <a:p>
            <a:r>
              <a:rPr lang="en-US" sz="2000" smtClean="0"/>
              <a:t>Total Additive Variance</a:t>
            </a:r>
            <a:endParaRPr lang="en-US" sz="2000" dirty="0"/>
          </a:p>
        </p:txBody>
      </p:sp>
      <p:sp>
        <p:nvSpPr>
          <p:cNvPr id="7" name="TextBox 6"/>
          <p:cNvSpPr txBox="1"/>
          <p:nvPr/>
        </p:nvSpPr>
        <p:spPr>
          <a:xfrm>
            <a:off x="8173243" y="1227037"/>
            <a:ext cx="2055813" cy="400110"/>
          </a:xfrm>
          <a:prstGeom prst="rect">
            <a:avLst/>
          </a:prstGeom>
          <a:noFill/>
        </p:spPr>
        <p:txBody>
          <a:bodyPr wrap="square" rtlCol="0">
            <a:spAutoFit/>
          </a:bodyPr>
          <a:lstStyle/>
          <a:p>
            <a:r>
              <a:rPr lang="en-US" sz="2000" dirty="0" smtClean="0"/>
              <a:t>Variance per SNV</a:t>
            </a:r>
            <a:endParaRPr lang="en-US" sz="2000" dirty="0"/>
          </a:p>
        </p:txBody>
      </p:sp>
      <p:sp>
        <p:nvSpPr>
          <p:cNvPr id="8" name="Slide Number Placeholder 7"/>
          <p:cNvSpPr>
            <a:spLocks noGrp="1"/>
          </p:cNvSpPr>
          <p:nvPr>
            <p:ph type="sldNum" sz="quarter" idx="12"/>
          </p:nvPr>
        </p:nvSpPr>
        <p:spPr/>
        <p:txBody>
          <a:bodyPr/>
          <a:lstStyle/>
          <a:p>
            <a:fld id="{A19936C0-4BFD-9446-815B-191F09C81788}" type="slidenum">
              <a:rPr lang="en-US" smtClean="0"/>
              <a:t>16</a:t>
            </a:fld>
            <a:endParaRPr lang="en-US"/>
          </a:p>
        </p:txBody>
      </p:sp>
      <p:sp>
        <p:nvSpPr>
          <p:cNvPr id="9" name="TextBox 8"/>
          <p:cNvSpPr txBox="1"/>
          <p:nvPr/>
        </p:nvSpPr>
        <p:spPr>
          <a:xfrm>
            <a:off x="384629" y="5892581"/>
            <a:ext cx="6039922" cy="369332"/>
          </a:xfrm>
          <a:prstGeom prst="rect">
            <a:avLst/>
          </a:prstGeom>
          <a:noFill/>
        </p:spPr>
        <p:txBody>
          <a:bodyPr wrap="square" rtlCol="0">
            <a:spAutoFit/>
          </a:bodyPr>
          <a:lstStyle/>
          <a:p>
            <a:r>
              <a:rPr lang="en-US" baseline="30000" dirty="0" smtClean="0"/>
              <a:t>#</a:t>
            </a:r>
            <a:r>
              <a:rPr lang="en-US" dirty="0" smtClean="0"/>
              <a:t> Number of samples after removing those </a:t>
            </a:r>
            <a:r>
              <a:rPr lang="en-US" dirty="0"/>
              <a:t>w</a:t>
            </a:r>
            <a:r>
              <a:rPr lang="en-US" dirty="0" smtClean="0"/>
              <a:t>ith SNV drivers</a:t>
            </a:r>
            <a:endParaRPr lang="en-US" dirty="0"/>
          </a:p>
        </p:txBody>
      </p:sp>
    </p:spTree>
    <p:extLst>
      <p:ext uri="{BB962C8B-B14F-4D97-AF65-F5344CB8AC3E}">
        <p14:creationId xmlns:p14="http://schemas.microsoft.com/office/powerpoint/2010/main" val="687498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350" y="153661"/>
            <a:ext cx="11198101" cy="1384995"/>
          </a:xfrm>
          <a:prstGeom prst="rect">
            <a:avLst/>
          </a:prstGeom>
          <a:noFill/>
        </p:spPr>
        <p:txBody>
          <a:bodyPr wrap="square" rtlCol="0">
            <a:spAutoFit/>
          </a:bodyPr>
          <a:lstStyle/>
          <a:p>
            <a:r>
              <a:rPr lang="en-US" sz="2800" dirty="0"/>
              <a:t>Additive variance estimates, </a:t>
            </a:r>
            <a:r>
              <a:rPr lang="en-US" sz="2800" dirty="0" smtClean="0"/>
              <a:t>samples with SNV + SV + CNV drivers removed, Only cohorts with at least 15 samples remaining are included </a:t>
            </a:r>
          </a:p>
          <a:p>
            <a:endParaRPr lang="en-US" sz="2800" dirty="0"/>
          </a:p>
        </p:txBody>
      </p:sp>
      <p:graphicFrame>
        <p:nvGraphicFramePr>
          <p:cNvPr id="3" name="Table 2"/>
          <p:cNvGraphicFramePr>
            <a:graphicFrameLocks noGrp="1"/>
          </p:cNvGraphicFramePr>
          <p:nvPr>
            <p:extLst/>
          </p:nvPr>
        </p:nvGraphicFramePr>
        <p:xfrm>
          <a:off x="2405742" y="1232426"/>
          <a:ext cx="7227456" cy="2490677"/>
        </p:xfrm>
        <a:graphic>
          <a:graphicData uri="http://schemas.openxmlformats.org/drawingml/2006/table">
            <a:tbl>
              <a:tblPr firstRow="1" bandRow="1">
                <a:tableStyleId>{5940675A-B579-460E-94D1-54222C63F5DA}</a:tableStyleId>
              </a:tblPr>
              <a:tblGrid>
                <a:gridCol w="2409152"/>
                <a:gridCol w="2409152"/>
                <a:gridCol w="2409152"/>
              </a:tblGrid>
              <a:tr h="645732">
                <a:tc>
                  <a:txBody>
                    <a:bodyPr/>
                    <a:lstStyle/>
                    <a:p>
                      <a:endParaRPr lang="en-US" dirty="0"/>
                    </a:p>
                  </a:txBody>
                  <a:tcPr/>
                </a:tc>
                <a:tc>
                  <a:txBody>
                    <a:bodyPr/>
                    <a:lstStyle/>
                    <a:p>
                      <a:r>
                        <a:rPr lang="en-US" dirty="0" err="1" smtClean="0"/>
                        <a:t>Nuria’s</a:t>
                      </a:r>
                      <a:r>
                        <a:rPr lang="en-US" dirty="0" smtClean="0"/>
                        <a:t> drivers removed</a:t>
                      </a:r>
                      <a:endParaRPr lang="en-US" dirty="0"/>
                    </a:p>
                  </a:txBody>
                  <a:tcPr/>
                </a:tc>
                <a:tc>
                  <a:txBody>
                    <a:bodyPr/>
                    <a:lstStyle/>
                    <a:p>
                      <a:r>
                        <a:rPr lang="en-US" dirty="0" smtClean="0"/>
                        <a:t>All drivers removed</a:t>
                      </a:r>
                      <a:endParaRPr lang="en-US" dirty="0"/>
                    </a:p>
                  </a:txBody>
                  <a:tcPr/>
                </a:tc>
              </a:tr>
              <a:tr h="368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CNS (84 / 53)</a:t>
                      </a:r>
                      <a:r>
                        <a:rPr lang="en-US" sz="1800" baseline="30000" dirty="0" smtClean="0"/>
                        <a:t> #</a:t>
                      </a:r>
                      <a:endParaRPr lang="en-US" sz="1800" dirty="0" smtClean="0"/>
                    </a:p>
                  </a:txBody>
                  <a:tcPr/>
                </a:tc>
                <a:tc>
                  <a:txBody>
                    <a:bodyPr/>
                    <a:lstStyle/>
                    <a:p>
                      <a:pPr algn="r" fontAlgn="b"/>
                      <a:r>
                        <a:rPr lang="nb-NO" sz="1800" b="0" i="0" u="none" strike="noStrike" dirty="0" smtClean="0">
                          <a:solidFill>
                            <a:srgbClr val="000000"/>
                          </a:solidFill>
                          <a:effectLst/>
                          <a:latin typeface="Calibri" charset="0"/>
                        </a:rPr>
                        <a:t>0.1002</a:t>
                      </a:r>
                      <a:endParaRPr lang="nb-NO" sz="1800" b="0" i="0" u="none" strike="noStrike" dirty="0">
                        <a:solidFill>
                          <a:srgbClr val="000000"/>
                        </a:solidFill>
                        <a:effectLst/>
                        <a:latin typeface="Calibri" charset="0"/>
                      </a:endParaRPr>
                    </a:p>
                  </a:txBody>
                  <a:tcPr marL="12700" marR="12700" marT="12700" marB="0" anchor="b"/>
                </a:tc>
                <a:tc>
                  <a:txBody>
                    <a:bodyPr/>
                    <a:lstStyle/>
                    <a:p>
                      <a:pPr algn="r" fontAlgn="b"/>
                      <a:r>
                        <a:rPr lang="nb-NO" sz="1800" b="0" i="0" u="none" strike="noStrike" dirty="0" smtClean="0">
                          <a:solidFill>
                            <a:srgbClr val="000000"/>
                          </a:solidFill>
                          <a:effectLst/>
                          <a:latin typeface="Calibri" charset="0"/>
                        </a:rPr>
                        <a:t>0.0747</a:t>
                      </a:r>
                      <a:endParaRPr lang="nb-NO" sz="1800" b="0" i="0" u="none" strike="noStrike" dirty="0">
                        <a:solidFill>
                          <a:srgbClr val="000000"/>
                        </a:solidFill>
                        <a:effectLst/>
                        <a:latin typeface="Calibri" charset="0"/>
                      </a:endParaRPr>
                    </a:p>
                  </a:txBody>
                  <a:tcPr marL="12700" marR="12700" marT="12700" marB="0" anchor="b"/>
                </a:tc>
              </a:tr>
              <a:tr h="368989">
                <a:tc>
                  <a:txBody>
                    <a:bodyPr/>
                    <a:lstStyle/>
                    <a:p>
                      <a:r>
                        <a:rPr lang="en-US" sz="1800" dirty="0" smtClean="0"/>
                        <a:t>Kidney-RCC</a:t>
                      </a:r>
                      <a:r>
                        <a:rPr lang="en-US" sz="1800" baseline="0" dirty="0" smtClean="0"/>
                        <a:t> (46 / 15)</a:t>
                      </a:r>
                      <a:endParaRPr lang="en-US" sz="1800" dirty="0"/>
                    </a:p>
                  </a:txBody>
                  <a:tcPr/>
                </a:tc>
                <a:tc>
                  <a:txBody>
                    <a:bodyPr/>
                    <a:lstStyle/>
                    <a:p>
                      <a:pPr algn="r" fontAlgn="b"/>
                      <a:r>
                        <a:rPr lang="nb-NO" sz="1800" b="0" i="0" u="none" strike="noStrike" dirty="0">
                          <a:solidFill>
                            <a:srgbClr val="000000"/>
                          </a:solidFill>
                          <a:effectLst/>
                          <a:latin typeface="Calibri" charset="0"/>
                        </a:rPr>
                        <a:t>0.147</a:t>
                      </a:r>
                    </a:p>
                  </a:txBody>
                  <a:tcPr marL="12700" marR="12700" marT="12700" marB="0" anchor="b"/>
                </a:tc>
                <a:tc>
                  <a:txBody>
                    <a:bodyPr/>
                    <a:lstStyle/>
                    <a:p>
                      <a:pPr algn="r" fontAlgn="b"/>
                      <a:r>
                        <a:rPr lang="nb-NO" sz="1800" b="0" i="0" u="none" strike="noStrike" dirty="0" smtClean="0">
                          <a:solidFill>
                            <a:srgbClr val="000000"/>
                          </a:solidFill>
                          <a:effectLst/>
                          <a:latin typeface="Calibri" charset="0"/>
                        </a:rPr>
                        <a:t>0.1190</a:t>
                      </a:r>
                      <a:endParaRPr lang="nb-NO" sz="1800" b="0" i="0" u="none" strike="noStrike" dirty="0">
                        <a:solidFill>
                          <a:srgbClr val="000000"/>
                        </a:solidFill>
                        <a:effectLst/>
                        <a:latin typeface="Calibri" charset="0"/>
                      </a:endParaRPr>
                    </a:p>
                  </a:txBody>
                  <a:tcPr marL="12700" marR="12700" marT="12700" marB="0" anchor="b"/>
                </a:tc>
              </a:tr>
              <a:tr h="368989">
                <a:tc>
                  <a:txBody>
                    <a:bodyPr/>
                    <a:lstStyle/>
                    <a:p>
                      <a:r>
                        <a:rPr lang="en-US" sz="1800" dirty="0" smtClean="0"/>
                        <a:t>Liver (67 / 18)</a:t>
                      </a:r>
                      <a:endParaRPr lang="en-US" sz="1800" dirty="0"/>
                    </a:p>
                  </a:txBody>
                  <a:tcPr/>
                </a:tc>
                <a:tc>
                  <a:txBody>
                    <a:bodyPr/>
                    <a:lstStyle/>
                    <a:p>
                      <a:pPr algn="r" fontAlgn="b"/>
                      <a:r>
                        <a:rPr lang="nb-NO" sz="1800" b="0" i="0" u="none" strike="noStrike" dirty="0" smtClean="0">
                          <a:solidFill>
                            <a:srgbClr val="000000"/>
                          </a:solidFill>
                          <a:effectLst/>
                          <a:latin typeface="Calibri" charset="0"/>
                        </a:rPr>
                        <a:t>0.2831</a:t>
                      </a:r>
                      <a:endParaRPr lang="nb-NO" sz="1800" b="0" i="0" u="none" strike="noStrike" dirty="0">
                        <a:solidFill>
                          <a:srgbClr val="000000"/>
                        </a:solidFill>
                        <a:effectLst/>
                        <a:latin typeface="Calibri" charset="0"/>
                      </a:endParaRPr>
                    </a:p>
                  </a:txBody>
                  <a:tcPr marL="12700" marR="12700" marT="12700" marB="0" anchor="b"/>
                </a:tc>
                <a:tc>
                  <a:txBody>
                    <a:bodyPr/>
                    <a:lstStyle/>
                    <a:p>
                      <a:pPr algn="r" fontAlgn="b"/>
                      <a:r>
                        <a:rPr lang="nb-NO" sz="1800" b="0" i="0" u="none" strike="noStrike" dirty="0" smtClean="0">
                          <a:solidFill>
                            <a:srgbClr val="000000"/>
                          </a:solidFill>
                          <a:effectLst/>
                          <a:latin typeface="Calibri" charset="0"/>
                        </a:rPr>
                        <a:t>0.1274</a:t>
                      </a:r>
                      <a:endParaRPr lang="nb-NO" sz="1800" b="0" i="0" u="none" strike="noStrike" dirty="0">
                        <a:solidFill>
                          <a:srgbClr val="000000"/>
                        </a:solidFill>
                        <a:effectLst/>
                        <a:latin typeface="Calibri" charset="0"/>
                      </a:endParaRPr>
                    </a:p>
                  </a:txBody>
                  <a:tcPr marL="12700" marR="12700" marT="12700" marB="0" anchor="b"/>
                </a:tc>
              </a:tr>
              <a:tr h="368989">
                <a:tc>
                  <a:txBody>
                    <a:bodyPr/>
                    <a:lstStyle/>
                    <a:p>
                      <a:r>
                        <a:rPr lang="en-US" sz="1800" dirty="0" smtClean="0"/>
                        <a:t>Prostate (111 / 18)</a:t>
                      </a:r>
                      <a:endParaRPr lang="en-US" sz="1800" dirty="0"/>
                    </a:p>
                  </a:txBody>
                  <a:tcPr/>
                </a:tc>
                <a:tc>
                  <a:txBody>
                    <a:bodyPr/>
                    <a:lstStyle/>
                    <a:p>
                      <a:pPr algn="r" fontAlgn="b"/>
                      <a:r>
                        <a:rPr lang="nb-NO" sz="1800" b="0" i="0" u="none" strike="noStrike" dirty="0" smtClean="0">
                          <a:solidFill>
                            <a:srgbClr val="000000"/>
                          </a:solidFill>
                          <a:effectLst/>
                          <a:latin typeface="Calibri" charset="0"/>
                        </a:rPr>
                        <a:t>0.1784</a:t>
                      </a:r>
                      <a:endParaRPr lang="nb-NO" sz="1800" b="0" i="0" u="none" strike="noStrike" dirty="0">
                        <a:solidFill>
                          <a:srgbClr val="000000"/>
                        </a:solidFill>
                        <a:effectLst/>
                        <a:latin typeface="Calibri" charset="0"/>
                      </a:endParaRPr>
                    </a:p>
                  </a:txBody>
                  <a:tcPr marL="12700" marR="12700" marT="12700" marB="0" anchor="b"/>
                </a:tc>
                <a:tc>
                  <a:txBody>
                    <a:bodyPr/>
                    <a:lstStyle/>
                    <a:p>
                      <a:pPr algn="r" fontAlgn="b"/>
                      <a:r>
                        <a:rPr lang="nb-NO" sz="1800" b="0" i="0" u="none" strike="noStrike" dirty="0" smtClean="0">
                          <a:solidFill>
                            <a:srgbClr val="000000"/>
                          </a:solidFill>
                          <a:effectLst/>
                          <a:latin typeface="Calibri" charset="0"/>
                        </a:rPr>
                        <a:t>0.0426</a:t>
                      </a:r>
                      <a:endParaRPr lang="nb-NO" sz="1800" b="0" i="0" u="none" strike="noStrike" dirty="0">
                        <a:solidFill>
                          <a:srgbClr val="000000"/>
                        </a:solidFill>
                        <a:effectLst/>
                        <a:latin typeface="Calibri" charset="0"/>
                      </a:endParaRPr>
                    </a:p>
                  </a:txBody>
                  <a:tcPr marL="12700" marR="12700" marT="12700" marB="0" anchor="b"/>
                </a:tc>
              </a:tr>
              <a:tr h="368989">
                <a:tc>
                  <a:txBody>
                    <a:bodyPr/>
                    <a:lstStyle/>
                    <a:p>
                      <a:r>
                        <a:rPr lang="en-US" sz="1800" dirty="0" smtClean="0"/>
                        <a:t>Pan-cancer (243)</a:t>
                      </a:r>
                      <a:endParaRPr lang="en-US" sz="1800" dirty="0"/>
                    </a:p>
                  </a:txBody>
                  <a:tcPr/>
                </a:tc>
                <a:tc>
                  <a:txBody>
                    <a:bodyPr/>
                    <a:lstStyle/>
                    <a:p>
                      <a:pPr algn="r" fontAlgn="b"/>
                      <a:r>
                        <a:rPr lang="nb-NO" sz="1800" b="0" i="0" u="none" strike="noStrike" dirty="0" smtClean="0">
                          <a:solidFill>
                            <a:srgbClr val="000000"/>
                          </a:solidFill>
                          <a:effectLst/>
                          <a:latin typeface="Calibri" charset="0"/>
                        </a:rPr>
                        <a:t>NA</a:t>
                      </a:r>
                      <a:endParaRPr lang="nb-NO" sz="1800" b="0" i="0" u="none" strike="noStrike" dirty="0">
                        <a:solidFill>
                          <a:srgbClr val="000000"/>
                        </a:solidFill>
                        <a:effectLst/>
                        <a:latin typeface="Calibri" charset="0"/>
                      </a:endParaRPr>
                    </a:p>
                  </a:txBody>
                  <a:tcPr marL="12700" marR="12700" marT="12700" marB="0" anchor="b"/>
                </a:tc>
                <a:tc>
                  <a:txBody>
                    <a:bodyPr/>
                    <a:lstStyle/>
                    <a:p>
                      <a:pPr algn="r" fontAlgn="b"/>
                      <a:r>
                        <a:rPr lang="nb-NO" sz="1800" b="0" i="0" u="none" strike="noStrike" dirty="0" smtClean="0">
                          <a:solidFill>
                            <a:srgbClr val="000000"/>
                          </a:solidFill>
                          <a:effectLst/>
                          <a:latin typeface="Calibri" charset="0"/>
                        </a:rPr>
                        <a:t>0.0606</a:t>
                      </a:r>
                      <a:endParaRPr lang="nb-NO" sz="1800" b="0" i="0" u="none" strike="noStrike" dirty="0">
                        <a:solidFill>
                          <a:srgbClr val="000000"/>
                        </a:solidFill>
                        <a:effectLst/>
                        <a:latin typeface="Calibri" charset="0"/>
                      </a:endParaRPr>
                    </a:p>
                  </a:txBody>
                  <a:tcPr marL="12700" marR="12700" marT="12700" marB="0" anchor="b"/>
                </a:tc>
              </a:tr>
            </a:tbl>
          </a:graphicData>
        </a:graphic>
      </p:graphicFrame>
      <p:sp>
        <p:nvSpPr>
          <p:cNvPr id="4" name="Slide Number Placeholder 3"/>
          <p:cNvSpPr>
            <a:spLocks noGrp="1"/>
          </p:cNvSpPr>
          <p:nvPr>
            <p:ph type="sldNum" sz="quarter" idx="12"/>
          </p:nvPr>
        </p:nvSpPr>
        <p:spPr/>
        <p:txBody>
          <a:bodyPr/>
          <a:lstStyle/>
          <a:p>
            <a:fld id="{A19936C0-4BFD-9446-815B-191F09C81788}" type="slidenum">
              <a:rPr lang="en-US" smtClean="0"/>
              <a:t>17</a:t>
            </a:fld>
            <a:endParaRPr lang="en-US"/>
          </a:p>
        </p:txBody>
      </p:sp>
      <p:sp>
        <p:nvSpPr>
          <p:cNvPr id="5" name="TextBox 4"/>
          <p:cNvSpPr txBox="1"/>
          <p:nvPr/>
        </p:nvSpPr>
        <p:spPr>
          <a:xfrm>
            <a:off x="2605314" y="3727139"/>
            <a:ext cx="6828312" cy="646331"/>
          </a:xfrm>
          <a:prstGeom prst="rect">
            <a:avLst/>
          </a:prstGeom>
          <a:noFill/>
        </p:spPr>
        <p:txBody>
          <a:bodyPr wrap="square" rtlCol="0">
            <a:spAutoFit/>
          </a:bodyPr>
          <a:lstStyle/>
          <a:p>
            <a:r>
              <a:rPr lang="en-US" baseline="30000" dirty="0" smtClean="0"/>
              <a:t>#</a:t>
            </a:r>
            <a:r>
              <a:rPr lang="en-US" dirty="0" smtClean="0"/>
              <a:t>(a / b): number of samples after removing those </a:t>
            </a:r>
            <a:r>
              <a:rPr lang="en-US" dirty="0"/>
              <a:t>w</a:t>
            </a:r>
            <a:r>
              <a:rPr lang="en-US" dirty="0" smtClean="0"/>
              <a:t>ith SNV drivers (a); and those with SNV+SV+CNV drivers (b)</a:t>
            </a:r>
            <a:endParaRPr lang="en-US" dirty="0"/>
          </a:p>
        </p:txBody>
      </p:sp>
      <p:graphicFrame>
        <p:nvGraphicFramePr>
          <p:cNvPr id="6" name="Table 5"/>
          <p:cNvGraphicFramePr>
            <a:graphicFrameLocks noGrp="1"/>
          </p:cNvGraphicFramePr>
          <p:nvPr>
            <p:extLst/>
          </p:nvPr>
        </p:nvGraphicFramePr>
        <p:xfrm>
          <a:off x="4785756" y="4382937"/>
          <a:ext cx="4847442" cy="2020913"/>
        </p:xfrm>
        <a:graphic>
          <a:graphicData uri="http://schemas.openxmlformats.org/drawingml/2006/table">
            <a:tbl>
              <a:tblPr firstRow="1" bandRow="1">
                <a:tableStyleId>{5940675A-B579-460E-94D1-54222C63F5DA}</a:tableStyleId>
              </a:tblPr>
              <a:tblGrid>
                <a:gridCol w="2423721"/>
                <a:gridCol w="2423721"/>
              </a:tblGrid>
              <a:tr h="557873">
                <a:tc>
                  <a:txBody>
                    <a:bodyPr/>
                    <a:lstStyle/>
                    <a:p>
                      <a:endParaRPr lang="en-US" dirty="0"/>
                    </a:p>
                  </a:txBody>
                  <a:tcPr/>
                </a:tc>
                <a:tc>
                  <a:txBody>
                    <a:bodyPr/>
                    <a:lstStyle/>
                    <a:p>
                      <a:r>
                        <a:rPr lang="en-US" dirty="0" smtClean="0"/>
                        <a:t>All drivers removed</a:t>
                      </a:r>
                      <a:endParaRPr lang="en-US" dirty="0"/>
                    </a:p>
                  </a:txBody>
                  <a:tcPr/>
                </a:tc>
              </a:tr>
              <a:tr h="354120">
                <a:tc>
                  <a:txBody>
                    <a:bodyPr/>
                    <a:lstStyle/>
                    <a:p>
                      <a:r>
                        <a:rPr lang="en-US" sz="1800" dirty="0" smtClean="0"/>
                        <a:t>Kidney-</a:t>
                      </a:r>
                      <a:r>
                        <a:rPr lang="en-US" sz="1800" dirty="0" err="1" smtClean="0"/>
                        <a:t>ChRCC</a:t>
                      </a:r>
                      <a:r>
                        <a:rPr lang="en-US" sz="1800" dirty="0" smtClean="0"/>
                        <a:t> (- / 27)</a:t>
                      </a:r>
                      <a:endParaRPr lang="en-US" sz="1800" dirty="0"/>
                    </a:p>
                  </a:txBody>
                  <a:tcPr/>
                </a:tc>
                <a:tc>
                  <a:txBody>
                    <a:bodyPr/>
                    <a:lstStyle/>
                    <a:p>
                      <a:pPr algn="r" fontAlgn="b"/>
                      <a:r>
                        <a:rPr lang="nb-NO" sz="1800" b="0" i="0" u="none" strike="noStrike" dirty="0" smtClean="0">
                          <a:solidFill>
                            <a:srgbClr val="000000"/>
                          </a:solidFill>
                          <a:effectLst/>
                          <a:latin typeface="Calibri" charset="0"/>
                        </a:rPr>
                        <a:t>0</a:t>
                      </a:r>
                      <a:endParaRPr lang="nb-NO" sz="1800" b="0" i="0" u="none" strike="noStrike" dirty="0">
                        <a:solidFill>
                          <a:srgbClr val="000000"/>
                        </a:solidFill>
                        <a:effectLst/>
                        <a:latin typeface="Calibri" charset="0"/>
                      </a:endParaRPr>
                    </a:p>
                  </a:txBody>
                  <a:tcPr marL="12700" marR="12700" marT="12700" marB="0" anchor="b"/>
                </a:tc>
              </a:tr>
              <a:tr h="354120">
                <a:tc>
                  <a:txBody>
                    <a:bodyPr/>
                    <a:lstStyle/>
                    <a:p>
                      <a:r>
                        <a:rPr lang="en-US" sz="1800" dirty="0" err="1" smtClean="0"/>
                        <a:t>Panc</a:t>
                      </a:r>
                      <a:r>
                        <a:rPr lang="en-US" sz="1800" dirty="0" smtClean="0"/>
                        <a:t>-Endocrine (- / 24)</a:t>
                      </a:r>
                      <a:endParaRPr lang="en-US" sz="1800" dirty="0"/>
                    </a:p>
                  </a:txBody>
                  <a:tcPr/>
                </a:tc>
                <a:tc>
                  <a:txBody>
                    <a:bodyPr/>
                    <a:lstStyle/>
                    <a:p>
                      <a:pPr algn="r" fontAlgn="b"/>
                      <a:r>
                        <a:rPr lang="nb-NO" sz="1800" b="0" i="0" u="none" strike="noStrike" dirty="0" smtClean="0">
                          <a:solidFill>
                            <a:srgbClr val="000000"/>
                          </a:solidFill>
                          <a:effectLst/>
                          <a:latin typeface="Calibri" charset="0"/>
                        </a:rPr>
                        <a:t>0.0274</a:t>
                      </a:r>
                      <a:endParaRPr lang="nb-NO" sz="1800" b="0" i="0" u="none" strike="noStrike" dirty="0">
                        <a:solidFill>
                          <a:srgbClr val="000000"/>
                        </a:solidFill>
                        <a:effectLst/>
                        <a:latin typeface="Calibri" charset="0"/>
                      </a:endParaRPr>
                    </a:p>
                  </a:txBody>
                  <a:tcPr marL="12700" marR="12700" marT="12700" marB="0" anchor="b"/>
                </a:tc>
              </a:tr>
              <a:tr h="354120">
                <a:tc>
                  <a:txBody>
                    <a:bodyPr/>
                    <a:lstStyle/>
                    <a:p>
                      <a:r>
                        <a:rPr lang="en-US" sz="1800" dirty="0" smtClean="0"/>
                        <a:t>Lymph-CLL (- / 20)</a:t>
                      </a:r>
                      <a:endParaRPr lang="en-US" sz="1800" dirty="0"/>
                    </a:p>
                  </a:txBody>
                  <a:tcPr/>
                </a:tc>
                <a:tc>
                  <a:txBody>
                    <a:bodyPr/>
                    <a:lstStyle/>
                    <a:p>
                      <a:pPr algn="r" fontAlgn="b"/>
                      <a:r>
                        <a:rPr lang="nb-NO" sz="1800" b="0" i="0" u="none" strike="noStrike" dirty="0" smtClean="0">
                          <a:solidFill>
                            <a:srgbClr val="000000"/>
                          </a:solidFill>
                          <a:effectLst/>
                          <a:latin typeface="Calibri" charset="0"/>
                        </a:rPr>
                        <a:t>0.4001</a:t>
                      </a:r>
                      <a:endParaRPr lang="nb-NO" sz="1800" b="0" i="0" u="none" strike="noStrike" dirty="0">
                        <a:solidFill>
                          <a:srgbClr val="000000"/>
                        </a:solidFill>
                        <a:effectLst/>
                        <a:latin typeface="Calibri" charset="0"/>
                      </a:endParaRPr>
                    </a:p>
                  </a:txBody>
                  <a:tcPr marL="12700" marR="12700" marT="12700" marB="0" anchor="b"/>
                </a:tc>
              </a:tr>
              <a:tr h="354120">
                <a:tc>
                  <a:txBody>
                    <a:bodyPr/>
                    <a:lstStyle/>
                    <a:p>
                      <a:r>
                        <a:rPr lang="en-US" sz="1800" dirty="0" smtClean="0"/>
                        <a:t>Thy-</a:t>
                      </a:r>
                      <a:r>
                        <a:rPr lang="en-US" sz="1800" dirty="0" err="1" smtClean="0"/>
                        <a:t>AdenoCA</a:t>
                      </a:r>
                      <a:r>
                        <a:rPr lang="en-US" sz="1800" dirty="0" smtClean="0"/>
                        <a:t> (- / 15)</a:t>
                      </a:r>
                      <a:endParaRPr lang="en-US" sz="1800" dirty="0"/>
                    </a:p>
                  </a:txBody>
                  <a:tcPr/>
                </a:tc>
                <a:tc>
                  <a:txBody>
                    <a:bodyPr/>
                    <a:lstStyle/>
                    <a:p>
                      <a:pPr algn="r" fontAlgn="b"/>
                      <a:r>
                        <a:rPr lang="nb-NO" sz="1800" b="0" i="0" u="none" strike="noStrike" dirty="0" smtClean="0">
                          <a:solidFill>
                            <a:srgbClr val="000000"/>
                          </a:solidFill>
                          <a:effectLst/>
                          <a:latin typeface="Calibri" charset="0"/>
                        </a:rPr>
                        <a:t>0.0383</a:t>
                      </a:r>
                      <a:endParaRPr lang="nb-NO" sz="1800" b="0" i="0" u="none" strike="noStrike" dirty="0">
                        <a:solidFill>
                          <a:srgbClr val="000000"/>
                        </a:solidFill>
                        <a:effectLst/>
                        <a:latin typeface="Calibri" charset="0"/>
                      </a:endParaRPr>
                    </a:p>
                  </a:txBody>
                  <a:tcPr marL="12700" marR="12700" marT="12700" marB="0" anchor="b"/>
                </a:tc>
              </a:tr>
            </a:tbl>
          </a:graphicData>
        </a:graphic>
      </p:graphicFrame>
    </p:spTree>
    <p:extLst>
      <p:ext uri="{BB962C8B-B14F-4D97-AF65-F5344CB8AC3E}">
        <p14:creationId xmlns:p14="http://schemas.microsoft.com/office/powerpoint/2010/main" val="1327016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9936C0-4BFD-9446-815B-191F09C81788}" type="slidenum">
              <a:rPr lang="en-US" smtClean="0"/>
              <a:t>18</a:t>
            </a:fld>
            <a:endParaRPr lang="en-US"/>
          </a:p>
        </p:txBody>
      </p:sp>
      <p:sp>
        <p:nvSpPr>
          <p:cNvPr id="3" name="Content Placeholder 2"/>
          <p:cNvSpPr>
            <a:spLocks noGrp="1"/>
          </p:cNvSpPr>
          <p:nvPr>
            <p:ph idx="4294967295"/>
          </p:nvPr>
        </p:nvSpPr>
        <p:spPr>
          <a:xfrm>
            <a:off x="266700" y="1547812"/>
            <a:ext cx="11506200" cy="5173663"/>
          </a:xfrm>
        </p:spPr>
        <p:txBody>
          <a:bodyPr/>
          <a:lstStyle/>
          <a:p>
            <a:r>
              <a:rPr lang="en-US" dirty="0" smtClean="0"/>
              <a:t>Samples lacking driver SNVs (</a:t>
            </a:r>
            <a:r>
              <a:rPr lang="en-US" dirty="0" err="1" smtClean="0"/>
              <a:t>Nuria’s</a:t>
            </a:r>
            <a:r>
              <a:rPr lang="en-US" dirty="0" smtClean="0"/>
              <a:t> approach) show a significant amount of remaining additive variance (slightly higher than the increase in variance from the whole cohort analysis</a:t>
            </a:r>
            <a:r>
              <a:rPr lang="en-US" dirty="0" smtClean="0"/>
              <a:t>)</a:t>
            </a:r>
          </a:p>
          <a:p>
            <a:endParaRPr lang="en-US" dirty="0" smtClean="0"/>
          </a:p>
          <a:p>
            <a:r>
              <a:rPr lang="en-US" dirty="0" smtClean="0"/>
              <a:t>As expected, when samples with SV and CNV drivers are also excluded (in addition to driver SNVs), the additive variance decreases </a:t>
            </a:r>
            <a:r>
              <a:rPr lang="en-US" dirty="0" smtClean="0"/>
              <a:t>slightly</a:t>
            </a:r>
          </a:p>
          <a:p>
            <a:endParaRPr lang="en-US" dirty="0" smtClean="0"/>
          </a:p>
          <a:p>
            <a:r>
              <a:rPr lang="en-US" dirty="0" smtClean="0"/>
              <a:t>The variance on the pan-cancer cohort (SNV, SV, CNVs excluded) is lower than that on the individual cohorts, suggesting tissue specific effects</a:t>
            </a:r>
            <a:endParaRPr lang="en-US" dirty="0"/>
          </a:p>
        </p:txBody>
      </p:sp>
      <p:sp>
        <p:nvSpPr>
          <p:cNvPr id="6" name="Shape 274"/>
          <p:cNvSpPr txBox="1"/>
          <p:nvPr/>
        </p:nvSpPr>
        <p:spPr>
          <a:xfrm>
            <a:off x="266700" y="146497"/>
            <a:ext cx="11925300" cy="1047303"/>
          </a:xfrm>
          <a:prstGeom prst="rect">
            <a:avLst/>
          </a:prstGeom>
          <a:noFill/>
          <a:ln>
            <a:noFill/>
          </a:ln>
        </p:spPr>
        <p:txBody>
          <a:bodyPr lIns="91433" tIns="45700" rIns="91433" bIns="45700" anchor="t" anchorCtr="0">
            <a:noAutofit/>
          </a:bodyPr>
          <a:lstStyle/>
          <a:p>
            <a:pPr>
              <a:lnSpc>
                <a:spcPct val="90000"/>
              </a:lnSpc>
              <a:buClr>
                <a:srgbClr val="2F5496"/>
              </a:buClr>
              <a:buSzPct val="25000"/>
            </a:pPr>
            <a:r>
              <a:rPr lang="en-US" sz="3600" dirty="0" smtClean="0">
                <a:latin typeface="Helvetica Neue" charset="0"/>
                <a:ea typeface="Helvetica Neue" charset="0"/>
                <a:cs typeface="Helvetica Neue" charset="0"/>
                <a:sym typeface="Arial"/>
              </a:rPr>
              <a:t>Additive variance analysis </a:t>
            </a:r>
            <a:r>
              <a:rPr lang="en-US" sz="3600" dirty="0" smtClean="0">
                <a:latin typeface="Helvetica Neue" charset="0"/>
                <a:ea typeface="Helvetica Neue" charset="0"/>
                <a:cs typeface="Helvetica Neue" charset="0"/>
                <a:sym typeface="Arial"/>
              </a:rPr>
              <a:t>for samples with </a:t>
            </a:r>
            <a:r>
              <a:rPr lang="en-US" sz="3600" dirty="0" smtClean="0">
                <a:latin typeface="Helvetica Neue" charset="0"/>
                <a:ea typeface="Helvetica Neue" charset="0"/>
                <a:cs typeface="Helvetica Neue" charset="0"/>
                <a:sym typeface="Arial"/>
              </a:rPr>
              <a:t>missing drivers</a:t>
            </a:r>
            <a:endParaRPr lang="en" sz="3600" dirty="0">
              <a:latin typeface="Helvetica Neue" charset="0"/>
              <a:ea typeface="Helvetica Neue" charset="0"/>
              <a:cs typeface="Helvetica Neue" charset="0"/>
              <a:sym typeface="Arial"/>
            </a:endParaRPr>
          </a:p>
        </p:txBody>
      </p:sp>
    </p:spTree>
    <p:extLst>
      <p:ext uri="{BB962C8B-B14F-4D97-AF65-F5344CB8AC3E}">
        <p14:creationId xmlns:p14="http://schemas.microsoft.com/office/powerpoint/2010/main" val="1007851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74"/>
          <p:cNvSpPr txBox="1"/>
          <p:nvPr/>
        </p:nvSpPr>
        <p:spPr>
          <a:xfrm>
            <a:off x="266700" y="146497"/>
            <a:ext cx="11925300" cy="1060003"/>
          </a:xfrm>
          <a:prstGeom prst="rect">
            <a:avLst/>
          </a:prstGeom>
          <a:noFill/>
          <a:ln>
            <a:noFill/>
          </a:ln>
        </p:spPr>
        <p:txBody>
          <a:bodyPr lIns="91433" tIns="45700" rIns="91433" bIns="45700" anchor="t" anchorCtr="0">
            <a:noAutofit/>
          </a:bodyPr>
          <a:lstStyle/>
          <a:p>
            <a:pPr>
              <a:lnSpc>
                <a:spcPct val="90000"/>
              </a:lnSpc>
              <a:buClr>
                <a:srgbClr val="2F5496"/>
              </a:buClr>
              <a:buSzPct val="25000"/>
            </a:pPr>
            <a:r>
              <a:rPr lang="en-US" sz="3600" dirty="0" smtClean="0">
                <a:latin typeface="Helvetica Neue" charset="0"/>
                <a:ea typeface="Helvetica Neue" charset="0"/>
                <a:cs typeface="Helvetica Neue" charset="0"/>
                <a:sym typeface="Arial"/>
              </a:rPr>
              <a:t>Extending </a:t>
            </a:r>
            <a:r>
              <a:rPr lang="en-US" sz="3600" smtClean="0">
                <a:latin typeface="Helvetica Neue" charset="0"/>
                <a:ea typeface="Helvetica Neue" charset="0"/>
                <a:cs typeface="Helvetica Neue" charset="0"/>
                <a:sym typeface="Arial"/>
              </a:rPr>
              <a:t>the current a</a:t>
            </a:r>
            <a:r>
              <a:rPr lang="en-US" sz="3600" smtClean="0">
                <a:latin typeface="Helvetica Neue" charset="0"/>
                <a:ea typeface="Helvetica Neue" charset="0"/>
                <a:cs typeface="Helvetica Neue" charset="0"/>
                <a:sym typeface="Arial"/>
              </a:rPr>
              <a:t>dditive </a:t>
            </a:r>
            <a:r>
              <a:rPr lang="en-US" sz="3600" dirty="0" smtClean="0">
                <a:latin typeface="Helvetica Neue" charset="0"/>
                <a:ea typeface="Helvetica Neue" charset="0"/>
                <a:cs typeface="Helvetica Neue" charset="0"/>
                <a:sym typeface="Arial"/>
              </a:rPr>
              <a:t>variance analysis framework</a:t>
            </a:r>
            <a:endParaRPr lang="en" sz="3600" dirty="0">
              <a:latin typeface="Helvetica Neue" charset="0"/>
              <a:ea typeface="Helvetica Neue" charset="0"/>
              <a:cs typeface="Helvetica Neue" charset="0"/>
              <a:sym typeface="Arial"/>
            </a:endParaRPr>
          </a:p>
        </p:txBody>
      </p:sp>
      <p:sp>
        <p:nvSpPr>
          <p:cNvPr id="3" name="TextBox 2"/>
          <p:cNvSpPr txBox="1"/>
          <p:nvPr/>
        </p:nvSpPr>
        <p:spPr>
          <a:xfrm>
            <a:off x="635000" y="1562100"/>
            <a:ext cx="10121900" cy="1508105"/>
          </a:xfrm>
          <a:prstGeom prst="rect">
            <a:avLst/>
          </a:prstGeom>
          <a:noFill/>
        </p:spPr>
        <p:txBody>
          <a:bodyPr wrap="square" rtlCol="0">
            <a:spAutoFit/>
          </a:bodyPr>
          <a:lstStyle/>
          <a:p>
            <a:r>
              <a:rPr lang="en-US" sz="2400" dirty="0" smtClean="0">
                <a:latin typeface="Times New Roman" charset="0"/>
                <a:ea typeface="Times New Roman" charset="0"/>
                <a:cs typeface="Times New Roman" charset="0"/>
              </a:rPr>
              <a:t>Insufficient power due to lack of large sample size can influence additive variance analysis</a:t>
            </a:r>
          </a:p>
          <a:p>
            <a:pPr marL="800100" lvl="1" indent="-342900">
              <a:buFont typeface="Arial" charset="0"/>
              <a:buChar char="•"/>
            </a:pPr>
            <a:r>
              <a:rPr lang="en-US" sz="2200" dirty="0" smtClean="0">
                <a:latin typeface="Times New Roman" charset="0"/>
                <a:ea typeface="Times New Roman" charset="0"/>
                <a:cs typeface="Times New Roman" charset="0"/>
              </a:rPr>
              <a:t>Pooling mutations on gene/element level</a:t>
            </a:r>
          </a:p>
          <a:p>
            <a:pPr marL="800100" lvl="1" indent="-342900">
              <a:buFont typeface="Arial" charset="0"/>
              <a:buChar char="•"/>
            </a:pPr>
            <a:r>
              <a:rPr lang="en-US" sz="2200" dirty="0" smtClean="0">
                <a:latin typeface="Times New Roman" charset="0"/>
                <a:ea typeface="Times New Roman" charset="0"/>
                <a:cs typeface="Times New Roman" charset="0"/>
              </a:rPr>
              <a:t>Including additional samples for the current analysis</a:t>
            </a:r>
          </a:p>
        </p:txBody>
      </p:sp>
      <p:sp>
        <p:nvSpPr>
          <p:cNvPr id="4" name="TextBox 3"/>
          <p:cNvSpPr txBox="1"/>
          <p:nvPr/>
        </p:nvSpPr>
        <p:spPr>
          <a:xfrm>
            <a:off x="635000" y="3574534"/>
            <a:ext cx="10121900" cy="1138773"/>
          </a:xfrm>
          <a:prstGeom prst="rect">
            <a:avLst/>
          </a:prstGeom>
          <a:noFill/>
        </p:spPr>
        <p:txBody>
          <a:bodyPr wrap="square" rtlCol="0">
            <a:spAutoFit/>
          </a:bodyPr>
          <a:lstStyle/>
          <a:p>
            <a:r>
              <a:rPr lang="en-US" sz="2400" dirty="0" smtClean="0">
                <a:latin typeface="Times New Roman" charset="0"/>
                <a:ea typeface="Times New Roman" charset="0"/>
                <a:cs typeface="Times New Roman" charset="0"/>
              </a:rPr>
              <a:t>Generating sensitive background models</a:t>
            </a:r>
          </a:p>
          <a:p>
            <a:pPr marL="800100" lvl="1" indent="-342900">
              <a:buFont typeface="Arial" charset="0"/>
              <a:buChar char="•"/>
            </a:pPr>
            <a:r>
              <a:rPr lang="en-US" sz="2200" dirty="0" smtClean="0">
                <a:latin typeface="Times New Roman" charset="0"/>
                <a:ea typeface="Times New Roman" charset="0"/>
                <a:cs typeface="Times New Roman" charset="0"/>
              </a:rPr>
              <a:t>Incorporating tissue specificity</a:t>
            </a:r>
          </a:p>
          <a:p>
            <a:pPr marL="800100" lvl="1" indent="-342900">
              <a:buFont typeface="Arial" charset="0"/>
              <a:buChar char="•"/>
            </a:pPr>
            <a:r>
              <a:rPr lang="en-US" sz="2200" dirty="0" smtClean="0">
                <a:latin typeface="Times New Roman" charset="0"/>
                <a:ea typeface="Times New Roman" charset="0"/>
                <a:cs typeface="Times New Roman" charset="0"/>
              </a:rPr>
              <a:t>Incorporating epigenomics covariates in the current simulation</a:t>
            </a:r>
          </a:p>
        </p:txBody>
      </p:sp>
      <p:sp>
        <p:nvSpPr>
          <p:cNvPr id="5" name="TextBox 4"/>
          <p:cNvSpPr txBox="1"/>
          <p:nvPr/>
        </p:nvSpPr>
        <p:spPr>
          <a:xfrm>
            <a:off x="635000" y="5217636"/>
            <a:ext cx="10121900" cy="800219"/>
          </a:xfrm>
          <a:prstGeom prst="rect">
            <a:avLst/>
          </a:prstGeom>
          <a:noFill/>
        </p:spPr>
        <p:txBody>
          <a:bodyPr wrap="square" rtlCol="0">
            <a:spAutoFit/>
          </a:bodyPr>
          <a:lstStyle/>
          <a:p>
            <a:r>
              <a:rPr lang="en-US" sz="2400" dirty="0" smtClean="0">
                <a:latin typeface="Times New Roman" charset="0"/>
                <a:ea typeface="Times New Roman" charset="0"/>
                <a:cs typeface="Times New Roman" charset="0"/>
              </a:rPr>
              <a:t>Incorporating clonal status of mutations</a:t>
            </a:r>
          </a:p>
          <a:p>
            <a:pPr marL="800100" lvl="1" indent="-342900">
              <a:buFont typeface="Arial" charset="0"/>
              <a:buChar char="•"/>
            </a:pPr>
            <a:r>
              <a:rPr lang="en-US" sz="2200" dirty="0" smtClean="0">
                <a:latin typeface="Times New Roman" charset="0"/>
                <a:ea typeface="Times New Roman" charset="0"/>
                <a:cs typeface="Times New Roman" charset="0"/>
              </a:rPr>
              <a:t>Population specific additive variance analysis</a:t>
            </a:r>
          </a:p>
        </p:txBody>
      </p:sp>
      <p:sp>
        <p:nvSpPr>
          <p:cNvPr id="6" name="Slide Number Placeholder 5"/>
          <p:cNvSpPr>
            <a:spLocks noGrp="1"/>
          </p:cNvSpPr>
          <p:nvPr>
            <p:ph type="sldNum" sz="quarter" idx="12"/>
          </p:nvPr>
        </p:nvSpPr>
        <p:spPr/>
        <p:txBody>
          <a:bodyPr/>
          <a:lstStyle/>
          <a:p>
            <a:fld id="{3BE2E9F8-2334-2345-A4FC-60C0FA9028F0}" type="slidenum">
              <a:rPr lang="en-US" smtClean="0"/>
              <a:t>19</a:t>
            </a:fld>
            <a:endParaRPr lang="en-US"/>
          </a:p>
        </p:txBody>
      </p:sp>
    </p:spTree>
    <p:extLst>
      <p:ext uri="{BB962C8B-B14F-4D97-AF65-F5344CB8AC3E}">
        <p14:creationId xmlns:p14="http://schemas.microsoft.com/office/powerpoint/2010/main" val="92783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83403" y="1097581"/>
            <a:ext cx="5884127" cy="5247464"/>
            <a:chOff x="5493836" y="1097581"/>
            <a:chExt cx="5884127" cy="5247464"/>
          </a:xfrm>
        </p:grpSpPr>
        <p:grpSp>
          <p:nvGrpSpPr>
            <p:cNvPr id="3" name="Group 2"/>
            <p:cNvGrpSpPr/>
            <p:nvPr/>
          </p:nvGrpSpPr>
          <p:grpSpPr>
            <a:xfrm>
              <a:off x="5493836" y="1097581"/>
              <a:ext cx="5884127" cy="5166446"/>
              <a:chOff x="542695" y="1030674"/>
              <a:chExt cx="5884127" cy="5166446"/>
            </a:xfrm>
          </p:grpSpPr>
          <p:pic>
            <p:nvPicPr>
              <p:cNvPr id="5" name="Shape 275"/>
              <p:cNvPicPr preferRelativeResize="0"/>
              <p:nvPr/>
            </p:nvPicPr>
            <p:blipFill rotWithShape="1">
              <a:blip r:embed="rId3">
                <a:alphaModFix/>
              </a:blip>
              <a:srcRect l="58067" t="13637" r="21915" b="9664"/>
              <a:stretch/>
            </p:blipFill>
            <p:spPr>
              <a:xfrm>
                <a:off x="4059046" y="1030674"/>
                <a:ext cx="2367776" cy="5166446"/>
              </a:xfrm>
              <a:prstGeom prst="rect">
                <a:avLst/>
              </a:prstGeom>
              <a:noFill/>
              <a:ln>
                <a:noFill/>
              </a:ln>
            </p:spPr>
          </p:pic>
          <p:pic>
            <p:nvPicPr>
              <p:cNvPr id="6" name="Shape 275"/>
              <p:cNvPicPr preferRelativeResize="0"/>
              <p:nvPr/>
            </p:nvPicPr>
            <p:blipFill rotWithShape="1">
              <a:blip r:embed="rId3">
                <a:alphaModFix/>
              </a:blip>
              <a:srcRect l="22713" t="13637" r="55006" b="9664"/>
              <a:stretch/>
            </p:blipFill>
            <p:spPr>
              <a:xfrm>
                <a:off x="542695" y="1030674"/>
                <a:ext cx="2635404" cy="5166446"/>
              </a:xfrm>
              <a:prstGeom prst="rect">
                <a:avLst/>
              </a:prstGeom>
              <a:noFill/>
              <a:ln>
                <a:noFill/>
              </a:ln>
            </p:spPr>
          </p:pic>
          <p:pic>
            <p:nvPicPr>
              <p:cNvPr id="7" name="Shape 275"/>
              <p:cNvPicPr preferRelativeResize="0"/>
              <p:nvPr/>
            </p:nvPicPr>
            <p:blipFill rotWithShape="1">
              <a:blip r:embed="rId3">
                <a:alphaModFix/>
              </a:blip>
              <a:srcRect l="47634" t="13637" r="44918" b="17567"/>
              <a:stretch/>
            </p:blipFill>
            <p:spPr>
              <a:xfrm>
                <a:off x="3178099" y="1030674"/>
                <a:ext cx="880947" cy="4634146"/>
              </a:xfrm>
              <a:prstGeom prst="rect">
                <a:avLst/>
              </a:prstGeom>
              <a:noFill/>
              <a:ln>
                <a:noFill/>
              </a:ln>
            </p:spPr>
          </p:pic>
        </p:grpSp>
        <p:sp>
          <p:nvSpPr>
            <p:cNvPr id="4" name="Rectangle 3"/>
            <p:cNvSpPr/>
            <p:nvPr/>
          </p:nvSpPr>
          <p:spPr>
            <a:xfrm>
              <a:off x="7939668" y="5675972"/>
              <a:ext cx="1639230" cy="669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hape 531"/>
          <p:cNvSpPr txBox="1"/>
          <p:nvPr/>
        </p:nvSpPr>
        <p:spPr>
          <a:xfrm>
            <a:off x="366859" y="189568"/>
            <a:ext cx="11176643" cy="646771"/>
          </a:xfrm>
          <a:prstGeom prst="rect">
            <a:avLst/>
          </a:prstGeom>
          <a:noFill/>
          <a:ln>
            <a:noFill/>
          </a:ln>
        </p:spPr>
        <p:txBody>
          <a:bodyPr wrap="square" lIns="121900" tIns="121900" rIns="121900" bIns="121900" anchor="ctr" anchorCtr="0">
            <a:noAutofit/>
          </a:bodyPr>
          <a:lstStyle/>
          <a:p>
            <a:r>
              <a:rPr lang="en" sz="3600" dirty="0">
                <a:solidFill>
                  <a:srgbClr val="22228B"/>
                </a:solidFill>
                <a:highlight>
                  <a:srgbClr val="FFFFFF"/>
                </a:highlight>
                <a:latin typeface="Helvetica Neue" charset="0"/>
                <a:ea typeface="Helvetica Neue" charset="0"/>
                <a:cs typeface="Helvetica Neue" charset="0"/>
              </a:rPr>
              <a:t>Canonical model of drivers and passengers in cancer</a:t>
            </a:r>
          </a:p>
        </p:txBody>
      </p:sp>
      <p:sp>
        <p:nvSpPr>
          <p:cNvPr id="9" name="Rectangle 8"/>
          <p:cNvSpPr/>
          <p:nvPr/>
        </p:nvSpPr>
        <p:spPr>
          <a:xfrm>
            <a:off x="218224" y="1428655"/>
            <a:ext cx="5163013" cy="4524315"/>
          </a:xfrm>
          <a:prstGeom prst="rect">
            <a:avLst/>
          </a:prstGeom>
        </p:spPr>
        <p:txBody>
          <a:bodyPr wrap="square">
            <a:spAutoFit/>
          </a:bodyPr>
          <a:lstStyle/>
          <a:p>
            <a:pPr>
              <a:spcBef>
                <a:spcPts val="0"/>
              </a:spcBef>
              <a:defRPr/>
            </a:pPr>
            <a:r>
              <a:rPr lang="en-US" b="1" dirty="0">
                <a:solidFill>
                  <a:schemeClr val="accent1">
                    <a:lumMod val="75000"/>
                  </a:schemeClr>
                </a:solidFill>
                <a:latin typeface="Arial"/>
              </a:rPr>
              <a:t>Drivers</a:t>
            </a:r>
          </a:p>
          <a:p>
            <a:pPr lvl="1">
              <a:spcBef>
                <a:spcPts val="0"/>
              </a:spcBef>
              <a:defRPr/>
            </a:pPr>
            <a:r>
              <a:rPr lang="en-US" dirty="0">
                <a:latin typeface="Arial" charset="0"/>
                <a:ea typeface="Arial" charset="0"/>
                <a:cs typeface="Arial" charset="0"/>
              </a:rPr>
              <a:t>Driver </a:t>
            </a:r>
            <a:r>
              <a:rPr lang="en-US" dirty="0" smtClean="0">
                <a:latin typeface="Arial" charset="0"/>
                <a:ea typeface="Arial" charset="0"/>
                <a:cs typeface="Arial" charset="0"/>
              </a:rPr>
              <a:t>mutations directly confer </a:t>
            </a:r>
            <a:r>
              <a:rPr lang="en-US" dirty="0">
                <a:latin typeface="Arial" charset="0"/>
                <a:ea typeface="Arial" charset="0"/>
                <a:cs typeface="Arial" charset="0"/>
              </a:rPr>
              <a:t>a </a:t>
            </a:r>
            <a:r>
              <a:rPr lang="en-US" dirty="0" smtClean="0">
                <a:latin typeface="Arial" charset="0"/>
                <a:ea typeface="Arial" charset="0"/>
                <a:cs typeface="Arial" charset="0"/>
              </a:rPr>
              <a:t>selective </a:t>
            </a:r>
            <a:r>
              <a:rPr lang="en-US" dirty="0">
                <a:latin typeface="Arial" charset="0"/>
                <a:ea typeface="Arial" charset="0"/>
                <a:cs typeface="Arial" charset="0"/>
              </a:rPr>
              <a:t>growth advantage to the </a:t>
            </a:r>
            <a:r>
              <a:rPr lang="en-US" dirty="0" smtClean="0">
                <a:latin typeface="Arial" charset="0"/>
                <a:ea typeface="Arial" charset="0"/>
                <a:cs typeface="Arial" charset="0"/>
              </a:rPr>
              <a:t>tumor cell.</a:t>
            </a:r>
          </a:p>
          <a:p>
            <a:pPr lvl="1">
              <a:spcBef>
                <a:spcPts val="0"/>
              </a:spcBef>
              <a:defRPr/>
            </a:pPr>
            <a:endParaRPr lang="en-US" dirty="0">
              <a:latin typeface="Arial" charset="0"/>
              <a:ea typeface="Arial" charset="0"/>
              <a:cs typeface="Arial" charset="0"/>
            </a:endParaRPr>
          </a:p>
          <a:p>
            <a:pPr lvl="1">
              <a:spcBef>
                <a:spcPts val="0"/>
              </a:spcBef>
              <a:defRPr/>
            </a:pPr>
            <a:r>
              <a:rPr lang="en-US" dirty="0">
                <a:latin typeface="Arial" charset="0"/>
                <a:ea typeface="Arial" charset="0"/>
                <a:cs typeface="Arial" charset="0"/>
              </a:rPr>
              <a:t>A typical tumor contains </a:t>
            </a:r>
            <a:r>
              <a:rPr lang="en-US" dirty="0" smtClean="0">
                <a:latin typeface="Arial" charset="0"/>
                <a:ea typeface="Arial" charset="0"/>
                <a:cs typeface="Arial" charset="0"/>
              </a:rPr>
              <a:t>2-5 </a:t>
            </a:r>
            <a:r>
              <a:rPr lang="en-US" dirty="0" smtClean="0">
                <a:latin typeface="Arial" charset="0"/>
                <a:ea typeface="Arial" charset="0"/>
                <a:cs typeface="Arial" charset="0"/>
              </a:rPr>
              <a:t>drivers.</a:t>
            </a:r>
          </a:p>
          <a:p>
            <a:pPr lvl="1">
              <a:spcBef>
                <a:spcPts val="0"/>
              </a:spcBef>
              <a:defRPr/>
            </a:pPr>
            <a:endParaRPr lang="en-US" dirty="0" smtClean="0">
              <a:latin typeface="Arial" charset="0"/>
              <a:ea typeface="Arial" charset="0"/>
              <a:cs typeface="Arial" charset="0"/>
            </a:endParaRPr>
          </a:p>
          <a:p>
            <a:pPr lvl="1">
              <a:spcBef>
                <a:spcPts val="0"/>
              </a:spcBef>
              <a:defRPr/>
            </a:pPr>
            <a:r>
              <a:rPr lang="en-US" dirty="0" smtClean="0">
                <a:latin typeface="Arial" charset="0"/>
                <a:ea typeface="Arial" charset="0"/>
                <a:cs typeface="Arial" charset="0"/>
              </a:rPr>
              <a:t>Drivers are identified through signals of positive selection.</a:t>
            </a:r>
          </a:p>
          <a:p>
            <a:pPr lvl="1">
              <a:spcBef>
                <a:spcPts val="0"/>
              </a:spcBef>
              <a:defRPr/>
            </a:pPr>
            <a:endParaRPr lang="en-US" dirty="0"/>
          </a:p>
          <a:p>
            <a:pPr>
              <a:spcBef>
                <a:spcPts val="0"/>
              </a:spcBef>
              <a:defRPr/>
            </a:pPr>
            <a:r>
              <a:rPr lang="en-US" b="1" dirty="0">
                <a:solidFill>
                  <a:schemeClr val="accent1">
                    <a:lumMod val="75000"/>
                  </a:schemeClr>
                </a:solidFill>
                <a:latin typeface="Arial"/>
              </a:rPr>
              <a:t>Passengers</a:t>
            </a:r>
          </a:p>
          <a:p>
            <a:pPr lvl="1">
              <a:spcBef>
                <a:spcPts val="0"/>
              </a:spcBef>
              <a:defRPr/>
            </a:pPr>
            <a:r>
              <a:rPr lang="en-US" dirty="0">
                <a:latin typeface="Arial" charset="0"/>
                <a:ea typeface="Arial" charset="0"/>
                <a:cs typeface="Arial" charset="0"/>
              </a:rPr>
              <a:t>Conceptually, a passenger mutation has no direct or indirect effect </a:t>
            </a:r>
            <a:r>
              <a:rPr lang="en-US" dirty="0" smtClean="0">
                <a:latin typeface="Arial" charset="0"/>
                <a:ea typeface="Arial" charset="0"/>
                <a:cs typeface="Arial" charset="0"/>
              </a:rPr>
              <a:t>on tumor progression.</a:t>
            </a:r>
          </a:p>
          <a:p>
            <a:pPr lvl="1">
              <a:spcBef>
                <a:spcPts val="0"/>
              </a:spcBef>
              <a:defRPr/>
            </a:pPr>
            <a:endParaRPr lang="en-US" dirty="0" smtClean="0">
              <a:latin typeface="Arial" charset="0"/>
              <a:ea typeface="Arial" charset="0"/>
              <a:cs typeface="Arial" charset="0"/>
            </a:endParaRPr>
          </a:p>
          <a:p>
            <a:pPr lvl="1">
              <a:spcBef>
                <a:spcPts val="0"/>
              </a:spcBef>
              <a:defRPr/>
            </a:pPr>
            <a:r>
              <a:rPr lang="en-US" dirty="0" smtClean="0">
                <a:latin typeface="Arial" charset="0"/>
                <a:ea typeface="Arial" charset="0"/>
                <a:cs typeface="Arial" charset="0"/>
              </a:rPr>
              <a:t>There are thousands of passengers in a typical cancer genome.</a:t>
            </a:r>
            <a:endParaRPr lang="en-US" dirty="0">
              <a:latin typeface="Arial" charset="0"/>
              <a:ea typeface="Arial" charset="0"/>
              <a:cs typeface="Arial" charset="0"/>
            </a:endParaRPr>
          </a:p>
        </p:txBody>
      </p:sp>
      <p:sp>
        <p:nvSpPr>
          <p:cNvPr id="10" name="Slide Number Placeholder 9"/>
          <p:cNvSpPr>
            <a:spLocks noGrp="1"/>
          </p:cNvSpPr>
          <p:nvPr>
            <p:ph type="sldNum" sz="quarter" idx="12"/>
          </p:nvPr>
        </p:nvSpPr>
        <p:spPr/>
        <p:txBody>
          <a:bodyPr/>
          <a:lstStyle/>
          <a:p>
            <a:fld id="{3BE2E9F8-2334-2345-A4FC-60C0FA9028F0}" type="slidenum">
              <a:rPr lang="en-US" smtClean="0"/>
              <a:t>2</a:t>
            </a:fld>
            <a:endParaRPr lang="en-US"/>
          </a:p>
        </p:txBody>
      </p:sp>
    </p:spTree>
    <p:extLst>
      <p:ext uri="{BB962C8B-B14F-4D97-AF65-F5344CB8AC3E}">
        <p14:creationId xmlns:p14="http://schemas.microsoft.com/office/powerpoint/2010/main" val="2081567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165834"/>
            <a:ext cx="11455400" cy="1200329"/>
          </a:xfrm>
          <a:prstGeom prst="rect">
            <a:avLst/>
          </a:prstGeom>
          <a:noFill/>
        </p:spPr>
        <p:txBody>
          <a:bodyPr wrap="square" rtlCol="0">
            <a:spAutoFit/>
          </a:bodyPr>
          <a:lstStyle/>
          <a:p>
            <a:r>
              <a:rPr lang="en-US" sz="3600" dirty="0" smtClean="0">
                <a:latin typeface="Helvetica Neue" charset="0"/>
                <a:ea typeface="Helvetica Neue" charset="0"/>
                <a:cs typeface="Helvetica Neue" charset="0"/>
              </a:rPr>
              <a:t>Tissue specific randomization </a:t>
            </a:r>
            <a:r>
              <a:rPr lang="en-US" sz="3600" dirty="0" smtClean="0">
                <a:latin typeface="Helvetica Neue" charset="0"/>
                <a:ea typeface="Helvetica Neue" charset="0"/>
                <a:cs typeface="Helvetica Neue" charset="0"/>
              </a:rPr>
              <a:t>to generate covariate corrected </a:t>
            </a:r>
            <a:r>
              <a:rPr lang="en-US" sz="3600" smtClean="0">
                <a:latin typeface="Helvetica Neue" charset="0"/>
                <a:ea typeface="Helvetica Neue" charset="0"/>
                <a:cs typeface="Helvetica Neue" charset="0"/>
              </a:rPr>
              <a:t>updated background</a:t>
            </a:r>
            <a:endParaRPr lang="en-US" sz="3600" dirty="0">
              <a:latin typeface="Helvetica Neue" charset="0"/>
              <a:ea typeface="Helvetica Neue" charset="0"/>
              <a:cs typeface="Helvetica Neue" charset="0"/>
            </a:endParaRPr>
          </a:p>
        </p:txBody>
      </p:sp>
      <p:sp>
        <p:nvSpPr>
          <p:cNvPr id="3" name="TextBox 2"/>
          <p:cNvSpPr txBox="1"/>
          <p:nvPr/>
        </p:nvSpPr>
        <p:spPr>
          <a:xfrm>
            <a:off x="609600" y="1899563"/>
            <a:ext cx="10375899" cy="4247317"/>
          </a:xfrm>
          <a:prstGeom prst="rect">
            <a:avLst/>
          </a:prstGeom>
          <a:noFill/>
        </p:spPr>
        <p:txBody>
          <a:bodyPr wrap="square" rtlCol="0">
            <a:spAutoFit/>
          </a:bodyPr>
          <a:lstStyle/>
          <a:p>
            <a:pPr marL="285750" indent="-285750">
              <a:buFont typeface="Arial" charset="0"/>
              <a:buChar char="•"/>
            </a:pPr>
            <a:r>
              <a:rPr lang="en-US" dirty="0" smtClean="0"/>
              <a:t>Following </a:t>
            </a:r>
            <a:r>
              <a:rPr lang="en-US" dirty="0" smtClean="0"/>
              <a:t>additional conditions </a:t>
            </a:r>
            <a:r>
              <a:rPr lang="en-US" dirty="0" smtClean="0"/>
              <a:t>were applied to generate </a:t>
            </a:r>
            <a:r>
              <a:rPr lang="en-US" dirty="0" smtClean="0"/>
              <a:t>updated  </a:t>
            </a:r>
            <a:r>
              <a:rPr lang="en-US" dirty="0" smtClean="0"/>
              <a:t>randomized dataset </a:t>
            </a:r>
          </a:p>
          <a:p>
            <a:pPr marL="285750" indent="-285750">
              <a:buFont typeface="Arial" charset="0"/>
              <a:buChar char="•"/>
            </a:pPr>
            <a:endParaRPr lang="en-US" dirty="0" smtClean="0"/>
          </a:p>
          <a:p>
            <a:pPr marL="800100" lvl="1" indent="-342900">
              <a:buFont typeface="+mj-lt"/>
              <a:buAutoNum type="arabicPeriod"/>
            </a:pPr>
            <a:endParaRPr lang="en-US" dirty="0"/>
          </a:p>
          <a:p>
            <a:pPr marL="800100" lvl="1" indent="-342900">
              <a:buFont typeface="+mj-lt"/>
              <a:buAutoNum type="arabicPeriod"/>
            </a:pPr>
            <a:r>
              <a:rPr lang="en-US" dirty="0" smtClean="0"/>
              <a:t>Following co-variate corrections were considered for generating the background mutations</a:t>
            </a:r>
            <a:r>
              <a:rPr lang="en-US" dirty="0"/>
              <a:t>:</a:t>
            </a:r>
            <a:endParaRPr lang="en-US" dirty="0" smtClean="0"/>
          </a:p>
          <a:p>
            <a:pPr marL="1257300" lvl="2" indent="-342900">
              <a:buFont typeface="+mj-lt"/>
              <a:buAutoNum type="alphaLcParenR"/>
            </a:pPr>
            <a:r>
              <a:rPr lang="en-US" dirty="0" smtClean="0"/>
              <a:t>Replication timing</a:t>
            </a:r>
          </a:p>
          <a:p>
            <a:pPr marL="1257300" lvl="2" indent="-342900">
              <a:buFont typeface="+mj-lt"/>
              <a:buAutoNum type="alphaLcParenR"/>
            </a:pPr>
            <a:r>
              <a:rPr lang="en-US" dirty="0" smtClean="0"/>
              <a:t>Chromatin </a:t>
            </a:r>
            <a:r>
              <a:rPr lang="en-US" dirty="0" smtClean="0"/>
              <a:t>accessibility</a:t>
            </a:r>
          </a:p>
          <a:p>
            <a:pPr marL="1257300" lvl="2" indent="-342900">
              <a:buFont typeface="+mj-lt"/>
              <a:buAutoNum type="alphaLcParenR"/>
            </a:pPr>
            <a:r>
              <a:rPr lang="en-US" dirty="0" smtClean="0">
                <a:solidFill>
                  <a:srgbClr val="FF0000"/>
                </a:solidFill>
              </a:rPr>
              <a:t>Tissue specific Histone marks </a:t>
            </a:r>
          </a:p>
          <a:p>
            <a:pPr marL="1257300" lvl="2" indent="-342900">
              <a:buFont typeface="+mj-lt"/>
              <a:buAutoNum type="alphaLcParenR"/>
            </a:pPr>
            <a:r>
              <a:rPr lang="en-US" dirty="0" smtClean="0">
                <a:solidFill>
                  <a:srgbClr val="FF0000"/>
                </a:solidFill>
              </a:rPr>
              <a:t>Mutation rate for each window</a:t>
            </a:r>
          </a:p>
          <a:p>
            <a:pPr marL="1257300" lvl="2" indent="-342900">
              <a:buFont typeface="+mj-lt"/>
              <a:buAutoNum type="alphaLcParenR"/>
            </a:pPr>
            <a:r>
              <a:rPr lang="en-US" dirty="0" smtClean="0"/>
              <a:t>Coverage sufficiency</a:t>
            </a:r>
          </a:p>
          <a:p>
            <a:pPr marL="1257300" lvl="2" indent="-342900">
              <a:buFont typeface="+mj-lt"/>
              <a:buAutoNum type="alphaLcParenR"/>
            </a:pPr>
            <a:r>
              <a:rPr lang="en-US" dirty="0" smtClean="0">
                <a:solidFill>
                  <a:srgbClr val="FF0000"/>
                </a:solidFill>
              </a:rPr>
              <a:t>Gene expression (tissue specific)</a:t>
            </a:r>
          </a:p>
          <a:p>
            <a:pPr marL="1257300" lvl="2" indent="-342900">
              <a:buFont typeface="+mj-lt"/>
              <a:buAutoNum type="alphaLcParenR"/>
            </a:pPr>
            <a:r>
              <a:rPr lang="en-US" dirty="0" smtClean="0"/>
              <a:t>GC </a:t>
            </a:r>
            <a:r>
              <a:rPr lang="en-US" dirty="0" smtClean="0"/>
              <a:t>content</a:t>
            </a:r>
          </a:p>
          <a:p>
            <a:pPr marL="1257300" lvl="2" indent="-342900">
              <a:buFont typeface="+mj-lt"/>
              <a:buAutoNum type="alphaLcParenR"/>
            </a:pPr>
            <a:r>
              <a:rPr lang="en-US" dirty="0" smtClean="0"/>
              <a:t>Penta-nucleotide context for Liver and Melanoma </a:t>
            </a:r>
            <a:r>
              <a:rPr lang="en-US" dirty="0" smtClean="0"/>
              <a:t>cohorts</a:t>
            </a:r>
          </a:p>
          <a:p>
            <a:pPr marL="1257300" lvl="2" indent="-342900">
              <a:buFont typeface="+mj-lt"/>
              <a:buAutoNum type="alphaLcParenR"/>
            </a:pPr>
            <a:endParaRPr lang="en-US" dirty="0" smtClean="0"/>
          </a:p>
          <a:p>
            <a:pPr marL="1257300" lvl="2" indent="-342900">
              <a:buFont typeface="+mj-lt"/>
              <a:buAutoNum type="alphaLcParenR"/>
            </a:pPr>
            <a:endParaRPr lang="en-US" dirty="0" smtClean="0"/>
          </a:p>
          <a:p>
            <a:pPr marL="800100" lvl="1" indent="-3429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203EA9C7-D80E-1445-ADA3-595766C9B513}" type="slidenum">
              <a:rPr lang="en-US" smtClean="0"/>
              <a:t>20</a:t>
            </a:fld>
            <a:endParaRPr lang="en-US"/>
          </a:p>
        </p:txBody>
      </p:sp>
    </p:spTree>
    <p:extLst>
      <p:ext uri="{BB962C8B-B14F-4D97-AF65-F5344CB8AC3E}">
        <p14:creationId xmlns:p14="http://schemas.microsoft.com/office/powerpoint/2010/main" val="1484732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038" t="12159" r="8108" b="9926"/>
          <a:stretch/>
        </p:blipFill>
        <p:spPr>
          <a:xfrm>
            <a:off x="787400" y="1397000"/>
            <a:ext cx="3581400" cy="5304526"/>
          </a:xfrm>
          <a:prstGeom prst="rect">
            <a:avLst/>
          </a:prstGeom>
        </p:spPr>
      </p:pic>
      <p:sp>
        <p:nvSpPr>
          <p:cNvPr id="3" name="Shape 274"/>
          <p:cNvSpPr txBox="1"/>
          <p:nvPr/>
        </p:nvSpPr>
        <p:spPr>
          <a:xfrm>
            <a:off x="266700" y="146497"/>
            <a:ext cx="11925300" cy="1060003"/>
          </a:xfrm>
          <a:prstGeom prst="rect">
            <a:avLst/>
          </a:prstGeom>
          <a:noFill/>
          <a:ln>
            <a:noFill/>
          </a:ln>
        </p:spPr>
        <p:txBody>
          <a:bodyPr lIns="91433" tIns="45700" rIns="91433" bIns="45700" anchor="t" anchorCtr="0">
            <a:noAutofit/>
          </a:bodyPr>
          <a:lstStyle/>
          <a:p>
            <a:pPr>
              <a:lnSpc>
                <a:spcPct val="90000"/>
              </a:lnSpc>
              <a:buClr>
                <a:srgbClr val="2F5496"/>
              </a:buClr>
              <a:buSzPct val="25000"/>
            </a:pPr>
            <a:r>
              <a:rPr lang="en-US" sz="3200" dirty="0" smtClean="0">
                <a:latin typeface="Helvetica Neue" charset="0"/>
                <a:ea typeface="Helvetica Neue" charset="0"/>
                <a:cs typeface="Helvetica Neue" charset="0"/>
                <a:sym typeface="Arial"/>
              </a:rPr>
              <a:t>Comparing additive effects of coding mutations in PCAWG and Pancancer Atlas</a:t>
            </a:r>
            <a:endParaRPr lang="en" sz="3200" dirty="0">
              <a:latin typeface="Helvetica Neue" charset="0"/>
              <a:ea typeface="Helvetica Neue" charset="0"/>
              <a:cs typeface="Helvetica Neue" charset="0"/>
              <a:sym typeface="Arial"/>
            </a:endParaRPr>
          </a:p>
        </p:txBody>
      </p:sp>
      <p:sp>
        <p:nvSpPr>
          <p:cNvPr id="4" name="TextBox 3"/>
          <p:cNvSpPr txBox="1"/>
          <p:nvPr/>
        </p:nvSpPr>
        <p:spPr>
          <a:xfrm>
            <a:off x="4991100" y="1803400"/>
            <a:ext cx="6985000" cy="769441"/>
          </a:xfrm>
          <a:prstGeom prst="rect">
            <a:avLst/>
          </a:prstGeom>
          <a:noFill/>
        </p:spPr>
        <p:txBody>
          <a:bodyPr wrap="square" rtlCol="0">
            <a:spAutoFit/>
          </a:bodyPr>
          <a:lstStyle/>
          <a:p>
            <a:r>
              <a:rPr lang="en-US" sz="2200" dirty="0" smtClean="0">
                <a:latin typeface="Times New Roman" charset="0"/>
                <a:ea typeface="Times New Roman" charset="0"/>
                <a:cs typeface="Times New Roman" charset="0"/>
              </a:rPr>
              <a:t>Pan-cancer Atlas has over 10K exome plus (CDS+UTRs) samples for 32 cancer types. </a:t>
            </a:r>
            <a:endParaRPr lang="en-US" sz="2200" dirty="0">
              <a:latin typeface="Times New Roman" charset="0"/>
              <a:ea typeface="Times New Roman" charset="0"/>
              <a:cs typeface="Times New Roman" charset="0"/>
            </a:endParaRPr>
          </a:p>
        </p:txBody>
      </p:sp>
      <p:sp>
        <p:nvSpPr>
          <p:cNvPr id="5" name="TextBox 4"/>
          <p:cNvSpPr txBox="1"/>
          <p:nvPr/>
        </p:nvSpPr>
        <p:spPr>
          <a:xfrm>
            <a:off x="4991100" y="5103363"/>
            <a:ext cx="6985000" cy="1107996"/>
          </a:xfrm>
          <a:prstGeom prst="rect">
            <a:avLst/>
          </a:prstGeom>
          <a:noFill/>
        </p:spPr>
        <p:txBody>
          <a:bodyPr wrap="square" rtlCol="0">
            <a:spAutoFit/>
          </a:bodyPr>
          <a:lstStyle/>
          <a:p>
            <a:r>
              <a:rPr lang="en-US" sz="2200" dirty="0" smtClean="0">
                <a:latin typeface="Times New Roman" charset="0"/>
                <a:ea typeface="Times New Roman" charset="0"/>
                <a:cs typeface="Times New Roman" charset="0"/>
              </a:rPr>
              <a:t>Additional samples in 8 pancan atlas cancer cohorts increases the observed additive variance compared to PCAWG.   </a:t>
            </a:r>
            <a:endParaRPr lang="en-US" sz="2200" dirty="0">
              <a:latin typeface="Times New Roman" charset="0"/>
              <a:ea typeface="Times New Roman" charset="0"/>
              <a:cs typeface="Times New Roman" charset="0"/>
            </a:endParaRPr>
          </a:p>
        </p:txBody>
      </p:sp>
      <p:sp>
        <p:nvSpPr>
          <p:cNvPr id="6" name="TextBox 5"/>
          <p:cNvSpPr txBox="1"/>
          <p:nvPr/>
        </p:nvSpPr>
        <p:spPr>
          <a:xfrm>
            <a:off x="4991100" y="3169741"/>
            <a:ext cx="6985000" cy="1446550"/>
          </a:xfrm>
          <a:prstGeom prst="rect">
            <a:avLst/>
          </a:prstGeom>
          <a:noFill/>
        </p:spPr>
        <p:txBody>
          <a:bodyPr wrap="square" rtlCol="0">
            <a:spAutoFit/>
          </a:bodyPr>
          <a:lstStyle/>
          <a:p>
            <a:r>
              <a:rPr lang="en-US" sz="2200" dirty="0" smtClean="0">
                <a:latin typeface="Times New Roman" charset="0"/>
                <a:ea typeface="Times New Roman" charset="0"/>
                <a:cs typeface="Times New Roman" charset="0"/>
              </a:rPr>
              <a:t>Gene level additive variance analysis for coding mutations in 8 cancer cohorts</a:t>
            </a:r>
          </a:p>
          <a:p>
            <a:r>
              <a:rPr lang="en-US" sz="2200" dirty="0" smtClean="0">
                <a:latin typeface="Times New Roman" charset="0"/>
                <a:ea typeface="Times New Roman" charset="0"/>
                <a:cs typeface="Times New Roman" charset="0"/>
              </a:rPr>
              <a:t>BRCA, SKCM, LUAD, LIHC, KIRP, Ovary, Pancreatic and Medulloblastoma</a:t>
            </a:r>
            <a:endParaRPr lang="en-US" sz="2200" dirty="0">
              <a:latin typeface="Times New Roman" charset="0"/>
              <a:ea typeface="Times New Roman" charset="0"/>
              <a:cs typeface="Times New Roman" charset="0"/>
            </a:endParaRPr>
          </a:p>
        </p:txBody>
      </p:sp>
      <p:sp>
        <p:nvSpPr>
          <p:cNvPr id="7" name="Slide Number Placeholder 6"/>
          <p:cNvSpPr>
            <a:spLocks noGrp="1"/>
          </p:cNvSpPr>
          <p:nvPr>
            <p:ph type="sldNum" sz="quarter" idx="12"/>
          </p:nvPr>
        </p:nvSpPr>
        <p:spPr/>
        <p:txBody>
          <a:bodyPr/>
          <a:lstStyle/>
          <a:p>
            <a:fld id="{3BE2E9F8-2334-2345-A4FC-60C0FA9028F0}" type="slidenum">
              <a:rPr lang="en-US" smtClean="0"/>
              <a:t>21</a:t>
            </a:fld>
            <a:endParaRPr lang="en-US"/>
          </a:p>
        </p:txBody>
      </p:sp>
    </p:spTree>
    <p:extLst>
      <p:ext uri="{BB962C8B-B14F-4D97-AF65-F5344CB8AC3E}">
        <p14:creationId xmlns:p14="http://schemas.microsoft.com/office/powerpoint/2010/main" val="1159597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583" t="13399" r="7722" b="10174"/>
          <a:stretch/>
        </p:blipFill>
        <p:spPr>
          <a:xfrm>
            <a:off x="1447800" y="1765300"/>
            <a:ext cx="2654300" cy="39116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197" t="12159" r="8881" b="8933"/>
          <a:stretch/>
        </p:blipFill>
        <p:spPr>
          <a:xfrm>
            <a:off x="4851400" y="1701800"/>
            <a:ext cx="2628900" cy="40386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1969" t="12407" r="8880" b="9926"/>
          <a:stretch/>
        </p:blipFill>
        <p:spPr>
          <a:xfrm>
            <a:off x="8382000" y="1701800"/>
            <a:ext cx="2603500" cy="3975100"/>
          </a:xfrm>
          <a:prstGeom prst="rect">
            <a:avLst/>
          </a:prstGeom>
        </p:spPr>
      </p:pic>
      <p:sp>
        <p:nvSpPr>
          <p:cNvPr id="5" name="TextBox 4"/>
          <p:cNvSpPr txBox="1"/>
          <p:nvPr/>
        </p:nvSpPr>
        <p:spPr>
          <a:xfrm>
            <a:off x="2609850" y="1503402"/>
            <a:ext cx="1416050" cy="276999"/>
          </a:xfrm>
          <a:prstGeom prst="rect">
            <a:avLst/>
          </a:prstGeom>
          <a:noFill/>
        </p:spPr>
        <p:txBody>
          <a:bodyPr wrap="square" rtlCol="0">
            <a:spAutoFit/>
          </a:bodyPr>
          <a:lstStyle/>
          <a:p>
            <a:r>
              <a:rPr lang="en-US" sz="1200" b="1" dirty="0" smtClean="0">
                <a:latin typeface="Arial" charset="0"/>
                <a:ea typeface="Arial" charset="0"/>
                <a:cs typeface="Arial" charset="0"/>
              </a:rPr>
              <a:t>PCAWG drivers</a:t>
            </a:r>
            <a:endParaRPr lang="en-US" sz="1200" b="1" dirty="0">
              <a:latin typeface="Arial" charset="0"/>
              <a:ea typeface="Arial" charset="0"/>
              <a:cs typeface="Arial" charset="0"/>
            </a:endParaRPr>
          </a:p>
        </p:txBody>
      </p:sp>
      <p:sp>
        <p:nvSpPr>
          <p:cNvPr id="7" name="TextBox 6"/>
          <p:cNvSpPr txBox="1"/>
          <p:nvPr/>
        </p:nvSpPr>
        <p:spPr>
          <a:xfrm>
            <a:off x="5613400" y="1503402"/>
            <a:ext cx="1987550" cy="276999"/>
          </a:xfrm>
          <a:prstGeom prst="rect">
            <a:avLst/>
          </a:prstGeom>
          <a:noFill/>
        </p:spPr>
        <p:txBody>
          <a:bodyPr wrap="square" rtlCol="0">
            <a:spAutoFit/>
          </a:bodyPr>
          <a:lstStyle/>
          <a:p>
            <a:r>
              <a:rPr lang="en-US" sz="1200" b="1" smtClean="0">
                <a:latin typeface="Arial" charset="0"/>
                <a:ea typeface="Arial" charset="0"/>
                <a:cs typeface="Arial" charset="0"/>
              </a:rPr>
              <a:t>Noncoding passengers</a:t>
            </a:r>
            <a:endParaRPr lang="en-US" sz="1200" b="1" dirty="0">
              <a:latin typeface="Arial" charset="0"/>
              <a:ea typeface="Arial" charset="0"/>
              <a:cs typeface="Arial" charset="0"/>
            </a:endParaRPr>
          </a:p>
        </p:txBody>
      </p:sp>
      <p:sp>
        <p:nvSpPr>
          <p:cNvPr id="8" name="TextBox 7"/>
          <p:cNvSpPr txBox="1"/>
          <p:nvPr/>
        </p:nvSpPr>
        <p:spPr>
          <a:xfrm>
            <a:off x="9067800" y="1503402"/>
            <a:ext cx="1987550" cy="276999"/>
          </a:xfrm>
          <a:prstGeom prst="rect">
            <a:avLst/>
          </a:prstGeom>
          <a:noFill/>
        </p:spPr>
        <p:txBody>
          <a:bodyPr wrap="square" rtlCol="0">
            <a:spAutoFit/>
          </a:bodyPr>
          <a:lstStyle/>
          <a:p>
            <a:r>
              <a:rPr lang="en-US" sz="1200" b="1" dirty="0" smtClean="0">
                <a:latin typeface="Arial" charset="0"/>
                <a:ea typeface="Arial" charset="0"/>
                <a:cs typeface="Arial" charset="0"/>
              </a:rPr>
              <a:t>All passengers</a:t>
            </a:r>
            <a:endParaRPr lang="en-US" sz="1200" b="1" dirty="0">
              <a:latin typeface="Arial" charset="0"/>
              <a:ea typeface="Arial" charset="0"/>
              <a:cs typeface="Arial" charset="0"/>
            </a:endParaRPr>
          </a:p>
        </p:txBody>
      </p:sp>
      <p:sp>
        <p:nvSpPr>
          <p:cNvPr id="9" name="Shape 274"/>
          <p:cNvSpPr txBox="1"/>
          <p:nvPr/>
        </p:nvSpPr>
        <p:spPr>
          <a:xfrm>
            <a:off x="266700" y="146497"/>
            <a:ext cx="11925300" cy="1060003"/>
          </a:xfrm>
          <a:prstGeom prst="rect">
            <a:avLst/>
          </a:prstGeom>
          <a:noFill/>
          <a:ln>
            <a:noFill/>
          </a:ln>
        </p:spPr>
        <p:txBody>
          <a:bodyPr lIns="91433" tIns="45700" rIns="91433" bIns="45700" anchor="t" anchorCtr="0">
            <a:noAutofit/>
          </a:bodyPr>
          <a:lstStyle/>
          <a:p>
            <a:pPr>
              <a:lnSpc>
                <a:spcPct val="90000"/>
              </a:lnSpc>
              <a:buClr>
                <a:srgbClr val="2F5496"/>
              </a:buClr>
              <a:buSzPct val="25000"/>
            </a:pPr>
            <a:r>
              <a:rPr lang="en-US" sz="3200" dirty="0" smtClean="0">
                <a:latin typeface="Helvetica Neue" charset="0"/>
                <a:ea typeface="Helvetica Neue" charset="0"/>
                <a:cs typeface="Helvetica Neue" charset="0"/>
                <a:sym typeface="Arial"/>
              </a:rPr>
              <a:t>Incorporating tissue specific background models for PCAWG samples</a:t>
            </a:r>
            <a:endParaRPr lang="en" sz="3200" dirty="0">
              <a:latin typeface="Helvetica Neue" charset="0"/>
              <a:ea typeface="Helvetica Neue" charset="0"/>
              <a:cs typeface="Helvetica Neue" charset="0"/>
              <a:sym typeface="Arial"/>
            </a:endParaRPr>
          </a:p>
        </p:txBody>
      </p:sp>
      <p:sp>
        <p:nvSpPr>
          <p:cNvPr id="10" name="TextBox 9"/>
          <p:cNvSpPr txBox="1"/>
          <p:nvPr/>
        </p:nvSpPr>
        <p:spPr>
          <a:xfrm>
            <a:off x="514350" y="6002298"/>
            <a:ext cx="11499850" cy="769441"/>
          </a:xfrm>
          <a:prstGeom prst="rect">
            <a:avLst/>
          </a:prstGeom>
          <a:noFill/>
        </p:spPr>
        <p:txBody>
          <a:bodyPr wrap="square" rtlCol="0">
            <a:spAutoFit/>
          </a:bodyPr>
          <a:lstStyle/>
          <a:p>
            <a:r>
              <a:rPr lang="en-US" sz="2200" dirty="0" smtClean="0">
                <a:latin typeface="Times New Roman" charset="0"/>
                <a:ea typeface="Times New Roman" charset="0"/>
                <a:cs typeface="Times New Roman" charset="0"/>
              </a:rPr>
              <a:t>Tissue specific neutral model based additive variance (SNV-level) estimate contribution improves for noncoding passengers. </a:t>
            </a:r>
            <a:endParaRPr lang="en-US" sz="2200" dirty="0">
              <a:latin typeface="Times New Roman" charset="0"/>
              <a:ea typeface="Times New Roman" charset="0"/>
              <a:cs typeface="Times New Roman" charset="0"/>
            </a:endParaRPr>
          </a:p>
        </p:txBody>
      </p:sp>
      <p:sp>
        <p:nvSpPr>
          <p:cNvPr id="6" name="Slide Number Placeholder 5"/>
          <p:cNvSpPr>
            <a:spLocks noGrp="1"/>
          </p:cNvSpPr>
          <p:nvPr>
            <p:ph type="sldNum" sz="quarter" idx="12"/>
          </p:nvPr>
        </p:nvSpPr>
        <p:spPr/>
        <p:txBody>
          <a:bodyPr/>
          <a:lstStyle/>
          <a:p>
            <a:fld id="{3BE2E9F8-2334-2345-A4FC-60C0FA9028F0}" type="slidenum">
              <a:rPr lang="en-US" smtClean="0"/>
              <a:t>22</a:t>
            </a:fld>
            <a:endParaRPr lang="en-US"/>
          </a:p>
        </p:txBody>
      </p:sp>
    </p:spTree>
    <p:extLst>
      <p:ext uri="{BB962C8B-B14F-4D97-AF65-F5344CB8AC3E}">
        <p14:creationId xmlns:p14="http://schemas.microsoft.com/office/powerpoint/2010/main" val="1149207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300" y="241300"/>
            <a:ext cx="11950700" cy="584775"/>
          </a:xfrm>
          <a:prstGeom prst="rect">
            <a:avLst/>
          </a:prstGeom>
        </p:spPr>
        <p:txBody>
          <a:bodyPr wrap="square">
            <a:spAutoFit/>
          </a:bodyPr>
          <a:lstStyle/>
          <a:p>
            <a:pPr algn="ctr"/>
            <a:r>
              <a:rPr lang="en-US" sz="3200" dirty="0" smtClean="0">
                <a:solidFill>
                  <a:srgbClr val="444444"/>
                </a:solidFill>
                <a:effectLst/>
                <a:latin typeface="Helvetica Neue" charset="0"/>
                <a:ea typeface="Helvetica Neue" charset="0"/>
                <a:cs typeface="Helvetica Neue" charset="0"/>
              </a:rPr>
              <a:t>Summary and Future Directions</a:t>
            </a:r>
            <a:endParaRPr lang="en-US" sz="3200" dirty="0">
              <a:latin typeface="Helvetica Neue" charset="0"/>
              <a:ea typeface="Helvetica Neue" charset="0"/>
              <a:cs typeface="Helvetica Neue" charset="0"/>
            </a:endParaRPr>
          </a:p>
        </p:txBody>
      </p:sp>
      <p:sp>
        <p:nvSpPr>
          <p:cNvPr id="3" name="TextBox 2"/>
          <p:cNvSpPr txBox="1"/>
          <p:nvPr/>
        </p:nvSpPr>
        <p:spPr>
          <a:xfrm>
            <a:off x="523875" y="1117600"/>
            <a:ext cx="11385550" cy="5847755"/>
          </a:xfrm>
          <a:prstGeom prst="rect">
            <a:avLst/>
          </a:prstGeom>
          <a:noFill/>
        </p:spPr>
        <p:txBody>
          <a:bodyPr wrap="square" rtlCol="0">
            <a:spAutoFit/>
          </a:bodyPr>
          <a:lstStyle/>
          <a:p>
            <a:r>
              <a:rPr lang="en-US" sz="2400" dirty="0" smtClean="0">
                <a:latin typeface="Times New Roman" charset="0"/>
                <a:ea typeface="Times New Roman" charset="0"/>
                <a:cs typeface="Times New Roman" charset="0"/>
              </a:rPr>
              <a:t>Additive variance based approach to extend the canonical driver-passenger model.</a:t>
            </a:r>
          </a:p>
          <a:p>
            <a:endParaRPr lang="en-US" sz="2200" dirty="0" smtClean="0">
              <a:latin typeface="Times New Roman" charset="0"/>
              <a:ea typeface="Times New Roman" charset="0"/>
              <a:cs typeface="Times New Roman" charset="0"/>
            </a:endParaRPr>
          </a:p>
          <a:p>
            <a:r>
              <a:rPr lang="en-US" sz="2200" dirty="0" smtClean="0">
                <a:latin typeface="Times New Roman" charset="0"/>
                <a:ea typeface="Times New Roman" charset="0"/>
                <a:cs typeface="Times New Roman" charset="0"/>
              </a:rPr>
              <a:t>a) Power is an issue for current driver detection approaches</a:t>
            </a:r>
          </a:p>
          <a:p>
            <a:endParaRPr lang="en-US" sz="2200" dirty="0" smtClean="0">
              <a:latin typeface="Times New Roman" charset="0"/>
              <a:ea typeface="Times New Roman" charset="0"/>
              <a:cs typeface="Times New Roman" charset="0"/>
            </a:endParaRPr>
          </a:p>
          <a:p>
            <a:r>
              <a:rPr lang="en-US" sz="2200" dirty="0" smtClean="0">
                <a:latin typeface="Times New Roman" charset="0"/>
                <a:ea typeface="Times New Roman" charset="0"/>
                <a:cs typeface="Times New Roman" charset="0"/>
              </a:rPr>
              <a:t>b) Looking at aggregated effect can help identify mini drivers and deleterious passengers</a:t>
            </a:r>
          </a:p>
          <a:p>
            <a:endParaRPr lang="en-US" sz="2200" dirty="0" smtClean="0">
              <a:latin typeface="Times New Roman" charset="0"/>
              <a:ea typeface="Times New Roman" charset="0"/>
              <a:cs typeface="Times New Roman" charset="0"/>
            </a:endParaRPr>
          </a:p>
          <a:p>
            <a:r>
              <a:rPr lang="en-US" sz="2200" dirty="0" smtClean="0">
                <a:latin typeface="Times New Roman" charset="0"/>
                <a:ea typeface="Times New Roman" charset="0"/>
                <a:cs typeface="Times New Roman" charset="0"/>
              </a:rPr>
              <a:t>c) generating sensitive background model remains challenging</a:t>
            </a:r>
          </a:p>
          <a:p>
            <a:endParaRPr lang="en-US" sz="2200" dirty="0">
              <a:latin typeface="Times New Roman" charset="0"/>
              <a:ea typeface="Times New Roman" charset="0"/>
              <a:cs typeface="Times New Roman" charset="0"/>
            </a:endParaRPr>
          </a:p>
          <a:p>
            <a:r>
              <a:rPr lang="en-US" sz="2200" dirty="0" smtClean="0">
                <a:latin typeface="Times New Roman" charset="0"/>
                <a:ea typeface="Times New Roman" charset="0"/>
                <a:cs typeface="Times New Roman" charset="0"/>
              </a:rPr>
              <a:t>d) additional samples and subclonal information can help in detecting accurate additive effects of passenger mutations in cancer</a:t>
            </a:r>
          </a:p>
          <a:p>
            <a:endParaRPr lang="en-US" sz="2200" dirty="0">
              <a:latin typeface="Times New Roman" charset="0"/>
              <a:ea typeface="Times New Roman" charset="0"/>
              <a:cs typeface="Times New Roman" charset="0"/>
            </a:endParaRPr>
          </a:p>
          <a:p>
            <a:r>
              <a:rPr lang="en-US" sz="2200" dirty="0" smtClean="0">
                <a:latin typeface="Times New Roman" charset="0"/>
                <a:ea typeface="Times New Roman" charset="0"/>
                <a:cs typeface="Times New Roman" charset="0"/>
              </a:rPr>
              <a:t>e) Estimate frequency of mini drivers and deleterious passengers in different cancer cohorts</a:t>
            </a:r>
          </a:p>
          <a:p>
            <a:endParaRPr lang="en-US" sz="2200" dirty="0">
              <a:latin typeface="Times New Roman" charset="0"/>
              <a:ea typeface="Times New Roman" charset="0"/>
              <a:cs typeface="Times New Roman" charset="0"/>
            </a:endParaRPr>
          </a:p>
          <a:p>
            <a:r>
              <a:rPr lang="en-US" sz="2200" dirty="0" smtClean="0">
                <a:latin typeface="Times New Roman" charset="0"/>
                <a:ea typeface="Times New Roman" charset="0"/>
                <a:cs typeface="Times New Roman" charset="0"/>
              </a:rPr>
              <a:t>f) Using multivariate information theoretic approach to identify gene level interactions(somatic-somatic &amp; somatic-</a:t>
            </a:r>
            <a:r>
              <a:rPr lang="en-US" sz="2200" dirty="0" err="1" smtClean="0">
                <a:latin typeface="Times New Roman" charset="0"/>
                <a:ea typeface="Times New Roman" charset="0"/>
                <a:cs typeface="Times New Roman" charset="0"/>
              </a:rPr>
              <a:t>germine</a:t>
            </a:r>
            <a:r>
              <a:rPr lang="en-US" sz="2200" dirty="0" smtClean="0">
                <a:latin typeface="Times New Roman" charset="0"/>
                <a:ea typeface="Times New Roman" charset="0"/>
                <a:cs typeface="Times New Roman" charset="0"/>
              </a:rPr>
              <a:t>) in different cancers.</a:t>
            </a:r>
          </a:p>
          <a:p>
            <a:endParaRPr lang="en-US" sz="2200" dirty="0">
              <a:latin typeface="Times New Roman" charset="0"/>
              <a:ea typeface="Times New Roman" charset="0"/>
              <a:cs typeface="Times New Roman" charset="0"/>
            </a:endParaRPr>
          </a:p>
          <a:p>
            <a:endParaRPr lang="en-US" sz="2000"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3BE2E9F8-2334-2345-A4FC-60C0FA9028F0}" type="slidenum">
              <a:rPr lang="en-US" smtClean="0"/>
              <a:t>23</a:t>
            </a:fld>
            <a:endParaRPr lang="en-US"/>
          </a:p>
        </p:txBody>
      </p:sp>
    </p:spTree>
    <p:extLst>
      <p:ext uri="{BB962C8B-B14F-4D97-AF65-F5344CB8AC3E}">
        <p14:creationId xmlns:p14="http://schemas.microsoft.com/office/powerpoint/2010/main" val="1592863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65565"/>
          <a:stretch/>
        </p:blipFill>
        <p:spPr>
          <a:xfrm>
            <a:off x="560888" y="1296138"/>
            <a:ext cx="6006275" cy="3631462"/>
          </a:xfrm>
          <a:prstGeom prst="rect">
            <a:avLst/>
          </a:prstGeom>
        </p:spPr>
      </p:pic>
      <p:sp>
        <p:nvSpPr>
          <p:cNvPr id="3" name="TextBox 2"/>
          <p:cNvSpPr txBox="1"/>
          <p:nvPr/>
        </p:nvSpPr>
        <p:spPr>
          <a:xfrm>
            <a:off x="560888" y="1296138"/>
            <a:ext cx="353512" cy="369332"/>
          </a:xfrm>
          <a:prstGeom prst="rect">
            <a:avLst/>
          </a:prstGeom>
          <a:solidFill>
            <a:schemeClr val="bg1"/>
          </a:solidFill>
        </p:spPr>
        <p:txBody>
          <a:bodyPr wrap="square" rtlCol="0">
            <a:spAutoFit/>
          </a:bodyPr>
          <a:lstStyle/>
          <a:p>
            <a:endParaRPr lang="en-US" dirty="0"/>
          </a:p>
        </p:txBody>
      </p:sp>
      <p:sp>
        <p:nvSpPr>
          <p:cNvPr id="5" name="Shape 531"/>
          <p:cNvSpPr txBox="1"/>
          <p:nvPr/>
        </p:nvSpPr>
        <p:spPr>
          <a:xfrm>
            <a:off x="366859" y="189568"/>
            <a:ext cx="11176643" cy="646771"/>
          </a:xfrm>
          <a:prstGeom prst="rect">
            <a:avLst/>
          </a:prstGeom>
          <a:noFill/>
          <a:ln>
            <a:noFill/>
          </a:ln>
        </p:spPr>
        <p:txBody>
          <a:bodyPr wrap="square" lIns="121900" tIns="121900" rIns="121900" bIns="121900" anchor="ctr" anchorCtr="0">
            <a:noAutofit/>
          </a:bodyPr>
          <a:lstStyle/>
          <a:p>
            <a:pPr algn="ctr"/>
            <a:r>
              <a:rPr lang="en-US" sz="3600" dirty="0" smtClean="0">
                <a:solidFill>
                  <a:srgbClr val="22228B"/>
                </a:solidFill>
                <a:highlight>
                  <a:srgbClr val="FFFFFF"/>
                </a:highlight>
                <a:latin typeface="Helvetica Neue" charset="0"/>
                <a:ea typeface="Helvetica Neue" charset="0"/>
                <a:cs typeface="Helvetica Neue" charset="0"/>
              </a:rPr>
              <a:t>Identifying cancer drivers at subgene resolution</a:t>
            </a:r>
            <a:endParaRPr lang="en" sz="3600" dirty="0">
              <a:solidFill>
                <a:srgbClr val="22228B"/>
              </a:solidFill>
              <a:highlight>
                <a:srgbClr val="FFFFFF"/>
              </a:highlight>
              <a:latin typeface="Helvetica Neue" charset="0"/>
              <a:ea typeface="Helvetica Neue" charset="0"/>
              <a:cs typeface="Helvetica Neue" charset="0"/>
            </a:endParaRPr>
          </a:p>
        </p:txBody>
      </p:sp>
      <p:sp>
        <p:nvSpPr>
          <p:cNvPr id="6" name="TextBox 5"/>
          <p:cNvSpPr txBox="1"/>
          <p:nvPr/>
        </p:nvSpPr>
        <p:spPr>
          <a:xfrm>
            <a:off x="7021669" y="1682444"/>
            <a:ext cx="5170331" cy="1107996"/>
          </a:xfrm>
          <a:prstGeom prst="rect">
            <a:avLst/>
          </a:prstGeom>
          <a:noFill/>
        </p:spPr>
        <p:txBody>
          <a:bodyPr wrap="square" rtlCol="0">
            <a:spAutoFit/>
          </a:bodyPr>
          <a:lstStyle/>
          <a:p>
            <a:r>
              <a:rPr lang="en-US" sz="2200" dirty="0" smtClean="0">
                <a:latin typeface="Times New Roman" charset="0"/>
                <a:ea typeface="Times New Roman" charset="0"/>
                <a:cs typeface="Times New Roman" charset="0"/>
              </a:rPr>
              <a:t>Signal of nonrandom distribution of mutations at various level of biological resolution.</a:t>
            </a:r>
            <a:endParaRPr lang="en-US" sz="2200" dirty="0">
              <a:latin typeface="Times New Roman" charset="0"/>
              <a:ea typeface="Times New Roman" charset="0"/>
              <a:cs typeface="Times New Roman" charset="0"/>
            </a:endParaRPr>
          </a:p>
        </p:txBody>
      </p:sp>
      <p:sp>
        <p:nvSpPr>
          <p:cNvPr id="7" name="TextBox 6"/>
          <p:cNvSpPr txBox="1"/>
          <p:nvPr/>
        </p:nvSpPr>
        <p:spPr>
          <a:xfrm>
            <a:off x="7021668" y="3328794"/>
            <a:ext cx="5170331" cy="2954655"/>
          </a:xfrm>
          <a:prstGeom prst="rect">
            <a:avLst/>
          </a:prstGeom>
          <a:noFill/>
        </p:spPr>
        <p:txBody>
          <a:bodyPr wrap="square" rtlCol="0">
            <a:spAutoFit/>
          </a:bodyPr>
          <a:lstStyle/>
          <a:p>
            <a:r>
              <a:rPr lang="en-US" sz="2000" dirty="0" smtClean="0">
                <a:latin typeface="Times New Roman" charset="0"/>
                <a:ea typeface="Times New Roman" charset="0"/>
                <a:cs typeface="Times New Roman" charset="0"/>
              </a:rPr>
              <a:t>Methods vary in approach to identify nonrandom distributions.</a:t>
            </a:r>
          </a:p>
          <a:p>
            <a:endParaRPr lang="en-US" sz="2000" dirty="0" smtClean="0">
              <a:latin typeface="Times New Roman" charset="0"/>
              <a:ea typeface="Times New Roman" charset="0"/>
              <a:cs typeface="Times New Roman" charset="0"/>
            </a:endParaRPr>
          </a:p>
          <a:p>
            <a:pPr marL="457200" indent="-457200">
              <a:buAutoNum type="alphaLcParenR"/>
            </a:pPr>
            <a:r>
              <a:rPr lang="en-US" dirty="0" smtClean="0">
                <a:latin typeface="Times New Roman" charset="0"/>
                <a:ea typeface="Times New Roman" charset="0"/>
                <a:cs typeface="Times New Roman" charset="0"/>
              </a:rPr>
              <a:t>Protein sequence based approach: linear cluster of mutations.</a:t>
            </a:r>
          </a:p>
          <a:p>
            <a:pPr marL="457200" indent="-457200">
              <a:buAutoNum type="alphaLcParenR"/>
            </a:pPr>
            <a:endParaRPr lang="en-US" dirty="0">
              <a:latin typeface="Times New Roman" charset="0"/>
              <a:ea typeface="Times New Roman" charset="0"/>
              <a:cs typeface="Times New Roman" charset="0"/>
            </a:endParaRPr>
          </a:p>
          <a:p>
            <a:pPr marL="457200" indent="-457200">
              <a:buAutoNum type="alphaLcParenR"/>
            </a:pPr>
            <a:r>
              <a:rPr lang="en-US" dirty="0" smtClean="0">
                <a:latin typeface="Times New Roman" charset="0"/>
                <a:ea typeface="Times New Roman" charset="0"/>
                <a:cs typeface="Times New Roman" charset="0"/>
              </a:rPr>
              <a:t>3D protein structure: spatial cluster of mutation</a:t>
            </a:r>
          </a:p>
          <a:p>
            <a:pPr marL="457200" indent="-457200">
              <a:buAutoNum type="alphaLcParenR"/>
            </a:pPr>
            <a:endParaRPr lang="en-US" dirty="0">
              <a:latin typeface="Times New Roman" charset="0"/>
              <a:ea typeface="Times New Roman" charset="0"/>
              <a:cs typeface="Times New Roman" charset="0"/>
            </a:endParaRPr>
          </a:p>
          <a:p>
            <a:pPr marL="457200" indent="-457200">
              <a:buAutoNum type="alphaLcParenR"/>
            </a:pPr>
            <a:r>
              <a:rPr lang="en-US" dirty="0" smtClean="0">
                <a:latin typeface="Times New Roman" charset="0"/>
                <a:ea typeface="Times New Roman" charset="0"/>
                <a:cs typeface="Times New Roman" charset="0"/>
              </a:rPr>
              <a:t>Position of mutation : de novo cluster identification</a:t>
            </a:r>
          </a:p>
        </p:txBody>
      </p:sp>
      <p:sp>
        <p:nvSpPr>
          <p:cNvPr id="8" name="Slide Number Placeholder 7"/>
          <p:cNvSpPr>
            <a:spLocks noGrp="1"/>
          </p:cNvSpPr>
          <p:nvPr>
            <p:ph type="sldNum" sz="quarter" idx="12"/>
          </p:nvPr>
        </p:nvSpPr>
        <p:spPr/>
        <p:txBody>
          <a:bodyPr/>
          <a:lstStyle/>
          <a:p>
            <a:fld id="{3BE2E9F8-2334-2345-A4FC-60C0FA9028F0}" type="slidenum">
              <a:rPr lang="en-US" smtClean="0"/>
              <a:t>24</a:t>
            </a:fld>
            <a:endParaRPr lang="en-US"/>
          </a:p>
        </p:txBody>
      </p:sp>
    </p:spTree>
    <p:extLst>
      <p:ext uri="{BB962C8B-B14F-4D97-AF65-F5344CB8AC3E}">
        <p14:creationId xmlns:p14="http://schemas.microsoft.com/office/powerpoint/2010/main" val="1443756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4826"/>
          <a:stretch/>
        </p:blipFill>
        <p:spPr>
          <a:xfrm>
            <a:off x="632316" y="920146"/>
            <a:ext cx="5188935" cy="5937854"/>
          </a:xfrm>
          <a:prstGeom prst="rect">
            <a:avLst/>
          </a:prstGeom>
        </p:spPr>
      </p:pic>
      <p:sp>
        <p:nvSpPr>
          <p:cNvPr id="3" name="Shape 531"/>
          <p:cNvSpPr txBox="1"/>
          <p:nvPr/>
        </p:nvSpPr>
        <p:spPr>
          <a:xfrm>
            <a:off x="366859" y="189568"/>
            <a:ext cx="11176643" cy="646771"/>
          </a:xfrm>
          <a:prstGeom prst="rect">
            <a:avLst/>
          </a:prstGeom>
          <a:noFill/>
          <a:ln>
            <a:noFill/>
          </a:ln>
        </p:spPr>
        <p:txBody>
          <a:bodyPr wrap="square" lIns="121900" tIns="121900" rIns="121900" bIns="121900" anchor="ctr" anchorCtr="0">
            <a:noAutofit/>
          </a:bodyPr>
          <a:lstStyle/>
          <a:p>
            <a:pPr algn="ctr"/>
            <a:r>
              <a:rPr lang="en-US" sz="3600" dirty="0" smtClean="0">
                <a:solidFill>
                  <a:srgbClr val="22228B"/>
                </a:solidFill>
                <a:highlight>
                  <a:srgbClr val="FFFFFF"/>
                </a:highlight>
                <a:latin typeface="Helvetica Neue" charset="0"/>
                <a:ea typeface="Helvetica Neue" charset="0"/>
                <a:cs typeface="Helvetica Neue" charset="0"/>
              </a:rPr>
              <a:t>Identifying cancer drivers at subgene resolution</a:t>
            </a:r>
            <a:endParaRPr lang="en" sz="3600" dirty="0">
              <a:solidFill>
                <a:srgbClr val="22228B"/>
              </a:solidFill>
              <a:highlight>
                <a:srgbClr val="FFFFFF"/>
              </a:highlight>
              <a:latin typeface="Helvetica Neue" charset="0"/>
              <a:ea typeface="Helvetica Neue" charset="0"/>
              <a:cs typeface="Helvetica Neue" charset="0"/>
            </a:endParaRPr>
          </a:p>
        </p:txBody>
      </p:sp>
      <p:sp>
        <p:nvSpPr>
          <p:cNvPr id="4" name="TextBox 3"/>
          <p:cNvSpPr txBox="1"/>
          <p:nvPr/>
        </p:nvSpPr>
        <p:spPr>
          <a:xfrm>
            <a:off x="6347409" y="1070044"/>
            <a:ext cx="5694333" cy="1292662"/>
          </a:xfrm>
          <a:prstGeom prst="rect">
            <a:avLst/>
          </a:prstGeom>
          <a:noFill/>
        </p:spPr>
        <p:txBody>
          <a:bodyPr wrap="square" rtlCol="0">
            <a:spAutoFit/>
          </a:bodyPr>
          <a:lstStyle/>
          <a:p>
            <a:r>
              <a:rPr lang="en-US" sz="2000" dirty="0" smtClean="0">
                <a:latin typeface="Times New Roman" charset="0"/>
                <a:ea typeface="Times New Roman" charset="0"/>
                <a:cs typeface="Times New Roman" charset="0"/>
              </a:rPr>
              <a:t>Type I method looks for mutation cluster along the gene sequence. </a:t>
            </a:r>
          </a:p>
          <a:p>
            <a:r>
              <a:rPr lang="en-US" sz="2200" dirty="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rPr>
              <a:t>Differs in specific background model. </a:t>
            </a:r>
          </a:p>
          <a:p>
            <a:r>
              <a:rPr lang="en-US" sz="1600" dirty="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rPr>
              <a:t>                 Can be applied for any gene sequence</a:t>
            </a:r>
            <a:endParaRPr lang="en-US" sz="1600" dirty="0">
              <a:latin typeface="Times New Roman" charset="0"/>
              <a:ea typeface="Times New Roman" charset="0"/>
              <a:cs typeface="Times New Roman" charset="0"/>
            </a:endParaRPr>
          </a:p>
        </p:txBody>
      </p:sp>
      <p:sp>
        <p:nvSpPr>
          <p:cNvPr id="6" name="TextBox 5"/>
          <p:cNvSpPr txBox="1"/>
          <p:nvPr/>
        </p:nvSpPr>
        <p:spPr>
          <a:xfrm>
            <a:off x="6347409" y="2591290"/>
            <a:ext cx="5694333" cy="1292662"/>
          </a:xfrm>
          <a:prstGeom prst="rect">
            <a:avLst/>
          </a:prstGeom>
          <a:noFill/>
        </p:spPr>
        <p:txBody>
          <a:bodyPr wrap="square" rtlCol="0">
            <a:spAutoFit/>
          </a:bodyPr>
          <a:lstStyle/>
          <a:p>
            <a:r>
              <a:rPr lang="en-US" sz="2000" dirty="0" smtClean="0">
                <a:latin typeface="Times New Roman" charset="0"/>
                <a:ea typeface="Times New Roman" charset="0"/>
                <a:cs typeface="Times New Roman" charset="0"/>
              </a:rPr>
              <a:t>Type II finds novel mutation cluster</a:t>
            </a: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using 3D structure of the protein </a:t>
            </a:r>
          </a:p>
          <a:p>
            <a:r>
              <a:rPr lang="en-US" sz="2200" dirty="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rPr>
              <a:t>Differs in utilizing structural data to identify cluster</a:t>
            </a:r>
          </a:p>
          <a:p>
            <a:r>
              <a:rPr lang="en-US" sz="1600" dirty="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rPr>
              <a:t>                 Can be applied for only proteins with 3D structure</a:t>
            </a:r>
            <a:endParaRPr lang="en-US" sz="1600" dirty="0">
              <a:latin typeface="Times New Roman" charset="0"/>
              <a:ea typeface="Times New Roman" charset="0"/>
              <a:cs typeface="Times New Roman" charset="0"/>
            </a:endParaRPr>
          </a:p>
        </p:txBody>
      </p:sp>
      <p:sp>
        <p:nvSpPr>
          <p:cNvPr id="7" name="TextBox 6"/>
          <p:cNvSpPr txBox="1"/>
          <p:nvPr/>
        </p:nvSpPr>
        <p:spPr>
          <a:xfrm>
            <a:off x="6347410" y="4025533"/>
            <a:ext cx="5694333" cy="1292662"/>
          </a:xfrm>
          <a:prstGeom prst="rect">
            <a:avLst/>
          </a:prstGeom>
          <a:noFill/>
        </p:spPr>
        <p:txBody>
          <a:bodyPr wrap="square" rtlCol="0">
            <a:spAutoFit/>
          </a:bodyPr>
          <a:lstStyle/>
          <a:p>
            <a:r>
              <a:rPr lang="en-US" sz="2000" dirty="0" smtClean="0">
                <a:latin typeface="Times New Roman" charset="0"/>
                <a:ea typeface="Times New Roman" charset="0"/>
                <a:cs typeface="Times New Roman" charset="0"/>
              </a:rPr>
              <a:t>Type III analyze linear protein regions to identify those enriched in cancer mutations</a:t>
            </a:r>
          </a:p>
          <a:p>
            <a:r>
              <a:rPr lang="en-US" sz="2200" dirty="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rPr>
              <a:t>Protein domain, post-translational modification sites</a:t>
            </a:r>
          </a:p>
          <a:p>
            <a:r>
              <a:rPr lang="en-US" sz="1600" dirty="0" smtClean="0">
                <a:latin typeface="Times New Roman" charset="0"/>
                <a:ea typeface="Times New Roman" charset="0"/>
                <a:cs typeface="Times New Roman" charset="0"/>
              </a:rPr>
              <a:t>                  Can be applied for proteins with external domain info</a:t>
            </a:r>
            <a:endParaRPr lang="en-US" sz="1600" dirty="0">
              <a:latin typeface="Times New Roman" charset="0"/>
              <a:ea typeface="Times New Roman" charset="0"/>
              <a:cs typeface="Times New Roman" charset="0"/>
            </a:endParaRPr>
          </a:p>
        </p:txBody>
      </p:sp>
      <p:sp>
        <p:nvSpPr>
          <p:cNvPr id="8" name="TextBox 7"/>
          <p:cNvSpPr txBox="1"/>
          <p:nvPr/>
        </p:nvSpPr>
        <p:spPr>
          <a:xfrm>
            <a:off x="6347408" y="5546779"/>
            <a:ext cx="5844592" cy="1231106"/>
          </a:xfrm>
          <a:prstGeom prst="rect">
            <a:avLst/>
          </a:prstGeom>
          <a:noFill/>
        </p:spPr>
        <p:txBody>
          <a:bodyPr wrap="square" rtlCol="0">
            <a:spAutoFit/>
          </a:bodyPr>
          <a:lstStyle/>
          <a:p>
            <a:r>
              <a:rPr lang="en-US" sz="2000" dirty="0" smtClean="0">
                <a:latin typeface="Times New Roman" charset="0"/>
                <a:ea typeface="Times New Roman" charset="0"/>
                <a:cs typeface="Times New Roman" charset="0"/>
              </a:rPr>
              <a:t>Type IV analyze 3D protein regions</a:t>
            </a:r>
          </a:p>
          <a:p>
            <a:endParaRPr lang="en-US" sz="2200" dirty="0" smtClean="0">
              <a:latin typeface="Times New Roman" charset="0"/>
              <a:ea typeface="Times New Roman" charset="0"/>
              <a:cs typeface="Times New Roman" charset="0"/>
            </a:endParaRPr>
          </a:p>
          <a:p>
            <a:r>
              <a:rPr lang="en-US" sz="1600" dirty="0" smtClean="0">
                <a:latin typeface="Times New Roman" charset="0"/>
                <a:ea typeface="Times New Roman" charset="0"/>
                <a:cs typeface="Times New Roman" charset="0"/>
              </a:rPr>
              <a:t>looking at interaction interface with Protein/DNA/RNA/ligand</a:t>
            </a:r>
          </a:p>
          <a:p>
            <a:r>
              <a:rPr lang="en-US" sz="1600" dirty="0" smtClean="0">
                <a:latin typeface="Times New Roman" charset="0"/>
                <a:ea typeface="Times New Roman" charset="0"/>
                <a:cs typeface="Times New Roman" charset="0"/>
              </a:rPr>
              <a:t>Very limited in scope</a:t>
            </a:r>
            <a:endParaRPr lang="en-US" sz="1600" dirty="0">
              <a:latin typeface="Times New Roman" charset="0"/>
              <a:ea typeface="Times New Roman" charset="0"/>
              <a:cs typeface="Times New Roman" charset="0"/>
            </a:endParaRPr>
          </a:p>
        </p:txBody>
      </p:sp>
      <p:sp>
        <p:nvSpPr>
          <p:cNvPr id="9" name="Slide Number Placeholder 8"/>
          <p:cNvSpPr>
            <a:spLocks noGrp="1"/>
          </p:cNvSpPr>
          <p:nvPr>
            <p:ph type="sldNum" sz="quarter" idx="12"/>
          </p:nvPr>
        </p:nvSpPr>
        <p:spPr/>
        <p:txBody>
          <a:bodyPr/>
          <a:lstStyle/>
          <a:p>
            <a:fld id="{3BE2E9F8-2334-2345-A4FC-60C0FA9028F0}" type="slidenum">
              <a:rPr lang="en-US" smtClean="0"/>
              <a:t>25</a:t>
            </a:fld>
            <a:endParaRPr lang="en-US"/>
          </a:p>
        </p:txBody>
      </p:sp>
    </p:spTree>
    <p:extLst>
      <p:ext uri="{BB962C8B-B14F-4D97-AF65-F5344CB8AC3E}">
        <p14:creationId xmlns:p14="http://schemas.microsoft.com/office/powerpoint/2010/main" val="791717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31"/>
          <p:cNvSpPr txBox="1"/>
          <p:nvPr/>
        </p:nvSpPr>
        <p:spPr>
          <a:xfrm>
            <a:off x="489397" y="180305"/>
            <a:ext cx="11410682" cy="953036"/>
          </a:xfrm>
          <a:prstGeom prst="rect">
            <a:avLst/>
          </a:prstGeom>
          <a:noFill/>
          <a:ln>
            <a:noFill/>
          </a:ln>
        </p:spPr>
        <p:txBody>
          <a:bodyPr wrap="square" lIns="121900" tIns="121900" rIns="121900" bIns="121900" anchor="ctr" anchorCtr="0">
            <a:noAutofit/>
          </a:bodyPr>
          <a:lstStyle/>
          <a:p>
            <a:r>
              <a:rPr lang="en-US" sz="3600" dirty="0" smtClean="0">
                <a:solidFill>
                  <a:srgbClr val="22228B"/>
                </a:solidFill>
                <a:highlight>
                  <a:srgbClr val="FFFFFF"/>
                </a:highlight>
                <a:latin typeface="Helvetica Neue" charset="0"/>
                <a:ea typeface="Helvetica Neue" charset="0"/>
                <a:cs typeface="Helvetica Neue" charset="0"/>
              </a:rPr>
              <a:t>Sensitive detection of hotspot communities in cancers ( </a:t>
            </a:r>
            <a:r>
              <a:rPr lang="en-US" sz="3600" dirty="0" smtClean="0">
                <a:solidFill>
                  <a:srgbClr val="22228B"/>
                </a:solidFill>
                <a:highlight>
                  <a:srgbClr val="FFFFFF"/>
                </a:highlight>
                <a:latin typeface="Comic Sans MS" charset="0"/>
                <a:ea typeface="Comic Sans MS" charset="0"/>
                <a:cs typeface="Comic Sans MS" charset="0"/>
              </a:rPr>
              <a:t>HOTCommics</a:t>
            </a:r>
            <a:r>
              <a:rPr lang="en-US" sz="3600" dirty="0" smtClean="0">
                <a:solidFill>
                  <a:srgbClr val="22228B"/>
                </a:solidFill>
                <a:highlight>
                  <a:srgbClr val="FFFFFF"/>
                </a:highlight>
                <a:latin typeface="Helvetica Neue" charset="0"/>
                <a:ea typeface="Helvetica Neue" charset="0"/>
                <a:cs typeface="Helvetica Neue" charset="0"/>
              </a:rPr>
              <a:t>)</a:t>
            </a:r>
            <a:endParaRPr lang="en" sz="3600" dirty="0">
              <a:solidFill>
                <a:srgbClr val="22228B"/>
              </a:solidFill>
              <a:highlight>
                <a:srgbClr val="FFFFFF"/>
              </a:highlight>
              <a:latin typeface="Helvetica Neue" charset="0"/>
              <a:ea typeface="Helvetica Neue" charset="0"/>
              <a:cs typeface="Helvetica Neue" charset="0"/>
            </a:endParaRPr>
          </a:p>
        </p:txBody>
      </p:sp>
      <p:sp>
        <p:nvSpPr>
          <p:cNvPr id="3" name="TextBox 2"/>
          <p:cNvSpPr txBox="1"/>
          <p:nvPr/>
        </p:nvSpPr>
        <p:spPr>
          <a:xfrm>
            <a:off x="659506" y="1746839"/>
            <a:ext cx="10982995" cy="1384995"/>
          </a:xfrm>
          <a:prstGeom prst="rect">
            <a:avLst/>
          </a:prstGeom>
          <a:noFill/>
        </p:spPr>
        <p:txBody>
          <a:bodyPr wrap="square" rtlCol="0">
            <a:spAutoFit/>
          </a:bodyPr>
          <a:lstStyle/>
          <a:p>
            <a:r>
              <a:rPr lang="en-US" sz="2400" dirty="0" smtClean="0">
                <a:latin typeface="Times New Roman" charset="0"/>
                <a:ea typeface="Times New Roman" charset="0"/>
                <a:cs typeface="Times New Roman" charset="0"/>
              </a:rPr>
              <a:t>Current approaches to identify mutation clusters does not take protein dynamics into </a:t>
            </a:r>
            <a:r>
              <a:rPr lang="en-US" sz="2400" smtClean="0">
                <a:latin typeface="Times New Roman" charset="0"/>
                <a:ea typeface="Times New Roman" charset="0"/>
                <a:cs typeface="Times New Roman" charset="0"/>
              </a:rPr>
              <a:t>account.</a:t>
            </a:r>
            <a:endParaRPr lang="en-US" sz="2400" dirty="0">
              <a:latin typeface="Times New Roman" charset="0"/>
              <a:ea typeface="Times New Roman" charset="0"/>
              <a:cs typeface="Times New Roman" charset="0"/>
            </a:endParaRPr>
          </a:p>
          <a:p>
            <a:pPr marL="800100" lvl="1" indent="-342900">
              <a:buFont typeface="Arial" charset="0"/>
              <a:buChar char="•"/>
            </a:pPr>
            <a:r>
              <a:rPr lang="en-US" dirty="0" smtClean="0">
                <a:latin typeface="Times New Roman" charset="0"/>
                <a:ea typeface="Times New Roman" charset="0"/>
                <a:cs typeface="Times New Roman" charset="0"/>
              </a:rPr>
              <a:t>Dynamics of protein essential for protein function</a:t>
            </a:r>
          </a:p>
          <a:p>
            <a:pPr marL="800100" lvl="1" indent="-342900">
              <a:buFont typeface="Arial" charset="0"/>
              <a:buChar char="•"/>
            </a:pPr>
            <a:r>
              <a:rPr lang="en-US" dirty="0" smtClean="0">
                <a:latin typeface="Times New Roman" charset="0"/>
                <a:ea typeface="Times New Roman" charset="0"/>
                <a:cs typeface="Times New Roman" charset="0"/>
              </a:rPr>
              <a:t>Cluster or communities identified by weighing in protein motion more accurate   </a:t>
            </a:r>
            <a:endParaRPr lang="en-US" dirty="0">
              <a:latin typeface="Times New Roman" charset="0"/>
              <a:ea typeface="Times New Roman" charset="0"/>
              <a:cs typeface="Times New Roman" charset="0"/>
            </a:endParaRPr>
          </a:p>
        </p:txBody>
      </p:sp>
      <p:sp>
        <p:nvSpPr>
          <p:cNvPr id="4" name="TextBox 3"/>
          <p:cNvSpPr txBox="1"/>
          <p:nvPr/>
        </p:nvSpPr>
        <p:spPr>
          <a:xfrm>
            <a:off x="659505" y="3526392"/>
            <a:ext cx="10982995" cy="1107996"/>
          </a:xfrm>
          <a:prstGeom prst="rect">
            <a:avLst/>
          </a:prstGeom>
          <a:noFill/>
        </p:spPr>
        <p:txBody>
          <a:bodyPr wrap="square" rtlCol="0">
            <a:spAutoFit/>
          </a:bodyPr>
          <a:lstStyle/>
          <a:p>
            <a:r>
              <a:rPr lang="en-US" sz="2400" dirty="0" smtClean="0">
                <a:latin typeface="Times New Roman" charset="0"/>
                <a:ea typeface="Times New Roman" charset="0"/>
                <a:cs typeface="Times New Roman" charset="0"/>
              </a:rPr>
              <a:t>Current approaches to identify mutation clusters assumes all residues in cluster important</a:t>
            </a:r>
          </a:p>
          <a:p>
            <a:pPr marL="800100" lvl="1" indent="-342900">
              <a:buFont typeface="Arial" charset="0"/>
              <a:buChar char="•"/>
            </a:pPr>
            <a:r>
              <a:rPr lang="en-US" dirty="0" smtClean="0">
                <a:latin typeface="Times New Roman" charset="0"/>
                <a:ea typeface="Times New Roman" charset="0"/>
                <a:cs typeface="Times New Roman" charset="0"/>
              </a:rPr>
              <a:t>Mechanistic insight by evaluating perturbation effects in cluster due to individual mutations</a:t>
            </a:r>
            <a:endParaRPr lang="en-US" dirty="0">
              <a:latin typeface="Times New Roman" charset="0"/>
              <a:ea typeface="Times New Roman" charset="0"/>
              <a:cs typeface="Times New Roman" charset="0"/>
            </a:endParaRPr>
          </a:p>
        </p:txBody>
      </p:sp>
      <p:sp>
        <p:nvSpPr>
          <p:cNvPr id="5" name="TextBox 4"/>
          <p:cNvSpPr txBox="1"/>
          <p:nvPr/>
        </p:nvSpPr>
        <p:spPr>
          <a:xfrm>
            <a:off x="703240" y="5353045"/>
            <a:ext cx="10982995" cy="1015663"/>
          </a:xfrm>
          <a:prstGeom prst="rect">
            <a:avLst/>
          </a:prstGeom>
          <a:noFill/>
        </p:spPr>
        <p:txBody>
          <a:bodyPr wrap="square" rtlCol="0">
            <a:spAutoFit/>
          </a:bodyPr>
          <a:lstStyle/>
          <a:p>
            <a:r>
              <a:rPr lang="en-US" sz="2400" dirty="0" smtClean="0">
                <a:latin typeface="Times New Roman" charset="0"/>
                <a:ea typeface="Times New Roman" charset="0"/>
                <a:cs typeface="Times New Roman" charset="0"/>
              </a:rPr>
              <a:t>Current approaches to identify mutation clusters limited to somatic mutations</a:t>
            </a:r>
          </a:p>
          <a:p>
            <a:pPr marL="800100" lvl="1" indent="-342900">
              <a:buFont typeface="Arial" charset="0"/>
              <a:buChar char="•"/>
            </a:pPr>
            <a:r>
              <a:rPr lang="en-US" dirty="0" smtClean="0">
                <a:latin typeface="Times New Roman" charset="0"/>
                <a:ea typeface="Times New Roman" charset="0"/>
                <a:cs typeface="Times New Roman" charset="0"/>
              </a:rPr>
              <a:t>Enrichment of rare germline variants in protein communities can potentially identify predisposing cancer genes? </a:t>
            </a:r>
            <a:endParaRPr lang="en-US" dirty="0">
              <a:latin typeface="Times New Roman" charset="0"/>
              <a:ea typeface="Times New Roman" charset="0"/>
              <a:cs typeface="Times New Roman" charset="0"/>
            </a:endParaRPr>
          </a:p>
        </p:txBody>
      </p:sp>
      <p:sp>
        <p:nvSpPr>
          <p:cNvPr id="6" name="Slide Number Placeholder 5"/>
          <p:cNvSpPr>
            <a:spLocks noGrp="1"/>
          </p:cNvSpPr>
          <p:nvPr>
            <p:ph type="sldNum" sz="quarter" idx="12"/>
          </p:nvPr>
        </p:nvSpPr>
        <p:spPr/>
        <p:txBody>
          <a:bodyPr/>
          <a:lstStyle/>
          <a:p>
            <a:fld id="{3BE2E9F8-2334-2345-A4FC-60C0FA9028F0}" type="slidenum">
              <a:rPr lang="en-US" smtClean="0"/>
              <a:t>26</a:t>
            </a:fld>
            <a:endParaRPr lang="en-US"/>
          </a:p>
        </p:txBody>
      </p:sp>
    </p:spTree>
    <p:extLst>
      <p:ext uri="{BB962C8B-B14F-4D97-AF65-F5344CB8AC3E}">
        <p14:creationId xmlns:p14="http://schemas.microsoft.com/office/powerpoint/2010/main" val="1817437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7329"/>
          <a:stretch/>
        </p:blipFill>
        <p:spPr>
          <a:xfrm>
            <a:off x="114725" y="2832100"/>
            <a:ext cx="4702950" cy="3632200"/>
          </a:xfrm>
          <a:prstGeom prst="rect">
            <a:avLst/>
          </a:prstGeom>
        </p:spPr>
      </p:pic>
      <p:pic>
        <p:nvPicPr>
          <p:cNvPr id="3" name="Picture 2"/>
          <p:cNvPicPr>
            <a:picLocks noChangeAspect="1"/>
          </p:cNvPicPr>
          <p:nvPr/>
        </p:nvPicPr>
        <p:blipFill rotWithShape="1">
          <a:blip r:embed="rId3"/>
          <a:srcRect l="973" t="3788" r="64999" b="48990"/>
          <a:stretch/>
        </p:blipFill>
        <p:spPr>
          <a:xfrm>
            <a:off x="619176" y="12700"/>
            <a:ext cx="2695524" cy="2057400"/>
          </a:xfrm>
          <a:prstGeom prst="rect">
            <a:avLst/>
          </a:prstGeom>
        </p:spPr>
      </p:pic>
      <p:sp>
        <p:nvSpPr>
          <p:cNvPr id="4" name="Rectangle 3"/>
          <p:cNvSpPr/>
          <p:nvPr/>
        </p:nvSpPr>
        <p:spPr>
          <a:xfrm>
            <a:off x="6769100" y="342900"/>
            <a:ext cx="1016000" cy="2413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40700" y="342900"/>
            <a:ext cx="1016000" cy="2413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512300" y="342900"/>
            <a:ext cx="1016000" cy="24130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98200" y="342900"/>
            <a:ext cx="1016000" cy="2413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4" idx="3"/>
            <a:endCxn id="5" idx="1"/>
          </p:cNvCxnSpPr>
          <p:nvPr/>
        </p:nvCxnSpPr>
        <p:spPr>
          <a:xfrm>
            <a:off x="7785100" y="463550"/>
            <a:ext cx="3556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56700" y="482600"/>
            <a:ext cx="3556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7" idx="1"/>
          </p:cNvCxnSpPr>
          <p:nvPr/>
        </p:nvCxnSpPr>
        <p:spPr>
          <a:xfrm>
            <a:off x="10528300" y="463550"/>
            <a:ext cx="4699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781800" y="800100"/>
            <a:ext cx="1016000" cy="2413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153400" y="774700"/>
            <a:ext cx="1016000" cy="2413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525000" y="774700"/>
            <a:ext cx="1016000" cy="24130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1010900" y="774700"/>
            <a:ext cx="1016000" cy="2413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2" idx="3"/>
            <a:endCxn id="23" idx="1"/>
          </p:cNvCxnSpPr>
          <p:nvPr/>
        </p:nvCxnSpPr>
        <p:spPr>
          <a:xfrm>
            <a:off x="7797800" y="895350"/>
            <a:ext cx="3556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69400" y="914400"/>
            <a:ext cx="3556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5" idx="1"/>
          </p:cNvCxnSpPr>
          <p:nvPr/>
        </p:nvCxnSpPr>
        <p:spPr>
          <a:xfrm>
            <a:off x="10541000" y="895350"/>
            <a:ext cx="4699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819900" y="1270000"/>
            <a:ext cx="1016000" cy="2413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191500" y="1244600"/>
            <a:ext cx="1016000" cy="2413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563100" y="1244600"/>
            <a:ext cx="1016000" cy="24130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049000" y="1244600"/>
            <a:ext cx="1016000" cy="2413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9" idx="3"/>
            <a:endCxn id="30" idx="1"/>
          </p:cNvCxnSpPr>
          <p:nvPr/>
        </p:nvCxnSpPr>
        <p:spPr>
          <a:xfrm>
            <a:off x="7835900" y="1365250"/>
            <a:ext cx="3556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207500" y="1384300"/>
            <a:ext cx="3556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32" idx="1"/>
          </p:cNvCxnSpPr>
          <p:nvPr/>
        </p:nvCxnSpPr>
        <p:spPr>
          <a:xfrm>
            <a:off x="10579100" y="1365250"/>
            <a:ext cx="4699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832600" y="2438400"/>
            <a:ext cx="1016000" cy="2413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204200" y="2438400"/>
            <a:ext cx="1016000" cy="2413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575800" y="2438400"/>
            <a:ext cx="1016000" cy="24130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1061700" y="2438400"/>
            <a:ext cx="1016000" cy="2413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stCxn id="36" idx="3"/>
            <a:endCxn id="37" idx="1"/>
          </p:cNvCxnSpPr>
          <p:nvPr/>
        </p:nvCxnSpPr>
        <p:spPr>
          <a:xfrm>
            <a:off x="7848600" y="2559050"/>
            <a:ext cx="3556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220200" y="2578100"/>
            <a:ext cx="3556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9" idx="1"/>
          </p:cNvCxnSpPr>
          <p:nvPr/>
        </p:nvCxnSpPr>
        <p:spPr>
          <a:xfrm>
            <a:off x="10591800" y="2559050"/>
            <a:ext cx="4699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832600" y="3035300"/>
            <a:ext cx="1016000" cy="2413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204200" y="3035300"/>
            <a:ext cx="1016000" cy="2413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575800" y="3035300"/>
            <a:ext cx="1016000" cy="24130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1061700" y="3035300"/>
            <a:ext cx="1016000" cy="2413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43" idx="3"/>
            <a:endCxn id="44" idx="1"/>
          </p:cNvCxnSpPr>
          <p:nvPr/>
        </p:nvCxnSpPr>
        <p:spPr>
          <a:xfrm>
            <a:off x="7848600" y="3155950"/>
            <a:ext cx="3556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220200" y="3175000"/>
            <a:ext cx="3556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6" idx="1"/>
          </p:cNvCxnSpPr>
          <p:nvPr/>
        </p:nvCxnSpPr>
        <p:spPr>
          <a:xfrm>
            <a:off x="10591800" y="3155950"/>
            <a:ext cx="4699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8" name="5-Point Star 47"/>
          <p:cNvSpPr/>
          <p:nvPr/>
        </p:nvSpPr>
        <p:spPr>
          <a:xfrm>
            <a:off x="6972300" y="327025"/>
            <a:ext cx="241300" cy="25717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p:cNvSpPr/>
          <p:nvPr/>
        </p:nvSpPr>
        <p:spPr>
          <a:xfrm>
            <a:off x="6997700" y="771525"/>
            <a:ext cx="241300" cy="25717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5-Point Star 49"/>
          <p:cNvSpPr/>
          <p:nvPr/>
        </p:nvSpPr>
        <p:spPr>
          <a:xfrm>
            <a:off x="7023100" y="1241425"/>
            <a:ext cx="241300" cy="25717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0"/>
          <p:cNvSpPr/>
          <p:nvPr/>
        </p:nvSpPr>
        <p:spPr>
          <a:xfrm>
            <a:off x="7035800" y="3032125"/>
            <a:ext cx="241300" cy="25717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8864600" y="771525"/>
            <a:ext cx="241300" cy="25717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5-Point Star 52"/>
          <p:cNvSpPr/>
          <p:nvPr/>
        </p:nvSpPr>
        <p:spPr>
          <a:xfrm>
            <a:off x="10020300" y="2435225"/>
            <a:ext cx="241300" cy="25717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10033000" y="3032125"/>
            <a:ext cx="241300" cy="25717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956300" y="344100"/>
            <a:ext cx="723900" cy="276999"/>
          </a:xfrm>
          <a:prstGeom prst="rect">
            <a:avLst/>
          </a:prstGeom>
          <a:noFill/>
        </p:spPr>
        <p:txBody>
          <a:bodyPr wrap="square" rtlCol="0">
            <a:spAutoFit/>
          </a:bodyPr>
          <a:lstStyle/>
          <a:p>
            <a:r>
              <a:rPr lang="en-US" sz="1200" dirty="0" smtClean="0"/>
              <a:t>sampld1</a:t>
            </a:r>
            <a:endParaRPr lang="en-US" sz="1200" dirty="0"/>
          </a:p>
        </p:txBody>
      </p:sp>
      <p:sp>
        <p:nvSpPr>
          <p:cNvPr id="56" name="TextBox 55"/>
          <p:cNvSpPr txBox="1"/>
          <p:nvPr/>
        </p:nvSpPr>
        <p:spPr>
          <a:xfrm>
            <a:off x="5943600" y="750500"/>
            <a:ext cx="723900" cy="276999"/>
          </a:xfrm>
          <a:prstGeom prst="rect">
            <a:avLst/>
          </a:prstGeom>
          <a:noFill/>
        </p:spPr>
        <p:txBody>
          <a:bodyPr wrap="square" rtlCol="0">
            <a:spAutoFit/>
          </a:bodyPr>
          <a:lstStyle/>
          <a:p>
            <a:r>
              <a:rPr lang="en-US" sz="1200" dirty="0" smtClean="0"/>
              <a:t>sampld1</a:t>
            </a:r>
            <a:endParaRPr lang="en-US" sz="1200" dirty="0"/>
          </a:p>
        </p:txBody>
      </p:sp>
      <p:sp>
        <p:nvSpPr>
          <p:cNvPr id="57" name="TextBox 56"/>
          <p:cNvSpPr txBox="1"/>
          <p:nvPr/>
        </p:nvSpPr>
        <p:spPr>
          <a:xfrm>
            <a:off x="5969000" y="1233100"/>
            <a:ext cx="723900" cy="276999"/>
          </a:xfrm>
          <a:prstGeom prst="rect">
            <a:avLst/>
          </a:prstGeom>
          <a:noFill/>
        </p:spPr>
        <p:txBody>
          <a:bodyPr wrap="square" rtlCol="0">
            <a:spAutoFit/>
          </a:bodyPr>
          <a:lstStyle/>
          <a:p>
            <a:r>
              <a:rPr lang="en-US" sz="1200" dirty="0" smtClean="0"/>
              <a:t>sampld1</a:t>
            </a:r>
            <a:endParaRPr lang="en-US" sz="1200" dirty="0"/>
          </a:p>
        </p:txBody>
      </p:sp>
      <p:sp>
        <p:nvSpPr>
          <p:cNvPr id="58" name="TextBox 57"/>
          <p:cNvSpPr txBox="1"/>
          <p:nvPr/>
        </p:nvSpPr>
        <p:spPr>
          <a:xfrm>
            <a:off x="5867400" y="2439600"/>
            <a:ext cx="1041400" cy="276999"/>
          </a:xfrm>
          <a:prstGeom prst="rect">
            <a:avLst/>
          </a:prstGeom>
          <a:noFill/>
        </p:spPr>
        <p:txBody>
          <a:bodyPr wrap="square" rtlCol="0">
            <a:spAutoFit/>
          </a:bodyPr>
          <a:lstStyle/>
          <a:p>
            <a:r>
              <a:rPr lang="en-US" sz="1200" dirty="0" smtClean="0"/>
              <a:t>Sampld N-1</a:t>
            </a:r>
            <a:endParaRPr lang="en-US" sz="1200" dirty="0"/>
          </a:p>
        </p:txBody>
      </p:sp>
      <p:sp>
        <p:nvSpPr>
          <p:cNvPr id="59" name="TextBox 58"/>
          <p:cNvSpPr txBox="1"/>
          <p:nvPr/>
        </p:nvSpPr>
        <p:spPr>
          <a:xfrm>
            <a:off x="5905500" y="3012301"/>
            <a:ext cx="1041400" cy="276999"/>
          </a:xfrm>
          <a:prstGeom prst="rect">
            <a:avLst/>
          </a:prstGeom>
          <a:noFill/>
        </p:spPr>
        <p:txBody>
          <a:bodyPr wrap="square" rtlCol="0">
            <a:spAutoFit/>
          </a:bodyPr>
          <a:lstStyle/>
          <a:p>
            <a:r>
              <a:rPr lang="en-US" sz="1200" dirty="0" smtClean="0"/>
              <a:t>Sampld N</a:t>
            </a:r>
            <a:endParaRPr lang="en-US" sz="1200" dirty="0"/>
          </a:p>
        </p:txBody>
      </p:sp>
      <p:pic>
        <p:nvPicPr>
          <p:cNvPr id="60" name="Picture 59"/>
          <p:cNvPicPr>
            <a:picLocks noChangeAspect="1"/>
          </p:cNvPicPr>
          <p:nvPr/>
        </p:nvPicPr>
        <p:blipFill rotWithShape="1">
          <a:blip r:embed="rId4"/>
          <a:srcRect b="3508"/>
          <a:stretch/>
        </p:blipFill>
        <p:spPr>
          <a:xfrm>
            <a:off x="7239001" y="4762500"/>
            <a:ext cx="3505200" cy="2095500"/>
          </a:xfrm>
          <a:prstGeom prst="rect">
            <a:avLst/>
          </a:prstGeom>
        </p:spPr>
      </p:pic>
      <p:sp>
        <p:nvSpPr>
          <p:cNvPr id="65" name="Striped Right Arrow 64"/>
          <p:cNvSpPr/>
          <p:nvPr/>
        </p:nvSpPr>
        <p:spPr>
          <a:xfrm rot="19007292">
            <a:off x="4564333" y="3960246"/>
            <a:ext cx="2255211" cy="74582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triped Right Arrow 65"/>
          <p:cNvSpPr/>
          <p:nvPr/>
        </p:nvSpPr>
        <p:spPr>
          <a:xfrm rot="5400000">
            <a:off x="8138753" y="3704176"/>
            <a:ext cx="1347784" cy="7053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triped Right Arrow 66"/>
          <p:cNvSpPr/>
          <p:nvPr/>
        </p:nvSpPr>
        <p:spPr>
          <a:xfrm rot="5400000">
            <a:off x="1460908" y="2339609"/>
            <a:ext cx="964384"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6489700" y="4648200"/>
            <a:ext cx="482600" cy="461665"/>
          </a:xfrm>
          <a:prstGeom prst="rect">
            <a:avLst/>
          </a:prstGeom>
          <a:noFill/>
        </p:spPr>
        <p:txBody>
          <a:bodyPr wrap="square" rtlCol="0">
            <a:spAutoFit/>
          </a:bodyPr>
          <a:lstStyle/>
          <a:p>
            <a:r>
              <a:rPr lang="en-US" sz="2400" b="1" dirty="0" smtClean="0">
                <a:latin typeface="Times New Roman" charset="0"/>
                <a:ea typeface="Times New Roman" charset="0"/>
                <a:cs typeface="Times New Roman" charset="0"/>
              </a:rPr>
              <a:t>d</a:t>
            </a:r>
            <a:endParaRPr lang="en-US" sz="2400" b="1" dirty="0">
              <a:latin typeface="Times New Roman" charset="0"/>
              <a:ea typeface="Times New Roman" charset="0"/>
              <a:cs typeface="Times New Roman" charset="0"/>
            </a:endParaRPr>
          </a:p>
        </p:txBody>
      </p:sp>
      <p:sp>
        <p:nvSpPr>
          <p:cNvPr id="69" name="TextBox 68"/>
          <p:cNvSpPr txBox="1"/>
          <p:nvPr/>
        </p:nvSpPr>
        <p:spPr>
          <a:xfrm>
            <a:off x="5613400" y="289372"/>
            <a:ext cx="482600" cy="461665"/>
          </a:xfrm>
          <a:prstGeom prst="rect">
            <a:avLst/>
          </a:prstGeom>
          <a:noFill/>
        </p:spPr>
        <p:txBody>
          <a:bodyPr wrap="square" rtlCol="0">
            <a:spAutoFit/>
          </a:bodyPr>
          <a:lstStyle/>
          <a:p>
            <a:r>
              <a:rPr lang="en-US" sz="2400" b="1" dirty="0" smtClean="0">
                <a:latin typeface="Times New Roman" charset="0"/>
                <a:ea typeface="Times New Roman" charset="0"/>
                <a:cs typeface="Times New Roman" charset="0"/>
              </a:rPr>
              <a:t>c</a:t>
            </a:r>
            <a:endParaRPr lang="en-US" sz="2400" b="1" dirty="0">
              <a:latin typeface="Times New Roman" charset="0"/>
              <a:ea typeface="Times New Roman" charset="0"/>
              <a:cs typeface="Times New Roman" charset="0"/>
            </a:endParaRPr>
          </a:p>
        </p:txBody>
      </p:sp>
      <p:sp>
        <p:nvSpPr>
          <p:cNvPr id="8" name="Slide Number Placeholder 7"/>
          <p:cNvSpPr>
            <a:spLocks noGrp="1"/>
          </p:cNvSpPr>
          <p:nvPr>
            <p:ph type="sldNum" sz="quarter" idx="12"/>
          </p:nvPr>
        </p:nvSpPr>
        <p:spPr/>
        <p:txBody>
          <a:bodyPr/>
          <a:lstStyle/>
          <a:p>
            <a:fld id="{3BE2E9F8-2334-2345-A4FC-60C0FA9028F0}" type="slidenum">
              <a:rPr lang="en-US" smtClean="0"/>
              <a:t>27</a:t>
            </a:fld>
            <a:endParaRPr lang="en-US"/>
          </a:p>
        </p:txBody>
      </p:sp>
    </p:spTree>
    <p:extLst>
      <p:ext uri="{BB962C8B-B14F-4D97-AF65-F5344CB8AC3E}">
        <p14:creationId xmlns:p14="http://schemas.microsoft.com/office/powerpoint/2010/main" val="290735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54" t="31117" b="2221"/>
          <a:stretch/>
        </p:blipFill>
        <p:spPr>
          <a:xfrm>
            <a:off x="736191" y="1313643"/>
            <a:ext cx="6533020" cy="4997003"/>
          </a:xfrm>
          <a:prstGeom prst="rect">
            <a:avLst/>
          </a:prstGeom>
        </p:spPr>
      </p:pic>
      <p:sp>
        <p:nvSpPr>
          <p:cNvPr id="3" name="TextBox 2"/>
          <p:cNvSpPr txBox="1"/>
          <p:nvPr/>
        </p:nvSpPr>
        <p:spPr>
          <a:xfrm rot="16200000">
            <a:off x="-311359" y="3335632"/>
            <a:ext cx="1725769" cy="369332"/>
          </a:xfrm>
          <a:prstGeom prst="rect">
            <a:avLst/>
          </a:prstGeom>
          <a:noFill/>
        </p:spPr>
        <p:txBody>
          <a:bodyPr wrap="square" rtlCol="0">
            <a:spAutoFit/>
          </a:bodyPr>
          <a:lstStyle/>
          <a:p>
            <a:r>
              <a:rPr lang="en-US" dirty="0" smtClean="0"/>
              <a:t>-log P(observed)</a:t>
            </a:r>
            <a:endParaRPr lang="en-US" dirty="0"/>
          </a:p>
        </p:txBody>
      </p:sp>
      <p:sp>
        <p:nvSpPr>
          <p:cNvPr id="4" name="TextBox 3"/>
          <p:cNvSpPr txBox="1"/>
          <p:nvPr/>
        </p:nvSpPr>
        <p:spPr>
          <a:xfrm>
            <a:off x="3002304" y="6387917"/>
            <a:ext cx="1725769" cy="369332"/>
          </a:xfrm>
          <a:prstGeom prst="rect">
            <a:avLst/>
          </a:prstGeom>
          <a:noFill/>
        </p:spPr>
        <p:txBody>
          <a:bodyPr wrap="square" rtlCol="0">
            <a:spAutoFit/>
          </a:bodyPr>
          <a:lstStyle/>
          <a:p>
            <a:r>
              <a:rPr lang="en-US" dirty="0" smtClean="0"/>
              <a:t>-log P(expected)</a:t>
            </a:r>
            <a:endParaRPr lang="en-US" dirty="0"/>
          </a:p>
        </p:txBody>
      </p:sp>
      <p:sp>
        <p:nvSpPr>
          <p:cNvPr id="5" name="Shape 531"/>
          <p:cNvSpPr txBox="1"/>
          <p:nvPr/>
        </p:nvSpPr>
        <p:spPr>
          <a:xfrm>
            <a:off x="366859" y="176722"/>
            <a:ext cx="11597614" cy="836339"/>
          </a:xfrm>
          <a:prstGeom prst="rect">
            <a:avLst/>
          </a:prstGeom>
          <a:noFill/>
          <a:ln>
            <a:noFill/>
          </a:ln>
        </p:spPr>
        <p:txBody>
          <a:bodyPr wrap="square" lIns="121900" tIns="121900" rIns="121900" bIns="121900" anchor="ctr" anchorCtr="0">
            <a:noAutofit/>
          </a:bodyPr>
          <a:lstStyle/>
          <a:p>
            <a:r>
              <a:rPr lang="en-US" sz="3600" dirty="0" smtClean="0">
                <a:solidFill>
                  <a:srgbClr val="22228B"/>
                </a:solidFill>
                <a:highlight>
                  <a:srgbClr val="FFFFFF"/>
                </a:highlight>
                <a:latin typeface="Helvetica Neue" charset="0"/>
                <a:ea typeface="Helvetica Neue" charset="0"/>
                <a:cs typeface="Helvetica Neue" charset="0"/>
              </a:rPr>
              <a:t>Q-Q plot highlighting hotspot communities in PDBs</a:t>
            </a:r>
            <a:endParaRPr lang="en" sz="3600" dirty="0">
              <a:solidFill>
                <a:srgbClr val="22228B"/>
              </a:solidFill>
              <a:highlight>
                <a:srgbClr val="FFFFFF"/>
              </a:highlight>
              <a:latin typeface="Helvetica Neue" charset="0"/>
              <a:ea typeface="Helvetica Neue" charset="0"/>
              <a:cs typeface="Helvetica Neue" charset="0"/>
            </a:endParaRPr>
          </a:p>
        </p:txBody>
      </p:sp>
      <p:sp>
        <p:nvSpPr>
          <p:cNvPr id="10" name="TextBox 9"/>
          <p:cNvSpPr txBox="1"/>
          <p:nvPr/>
        </p:nvSpPr>
        <p:spPr>
          <a:xfrm>
            <a:off x="7645132" y="1445494"/>
            <a:ext cx="4494726" cy="1785104"/>
          </a:xfrm>
          <a:prstGeom prst="rect">
            <a:avLst/>
          </a:prstGeom>
          <a:noFill/>
        </p:spPr>
        <p:txBody>
          <a:bodyPr wrap="square" rtlCol="0">
            <a:spAutoFit/>
          </a:bodyPr>
          <a:lstStyle/>
          <a:p>
            <a:r>
              <a:rPr lang="en-US" sz="2200" dirty="0" smtClean="0">
                <a:latin typeface="Times New Roman" charset="0"/>
                <a:ea typeface="Times New Roman" charset="0"/>
                <a:cs typeface="Times New Roman" charset="0"/>
              </a:rPr>
              <a:t>Total of 164 hotspot communities identified across 102 unique genes.</a:t>
            </a:r>
          </a:p>
          <a:p>
            <a:endParaRPr lang="en-US" sz="2200" dirty="0">
              <a:latin typeface="Times New Roman" charset="0"/>
              <a:ea typeface="Times New Roman" charset="0"/>
              <a:cs typeface="Times New Roman" charset="0"/>
            </a:endParaRPr>
          </a:p>
          <a:p>
            <a:r>
              <a:rPr lang="en-US" sz="2200" dirty="0" smtClean="0">
                <a:latin typeface="Times New Roman" charset="0"/>
                <a:ea typeface="Times New Roman" charset="0"/>
                <a:cs typeface="Times New Roman" charset="0"/>
              </a:rPr>
              <a:t>24 among 102 unique genes are COSMIC genes.</a:t>
            </a:r>
          </a:p>
        </p:txBody>
      </p:sp>
      <p:graphicFrame>
        <p:nvGraphicFramePr>
          <p:cNvPr id="11" name="Table 10"/>
          <p:cNvGraphicFramePr>
            <a:graphicFrameLocks noGrp="1"/>
          </p:cNvGraphicFramePr>
          <p:nvPr>
            <p:extLst>
              <p:ext uri="{D42A27DB-BD31-4B8C-83A1-F6EECF244321}">
                <p14:modId xmlns:p14="http://schemas.microsoft.com/office/powerpoint/2010/main" val="1371225836"/>
              </p:ext>
            </p:extLst>
          </p:nvPr>
        </p:nvGraphicFramePr>
        <p:xfrm>
          <a:off x="8606128" y="3546303"/>
          <a:ext cx="2392430" cy="3026280"/>
        </p:xfrm>
        <a:graphic>
          <a:graphicData uri="http://schemas.openxmlformats.org/drawingml/2006/table">
            <a:tbl>
              <a:tblPr/>
              <a:tblGrid>
                <a:gridCol w="1196215"/>
                <a:gridCol w="1196215"/>
              </a:tblGrid>
              <a:tr h="252190">
                <a:tc>
                  <a:txBody>
                    <a:bodyPr/>
                    <a:lstStyle/>
                    <a:p>
                      <a:pPr algn="l" fontAlgn="b"/>
                      <a:r>
                        <a:rPr lang="en-US" sz="1200" b="1" i="0" u="none" strike="noStrike" dirty="0">
                          <a:solidFill>
                            <a:srgbClr val="000000"/>
                          </a:solidFill>
                          <a:effectLst/>
                          <a:latin typeface="Times New Roman" charset="0"/>
                          <a:ea typeface="Times New Roman" charset="0"/>
                          <a:cs typeface="Times New Roman" charset="0"/>
                        </a:rPr>
                        <a:t>ABL2</a:t>
                      </a:r>
                    </a:p>
                  </a:txBody>
                  <a:tcPr marL="6350" marR="6350" marT="6350" marB="0" anchor="b">
                    <a:lnL>
                      <a:noFill/>
                    </a:lnL>
                    <a:lnR>
                      <a:noFill/>
                    </a:lnR>
                    <a:lnT>
                      <a:noFill/>
                    </a:lnT>
                    <a:lnB>
                      <a:noFill/>
                    </a:lnB>
                  </a:tcPr>
                </a:tc>
                <a:tc>
                  <a:txBody>
                    <a:bodyPr/>
                    <a:lstStyle/>
                    <a:p>
                      <a:pPr algn="l" fontAlgn="b"/>
                      <a:r>
                        <a:rPr lang="en-US" sz="1200" b="1" i="0" u="none" strike="noStrike">
                          <a:solidFill>
                            <a:srgbClr val="000000"/>
                          </a:solidFill>
                          <a:effectLst/>
                          <a:latin typeface="Times New Roman" charset="0"/>
                          <a:ea typeface="Times New Roman" charset="0"/>
                          <a:cs typeface="Times New Roman" charset="0"/>
                        </a:rPr>
                        <a:t>KIT</a:t>
                      </a:r>
                    </a:p>
                  </a:txBody>
                  <a:tcPr marL="6350" marR="6350" marT="6350" marB="0" anchor="b">
                    <a:lnL>
                      <a:noFill/>
                    </a:lnL>
                    <a:lnR>
                      <a:noFill/>
                    </a:lnR>
                    <a:lnT>
                      <a:noFill/>
                    </a:lnT>
                    <a:lnB>
                      <a:noFill/>
                    </a:lnB>
                  </a:tcPr>
                </a:tc>
              </a:tr>
              <a:tr h="252190">
                <a:tc>
                  <a:txBody>
                    <a:bodyPr/>
                    <a:lstStyle/>
                    <a:p>
                      <a:pPr algn="l" fontAlgn="b"/>
                      <a:r>
                        <a:rPr lang="en-US" sz="1200" b="1" i="0" u="none" strike="noStrike" dirty="0">
                          <a:solidFill>
                            <a:srgbClr val="000000"/>
                          </a:solidFill>
                          <a:effectLst/>
                          <a:latin typeface="Times New Roman" charset="0"/>
                          <a:ea typeface="Times New Roman" charset="0"/>
                          <a:cs typeface="Times New Roman" charset="0"/>
                        </a:rPr>
                        <a:t>CCND1</a:t>
                      </a:r>
                    </a:p>
                  </a:txBody>
                  <a:tcPr marL="6350" marR="6350" marT="6350" marB="0" anchor="b">
                    <a:lnL>
                      <a:noFill/>
                    </a:lnL>
                    <a:lnR>
                      <a:noFill/>
                    </a:lnR>
                    <a:lnT>
                      <a:noFill/>
                    </a:lnT>
                    <a:lnB>
                      <a:noFill/>
                    </a:lnB>
                  </a:tcPr>
                </a:tc>
                <a:tc>
                  <a:txBody>
                    <a:bodyPr/>
                    <a:lstStyle/>
                    <a:p>
                      <a:pPr algn="l" fontAlgn="b"/>
                      <a:r>
                        <a:rPr lang="en-US" sz="1200" b="1" i="0" u="none" strike="noStrike">
                          <a:solidFill>
                            <a:srgbClr val="000000"/>
                          </a:solidFill>
                          <a:effectLst/>
                          <a:latin typeface="Times New Roman" charset="0"/>
                          <a:ea typeface="Times New Roman" charset="0"/>
                          <a:cs typeface="Times New Roman" charset="0"/>
                        </a:rPr>
                        <a:t>MSH6</a:t>
                      </a:r>
                    </a:p>
                  </a:txBody>
                  <a:tcPr marL="6350" marR="6350" marT="6350" marB="0" anchor="b">
                    <a:lnL>
                      <a:noFill/>
                    </a:lnL>
                    <a:lnR>
                      <a:noFill/>
                    </a:lnR>
                    <a:lnT>
                      <a:noFill/>
                    </a:lnT>
                    <a:lnB>
                      <a:noFill/>
                    </a:lnB>
                  </a:tcPr>
                </a:tc>
              </a:tr>
              <a:tr h="252190">
                <a:tc>
                  <a:txBody>
                    <a:bodyPr/>
                    <a:lstStyle/>
                    <a:p>
                      <a:pPr algn="l" fontAlgn="b"/>
                      <a:r>
                        <a:rPr lang="en-US" sz="1200" b="1" i="0" u="none" strike="noStrike" dirty="0">
                          <a:solidFill>
                            <a:srgbClr val="000000"/>
                          </a:solidFill>
                          <a:effectLst/>
                          <a:latin typeface="Times New Roman" charset="0"/>
                          <a:ea typeface="Times New Roman" charset="0"/>
                          <a:cs typeface="Times New Roman" charset="0"/>
                        </a:rPr>
                        <a:t>CTNNB1</a:t>
                      </a:r>
                    </a:p>
                  </a:txBody>
                  <a:tcPr marL="6350" marR="6350" marT="6350" marB="0" anchor="b">
                    <a:lnL>
                      <a:noFill/>
                    </a:lnL>
                    <a:lnR>
                      <a:noFill/>
                    </a:lnR>
                    <a:lnT>
                      <a:noFill/>
                    </a:lnT>
                    <a:lnB>
                      <a:noFill/>
                    </a:lnB>
                  </a:tcPr>
                </a:tc>
                <a:tc>
                  <a:txBody>
                    <a:bodyPr/>
                    <a:lstStyle/>
                    <a:p>
                      <a:pPr algn="l" fontAlgn="b"/>
                      <a:r>
                        <a:rPr lang="en-US" sz="1200" b="1" i="0" u="none" strike="noStrike">
                          <a:solidFill>
                            <a:srgbClr val="000000"/>
                          </a:solidFill>
                          <a:effectLst/>
                          <a:latin typeface="Times New Roman" charset="0"/>
                          <a:ea typeface="Times New Roman" charset="0"/>
                          <a:cs typeface="Times New Roman" charset="0"/>
                        </a:rPr>
                        <a:t>MYH9</a:t>
                      </a:r>
                    </a:p>
                  </a:txBody>
                  <a:tcPr marL="6350" marR="6350" marT="6350" marB="0" anchor="b">
                    <a:lnL>
                      <a:noFill/>
                    </a:lnL>
                    <a:lnR>
                      <a:noFill/>
                    </a:lnR>
                    <a:lnT>
                      <a:noFill/>
                    </a:lnT>
                    <a:lnB>
                      <a:noFill/>
                    </a:lnB>
                  </a:tcPr>
                </a:tc>
              </a:tr>
              <a:tr h="252190">
                <a:tc>
                  <a:txBody>
                    <a:bodyPr/>
                    <a:lstStyle/>
                    <a:p>
                      <a:pPr algn="l" fontAlgn="b"/>
                      <a:r>
                        <a:rPr lang="en-US" sz="1200" b="1" i="0" u="none" strike="noStrike" dirty="0">
                          <a:solidFill>
                            <a:srgbClr val="000000"/>
                          </a:solidFill>
                          <a:effectLst/>
                          <a:latin typeface="Times New Roman" charset="0"/>
                          <a:ea typeface="Times New Roman" charset="0"/>
                          <a:cs typeface="Times New Roman" charset="0"/>
                        </a:rPr>
                        <a:t>DAXX</a:t>
                      </a:r>
                    </a:p>
                  </a:txBody>
                  <a:tcPr marL="6350" marR="6350" marT="6350" marB="0" anchor="b">
                    <a:lnL>
                      <a:noFill/>
                    </a:lnL>
                    <a:lnR>
                      <a:noFill/>
                    </a:lnR>
                    <a:lnT>
                      <a:noFill/>
                    </a:lnT>
                    <a:lnB>
                      <a:noFill/>
                    </a:lnB>
                  </a:tcPr>
                </a:tc>
                <a:tc>
                  <a:txBody>
                    <a:bodyPr/>
                    <a:lstStyle/>
                    <a:p>
                      <a:pPr algn="l" fontAlgn="b"/>
                      <a:r>
                        <a:rPr lang="en-US" sz="1200" b="1" i="0" u="none" strike="noStrike">
                          <a:solidFill>
                            <a:srgbClr val="000000"/>
                          </a:solidFill>
                          <a:effectLst/>
                          <a:latin typeface="Times New Roman" charset="0"/>
                          <a:ea typeface="Times New Roman" charset="0"/>
                          <a:cs typeface="Times New Roman" charset="0"/>
                        </a:rPr>
                        <a:t>NONO</a:t>
                      </a:r>
                    </a:p>
                  </a:txBody>
                  <a:tcPr marL="6350" marR="6350" marT="6350" marB="0" anchor="b">
                    <a:lnL>
                      <a:noFill/>
                    </a:lnL>
                    <a:lnR>
                      <a:noFill/>
                    </a:lnR>
                    <a:lnT>
                      <a:noFill/>
                    </a:lnT>
                    <a:lnB>
                      <a:noFill/>
                    </a:lnB>
                  </a:tcPr>
                </a:tc>
              </a:tr>
              <a:tr h="252190">
                <a:tc>
                  <a:txBody>
                    <a:bodyPr/>
                    <a:lstStyle/>
                    <a:p>
                      <a:pPr algn="l" fontAlgn="b"/>
                      <a:r>
                        <a:rPr lang="en-US" sz="1200" b="1" i="0" u="none" strike="noStrike" dirty="0">
                          <a:solidFill>
                            <a:srgbClr val="000000"/>
                          </a:solidFill>
                          <a:effectLst/>
                          <a:latin typeface="Times New Roman" charset="0"/>
                          <a:ea typeface="Times New Roman" charset="0"/>
                          <a:cs typeface="Times New Roman" charset="0"/>
                        </a:rPr>
                        <a:t>DDX3X</a:t>
                      </a:r>
                    </a:p>
                  </a:txBody>
                  <a:tcPr marL="6350" marR="6350" marT="6350" marB="0" anchor="b">
                    <a:lnL>
                      <a:noFill/>
                    </a:lnL>
                    <a:lnR>
                      <a:noFill/>
                    </a:lnR>
                    <a:lnT>
                      <a:noFill/>
                    </a:lnT>
                    <a:lnB>
                      <a:noFill/>
                    </a:lnB>
                  </a:tcPr>
                </a:tc>
                <a:tc>
                  <a:txBody>
                    <a:bodyPr/>
                    <a:lstStyle/>
                    <a:p>
                      <a:pPr algn="l" fontAlgn="b"/>
                      <a:r>
                        <a:rPr lang="en-US" sz="1200" b="1" i="0" u="none" strike="noStrike" dirty="0">
                          <a:solidFill>
                            <a:srgbClr val="000000"/>
                          </a:solidFill>
                          <a:effectLst/>
                          <a:latin typeface="Times New Roman" charset="0"/>
                          <a:ea typeface="Times New Roman" charset="0"/>
                          <a:cs typeface="Times New Roman" charset="0"/>
                        </a:rPr>
                        <a:t>PIK3CA</a:t>
                      </a:r>
                    </a:p>
                  </a:txBody>
                  <a:tcPr marL="6350" marR="6350" marT="6350" marB="0" anchor="b">
                    <a:lnL>
                      <a:noFill/>
                    </a:lnL>
                    <a:lnR>
                      <a:noFill/>
                    </a:lnR>
                    <a:lnT>
                      <a:noFill/>
                    </a:lnT>
                    <a:lnB>
                      <a:noFill/>
                    </a:lnB>
                  </a:tcPr>
                </a:tc>
              </a:tr>
              <a:tr h="252190">
                <a:tc>
                  <a:txBody>
                    <a:bodyPr/>
                    <a:lstStyle/>
                    <a:p>
                      <a:pPr algn="l" fontAlgn="b"/>
                      <a:r>
                        <a:rPr lang="en-US" sz="1200" b="1" i="0" u="none" strike="noStrike" dirty="0">
                          <a:solidFill>
                            <a:srgbClr val="000000"/>
                          </a:solidFill>
                          <a:effectLst/>
                          <a:latin typeface="Times New Roman" charset="0"/>
                          <a:ea typeface="Times New Roman" charset="0"/>
                          <a:cs typeface="Times New Roman" charset="0"/>
                        </a:rPr>
                        <a:t>EGFR</a:t>
                      </a:r>
                    </a:p>
                  </a:txBody>
                  <a:tcPr marL="6350" marR="6350" marT="6350" marB="0" anchor="b">
                    <a:lnL>
                      <a:noFill/>
                    </a:lnL>
                    <a:lnR>
                      <a:noFill/>
                    </a:lnR>
                    <a:lnT>
                      <a:noFill/>
                    </a:lnT>
                    <a:lnB>
                      <a:noFill/>
                    </a:lnB>
                  </a:tcPr>
                </a:tc>
                <a:tc>
                  <a:txBody>
                    <a:bodyPr/>
                    <a:lstStyle/>
                    <a:p>
                      <a:pPr algn="l" fontAlgn="b"/>
                      <a:r>
                        <a:rPr lang="en-US" sz="1200" b="1" i="0" u="none" strike="noStrike">
                          <a:solidFill>
                            <a:srgbClr val="000000"/>
                          </a:solidFill>
                          <a:effectLst/>
                          <a:latin typeface="Times New Roman" charset="0"/>
                          <a:ea typeface="Times New Roman" charset="0"/>
                          <a:cs typeface="Times New Roman" charset="0"/>
                        </a:rPr>
                        <a:t>PIK3R1</a:t>
                      </a:r>
                    </a:p>
                  </a:txBody>
                  <a:tcPr marL="6350" marR="6350" marT="6350" marB="0" anchor="b">
                    <a:lnL>
                      <a:noFill/>
                    </a:lnL>
                    <a:lnR>
                      <a:noFill/>
                    </a:lnR>
                    <a:lnT>
                      <a:noFill/>
                    </a:lnT>
                    <a:lnB>
                      <a:noFill/>
                    </a:lnB>
                  </a:tcPr>
                </a:tc>
              </a:tr>
              <a:tr h="252190">
                <a:tc>
                  <a:txBody>
                    <a:bodyPr/>
                    <a:lstStyle/>
                    <a:p>
                      <a:pPr algn="l" fontAlgn="b"/>
                      <a:r>
                        <a:rPr lang="en-US" sz="1200" b="1" i="0" u="none" strike="noStrike">
                          <a:solidFill>
                            <a:srgbClr val="000000"/>
                          </a:solidFill>
                          <a:effectLst/>
                          <a:latin typeface="Times New Roman" charset="0"/>
                          <a:ea typeface="Times New Roman" charset="0"/>
                          <a:cs typeface="Times New Roman" charset="0"/>
                        </a:rPr>
                        <a:t>ERBB3</a:t>
                      </a:r>
                    </a:p>
                  </a:txBody>
                  <a:tcPr marL="6350" marR="6350" marT="6350" marB="0" anchor="b">
                    <a:lnL>
                      <a:noFill/>
                    </a:lnL>
                    <a:lnR>
                      <a:noFill/>
                    </a:lnR>
                    <a:lnT>
                      <a:noFill/>
                    </a:lnT>
                    <a:lnB>
                      <a:noFill/>
                    </a:lnB>
                  </a:tcPr>
                </a:tc>
                <a:tc>
                  <a:txBody>
                    <a:bodyPr/>
                    <a:lstStyle/>
                    <a:p>
                      <a:pPr algn="l" fontAlgn="b"/>
                      <a:r>
                        <a:rPr lang="en-US" sz="1200" b="1" i="0" u="none" strike="noStrike" dirty="0">
                          <a:solidFill>
                            <a:srgbClr val="000000"/>
                          </a:solidFill>
                          <a:effectLst/>
                          <a:latin typeface="Times New Roman" charset="0"/>
                          <a:ea typeface="Times New Roman" charset="0"/>
                          <a:cs typeface="Times New Roman" charset="0"/>
                        </a:rPr>
                        <a:t>POT1</a:t>
                      </a:r>
                    </a:p>
                  </a:txBody>
                  <a:tcPr marL="6350" marR="6350" marT="6350" marB="0" anchor="b">
                    <a:lnL>
                      <a:noFill/>
                    </a:lnL>
                    <a:lnR>
                      <a:noFill/>
                    </a:lnR>
                    <a:lnT>
                      <a:noFill/>
                    </a:lnT>
                    <a:lnB>
                      <a:noFill/>
                    </a:lnB>
                  </a:tcPr>
                </a:tc>
              </a:tr>
              <a:tr h="252190">
                <a:tc>
                  <a:txBody>
                    <a:bodyPr/>
                    <a:lstStyle/>
                    <a:p>
                      <a:pPr algn="l" fontAlgn="b"/>
                      <a:r>
                        <a:rPr lang="en-US" sz="1200" b="1" i="0" u="none" strike="noStrike">
                          <a:solidFill>
                            <a:srgbClr val="000000"/>
                          </a:solidFill>
                          <a:effectLst/>
                          <a:latin typeface="Times New Roman" charset="0"/>
                          <a:ea typeface="Times New Roman" charset="0"/>
                          <a:cs typeface="Times New Roman" charset="0"/>
                        </a:rPr>
                        <a:t>FAS</a:t>
                      </a:r>
                    </a:p>
                  </a:txBody>
                  <a:tcPr marL="6350" marR="6350" marT="6350" marB="0" anchor="b">
                    <a:lnL>
                      <a:noFill/>
                    </a:lnL>
                    <a:lnR>
                      <a:noFill/>
                    </a:lnR>
                    <a:lnT>
                      <a:noFill/>
                    </a:lnT>
                    <a:lnB>
                      <a:noFill/>
                    </a:lnB>
                  </a:tcPr>
                </a:tc>
                <a:tc>
                  <a:txBody>
                    <a:bodyPr/>
                    <a:lstStyle/>
                    <a:p>
                      <a:pPr algn="l" fontAlgn="b"/>
                      <a:r>
                        <a:rPr lang="en-US" sz="1200" b="1" i="0" u="none" strike="noStrike" dirty="0">
                          <a:solidFill>
                            <a:srgbClr val="000000"/>
                          </a:solidFill>
                          <a:effectLst/>
                          <a:latin typeface="Times New Roman" charset="0"/>
                          <a:ea typeface="Times New Roman" charset="0"/>
                          <a:cs typeface="Times New Roman" charset="0"/>
                        </a:rPr>
                        <a:t>PPP2R1A</a:t>
                      </a:r>
                    </a:p>
                  </a:txBody>
                  <a:tcPr marL="6350" marR="6350" marT="6350" marB="0" anchor="b">
                    <a:lnL>
                      <a:noFill/>
                    </a:lnL>
                    <a:lnR>
                      <a:noFill/>
                    </a:lnR>
                    <a:lnT>
                      <a:noFill/>
                    </a:lnT>
                    <a:lnB>
                      <a:noFill/>
                    </a:lnB>
                  </a:tcPr>
                </a:tc>
              </a:tr>
              <a:tr h="252190">
                <a:tc>
                  <a:txBody>
                    <a:bodyPr/>
                    <a:lstStyle/>
                    <a:p>
                      <a:pPr algn="l" fontAlgn="b"/>
                      <a:r>
                        <a:rPr lang="en-US" sz="1200" b="1" i="0" u="none" strike="noStrike">
                          <a:solidFill>
                            <a:srgbClr val="000000"/>
                          </a:solidFill>
                          <a:effectLst/>
                          <a:latin typeface="Times New Roman" charset="0"/>
                          <a:ea typeface="Times New Roman" charset="0"/>
                          <a:cs typeface="Times New Roman" charset="0"/>
                        </a:rPr>
                        <a:t>GMPS</a:t>
                      </a:r>
                    </a:p>
                  </a:txBody>
                  <a:tcPr marL="6350" marR="6350" marT="6350" marB="0" anchor="b">
                    <a:lnL>
                      <a:noFill/>
                    </a:lnL>
                    <a:lnR>
                      <a:noFill/>
                    </a:lnR>
                    <a:lnT>
                      <a:noFill/>
                    </a:lnT>
                    <a:lnB>
                      <a:noFill/>
                    </a:lnB>
                  </a:tcPr>
                </a:tc>
                <a:tc>
                  <a:txBody>
                    <a:bodyPr/>
                    <a:lstStyle/>
                    <a:p>
                      <a:pPr algn="l" fontAlgn="b"/>
                      <a:r>
                        <a:rPr lang="en-US" sz="1200" b="1" i="0" u="none" strike="noStrike" dirty="0">
                          <a:solidFill>
                            <a:srgbClr val="000000"/>
                          </a:solidFill>
                          <a:effectLst/>
                          <a:latin typeface="Times New Roman" charset="0"/>
                          <a:ea typeface="Times New Roman" charset="0"/>
                          <a:cs typeface="Times New Roman" charset="0"/>
                        </a:rPr>
                        <a:t>RNF43</a:t>
                      </a:r>
                    </a:p>
                  </a:txBody>
                  <a:tcPr marL="6350" marR="6350" marT="6350" marB="0" anchor="b">
                    <a:lnL>
                      <a:noFill/>
                    </a:lnL>
                    <a:lnR>
                      <a:noFill/>
                    </a:lnR>
                    <a:lnT>
                      <a:noFill/>
                    </a:lnT>
                    <a:lnB>
                      <a:noFill/>
                    </a:lnB>
                  </a:tcPr>
                </a:tc>
              </a:tr>
              <a:tr h="252190">
                <a:tc>
                  <a:txBody>
                    <a:bodyPr/>
                    <a:lstStyle/>
                    <a:p>
                      <a:pPr algn="l" fontAlgn="b"/>
                      <a:r>
                        <a:rPr lang="en-US" sz="1200" b="1" i="0" u="none" strike="noStrike">
                          <a:solidFill>
                            <a:srgbClr val="000000"/>
                          </a:solidFill>
                          <a:effectLst/>
                          <a:latin typeface="Times New Roman" charset="0"/>
                          <a:ea typeface="Times New Roman" charset="0"/>
                          <a:cs typeface="Times New Roman" charset="0"/>
                        </a:rPr>
                        <a:t>HRAS</a:t>
                      </a:r>
                    </a:p>
                  </a:txBody>
                  <a:tcPr marL="6350" marR="6350" marT="6350" marB="0" anchor="b">
                    <a:lnL>
                      <a:noFill/>
                    </a:lnL>
                    <a:lnR>
                      <a:noFill/>
                    </a:lnR>
                    <a:lnT>
                      <a:noFill/>
                    </a:lnT>
                    <a:lnB>
                      <a:noFill/>
                    </a:lnB>
                  </a:tcPr>
                </a:tc>
                <a:tc>
                  <a:txBody>
                    <a:bodyPr/>
                    <a:lstStyle/>
                    <a:p>
                      <a:pPr algn="l" fontAlgn="b"/>
                      <a:r>
                        <a:rPr lang="en-US" sz="1200" b="1" i="0" u="none" strike="noStrike" dirty="0">
                          <a:solidFill>
                            <a:srgbClr val="000000"/>
                          </a:solidFill>
                          <a:effectLst/>
                          <a:latin typeface="Times New Roman" charset="0"/>
                          <a:ea typeface="Times New Roman" charset="0"/>
                          <a:cs typeface="Times New Roman" charset="0"/>
                        </a:rPr>
                        <a:t>SMAD4</a:t>
                      </a:r>
                    </a:p>
                  </a:txBody>
                  <a:tcPr marL="6350" marR="6350" marT="6350" marB="0" anchor="b">
                    <a:lnL>
                      <a:noFill/>
                    </a:lnL>
                    <a:lnR>
                      <a:noFill/>
                    </a:lnR>
                    <a:lnT>
                      <a:noFill/>
                    </a:lnT>
                    <a:lnB>
                      <a:noFill/>
                    </a:lnB>
                  </a:tcPr>
                </a:tc>
              </a:tr>
              <a:tr h="252190">
                <a:tc>
                  <a:txBody>
                    <a:bodyPr/>
                    <a:lstStyle/>
                    <a:p>
                      <a:pPr algn="l" fontAlgn="b"/>
                      <a:r>
                        <a:rPr lang="en-US" sz="1200" b="1" i="0" u="none" strike="noStrike">
                          <a:solidFill>
                            <a:srgbClr val="000000"/>
                          </a:solidFill>
                          <a:effectLst/>
                          <a:latin typeface="Times New Roman" charset="0"/>
                          <a:ea typeface="Times New Roman" charset="0"/>
                          <a:cs typeface="Times New Roman" charset="0"/>
                        </a:rPr>
                        <a:t>IDH1</a:t>
                      </a:r>
                    </a:p>
                  </a:txBody>
                  <a:tcPr marL="6350" marR="6350" marT="6350" marB="0" anchor="b">
                    <a:lnL>
                      <a:noFill/>
                    </a:lnL>
                    <a:lnR>
                      <a:noFill/>
                    </a:lnR>
                    <a:lnT>
                      <a:noFill/>
                    </a:lnT>
                    <a:lnB>
                      <a:noFill/>
                    </a:lnB>
                  </a:tcPr>
                </a:tc>
                <a:tc>
                  <a:txBody>
                    <a:bodyPr/>
                    <a:lstStyle/>
                    <a:p>
                      <a:pPr algn="l" fontAlgn="b"/>
                      <a:r>
                        <a:rPr lang="fr-FR" sz="1200" b="1" i="0" u="none" strike="noStrike" dirty="0">
                          <a:solidFill>
                            <a:srgbClr val="000000"/>
                          </a:solidFill>
                          <a:effectLst/>
                          <a:latin typeface="Times New Roman" charset="0"/>
                          <a:ea typeface="Times New Roman" charset="0"/>
                          <a:cs typeface="Times New Roman" charset="0"/>
                        </a:rPr>
                        <a:t>TP53</a:t>
                      </a:r>
                    </a:p>
                  </a:txBody>
                  <a:tcPr marL="6350" marR="6350" marT="6350" marB="0" anchor="b">
                    <a:lnL>
                      <a:noFill/>
                    </a:lnL>
                    <a:lnR>
                      <a:noFill/>
                    </a:lnR>
                    <a:lnT>
                      <a:noFill/>
                    </a:lnT>
                    <a:lnB>
                      <a:noFill/>
                    </a:lnB>
                  </a:tcPr>
                </a:tc>
              </a:tr>
              <a:tr h="252190">
                <a:tc>
                  <a:txBody>
                    <a:bodyPr/>
                    <a:lstStyle/>
                    <a:p>
                      <a:pPr algn="l" fontAlgn="b"/>
                      <a:r>
                        <a:rPr lang="en-US" sz="1200" b="1" i="0" u="none" strike="noStrike">
                          <a:solidFill>
                            <a:srgbClr val="000000"/>
                          </a:solidFill>
                          <a:effectLst/>
                          <a:latin typeface="Times New Roman" charset="0"/>
                          <a:ea typeface="Times New Roman" charset="0"/>
                          <a:cs typeface="Times New Roman" charset="0"/>
                        </a:rPr>
                        <a:t>IDH2</a:t>
                      </a:r>
                    </a:p>
                  </a:txBody>
                  <a:tcPr marL="6350" marR="6350" marT="6350" marB="0" anchor="b">
                    <a:lnL>
                      <a:noFill/>
                    </a:lnL>
                    <a:lnR>
                      <a:noFill/>
                    </a:lnR>
                    <a:lnT>
                      <a:noFill/>
                    </a:lnT>
                    <a:lnB>
                      <a:noFill/>
                    </a:lnB>
                  </a:tcPr>
                </a:tc>
                <a:tc>
                  <a:txBody>
                    <a:bodyPr/>
                    <a:lstStyle/>
                    <a:p>
                      <a:pPr algn="l" fontAlgn="b"/>
                      <a:r>
                        <a:rPr lang="en-US" sz="1200" b="1" i="0" u="none" strike="noStrike" dirty="0">
                          <a:solidFill>
                            <a:srgbClr val="000000"/>
                          </a:solidFill>
                          <a:effectLst/>
                          <a:latin typeface="Times New Roman" charset="0"/>
                          <a:ea typeface="Times New Roman" charset="0"/>
                          <a:cs typeface="Times New Roman" charset="0"/>
                        </a:rPr>
                        <a:t>USP8</a:t>
                      </a:r>
                    </a:p>
                  </a:txBody>
                  <a:tcPr marL="6350" marR="6350" marT="6350" marB="0" anchor="b">
                    <a:lnL>
                      <a:noFill/>
                    </a:lnL>
                    <a:lnR>
                      <a:noFill/>
                    </a:lnR>
                    <a:lnT>
                      <a:noFill/>
                    </a:lnT>
                    <a:lnB>
                      <a:noFill/>
                    </a:lnB>
                  </a:tcPr>
                </a:tc>
              </a:tr>
            </a:tbl>
          </a:graphicData>
        </a:graphic>
      </p:graphicFrame>
      <p:sp>
        <p:nvSpPr>
          <p:cNvPr id="12" name="Slide Number Placeholder 11"/>
          <p:cNvSpPr>
            <a:spLocks noGrp="1"/>
          </p:cNvSpPr>
          <p:nvPr>
            <p:ph type="sldNum" sz="quarter" idx="12"/>
          </p:nvPr>
        </p:nvSpPr>
        <p:spPr/>
        <p:txBody>
          <a:bodyPr/>
          <a:lstStyle/>
          <a:p>
            <a:fld id="{3BE2E9F8-2334-2345-A4FC-60C0FA9028F0}" type="slidenum">
              <a:rPr lang="en-US" smtClean="0"/>
              <a:t>28</a:t>
            </a:fld>
            <a:endParaRPr lang="en-US"/>
          </a:p>
        </p:txBody>
      </p:sp>
    </p:spTree>
    <p:extLst>
      <p:ext uri="{BB962C8B-B14F-4D97-AF65-F5344CB8AC3E}">
        <p14:creationId xmlns:p14="http://schemas.microsoft.com/office/powerpoint/2010/main" val="1548165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565036" y="-1043636"/>
            <a:ext cx="5009882" cy="9393529"/>
          </a:xfrm>
          <a:prstGeom prst="rect">
            <a:avLst/>
          </a:prstGeom>
        </p:spPr>
      </p:pic>
      <p:sp>
        <p:nvSpPr>
          <p:cNvPr id="3" name="Shape 531"/>
          <p:cNvSpPr txBox="1"/>
          <p:nvPr/>
        </p:nvSpPr>
        <p:spPr>
          <a:xfrm>
            <a:off x="395696" y="115910"/>
            <a:ext cx="11597614" cy="836339"/>
          </a:xfrm>
          <a:prstGeom prst="rect">
            <a:avLst/>
          </a:prstGeom>
          <a:noFill/>
          <a:ln>
            <a:noFill/>
          </a:ln>
        </p:spPr>
        <p:txBody>
          <a:bodyPr wrap="square" lIns="121900" tIns="121900" rIns="121900" bIns="121900" anchor="ctr" anchorCtr="0">
            <a:noAutofit/>
          </a:bodyPr>
          <a:lstStyle/>
          <a:p>
            <a:r>
              <a:rPr lang="en-US" sz="3600" dirty="0" smtClean="0">
                <a:solidFill>
                  <a:srgbClr val="22228B"/>
                </a:solidFill>
                <a:highlight>
                  <a:srgbClr val="FFFFFF"/>
                </a:highlight>
                <a:latin typeface="Helvetica Neue" charset="0"/>
                <a:ea typeface="Helvetica Neue" charset="0"/>
                <a:cs typeface="Helvetica Neue" charset="0"/>
              </a:rPr>
              <a:t>Molecular function </a:t>
            </a:r>
            <a:r>
              <a:rPr lang="en-US" sz="3600" smtClean="0">
                <a:solidFill>
                  <a:srgbClr val="22228B"/>
                </a:solidFill>
                <a:highlight>
                  <a:srgbClr val="FFFFFF"/>
                </a:highlight>
                <a:latin typeface="Helvetica Neue" charset="0"/>
                <a:ea typeface="Helvetica Neue" charset="0"/>
                <a:cs typeface="Helvetica Neue" charset="0"/>
              </a:rPr>
              <a:t>of ge</a:t>
            </a:r>
            <a:r>
              <a:rPr lang="en-US" sz="3600" smtClean="0">
                <a:solidFill>
                  <a:srgbClr val="22228B"/>
                </a:solidFill>
                <a:highlight>
                  <a:srgbClr val="FFFFFF"/>
                </a:highlight>
                <a:latin typeface="Helvetica Neue" charset="0"/>
                <a:ea typeface="Helvetica Neue" charset="0"/>
                <a:cs typeface="Helvetica Neue" charset="0"/>
              </a:rPr>
              <a:t>nes </a:t>
            </a:r>
            <a:r>
              <a:rPr lang="en-US" sz="3600" dirty="0" smtClean="0">
                <a:solidFill>
                  <a:srgbClr val="22228B"/>
                </a:solidFill>
                <a:highlight>
                  <a:srgbClr val="FFFFFF"/>
                </a:highlight>
                <a:latin typeface="Helvetica Neue" charset="0"/>
                <a:ea typeface="Helvetica Neue" charset="0"/>
                <a:cs typeface="Helvetica Neue" charset="0"/>
              </a:rPr>
              <a:t>with hotspot communities</a:t>
            </a:r>
            <a:endParaRPr lang="en" sz="3600" dirty="0">
              <a:solidFill>
                <a:srgbClr val="22228B"/>
              </a:solidFill>
              <a:highlight>
                <a:srgbClr val="FFFFFF"/>
              </a:highlight>
              <a:latin typeface="Helvetica Neue" charset="0"/>
              <a:ea typeface="Helvetica Neue" charset="0"/>
              <a:cs typeface="Helvetica Neue" charset="0"/>
            </a:endParaRPr>
          </a:p>
        </p:txBody>
      </p:sp>
      <p:sp>
        <p:nvSpPr>
          <p:cNvPr id="4" name="Slide Number Placeholder 3"/>
          <p:cNvSpPr>
            <a:spLocks noGrp="1"/>
          </p:cNvSpPr>
          <p:nvPr>
            <p:ph type="sldNum" sz="quarter" idx="12"/>
          </p:nvPr>
        </p:nvSpPr>
        <p:spPr/>
        <p:txBody>
          <a:bodyPr/>
          <a:lstStyle/>
          <a:p>
            <a:fld id="{3BE2E9F8-2334-2345-A4FC-60C0FA9028F0}" type="slidenum">
              <a:rPr lang="en-US" smtClean="0"/>
              <a:t>29</a:t>
            </a:fld>
            <a:endParaRPr lang="en-US"/>
          </a:p>
        </p:txBody>
      </p:sp>
    </p:spTree>
    <p:extLst>
      <p:ext uri="{BB962C8B-B14F-4D97-AF65-F5344CB8AC3E}">
        <p14:creationId xmlns:p14="http://schemas.microsoft.com/office/powerpoint/2010/main" val="1520300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07096" y="1232452"/>
            <a:ext cx="8216347" cy="5512906"/>
            <a:chOff x="2107096" y="1232452"/>
            <a:chExt cx="8216347" cy="5512906"/>
          </a:xfrm>
        </p:grpSpPr>
        <p:grpSp>
          <p:nvGrpSpPr>
            <p:cNvPr id="5" name="Group 4"/>
            <p:cNvGrpSpPr/>
            <p:nvPr/>
          </p:nvGrpSpPr>
          <p:grpSpPr>
            <a:xfrm>
              <a:off x="2107096" y="1232452"/>
              <a:ext cx="8216347" cy="5512906"/>
              <a:chOff x="2107096" y="1232452"/>
              <a:chExt cx="8216347" cy="5512906"/>
            </a:xfrm>
          </p:grpSpPr>
          <p:grpSp>
            <p:nvGrpSpPr>
              <p:cNvPr id="7" name="Group 6"/>
              <p:cNvGrpSpPr/>
              <p:nvPr/>
            </p:nvGrpSpPr>
            <p:grpSpPr>
              <a:xfrm>
                <a:off x="2107096" y="1232452"/>
                <a:ext cx="8216347" cy="5512906"/>
                <a:chOff x="2107096" y="1232452"/>
                <a:chExt cx="8216347" cy="5512906"/>
              </a:xfrm>
            </p:grpSpPr>
            <p:grpSp>
              <p:nvGrpSpPr>
                <p:cNvPr id="9" name="Group 8"/>
                <p:cNvGrpSpPr/>
                <p:nvPr/>
              </p:nvGrpSpPr>
              <p:grpSpPr>
                <a:xfrm>
                  <a:off x="2107096" y="1232452"/>
                  <a:ext cx="8216347" cy="5512906"/>
                  <a:chOff x="2107096" y="1232452"/>
                  <a:chExt cx="8216347" cy="5512906"/>
                </a:xfrm>
              </p:grpSpPr>
              <p:grpSp>
                <p:nvGrpSpPr>
                  <p:cNvPr id="11" name="Group 10"/>
                  <p:cNvGrpSpPr/>
                  <p:nvPr/>
                </p:nvGrpSpPr>
                <p:grpSpPr>
                  <a:xfrm>
                    <a:off x="2107096" y="1232452"/>
                    <a:ext cx="8216347" cy="5512906"/>
                    <a:chOff x="2107096" y="1232452"/>
                    <a:chExt cx="8216347" cy="5512906"/>
                  </a:xfrm>
                </p:grpSpPr>
                <p:grpSp>
                  <p:nvGrpSpPr>
                    <p:cNvPr id="13" name="Group 12"/>
                    <p:cNvGrpSpPr/>
                    <p:nvPr/>
                  </p:nvGrpSpPr>
                  <p:grpSpPr>
                    <a:xfrm>
                      <a:off x="2107096" y="1232452"/>
                      <a:ext cx="8216347" cy="5512906"/>
                      <a:chOff x="2107096" y="1232452"/>
                      <a:chExt cx="8216347" cy="5512906"/>
                    </a:xfrm>
                  </p:grpSpPr>
                  <p:grpSp>
                    <p:nvGrpSpPr>
                      <p:cNvPr id="15" name="Group 14"/>
                      <p:cNvGrpSpPr/>
                      <p:nvPr/>
                    </p:nvGrpSpPr>
                    <p:grpSpPr>
                      <a:xfrm>
                        <a:off x="2107096" y="1232452"/>
                        <a:ext cx="8216347" cy="5512906"/>
                        <a:chOff x="1639620" y="689879"/>
                        <a:chExt cx="9012481" cy="6216131"/>
                      </a:xfrm>
                    </p:grpSpPr>
                    <p:pic>
                      <p:nvPicPr>
                        <p:cNvPr id="17" name="Picture 1"/>
                        <p:cNvPicPr>
                          <a:picLocks noChangeAspect="1"/>
                        </p:cNvPicPr>
                        <p:nvPr/>
                      </p:nvPicPr>
                      <p:blipFill rotWithShape="1">
                        <a:blip r:embed="rId2">
                          <a:extLst>
                            <a:ext uri="{28A0092B-C50C-407E-A947-70E740481C1C}">
                              <a14:useLocalDpi xmlns:a14="http://schemas.microsoft.com/office/drawing/2010/main" val="0"/>
                            </a:ext>
                          </a:extLst>
                        </a:blip>
                        <a:srcRect b="26076"/>
                        <a:stretch/>
                      </p:blipFill>
                      <p:spPr bwMode="auto">
                        <a:xfrm>
                          <a:off x="1828806" y="767712"/>
                          <a:ext cx="8823295" cy="6138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ectangle 17"/>
                        <p:cNvSpPr/>
                        <p:nvPr/>
                      </p:nvSpPr>
                      <p:spPr bwMode="auto">
                        <a:xfrm>
                          <a:off x="1639620" y="689879"/>
                          <a:ext cx="536022" cy="350645"/>
                        </a:xfrm>
                        <a:prstGeom prst="rect">
                          <a:avLst/>
                        </a:prstGeom>
                        <a:solidFill>
                          <a:schemeClr val="bg1"/>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grpSp>
                  <p:sp>
                    <p:nvSpPr>
                      <p:cNvPr id="16" name="Rectangle 15"/>
                      <p:cNvSpPr/>
                      <p:nvPr/>
                    </p:nvSpPr>
                    <p:spPr bwMode="auto">
                      <a:xfrm>
                        <a:off x="2413000" y="4083050"/>
                        <a:ext cx="182768" cy="2662308"/>
                      </a:xfrm>
                      <a:prstGeom prst="rect">
                        <a:avLst/>
                      </a:prstGeom>
                      <a:solidFill>
                        <a:schemeClr val="bg1"/>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grpSp>
                <p:sp>
                  <p:nvSpPr>
                    <p:cNvPr id="14" name="Rectangle 13"/>
                    <p:cNvSpPr/>
                    <p:nvPr/>
                  </p:nvSpPr>
                  <p:spPr bwMode="auto">
                    <a:xfrm>
                      <a:off x="2514600" y="4171950"/>
                      <a:ext cx="1155700" cy="107950"/>
                    </a:xfrm>
                    <a:prstGeom prst="rect">
                      <a:avLst/>
                    </a:prstGeom>
                    <a:solidFill>
                      <a:schemeClr val="bg1"/>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grpSp>
              <p:sp>
                <p:nvSpPr>
                  <p:cNvPr id="12" name="Rectangle 11"/>
                  <p:cNvSpPr/>
                  <p:nvPr/>
                </p:nvSpPr>
                <p:spPr bwMode="auto">
                  <a:xfrm>
                    <a:off x="6400800" y="4737100"/>
                    <a:ext cx="114300" cy="736600"/>
                  </a:xfrm>
                  <a:prstGeom prst="rect">
                    <a:avLst/>
                  </a:prstGeom>
                  <a:solidFill>
                    <a:schemeClr val="bg1"/>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grpSp>
            <p:sp>
              <p:nvSpPr>
                <p:cNvPr id="10" name="Rectangle 9"/>
                <p:cNvSpPr/>
                <p:nvPr/>
              </p:nvSpPr>
              <p:spPr bwMode="auto">
                <a:xfrm>
                  <a:off x="6415155" y="5492408"/>
                  <a:ext cx="88900" cy="647700"/>
                </a:xfrm>
                <a:prstGeom prst="rect">
                  <a:avLst/>
                </a:prstGeom>
                <a:solidFill>
                  <a:schemeClr val="bg1"/>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grpSp>
          <p:sp>
            <p:nvSpPr>
              <p:cNvPr id="8" name="Rectangle 7"/>
              <p:cNvSpPr/>
              <p:nvPr/>
            </p:nvSpPr>
            <p:spPr bwMode="auto">
              <a:xfrm>
                <a:off x="6415155" y="6191250"/>
                <a:ext cx="99945" cy="554108"/>
              </a:xfrm>
              <a:prstGeom prst="rect">
                <a:avLst/>
              </a:prstGeom>
              <a:solidFill>
                <a:schemeClr val="bg1"/>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grpSp>
        <p:sp>
          <p:nvSpPr>
            <p:cNvPr id="6" name="Rectangle 5"/>
            <p:cNvSpPr/>
            <p:nvPr/>
          </p:nvSpPr>
          <p:spPr bwMode="auto">
            <a:xfrm>
              <a:off x="6465127" y="4737100"/>
              <a:ext cx="418273" cy="101600"/>
            </a:xfrm>
            <a:prstGeom prst="rect">
              <a:avLst/>
            </a:prstGeom>
            <a:solidFill>
              <a:schemeClr val="bg1"/>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grpSp>
      <p:sp>
        <p:nvSpPr>
          <p:cNvPr id="19" name="Title 1"/>
          <p:cNvSpPr txBox="1">
            <a:spLocks/>
          </p:cNvSpPr>
          <p:nvPr/>
        </p:nvSpPr>
        <p:spPr>
          <a:xfrm>
            <a:off x="533117" y="146122"/>
            <a:ext cx="11536777" cy="812800"/>
          </a:xfrm>
          <a:prstGeom prst="rect">
            <a:avLst/>
          </a:prstGeom>
        </p:spPr>
        <p:txBody>
          <a:bodyPr rtlCol="0">
            <a:noAutofit/>
          </a:bodyPr>
          <a:lst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a:lstStyle>
          <a:p>
            <a:pPr algn="l" eaLnBrk="1" fontAlgn="auto" hangingPunct="1">
              <a:spcAft>
                <a:spcPts val="0"/>
              </a:spcAft>
              <a:defRPr/>
            </a:pPr>
            <a:r>
              <a:rPr lang="en-US" sz="3600" b="0" kern="0" dirty="0" smtClean="0">
                <a:latin typeface="Helvetica Neue" charset="0"/>
                <a:ea typeface="Helvetica Neue" charset="0"/>
                <a:cs typeface="Helvetica Neue" charset="0"/>
              </a:rPr>
              <a:t>Conceptual extension of the canonical model of drivers and passengers</a:t>
            </a:r>
            <a:endParaRPr lang="en-US" sz="3600" b="0" kern="0" dirty="0">
              <a:latin typeface="Helvetica Neue" charset="0"/>
              <a:ea typeface="Helvetica Neue" charset="0"/>
              <a:cs typeface="Helvetica Neue" charset="0"/>
            </a:endParaRPr>
          </a:p>
        </p:txBody>
      </p:sp>
      <p:sp>
        <p:nvSpPr>
          <p:cNvPr id="20" name="Slide Number Placeholder 19"/>
          <p:cNvSpPr>
            <a:spLocks noGrp="1"/>
          </p:cNvSpPr>
          <p:nvPr>
            <p:ph type="sldNum" sz="quarter" idx="12"/>
          </p:nvPr>
        </p:nvSpPr>
        <p:spPr/>
        <p:txBody>
          <a:bodyPr/>
          <a:lstStyle/>
          <a:p>
            <a:fld id="{3BE2E9F8-2334-2345-A4FC-60C0FA9028F0}" type="slidenum">
              <a:rPr lang="en-US" smtClean="0"/>
              <a:t>3</a:t>
            </a:fld>
            <a:endParaRPr lang="en-US"/>
          </a:p>
        </p:txBody>
      </p:sp>
    </p:spTree>
    <p:extLst>
      <p:ext uri="{BB962C8B-B14F-4D97-AF65-F5344CB8AC3E}">
        <p14:creationId xmlns:p14="http://schemas.microsoft.com/office/powerpoint/2010/main" val="1949373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544559" y="-511464"/>
            <a:ext cx="5242214" cy="9250966"/>
          </a:xfrm>
          <a:prstGeom prst="rect">
            <a:avLst/>
          </a:prstGeom>
        </p:spPr>
      </p:pic>
      <p:sp>
        <p:nvSpPr>
          <p:cNvPr id="3" name="Shape 531"/>
          <p:cNvSpPr txBox="1"/>
          <p:nvPr/>
        </p:nvSpPr>
        <p:spPr>
          <a:xfrm>
            <a:off x="366859" y="275358"/>
            <a:ext cx="11597614" cy="836339"/>
          </a:xfrm>
          <a:prstGeom prst="rect">
            <a:avLst/>
          </a:prstGeom>
          <a:noFill/>
          <a:ln>
            <a:noFill/>
          </a:ln>
        </p:spPr>
        <p:txBody>
          <a:bodyPr wrap="square" lIns="121900" tIns="121900" rIns="121900" bIns="121900" anchor="ctr" anchorCtr="0">
            <a:noAutofit/>
          </a:bodyPr>
          <a:lstStyle/>
          <a:p>
            <a:r>
              <a:rPr lang="en-US" sz="3600" dirty="0" smtClean="0">
                <a:solidFill>
                  <a:srgbClr val="22228B"/>
                </a:solidFill>
                <a:highlight>
                  <a:srgbClr val="FFFFFF"/>
                </a:highlight>
                <a:latin typeface="Helvetica Neue" charset="0"/>
                <a:ea typeface="Helvetica Neue" charset="0"/>
                <a:cs typeface="Helvetica Neue" charset="0"/>
              </a:rPr>
              <a:t>Genes with hotspot communities enriched among signaling and metabolism related pathways</a:t>
            </a:r>
            <a:endParaRPr lang="en" sz="3600" dirty="0">
              <a:solidFill>
                <a:srgbClr val="22228B"/>
              </a:solidFill>
              <a:highlight>
                <a:srgbClr val="FFFFFF"/>
              </a:highlight>
              <a:latin typeface="Helvetica Neue" charset="0"/>
              <a:ea typeface="Helvetica Neue" charset="0"/>
              <a:cs typeface="Helvetica Neue" charset="0"/>
            </a:endParaRPr>
          </a:p>
        </p:txBody>
      </p:sp>
      <p:sp>
        <p:nvSpPr>
          <p:cNvPr id="4" name="Slide Number Placeholder 3"/>
          <p:cNvSpPr>
            <a:spLocks noGrp="1"/>
          </p:cNvSpPr>
          <p:nvPr>
            <p:ph type="sldNum" sz="quarter" idx="12"/>
          </p:nvPr>
        </p:nvSpPr>
        <p:spPr/>
        <p:txBody>
          <a:bodyPr/>
          <a:lstStyle/>
          <a:p>
            <a:fld id="{3BE2E9F8-2334-2345-A4FC-60C0FA9028F0}" type="slidenum">
              <a:rPr lang="en-US" smtClean="0"/>
              <a:t>30</a:t>
            </a:fld>
            <a:endParaRPr lang="en-US"/>
          </a:p>
        </p:txBody>
      </p:sp>
    </p:spTree>
    <p:extLst>
      <p:ext uri="{BB962C8B-B14F-4D97-AF65-F5344CB8AC3E}">
        <p14:creationId xmlns:p14="http://schemas.microsoft.com/office/powerpoint/2010/main" val="925869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425" t="12903" r="7722" b="9678"/>
          <a:stretch/>
        </p:blipFill>
        <p:spPr>
          <a:xfrm>
            <a:off x="2184579" y="1491753"/>
            <a:ext cx="3086100" cy="454180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425" t="13451" r="8494" b="9378"/>
          <a:stretch/>
        </p:blipFill>
        <p:spPr>
          <a:xfrm>
            <a:off x="6705421" y="1562109"/>
            <a:ext cx="2971800" cy="4401094"/>
          </a:xfrm>
          <a:prstGeom prst="rect">
            <a:avLst/>
          </a:prstGeom>
        </p:spPr>
      </p:pic>
      <p:sp>
        <p:nvSpPr>
          <p:cNvPr id="2" name="TextBox 1"/>
          <p:cNvSpPr txBox="1"/>
          <p:nvPr/>
        </p:nvSpPr>
        <p:spPr>
          <a:xfrm rot="16200000">
            <a:off x="58444" y="3577990"/>
            <a:ext cx="3339990" cy="369332"/>
          </a:xfrm>
          <a:prstGeom prst="rect">
            <a:avLst/>
          </a:prstGeom>
          <a:noFill/>
        </p:spPr>
        <p:txBody>
          <a:bodyPr wrap="square" rtlCol="0">
            <a:spAutoFit/>
          </a:bodyPr>
          <a:lstStyle/>
          <a:p>
            <a:r>
              <a:rPr lang="en-US" dirty="0" smtClean="0"/>
              <a:t>Functional impact    (CADD Score) </a:t>
            </a:r>
            <a:endParaRPr lang="en-US" dirty="0"/>
          </a:p>
        </p:txBody>
      </p:sp>
      <p:sp>
        <p:nvSpPr>
          <p:cNvPr id="6" name="TextBox 5"/>
          <p:cNvSpPr txBox="1"/>
          <p:nvPr/>
        </p:nvSpPr>
        <p:spPr>
          <a:xfrm rot="16200000">
            <a:off x="4493674" y="3330124"/>
            <a:ext cx="3835721" cy="369332"/>
          </a:xfrm>
          <a:prstGeom prst="rect">
            <a:avLst/>
          </a:prstGeom>
          <a:noFill/>
        </p:spPr>
        <p:txBody>
          <a:bodyPr wrap="square" rtlCol="0">
            <a:spAutoFit/>
          </a:bodyPr>
          <a:lstStyle/>
          <a:p>
            <a:r>
              <a:rPr lang="en-US" dirty="0" smtClean="0"/>
              <a:t>Functional impact    </a:t>
            </a:r>
            <a:r>
              <a:rPr lang="en-US" smtClean="0"/>
              <a:t>(Polyphen2 Score</a:t>
            </a:r>
            <a:r>
              <a:rPr lang="en-US" dirty="0" smtClean="0"/>
              <a:t>) </a:t>
            </a:r>
            <a:endParaRPr lang="en-US" dirty="0"/>
          </a:p>
        </p:txBody>
      </p:sp>
      <p:sp>
        <p:nvSpPr>
          <p:cNvPr id="7" name="Shape 531"/>
          <p:cNvSpPr txBox="1"/>
          <p:nvPr/>
        </p:nvSpPr>
        <p:spPr>
          <a:xfrm>
            <a:off x="366859" y="189568"/>
            <a:ext cx="11597614" cy="646771"/>
          </a:xfrm>
          <a:prstGeom prst="rect">
            <a:avLst/>
          </a:prstGeom>
          <a:noFill/>
          <a:ln>
            <a:noFill/>
          </a:ln>
        </p:spPr>
        <p:txBody>
          <a:bodyPr wrap="square" lIns="121900" tIns="121900" rIns="121900" bIns="121900" anchor="ctr" anchorCtr="0">
            <a:noAutofit/>
          </a:bodyPr>
          <a:lstStyle/>
          <a:p>
            <a:r>
              <a:rPr lang="en-US" sz="3600" dirty="0" smtClean="0">
                <a:solidFill>
                  <a:srgbClr val="22228B"/>
                </a:solidFill>
                <a:highlight>
                  <a:srgbClr val="FFFFFF"/>
                </a:highlight>
                <a:latin typeface="Helvetica Neue" charset="0"/>
                <a:ea typeface="Helvetica Neue" charset="0"/>
                <a:cs typeface="Helvetica Neue" charset="0"/>
              </a:rPr>
              <a:t>Mutations in hotspot communities have higher functional impact</a:t>
            </a:r>
            <a:endParaRPr lang="en" sz="3600" dirty="0">
              <a:solidFill>
                <a:srgbClr val="22228B"/>
              </a:solidFill>
              <a:highlight>
                <a:srgbClr val="FFFFFF"/>
              </a:highlight>
              <a:latin typeface="Helvetica Neue" charset="0"/>
              <a:ea typeface="Helvetica Neue" charset="0"/>
              <a:cs typeface="Helvetica Neue" charset="0"/>
            </a:endParaRPr>
          </a:p>
        </p:txBody>
      </p:sp>
      <p:sp>
        <p:nvSpPr>
          <p:cNvPr id="3" name="Slide Number Placeholder 2"/>
          <p:cNvSpPr>
            <a:spLocks noGrp="1"/>
          </p:cNvSpPr>
          <p:nvPr>
            <p:ph type="sldNum" sz="quarter" idx="12"/>
          </p:nvPr>
        </p:nvSpPr>
        <p:spPr/>
        <p:txBody>
          <a:bodyPr/>
          <a:lstStyle/>
          <a:p>
            <a:fld id="{3BE2E9F8-2334-2345-A4FC-60C0FA9028F0}" type="slidenum">
              <a:rPr lang="en-US" smtClean="0"/>
              <a:t>31</a:t>
            </a:fld>
            <a:endParaRPr lang="en-US"/>
          </a:p>
        </p:txBody>
      </p:sp>
    </p:spTree>
    <p:extLst>
      <p:ext uri="{BB962C8B-B14F-4D97-AF65-F5344CB8AC3E}">
        <p14:creationId xmlns:p14="http://schemas.microsoft.com/office/powerpoint/2010/main" val="225056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052" t="7995" r="24911" b="11829"/>
          <a:stretch/>
        </p:blipFill>
        <p:spPr>
          <a:xfrm rot="10800000">
            <a:off x="257578" y="1322589"/>
            <a:ext cx="6619740" cy="4889500"/>
          </a:xfrm>
          <a:prstGeom prst="rect">
            <a:avLst/>
          </a:prstGeom>
        </p:spPr>
      </p:pic>
      <p:sp>
        <p:nvSpPr>
          <p:cNvPr id="3" name="Rectangle 2"/>
          <p:cNvSpPr/>
          <p:nvPr/>
        </p:nvSpPr>
        <p:spPr>
          <a:xfrm>
            <a:off x="6512415" y="3767339"/>
            <a:ext cx="5567967" cy="2123658"/>
          </a:xfrm>
          <a:prstGeom prst="rect">
            <a:avLst/>
          </a:prstGeom>
        </p:spPr>
        <p:txBody>
          <a:bodyPr wrap="square">
            <a:spAutoFit/>
          </a:bodyPr>
          <a:lstStyle/>
          <a:p>
            <a:r>
              <a:rPr lang="en-US" sz="1200" dirty="0">
                <a:latin typeface="Arial" charset="0"/>
                <a:ea typeface="Arial" charset="0"/>
                <a:cs typeface="Arial" charset="0"/>
              </a:rPr>
              <a:t>PIK3CA	3HHM	1	chr3:178917634:A:G	</a:t>
            </a:r>
            <a:r>
              <a:rPr lang="en-US" sz="1200" dirty="0" smtClean="0">
                <a:latin typeface="Arial" charset="0"/>
                <a:ea typeface="Arial" charset="0"/>
                <a:cs typeface="Arial" charset="0"/>
              </a:rPr>
              <a:t>0.003</a:t>
            </a:r>
          </a:p>
          <a:p>
            <a:r>
              <a:rPr lang="en-US" sz="1200" dirty="0" smtClean="0">
                <a:latin typeface="Arial" charset="0"/>
                <a:ea typeface="Arial" charset="0"/>
                <a:cs typeface="Arial" charset="0"/>
              </a:rPr>
              <a:t>PIK3CA</a:t>
            </a:r>
            <a:r>
              <a:rPr lang="en-US" sz="1200" dirty="0">
                <a:latin typeface="Arial" charset="0"/>
                <a:ea typeface="Arial" charset="0"/>
                <a:cs typeface="Arial" charset="0"/>
              </a:rPr>
              <a:t>	3HHM	1	chr3:178917669:T:C	</a:t>
            </a:r>
            <a:r>
              <a:rPr lang="en-US" sz="1200" dirty="0" smtClean="0">
                <a:latin typeface="Arial" charset="0"/>
                <a:ea typeface="Arial" charset="0"/>
                <a:cs typeface="Arial" charset="0"/>
              </a:rPr>
              <a:t>0.004</a:t>
            </a:r>
          </a:p>
          <a:p>
            <a:r>
              <a:rPr lang="en-US" sz="1200" dirty="0" smtClean="0">
                <a:latin typeface="Arial" charset="0"/>
                <a:ea typeface="Arial" charset="0"/>
                <a:cs typeface="Arial" charset="0"/>
              </a:rPr>
              <a:t>PIK3CA</a:t>
            </a:r>
            <a:r>
              <a:rPr lang="en-US" sz="1200" dirty="0">
                <a:latin typeface="Arial" charset="0"/>
                <a:ea typeface="Arial" charset="0"/>
                <a:cs typeface="Arial" charset="0"/>
              </a:rPr>
              <a:t>	3HHM	1	chr3:178919311:C:A	</a:t>
            </a:r>
            <a:r>
              <a:rPr lang="en-US" sz="1200" dirty="0" smtClean="0">
                <a:latin typeface="Arial" charset="0"/>
                <a:ea typeface="Arial" charset="0"/>
                <a:cs typeface="Arial" charset="0"/>
              </a:rPr>
              <a:t>0.996</a:t>
            </a:r>
          </a:p>
          <a:p>
            <a:r>
              <a:rPr lang="en-US" sz="1200" dirty="0" smtClean="0">
                <a:latin typeface="Arial" charset="0"/>
                <a:ea typeface="Arial" charset="0"/>
                <a:cs typeface="Arial" charset="0"/>
              </a:rPr>
              <a:t>PIK3CA</a:t>
            </a:r>
            <a:r>
              <a:rPr lang="en-US" sz="1200" dirty="0">
                <a:latin typeface="Arial" charset="0"/>
                <a:ea typeface="Arial" charset="0"/>
                <a:cs typeface="Arial" charset="0"/>
              </a:rPr>
              <a:t>	3HHM	1	chr3:178921339:G:A	</a:t>
            </a:r>
            <a:r>
              <a:rPr lang="en-US" sz="1200" dirty="0" smtClean="0">
                <a:latin typeface="Arial" charset="0"/>
                <a:ea typeface="Arial" charset="0"/>
                <a:cs typeface="Arial" charset="0"/>
              </a:rPr>
              <a:t>0.951</a:t>
            </a:r>
          </a:p>
          <a:p>
            <a:r>
              <a:rPr lang="en-US" sz="1200" dirty="0" smtClean="0">
                <a:latin typeface="Arial" charset="0"/>
                <a:ea typeface="Arial" charset="0"/>
                <a:cs typeface="Arial" charset="0"/>
              </a:rPr>
              <a:t>PIK3CA</a:t>
            </a:r>
            <a:r>
              <a:rPr lang="en-US" sz="1200" dirty="0">
                <a:latin typeface="Arial" charset="0"/>
                <a:ea typeface="Arial" charset="0"/>
                <a:cs typeface="Arial" charset="0"/>
              </a:rPr>
              <a:t>	3HHM	1	chr3:178921353:C:A	</a:t>
            </a:r>
            <a:r>
              <a:rPr lang="en-US" sz="1200" dirty="0" smtClean="0">
                <a:latin typeface="Arial" charset="0"/>
                <a:ea typeface="Arial" charset="0"/>
                <a:cs typeface="Arial" charset="0"/>
              </a:rPr>
              <a:t>0.01</a:t>
            </a:r>
          </a:p>
          <a:p>
            <a:r>
              <a:rPr lang="en-US" sz="1200" dirty="0" smtClean="0">
                <a:latin typeface="Arial" charset="0"/>
                <a:ea typeface="Arial" charset="0"/>
                <a:cs typeface="Arial" charset="0"/>
              </a:rPr>
              <a:t>PIK3CA</a:t>
            </a:r>
            <a:r>
              <a:rPr lang="en-US" sz="1200" dirty="0">
                <a:latin typeface="Arial" charset="0"/>
                <a:ea typeface="Arial" charset="0"/>
                <a:cs typeface="Arial" charset="0"/>
              </a:rPr>
              <a:t>	3HHM	1	chr3:178921362:A:G	</a:t>
            </a:r>
            <a:r>
              <a:rPr lang="en-US" sz="1200" dirty="0" smtClean="0">
                <a:latin typeface="Arial" charset="0"/>
                <a:ea typeface="Arial" charset="0"/>
                <a:cs typeface="Arial" charset="0"/>
              </a:rPr>
              <a:t>0.007</a:t>
            </a:r>
          </a:p>
          <a:p>
            <a:r>
              <a:rPr lang="en-US" sz="1200" dirty="0" smtClean="0">
                <a:latin typeface="Arial" charset="0"/>
                <a:ea typeface="Arial" charset="0"/>
                <a:cs typeface="Arial" charset="0"/>
              </a:rPr>
              <a:t>PIK3CA</a:t>
            </a:r>
            <a:r>
              <a:rPr lang="en-US" sz="1200" dirty="0">
                <a:latin typeface="Arial" charset="0"/>
                <a:ea typeface="Arial" charset="0"/>
                <a:cs typeface="Arial" charset="0"/>
              </a:rPr>
              <a:t>	3HHM	1	chr3:178921393:G:T	</a:t>
            </a:r>
            <a:r>
              <a:rPr lang="en-US" sz="1200" dirty="0" smtClean="0">
                <a:latin typeface="Arial" charset="0"/>
                <a:ea typeface="Arial" charset="0"/>
                <a:cs typeface="Arial" charset="0"/>
              </a:rPr>
              <a:t>0.859</a:t>
            </a:r>
          </a:p>
          <a:p>
            <a:r>
              <a:rPr lang="en-US" sz="1200" dirty="0" smtClean="0">
                <a:latin typeface="Arial" charset="0"/>
                <a:ea typeface="Arial" charset="0"/>
                <a:cs typeface="Arial" charset="0"/>
              </a:rPr>
              <a:t>PIK3CA</a:t>
            </a:r>
            <a:r>
              <a:rPr lang="en-US" sz="1200" dirty="0">
                <a:latin typeface="Arial" charset="0"/>
                <a:ea typeface="Arial" charset="0"/>
                <a:cs typeface="Arial" charset="0"/>
              </a:rPr>
              <a:t>	3HHM	1	chr3:178921404:C:G	</a:t>
            </a:r>
            <a:r>
              <a:rPr lang="en-US" sz="1200" dirty="0" smtClean="0">
                <a:latin typeface="Arial" charset="0"/>
                <a:ea typeface="Arial" charset="0"/>
                <a:cs typeface="Arial" charset="0"/>
              </a:rPr>
              <a:t>0.013</a:t>
            </a:r>
          </a:p>
          <a:p>
            <a:r>
              <a:rPr lang="en-US" sz="1200" dirty="0" smtClean="0">
                <a:latin typeface="Arial" charset="0"/>
                <a:ea typeface="Arial" charset="0"/>
                <a:cs typeface="Arial" charset="0"/>
              </a:rPr>
              <a:t>PIK3CA</a:t>
            </a:r>
            <a:r>
              <a:rPr lang="en-US" sz="1200" dirty="0">
                <a:latin typeface="Arial" charset="0"/>
                <a:ea typeface="Arial" charset="0"/>
                <a:cs typeface="Arial" charset="0"/>
              </a:rPr>
              <a:t>	3HHM	10	chr3:178916639:A:G	</a:t>
            </a:r>
            <a:r>
              <a:rPr lang="en-US" sz="1200" dirty="0" smtClean="0">
                <a:latin typeface="Arial" charset="0"/>
                <a:ea typeface="Arial" charset="0"/>
                <a:cs typeface="Arial" charset="0"/>
              </a:rPr>
              <a:t>0.999</a:t>
            </a:r>
          </a:p>
          <a:p>
            <a:r>
              <a:rPr lang="en-US" sz="1200" dirty="0" smtClean="0">
                <a:latin typeface="Arial" charset="0"/>
                <a:ea typeface="Arial" charset="0"/>
                <a:cs typeface="Arial" charset="0"/>
              </a:rPr>
              <a:t>PIK3CA</a:t>
            </a:r>
            <a:r>
              <a:rPr lang="en-US" sz="1200" dirty="0">
                <a:latin typeface="Arial" charset="0"/>
                <a:ea typeface="Arial" charset="0"/>
                <a:cs typeface="Arial" charset="0"/>
              </a:rPr>
              <a:t>	3HHM	10	chr3:178916725:C:T	</a:t>
            </a:r>
            <a:r>
              <a:rPr lang="en-US" sz="1200" dirty="0" smtClean="0">
                <a:latin typeface="Arial" charset="0"/>
                <a:ea typeface="Arial" charset="0"/>
                <a:cs typeface="Arial" charset="0"/>
              </a:rPr>
              <a:t>1</a:t>
            </a:r>
          </a:p>
          <a:p>
            <a:r>
              <a:rPr lang="en-US" sz="1200" dirty="0" smtClean="0">
                <a:latin typeface="Arial" charset="0"/>
                <a:ea typeface="Arial" charset="0"/>
                <a:cs typeface="Arial" charset="0"/>
              </a:rPr>
              <a:t>PIK3CA</a:t>
            </a:r>
            <a:r>
              <a:rPr lang="en-US" sz="1200" dirty="0">
                <a:latin typeface="Arial" charset="0"/>
                <a:ea typeface="Arial" charset="0"/>
                <a:cs typeface="Arial" charset="0"/>
              </a:rPr>
              <a:t>	3HHM	10	chr3:178916728:G:A	</a:t>
            </a:r>
            <a:r>
              <a:rPr lang="en-US" sz="1200" dirty="0" smtClean="0">
                <a:latin typeface="Arial" charset="0"/>
                <a:ea typeface="Arial" charset="0"/>
                <a:cs typeface="Arial" charset="0"/>
              </a:rPr>
              <a:t>0.562</a:t>
            </a:r>
          </a:p>
        </p:txBody>
      </p:sp>
      <p:sp>
        <p:nvSpPr>
          <p:cNvPr id="4" name="Shape 531"/>
          <p:cNvSpPr txBox="1"/>
          <p:nvPr/>
        </p:nvSpPr>
        <p:spPr>
          <a:xfrm>
            <a:off x="366859" y="189568"/>
            <a:ext cx="11176643" cy="646771"/>
          </a:xfrm>
          <a:prstGeom prst="rect">
            <a:avLst/>
          </a:prstGeom>
          <a:noFill/>
          <a:ln>
            <a:noFill/>
          </a:ln>
        </p:spPr>
        <p:txBody>
          <a:bodyPr wrap="square" lIns="121900" tIns="121900" rIns="121900" bIns="121900" anchor="ctr" anchorCtr="0">
            <a:noAutofit/>
          </a:bodyPr>
          <a:lstStyle/>
          <a:p>
            <a:pPr algn="ctr"/>
            <a:r>
              <a:rPr lang="en-US" sz="3600" dirty="0" smtClean="0">
                <a:solidFill>
                  <a:srgbClr val="22228B"/>
                </a:solidFill>
                <a:highlight>
                  <a:srgbClr val="FFFFFF"/>
                </a:highlight>
                <a:latin typeface="Helvetica Neue" charset="0"/>
                <a:ea typeface="Helvetica Neue" charset="0"/>
                <a:cs typeface="Helvetica Neue" charset="0"/>
              </a:rPr>
              <a:t>Oncogene with hotspot communities</a:t>
            </a:r>
            <a:endParaRPr lang="en" sz="3600" dirty="0">
              <a:solidFill>
                <a:srgbClr val="22228B"/>
              </a:solidFill>
              <a:highlight>
                <a:srgbClr val="FFFFFF"/>
              </a:highlight>
              <a:latin typeface="Helvetica Neue" charset="0"/>
              <a:ea typeface="Helvetica Neue" charset="0"/>
              <a:cs typeface="Helvetica Neue" charset="0"/>
            </a:endParaRPr>
          </a:p>
        </p:txBody>
      </p:sp>
      <p:sp>
        <p:nvSpPr>
          <p:cNvPr id="5" name="TextBox 4"/>
          <p:cNvSpPr txBox="1"/>
          <p:nvPr/>
        </p:nvSpPr>
        <p:spPr>
          <a:xfrm>
            <a:off x="7083380" y="1539391"/>
            <a:ext cx="4876800" cy="830997"/>
          </a:xfrm>
          <a:prstGeom prst="rect">
            <a:avLst/>
          </a:prstGeom>
          <a:noFill/>
        </p:spPr>
        <p:txBody>
          <a:bodyPr wrap="square" rtlCol="0">
            <a:spAutoFit/>
          </a:bodyPr>
          <a:lstStyle/>
          <a:p>
            <a:r>
              <a:rPr lang="en-US" sz="2400" dirty="0" smtClean="0">
                <a:latin typeface="Times New Roman" charset="0"/>
                <a:ea typeface="Times New Roman" charset="0"/>
                <a:cs typeface="Times New Roman" charset="0"/>
              </a:rPr>
              <a:t>Four hotspot communities </a:t>
            </a:r>
            <a:r>
              <a:rPr lang="en-US" sz="2400" smtClean="0">
                <a:latin typeface="Times New Roman" charset="0"/>
                <a:ea typeface="Times New Roman" charset="0"/>
                <a:cs typeface="Times New Roman" charset="0"/>
              </a:rPr>
              <a:t>were identified in </a:t>
            </a:r>
            <a:r>
              <a:rPr lang="en-US" sz="2400" dirty="0" smtClean="0">
                <a:latin typeface="Times New Roman" charset="0"/>
                <a:ea typeface="Times New Roman" charset="0"/>
                <a:cs typeface="Times New Roman" charset="0"/>
              </a:rPr>
              <a:t>the </a:t>
            </a:r>
            <a:r>
              <a:rPr lang="en-US" sz="2400" smtClean="0">
                <a:latin typeface="Times New Roman" charset="0"/>
                <a:ea typeface="Times New Roman" charset="0"/>
                <a:cs typeface="Times New Roman" charset="0"/>
              </a:rPr>
              <a:t>PIK3CA gene.</a:t>
            </a:r>
            <a:endParaRPr lang="en-US" sz="2400" dirty="0">
              <a:latin typeface="Times New Roman" charset="0"/>
              <a:ea typeface="Times New Roman" charset="0"/>
              <a:cs typeface="Times New Roman" charset="0"/>
            </a:endParaRPr>
          </a:p>
        </p:txBody>
      </p:sp>
      <p:sp>
        <p:nvSpPr>
          <p:cNvPr id="6" name="Slide Number Placeholder 5"/>
          <p:cNvSpPr>
            <a:spLocks noGrp="1"/>
          </p:cNvSpPr>
          <p:nvPr>
            <p:ph type="sldNum" sz="quarter" idx="12"/>
          </p:nvPr>
        </p:nvSpPr>
        <p:spPr/>
        <p:txBody>
          <a:bodyPr/>
          <a:lstStyle/>
          <a:p>
            <a:fld id="{3BE2E9F8-2334-2345-A4FC-60C0FA9028F0}" type="slidenum">
              <a:rPr lang="en-US" smtClean="0"/>
              <a:t>32</a:t>
            </a:fld>
            <a:endParaRPr lang="en-US"/>
          </a:p>
        </p:txBody>
      </p:sp>
    </p:spTree>
    <p:extLst>
      <p:ext uri="{BB962C8B-B14F-4D97-AF65-F5344CB8AC3E}">
        <p14:creationId xmlns:p14="http://schemas.microsoft.com/office/powerpoint/2010/main" val="426281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929" t="3755" r="22475" b="3015"/>
          <a:stretch/>
        </p:blipFill>
        <p:spPr>
          <a:xfrm rot="5400000">
            <a:off x="563988" y="1425798"/>
            <a:ext cx="5410200" cy="4837086"/>
          </a:xfrm>
          <a:prstGeom prst="rect">
            <a:avLst/>
          </a:prstGeom>
        </p:spPr>
      </p:pic>
      <p:sp>
        <p:nvSpPr>
          <p:cNvPr id="4" name="Rectangle 3"/>
          <p:cNvSpPr/>
          <p:nvPr/>
        </p:nvSpPr>
        <p:spPr>
          <a:xfrm>
            <a:off x="6482366" y="3487383"/>
            <a:ext cx="5709634" cy="2862322"/>
          </a:xfrm>
          <a:prstGeom prst="rect">
            <a:avLst/>
          </a:prstGeom>
        </p:spPr>
        <p:txBody>
          <a:bodyPr wrap="square">
            <a:spAutoFit/>
          </a:bodyPr>
          <a:lstStyle/>
          <a:p>
            <a:r>
              <a:rPr lang="en-US" sz="1200" dirty="0">
                <a:latin typeface="Arial" charset="0"/>
                <a:ea typeface="Arial" charset="0"/>
                <a:cs typeface="Arial" charset="0"/>
              </a:rPr>
              <a:t>TP53	2PCX	8	chr17:7577570:C:A	</a:t>
            </a:r>
            <a:r>
              <a:rPr lang="en-US" sz="1200" dirty="0" smtClean="0">
                <a:latin typeface="Arial" charset="0"/>
                <a:ea typeface="Arial" charset="0"/>
                <a:cs typeface="Arial" charset="0"/>
              </a:rPr>
              <a:t>0.997</a:t>
            </a:r>
          </a:p>
          <a:p>
            <a:r>
              <a:rPr lang="en-US" sz="1200" dirty="0" smtClean="0">
                <a:latin typeface="Arial" charset="0"/>
                <a:ea typeface="Arial" charset="0"/>
                <a:cs typeface="Arial" charset="0"/>
              </a:rPr>
              <a:t>TP53	2PCX	8	chr17:7577570:C:T	0.997</a:t>
            </a:r>
          </a:p>
          <a:p>
            <a:r>
              <a:rPr lang="en-US" sz="1200" dirty="0" smtClean="0">
                <a:latin typeface="Arial" charset="0"/>
                <a:ea typeface="Arial" charset="0"/>
                <a:cs typeface="Arial" charset="0"/>
              </a:rPr>
              <a:t>TP53</a:t>
            </a:r>
            <a:r>
              <a:rPr lang="en-US" sz="1200" dirty="0">
                <a:latin typeface="Arial" charset="0"/>
                <a:ea typeface="Arial" charset="0"/>
                <a:cs typeface="Arial" charset="0"/>
              </a:rPr>
              <a:t>	2PCX	8	chr17:7577571:A:T	</a:t>
            </a:r>
            <a:r>
              <a:rPr lang="en-US" sz="1200" dirty="0" smtClean="0">
                <a:latin typeface="Arial" charset="0"/>
                <a:ea typeface="Arial" charset="0"/>
                <a:cs typeface="Arial" charset="0"/>
              </a:rPr>
              <a:t>0.998</a:t>
            </a:r>
          </a:p>
          <a:p>
            <a:r>
              <a:rPr lang="en-US" sz="1200" dirty="0" smtClean="0">
                <a:latin typeface="Arial" charset="0"/>
                <a:ea typeface="Arial" charset="0"/>
                <a:cs typeface="Arial" charset="0"/>
              </a:rPr>
              <a:t>TP53</a:t>
            </a:r>
            <a:r>
              <a:rPr lang="en-US" sz="1200" dirty="0">
                <a:latin typeface="Arial" charset="0"/>
                <a:ea typeface="Arial" charset="0"/>
                <a:cs typeface="Arial" charset="0"/>
              </a:rPr>
              <a:t>	2PCX	8	chr17:7577572:T:C	</a:t>
            </a:r>
            <a:r>
              <a:rPr lang="en-US" sz="1200" dirty="0" smtClean="0">
                <a:latin typeface="Arial" charset="0"/>
                <a:ea typeface="Arial" charset="0"/>
                <a:cs typeface="Arial" charset="0"/>
              </a:rPr>
              <a:t>0.995</a:t>
            </a:r>
          </a:p>
          <a:p>
            <a:r>
              <a:rPr lang="en-US" sz="1200" dirty="0" smtClean="0">
                <a:latin typeface="Arial" charset="0"/>
                <a:ea typeface="Arial" charset="0"/>
                <a:cs typeface="Arial" charset="0"/>
              </a:rPr>
              <a:t>TP53</a:t>
            </a:r>
            <a:r>
              <a:rPr lang="en-US" sz="1200" dirty="0">
                <a:latin typeface="Arial" charset="0"/>
                <a:ea typeface="Arial" charset="0"/>
                <a:cs typeface="Arial" charset="0"/>
              </a:rPr>
              <a:t>	2PCX	8	chr17:7578262:C:G	</a:t>
            </a:r>
            <a:r>
              <a:rPr lang="en-US" sz="1200" dirty="0" smtClean="0">
                <a:latin typeface="Arial" charset="0"/>
                <a:ea typeface="Arial" charset="0"/>
                <a:cs typeface="Arial" charset="0"/>
              </a:rPr>
              <a:t>0.999</a:t>
            </a:r>
          </a:p>
          <a:p>
            <a:r>
              <a:rPr lang="en-US" sz="1200" dirty="0" smtClean="0">
                <a:latin typeface="Arial" charset="0"/>
                <a:ea typeface="Arial" charset="0"/>
                <a:cs typeface="Arial" charset="0"/>
              </a:rPr>
              <a:t>TP53</a:t>
            </a:r>
            <a:r>
              <a:rPr lang="en-US" sz="1200" dirty="0">
                <a:latin typeface="Arial" charset="0"/>
                <a:ea typeface="Arial" charset="0"/>
                <a:cs typeface="Arial" charset="0"/>
              </a:rPr>
              <a:t>	2PCX	8	chr17:7578271:T:A	</a:t>
            </a:r>
            <a:r>
              <a:rPr lang="en-US" sz="1200" dirty="0" smtClean="0">
                <a:latin typeface="Arial" charset="0"/>
                <a:ea typeface="Arial" charset="0"/>
                <a:cs typeface="Arial" charset="0"/>
              </a:rPr>
              <a:t>1</a:t>
            </a:r>
          </a:p>
          <a:p>
            <a:r>
              <a:rPr lang="en-US" sz="1200" dirty="0" smtClean="0">
                <a:latin typeface="Arial" charset="0"/>
                <a:ea typeface="Arial" charset="0"/>
                <a:cs typeface="Arial" charset="0"/>
              </a:rPr>
              <a:t>TP53</a:t>
            </a:r>
            <a:r>
              <a:rPr lang="en-US" sz="1200" dirty="0">
                <a:latin typeface="Arial" charset="0"/>
                <a:ea typeface="Arial" charset="0"/>
                <a:cs typeface="Arial" charset="0"/>
              </a:rPr>
              <a:t>	2PCX	8	chr17:7578271:T:C	</a:t>
            </a:r>
            <a:r>
              <a:rPr lang="en-US" sz="1200" dirty="0" smtClean="0">
                <a:latin typeface="Arial" charset="0"/>
                <a:ea typeface="Arial" charset="0"/>
                <a:cs typeface="Arial" charset="0"/>
              </a:rPr>
              <a:t>1</a:t>
            </a:r>
          </a:p>
          <a:p>
            <a:r>
              <a:rPr lang="en-US" sz="1200" dirty="0" smtClean="0">
                <a:latin typeface="Arial" charset="0"/>
                <a:ea typeface="Arial" charset="0"/>
                <a:cs typeface="Arial" charset="0"/>
              </a:rPr>
              <a:t>TP53</a:t>
            </a:r>
            <a:r>
              <a:rPr lang="en-US" sz="1200" dirty="0">
                <a:latin typeface="Arial" charset="0"/>
                <a:ea typeface="Arial" charset="0"/>
                <a:cs typeface="Arial" charset="0"/>
              </a:rPr>
              <a:t>	2PCX	8	chr17:7578271:T:G	</a:t>
            </a:r>
            <a:r>
              <a:rPr lang="en-US" sz="1200" dirty="0" smtClean="0">
                <a:latin typeface="Arial" charset="0"/>
                <a:ea typeface="Arial" charset="0"/>
                <a:cs typeface="Arial" charset="0"/>
              </a:rPr>
              <a:t>1</a:t>
            </a:r>
          </a:p>
          <a:p>
            <a:r>
              <a:rPr lang="en-US" sz="1200" dirty="0" smtClean="0">
                <a:latin typeface="Arial" charset="0"/>
                <a:ea typeface="Arial" charset="0"/>
                <a:cs typeface="Arial" charset="0"/>
              </a:rPr>
              <a:t>TP53</a:t>
            </a:r>
            <a:r>
              <a:rPr lang="en-US" sz="1200" dirty="0">
                <a:latin typeface="Arial" charset="0"/>
                <a:ea typeface="Arial" charset="0"/>
                <a:cs typeface="Arial" charset="0"/>
              </a:rPr>
              <a:t>	2PCX	8	chr17:7578272:G:A	</a:t>
            </a:r>
            <a:r>
              <a:rPr lang="en-US" sz="1200" dirty="0" smtClean="0">
                <a:latin typeface="Arial" charset="0"/>
                <a:ea typeface="Arial" charset="0"/>
                <a:cs typeface="Arial" charset="0"/>
              </a:rPr>
              <a:t>1</a:t>
            </a:r>
          </a:p>
          <a:p>
            <a:r>
              <a:rPr lang="en-US" sz="1200" dirty="0" smtClean="0">
                <a:latin typeface="Arial" charset="0"/>
                <a:ea typeface="Arial" charset="0"/>
                <a:cs typeface="Arial" charset="0"/>
              </a:rPr>
              <a:t>TP53</a:t>
            </a:r>
            <a:r>
              <a:rPr lang="en-US" sz="1200" dirty="0">
                <a:latin typeface="Arial" charset="0"/>
                <a:ea typeface="Arial" charset="0"/>
                <a:cs typeface="Arial" charset="0"/>
              </a:rPr>
              <a:t>	2PCX	8	chr17:7578272:G:T	</a:t>
            </a:r>
            <a:r>
              <a:rPr lang="en-US" sz="1200" dirty="0" smtClean="0">
                <a:latin typeface="Arial" charset="0"/>
                <a:ea typeface="Arial" charset="0"/>
                <a:cs typeface="Arial" charset="0"/>
              </a:rPr>
              <a:t>1</a:t>
            </a:r>
          </a:p>
          <a:p>
            <a:r>
              <a:rPr lang="en-US" sz="1200" dirty="0" smtClean="0">
                <a:latin typeface="Arial" charset="0"/>
                <a:ea typeface="Arial" charset="0"/>
                <a:cs typeface="Arial" charset="0"/>
              </a:rPr>
              <a:t>TP53</a:t>
            </a:r>
            <a:r>
              <a:rPr lang="en-US" sz="1200" dirty="0">
                <a:latin typeface="Arial" charset="0"/>
                <a:ea typeface="Arial" charset="0"/>
                <a:cs typeface="Arial" charset="0"/>
              </a:rPr>
              <a:t>	2PCX	8	chr17:7578277:G:A	</a:t>
            </a:r>
            <a:r>
              <a:rPr lang="en-US" sz="1200" dirty="0" smtClean="0">
                <a:latin typeface="Arial" charset="0"/>
                <a:ea typeface="Arial" charset="0"/>
                <a:cs typeface="Arial" charset="0"/>
              </a:rPr>
              <a:t>1</a:t>
            </a:r>
          </a:p>
          <a:p>
            <a:r>
              <a:rPr lang="en-US" sz="1200" dirty="0" smtClean="0">
                <a:latin typeface="Arial" charset="0"/>
                <a:ea typeface="Arial" charset="0"/>
                <a:cs typeface="Arial" charset="0"/>
              </a:rPr>
              <a:t>TP53</a:t>
            </a:r>
            <a:r>
              <a:rPr lang="en-US" sz="1200" dirty="0">
                <a:latin typeface="Arial" charset="0"/>
                <a:ea typeface="Arial" charset="0"/>
                <a:cs typeface="Arial" charset="0"/>
              </a:rPr>
              <a:t>	2PCX	8	chr17:7578371:C:T	</a:t>
            </a:r>
            <a:r>
              <a:rPr lang="en-US" sz="1200" dirty="0" smtClean="0">
                <a:latin typeface="Arial" charset="0"/>
                <a:ea typeface="Arial" charset="0"/>
                <a:cs typeface="Arial" charset="0"/>
              </a:rPr>
              <a:t>0.528</a:t>
            </a:r>
          </a:p>
          <a:p>
            <a:r>
              <a:rPr lang="en-US" sz="1200" dirty="0" smtClean="0">
                <a:latin typeface="Arial" charset="0"/>
                <a:ea typeface="Arial" charset="0"/>
                <a:cs typeface="Arial" charset="0"/>
              </a:rPr>
              <a:t>TP53</a:t>
            </a:r>
            <a:r>
              <a:rPr lang="en-US" sz="1200" dirty="0">
                <a:latin typeface="Arial" charset="0"/>
                <a:ea typeface="Arial" charset="0"/>
                <a:cs typeface="Arial" charset="0"/>
              </a:rPr>
              <a:t>	2PCX	8	chr17:7578388:C:T	</a:t>
            </a:r>
            <a:r>
              <a:rPr lang="en-US" sz="1200" dirty="0" smtClean="0">
                <a:latin typeface="Arial" charset="0"/>
                <a:ea typeface="Arial" charset="0"/>
                <a:cs typeface="Arial" charset="0"/>
              </a:rPr>
              <a:t>0.977</a:t>
            </a:r>
          </a:p>
          <a:p>
            <a:r>
              <a:rPr lang="en-US" sz="1200" dirty="0" smtClean="0">
                <a:latin typeface="Arial" charset="0"/>
                <a:ea typeface="Arial" charset="0"/>
                <a:cs typeface="Arial" charset="0"/>
              </a:rPr>
              <a:t>TP53</a:t>
            </a:r>
            <a:r>
              <a:rPr lang="en-US" sz="1200" dirty="0">
                <a:latin typeface="Arial" charset="0"/>
                <a:ea typeface="Arial" charset="0"/>
                <a:cs typeface="Arial" charset="0"/>
              </a:rPr>
              <a:t>	2PCX	8	chr17:7578389:G:A	</a:t>
            </a:r>
            <a:r>
              <a:rPr lang="en-US" sz="1200" dirty="0" smtClean="0">
                <a:latin typeface="Arial" charset="0"/>
                <a:ea typeface="Arial" charset="0"/>
                <a:cs typeface="Arial" charset="0"/>
              </a:rPr>
              <a:t>0.381</a:t>
            </a:r>
          </a:p>
          <a:p>
            <a:r>
              <a:rPr lang="en-US" sz="1200" dirty="0" smtClean="0">
                <a:latin typeface="Arial" charset="0"/>
                <a:ea typeface="Arial" charset="0"/>
                <a:cs typeface="Arial" charset="0"/>
              </a:rPr>
              <a:t>TP53</a:t>
            </a:r>
            <a:r>
              <a:rPr lang="en-US" sz="1200" dirty="0">
                <a:latin typeface="Arial" charset="0"/>
                <a:ea typeface="Arial" charset="0"/>
                <a:cs typeface="Arial" charset="0"/>
              </a:rPr>
              <a:t>	2PCX	8	chr17:7578392:C:T	</a:t>
            </a:r>
            <a:r>
              <a:rPr lang="en-US" sz="1200" dirty="0" smtClean="0">
                <a:latin typeface="Arial" charset="0"/>
                <a:ea typeface="Arial" charset="0"/>
                <a:cs typeface="Arial" charset="0"/>
              </a:rPr>
              <a:t>1TP53</a:t>
            </a:r>
            <a:endParaRPr lang="en-US" sz="1200" dirty="0">
              <a:latin typeface="Arial" charset="0"/>
              <a:ea typeface="Arial" charset="0"/>
              <a:cs typeface="Arial" charset="0"/>
            </a:endParaRPr>
          </a:p>
        </p:txBody>
      </p:sp>
      <p:sp>
        <p:nvSpPr>
          <p:cNvPr id="5" name="Shape 531"/>
          <p:cNvSpPr txBox="1"/>
          <p:nvPr/>
        </p:nvSpPr>
        <p:spPr>
          <a:xfrm>
            <a:off x="366859" y="189568"/>
            <a:ext cx="11176643" cy="646771"/>
          </a:xfrm>
          <a:prstGeom prst="rect">
            <a:avLst/>
          </a:prstGeom>
          <a:noFill/>
          <a:ln>
            <a:noFill/>
          </a:ln>
        </p:spPr>
        <p:txBody>
          <a:bodyPr wrap="square" lIns="121900" tIns="121900" rIns="121900" bIns="121900" anchor="ctr" anchorCtr="0">
            <a:noAutofit/>
          </a:bodyPr>
          <a:lstStyle/>
          <a:p>
            <a:pPr algn="ctr"/>
            <a:r>
              <a:rPr lang="en-US" sz="3600" dirty="0" smtClean="0">
                <a:solidFill>
                  <a:srgbClr val="22228B"/>
                </a:solidFill>
                <a:highlight>
                  <a:srgbClr val="FFFFFF"/>
                </a:highlight>
                <a:latin typeface="Helvetica Neue" charset="0"/>
                <a:ea typeface="Helvetica Neue" charset="0"/>
                <a:cs typeface="Helvetica Neue" charset="0"/>
              </a:rPr>
              <a:t>Tumor suppressor with hotspot community</a:t>
            </a:r>
            <a:endParaRPr lang="en" sz="3600" dirty="0">
              <a:solidFill>
                <a:srgbClr val="22228B"/>
              </a:solidFill>
              <a:highlight>
                <a:srgbClr val="FFFFFF"/>
              </a:highlight>
              <a:latin typeface="Helvetica Neue" charset="0"/>
              <a:ea typeface="Helvetica Neue" charset="0"/>
              <a:cs typeface="Helvetica Neue" charset="0"/>
            </a:endParaRPr>
          </a:p>
        </p:txBody>
      </p:sp>
      <p:sp>
        <p:nvSpPr>
          <p:cNvPr id="6" name="TextBox 5"/>
          <p:cNvSpPr txBox="1"/>
          <p:nvPr/>
        </p:nvSpPr>
        <p:spPr>
          <a:xfrm>
            <a:off x="6482366" y="1561696"/>
            <a:ext cx="5585138" cy="1200329"/>
          </a:xfrm>
          <a:prstGeom prst="rect">
            <a:avLst/>
          </a:prstGeom>
          <a:noFill/>
        </p:spPr>
        <p:txBody>
          <a:bodyPr wrap="square" rtlCol="0">
            <a:spAutoFit/>
          </a:bodyPr>
          <a:lstStyle/>
          <a:p>
            <a:r>
              <a:rPr lang="en-US" sz="2400" dirty="0" smtClean="0">
                <a:latin typeface="Times New Roman" charset="0"/>
                <a:ea typeface="Times New Roman" charset="0"/>
                <a:cs typeface="Times New Roman" charset="0"/>
              </a:rPr>
              <a:t>Identified one hotspot community in the TP53 gene after </a:t>
            </a:r>
            <a:r>
              <a:rPr lang="en-US" sz="2400" smtClean="0">
                <a:latin typeface="Times New Roman" charset="0"/>
                <a:ea typeface="Times New Roman" charset="0"/>
                <a:cs typeface="Times New Roman" charset="0"/>
              </a:rPr>
              <a:t>multiple hypothesis correction.</a:t>
            </a:r>
            <a:endParaRPr lang="en-US" sz="2400" dirty="0">
              <a:latin typeface="Times New Roman" charset="0"/>
              <a:ea typeface="Times New Roman" charset="0"/>
              <a:cs typeface="Times New Roman" charset="0"/>
            </a:endParaRPr>
          </a:p>
        </p:txBody>
      </p:sp>
      <p:sp>
        <p:nvSpPr>
          <p:cNvPr id="7" name="Slide Number Placeholder 6"/>
          <p:cNvSpPr>
            <a:spLocks noGrp="1"/>
          </p:cNvSpPr>
          <p:nvPr>
            <p:ph type="sldNum" sz="quarter" idx="12"/>
          </p:nvPr>
        </p:nvSpPr>
        <p:spPr/>
        <p:txBody>
          <a:bodyPr/>
          <a:lstStyle/>
          <a:p>
            <a:fld id="{3BE2E9F8-2334-2345-A4FC-60C0FA9028F0}" type="slidenum">
              <a:rPr lang="en-US" smtClean="0"/>
              <a:t>33</a:t>
            </a:fld>
            <a:endParaRPr lang="en-US"/>
          </a:p>
        </p:txBody>
      </p:sp>
    </p:spTree>
    <p:extLst>
      <p:ext uri="{BB962C8B-B14F-4D97-AF65-F5344CB8AC3E}">
        <p14:creationId xmlns:p14="http://schemas.microsoft.com/office/powerpoint/2010/main" val="503455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253" t="7952" r="29293" b="2575"/>
          <a:stretch/>
        </p:blipFill>
        <p:spPr>
          <a:xfrm>
            <a:off x="592785" y="1380545"/>
            <a:ext cx="4737100" cy="5329238"/>
          </a:xfrm>
          <a:prstGeom prst="rect">
            <a:avLst/>
          </a:prstGeom>
        </p:spPr>
      </p:pic>
      <p:sp>
        <p:nvSpPr>
          <p:cNvPr id="3" name="Rectangle 2"/>
          <p:cNvSpPr/>
          <p:nvPr/>
        </p:nvSpPr>
        <p:spPr>
          <a:xfrm>
            <a:off x="6542469" y="4045164"/>
            <a:ext cx="5254580" cy="2492990"/>
          </a:xfrm>
          <a:prstGeom prst="rect">
            <a:avLst/>
          </a:prstGeom>
        </p:spPr>
        <p:txBody>
          <a:bodyPr wrap="square">
            <a:spAutoFit/>
          </a:bodyPr>
          <a:lstStyle/>
          <a:p>
            <a:r>
              <a:rPr lang="en-US" sz="1200" dirty="0">
                <a:latin typeface="Arial" charset="0"/>
                <a:ea typeface="Arial" charset="0"/>
                <a:cs typeface="Arial" charset="0"/>
              </a:rPr>
              <a:t>RAB8A	3TNF	7	chr19:16222763:G:A	</a:t>
            </a:r>
            <a:r>
              <a:rPr lang="en-US" sz="1200" dirty="0" smtClean="0">
                <a:latin typeface="Arial" charset="0"/>
                <a:ea typeface="Arial" charset="0"/>
                <a:cs typeface="Arial" charset="0"/>
              </a:rPr>
              <a:t>0.99</a:t>
            </a:r>
          </a:p>
          <a:p>
            <a:r>
              <a:rPr lang="en-US" sz="1200" dirty="0" smtClean="0">
                <a:latin typeface="Arial" charset="0"/>
                <a:ea typeface="Arial" charset="0"/>
                <a:cs typeface="Arial" charset="0"/>
              </a:rPr>
              <a:t>RAB8A</a:t>
            </a:r>
            <a:r>
              <a:rPr lang="en-US" sz="1200" dirty="0">
                <a:latin typeface="Arial" charset="0"/>
                <a:ea typeface="Arial" charset="0"/>
                <a:cs typeface="Arial" charset="0"/>
              </a:rPr>
              <a:t>	3TNF	7	chr19:16222769:G:T	</a:t>
            </a:r>
            <a:r>
              <a:rPr lang="en-US" sz="1200" dirty="0" smtClean="0">
                <a:latin typeface="Arial" charset="0"/>
                <a:ea typeface="Arial" charset="0"/>
                <a:cs typeface="Arial" charset="0"/>
              </a:rPr>
              <a:t>1</a:t>
            </a:r>
          </a:p>
          <a:p>
            <a:r>
              <a:rPr lang="en-US" sz="1200" dirty="0" smtClean="0">
                <a:latin typeface="Arial" charset="0"/>
                <a:ea typeface="Arial" charset="0"/>
                <a:cs typeface="Arial" charset="0"/>
              </a:rPr>
              <a:t>RAB8A</a:t>
            </a:r>
            <a:r>
              <a:rPr lang="en-US" sz="1200" dirty="0">
                <a:latin typeface="Arial" charset="0"/>
                <a:ea typeface="Arial" charset="0"/>
                <a:cs typeface="Arial" charset="0"/>
              </a:rPr>
              <a:t>	3TNF	7	chr19:16222778:T:C	</a:t>
            </a:r>
            <a:r>
              <a:rPr lang="en-US" sz="1200" dirty="0" smtClean="0">
                <a:latin typeface="Arial" charset="0"/>
                <a:ea typeface="Arial" charset="0"/>
                <a:cs typeface="Arial" charset="0"/>
              </a:rPr>
              <a:t>0.994</a:t>
            </a:r>
          </a:p>
          <a:p>
            <a:r>
              <a:rPr lang="en-US" sz="1200" dirty="0" smtClean="0">
                <a:latin typeface="Arial" charset="0"/>
                <a:ea typeface="Arial" charset="0"/>
                <a:cs typeface="Arial" charset="0"/>
              </a:rPr>
              <a:t>RAB8A</a:t>
            </a:r>
            <a:r>
              <a:rPr lang="en-US" sz="1200" dirty="0">
                <a:latin typeface="Arial" charset="0"/>
                <a:ea typeface="Arial" charset="0"/>
                <a:cs typeface="Arial" charset="0"/>
              </a:rPr>
              <a:t>	3TNF	7	chr19:16222790:C:T	</a:t>
            </a:r>
            <a:r>
              <a:rPr lang="en-US" sz="1200" dirty="0" smtClean="0">
                <a:latin typeface="Arial" charset="0"/>
                <a:ea typeface="Arial" charset="0"/>
                <a:cs typeface="Arial" charset="0"/>
              </a:rPr>
              <a:t>0.995</a:t>
            </a:r>
          </a:p>
          <a:p>
            <a:r>
              <a:rPr lang="en-US" sz="1200" dirty="0" smtClean="0">
                <a:latin typeface="Arial" charset="0"/>
                <a:ea typeface="Arial" charset="0"/>
                <a:cs typeface="Arial" charset="0"/>
              </a:rPr>
              <a:t>RAB8A</a:t>
            </a:r>
            <a:r>
              <a:rPr lang="en-US" sz="1200" dirty="0">
                <a:latin typeface="Arial" charset="0"/>
                <a:ea typeface="Arial" charset="0"/>
                <a:cs typeface="Arial" charset="0"/>
              </a:rPr>
              <a:t>	3TNF	7	chr19:16222810:C:G	</a:t>
            </a:r>
            <a:r>
              <a:rPr lang="en-US" sz="1200" dirty="0" smtClean="0">
                <a:latin typeface="Arial" charset="0"/>
                <a:ea typeface="Arial" charset="0"/>
                <a:cs typeface="Arial" charset="0"/>
              </a:rPr>
              <a:t>0.137</a:t>
            </a:r>
          </a:p>
          <a:p>
            <a:r>
              <a:rPr lang="en-US" sz="1200" dirty="0" smtClean="0">
                <a:latin typeface="Arial" charset="0"/>
                <a:ea typeface="Arial" charset="0"/>
                <a:cs typeface="Arial" charset="0"/>
              </a:rPr>
              <a:t>RAB8A</a:t>
            </a:r>
            <a:r>
              <a:rPr lang="en-US" sz="1200" dirty="0">
                <a:latin typeface="Arial" charset="0"/>
                <a:ea typeface="Arial" charset="0"/>
                <a:cs typeface="Arial" charset="0"/>
              </a:rPr>
              <a:t>	3TNF	7	chr19:16236325:A:G	</a:t>
            </a:r>
            <a:r>
              <a:rPr lang="en-US" sz="1200" dirty="0" smtClean="0">
                <a:latin typeface="Arial" charset="0"/>
                <a:ea typeface="Arial" charset="0"/>
                <a:cs typeface="Arial" charset="0"/>
              </a:rPr>
              <a:t>0.993</a:t>
            </a:r>
          </a:p>
          <a:p>
            <a:r>
              <a:rPr lang="en-US" sz="1200" dirty="0" smtClean="0">
                <a:latin typeface="Arial" charset="0"/>
                <a:ea typeface="Arial" charset="0"/>
                <a:cs typeface="Arial" charset="0"/>
              </a:rPr>
              <a:t>RAB8A</a:t>
            </a:r>
            <a:r>
              <a:rPr lang="en-US" sz="1200" dirty="0">
                <a:latin typeface="Arial" charset="0"/>
                <a:ea typeface="Arial" charset="0"/>
                <a:cs typeface="Arial" charset="0"/>
              </a:rPr>
              <a:t>	3TNF	7	chr19:16236343:C:T	</a:t>
            </a:r>
            <a:r>
              <a:rPr lang="en-US" sz="1200" dirty="0" smtClean="0">
                <a:latin typeface="Arial" charset="0"/>
                <a:ea typeface="Arial" charset="0"/>
                <a:cs typeface="Arial" charset="0"/>
              </a:rPr>
              <a:t>0.998</a:t>
            </a:r>
          </a:p>
          <a:p>
            <a:r>
              <a:rPr lang="en-US" sz="1200" dirty="0" smtClean="0">
                <a:latin typeface="Arial" charset="0"/>
                <a:ea typeface="Arial" charset="0"/>
                <a:cs typeface="Arial" charset="0"/>
              </a:rPr>
              <a:t>RAB8A</a:t>
            </a:r>
            <a:r>
              <a:rPr lang="en-US" sz="1200" dirty="0">
                <a:latin typeface="Arial" charset="0"/>
                <a:ea typeface="Arial" charset="0"/>
                <a:cs typeface="Arial" charset="0"/>
              </a:rPr>
              <a:t>	3TNF	7	chr19:16238325:C:G	</a:t>
            </a:r>
            <a:r>
              <a:rPr lang="en-US" sz="1200" dirty="0" smtClean="0">
                <a:latin typeface="Arial" charset="0"/>
                <a:ea typeface="Arial" charset="0"/>
                <a:cs typeface="Arial" charset="0"/>
              </a:rPr>
              <a:t>0.014</a:t>
            </a:r>
          </a:p>
          <a:p>
            <a:r>
              <a:rPr lang="en-US" sz="1200" dirty="0" smtClean="0">
                <a:latin typeface="Arial" charset="0"/>
                <a:ea typeface="Arial" charset="0"/>
                <a:cs typeface="Arial" charset="0"/>
              </a:rPr>
              <a:t>RAB8A</a:t>
            </a:r>
            <a:r>
              <a:rPr lang="en-US" sz="1200" dirty="0">
                <a:latin typeface="Arial" charset="0"/>
                <a:ea typeface="Arial" charset="0"/>
                <a:cs typeface="Arial" charset="0"/>
              </a:rPr>
              <a:t>	3TNF	7	chr19:16238326:G:T	</a:t>
            </a:r>
            <a:r>
              <a:rPr lang="en-US" sz="1200" dirty="0" smtClean="0">
                <a:latin typeface="Arial" charset="0"/>
                <a:ea typeface="Arial" charset="0"/>
                <a:cs typeface="Arial" charset="0"/>
              </a:rPr>
              <a:t>0.189</a:t>
            </a:r>
          </a:p>
          <a:p>
            <a:r>
              <a:rPr lang="en-US" sz="1200" dirty="0" smtClean="0">
                <a:latin typeface="Arial" charset="0"/>
                <a:ea typeface="Arial" charset="0"/>
                <a:cs typeface="Arial" charset="0"/>
              </a:rPr>
              <a:t>RAB8A</a:t>
            </a:r>
            <a:r>
              <a:rPr lang="en-US" sz="1200" dirty="0">
                <a:latin typeface="Arial" charset="0"/>
                <a:ea typeface="Arial" charset="0"/>
                <a:cs typeface="Arial" charset="0"/>
              </a:rPr>
              <a:t>	3TNF	7	chr19:16238849:A:G	</a:t>
            </a:r>
            <a:r>
              <a:rPr lang="en-US" sz="1200" dirty="0" smtClean="0">
                <a:latin typeface="Arial" charset="0"/>
                <a:ea typeface="Arial" charset="0"/>
                <a:cs typeface="Arial" charset="0"/>
              </a:rPr>
              <a:t>0.945</a:t>
            </a:r>
          </a:p>
          <a:p>
            <a:r>
              <a:rPr lang="en-US" sz="1200" dirty="0" smtClean="0">
                <a:latin typeface="Arial" charset="0"/>
                <a:ea typeface="Arial" charset="0"/>
                <a:cs typeface="Arial" charset="0"/>
              </a:rPr>
              <a:t>RAB8A</a:t>
            </a:r>
            <a:r>
              <a:rPr lang="en-US" sz="1200" dirty="0">
                <a:latin typeface="Arial" charset="0"/>
                <a:ea typeface="Arial" charset="0"/>
                <a:cs typeface="Arial" charset="0"/>
              </a:rPr>
              <a:t>	3TNF	7	chr19:16238875:G:A	</a:t>
            </a:r>
            <a:r>
              <a:rPr lang="en-US" sz="1200" dirty="0" smtClean="0">
                <a:latin typeface="Arial" charset="0"/>
                <a:ea typeface="Arial" charset="0"/>
                <a:cs typeface="Arial" charset="0"/>
              </a:rPr>
              <a:t>1</a:t>
            </a:r>
          </a:p>
          <a:p>
            <a:r>
              <a:rPr lang="en-US" sz="1200" dirty="0" smtClean="0">
                <a:latin typeface="Arial" charset="0"/>
                <a:ea typeface="Arial" charset="0"/>
                <a:cs typeface="Arial" charset="0"/>
              </a:rPr>
              <a:t>RAB8A</a:t>
            </a:r>
            <a:r>
              <a:rPr lang="en-US" sz="1200" dirty="0">
                <a:latin typeface="Arial" charset="0"/>
                <a:ea typeface="Arial" charset="0"/>
                <a:cs typeface="Arial" charset="0"/>
              </a:rPr>
              <a:t>	3TNF	7	chr19:16238876:C:T	</a:t>
            </a:r>
            <a:r>
              <a:rPr lang="en-US" sz="1200" dirty="0" smtClean="0">
                <a:latin typeface="Arial" charset="0"/>
                <a:ea typeface="Arial" charset="0"/>
                <a:cs typeface="Arial" charset="0"/>
              </a:rPr>
              <a:t>1</a:t>
            </a:r>
          </a:p>
          <a:p>
            <a:r>
              <a:rPr lang="en-US" sz="1200" dirty="0" smtClean="0">
                <a:latin typeface="Arial" charset="0"/>
                <a:ea typeface="Arial" charset="0"/>
                <a:cs typeface="Arial" charset="0"/>
              </a:rPr>
              <a:t>RAB8A</a:t>
            </a:r>
            <a:r>
              <a:rPr lang="en-US" sz="1200" dirty="0">
                <a:latin typeface="Arial" charset="0"/>
                <a:ea typeface="Arial" charset="0"/>
                <a:cs typeface="Arial" charset="0"/>
              </a:rPr>
              <a:t>	3TNF	7	chr19:16238893:G:T	0.455</a:t>
            </a:r>
          </a:p>
        </p:txBody>
      </p:sp>
      <p:sp>
        <p:nvSpPr>
          <p:cNvPr id="4" name="Shape 531"/>
          <p:cNvSpPr txBox="1"/>
          <p:nvPr/>
        </p:nvSpPr>
        <p:spPr>
          <a:xfrm>
            <a:off x="366859" y="189568"/>
            <a:ext cx="11825141" cy="646771"/>
          </a:xfrm>
          <a:prstGeom prst="rect">
            <a:avLst/>
          </a:prstGeom>
          <a:noFill/>
          <a:ln>
            <a:noFill/>
          </a:ln>
        </p:spPr>
        <p:txBody>
          <a:bodyPr wrap="square" lIns="121900" tIns="121900" rIns="121900" bIns="121900" anchor="ctr" anchorCtr="0">
            <a:noAutofit/>
          </a:bodyPr>
          <a:lstStyle/>
          <a:p>
            <a:pPr algn="ctr"/>
            <a:r>
              <a:rPr lang="en-US" sz="3600" dirty="0" smtClean="0">
                <a:solidFill>
                  <a:srgbClr val="22228B"/>
                </a:solidFill>
                <a:highlight>
                  <a:srgbClr val="FFFFFF"/>
                </a:highlight>
                <a:latin typeface="Helvetica Neue" charset="0"/>
                <a:ea typeface="Helvetica Neue" charset="0"/>
                <a:cs typeface="Helvetica Neue" charset="0"/>
              </a:rPr>
              <a:t>Example beyond cosmic genes with hotspot community</a:t>
            </a:r>
            <a:endParaRPr lang="en" sz="3600" dirty="0">
              <a:solidFill>
                <a:srgbClr val="22228B"/>
              </a:solidFill>
              <a:highlight>
                <a:srgbClr val="FFFFFF"/>
              </a:highlight>
              <a:latin typeface="Helvetica Neue" charset="0"/>
              <a:ea typeface="Helvetica Neue" charset="0"/>
              <a:cs typeface="Helvetica Neue" charset="0"/>
            </a:endParaRPr>
          </a:p>
        </p:txBody>
      </p:sp>
      <p:sp>
        <p:nvSpPr>
          <p:cNvPr id="5" name="TextBox 4"/>
          <p:cNvSpPr txBox="1"/>
          <p:nvPr/>
        </p:nvSpPr>
        <p:spPr>
          <a:xfrm>
            <a:off x="6482366" y="1561696"/>
            <a:ext cx="5585138" cy="1754326"/>
          </a:xfrm>
          <a:prstGeom prst="rect">
            <a:avLst/>
          </a:prstGeom>
          <a:noFill/>
        </p:spPr>
        <p:txBody>
          <a:bodyPr wrap="square" rtlCol="0">
            <a:spAutoFit/>
          </a:bodyPr>
          <a:lstStyle/>
          <a:p>
            <a:r>
              <a:rPr lang="en-US" sz="2400" dirty="0" smtClean="0">
                <a:latin typeface="Times New Roman" charset="0"/>
                <a:ea typeface="Times New Roman" charset="0"/>
                <a:cs typeface="Times New Roman" charset="0"/>
              </a:rPr>
              <a:t>Identified hotspot community in the RAB8A gene.</a:t>
            </a:r>
          </a:p>
          <a:p>
            <a:endParaRPr lang="en-US" sz="2400" dirty="0">
              <a:latin typeface="Times New Roman" charset="0"/>
              <a:ea typeface="Times New Roman" charset="0"/>
              <a:cs typeface="Times New Roman" charset="0"/>
            </a:endParaRPr>
          </a:p>
          <a:p>
            <a:r>
              <a:rPr lang="en-US" i="1" dirty="0">
                <a:latin typeface="Times New Roman" charset="0"/>
                <a:ea typeface="Times New Roman" charset="0"/>
                <a:cs typeface="Times New Roman" charset="0"/>
              </a:rPr>
              <a:t>protein encoded by this gene is a member of the RAS superfamily which are small GTP/GDP-binding </a:t>
            </a:r>
            <a:r>
              <a:rPr lang="en-US" i="1" dirty="0" smtClean="0">
                <a:latin typeface="Times New Roman" charset="0"/>
                <a:ea typeface="Times New Roman" charset="0"/>
                <a:cs typeface="Times New Roman" charset="0"/>
              </a:rPr>
              <a:t>proteins.</a:t>
            </a:r>
            <a:endParaRPr lang="en-US" i="1" dirty="0">
              <a:latin typeface="Times New Roman" charset="0"/>
              <a:ea typeface="Times New Roman" charset="0"/>
              <a:cs typeface="Times New Roman" charset="0"/>
            </a:endParaRPr>
          </a:p>
        </p:txBody>
      </p:sp>
      <p:sp>
        <p:nvSpPr>
          <p:cNvPr id="6" name="Slide Number Placeholder 5"/>
          <p:cNvSpPr>
            <a:spLocks noGrp="1"/>
          </p:cNvSpPr>
          <p:nvPr>
            <p:ph type="sldNum" sz="quarter" idx="12"/>
          </p:nvPr>
        </p:nvSpPr>
        <p:spPr/>
        <p:txBody>
          <a:bodyPr/>
          <a:lstStyle/>
          <a:p>
            <a:fld id="{3BE2E9F8-2334-2345-A4FC-60C0FA9028F0}" type="slidenum">
              <a:rPr lang="en-US" smtClean="0"/>
              <a:t>34</a:t>
            </a:fld>
            <a:endParaRPr lang="en-US"/>
          </a:p>
        </p:txBody>
      </p:sp>
    </p:spTree>
    <p:extLst>
      <p:ext uri="{BB962C8B-B14F-4D97-AF65-F5344CB8AC3E}">
        <p14:creationId xmlns:p14="http://schemas.microsoft.com/office/powerpoint/2010/main" val="1534145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300" y="241300"/>
            <a:ext cx="11950700" cy="584775"/>
          </a:xfrm>
          <a:prstGeom prst="rect">
            <a:avLst/>
          </a:prstGeom>
        </p:spPr>
        <p:txBody>
          <a:bodyPr wrap="square">
            <a:spAutoFit/>
          </a:bodyPr>
          <a:lstStyle/>
          <a:p>
            <a:pPr algn="ctr"/>
            <a:r>
              <a:rPr lang="en-US" sz="3200" dirty="0" smtClean="0">
                <a:solidFill>
                  <a:srgbClr val="444444"/>
                </a:solidFill>
                <a:effectLst/>
                <a:latin typeface="Helvetica Neue" charset="0"/>
                <a:ea typeface="Helvetica Neue" charset="0"/>
                <a:cs typeface="Helvetica Neue" charset="0"/>
              </a:rPr>
              <a:t>Summary and Future Directions</a:t>
            </a:r>
            <a:endParaRPr lang="en-US" sz="3200" dirty="0">
              <a:latin typeface="Helvetica Neue" charset="0"/>
              <a:ea typeface="Helvetica Neue" charset="0"/>
              <a:cs typeface="Helvetica Neue" charset="0"/>
            </a:endParaRPr>
          </a:p>
        </p:txBody>
      </p:sp>
      <p:sp>
        <p:nvSpPr>
          <p:cNvPr id="3" name="TextBox 2"/>
          <p:cNvSpPr txBox="1"/>
          <p:nvPr/>
        </p:nvSpPr>
        <p:spPr>
          <a:xfrm>
            <a:off x="523875" y="1272147"/>
            <a:ext cx="11385550" cy="5262979"/>
          </a:xfrm>
          <a:prstGeom prst="rect">
            <a:avLst/>
          </a:prstGeom>
          <a:noFill/>
        </p:spPr>
        <p:txBody>
          <a:bodyPr wrap="square" rtlCol="0">
            <a:spAutoFit/>
          </a:bodyPr>
          <a:lstStyle/>
          <a:p>
            <a:pPr marL="342900" indent="-342900">
              <a:buFont typeface="Arial" charset="0"/>
              <a:buChar char="•"/>
            </a:pPr>
            <a:r>
              <a:rPr lang="en-US" sz="2400" dirty="0" smtClean="0">
                <a:latin typeface="Times New Roman" charset="0"/>
                <a:ea typeface="Times New Roman" charset="0"/>
                <a:cs typeface="Times New Roman" charset="0"/>
              </a:rPr>
              <a:t>Framework to identify mutation clusters by integrating protein motions.</a:t>
            </a:r>
          </a:p>
          <a:p>
            <a:pPr marL="342900" indent="-342900">
              <a:buFont typeface="Arial" charset="0"/>
              <a:buChar char="•"/>
            </a:pPr>
            <a:endParaRPr lang="en-US" sz="2400" dirty="0">
              <a:latin typeface="Times New Roman" charset="0"/>
              <a:ea typeface="Times New Roman" charset="0"/>
              <a:cs typeface="Times New Roman" charset="0"/>
            </a:endParaRPr>
          </a:p>
          <a:p>
            <a:pPr marL="342900" indent="-342900">
              <a:buFont typeface="Arial" charset="0"/>
              <a:buChar char="•"/>
            </a:pPr>
            <a:r>
              <a:rPr lang="en-US" sz="2400" dirty="0" smtClean="0">
                <a:latin typeface="Times New Roman" charset="0"/>
                <a:ea typeface="Times New Roman" charset="0"/>
                <a:cs typeface="Times New Roman" charset="0"/>
              </a:rPr>
              <a:t>Various novel genes (beyond cosmic genes) harbor hotspot communities in their corresponding protein structure</a:t>
            </a:r>
          </a:p>
          <a:p>
            <a:pPr marL="342900" indent="-342900">
              <a:buFont typeface="Arial" charset="0"/>
              <a:buChar char="•"/>
            </a:pPr>
            <a:endParaRPr lang="en-US" sz="2400" dirty="0">
              <a:latin typeface="Times New Roman" charset="0"/>
              <a:ea typeface="Times New Roman" charset="0"/>
              <a:cs typeface="Times New Roman" charset="0"/>
            </a:endParaRPr>
          </a:p>
          <a:p>
            <a:pPr marL="342900" indent="-342900">
              <a:buFont typeface="Arial" charset="0"/>
              <a:buChar char="•"/>
            </a:pPr>
            <a:r>
              <a:rPr lang="en-US" sz="2400" dirty="0" smtClean="0">
                <a:latin typeface="Times New Roman" charset="0"/>
                <a:ea typeface="Times New Roman" charset="0"/>
                <a:cs typeface="Times New Roman" charset="0"/>
              </a:rPr>
              <a:t>These genes are enriched among signaling and metabolic pathways.</a:t>
            </a:r>
          </a:p>
          <a:p>
            <a:pPr marL="342900" indent="-342900">
              <a:buFont typeface="Arial" charset="0"/>
              <a:buChar char="•"/>
            </a:pPr>
            <a:endParaRPr lang="en-US" sz="2400" dirty="0">
              <a:latin typeface="Times New Roman" charset="0"/>
              <a:ea typeface="Times New Roman" charset="0"/>
              <a:cs typeface="Times New Roman" charset="0"/>
            </a:endParaRPr>
          </a:p>
          <a:p>
            <a:pPr marL="342900" indent="-342900">
              <a:buFont typeface="Arial" charset="0"/>
              <a:buChar char="•"/>
            </a:pPr>
            <a:r>
              <a:rPr lang="en-US" sz="2400" dirty="0" smtClean="0">
                <a:latin typeface="Times New Roman" charset="0"/>
                <a:ea typeface="Times New Roman" charset="0"/>
                <a:cs typeface="Times New Roman" charset="0"/>
              </a:rPr>
              <a:t>Cancer specific hotspot communities and correlating with gene expression and protein expression data.</a:t>
            </a:r>
          </a:p>
          <a:p>
            <a:pPr marL="342900" indent="-342900">
              <a:buFont typeface="Arial" charset="0"/>
              <a:buChar char="•"/>
            </a:pPr>
            <a:endParaRPr lang="en-US" sz="2400" dirty="0">
              <a:latin typeface="Times New Roman" charset="0"/>
              <a:ea typeface="Times New Roman" charset="0"/>
              <a:cs typeface="Times New Roman" charset="0"/>
            </a:endParaRPr>
          </a:p>
          <a:p>
            <a:pPr marL="342900" indent="-342900">
              <a:buFont typeface="Arial" charset="0"/>
              <a:buChar char="•"/>
            </a:pPr>
            <a:r>
              <a:rPr lang="en-US" sz="2400" dirty="0" smtClean="0">
                <a:latin typeface="Times New Roman" charset="0"/>
                <a:ea typeface="Times New Roman" charset="0"/>
                <a:cs typeface="Times New Roman" charset="0"/>
              </a:rPr>
              <a:t>Looking at communities enriched among rare germline mutations.</a:t>
            </a:r>
          </a:p>
          <a:p>
            <a:pPr marL="342900" indent="-342900">
              <a:buFont typeface="Arial" charset="0"/>
              <a:buChar char="•"/>
            </a:pPr>
            <a:endParaRPr lang="en-US" sz="2400" dirty="0">
              <a:latin typeface="Times New Roman" charset="0"/>
              <a:ea typeface="Times New Roman" charset="0"/>
              <a:cs typeface="Times New Roman" charset="0"/>
            </a:endParaRPr>
          </a:p>
          <a:p>
            <a:pPr marL="342900" indent="-342900">
              <a:buFont typeface="Arial" charset="0"/>
              <a:buChar char="•"/>
            </a:pPr>
            <a:endParaRPr lang="en-US" sz="2400" dirty="0" smtClean="0">
              <a:latin typeface="Times New Roman" charset="0"/>
              <a:ea typeface="Times New Roman" charset="0"/>
              <a:cs typeface="Times New Roman" charset="0"/>
            </a:endParaRPr>
          </a:p>
          <a:p>
            <a:pPr marL="342900" indent="-342900">
              <a:buFont typeface="Arial" charset="0"/>
              <a:buChar char="•"/>
            </a:pPr>
            <a:endParaRPr lang="en-US" sz="2400"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3BE2E9F8-2334-2345-A4FC-60C0FA9028F0}" type="slidenum">
              <a:rPr lang="en-US" smtClean="0"/>
              <a:t>35</a:t>
            </a:fld>
            <a:endParaRPr lang="en-US"/>
          </a:p>
        </p:txBody>
      </p:sp>
    </p:spTree>
    <p:extLst>
      <p:ext uri="{BB962C8B-B14F-4D97-AF65-F5344CB8AC3E}">
        <p14:creationId xmlns:p14="http://schemas.microsoft.com/office/powerpoint/2010/main" val="2016789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300" y="241300"/>
            <a:ext cx="11950700" cy="584775"/>
          </a:xfrm>
          <a:prstGeom prst="rect">
            <a:avLst/>
          </a:prstGeom>
        </p:spPr>
        <p:txBody>
          <a:bodyPr wrap="square">
            <a:spAutoFit/>
          </a:bodyPr>
          <a:lstStyle/>
          <a:p>
            <a:pPr algn="ctr"/>
            <a:r>
              <a:rPr lang="en-US" sz="3200" b="1" dirty="0" smtClean="0">
                <a:solidFill>
                  <a:srgbClr val="444444"/>
                </a:solidFill>
                <a:effectLst/>
                <a:latin typeface="Helvetica Neue" charset="0"/>
                <a:ea typeface="Helvetica Neue" charset="0"/>
                <a:cs typeface="Helvetica Neue" charset="0"/>
              </a:rPr>
              <a:t>Acknowledgment</a:t>
            </a:r>
            <a:endParaRPr lang="en-US" sz="3200" b="1" dirty="0">
              <a:latin typeface="Helvetica Neue" charset="0"/>
              <a:ea typeface="Helvetica Neue" charset="0"/>
              <a:cs typeface="Helvetica Neue" charset="0"/>
            </a:endParaRPr>
          </a:p>
        </p:txBody>
      </p:sp>
      <p:sp>
        <p:nvSpPr>
          <p:cNvPr id="3" name="TextBox 2"/>
          <p:cNvSpPr txBox="1"/>
          <p:nvPr/>
        </p:nvSpPr>
        <p:spPr>
          <a:xfrm>
            <a:off x="1545465" y="1275010"/>
            <a:ext cx="7057622" cy="5078313"/>
          </a:xfrm>
          <a:prstGeom prst="rect">
            <a:avLst/>
          </a:prstGeom>
          <a:noFill/>
        </p:spPr>
        <p:txBody>
          <a:bodyPr wrap="square" rtlCol="0">
            <a:spAutoFit/>
          </a:bodyPr>
          <a:lstStyle/>
          <a:p>
            <a:pPr>
              <a:lnSpc>
                <a:spcPct val="150000"/>
              </a:lnSpc>
            </a:pPr>
            <a:r>
              <a:rPr lang="en-US" dirty="0" smtClean="0">
                <a:latin typeface="Arial" charset="0"/>
                <a:ea typeface="Arial" charset="0"/>
                <a:cs typeface="Arial" charset="0"/>
              </a:rPr>
              <a:t>Mark Gerstein</a:t>
            </a:r>
          </a:p>
          <a:p>
            <a:pPr>
              <a:lnSpc>
                <a:spcPct val="150000"/>
              </a:lnSpc>
            </a:pPr>
            <a:r>
              <a:rPr lang="en-US" dirty="0" smtClean="0">
                <a:latin typeface="Arial" charset="0"/>
                <a:ea typeface="Arial" charset="0"/>
                <a:cs typeface="Arial" charset="0"/>
              </a:rPr>
              <a:t>Jonathan Warrell</a:t>
            </a:r>
          </a:p>
          <a:p>
            <a:pPr>
              <a:lnSpc>
                <a:spcPct val="150000"/>
              </a:lnSpc>
            </a:pPr>
            <a:r>
              <a:rPr lang="en-US" dirty="0" smtClean="0">
                <a:latin typeface="Arial" charset="0"/>
                <a:ea typeface="Arial" charset="0"/>
                <a:cs typeface="Arial" charset="0"/>
              </a:rPr>
              <a:t>Lucas Lochovsky</a:t>
            </a:r>
          </a:p>
          <a:p>
            <a:pPr>
              <a:lnSpc>
                <a:spcPct val="150000"/>
              </a:lnSpc>
            </a:pPr>
            <a:r>
              <a:rPr lang="en-US" dirty="0" smtClean="0">
                <a:latin typeface="Arial" charset="0"/>
                <a:ea typeface="Arial" charset="0"/>
                <a:cs typeface="Arial" charset="0"/>
              </a:rPr>
              <a:t>Declan Clarke</a:t>
            </a:r>
          </a:p>
          <a:p>
            <a:pPr>
              <a:lnSpc>
                <a:spcPct val="150000"/>
              </a:lnSpc>
            </a:pPr>
            <a:endParaRPr lang="en-US" dirty="0" smtClean="0">
              <a:latin typeface="Arial" charset="0"/>
              <a:ea typeface="Arial" charset="0"/>
              <a:cs typeface="Arial" charset="0"/>
            </a:endParaRPr>
          </a:p>
          <a:p>
            <a:pPr>
              <a:lnSpc>
                <a:spcPct val="150000"/>
              </a:lnSpc>
            </a:pPr>
            <a:r>
              <a:rPr lang="en-US" dirty="0" smtClean="0">
                <a:latin typeface="Arial" charset="0"/>
                <a:ea typeface="Arial" charset="0"/>
                <a:cs typeface="Arial" charset="0"/>
              </a:rPr>
              <a:t>William Meyerson</a:t>
            </a:r>
            <a:endParaRPr lang="en-US" dirty="0">
              <a:latin typeface="Arial" charset="0"/>
              <a:ea typeface="Arial" charset="0"/>
              <a:cs typeface="Arial" charset="0"/>
            </a:endParaRPr>
          </a:p>
          <a:p>
            <a:pPr>
              <a:lnSpc>
                <a:spcPct val="150000"/>
              </a:lnSpc>
            </a:pPr>
            <a:r>
              <a:rPr lang="en-US" dirty="0" smtClean="0">
                <a:latin typeface="Arial" charset="0"/>
                <a:ea typeface="Arial" charset="0"/>
                <a:cs typeface="Arial" charset="0"/>
              </a:rPr>
              <a:t>Patrick McGillivray</a:t>
            </a:r>
          </a:p>
          <a:p>
            <a:pPr>
              <a:lnSpc>
                <a:spcPct val="150000"/>
              </a:lnSpc>
            </a:pPr>
            <a:r>
              <a:rPr lang="en-US" dirty="0" smtClean="0">
                <a:latin typeface="Arial" charset="0"/>
                <a:ea typeface="Arial" charset="0"/>
                <a:cs typeface="Arial" charset="0"/>
              </a:rPr>
              <a:t>Leonidas Salichos</a:t>
            </a:r>
          </a:p>
          <a:p>
            <a:pPr>
              <a:lnSpc>
                <a:spcPct val="150000"/>
              </a:lnSpc>
            </a:pPr>
            <a:r>
              <a:rPr lang="en-US" dirty="0" smtClean="0">
                <a:latin typeface="Arial" charset="0"/>
                <a:ea typeface="Arial" charset="0"/>
                <a:cs typeface="Arial" charset="0"/>
              </a:rPr>
              <a:t>Shantao Li</a:t>
            </a:r>
          </a:p>
          <a:p>
            <a:pPr>
              <a:lnSpc>
                <a:spcPct val="150000"/>
              </a:lnSpc>
            </a:pPr>
            <a:r>
              <a:rPr lang="en-US" dirty="0" smtClean="0">
                <a:latin typeface="Arial" charset="0"/>
                <a:ea typeface="Arial" charset="0"/>
                <a:cs typeface="Arial" charset="0"/>
              </a:rPr>
              <a:t>Timur Galeev</a:t>
            </a:r>
          </a:p>
          <a:p>
            <a:pPr>
              <a:lnSpc>
                <a:spcPct val="150000"/>
              </a:lnSpc>
            </a:pPr>
            <a:r>
              <a:rPr lang="en-US" dirty="0" smtClean="0">
                <a:latin typeface="Arial" charset="0"/>
                <a:ea typeface="Arial" charset="0"/>
                <a:cs typeface="Arial" charset="0"/>
              </a:rPr>
              <a:t>Hussein Mohsen</a:t>
            </a:r>
          </a:p>
          <a:p>
            <a:pPr>
              <a:lnSpc>
                <a:spcPct val="150000"/>
              </a:lnSpc>
            </a:pPr>
            <a:endParaRPr lang="en-US"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3BE2E9F8-2334-2345-A4FC-60C0FA9028F0}" type="slidenum">
              <a:rPr lang="en-US" smtClean="0"/>
              <a:t>36</a:t>
            </a:fld>
            <a:endParaRPr lang="en-US"/>
          </a:p>
        </p:txBody>
      </p:sp>
    </p:spTree>
    <p:extLst>
      <p:ext uri="{BB962C8B-B14F-4D97-AF65-F5344CB8AC3E}">
        <p14:creationId xmlns:p14="http://schemas.microsoft.com/office/powerpoint/2010/main" val="773615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960100" cy="1325563"/>
          </a:xfrm>
        </p:spPr>
        <p:txBody>
          <a:bodyPr>
            <a:normAutofit/>
          </a:bodyPr>
          <a:lstStyle/>
          <a:p>
            <a:r>
              <a:rPr lang="en-US" sz="3600" dirty="0" smtClean="0">
                <a:latin typeface="Helvetica Neue" charset="0"/>
                <a:ea typeface="Helvetica Neue" charset="0"/>
                <a:cs typeface="Helvetica Neue" charset="0"/>
              </a:rPr>
              <a:t>Additive variance model to quantify aggregated effect of mutations</a:t>
            </a:r>
            <a:endParaRPr lang="en-US" sz="3600" dirty="0">
              <a:latin typeface="Helvetica Neue" charset="0"/>
              <a:ea typeface="Helvetica Neue" charset="0"/>
              <a:cs typeface="Helvetica Neue" charset="0"/>
            </a:endParaRPr>
          </a:p>
        </p:txBody>
      </p:sp>
      <p:sp>
        <p:nvSpPr>
          <p:cNvPr id="3" name="Content Placeholder 2"/>
          <p:cNvSpPr>
            <a:spLocks noGrp="1"/>
          </p:cNvSpPr>
          <p:nvPr>
            <p:ph idx="1"/>
          </p:nvPr>
        </p:nvSpPr>
        <p:spPr/>
        <p:txBody>
          <a:bodyPr/>
          <a:lstStyle/>
          <a:p>
            <a:r>
              <a:rPr lang="en-US" dirty="0" smtClean="0"/>
              <a:t>Additive variance model (with random effects) detects aggregate effects of many variants on a phenotype, whose individual effect sizes may be too weak to achieve significance individually</a:t>
            </a:r>
          </a:p>
          <a:p>
            <a:endParaRPr lang="en-US" dirty="0" smtClean="0"/>
          </a:p>
          <a:p>
            <a:r>
              <a:rPr lang="en-US" dirty="0" smtClean="0"/>
              <a:t>Model can only detect that an aggregate effect exists: does not identify particular variants as significant</a:t>
            </a:r>
          </a:p>
          <a:p>
            <a:endParaRPr lang="en-US" dirty="0" smtClean="0"/>
          </a:p>
          <a:p>
            <a:r>
              <a:rPr lang="en-US" dirty="0" smtClean="0"/>
              <a:t>We adapt this model from GWAS analysis to detect non-neutral weak effects in cancer</a:t>
            </a:r>
          </a:p>
        </p:txBody>
      </p:sp>
      <p:sp>
        <p:nvSpPr>
          <p:cNvPr id="4" name="Slide Number Placeholder 3"/>
          <p:cNvSpPr>
            <a:spLocks noGrp="1"/>
          </p:cNvSpPr>
          <p:nvPr>
            <p:ph type="sldNum" sz="quarter" idx="12"/>
          </p:nvPr>
        </p:nvSpPr>
        <p:spPr/>
        <p:txBody>
          <a:bodyPr/>
          <a:lstStyle/>
          <a:p>
            <a:fld id="{5C7A8455-FD95-1347-B89B-3E2EDD16193D}" type="slidenum">
              <a:rPr lang="en-US" smtClean="0"/>
              <a:t>4</a:t>
            </a:fld>
            <a:endParaRPr lang="en-US"/>
          </a:p>
        </p:txBody>
      </p:sp>
    </p:spTree>
    <p:extLst>
      <p:ext uri="{BB962C8B-B14F-4D97-AF65-F5344CB8AC3E}">
        <p14:creationId xmlns:p14="http://schemas.microsoft.com/office/powerpoint/2010/main" val="970434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967" y="50800"/>
            <a:ext cx="10515600" cy="1069272"/>
          </a:xfrm>
        </p:spPr>
        <p:txBody>
          <a:bodyPr>
            <a:normAutofit/>
          </a:bodyPr>
          <a:lstStyle/>
          <a:p>
            <a:r>
              <a:rPr lang="en-US" sz="3600" dirty="0" smtClean="0">
                <a:latin typeface="Helvetica Neue" charset="0"/>
                <a:ea typeface="Helvetica Neue" charset="0"/>
                <a:cs typeface="Helvetica Neue" charset="0"/>
              </a:rPr>
              <a:t>Additive variance model setup</a:t>
            </a:r>
            <a:endParaRPr lang="en-US" sz="3600" dirty="0">
              <a:latin typeface="Helvetica Neue" charset="0"/>
              <a:ea typeface="Helvetica Neue" charset="0"/>
              <a:cs typeface="Helvetica Neue"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341901"/>
                <a:ext cx="10515600" cy="5244250"/>
              </a:xfrm>
            </p:spPr>
            <p:txBody>
              <a:bodyPr>
                <a:normAutofit/>
              </a:bodyPr>
              <a:lstStyle/>
              <a:p>
                <a:r>
                  <a:rPr lang="en-US" dirty="0" smtClean="0"/>
                  <a:t>Random effects model:</a:t>
                </a:r>
              </a:p>
              <a:p>
                <a:endParaRPr lang="en-US" dirty="0"/>
              </a:p>
              <a:p>
                <a:r>
                  <a:rPr lang="en-US" dirty="0" smtClean="0"/>
                  <a:t>Gaussian prior distributions:</a:t>
                </a:r>
              </a:p>
              <a:p>
                <a:endParaRPr lang="en-US" dirty="0"/>
              </a:p>
              <a:p>
                <a:endParaRPr lang="en-US" dirty="0" smtClean="0"/>
              </a:p>
              <a:p>
                <a:r>
                  <a:rPr lang="en-US" dirty="0" smtClean="0"/>
                  <a:t>Restricted maximum likelihood (REML) used to estimate </a:t>
                </a:r>
                <a14:m>
                  <m:oMath xmlns:m="http://schemas.openxmlformats.org/officeDocument/2006/math">
                    <m:sSubSup>
                      <m:sSubSupPr>
                        <m:ctrlPr>
                          <a:rPr lang="en-US" b="0" i="1" smtClean="0">
                            <a:latin typeface="Cambria Math" charset="0"/>
                          </a:rPr>
                        </m:ctrlPr>
                      </m:sSubSupPr>
                      <m:e>
                        <m:r>
                          <a:rPr lang="en-US" b="0" i="1" smtClean="0">
                            <a:latin typeface="Cambria Math" charset="0"/>
                          </a:rPr>
                          <m:t>𝜎</m:t>
                        </m:r>
                      </m:e>
                      <m:sub>
                        <m:r>
                          <a:rPr lang="en-US" b="0" i="1" smtClean="0">
                            <a:latin typeface="Cambria Math" charset="0"/>
                          </a:rPr>
                          <m:t>𝑢</m:t>
                        </m:r>
                      </m:sub>
                      <m:sup>
                        <m:r>
                          <a:rPr lang="en-US" b="0" i="1" smtClean="0">
                            <a:latin typeface="Cambria Math" charset="0"/>
                          </a:rPr>
                          <m:t>2</m:t>
                        </m:r>
                      </m:sup>
                    </m:sSubSup>
                  </m:oMath>
                </a14:m>
                <a:r>
                  <a:rPr lang="en-US" dirty="0" smtClean="0"/>
                  <a:t> and </a:t>
                </a:r>
                <a14:m>
                  <m:oMath xmlns:m="http://schemas.openxmlformats.org/officeDocument/2006/math">
                    <m:sSubSup>
                      <m:sSubSupPr>
                        <m:ctrlPr>
                          <a:rPr lang="en-US" b="0" i="1" smtClean="0">
                            <a:latin typeface="Cambria Math" charset="0"/>
                          </a:rPr>
                        </m:ctrlPr>
                      </m:sSubSupPr>
                      <m:e>
                        <m:r>
                          <a:rPr lang="en-US" b="0" i="1" smtClean="0">
                            <a:latin typeface="Cambria Math" charset="0"/>
                          </a:rPr>
                          <m:t>𝜎</m:t>
                        </m:r>
                      </m:e>
                      <m:sub>
                        <m:r>
                          <a:rPr lang="en-US" b="0" i="1" smtClean="0">
                            <a:latin typeface="Cambria Math" charset="0"/>
                          </a:rPr>
                          <m:t>𝑒</m:t>
                        </m:r>
                      </m:sub>
                      <m:sup>
                        <m:r>
                          <a:rPr lang="en-US" b="0" i="1" smtClean="0">
                            <a:latin typeface="Cambria Math" charset="0"/>
                          </a:rPr>
                          <m:t>2</m:t>
                        </m:r>
                      </m:sup>
                    </m:sSubSup>
                  </m:oMath>
                </a14:m>
                <a:r>
                  <a:rPr lang="en-US" dirty="0" smtClean="0"/>
                  <a:t> (Yang et al. Nat Genet. 2010)</a:t>
                </a:r>
              </a:p>
              <a:p>
                <a:r>
                  <a:rPr lang="en-US" dirty="0"/>
                  <a:t>We use the additive effects model to discriminate true cancer genotypes (</a:t>
                </a:r>
                <a14:m>
                  <m:oMath xmlns:m="http://schemas.openxmlformats.org/officeDocument/2006/math">
                    <m:r>
                      <a:rPr lang="en-US" i="1">
                        <a:latin typeface="Cambria Math" charset="0"/>
                      </a:rPr>
                      <m:t>𝑦</m:t>
                    </m:r>
                    <m:r>
                      <a:rPr lang="en-US" i="1">
                        <a:latin typeface="Cambria Math" charset="0"/>
                      </a:rPr>
                      <m:t>=1</m:t>
                    </m:r>
                  </m:oMath>
                </a14:m>
                <a:r>
                  <a:rPr lang="en-US" dirty="0"/>
                  <a:t>) from simulated cancer genotypes (</a:t>
                </a:r>
                <a14:m>
                  <m:oMath xmlns:m="http://schemas.openxmlformats.org/officeDocument/2006/math">
                    <m:r>
                      <a:rPr lang="en-US" i="1">
                        <a:latin typeface="Cambria Math" charset="0"/>
                      </a:rPr>
                      <m:t>𝑦</m:t>
                    </m:r>
                    <m:r>
                      <a:rPr lang="en-US" i="1">
                        <a:latin typeface="Cambria Math" charset="0"/>
                      </a:rPr>
                      <m:t>=0</m:t>
                    </m:r>
                  </m:oMath>
                </a14:m>
                <a:r>
                  <a:rPr lang="en-US" dirty="0"/>
                  <a:t>) using </a:t>
                </a:r>
                <a:r>
                  <a:rPr lang="en-US" dirty="0" smtClean="0"/>
                  <a:t>our own null model incorporating trinucleotide context and covariates (replication timing, chromatin accessibility, GC content)</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341901"/>
                <a:ext cx="10515600" cy="5244250"/>
              </a:xfrm>
              <a:blipFill rotWithShape="0">
                <a:blip r:embed="rId2"/>
                <a:stretch>
                  <a:fillRect l="-1043" t="-1860" b="-2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5C7A8455-FD95-1347-B89B-3E2EDD16193D}" type="slidenum">
              <a:rPr lang="en-US" smtClean="0"/>
              <a:t>5</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4025899" y="1085871"/>
                <a:ext cx="4380427" cy="9885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𝑦</m:t>
                          </m:r>
                        </m:e>
                        <m:sub>
                          <m:r>
                            <a:rPr lang="en-US" sz="2400" b="0" i="1" smtClean="0">
                              <a:latin typeface="Cambria Math" charset="0"/>
                            </a:rPr>
                            <m:t>𝑗</m:t>
                          </m:r>
                        </m:sub>
                      </m:sSub>
                      <m:r>
                        <a:rPr lang="en-US" sz="2400" b="0" i="1" smtClean="0">
                          <a:latin typeface="Cambria Math" charset="0"/>
                        </a:rPr>
                        <m:t>=</m:t>
                      </m:r>
                      <m:r>
                        <a:rPr lang="en-US" sz="2400" b="0" i="1" smtClean="0">
                          <a:latin typeface="Cambria Math" charset="0"/>
                        </a:rPr>
                        <m:t>𝜇</m:t>
                      </m:r>
                      <m:r>
                        <a:rPr lang="en-US" sz="2400" b="0" i="1" smtClean="0">
                          <a:latin typeface="Cambria Math" charset="0"/>
                        </a:rPr>
                        <m:t>+</m:t>
                      </m:r>
                      <m:nary>
                        <m:naryPr>
                          <m:chr m:val="∑"/>
                          <m:supHide m:val="on"/>
                          <m:ctrlPr>
                            <a:rPr lang="en-US" sz="2400" i="1" smtClean="0">
                              <a:latin typeface="Cambria Math" charset="0"/>
                            </a:rPr>
                          </m:ctrlPr>
                        </m:naryPr>
                        <m:sub>
                          <m:r>
                            <a:rPr lang="en-US" sz="2400" i="1">
                              <a:latin typeface="Cambria Math" charset="0"/>
                            </a:rPr>
                            <m:t>𝑖</m:t>
                          </m:r>
                        </m:sub>
                        <m:sup/>
                        <m:e>
                          <m:sSub>
                            <m:sSubPr>
                              <m:ctrlPr>
                                <a:rPr lang="en-US" sz="2400" b="0" i="1" smtClean="0">
                                  <a:latin typeface="Cambria Math" charset="0"/>
                                </a:rPr>
                              </m:ctrlPr>
                            </m:sSubPr>
                            <m:e>
                              <m:r>
                                <a:rPr lang="en-US" sz="2400" b="0" i="1" smtClean="0">
                                  <a:latin typeface="Cambria Math" charset="0"/>
                                </a:rPr>
                                <m:t>𝑧</m:t>
                              </m:r>
                            </m:e>
                            <m:sub>
                              <m:r>
                                <a:rPr lang="en-US" sz="2400" b="0" i="1" smtClean="0">
                                  <a:latin typeface="Cambria Math" charset="0"/>
                                </a:rPr>
                                <m:t>𝑖𝑗</m:t>
                              </m:r>
                            </m:sub>
                          </m:sSub>
                          <m:sSub>
                            <m:sSubPr>
                              <m:ctrlPr>
                                <a:rPr lang="en-US" sz="2400" b="0" i="1" smtClean="0">
                                  <a:latin typeface="Cambria Math" charset="0"/>
                                </a:rPr>
                              </m:ctrlPr>
                            </m:sSubPr>
                            <m:e>
                              <m:r>
                                <a:rPr lang="en-US" sz="2400" b="0" i="1" smtClean="0">
                                  <a:latin typeface="Cambria Math" charset="0"/>
                                </a:rPr>
                                <m:t>𝑢</m:t>
                              </m:r>
                            </m:e>
                            <m:sub>
                              <m:r>
                                <a:rPr lang="en-US" sz="2400" b="0" i="1" smtClean="0">
                                  <a:latin typeface="Cambria Math" charset="0"/>
                                </a:rPr>
                                <m:t>𝑖</m:t>
                              </m:r>
                            </m:sub>
                          </m:sSub>
                          <m:r>
                            <a:rPr lang="en-US" sz="2400" i="1">
                              <a:latin typeface="Cambria Math" charset="0"/>
                            </a:rPr>
                            <m:t>+</m:t>
                          </m:r>
                          <m:sSub>
                            <m:sSubPr>
                              <m:ctrlPr>
                                <a:rPr lang="en-US" sz="2400" b="0" i="1" smtClean="0">
                                  <a:latin typeface="Cambria Math" charset="0"/>
                                </a:rPr>
                              </m:ctrlPr>
                            </m:sSubPr>
                            <m:e>
                              <m:r>
                                <a:rPr lang="en-US" sz="2400" b="0" i="1" smtClean="0">
                                  <a:latin typeface="Cambria Math" charset="0"/>
                                </a:rPr>
                                <m:t>𝑒</m:t>
                              </m:r>
                            </m:e>
                            <m:sub>
                              <m:r>
                                <a:rPr lang="en-US" sz="2400" b="0" i="1" smtClean="0">
                                  <a:latin typeface="Cambria Math" charset="0"/>
                                </a:rPr>
                                <m:t>𝑗</m:t>
                              </m:r>
                            </m:sub>
                          </m:sSub>
                        </m:e>
                      </m:nary>
                    </m:oMath>
                  </m:oMathPara>
                </a14:m>
                <a:endParaRPr lang="en-US" sz="2400"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4025899" y="1085871"/>
                <a:ext cx="4380427" cy="98854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085756" y="1061157"/>
                <a:ext cx="3838512" cy="3074688"/>
              </a:xfrm>
              <a:prstGeom prst="rect">
                <a:avLst/>
              </a:prstGeom>
              <a:noFill/>
            </p:spPr>
            <p:txBody>
              <a:bodyPr wrap="square" rtlCol="0">
                <a:spAutoFit/>
              </a:bodyPr>
              <a:lstStyle/>
              <a:p>
                <a14:m>
                  <m:oMath xmlns:m="http://schemas.openxmlformats.org/officeDocument/2006/math">
                    <m:sSub>
                      <m:sSubPr>
                        <m:ctrlPr>
                          <a:rPr lang="en-US" sz="2400" b="0" i="1" smtClean="0">
                            <a:latin typeface="Cambria Math" charset="0"/>
                          </a:rPr>
                        </m:ctrlPr>
                      </m:sSubPr>
                      <m:e>
                        <m:r>
                          <a:rPr lang="en-US" sz="2400" b="0" i="1" smtClean="0">
                            <a:latin typeface="Cambria Math" charset="0"/>
                          </a:rPr>
                          <m:t>𝑦</m:t>
                        </m:r>
                      </m:e>
                      <m:sub>
                        <m:r>
                          <a:rPr lang="en-US" sz="2400" b="0" i="1" smtClean="0">
                            <a:latin typeface="Cambria Math" charset="0"/>
                          </a:rPr>
                          <m:t>𝑗</m:t>
                        </m:r>
                      </m:sub>
                    </m:sSub>
                  </m:oMath>
                </a14:m>
                <a:r>
                  <a:rPr lang="en-US" sz="2400" dirty="0" smtClean="0"/>
                  <a:t> = phenotype of patient </a:t>
                </a:r>
                <a14:m>
                  <m:oMath xmlns:m="http://schemas.openxmlformats.org/officeDocument/2006/math">
                    <m:r>
                      <a:rPr lang="en-US" sz="2400" b="0" i="1" smtClean="0">
                        <a:latin typeface="Cambria Math" charset="0"/>
                      </a:rPr>
                      <m:t>𝑗</m:t>
                    </m:r>
                  </m:oMath>
                </a14:m>
                <a:endParaRPr lang="en-US" sz="2400" dirty="0" smtClean="0"/>
              </a:p>
              <a:p>
                <a14:m>
                  <m:oMath xmlns:m="http://schemas.openxmlformats.org/officeDocument/2006/math">
                    <m:r>
                      <a:rPr lang="en-US" sz="2400" b="0" i="1" smtClean="0">
                        <a:latin typeface="Cambria Math" charset="0"/>
                      </a:rPr>
                      <m:t>𝜇</m:t>
                    </m:r>
                  </m:oMath>
                </a14:m>
                <a:r>
                  <a:rPr lang="en-US" sz="2400" dirty="0" smtClean="0"/>
                  <a:t> = mean phenotype</a:t>
                </a:r>
              </a:p>
              <a:p>
                <a14:m>
                  <m:oMath xmlns:m="http://schemas.openxmlformats.org/officeDocument/2006/math">
                    <m:sSub>
                      <m:sSubPr>
                        <m:ctrlPr>
                          <a:rPr lang="en-US" sz="2400" b="0" i="1" smtClean="0">
                            <a:latin typeface="Cambria Math" charset="0"/>
                          </a:rPr>
                        </m:ctrlPr>
                      </m:sSubPr>
                      <m:e>
                        <m:r>
                          <a:rPr lang="en-US" sz="2400" b="0" i="1" smtClean="0">
                            <a:latin typeface="Cambria Math" charset="0"/>
                          </a:rPr>
                          <m:t>𝑧</m:t>
                        </m:r>
                      </m:e>
                      <m:sub>
                        <m:r>
                          <a:rPr lang="en-US" sz="2400" b="0" i="1" smtClean="0">
                            <a:latin typeface="Cambria Math" charset="0"/>
                          </a:rPr>
                          <m:t>𝑖𝑗</m:t>
                        </m:r>
                      </m:sub>
                    </m:sSub>
                  </m:oMath>
                </a14:m>
                <a:r>
                  <a:rPr lang="en-US" sz="2400" dirty="0" smtClean="0"/>
                  <a:t> = normalized (z-scored) burden of element </a:t>
                </a:r>
                <a14:m>
                  <m:oMath xmlns:m="http://schemas.openxmlformats.org/officeDocument/2006/math">
                    <m:r>
                      <a:rPr lang="en-US" sz="2400" b="0" i="1" smtClean="0">
                        <a:latin typeface="Cambria Math" charset="0"/>
                      </a:rPr>
                      <m:t>𝑖</m:t>
                    </m:r>
                  </m:oMath>
                </a14:m>
                <a:r>
                  <a:rPr lang="en-US" sz="2400" dirty="0" smtClean="0"/>
                  <a:t> in sample </a:t>
                </a:r>
                <a14:m>
                  <m:oMath xmlns:m="http://schemas.openxmlformats.org/officeDocument/2006/math">
                    <m:r>
                      <a:rPr lang="en-US" sz="2400" b="0" i="1" smtClean="0">
                        <a:latin typeface="Cambria Math" charset="0"/>
                      </a:rPr>
                      <m:t>𝑗</m:t>
                    </m:r>
                  </m:oMath>
                </a14:m>
                <a:endParaRPr lang="en-US" sz="2400" dirty="0" smtClean="0"/>
              </a:p>
              <a:p>
                <a14:m>
                  <m:oMath xmlns:m="http://schemas.openxmlformats.org/officeDocument/2006/math">
                    <m:sSub>
                      <m:sSubPr>
                        <m:ctrlPr>
                          <a:rPr lang="en-US" sz="2400" b="0" i="1" smtClean="0">
                            <a:latin typeface="Cambria Math" charset="0"/>
                          </a:rPr>
                        </m:ctrlPr>
                      </m:sSubPr>
                      <m:e>
                        <m:r>
                          <a:rPr lang="en-US" sz="2400" b="0" i="1" smtClean="0">
                            <a:latin typeface="Cambria Math" charset="0"/>
                          </a:rPr>
                          <m:t>𝑢</m:t>
                        </m:r>
                      </m:e>
                      <m:sub>
                        <m:r>
                          <a:rPr lang="en-US" sz="2400" b="0" i="1" smtClean="0">
                            <a:latin typeface="Cambria Math" charset="0"/>
                          </a:rPr>
                          <m:t>𝑖</m:t>
                        </m:r>
                      </m:sub>
                    </m:sSub>
                  </m:oMath>
                </a14:m>
                <a:r>
                  <a:rPr lang="en-US" sz="2400" dirty="0" smtClean="0"/>
                  <a:t> = effect of SNV </a:t>
                </a:r>
                <a14:m>
                  <m:oMath xmlns:m="http://schemas.openxmlformats.org/officeDocument/2006/math">
                    <m:r>
                      <a:rPr lang="en-US" sz="2400" b="0" i="1" smtClean="0">
                        <a:latin typeface="Cambria Math" charset="0"/>
                      </a:rPr>
                      <m:t>𝑖</m:t>
                    </m:r>
                  </m:oMath>
                </a14:m>
                <a:endParaRPr lang="en-US" sz="2400" dirty="0" smtClean="0"/>
              </a:p>
              <a:p>
                <a14:m>
                  <m:oMath xmlns:m="http://schemas.openxmlformats.org/officeDocument/2006/math">
                    <m:sSub>
                      <m:sSubPr>
                        <m:ctrlPr>
                          <a:rPr lang="en-US" sz="2400" b="0" i="1" smtClean="0">
                            <a:latin typeface="Cambria Math" charset="0"/>
                          </a:rPr>
                        </m:ctrlPr>
                      </m:sSubPr>
                      <m:e>
                        <m:r>
                          <a:rPr lang="en-US" sz="2400" b="0" i="1" smtClean="0">
                            <a:latin typeface="Cambria Math" charset="0"/>
                          </a:rPr>
                          <m:t>𝑒</m:t>
                        </m:r>
                      </m:e>
                      <m:sub>
                        <m:r>
                          <a:rPr lang="en-US" sz="2400" b="0" i="1" smtClean="0">
                            <a:latin typeface="Cambria Math" charset="0"/>
                          </a:rPr>
                          <m:t>𝑗</m:t>
                        </m:r>
                      </m:sub>
                    </m:sSub>
                  </m:oMath>
                </a14:m>
                <a:r>
                  <a:rPr lang="en-US" sz="2400" dirty="0" smtClean="0"/>
                  <a:t> = residual for patient </a:t>
                </a:r>
                <a14:m>
                  <m:oMath xmlns:m="http://schemas.openxmlformats.org/officeDocument/2006/math">
                    <m:r>
                      <a:rPr lang="en-US" sz="2400" b="0" i="1" smtClean="0">
                        <a:latin typeface="Cambria Math" charset="0"/>
                      </a:rPr>
                      <m:t>𝑗</m:t>
                    </m:r>
                  </m:oMath>
                </a14:m>
                <a:endParaRPr lang="en-US" sz="2400" dirty="0" smtClean="0"/>
              </a:p>
              <a:p>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8085756" y="1061157"/>
                <a:ext cx="3838512" cy="3074688"/>
              </a:xfrm>
              <a:prstGeom prst="rect">
                <a:avLst/>
              </a:prstGeom>
              <a:blipFill rotWithShape="0">
                <a:blip r:embed="rId4"/>
                <a:stretch>
                  <a:fillRect l="-2381" t="-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025899" y="2878782"/>
                <a:ext cx="4101737" cy="8992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𝑢</m:t>
                          </m:r>
                        </m:e>
                        <m:sub>
                          <m:r>
                            <a:rPr lang="en-US" sz="2400" b="0" i="1" smtClean="0">
                              <a:latin typeface="Cambria Math" charset="0"/>
                            </a:rPr>
                            <m:t>𝑖</m:t>
                          </m:r>
                        </m:sub>
                      </m:sSub>
                      <m:r>
                        <a:rPr lang="en-US" sz="2400" b="0" i="1" smtClean="0">
                          <a:latin typeface="Cambria Math" charset="0"/>
                        </a:rPr>
                        <m:t>∼</m:t>
                      </m:r>
                      <m:r>
                        <a:rPr lang="en-US" sz="2400" b="0" i="1" smtClean="0">
                          <a:latin typeface="Cambria Math" charset="0"/>
                        </a:rPr>
                        <m:t>𝑁</m:t>
                      </m:r>
                      <m:d>
                        <m:dPr>
                          <m:ctrlPr>
                            <a:rPr lang="en-US" sz="2400" b="0" i="1" smtClean="0">
                              <a:latin typeface="Cambria Math" charset="0"/>
                            </a:rPr>
                          </m:ctrlPr>
                        </m:dPr>
                        <m:e>
                          <m:r>
                            <a:rPr lang="en-US" sz="2400" b="0" i="1" smtClean="0">
                              <a:latin typeface="Cambria Math" charset="0"/>
                            </a:rPr>
                            <m:t>0,</m:t>
                          </m:r>
                          <m:sSubSup>
                            <m:sSubSupPr>
                              <m:ctrlPr>
                                <a:rPr lang="en-US" sz="2400" b="0" i="1" smtClean="0">
                                  <a:latin typeface="Cambria Math" charset="0"/>
                                </a:rPr>
                              </m:ctrlPr>
                            </m:sSubSupPr>
                            <m:e>
                              <m:r>
                                <a:rPr lang="en-US" sz="2400" b="0" i="1" smtClean="0">
                                  <a:latin typeface="Cambria Math" charset="0"/>
                                </a:rPr>
                                <m:t>𝜎</m:t>
                              </m:r>
                            </m:e>
                            <m:sub>
                              <m:r>
                                <m:rPr>
                                  <m:nor/>
                                </m:rPr>
                                <a:rPr lang="en-US" sz="2400" b="0" i="0" smtClean="0">
                                  <a:latin typeface="Cambria Math" charset="0"/>
                                </a:rPr>
                                <m:t>u</m:t>
                              </m:r>
                            </m:sub>
                            <m:sup>
                              <m:r>
                                <a:rPr lang="en-US" sz="2400" b="0" i="1" smtClean="0">
                                  <a:latin typeface="Cambria Math" charset="0"/>
                                </a:rPr>
                                <m:t>2</m:t>
                              </m:r>
                            </m:sup>
                          </m:sSubSup>
                        </m:e>
                      </m:d>
                    </m:oMath>
                  </m:oMathPara>
                </a14:m>
                <a:endParaRPr lang="en-US" sz="2400" b="0" dirty="0" smtClean="0"/>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𝑒</m:t>
                          </m:r>
                        </m:e>
                        <m:sub>
                          <m:r>
                            <a:rPr lang="en-US" sz="2400" b="0" i="1" smtClean="0">
                              <a:latin typeface="Cambria Math" charset="0"/>
                            </a:rPr>
                            <m:t>𝑗</m:t>
                          </m:r>
                        </m:sub>
                      </m:sSub>
                      <m:r>
                        <a:rPr lang="en-US" sz="2400" i="1">
                          <a:latin typeface="Cambria Math" charset="0"/>
                        </a:rPr>
                        <m:t>∼</m:t>
                      </m:r>
                      <m:r>
                        <a:rPr lang="en-US" sz="2400" i="1">
                          <a:latin typeface="Cambria Math" charset="0"/>
                        </a:rPr>
                        <m:t>𝑁</m:t>
                      </m:r>
                      <m:r>
                        <a:rPr lang="en-US" sz="2400" i="1">
                          <a:latin typeface="Cambria Math" charset="0"/>
                        </a:rPr>
                        <m:t>(0,</m:t>
                      </m:r>
                      <m:sSubSup>
                        <m:sSubSupPr>
                          <m:ctrlPr>
                            <a:rPr lang="en-US" sz="2400" i="1">
                              <a:latin typeface="Cambria Math" charset="0"/>
                            </a:rPr>
                          </m:ctrlPr>
                        </m:sSubSupPr>
                        <m:e>
                          <m:r>
                            <a:rPr lang="en-US" sz="2400" i="1">
                              <a:latin typeface="Cambria Math" charset="0"/>
                            </a:rPr>
                            <m:t>𝜎</m:t>
                          </m:r>
                        </m:e>
                        <m:sub>
                          <m:r>
                            <m:rPr>
                              <m:nor/>
                            </m:rPr>
                            <a:rPr lang="en-US" sz="2400" b="0" i="0" smtClean="0">
                              <a:latin typeface="Cambria Math" charset="0"/>
                            </a:rPr>
                            <m:t>e</m:t>
                          </m:r>
                        </m:sub>
                        <m:sup>
                          <m:r>
                            <a:rPr lang="en-US" sz="2400" i="1">
                              <a:latin typeface="Cambria Math" charset="0"/>
                            </a:rPr>
                            <m:t>2</m:t>
                          </m:r>
                        </m:sup>
                      </m:sSubSup>
                      <m:r>
                        <a:rPr lang="en-US" sz="2400" i="1">
                          <a:latin typeface="Cambria Math" charset="0"/>
                        </a:rPr>
                        <m:t>)</m:t>
                      </m:r>
                    </m:oMath>
                  </m:oMathPara>
                </a14:m>
                <a:endParaRPr lang="en-US" sz="24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4025899" y="2878782"/>
                <a:ext cx="4101737" cy="899285"/>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122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AE903E-2592-D347-A8EA-508927D532DE}" type="slidenum">
              <a:rPr lang="en-US" smtClean="0"/>
              <a:t>6</a:t>
            </a:fld>
            <a:endParaRPr lang="en-US"/>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r="2992" b="59242"/>
          <a:stretch/>
        </p:blipFill>
        <p:spPr>
          <a:xfrm>
            <a:off x="0" y="1307910"/>
            <a:ext cx="7739292" cy="3947504"/>
          </a:xfrm>
          <a:prstGeom prst="rect">
            <a:avLst/>
          </a:prstGeom>
        </p:spPr>
      </p:pic>
      <p:sp>
        <p:nvSpPr>
          <p:cNvPr id="16" name="Shape 274"/>
          <p:cNvSpPr txBox="1"/>
          <p:nvPr/>
        </p:nvSpPr>
        <p:spPr>
          <a:xfrm>
            <a:off x="266700" y="197297"/>
            <a:ext cx="11925300" cy="473199"/>
          </a:xfrm>
          <a:prstGeom prst="rect">
            <a:avLst/>
          </a:prstGeom>
          <a:noFill/>
          <a:ln>
            <a:noFill/>
          </a:ln>
        </p:spPr>
        <p:txBody>
          <a:bodyPr lIns="91433" tIns="45700" rIns="91433" bIns="45700" anchor="t" anchorCtr="0">
            <a:noAutofit/>
          </a:bodyPr>
          <a:lstStyle/>
          <a:p>
            <a:pPr algn="ctr">
              <a:lnSpc>
                <a:spcPct val="90000"/>
              </a:lnSpc>
              <a:buClr>
                <a:srgbClr val="2F5496"/>
              </a:buClr>
              <a:buSzPct val="25000"/>
            </a:pPr>
            <a:r>
              <a:rPr lang="en-US" sz="3600" dirty="0" smtClean="0">
                <a:latin typeface="Helvetica Neue" charset="0"/>
                <a:ea typeface="Helvetica Neue" charset="0"/>
                <a:cs typeface="Helvetica Neue" charset="0"/>
                <a:sym typeface="Arial"/>
              </a:rPr>
              <a:t>Additive variance model on PCAWG samples</a:t>
            </a:r>
            <a:endParaRPr lang="en" sz="3600" dirty="0">
              <a:latin typeface="Helvetica Neue" charset="0"/>
              <a:ea typeface="Helvetica Neue" charset="0"/>
              <a:cs typeface="Helvetica Neue" charset="0"/>
              <a:sym typeface="Arial"/>
            </a:endParaRPr>
          </a:p>
        </p:txBody>
      </p:sp>
      <mc:AlternateContent xmlns:mc="http://schemas.openxmlformats.org/markup-compatibility/2006" xmlns:a14="http://schemas.microsoft.com/office/drawing/2010/main">
        <mc:Choice Requires="a14">
          <p:sp>
            <p:nvSpPr>
              <p:cNvPr id="17" name="TextBox 16"/>
              <p:cNvSpPr txBox="1"/>
              <p:nvPr/>
            </p:nvSpPr>
            <p:spPr>
              <a:xfrm>
                <a:off x="7521029" y="1363460"/>
                <a:ext cx="4380427" cy="9885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𝑦</m:t>
                          </m:r>
                        </m:e>
                        <m:sub>
                          <m:r>
                            <a:rPr lang="en-US" sz="2400" b="0" i="1" smtClean="0">
                              <a:latin typeface="Cambria Math" charset="0"/>
                            </a:rPr>
                            <m:t>𝑗</m:t>
                          </m:r>
                        </m:sub>
                      </m:sSub>
                      <m:r>
                        <a:rPr lang="en-US" sz="2400" b="0" i="1" smtClean="0">
                          <a:latin typeface="Cambria Math" charset="0"/>
                        </a:rPr>
                        <m:t>=</m:t>
                      </m:r>
                      <m:r>
                        <a:rPr lang="en-US" sz="2400" b="0" i="1" smtClean="0">
                          <a:latin typeface="Cambria Math" charset="0"/>
                        </a:rPr>
                        <m:t>𝜇</m:t>
                      </m:r>
                      <m:r>
                        <a:rPr lang="en-US" sz="2400" b="0" i="1" smtClean="0">
                          <a:latin typeface="Cambria Math" charset="0"/>
                        </a:rPr>
                        <m:t>+</m:t>
                      </m:r>
                      <m:nary>
                        <m:naryPr>
                          <m:chr m:val="∑"/>
                          <m:supHide m:val="on"/>
                          <m:ctrlPr>
                            <a:rPr lang="en-US" sz="2400" i="1" smtClean="0">
                              <a:latin typeface="Cambria Math" charset="0"/>
                            </a:rPr>
                          </m:ctrlPr>
                        </m:naryPr>
                        <m:sub>
                          <m:r>
                            <a:rPr lang="en-US" sz="2400" i="1">
                              <a:latin typeface="Cambria Math" charset="0"/>
                            </a:rPr>
                            <m:t>𝑖</m:t>
                          </m:r>
                        </m:sub>
                        <m:sup/>
                        <m:e>
                          <m:sSub>
                            <m:sSubPr>
                              <m:ctrlPr>
                                <a:rPr lang="en-US" sz="2400" b="0" i="1" smtClean="0">
                                  <a:latin typeface="Cambria Math" charset="0"/>
                                </a:rPr>
                              </m:ctrlPr>
                            </m:sSubPr>
                            <m:e>
                              <m:r>
                                <a:rPr lang="en-US" sz="2400" b="0" i="1" smtClean="0">
                                  <a:latin typeface="Cambria Math" charset="0"/>
                                </a:rPr>
                                <m:t>𝑧</m:t>
                              </m:r>
                            </m:e>
                            <m:sub>
                              <m:r>
                                <a:rPr lang="en-US" sz="2400" b="0" i="1" smtClean="0">
                                  <a:latin typeface="Cambria Math" charset="0"/>
                                </a:rPr>
                                <m:t>𝑖𝑗</m:t>
                              </m:r>
                            </m:sub>
                          </m:sSub>
                          <m:sSub>
                            <m:sSubPr>
                              <m:ctrlPr>
                                <a:rPr lang="en-US" sz="2400" b="0" i="1" smtClean="0">
                                  <a:latin typeface="Cambria Math" charset="0"/>
                                </a:rPr>
                              </m:ctrlPr>
                            </m:sSubPr>
                            <m:e>
                              <m:r>
                                <a:rPr lang="en-US" sz="2400" b="0" i="1" smtClean="0">
                                  <a:latin typeface="Cambria Math" charset="0"/>
                                </a:rPr>
                                <m:t>𝑢</m:t>
                              </m:r>
                            </m:e>
                            <m:sub>
                              <m:r>
                                <a:rPr lang="en-US" sz="2400" b="0" i="1" smtClean="0">
                                  <a:latin typeface="Cambria Math" charset="0"/>
                                </a:rPr>
                                <m:t>𝑖</m:t>
                              </m:r>
                            </m:sub>
                          </m:sSub>
                          <m:r>
                            <a:rPr lang="en-US" sz="2400" i="1">
                              <a:latin typeface="Cambria Math" charset="0"/>
                            </a:rPr>
                            <m:t>+</m:t>
                          </m:r>
                          <m:sSub>
                            <m:sSubPr>
                              <m:ctrlPr>
                                <a:rPr lang="en-US" sz="2400" b="0" i="1" smtClean="0">
                                  <a:latin typeface="Cambria Math" charset="0"/>
                                </a:rPr>
                              </m:ctrlPr>
                            </m:sSubPr>
                            <m:e>
                              <m:r>
                                <a:rPr lang="en-US" sz="2400" b="0" i="1" smtClean="0">
                                  <a:latin typeface="Cambria Math" charset="0"/>
                                </a:rPr>
                                <m:t>𝑒</m:t>
                              </m:r>
                            </m:e>
                            <m:sub>
                              <m:r>
                                <a:rPr lang="en-US" sz="2400" b="0" i="1" smtClean="0">
                                  <a:latin typeface="Cambria Math" charset="0"/>
                                </a:rPr>
                                <m:t>𝑗</m:t>
                              </m:r>
                            </m:sub>
                          </m:sSub>
                        </m:e>
                      </m:nary>
                    </m:oMath>
                  </m:oMathPara>
                </a14:m>
                <a:endParaRPr lang="en-US" sz="2400" dirty="0" smtClean="0"/>
              </a:p>
            </p:txBody>
          </p:sp>
        </mc:Choice>
        <mc:Fallback xmlns="">
          <p:sp>
            <p:nvSpPr>
              <p:cNvPr id="17" name="TextBox 16"/>
              <p:cNvSpPr txBox="1">
                <a:spLocks noRot="1" noChangeAspect="1" noMove="1" noResize="1" noEditPoints="1" noAdjustHandles="1" noChangeArrowheads="1" noChangeShapeType="1" noTextEdit="1"/>
              </p:cNvSpPr>
              <p:nvPr/>
            </p:nvSpPr>
            <p:spPr>
              <a:xfrm>
                <a:off x="7521029" y="1363460"/>
                <a:ext cx="4380427" cy="98854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062944" y="3507386"/>
                <a:ext cx="3838512" cy="3074688"/>
              </a:xfrm>
              <a:prstGeom prst="rect">
                <a:avLst/>
              </a:prstGeom>
              <a:noFill/>
            </p:spPr>
            <p:txBody>
              <a:bodyPr wrap="square" rtlCol="0">
                <a:spAutoFit/>
              </a:bodyPr>
              <a:lstStyle/>
              <a:p>
                <a14:m>
                  <m:oMath xmlns:m="http://schemas.openxmlformats.org/officeDocument/2006/math">
                    <m:sSub>
                      <m:sSubPr>
                        <m:ctrlPr>
                          <a:rPr lang="en-US" sz="2400" b="0" i="1" smtClean="0">
                            <a:latin typeface="Cambria Math" charset="0"/>
                          </a:rPr>
                        </m:ctrlPr>
                      </m:sSubPr>
                      <m:e>
                        <m:r>
                          <a:rPr lang="en-US" sz="2400" b="0" i="1" smtClean="0">
                            <a:latin typeface="Cambria Math" charset="0"/>
                          </a:rPr>
                          <m:t>𝑦</m:t>
                        </m:r>
                      </m:e>
                      <m:sub>
                        <m:r>
                          <a:rPr lang="en-US" sz="2400" b="0" i="1" smtClean="0">
                            <a:latin typeface="Cambria Math" charset="0"/>
                          </a:rPr>
                          <m:t>𝑗</m:t>
                        </m:r>
                      </m:sub>
                    </m:sSub>
                  </m:oMath>
                </a14:m>
                <a:r>
                  <a:rPr lang="en-US" sz="2400" dirty="0" smtClean="0"/>
                  <a:t> = phenotype of patient </a:t>
                </a:r>
                <a14:m>
                  <m:oMath xmlns:m="http://schemas.openxmlformats.org/officeDocument/2006/math">
                    <m:r>
                      <a:rPr lang="en-US" sz="2400" b="0" i="1" smtClean="0">
                        <a:latin typeface="Cambria Math" charset="0"/>
                      </a:rPr>
                      <m:t>𝑗</m:t>
                    </m:r>
                  </m:oMath>
                </a14:m>
                <a:endParaRPr lang="en-US" sz="2400" dirty="0" smtClean="0"/>
              </a:p>
              <a:p>
                <a14:m>
                  <m:oMath xmlns:m="http://schemas.openxmlformats.org/officeDocument/2006/math">
                    <m:r>
                      <a:rPr lang="en-US" sz="2400" b="0" i="1" smtClean="0">
                        <a:latin typeface="Cambria Math" charset="0"/>
                      </a:rPr>
                      <m:t>𝜇</m:t>
                    </m:r>
                  </m:oMath>
                </a14:m>
                <a:r>
                  <a:rPr lang="en-US" sz="2400" dirty="0" smtClean="0"/>
                  <a:t> = mean phenotype</a:t>
                </a:r>
              </a:p>
              <a:p>
                <a14:m>
                  <m:oMath xmlns:m="http://schemas.openxmlformats.org/officeDocument/2006/math">
                    <m:sSub>
                      <m:sSubPr>
                        <m:ctrlPr>
                          <a:rPr lang="en-US" sz="2400" b="0" i="1" smtClean="0">
                            <a:latin typeface="Cambria Math" charset="0"/>
                          </a:rPr>
                        </m:ctrlPr>
                      </m:sSubPr>
                      <m:e>
                        <m:r>
                          <a:rPr lang="en-US" sz="2400" b="0" i="1" smtClean="0">
                            <a:latin typeface="Cambria Math" charset="0"/>
                          </a:rPr>
                          <m:t>𝑧</m:t>
                        </m:r>
                      </m:e>
                      <m:sub>
                        <m:r>
                          <a:rPr lang="en-US" sz="2400" b="0" i="1" smtClean="0">
                            <a:latin typeface="Cambria Math" charset="0"/>
                          </a:rPr>
                          <m:t>𝑖𝑗</m:t>
                        </m:r>
                      </m:sub>
                    </m:sSub>
                  </m:oMath>
                </a14:m>
                <a:r>
                  <a:rPr lang="en-US" sz="2400" dirty="0" smtClean="0"/>
                  <a:t> = normalized (z-scored) burden of element </a:t>
                </a:r>
                <a14:m>
                  <m:oMath xmlns:m="http://schemas.openxmlformats.org/officeDocument/2006/math">
                    <m:r>
                      <a:rPr lang="en-US" sz="2400" b="0" i="1" smtClean="0">
                        <a:latin typeface="Cambria Math" charset="0"/>
                      </a:rPr>
                      <m:t>𝑖</m:t>
                    </m:r>
                  </m:oMath>
                </a14:m>
                <a:r>
                  <a:rPr lang="en-US" sz="2400" dirty="0" smtClean="0"/>
                  <a:t> in sample </a:t>
                </a:r>
                <a14:m>
                  <m:oMath xmlns:m="http://schemas.openxmlformats.org/officeDocument/2006/math">
                    <m:r>
                      <a:rPr lang="en-US" sz="2400" b="0" i="1" smtClean="0">
                        <a:latin typeface="Cambria Math" charset="0"/>
                      </a:rPr>
                      <m:t>𝑗</m:t>
                    </m:r>
                  </m:oMath>
                </a14:m>
                <a:endParaRPr lang="en-US" sz="2400" dirty="0" smtClean="0"/>
              </a:p>
              <a:p>
                <a14:m>
                  <m:oMath xmlns:m="http://schemas.openxmlformats.org/officeDocument/2006/math">
                    <m:sSub>
                      <m:sSubPr>
                        <m:ctrlPr>
                          <a:rPr lang="en-US" sz="2400" b="0" i="1" smtClean="0">
                            <a:latin typeface="Cambria Math" charset="0"/>
                          </a:rPr>
                        </m:ctrlPr>
                      </m:sSubPr>
                      <m:e>
                        <m:r>
                          <a:rPr lang="en-US" sz="2400" b="0" i="1" smtClean="0">
                            <a:latin typeface="Cambria Math" charset="0"/>
                          </a:rPr>
                          <m:t>𝑢</m:t>
                        </m:r>
                      </m:e>
                      <m:sub>
                        <m:r>
                          <a:rPr lang="en-US" sz="2400" b="0" i="1" smtClean="0">
                            <a:latin typeface="Cambria Math" charset="0"/>
                          </a:rPr>
                          <m:t>𝑖</m:t>
                        </m:r>
                      </m:sub>
                    </m:sSub>
                  </m:oMath>
                </a14:m>
                <a:r>
                  <a:rPr lang="en-US" sz="2400" dirty="0" smtClean="0"/>
                  <a:t> = effect of SNV </a:t>
                </a:r>
                <a14:m>
                  <m:oMath xmlns:m="http://schemas.openxmlformats.org/officeDocument/2006/math">
                    <m:r>
                      <a:rPr lang="en-US" sz="2400" b="0" i="1" smtClean="0">
                        <a:latin typeface="Cambria Math" charset="0"/>
                      </a:rPr>
                      <m:t>𝑖</m:t>
                    </m:r>
                  </m:oMath>
                </a14:m>
                <a:endParaRPr lang="en-US" sz="2400" dirty="0" smtClean="0"/>
              </a:p>
              <a:p>
                <a14:m>
                  <m:oMath xmlns:m="http://schemas.openxmlformats.org/officeDocument/2006/math">
                    <m:sSub>
                      <m:sSubPr>
                        <m:ctrlPr>
                          <a:rPr lang="en-US" sz="2400" b="0" i="1" smtClean="0">
                            <a:latin typeface="Cambria Math" charset="0"/>
                          </a:rPr>
                        </m:ctrlPr>
                      </m:sSubPr>
                      <m:e>
                        <m:r>
                          <a:rPr lang="en-US" sz="2400" b="0" i="1" smtClean="0">
                            <a:latin typeface="Cambria Math" charset="0"/>
                          </a:rPr>
                          <m:t>𝑒</m:t>
                        </m:r>
                      </m:e>
                      <m:sub>
                        <m:r>
                          <a:rPr lang="en-US" sz="2400" b="0" i="1" smtClean="0">
                            <a:latin typeface="Cambria Math" charset="0"/>
                          </a:rPr>
                          <m:t>𝑗</m:t>
                        </m:r>
                      </m:sub>
                    </m:sSub>
                  </m:oMath>
                </a14:m>
                <a:r>
                  <a:rPr lang="en-US" sz="2400" dirty="0" smtClean="0"/>
                  <a:t> = residual for patient </a:t>
                </a:r>
                <a14:m>
                  <m:oMath xmlns:m="http://schemas.openxmlformats.org/officeDocument/2006/math">
                    <m:r>
                      <a:rPr lang="en-US" sz="2400" b="0" i="1" smtClean="0">
                        <a:latin typeface="Cambria Math" charset="0"/>
                      </a:rPr>
                      <m:t>𝑗</m:t>
                    </m:r>
                  </m:oMath>
                </a14:m>
                <a:endParaRPr lang="en-US" sz="2400" dirty="0" smtClean="0"/>
              </a:p>
              <a:p>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8062944" y="3507386"/>
                <a:ext cx="3838512" cy="3074688"/>
              </a:xfrm>
              <a:prstGeom prst="rect">
                <a:avLst/>
              </a:prstGeom>
              <a:blipFill rotWithShape="0">
                <a:blip r:embed="rId4"/>
                <a:stretch>
                  <a:fillRect l="-2544" t="-13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799719" y="2382377"/>
                <a:ext cx="4101737" cy="8992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𝑢</m:t>
                          </m:r>
                        </m:e>
                        <m:sub>
                          <m:r>
                            <a:rPr lang="en-US" sz="2400" b="0" i="1" smtClean="0">
                              <a:latin typeface="Cambria Math" charset="0"/>
                            </a:rPr>
                            <m:t>𝑖</m:t>
                          </m:r>
                        </m:sub>
                      </m:sSub>
                      <m:r>
                        <a:rPr lang="en-US" sz="2400" b="0" i="1" smtClean="0">
                          <a:latin typeface="Cambria Math" charset="0"/>
                        </a:rPr>
                        <m:t>∼</m:t>
                      </m:r>
                      <m:r>
                        <a:rPr lang="en-US" sz="2400" b="0" i="1" smtClean="0">
                          <a:latin typeface="Cambria Math" charset="0"/>
                        </a:rPr>
                        <m:t>𝑁</m:t>
                      </m:r>
                      <m:d>
                        <m:dPr>
                          <m:ctrlPr>
                            <a:rPr lang="en-US" sz="2400" b="0" i="1" smtClean="0">
                              <a:latin typeface="Cambria Math" charset="0"/>
                            </a:rPr>
                          </m:ctrlPr>
                        </m:dPr>
                        <m:e>
                          <m:r>
                            <a:rPr lang="en-US" sz="2400" b="0" i="1" smtClean="0">
                              <a:latin typeface="Cambria Math" charset="0"/>
                            </a:rPr>
                            <m:t>0,</m:t>
                          </m:r>
                          <m:sSubSup>
                            <m:sSubSupPr>
                              <m:ctrlPr>
                                <a:rPr lang="en-US" sz="2400" b="0" i="1" smtClean="0">
                                  <a:latin typeface="Cambria Math" charset="0"/>
                                </a:rPr>
                              </m:ctrlPr>
                            </m:sSubSupPr>
                            <m:e>
                              <m:r>
                                <a:rPr lang="en-US" sz="2400" b="0" i="1" smtClean="0">
                                  <a:latin typeface="Cambria Math" charset="0"/>
                                </a:rPr>
                                <m:t>𝜎</m:t>
                              </m:r>
                            </m:e>
                            <m:sub>
                              <m:r>
                                <m:rPr>
                                  <m:nor/>
                                </m:rPr>
                                <a:rPr lang="en-US" sz="2400" b="0" i="0" smtClean="0">
                                  <a:latin typeface="Cambria Math" charset="0"/>
                                </a:rPr>
                                <m:t>u</m:t>
                              </m:r>
                            </m:sub>
                            <m:sup>
                              <m:r>
                                <a:rPr lang="en-US" sz="2400" b="0" i="1" smtClean="0">
                                  <a:latin typeface="Cambria Math" charset="0"/>
                                </a:rPr>
                                <m:t>2</m:t>
                              </m:r>
                            </m:sup>
                          </m:sSubSup>
                        </m:e>
                      </m:d>
                    </m:oMath>
                  </m:oMathPara>
                </a14:m>
                <a:endParaRPr lang="en-US" sz="2400" b="0" dirty="0" smtClean="0"/>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𝑒</m:t>
                          </m:r>
                        </m:e>
                        <m:sub>
                          <m:r>
                            <a:rPr lang="en-US" sz="2400" b="0" i="1" smtClean="0">
                              <a:latin typeface="Cambria Math" charset="0"/>
                            </a:rPr>
                            <m:t>𝑗</m:t>
                          </m:r>
                        </m:sub>
                      </m:sSub>
                      <m:r>
                        <a:rPr lang="en-US" sz="2400" i="1">
                          <a:latin typeface="Cambria Math" charset="0"/>
                        </a:rPr>
                        <m:t>∼</m:t>
                      </m:r>
                      <m:r>
                        <a:rPr lang="en-US" sz="2400" i="1">
                          <a:latin typeface="Cambria Math" charset="0"/>
                        </a:rPr>
                        <m:t>𝑁</m:t>
                      </m:r>
                      <m:r>
                        <a:rPr lang="en-US" sz="2400" i="1">
                          <a:latin typeface="Cambria Math" charset="0"/>
                        </a:rPr>
                        <m:t>(0,</m:t>
                      </m:r>
                      <m:sSubSup>
                        <m:sSubSupPr>
                          <m:ctrlPr>
                            <a:rPr lang="en-US" sz="2400" i="1">
                              <a:latin typeface="Cambria Math" charset="0"/>
                            </a:rPr>
                          </m:ctrlPr>
                        </m:sSubSupPr>
                        <m:e>
                          <m:r>
                            <a:rPr lang="en-US" sz="2400" i="1">
                              <a:latin typeface="Cambria Math" charset="0"/>
                            </a:rPr>
                            <m:t>𝜎</m:t>
                          </m:r>
                        </m:e>
                        <m:sub>
                          <m:r>
                            <m:rPr>
                              <m:nor/>
                            </m:rPr>
                            <a:rPr lang="en-US" sz="2400" b="0" i="0" smtClean="0">
                              <a:latin typeface="Cambria Math" charset="0"/>
                            </a:rPr>
                            <m:t>e</m:t>
                          </m:r>
                        </m:sub>
                        <m:sup>
                          <m:r>
                            <a:rPr lang="en-US" sz="2400" i="1">
                              <a:latin typeface="Cambria Math" charset="0"/>
                            </a:rPr>
                            <m:t>2</m:t>
                          </m:r>
                        </m:sup>
                      </m:sSubSup>
                      <m:r>
                        <a:rPr lang="en-US" sz="2400" i="1">
                          <a:latin typeface="Cambria Math" charset="0"/>
                        </a:rPr>
                        <m:t>)</m:t>
                      </m:r>
                    </m:oMath>
                  </m:oMathPara>
                </a14:m>
                <a:endParaRPr lang="en-US" sz="2400" dirty="0"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7799719" y="2382377"/>
                <a:ext cx="4101737" cy="899285"/>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01493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66700" y="2758700"/>
                <a:ext cx="11732654" cy="9885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𝑦</m:t>
                          </m:r>
                        </m:e>
                        <m:sub>
                          <m:r>
                            <a:rPr lang="en-US" sz="2400" b="0" i="1" smtClean="0">
                              <a:latin typeface="Cambria Math" charset="0"/>
                            </a:rPr>
                            <m:t>𝑗</m:t>
                          </m:r>
                        </m:sub>
                      </m:sSub>
                      <m:r>
                        <a:rPr lang="en-US" sz="2400" b="0" i="1" smtClean="0">
                          <a:latin typeface="Cambria Math" charset="0"/>
                        </a:rPr>
                        <m:t>=</m:t>
                      </m:r>
                      <m:r>
                        <a:rPr lang="en-US" sz="2400" b="0" i="1" smtClean="0">
                          <a:latin typeface="Cambria Math" charset="0"/>
                        </a:rPr>
                        <m:t>𝜇</m:t>
                      </m:r>
                      <m:r>
                        <a:rPr lang="en-US" sz="2400" b="0" i="1" smtClean="0">
                          <a:latin typeface="Cambria Math" charset="0"/>
                        </a:rPr>
                        <m:t>+</m:t>
                      </m:r>
                      <m:sSubSup>
                        <m:sSubSupPr>
                          <m:ctrlPr>
                            <a:rPr lang="en-US" sz="2400" b="0" i="1" smtClean="0">
                              <a:latin typeface="Cambria Math" charset="0"/>
                            </a:rPr>
                          </m:ctrlPr>
                        </m:sSubSupPr>
                        <m:e>
                          <m:r>
                            <a:rPr lang="en-US" sz="2400" b="0" i="1" smtClean="0">
                              <a:latin typeface="Cambria Math" charset="0"/>
                            </a:rPr>
                            <m:t>𝑧</m:t>
                          </m:r>
                        </m:e>
                        <m:sub>
                          <m:r>
                            <a:rPr lang="en-US" sz="2400" b="0" i="1" smtClean="0">
                              <a:latin typeface="Cambria Math" charset="0"/>
                            </a:rPr>
                            <m:t>𝑗</m:t>
                          </m:r>
                        </m:sub>
                        <m:sup>
                          <m:r>
                            <m:rPr>
                              <m:nor/>
                            </m:rPr>
                            <a:rPr lang="en-US" sz="2400" b="0" i="0" smtClean="0">
                              <a:latin typeface="Cambria Math" charset="0"/>
                            </a:rPr>
                            <m:t>dr</m:t>
                          </m:r>
                        </m:sup>
                      </m:sSubSup>
                      <m:sSup>
                        <m:sSupPr>
                          <m:ctrlPr>
                            <a:rPr lang="en-US" sz="2400" b="0" i="1" smtClean="0">
                              <a:latin typeface="Cambria Math" charset="0"/>
                            </a:rPr>
                          </m:ctrlPr>
                        </m:sSupPr>
                        <m:e>
                          <m:r>
                            <a:rPr lang="en-US" sz="2400" b="0" i="1" smtClean="0">
                              <a:latin typeface="Cambria Math" charset="0"/>
                            </a:rPr>
                            <m:t>𝑢</m:t>
                          </m:r>
                        </m:e>
                        <m:sup>
                          <m:r>
                            <m:rPr>
                              <m:nor/>
                            </m:rPr>
                            <a:rPr lang="en-US" sz="2400" b="0" i="0" smtClean="0">
                              <a:latin typeface="Cambria Math" charset="0"/>
                            </a:rPr>
                            <m:t>dr</m:t>
                          </m:r>
                        </m:sup>
                      </m:sSup>
                      <m:r>
                        <a:rPr lang="en-US" sz="2400" b="0" i="1" smtClean="0">
                          <a:latin typeface="Cambria Math" charset="0"/>
                        </a:rPr>
                        <m:t>+</m:t>
                      </m:r>
                      <m:nary>
                        <m:naryPr>
                          <m:chr m:val="∑"/>
                          <m:supHide m:val="on"/>
                          <m:ctrlPr>
                            <a:rPr lang="en-US" sz="2400" b="0" i="1" smtClean="0">
                              <a:latin typeface="Cambria Math" charset="0"/>
                            </a:rPr>
                          </m:ctrlPr>
                        </m:naryPr>
                        <m:sub>
                          <m:r>
                            <a:rPr lang="en-US" sz="2400" b="0" i="1" smtClean="0">
                              <a:latin typeface="Cambria Math" charset="0"/>
                            </a:rPr>
                            <m:t>𝑖</m:t>
                          </m:r>
                        </m:sub>
                        <m:sup/>
                        <m:e>
                          <m:sSubSup>
                            <m:sSubSupPr>
                              <m:ctrlPr>
                                <a:rPr lang="en-US" sz="2400" b="0" i="1" smtClean="0">
                                  <a:latin typeface="Cambria Math" charset="0"/>
                                </a:rPr>
                              </m:ctrlPr>
                            </m:sSubSupPr>
                            <m:e>
                              <m:r>
                                <a:rPr lang="en-US" sz="2400" b="0" i="1" smtClean="0">
                                  <a:latin typeface="Cambria Math" charset="0"/>
                                </a:rPr>
                                <m:t>𝑧</m:t>
                              </m:r>
                            </m:e>
                            <m:sub>
                              <m:r>
                                <a:rPr lang="en-US" sz="2400" b="0" i="1" smtClean="0">
                                  <a:latin typeface="Cambria Math" charset="0"/>
                                </a:rPr>
                                <m:t>𝑖𝑗</m:t>
                              </m:r>
                            </m:sub>
                            <m:sup>
                              <m:r>
                                <m:rPr>
                                  <m:nor/>
                                </m:rPr>
                                <a:rPr lang="en-US" sz="2400" b="0" i="0" smtClean="0">
                                  <a:latin typeface="Cambria Math" charset="0"/>
                                </a:rPr>
                                <m:t>cd</m:t>
                              </m:r>
                            </m:sup>
                          </m:sSubSup>
                          <m:sSubSup>
                            <m:sSubSupPr>
                              <m:ctrlPr>
                                <a:rPr lang="en-US" sz="2400" b="0" i="1" smtClean="0">
                                  <a:latin typeface="Cambria Math" charset="0"/>
                                </a:rPr>
                              </m:ctrlPr>
                            </m:sSubSupPr>
                            <m:e>
                              <m:r>
                                <a:rPr lang="en-US" sz="2400" b="0" i="1" smtClean="0">
                                  <a:latin typeface="Cambria Math" charset="0"/>
                                </a:rPr>
                                <m:t>𝑢</m:t>
                              </m:r>
                            </m:e>
                            <m:sub>
                              <m:r>
                                <a:rPr lang="en-US" sz="2400" b="0" i="1" smtClean="0">
                                  <a:latin typeface="Cambria Math" charset="0"/>
                                </a:rPr>
                                <m:t>𝑖</m:t>
                              </m:r>
                            </m:sub>
                            <m:sup>
                              <m:r>
                                <m:rPr>
                                  <m:nor/>
                                </m:rPr>
                                <a:rPr lang="en-US" sz="2400" b="0" i="0" smtClean="0">
                                  <a:latin typeface="Cambria Math" charset="0"/>
                                </a:rPr>
                                <m:t>cd</m:t>
                              </m:r>
                            </m:sup>
                          </m:sSubSup>
                          <m:r>
                            <a:rPr lang="en-US" sz="2400" b="0" i="1" smtClean="0">
                              <a:latin typeface="Cambria Math" charset="0"/>
                            </a:rPr>
                            <m:t>+</m:t>
                          </m:r>
                        </m:e>
                      </m:nary>
                      <m:nary>
                        <m:naryPr>
                          <m:chr m:val="∑"/>
                          <m:supHide m:val="on"/>
                          <m:ctrlPr>
                            <a:rPr lang="en-US" sz="2400" i="1">
                              <a:latin typeface="Cambria Math" charset="0"/>
                            </a:rPr>
                          </m:ctrlPr>
                        </m:naryPr>
                        <m:sub>
                          <m:r>
                            <a:rPr lang="en-US" sz="2400" i="1">
                              <a:latin typeface="Cambria Math" charset="0"/>
                            </a:rPr>
                            <m:t>𝑖</m:t>
                          </m:r>
                        </m:sub>
                        <m:sup/>
                        <m:e>
                          <m:sSubSup>
                            <m:sSubSupPr>
                              <m:ctrlPr>
                                <a:rPr lang="en-US" sz="2400" i="1">
                                  <a:latin typeface="Cambria Math" charset="0"/>
                                </a:rPr>
                              </m:ctrlPr>
                            </m:sSubSupPr>
                            <m:e>
                              <m:r>
                                <a:rPr lang="en-US" sz="2400" i="1">
                                  <a:latin typeface="Cambria Math" charset="0"/>
                                </a:rPr>
                                <m:t>𝑧</m:t>
                              </m:r>
                            </m:e>
                            <m:sub>
                              <m:r>
                                <a:rPr lang="en-US" sz="2400" i="1">
                                  <a:latin typeface="Cambria Math" charset="0"/>
                                </a:rPr>
                                <m:t>𝑖𝑗</m:t>
                              </m:r>
                            </m:sub>
                            <m:sup>
                              <m:r>
                                <m:rPr>
                                  <m:nor/>
                                </m:rPr>
                                <a:rPr lang="en-US" sz="2400" b="0" i="0" smtClean="0">
                                  <a:latin typeface="Cambria Math" charset="0"/>
                                </a:rPr>
                                <m:t>prm</m:t>
                              </m:r>
                            </m:sup>
                          </m:sSubSup>
                          <m:sSubSup>
                            <m:sSubSupPr>
                              <m:ctrlPr>
                                <a:rPr lang="en-US" sz="2400" i="1">
                                  <a:latin typeface="Cambria Math" charset="0"/>
                                </a:rPr>
                              </m:ctrlPr>
                            </m:sSubSupPr>
                            <m:e>
                              <m:r>
                                <a:rPr lang="en-US" sz="2400" i="1">
                                  <a:latin typeface="Cambria Math" charset="0"/>
                                </a:rPr>
                                <m:t>𝑢</m:t>
                              </m:r>
                            </m:e>
                            <m:sub>
                              <m:r>
                                <a:rPr lang="en-US" sz="2400" i="1">
                                  <a:latin typeface="Cambria Math" charset="0"/>
                                </a:rPr>
                                <m:t>𝑖</m:t>
                              </m:r>
                            </m:sub>
                            <m:sup>
                              <m:r>
                                <m:rPr>
                                  <m:nor/>
                                </m:rPr>
                                <a:rPr lang="en-US" sz="2400" b="0" i="0" smtClean="0">
                                  <a:latin typeface="Cambria Math" charset="0"/>
                                </a:rPr>
                                <m:t>prm</m:t>
                              </m:r>
                            </m:sup>
                          </m:sSubSup>
                          <m:r>
                            <a:rPr lang="en-US" sz="2400" i="1">
                              <a:latin typeface="Cambria Math" charset="0"/>
                            </a:rPr>
                            <m:t>+</m:t>
                          </m:r>
                        </m:e>
                      </m:nary>
                      <m:nary>
                        <m:naryPr>
                          <m:chr m:val="∑"/>
                          <m:supHide m:val="on"/>
                          <m:ctrlPr>
                            <a:rPr lang="en-US" sz="2400" i="1">
                              <a:latin typeface="Cambria Math" charset="0"/>
                            </a:rPr>
                          </m:ctrlPr>
                        </m:naryPr>
                        <m:sub>
                          <m:r>
                            <a:rPr lang="en-US" sz="2400" i="1">
                              <a:latin typeface="Cambria Math" charset="0"/>
                            </a:rPr>
                            <m:t>𝑖</m:t>
                          </m:r>
                        </m:sub>
                        <m:sup/>
                        <m:e>
                          <m:sSubSup>
                            <m:sSubSupPr>
                              <m:ctrlPr>
                                <a:rPr lang="en-US" sz="2400" i="1">
                                  <a:latin typeface="Cambria Math" charset="0"/>
                                </a:rPr>
                              </m:ctrlPr>
                            </m:sSubSupPr>
                            <m:e>
                              <m:r>
                                <a:rPr lang="en-US" sz="2400" i="1">
                                  <a:latin typeface="Cambria Math" charset="0"/>
                                </a:rPr>
                                <m:t>𝑧</m:t>
                              </m:r>
                            </m:e>
                            <m:sub>
                              <m:r>
                                <a:rPr lang="en-US" sz="2400" i="1">
                                  <a:latin typeface="Cambria Math" charset="0"/>
                                </a:rPr>
                                <m:t>𝑖𝑗</m:t>
                              </m:r>
                            </m:sub>
                            <m:sup>
                              <m:r>
                                <m:rPr>
                                  <m:nor/>
                                </m:rPr>
                                <a:rPr lang="en-US" sz="2400" b="0" i="0" smtClean="0">
                                  <a:latin typeface="Cambria Math" charset="0"/>
                                </a:rPr>
                                <m:t>n</m:t>
                              </m:r>
                              <m:r>
                                <m:rPr>
                                  <m:nor/>
                                </m:rPr>
                                <a:rPr lang="en-US" sz="2400" i="0">
                                  <a:latin typeface="Cambria Math" charset="0"/>
                                </a:rPr>
                                <m:t>cd</m:t>
                              </m:r>
                            </m:sup>
                          </m:sSubSup>
                          <m:sSubSup>
                            <m:sSubSupPr>
                              <m:ctrlPr>
                                <a:rPr lang="en-US" sz="2400" i="1">
                                  <a:latin typeface="Cambria Math" charset="0"/>
                                </a:rPr>
                              </m:ctrlPr>
                            </m:sSubSupPr>
                            <m:e>
                              <m:r>
                                <a:rPr lang="en-US" sz="2400" i="1">
                                  <a:latin typeface="Cambria Math" charset="0"/>
                                </a:rPr>
                                <m:t>𝑢</m:t>
                              </m:r>
                            </m:e>
                            <m:sub>
                              <m:r>
                                <a:rPr lang="en-US" sz="2400" i="1">
                                  <a:latin typeface="Cambria Math" charset="0"/>
                                </a:rPr>
                                <m:t>𝑖</m:t>
                              </m:r>
                            </m:sub>
                            <m:sup>
                              <m:r>
                                <m:rPr>
                                  <m:nor/>
                                </m:rPr>
                                <a:rPr lang="en-US" sz="2400" b="0" i="0" smtClean="0">
                                  <a:latin typeface="Cambria Math" charset="0"/>
                                </a:rPr>
                                <m:t>n</m:t>
                              </m:r>
                              <m:r>
                                <m:rPr>
                                  <m:nor/>
                                </m:rPr>
                                <a:rPr lang="en-US" sz="2400" i="0">
                                  <a:latin typeface="Cambria Math" charset="0"/>
                                </a:rPr>
                                <m:t>cd</m:t>
                              </m:r>
                            </m:sup>
                          </m:sSubSup>
                          <m:r>
                            <a:rPr lang="en-US" sz="2400" i="1">
                              <a:latin typeface="Cambria Math" charset="0"/>
                            </a:rPr>
                            <m:t>+</m:t>
                          </m:r>
                          <m:sSub>
                            <m:sSubPr>
                              <m:ctrlPr>
                                <a:rPr lang="en-US" sz="2400" b="0" i="1" smtClean="0">
                                  <a:latin typeface="Cambria Math" charset="0"/>
                                </a:rPr>
                              </m:ctrlPr>
                            </m:sSubPr>
                            <m:e>
                              <m:r>
                                <a:rPr lang="en-US" sz="2400" b="0" i="1" smtClean="0">
                                  <a:latin typeface="Cambria Math" charset="0"/>
                                </a:rPr>
                                <m:t>𝑒</m:t>
                              </m:r>
                            </m:e>
                            <m:sub>
                              <m:r>
                                <a:rPr lang="en-US" sz="2400" b="0" i="1" smtClean="0">
                                  <a:latin typeface="Cambria Math" charset="0"/>
                                </a:rPr>
                                <m:t>𝑗</m:t>
                              </m:r>
                            </m:sub>
                          </m:sSub>
                        </m:e>
                      </m:nary>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266700" y="2758700"/>
                <a:ext cx="11732654" cy="98854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262505" y="4054492"/>
                <a:ext cx="4101737" cy="1525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charset="0"/>
                            </a:rPr>
                          </m:ctrlPr>
                        </m:sSubSupPr>
                        <m:e>
                          <m:r>
                            <a:rPr lang="en-US" sz="2400" i="1">
                              <a:latin typeface="Cambria Math" charset="0"/>
                            </a:rPr>
                            <m:t>𝑢</m:t>
                          </m:r>
                        </m:e>
                        <m:sub>
                          <m:r>
                            <a:rPr lang="en-US" sz="2400" i="1">
                              <a:latin typeface="Cambria Math" charset="0"/>
                            </a:rPr>
                            <m:t>𝑖</m:t>
                          </m:r>
                        </m:sub>
                        <m:sup>
                          <m:r>
                            <m:rPr>
                              <m:nor/>
                            </m:rPr>
                            <a:rPr lang="en-US" sz="2400" b="0" i="0" smtClean="0">
                              <a:latin typeface="Cambria Math" charset="0"/>
                            </a:rPr>
                            <m:t>prm</m:t>
                          </m:r>
                        </m:sup>
                      </m:sSubSup>
                      <m:r>
                        <a:rPr lang="en-US" sz="2400" i="1">
                          <a:latin typeface="Cambria Math" charset="0"/>
                        </a:rPr>
                        <m:t>∼</m:t>
                      </m:r>
                      <m:r>
                        <a:rPr lang="en-US" sz="2400" i="1">
                          <a:latin typeface="Cambria Math" charset="0"/>
                        </a:rPr>
                        <m:t>𝑁</m:t>
                      </m:r>
                      <m:r>
                        <a:rPr lang="en-US" sz="2400" i="1">
                          <a:latin typeface="Cambria Math" charset="0"/>
                        </a:rPr>
                        <m:t>(0,</m:t>
                      </m:r>
                      <m:sSubSup>
                        <m:sSubSupPr>
                          <m:ctrlPr>
                            <a:rPr lang="en-US" sz="2400" i="1">
                              <a:latin typeface="Cambria Math" charset="0"/>
                            </a:rPr>
                          </m:ctrlPr>
                        </m:sSubSupPr>
                        <m:e>
                          <m:r>
                            <a:rPr lang="en-US" sz="2400" i="1">
                              <a:latin typeface="Cambria Math" charset="0"/>
                            </a:rPr>
                            <m:t>𝜎</m:t>
                          </m:r>
                        </m:e>
                        <m:sub>
                          <m:r>
                            <m:rPr>
                              <m:nor/>
                            </m:rPr>
                            <a:rPr lang="en-US" sz="2400" b="0" i="0" smtClean="0">
                              <a:latin typeface="Cambria Math" charset="0"/>
                            </a:rPr>
                            <m:t>prm</m:t>
                          </m:r>
                        </m:sub>
                        <m:sup>
                          <m:r>
                            <a:rPr lang="en-US" sz="2400" i="1">
                              <a:latin typeface="Cambria Math" charset="0"/>
                            </a:rPr>
                            <m:t>2</m:t>
                          </m:r>
                        </m:sup>
                      </m:sSubSup>
                      <m:r>
                        <a:rPr lang="en-US" sz="2400" i="1">
                          <a:latin typeface="Cambria Math" charset="0"/>
                        </a:rPr>
                        <m:t>)</m:t>
                      </m:r>
                    </m:oMath>
                  </m:oMathPara>
                </a14:m>
                <a:endParaRPr lang="en-US" sz="2400" dirty="0"/>
              </a:p>
              <a:p>
                <a:pPr/>
                <a14:m>
                  <m:oMathPara xmlns:m="http://schemas.openxmlformats.org/officeDocument/2006/math">
                    <m:oMathParaPr>
                      <m:jc m:val="centerGroup"/>
                    </m:oMathParaPr>
                    <m:oMath xmlns:m="http://schemas.openxmlformats.org/officeDocument/2006/math">
                      <m:sSubSup>
                        <m:sSubSupPr>
                          <m:ctrlPr>
                            <a:rPr lang="en-US" sz="2400" i="1">
                              <a:latin typeface="Cambria Math" charset="0"/>
                            </a:rPr>
                          </m:ctrlPr>
                        </m:sSubSupPr>
                        <m:e>
                          <m:r>
                            <a:rPr lang="en-US" sz="2400" i="1">
                              <a:latin typeface="Cambria Math" charset="0"/>
                            </a:rPr>
                            <m:t>𝑢</m:t>
                          </m:r>
                        </m:e>
                        <m:sub>
                          <m:r>
                            <a:rPr lang="en-US" sz="2400" i="1">
                              <a:latin typeface="Cambria Math" charset="0"/>
                            </a:rPr>
                            <m:t>𝑖</m:t>
                          </m:r>
                        </m:sub>
                        <m:sup>
                          <m:r>
                            <m:rPr>
                              <m:nor/>
                            </m:rPr>
                            <a:rPr lang="en-US" sz="2400" b="0" i="0" smtClean="0">
                              <a:latin typeface="Cambria Math" charset="0"/>
                            </a:rPr>
                            <m:t>ncd</m:t>
                          </m:r>
                        </m:sup>
                      </m:sSubSup>
                      <m:r>
                        <a:rPr lang="en-US" sz="2400" i="1">
                          <a:latin typeface="Cambria Math" charset="0"/>
                        </a:rPr>
                        <m:t>∼</m:t>
                      </m:r>
                      <m:r>
                        <a:rPr lang="en-US" sz="2400" i="1">
                          <a:latin typeface="Cambria Math" charset="0"/>
                        </a:rPr>
                        <m:t>𝑁</m:t>
                      </m:r>
                      <m:r>
                        <a:rPr lang="en-US" sz="2400" i="1">
                          <a:latin typeface="Cambria Math" charset="0"/>
                        </a:rPr>
                        <m:t>(0,</m:t>
                      </m:r>
                      <m:sSubSup>
                        <m:sSubSupPr>
                          <m:ctrlPr>
                            <a:rPr lang="en-US" sz="2400" i="1">
                              <a:latin typeface="Cambria Math" charset="0"/>
                            </a:rPr>
                          </m:ctrlPr>
                        </m:sSubSupPr>
                        <m:e>
                          <m:r>
                            <a:rPr lang="en-US" sz="2400" i="1">
                              <a:latin typeface="Cambria Math" charset="0"/>
                            </a:rPr>
                            <m:t>𝜎</m:t>
                          </m:r>
                        </m:e>
                        <m:sub>
                          <m:r>
                            <m:rPr>
                              <m:nor/>
                            </m:rPr>
                            <a:rPr lang="en-US" sz="2400" b="0" i="0" smtClean="0">
                              <a:latin typeface="Cambria Math" charset="0"/>
                            </a:rPr>
                            <m:t>n</m:t>
                          </m:r>
                          <m:r>
                            <m:rPr>
                              <m:nor/>
                            </m:rPr>
                            <a:rPr lang="en-US" sz="2400">
                              <a:latin typeface="Cambria Math" charset="0"/>
                            </a:rPr>
                            <m:t>cd</m:t>
                          </m:r>
                        </m:sub>
                        <m:sup>
                          <m:r>
                            <a:rPr lang="en-US" sz="2400" i="1">
                              <a:latin typeface="Cambria Math" charset="0"/>
                            </a:rPr>
                            <m:t>2</m:t>
                          </m:r>
                        </m:sup>
                      </m:sSubSup>
                      <m:r>
                        <a:rPr lang="en-US" sz="2400" i="1">
                          <a:latin typeface="Cambria Math" charset="0"/>
                        </a:rPr>
                        <m:t>)</m:t>
                      </m:r>
                    </m:oMath>
                  </m:oMathPara>
                </a14:m>
                <a:endParaRPr lang="en-US" sz="2400" dirty="0" smtClean="0"/>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𝑒</m:t>
                          </m:r>
                        </m:e>
                        <m:sub>
                          <m:r>
                            <a:rPr lang="en-US" sz="2400" b="0" i="1" smtClean="0">
                              <a:latin typeface="Cambria Math" charset="0"/>
                            </a:rPr>
                            <m:t>𝑗</m:t>
                          </m:r>
                        </m:sub>
                      </m:sSub>
                      <m:r>
                        <a:rPr lang="en-US" sz="2400" i="1">
                          <a:latin typeface="Cambria Math" charset="0"/>
                        </a:rPr>
                        <m:t>∼</m:t>
                      </m:r>
                      <m:r>
                        <a:rPr lang="en-US" sz="2400" i="1">
                          <a:latin typeface="Cambria Math" charset="0"/>
                        </a:rPr>
                        <m:t>𝑁</m:t>
                      </m:r>
                      <m:r>
                        <a:rPr lang="en-US" sz="2400" i="1">
                          <a:latin typeface="Cambria Math" charset="0"/>
                        </a:rPr>
                        <m:t>(0,</m:t>
                      </m:r>
                      <m:sSubSup>
                        <m:sSubSupPr>
                          <m:ctrlPr>
                            <a:rPr lang="en-US" sz="2400" i="1">
                              <a:latin typeface="Cambria Math" charset="0"/>
                            </a:rPr>
                          </m:ctrlPr>
                        </m:sSubSupPr>
                        <m:e>
                          <m:r>
                            <a:rPr lang="en-US" sz="2400" i="1">
                              <a:latin typeface="Cambria Math" charset="0"/>
                            </a:rPr>
                            <m:t>𝜎</m:t>
                          </m:r>
                        </m:e>
                        <m:sub>
                          <m:r>
                            <m:rPr>
                              <m:nor/>
                            </m:rPr>
                            <a:rPr lang="en-US" sz="2400" b="0" i="0" smtClean="0">
                              <a:latin typeface="Cambria Math" charset="0"/>
                            </a:rPr>
                            <m:t>e</m:t>
                          </m:r>
                        </m:sub>
                        <m:sup>
                          <m:r>
                            <a:rPr lang="en-US" sz="2400" i="1">
                              <a:latin typeface="Cambria Math" charset="0"/>
                            </a:rPr>
                            <m:t>2</m:t>
                          </m:r>
                        </m:sup>
                      </m:sSubSup>
                      <m:r>
                        <a:rPr lang="en-US" sz="2400" i="1">
                          <a:latin typeface="Cambria Math" charset="0"/>
                        </a:rPr>
                        <m:t>)</m:t>
                      </m:r>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6262505" y="4054492"/>
                <a:ext cx="4101737" cy="152586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60768" y="3981194"/>
                <a:ext cx="4101737" cy="15140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charset="0"/>
                            </a:rPr>
                          </m:ctrlPr>
                        </m:sSubSupPr>
                        <m:e>
                          <m:r>
                            <a:rPr lang="en-US" sz="2400" b="0" i="1" smtClean="0">
                              <a:latin typeface="Cambria Math" charset="0"/>
                            </a:rPr>
                            <m:t>𝑢</m:t>
                          </m:r>
                        </m:e>
                        <m:sub>
                          <m:r>
                            <a:rPr lang="en-US" sz="2400" b="0" i="1" smtClean="0">
                              <a:latin typeface="Cambria Math" charset="0"/>
                            </a:rPr>
                            <m:t>𝑖</m:t>
                          </m:r>
                        </m:sub>
                        <m:sup>
                          <m:r>
                            <m:rPr>
                              <m:nor/>
                            </m:rPr>
                            <a:rPr lang="en-US" sz="2400" b="0" i="0" smtClean="0">
                              <a:latin typeface="Cambria Math" charset="0"/>
                            </a:rPr>
                            <m:t>dr</m:t>
                          </m:r>
                        </m:sup>
                      </m:sSubSup>
                      <m:r>
                        <a:rPr lang="en-US" sz="2400" b="0" i="1" smtClean="0">
                          <a:latin typeface="Cambria Math" charset="0"/>
                        </a:rPr>
                        <m:t>∼</m:t>
                      </m:r>
                      <m:r>
                        <a:rPr lang="en-US" sz="2400" b="0" i="1" smtClean="0">
                          <a:latin typeface="Cambria Math" charset="0"/>
                        </a:rPr>
                        <m:t>𝑁</m:t>
                      </m:r>
                      <m:d>
                        <m:dPr>
                          <m:ctrlPr>
                            <a:rPr lang="en-US" sz="2400" b="0" i="1" smtClean="0">
                              <a:latin typeface="Cambria Math" charset="0"/>
                            </a:rPr>
                          </m:ctrlPr>
                        </m:dPr>
                        <m:e>
                          <m:r>
                            <a:rPr lang="en-US" sz="2400" b="0" i="1" smtClean="0">
                              <a:latin typeface="Cambria Math" charset="0"/>
                            </a:rPr>
                            <m:t>0,</m:t>
                          </m:r>
                          <m:sSubSup>
                            <m:sSubSupPr>
                              <m:ctrlPr>
                                <a:rPr lang="en-US" sz="2400" b="0" i="1" smtClean="0">
                                  <a:latin typeface="Cambria Math" charset="0"/>
                                </a:rPr>
                              </m:ctrlPr>
                            </m:sSubSupPr>
                            <m:e>
                              <m:r>
                                <a:rPr lang="en-US" sz="2400" b="0" i="1" smtClean="0">
                                  <a:latin typeface="Cambria Math" charset="0"/>
                                </a:rPr>
                                <m:t>𝜎</m:t>
                              </m:r>
                            </m:e>
                            <m:sub>
                              <m:r>
                                <m:rPr>
                                  <m:nor/>
                                </m:rPr>
                                <a:rPr lang="en-US" sz="2400" b="0" i="0" smtClean="0">
                                  <a:latin typeface="Cambria Math" charset="0"/>
                                </a:rPr>
                                <m:t>dr</m:t>
                              </m:r>
                            </m:sub>
                            <m:sup>
                              <m:r>
                                <a:rPr lang="en-US" sz="2400" b="0" i="1" smtClean="0">
                                  <a:latin typeface="Cambria Math" charset="0"/>
                                </a:rPr>
                                <m:t>2</m:t>
                              </m:r>
                            </m:sup>
                          </m:sSubSup>
                        </m:e>
                      </m:d>
                    </m:oMath>
                  </m:oMathPara>
                </a14:m>
                <a:endParaRPr lang="en-US" sz="2400" b="0" dirty="0" smtClean="0"/>
              </a:p>
              <a:p>
                <a:pPr/>
                <a14:m>
                  <m:oMathPara xmlns:m="http://schemas.openxmlformats.org/officeDocument/2006/math">
                    <m:oMathParaPr>
                      <m:jc m:val="centerGroup"/>
                    </m:oMathParaPr>
                    <m:oMath xmlns:m="http://schemas.openxmlformats.org/officeDocument/2006/math">
                      <m:sSubSup>
                        <m:sSubSupPr>
                          <m:ctrlPr>
                            <a:rPr lang="en-US" sz="2400" i="1">
                              <a:latin typeface="Cambria Math" charset="0"/>
                            </a:rPr>
                          </m:ctrlPr>
                        </m:sSubSupPr>
                        <m:e>
                          <m:r>
                            <a:rPr lang="en-US" sz="2400" i="1">
                              <a:latin typeface="Cambria Math" charset="0"/>
                            </a:rPr>
                            <m:t>𝑢</m:t>
                          </m:r>
                        </m:e>
                        <m:sub>
                          <m:r>
                            <a:rPr lang="en-US" sz="2400" i="1">
                              <a:latin typeface="Cambria Math" charset="0"/>
                            </a:rPr>
                            <m:t>𝑖</m:t>
                          </m:r>
                        </m:sub>
                        <m:sup>
                          <m:r>
                            <m:rPr>
                              <m:nor/>
                            </m:rPr>
                            <a:rPr lang="en-US" sz="2400" b="0" i="0" smtClean="0">
                              <a:latin typeface="Cambria Math" charset="0"/>
                            </a:rPr>
                            <m:t>cov</m:t>
                          </m:r>
                        </m:sup>
                      </m:sSubSup>
                      <m:r>
                        <a:rPr lang="en-US" sz="2400" i="1">
                          <a:latin typeface="Cambria Math" charset="0"/>
                        </a:rPr>
                        <m:t>∼</m:t>
                      </m:r>
                      <m:r>
                        <a:rPr lang="en-US" sz="2400" i="1">
                          <a:latin typeface="Cambria Math" charset="0"/>
                        </a:rPr>
                        <m:t>𝑁</m:t>
                      </m:r>
                      <m:r>
                        <a:rPr lang="en-US" sz="2400" i="1">
                          <a:latin typeface="Cambria Math" charset="0"/>
                        </a:rPr>
                        <m:t>(0,</m:t>
                      </m:r>
                      <m:sSubSup>
                        <m:sSubSupPr>
                          <m:ctrlPr>
                            <a:rPr lang="en-US" sz="2400" i="1">
                              <a:latin typeface="Cambria Math" charset="0"/>
                            </a:rPr>
                          </m:ctrlPr>
                        </m:sSubSupPr>
                        <m:e>
                          <m:r>
                            <a:rPr lang="en-US" sz="2400" i="1">
                              <a:latin typeface="Cambria Math" charset="0"/>
                            </a:rPr>
                            <m:t>𝜎</m:t>
                          </m:r>
                        </m:e>
                        <m:sub>
                          <m:r>
                            <m:rPr>
                              <m:nor/>
                            </m:rPr>
                            <a:rPr lang="en-US" sz="2400" b="0" i="0" smtClean="0">
                              <a:latin typeface="Cambria Math" charset="0"/>
                            </a:rPr>
                            <m:t>cov</m:t>
                          </m:r>
                        </m:sub>
                        <m:sup>
                          <m:r>
                            <a:rPr lang="en-US" sz="2400" i="1">
                              <a:latin typeface="Cambria Math" charset="0"/>
                            </a:rPr>
                            <m:t>2</m:t>
                          </m:r>
                        </m:sup>
                      </m:sSubSup>
                      <m:r>
                        <a:rPr lang="en-US" sz="2400" i="1">
                          <a:latin typeface="Cambria Math" charset="0"/>
                        </a:rPr>
                        <m:t>)</m:t>
                      </m:r>
                    </m:oMath>
                  </m:oMathPara>
                </a14:m>
                <a:endParaRPr lang="en-US" sz="2400" dirty="0"/>
              </a:p>
              <a:p>
                <a:pPr/>
                <a14:m>
                  <m:oMathPara xmlns:m="http://schemas.openxmlformats.org/officeDocument/2006/math">
                    <m:oMathParaPr>
                      <m:jc m:val="centerGroup"/>
                    </m:oMathParaPr>
                    <m:oMath xmlns:m="http://schemas.openxmlformats.org/officeDocument/2006/math">
                      <m:sSubSup>
                        <m:sSubSupPr>
                          <m:ctrlPr>
                            <a:rPr lang="en-US" sz="2400" i="1">
                              <a:latin typeface="Cambria Math" charset="0"/>
                            </a:rPr>
                          </m:ctrlPr>
                        </m:sSubSupPr>
                        <m:e>
                          <m:r>
                            <a:rPr lang="en-US" sz="2400" i="1">
                              <a:latin typeface="Cambria Math" charset="0"/>
                            </a:rPr>
                            <m:t>𝑢</m:t>
                          </m:r>
                        </m:e>
                        <m:sub>
                          <m:r>
                            <a:rPr lang="en-US" sz="2400" i="1">
                              <a:latin typeface="Cambria Math" charset="0"/>
                            </a:rPr>
                            <m:t>𝑖</m:t>
                          </m:r>
                        </m:sub>
                        <m:sup>
                          <m:r>
                            <m:rPr>
                              <m:nor/>
                            </m:rPr>
                            <a:rPr lang="en-US" sz="2400" b="0" i="0" smtClean="0">
                              <a:latin typeface="Cambria Math" charset="0"/>
                            </a:rPr>
                            <m:t>cd</m:t>
                          </m:r>
                        </m:sup>
                      </m:sSubSup>
                      <m:r>
                        <a:rPr lang="en-US" sz="2400" i="1">
                          <a:latin typeface="Cambria Math" charset="0"/>
                        </a:rPr>
                        <m:t>∼</m:t>
                      </m:r>
                      <m:r>
                        <a:rPr lang="en-US" sz="2400" i="1">
                          <a:latin typeface="Cambria Math" charset="0"/>
                        </a:rPr>
                        <m:t>𝑁</m:t>
                      </m:r>
                      <m:r>
                        <a:rPr lang="en-US" sz="2400" i="1">
                          <a:latin typeface="Cambria Math" charset="0"/>
                        </a:rPr>
                        <m:t>(0,</m:t>
                      </m:r>
                      <m:sSubSup>
                        <m:sSubSupPr>
                          <m:ctrlPr>
                            <a:rPr lang="en-US" sz="2400" i="1">
                              <a:latin typeface="Cambria Math" charset="0"/>
                            </a:rPr>
                          </m:ctrlPr>
                        </m:sSubSupPr>
                        <m:e>
                          <m:r>
                            <a:rPr lang="en-US" sz="2400" i="1">
                              <a:latin typeface="Cambria Math" charset="0"/>
                            </a:rPr>
                            <m:t>𝜎</m:t>
                          </m:r>
                        </m:e>
                        <m:sub>
                          <m:r>
                            <m:rPr>
                              <m:nor/>
                            </m:rPr>
                            <a:rPr lang="en-US" sz="2400">
                              <a:latin typeface="Cambria Math" charset="0"/>
                            </a:rPr>
                            <m:t>cd</m:t>
                          </m:r>
                        </m:sub>
                        <m:sup>
                          <m:r>
                            <a:rPr lang="en-US" sz="2400" i="1">
                              <a:latin typeface="Cambria Math" charset="0"/>
                            </a:rPr>
                            <m:t>2</m:t>
                          </m:r>
                        </m:sup>
                      </m:sSubSup>
                      <m:r>
                        <a:rPr lang="en-US" sz="2400" i="1">
                          <a:latin typeface="Cambria Math" charset="0"/>
                        </a:rPr>
                        <m:t>)</m:t>
                      </m:r>
                    </m:oMath>
                  </m:oMathPara>
                </a14:m>
                <a:endParaRPr lang="en-US" sz="2400"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2160768" y="3981194"/>
                <a:ext cx="4101737" cy="1514004"/>
              </a:xfrm>
              <a:prstGeom prst="rect">
                <a:avLst/>
              </a:prstGeom>
              <a:blipFill rotWithShape="0">
                <a:blip r:embed="rId4"/>
                <a:stretch>
                  <a:fillRect/>
                </a:stretch>
              </a:blipFill>
            </p:spPr>
            <p:txBody>
              <a:bodyPr/>
              <a:lstStyle/>
              <a:p>
                <a:r>
                  <a:rPr lang="en-US">
                    <a:noFill/>
                  </a:rPr>
                  <a:t> </a:t>
                </a:r>
              </a:p>
            </p:txBody>
          </p:sp>
        </mc:Fallback>
      </mc:AlternateContent>
      <p:sp>
        <p:nvSpPr>
          <p:cNvPr id="6" name="TextBox 5"/>
          <p:cNvSpPr txBox="1"/>
          <p:nvPr/>
        </p:nvSpPr>
        <p:spPr>
          <a:xfrm>
            <a:off x="890405" y="2027428"/>
            <a:ext cx="5372100" cy="523220"/>
          </a:xfrm>
          <a:prstGeom prst="rect">
            <a:avLst/>
          </a:prstGeom>
          <a:noFill/>
        </p:spPr>
        <p:txBody>
          <a:bodyPr wrap="square" rtlCol="0">
            <a:spAutoFit/>
          </a:bodyPr>
          <a:lstStyle/>
          <a:p>
            <a:r>
              <a:rPr lang="en-US" sz="2800" u="sng" dirty="0" smtClean="0"/>
              <a:t>Nested model:</a:t>
            </a:r>
            <a:endParaRPr lang="en-US" sz="2800" u="sng" dirty="0"/>
          </a:p>
        </p:txBody>
      </p:sp>
      <p:sp>
        <p:nvSpPr>
          <p:cNvPr id="2" name="Slide Number Placeholder 1"/>
          <p:cNvSpPr>
            <a:spLocks noGrp="1"/>
          </p:cNvSpPr>
          <p:nvPr>
            <p:ph type="sldNum" sz="quarter" idx="12"/>
          </p:nvPr>
        </p:nvSpPr>
        <p:spPr/>
        <p:txBody>
          <a:bodyPr/>
          <a:lstStyle/>
          <a:p>
            <a:fld id="{203EA9C7-D80E-1445-ADA3-595766C9B513}" type="slidenum">
              <a:rPr lang="en-US" smtClean="0"/>
              <a:t>7</a:t>
            </a:fld>
            <a:endParaRPr lang="en-US"/>
          </a:p>
        </p:txBody>
      </p:sp>
      <p:sp>
        <p:nvSpPr>
          <p:cNvPr id="7" name="Shape 274"/>
          <p:cNvSpPr txBox="1"/>
          <p:nvPr/>
        </p:nvSpPr>
        <p:spPr>
          <a:xfrm>
            <a:off x="266700" y="197297"/>
            <a:ext cx="11925300" cy="473199"/>
          </a:xfrm>
          <a:prstGeom prst="rect">
            <a:avLst/>
          </a:prstGeom>
          <a:noFill/>
          <a:ln>
            <a:noFill/>
          </a:ln>
        </p:spPr>
        <p:txBody>
          <a:bodyPr lIns="91433" tIns="45700" rIns="91433" bIns="45700" anchor="t" anchorCtr="0">
            <a:noAutofit/>
          </a:bodyPr>
          <a:lstStyle/>
          <a:p>
            <a:pPr algn="ctr">
              <a:lnSpc>
                <a:spcPct val="90000"/>
              </a:lnSpc>
              <a:buClr>
                <a:srgbClr val="2F5496"/>
              </a:buClr>
              <a:buSzPct val="25000"/>
            </a:pPr>
            <a:r>
              <a:rPr lang="en-US" sz="3600" dirty="0" smtClean="0">
                <a:latin typeface="Helvetica Neue" charset="0"/>
                <a:ea typeface="Helvetica Neue" charset="0"/>
                <a:cs typeface="Helvetica Neue" charset="0"/>
                <a:sym typeface="Arial"/>
              </a:rPr>
              <a:t>Different Flavors of additive variance model</a:t>
            </a:r>
            <a:endParaRPr lang="en" sz="3600" dirty="0">
              <a:latin typeface="Helvetica Neue" charset="0"/>
              <a:ea typeface="Helvetica Neue" charset="0"/>
              <a:cs typeface="Helvetica Neue" charset="0"/>
              <a:sym typeface="Arial"/>
            </a:endParaRPr>
          </a:p>
        </p:txBody>
      </p:sp>
    </p:spTree>
    <p:extLst>
      <p:ext uri="{BB962C8B-B14F-4D97-AF65-F5344CB8AC3E}">
        <p14:creationId xmlns:p14="http://schemas.microsoft.com/office/powerpoint/2010/main" val="380979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74"/>
          <p:cNvSpPr txBox="1"/>
          <p:nvPr/>
        </p:nvSpPr>
        <p:spPr>
          <a:xfrm>
            <a:off x="266700" y="197297"/>
            <a:ext cx="11925300" cy="473199"/>
          </a:xfrm>
          <a:prstGeom prst="rect">
            <a:avLst/>
          </a:prstGeom>
          <a:noFill/>
          <a:ln>
            <a:noFill/>
          </a:ln>
        </p:spPr>
        <p:txBody>
          <a:bodyPr lIns="91433" tIns="45700" rIns="91433" bIns="45700" anchor="t" anchorCtr="0">
            <a:noAutofit/>
          </a:bodyPr>
          <a:lstStyle/>
          <a:p>
            <a:pPr algn="ctr">
              <a:lnSpc>
                <a:spcPct val="90000"/>
              </a:lnSpc>
              <a:buClr>
                <a:srgbClr val="2F5496"/>
              </a:buClr>
              <a:buSzPct val="25000"/>
            </a:pPr>
            <a:r>
              <a:rPr lang="en-US" sz="3600" dirty="0" smtClean="0">
                <a:latin typeface="Helvetica Neue" charset="0"/>
                <a:ea typeface="Helvetica Neue" charset="0"/>
                <a:cs typeface="Helvetica Neue" charset="0"/>
                <a:sym typeface="Arial"/>
              </a:rPr>
              <a:t>Broad simulations as control group</a:t>
            </a:r>
            <a:endParaRPr lang="en" sz="3600" dirty="0">
              <a:latin typeface="Helvetica Neue" charset="0"/>
              <a:ea typeface="Helvetica Neue" charset="0"/>
              <a:cs typeface="Helvetica Neue" charset="0"/>
              <a:sym typeface="Arial"/>
            </a:endParaRPr>
          </a:p>
        </p:txBody>
      </p:sp>
      <p:sp>
        <p:nvSpPr>
          <p:cNvPr id="4" name="TextBox 3"/>
          <p:cNvSpPr txBox="1"/>
          <p:nvPr/>
        </p:nvSpPr>
        <p:spPr>
          <a:xfrm>
            <a:off x="787400" y="1359412"/>
            <a:ext cx="10642600" cy="5355312"/>
          </a:xfrm>
          <a:prstGeom prst="rect">
            <a:avLst/>
          </a:prstGeom>
          <a:noFill/>
        </p:spPr>
        <p:txBody>
          <a:bodyPr wrap="square" rtlCol="0">
            <a:spAutoFit/>
          </a:bodyPr>
          <a:lstStyle/>
          <a:p>
            <a:pPr marL="285750" indent="-285750">
              <a:buFont typeface="Arial" charset="0"/>
              <a:buChar char="•"/>
            </a:pPr>
            <a:r>
              <a:rPr lang="en-US" dirty="0" smtClean="0">
                <a:latin typeface="Times" charset="0"/>
                <a:ea typeface="Times" charset="0"/>
                <a:cs typeface="Times" charset="0"/>
              </a:rPr>
              <a:t>Divided the genome into 50kb regions.</a:t>
            </a:r>
          </a:p>
          <a:p>
            <a:pPr marL="285750" indent="-285750">
              <a:buFont typeface="Arial" charset="0"/>
              <a:buChar char="•"/>
            </a:pPr>
            <a:endParaRPr lang="en-US" dirty="0">
              <a:latin typeface="Times" charset="0"/>
              <a:ea typeface="Times" charset="0"/>
              <a:cs typeface="Times" charset="0"/>
            </a:endParaRPr>
          </a:p>
          <a:p>
            <a:pPr marL="285750" indent="-285750">
              <a:buFont typeface="Arial" charset="0"/>
              <a:buChar char="•"/>
            </a:pPr>
            <a:r>
              <a:rPr lang="en-US" dirty="0" smtClean="0">
                <a:latin typeface="Times" charset="0"/>
                <a:ea typeface="Times" charset="0"/>
                <a:cs typeface="Times" charset="0"/>
              </a:rPr>
              <a:t>For each region, computed the mutation rate. Mutation rate was defined as the ratio between number of mutation in the region across all PCAWG patients to the total number of mutations in PCAWG.</a:t>
            </a:r>
          </a:p>
          <a:p>
            <a:pPr marL="285750" indent="-285750">
              <a:buFont typeface="Arial" charset="0"/>
              <a:buChar char="•"/>
            </a:pPr>
            <a:endParaRPr lang="en-US" dirty="0">
              <a:latin typeface="Times" charset="0"/>
              <a:ea typeface="Times" charset="0"/>
              <a:cs typeface="Times" charset="0"/>
            </a:endParaRPr>
          </a:p>
          <a:p>
            <a:pPr marL="285750" indent="-285750">
              <a:buFont typeface="Arial" charset="0"/>
              <a:buChar char="•"/>
            </a:pPr>
            <a:r>
              <a:rPr lang="en-US" dirty="0" smtClean="0">
                <a:latin typeface="Times" charset="0"/>
                <a:ea typeface="Times" charset="0"/>
                <a:cs typeface="Times" charset="0"/>
              </a:rPr>
              <a:t>Every base was assigned a coverage count based on in how many samples that particular base was sufficiently covered in 1111 PCAWG samples.</a:t>
            </a:r>
          </a:p>
          <a:p>
            <a:pPr marL="285750" indent="-285750">
              <a:buFont typeface="Arial" charset="0"/>
              <a:buChar char="•"/>
            </a:pPr>
            <a:endParaRPr lang="en-US" dirty="0" smtClean="0">
              <a:latin typeface="Times" charset="0"/>
              <a:ea typeface="Times" charset="0"/>
              <a:cs typeface="Times" charset="0"/>
            </a:endParaRPr>
          </a:p>
          <a:p>
            <a:pPr marL="285750" indent="-285750">
              <a:buFont typeface="Arial" charset="0"/>
              <a:buChar char="•"/>
            </a:pPr>
            <a:endParaRPr lang="en-US" dirty="0">
              <a:latin typeface="Times" charset="0"/>
              <a:ea typeface="Times" charset="0"/>
              <a:cs typeface="Times" charset="0"/>
            </a:endParaRPr>
          </a:p>
          <a:p>
            <a:pPr marL="285750" indent="-285750">
              <a:buFont typeface="Arial" charset="0"/>
              <a:buChar char="•"/>
            </a:pPr>
            <a:r>
              <a:rPr lang="en-US" dirty="0" smtClean="0">
                <a:latin typeface="Times" charset="0"/>
                <a:ea typeface="Times" charset="0"/>
                <a:cs typeface="Times" charset="0"/>
              </a:rPr>
              <a:t>Mutation were permuted under following constraints</a:t>
            </a:r>
          </a:p>
          <a:p>
            <a:pPr marL="800100" lvl="1" indent="-342900">
              <a:buFont typeface="+mj-lt"/>
              <a:buAutoNum type="arabicPeriod"/>
            </a:pPr>
            <a:r>
              <a:rPr lang="en-US" dirty="0" smtClean="0">
                <a:latin typeface="Times" charset="0"/>
                <a:ea typeface="Times" charset="0"/>
                <a:cs typeface="Times" charset="0"/>
              </a:rPr>
              <a:t>Tri-nucleotide context of permuted location was same as original mutation</a:t>
            </a:r>
          </a:p>
          <a:p>
            <a:pPr marL="800100" lvl="1" indent="-342900">
              <a:buFont typeface="+mj-lt"/>
              <a:buAutoNum type="arabicPeriod"/>
            </a:pPr>
            <a:endParaRPr lang="en-US" dirty="0" smtClean="0">
              <a:latin typeface="Times" charset="0"/>
              <a:ea typeface="Times" charset="0"/>
              <a:cs typeface="Times" charset="0"/>
            </a:endParaRPr>
          </a:p>
          <a:p>
            <a:pPr marL="800100" lvl="1" indent="-342900">
              <a:buFont typeface="+mj-lt"/>
              <a:buAutoNum type="arabicPeriod"/>
            </a:pPr>
            <a:r>
              <a:rPr lang="en-US" dirty="0" smtClean="0">
                <a:latin typeface="Times" charset="0"/>
                <a:ea typeface="Times" charset="0"/>
                <a:cs typeface="Times" charset="0"/>
              </a:rPr>
              <a:t>Permutated mutations were assigned to regions based on mutation rate</a:t>
            </a:r>
          </a:p>
          <a:p>
            <a:pPr marL="800100" lvl="1" indent="-342900">
              <a:buFont typeface="+mj-lt"/>
              <a:buAutoNum type="arabicPeriod"/>
            </a:pPr>
            <a:endParaRPr lang="en-US" dirty="0">
              <a:latin typeface="Times" charset="0"/>
              <a:ea typeface="Times" charset="0"/>
              <a:cs typeface="Times" charset="0"/>
            </a:endParaRPr>
          </a:p>
          <a:p>
            <a:pPr marL="800100" lvl="1" indent="-342900">
              <a:buFont typeface="+mj-lt"/>
              <a:buAutoNum type="arabicPeriod"/>
            </a:pPr>
            <a:r>
              <a:rPr lang="en-US" dirty="0" smtClean="0">
                <a:latin typeface="Times" charset="0"/>
                <a:ea typeface="Times" charset="0"/>
                <a:cs typeface="Times" charset="0"/>
              </a:rPr>
              <a:t>Fraction of patients with enough coverage at a given site was used as position’s probability for being mutated</a:t>
            </a:r>
          </a:p>
          <a:p>
            <a:pPr marL="285750" indent="-285750">
              <a:buFont typeface="Arial" charset="0"/>
              <a:buChar char="•"/>
            </a:pPr>
            <a:endParaRPr lang="en-US" dirty="0" smtClean="0">
              <a:latin typeface="Times" charset="0"/>
              <a:ea typeface="Times" charset="0"/>
              <a:cs typeface="Times" charset="0"/>
            </a:endParaRPr>
          </a:p>
          <a:p>
            <a:pPr marL="285750" indent="-285750">
              <a:buFont typeface="Arial" charset="0"/>
              <a:buChar char="•"/>
            </a:pPr>
            <a:endParaRPr lang="en-US" dirty="0"/>
          </a:p>
          <a:p>
            <a:pPr marL="742950" lvl="1" indent="-285750">
              <a:buFont typeface="Arial" charset="0"/>
              <a:buChar char="•"/>
            </a:pPr>
            <a:endParaRPr lang="en-US" dirty="0"/>
          </a:p>
        </p:txBody>
      </p:sp>
      <p:sp>
        <p:nvSpPr>
          <p:cNvPr id="2" name="Slide Number Placeholder 1"/>
          <p:cNvSpPr>
            <a:spLocks noGrp="1"/>
          </p:cNvSpPr>
          <p:nvPr>
            <p:ph type="sldNum" sz="quarter" idx="12"/>
          </p:nvPr>
        </p:nvSpPr>
        <p:spPr/>
        <p:txBody>
          <a:bodyPr/>
          <a:lstStyle/>
          <a:p>
            <a:fld id="{3BE2E9F8-2334-2345-A4FC-60C0FA9028F0}" type="slidenum">
              <a:rPr lang="en-US" smtClean="0"/>
              <a:t>8</a:t>
            </a:fld>
            <a:endParaRPr lang="en-US"/>
          </a:p>
        </p:txBody>
      </p:sp>
    </p:spTree>
    <p:extLst>
      <p:ext uri="{BB962C8B-B14F-4D97-AF65-F5344CB8AC3E}">
        <p14:creationId xmlns:p14="http://schemas.microsoft.com/office/powerpoint/2010/main" val="1238696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165834"/>
            <a:ext cx="12280900" cy="1200329"/>
          </a:xfrm>
          <a:prstGeom prst="rect">
            <a:avLst/>
          </a:prstGeom>
          <a:noFill/>
        </p:spPr>
        <p:txBody>
          <a:bodyPr wrap="square" rtlCol="0">
            <a:spAutoFit/>
          </a:bodyPr>
          <a:lstStyle/>
          <a:p>
            <a:r>
              <a:rPr lang="en-US" sz="3600" dirty="0" smtClean="0">
                <a:latin typeface="Helvetica Neue" charset="0"/>
                <a:ea typeface="Helvetica Neue" charset="0"/>
                <a:cs typeface="Helvetica Neue" charset="0"/>
              </a:rPr>
              <a:t>Custom randomization to generate covariate corrected randomized dataset</a:t>
            </a:r>
            <a:endParaRPr lang="en-US" sz="3600" dirty="0">
              <a:latin typeface="Helvetica Neue" charset="0"/>
              <a:ea typeface="Helvetica Neue" charset="0"/>
              <a:cs typeface="Helvetica Neue" charset="0"/>
            </a:endParaRPr>
          </a:p>
        </p:txBody>
      </p:sp>
      <p:sp>
        <p:nvSpPr>
          <p:cNvPr id="3" name="TextBox 2"/>
          <p:cNvSpPr txBox="1"/>
          <p:nvPr/>
        </p:nvSpPr>
        <p:spPr>
          <a:xfrm>
            <a:off x="596900" y="1366163"/>
            <a:ext cx="10375899" cy="5355312"/>
          </a:xfrm>
          <a:prstGeom prst="rect">
            <a:avLst/>
          </a:prstGeom>
          <a:noFill/>
        </p:spPr>
        <p:txBody>
          <a:bodyPr wrap="square" rtlCol="0">
            <a:spAutoFit/>
          </a:bodyPr>
          <a:lstStyle/>
          <a:p>
            <a:pPr marL="285750" indent="-285750">
              <a:buFont typeface="Arial" charset="0"/>
              <a:buChar char="•"/>
            </a:pPr>
            <a:r>
              <a:rPr lang="en-US" dirty="0" smtClean="0"/>
              <a:t>Following conditions were applied to generate new randomized dataset </a:t>
            </a:r>
          </a:p>
          <a:p>
            <a:pPr marL="285750" indent="-285750">
              <a:buFont typeface="Arial" charset="0"/>
              <a:buChar char="•"/>
            </a:pPr>
            <a:endParaRPr lang="en-US" dirty="0" smtClean="0"/>
          </a:p>
          <a:p>
            <a:pPr marL="800100" lvl="1" indent="-342900">
              <a:buFont typeface="+mj-lt"/>
              <a:buAutoNum type="arabicPeriod"/>
            </a:pPr>
            <a:r>
              <a:rPr lang="en-US" dirty="0" smtClean="0"/>
              <a:t>Tri-nucleotide context of permuted location was same as original mutation</a:t>
            </a:r>
          </a:p>
          <a:p>
            <a:pPr marL="800100" lvl="1" indent="-342900">
              <a:buFont typeface="+mj-lt"/>
              <a:buAutoNum type="arabicPeriod"/>
            </a:pPr>
            <a:endParaRPr lang="en-US" dirty="0" smtClean="0"/>
          </a:p>
          <a:p>
            <a:pPr marL="800100" lvl="1" indent="-342900">
              <a:buFont typeface="+mj-lt"/>
              <a:buAutoNum type="arabicPeriod"/>
            </a:pPr>
            <a:r>
              <a:rPr lang="en-US" dirty="0" smtClean="0"/>
              <a:t>Permuted mutation lie on the same chromosome as original mutation</a:t>
            </a:r>
          </a:p>
          <a:p>
            <a:pPr marL="800100" lvl="1" indent="-342900">
              <a:buFont typeface="+mj-lt"/>
              <a:buAutoNum type="arabicPeriod"/>
            </a:pPr>
            <a:endParaRPr lang="en-US" dirty="0" smtClean="0"/>
          </a:p>
          <a:p>
            <a:pPr marL="800100" lvl="1" indent="-342900">
              <a:buFont typeface="+mj-lt"/>
              <a:buAutoNum type="arabicPeriod"/>
            </a:pPr>
            <a:r>
              <a:rPr lang="en-US" dirty="0" smtClean="0"/>
              <a:t> genome was divided into 10kb non-overlapping bins. Average of multiple covariates were computed for each bin.</a:t>
            </a:r>
          </a:p>
          <a:p>
            <a:pPr marL="800100" lvl="1" indent="-342900">
              <a:buFont typeface="+mj-lt"/>
              <a:buAutoNum type="arabicPeriod"/>
            </a:pPr>
            <a:endParaRPr lang="en-US" dirty="0" smtClean="0"/>
          </a:p>
          <a:p>
            <a:pPr marL="800100" lvl="1" indent="-342900">
              <a:buFont typeface="+mj-lt"/>
              <a:buAutoNum type="arabicPeriod"/>
            </a:pPr>
            <a:r>
              <a:rPr lang="en-US" dirty="0" smtClean="0"/>
              <a:t>Clustering approach was applied to identify relevant bins, where a given mutation can be permuted satisfying condition1 and condition2.</a:t>
            </a:r>
          </a:p>
          <a:p>
            <a:pPr marL="800100" lvl="1" indent="-342900">
              <a:buFont typeface="+mj-lt"/>
              <a:buAutoNum type="arabicPeriod"/>
            </a:pPr>
            <a:endParaRPr lang="en-US" dirty="0"/>
          </a:p>
          <a:p>
            <a:pPr marL="800100" lvl="1" indent="-342900">
              <a:buFont typeface="+mj-lt"/>
              <a:buAutoNum type="arabicPeriod"/>
            </a:pPr>
            <a:r>
              <a:rPr lang="en-US" dirty="0" smtClean="0"/>
              <a:t>Following co-variate corrections were considered for generating the background mutations</a:t>
            </a:r>
            <a:r>
              <a:rPr lang="en-US" dirty="0"/>
              <a:t>:</a:t>
            </a:r>
            <a:endParaRPr lang="en-US" dirty="0" smtClean="0"/>
          </a:p>
          <a:p>
            <a:pPr marL="1257300" lvl="2" indent="-342900">
              <a:buFont typeface="+mj-lt"/>
              <a:buAutoNum type="alphaLcParenR"/>
            </a:pPr>
            <a:r>
              <a:rPr lang="en-US" dirty="0" smtClean="0"/>
              <a:t>Replication timing</a:t>
            </a:r>
          </a:p>
          <a:p>
            <a:pPr marL="1257300" lvl="2" indent="-342900">
              <a:buFont typeface="+mj-lt"/>
              <a:buAutoNum type="alphaLcParenR"/>
            </a:pPr>
            <a:r>
              <a:rPr lang="en-US" dirty="0" smtClean="0"/>
              <a:t>Chromatin accessibility</a:t>
            </a:r>
          </a:p>
          <a:p>
            <a:pPr marL="1257300" lvl="2" indent="-342900">
              <a:buFont typeface="+mj-lt"/>
              <a:buAutoNum type="alphaLcParenR"/>
            </a:pPr>
            <a:r>
              <a:rPr lang="en-US" dirty="0" smtClean="0"/>
              <a:t>GC content</a:t>
            </a:r>
          </a:p>
          <a:p>
            <a:pPr marL="1257300" lvl="2" indent="-342900">
              <a:buFont typeface="+mj-lt"/>
              <a:buAutoNum type="alphaLcParenR"/>
            </a:pPr>
            <a:r>
              <a:rPr lang="en-US" dirty="0" smtClean="0"/>
              <a:t>Penta-nucleotide context for Liver and Melanoma cohorts</a:t>
            </a:r>
          </a:p>
          <a:p>
            <a:pPr marL="1257300" lvl="2" indent="-342900">
              <a:buFont typeface="+mj-lt"/>
              <a:buAutoNum type="alphaLcParenR"/>
            </a:pPr>
            <a:endParaRPr lang="en-US" dirty="0" smtClean="0"/>
          </a:p>
          <a:p>
            <a:pPr marL="800100" lvl="1" indent="-3429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203EA9C7-D80E-1445-ADA3-595766C9B513}" type="slidenum">
              <a:rPr lang="en-US" smtClean="0"/>
              <a:t>9</a:t>
            </a:fld>
            <a:endParaRPr lang="en-US"/>
          </a:p>
        </p:txBody>
      </p:sp>
    </p:spTree>
    <p:extLst>
      <p:ext uri="{BB962C8B-B14F-4D97-AF65-F5344CB8AC3E}">
        <p14:creationId xmlns:p14="http://schemas.microsoft.com/office/powerpoint/2010/main" val="387609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4356</TotalTime>
  <Words>2225</Words>
  <Application>Microsoft Macintosh PowerPoint</Application>
  <PresentationFormat>Widescreen</PresentationFormat>
  <Paragraphs>456</Paragraphs>
  <Slides>36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Calibri</vt:lpstr>
      <vt:lpstr>Calibri Light</vt:lpstr>
      <vt:lpstr>Cambria Math</vt:lpstr>
      <vt:lpstr>Comic Sans MS</vt:lpstr>
      <vt:lpstr>Helvetica Neue</vt:lpstr>
      <vt:lpstr>Times</vt:lpstr>
      <vt:lpstr>Times New Roman</vt:lpstr>
      <vt:lpstr>TimesNewRomanPSMT</vt:lpstr>
      <vt:lpstr>Arial</vt:lpstr>
      <vt:lpstr>Office Theme</vt:lpstr>
      <vt:lpstr>Group Meeting</vt:lpstr>
      <vt:lpstr>PowerPoint Presentation</vt:lpstr>
      <vt:lpstr>PowerPoint Presentation</vt:lpstr>
      <vt:lpstr>Additive variance model to quantify aggregated effect of mutations</vt:lpstr>
      <vt:lpstr>Additive variance model setup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Kumar, Sushant</dc:creator>
  <cp:lastModifiedBy>Kumar, Sushant</cp:lastModifiedBy>
  <cp:revision>91</cp:revision>
  <dcterms:created xsi:type="dcterms:W3CDTF">2018-02-03T19:56:18Z</dcterms:created>
  <dcterms:modified xsi:type="dcterms:W3CDTF">2018-02-06T20:34:07Z</dcterms:modified>
</cp:coreProperties>
</file>