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77" r:id="rId2"/>
    <p:sldId id="278" r:id="rId3"/>
    <p:sldId id="279" r:id="rId4"/>
    <p:sldId id="283" r:id="rId5"/>
    <p:sldId id="280" r:id="rId6"/>
    <p:sldId id="282" r:id="rId7"/>
    <p:sldId id="266" r:id="rId8"/>
    <p:sldId id="273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175"/>
    <p:restoredTop sz="94646"/>
  </p:normalViewPr>
  <p:slideViewPr>
    <p:cSldViewPr snapToGrid="0" snapToObjects="1">
      <p:cViewPr>
        <p:scale>
          <a:sx n="86" d="100"/>
          <a:sy n="86" d="100"/>
        </p:scale>
        <p:origin x="14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31728-A103-424B-8525-80B3C9E2292C}" type="datetimeFigureOut">
              <a:rPr lang="en-US" smtClean="0"/>
              <a:t>2/1/18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09DCFD-48A5-934C-8D0C-FBF2D9238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20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9DCFD-48A5-934C-8D0C-FBF2D9238B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78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B199-8242-8845-AEB6-3E099FA4EC97}" type="datetime1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7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1755-2BE9-564B-95CC-429670978BD2}" type="datetime1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2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34BA-E00F-8C4B-8B25-938CCE690DE7}" type="datetime1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8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1130-DA74-3544-99F9-B6BB0F879DD1}" type="datetime1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F666-DA77-C649-956C-D15F20588B94}" type="datetime1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38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E29A-B173-5C41-B547-05A1EF84B331}" type="datetime1">
              <a:rPr lang="en-US" smtClean="0"/>
              <a:t>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6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F829C-937A-5F4D-B526-FBB61BC80F44}" type="datetime1">
              <a:rPr lang="en-US" smtClean="0"/>
              <a:t>2/1/18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968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EC467-E7BC-1849-A517-110ADA9C2B6E}" type="datetime1">
              <a:rPr lang="en-US" smtClean="0"/>
              <a:t>2/1/18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1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FAFA7-5409-3C4B-AF92-D054257B1DBE}" type="datetime1">
              <a:rPr lang="en-US" smtClean="0"/>
              <a:t>2/1/18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4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4E9A-4E99-994E-AF1C-5D93779953F7}" type="datetime1">
              <a:rPr lang="en-US" smtClean="0"/>
              <a:t>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A3B1F-4119-1849-BE93-3ADED4E53BAE}" type="datetime1">
              <a:rPr lang="en-US" smtClean="0"/>
              <a:t>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58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357F2-6093-0848-8BED-6D47CDF40663}" type="datetime1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943F3-DA6B-B544-8A2F-DCAA95611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09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1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25634" y="232802"/>
            <a:ext cx="10934846" cy="7844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Imputation analysis results (10 fold cross val.)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492061"/>
              </p:ext>
            </p:extLst>
          </p:nvPr>
        </p:nvGraphicFramePr>
        <p:xfrm>
          <a:off x="617073" y="1029129"/>
          <a:ext cx="11315850" cy="2531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6550"/>
                <a:gridCol w="1616550"/>
                <a:gridCol w="1616550"/>
                <a:gridCol w="1616550"/>
                <a:gridCol w="1616550"/>
                <a:gridCol w="1616550"/>
                <a:gridCol w="1616550"/>
              </a:tblGrid>
              <a:tr h="732625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 (LR)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Imputed (</a:t>
                      </a:r>
                      <a:r>
                        <a:rPr lang="en-US" sz="2400" dirty="0" err="1" smtClean="0"/>
                        <a:t>eQTL</a:t>
                      </a:r>
                      <a:r>
                        <a:rPr lang="en-US" sz="2400" dirty="0" smtClean="0"/>
                        <a:t> only)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Imputed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dirty="0" err="1" smtClean="0"/>
                        <a:t>fQTL</a:t>
                      </a:r>
                      <a:r>
                        <a:rPr lang="en-US" sz="2400" dirty="0" smtClean="0"/>
                        <a:t> 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Imputed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dirty="0" err="1" smtClean="0"/>
                        <a:t>cQTL</a:t>
                      </a:r>
                      <a:r>
                        <a:rPr lang="en-US" sz="2400" dirty="0" smtClean="0"/>
                        <a:t> 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Imputed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(all)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DSPN (full model)</a:t>
                      </a:r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SCZ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54.6%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57.1%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57.3%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57.9%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70.6%</a:t>
                      </a:r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BIP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56.7%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65%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59.4%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66.1%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67.2%</a:t>
                      </a:r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ASD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53.3%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68.3%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959078"/>
              </p:ext>
            </p:extLst>
          </p:nvPr>
        </p:nvGraphicFramePr>
        <p:xfrm>
          <a:off x="617073" y="3692739"/>
          <a:ext cx="11315850" cy="2531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6550"/>
                <a:gridCol w="1616550"/>
                <a:gridCol w="1616550"/>
                <a:gridCol w="1616550"/>
                <a:gridCol w="1616550"/>
                <a:gridCol w="1616550"/>
                <a:gridCol w="1616550"/>
              </a:tblGrid>
              <a:tr h="732625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 (LR)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Imputed (</a:t>
                      </a:r>
                      <a:r>
                        <a:rPr lang="en-US" sz="2400" dirty="0" err="1" smtClean="0"/>
                        <a:t>eQTL</a:t>
                      </a:r>
                      <a:r>
                        <a:rPr lang="en-US" sz="2400" dirty="0" smtClean="0"/>
                        <a:t> only)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Imputed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dirty="0" err="1" smtClean="0"/>
                        <a:t>fQTL</a:t>
                      </a:r>
                      <a:r>
                        <a:rPr lang="en-US" sz="2400" dirty="0" smtClean="0"/>
                        <a:t> 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Imputed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</a:t>
                      </a:r>
                      <a:r>
                        <a:rPr lang="en-US" sz="2400" dirty="0" err="1" smtClean="0"/>
                        <a:t>cQTL</a:t>
                      </a:r>
                      <a:r>
                        <a:rPr lang="en-US" sz="2400" dirty="0" smtClean="0"/>
                        <a:t> 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Imputed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(all)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DSPN (full model)</a:t>
                      </a:r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SCZ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19.2%</a:t>
                      </a:r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BIP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3.4%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16.3%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8.7%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22.6%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20.9%</a:t>
                      </a:r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ASD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0.4%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7.4%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7.4%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15.9%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-1014385" y="1888402"/>
            <a:ext cx="2718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Predictive accuracy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-1014386" y="4701621"/>
            <a:ext cx="2718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Variance explained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2806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2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21874" y="464515"/>
            <a:ext cx="4976006" cy="7844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Imputation accuracy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39" y="1200723"/>
            <a:ext cx="6874169" cy="51556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14886" y="6125517"/>
            <a:ext cx="1457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Quantile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200470" y="3380186"/>
            <a:ext cx="4093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Imputed </a:t>
            </a:r>
            <a:r>
              <a:rPr lang="en-US" sz="2400" smtClean="0"/>
              <a:t>phenotype accuracy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265696" y="1580152"/>
            <a:ext cx="3514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Red: </a:t>
            </a:r>
            <a:r>
              <a:rPr lang="en-US" sz="2400" dirty="0" err="1" smtClean="0"/>
              <a:t>cQTLs</a:t>
            </a:r>
            <a:r>
              <a:rPr lang="en-US" sz="2400" dirty="0" smtClean="0"/>
              <a:t> (h3k27ac)</a:t>
            </a:r>
          </a:p>
          <a:p>
            <a:r>
              <a:rPr lang="en-US" sz="2400" dirty="0" smtClean="0"/>
              <a:t>Green: </a:t>
            </a:r>
            <a:r>
              <a:rPr lang="en-US" sz="2400" dirty="0" err="1" smtClean="0"/>
              <a:t>fQTLs</a:t>
            </a:r>
            <a:r>
              <a:rPr lang="en-US" sz="2400" dirty="0" smtClean="0"/>
              <a:t> (cell fraction)</a:t>
            </a:r>
          </a:p>
          <a:p>
            <a:r>
              <a:rPr lang="en-US" sz="2400" dirty="0" smtClean="0"/>
              <a:t>Blue: </a:t>
            </a:r>
            <a:r>
              <a:rPr lang="en-US" sz="2400" dirty="0" err="1" smtClean="0"/>
              <a:t>eQTLs</a:t>
            </a:r>
            <a:r>
              <a:rPr lang="en-US" sz="2400" dirty="0" smtClean="0"/>
              <a:t> (expression)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1478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3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21873" y="299626"/>
            <a:ext cx="8866703" cy="7844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Heritability / Polygenic </a:t>
            </a:r>
            <a:r>
              <a:rPr lang="en-US" dirty="0" smtClean="0"/>
              <a:t>risk scores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85407" y="1203663"/>
            <a:ext cx="978870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SNP-based heritability</a:t>
            </a:r>
            <a:r>
              <a:rPr lang="en-US" sz="2800" dirty="0" smtClean="0"/>
              <a:t>: narrow-sense heritability, estimated on liability scale (GCTA)</a:t>
            </a:r>
          </a:p>
          <a:p>
            <a:endParaRPr lang="en-US" sz="2800" dirty="0"/>
          </a:p>
          <a:p>
            <a:r>
              <a:rPr lang="en-US" sz="2800" u="sng" dirty="0" smtClean="0"/>
              <a:t>Polygenic risk score</a:t>
            </a:r>
            <a:r>
              <a:rPr lang="en-US" sz="2800" dirty="0" smtClean="0"/>
              <a:t>: typically additive; downward biased estimator for SNP-based heritability when converted to liability scale (Falconer method)</a:t>
            </a:r>
          </a:p>
          <a:p>
            <a:endParaRPr lang="en-US" sz="2800" dirty="0"/>
          </a:p>
          <a:p>
            <a:r>
              <a:rPr lang="en-US" sz="2800" u="sng" dirty="0" smtClean="0"/>
              <a:t>Deep polygenic risk score</a:t>
            </a:r>
            <a:r>
              <a:rPr lang="en-US" sz="2800" dirty="0" smtClean="0"/>
              <a:t>: non-additive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2800" i="1" dirty="0" smtClean="0"/>
              <a:t>Imputation based score</a:t>
            </a:r>
            <a:r>
              <a:rPr lang="en-US" sz="2800" dirty="0" smtClean="0"/>
              <a:t>: downward biased estimator of broad-sense heritability (includes epistatic effects)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2800" i="1" dirty="0" smtClean="0"/>
              <a:t>Full model score</a:t>
            </a:r>
            <a:r>
              <a:rPr lang="en-US" sz="2800" dirty="0" smtClean="0"/>
              <a:t>: in limit, provides upper-bound on X-based liability for arbitrary molecular phenotypes</a:t>
            </a:r>
          </a:p>
          <a:p>
            <a:pPr marL="914400" lvl="1" indent="-457200">
              <a:buFont typeface="Arial" charset="0"/>
              <a:buChar char="•"/>
            </a:pP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29899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4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81834" y="539468"/>
            <a:ext cx="8866703" cy="7844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Causality and liability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647895" y="2371871"/>
            <a:ext cx="3747541" cy="347771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548554" y="4213548"/>
            <a:ext cx="1646420" cy="155897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42440" y="2577507"/>
            <a:ext cx="1646420" cy="1558979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06731" y="5264814"/>
            <a:ext cx="21407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Genome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81834" y="1671187"/>
            <a:ext cx="21407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(Macro)-</a:t>
            </a:r>
            <a:r>
              <a:rPr lang="en-US" sz="3200" dirty="0" err="1" smtClean="0"/>
              <a:t>Enviroment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0062177" y="3591336"/>
            <a:ext cx="1149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SCZ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137710" y="1750911"/>
            <a:ext cx="27679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Transcriptome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760915" y="4663817"/>
            <a:ext cx="1227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</a:t>
            </a:r>
            <a:r>
              <a:rPr lang="en-US" sz="3200" dirty="0" smtClean="0"/>
              <a:t>-</a:t>
            </a:r>
            <a:r>
              <a:rPr lang="en-US" sz="3200" dirty="0" err="1" smtClean="0"/>
              <a:t>det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530372" y="3044002"/>
            <a:ext cx="1227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e-</a:t>
            </a:r>
            <a:r>
              <a:rPr lang="en-US" sz="3200" dirty="0" err="1" smtClean="0"/>
              <a:t>det</a:t>
            </a:r>
            <a:endParaRPr lang="en-US" sz="3200" dirty="0"/>
          </a:p>
        </p:txBody>
      </p:sp>
      <p:sp>
        <p:nvSpPr>
          <p:cNvPr id="13" name="Oval 12"/>
          <p:cNvSpPr/>
          <p:nvPr/>
        </p:nvSpPr>
        <p:spPr>
          <a:xfrm>
            <a:off x="6988860" y="3454042"/>
            <a:ext cx="1253346" cy="118953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011898" y="3591336"/>
            <a:ext cx="12279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trait-</a:t>
            </a:r>
            <a:r>
              <a:rPr lang="en-US" sz="2800" dirty="0" err="1" smtClean="0"/>
              <a:t>det</a:t>
            </a:r>
            <a:endParaRPr lang="en-US" sz="280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3358742" y="5384894"/>
            <a:ext cx="2785602" cy="17230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358742" y="2577507"/>
            <a:ext cx="2533601" cy="34179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1" idx="6"/>
          </p:cNvCxnSpPr>
          <p:nvPr/>
        </p:nvCxnSpPr>
        <p:spPr>
          <a:xfrm flipV="1">
            <a:off x="7782810" y="4057316"/>
            <a:ext cx="2065727" cy="11522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7993719" y="4301379"/>
            <a:ext cx="2484103" cy="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5025008" y="1750911"/>
            <a:ext cx="5349130" cy="3089391"/>
          </a:xfrm>
          <a:prstGeom prst="arc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3023933" y="1757453"/>
            <a:ext cx="4739783" cy="33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5146434" y="2917672"/>
            <a:ext cx="2636376" cy="2302332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407335" y="4812390"/>
            <a:ext cx="3010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</a:t>
            </a:r>
            <a:r>
              <a:rPr lang="en-US" sz="2800" dirty="0" smtClean="0">
                <a:solidFill>
                  <a:srgbClr val="FF0000"/>
                </a:solidFill>
              </a:rPr>
              <a:t>ausal component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529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5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21873" y="299625"/>
            <a:ext cx="8866703" cy="7844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cQTL</a:t>
            </a:r>
            <a:r>
              <a:rPr lang="en-US" dirty="0" smtClean="0"/>
              <a:t> statistics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328" y="1159243"/>
            <a:ext cx="5809867" cy="4357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-221351" y="2672577"/>
            <a:ext cx="133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# </a:t>
            </a:r>
            <a:r>
              <a:rPr lang="en-US" sz="2400" dirty="0" err="1" smtClean="0"/>
              <a:t>cQTL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494992" y="5190152"/>
            <a:ext cx="2251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chromosome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55759" y="1529757"/>
            <a:ext cx="857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1017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759636" y="4380387"/>
            <a:ext cx="563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15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218543" y="4380387"/>
            <a:ext cx="563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5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562797" y="4380386"/>
            <a:ext cx="563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2382" y="952411"/>
            <a:ext cx="114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cQTLs</a:t>
            </a:r>
            <a:endParaRPr lang="en-US" sz="24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0649" y="1159243"/>
            <a:ext cx="5936571" cy="445242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 rot="16200000">
            <a:off x="5498743" y="2774218"/>
            <a:ext cx="1339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# </a:t>
            </a:r>
            <a:r>
              <a:rPr lang="en-US" sz="2400" dirty="0" err="1"/>
              <a:t>e</a:t>
            </a:r>
            <a:r>
              <a:rPr lang="en-US" sz="2400" dirty="0" err="1" smtClean="0"/>
              <a:t>QTL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8215086" y="5231833"/>
            <a:ext cx="2251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chromosome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8502476" y="994092"/>
            <a:ext cx="114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e</a:t>
            </a:r>
            <a:r>
              <a:rPr lang="en-US" sz="2400" dirty="0" err="1" smtClean="0"/>
              <a:t>QTLs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220637" y="5849753"/>
            <a:ext cx="9211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Count stats: c-samples=74, e-samples=1452</a:t>
            </a:r>
            <a:r>
              <a:rPr lang="en-US" sz="2800" smtClean="0"/>
              <a:t>, intersection=46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8805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08912"/>
            <a:ext cx="10515600" cy="1325563"/>
          </a:xfrm>
        </p:spPr>
        <p:txBody>
          <a:bodyPr/>
          <a:lstStyle/>
          <a:p>
            <a:r>
              <a:rPr lang="en-US" smtClean="0"/>
              <a:t>Previous results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67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389181"/>
              </p:ext>
            </p:extLst>
          </p:nvPr>
        </p:nvGraphicFramePr>
        <p:xfrm>
          <a:off x="700998" y="1218190"/>
          <a:ext cx="10873884" cy="24415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3412"/>
                <a:gridCol w="1553412"/>
                <a:gridCol w="1553412"/>
                <a:gridCol w="1553412"/>
                <a:gridCol w="1553412"/>
                <a:gridCol w="1553412"/>
                <a:gridCol w="1553412"/>
              </a:tblGrid>
              <a:tr h="732625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SCZ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BIP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ASD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Gender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Ethnicity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Age (&gt;51)</a:t>
                      </a:r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 (LR)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54.6%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56.7%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99.0%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61.9%</a:t>
                      </a:r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Tr</a:t>
                      </a:r>
                      <a:r>
                        <a:rPr lang="en-US" sz="2400" dirty="0" smtClean="0"/>
                        <a:t> (LR)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63.0%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63.3%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51.7%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69.7%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86.0%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81.2%</a:t>
                      </a:r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Tr</a:t>
                      </a:r>
                      <a:r>
                        <a:rPr lang="en-US" sz="2400" baseline="0" dirty="0" smtClean="0"/>
                        <a:t> (DSPN)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70.6%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67.2%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68.3%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72.1%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87.7%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86.2%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525634" y="171842"/>
            <a:ext cx="10934846" cy="7844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Full dataset results (10 fold cross val. </a:t>
            </a:r>
            <a:r>
              <a:rPr lang="en-US" dirty="0"/>
              <a:t>a</a:t>
            </a:r>
            <a:r>
              <a:rPr lang="en-US" dirty="0" smtClean="0"/>
              <a:t>verage)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6200000">
            <a:off x="-1014385" y="2132242"/>
            <a:ext cx="2718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Predictive accuracy</a:t>
            </a:r>
            <a:endParaRPr lang="en-US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080349"/>
              </p:ext>
            </p:extLst>
          </p:nvPr>
        </p:nvGraphicFramePr>
        <p:xfrm>
          <a:off x="700997" y="3787569"/>
          <a:ext cx="6213648" cy="24415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3412"/>
                <a:gridCol w="1553412"/>
                <a:gridCol w="1553412"/>
                <a:gridCol w="1553412"/>
              </a:tblGrid>
              <a:tr h="732625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SCZ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BIP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ASD</a:t>
                      </a:r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 (LR)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3.4%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0%</a:t>
                      </a:r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Tr</a:t>
                      </a:r>
                      <a:r>
                        <a:rPr lang="en-US" sz="2400" dirty="0" smtClean="0"/>
                        <a:t> (LR)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4.8%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8.7%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1.8%</a:t>
                      </a:r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Tr</a:t>
                      </a:r>
                      <a:r>
                        <a:rPr lang="en-US" sz="2400" baseline="0" dirty="0" smtClean="0"/>
                        <a:t> (DSPN)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19.2%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20.9%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15.9%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 rot="16200000">
            <a:off x="-1014386" y="4701621"/>
            <a:ext cx="2718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Variance explained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067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8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49191" y="576069"/>
            <a:ext cx="8452105" cy="7844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Current heritability estimates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178941"/>
              </p:ext>
            </p:extLst>
          </p:nvPr>
        </p:nvGraphicFramePr>
        <p:xfrm>
          <a:off x="1749206" y="1960617"/>
          <a:ext cx="8452104" cy="3011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3026"/>
                <a:gridCol w="2113026"/>
                <a:gridCol w="2113026"/>
                <a:gridCol w="2113026"/>
              </a:tblGrid>
              <a:tr h="732625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SCZ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BIP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ASD</a:t>
                      </a:r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Twin-based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76%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58%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73-93%</a:t>
                      </a:r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Common</a:t>
                      </a:r>
                      <a:r>
                        <a:rPr lang="en-US" sz="2400" baseline="0" dirty="0" smtClean="0"/>
                        <a:t> SNPs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23% (25.6%)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25% (20.5%)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49% (24.3%)</a:t>
                      </a:r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GWAS SNPs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569640">
                <a:tc>
                  <a:txBody>
                    <a:bodyPr/>
                    <a:lstStyle/>
                    <a:p>
                      <a:r>
                        <a:rPr lang="en-US" sz="2400" smtClean="0"/>
                        <a:t>eSNPs</a:t>
                      </a:r>
                      <a:r>
                        <a:rPr lang="en-US" sz="2400" baseline="0" smtClean="0"/>
                        <a:t> (PFC)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187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93270" y="648187"/>
            <a:ext cx="10797209" cy="873753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Nagelkerke’s</a:t>
            </a:r>
            <a:r>
              <a:rPr lang="en-US" dirty="0" smtClean="0"/>
              <a:t> R^2 &amp; liability-scale variance explained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19591" y="2317861"/>
            <a:ext cx="22463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Nagelkerke’s</a:t>
            </a:r>
            <a:r>
              <a:rPr lang="en-US" sz="2200" dirty="0" smtClean="0"/>
              <a:t> R^2: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3774" y="1866554"/>
            <a:ext cx="2578100" cy="1333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9591" y="4014855"/>
            <a:ext cx="42466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Variance on liability scale:</a:t>
            </a:r>
            <a:endParaRPr lang="en-US" sz="2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4877" y="3892522"/>
            <a:ext cx="5415177" cy="55322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943F3-DA6B-B544-8A2F-DCAA95611F67}" type="slidenum">
              <a:rPr lang="en-US" smtClean="0"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19591" y="4984818"/>
            <a:ext cx="37795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Prevalences</a:t>
            </a:r>
            <a:r>
              <a:rPr lang="en-US" sz="2200" dirty="0" smtClean="0"/>
              <a:t>:</a:t>
            </a:r>
          </a:p>
          <a:p>
            <a:endParaRPr lang="en-US" sz="2200" dirty="0"/>
          </a:p>
          <a:p>
            <a:r>
              <a:rPr lang="en-US" sz="2200" dirty="0" smtClean="0"/>
              <a:t>SCZ: 1.1%; BIP: 2.8%; ASD: 1.5%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85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465</Words>
  <Application>Microsoft Macintosh PowerPoint</Application>
  <PresentationFormat>Widescreen</PresentationFormat>
  <Paragraphs>175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Previous results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DBM Trait prediction updates</dc:title>
  <dc:creator>Microsoft Office User</dc:creator>
  <cp:lastModifiedBy>Microsoft Office User</cp:lastModifiedBy>
  <cp:revision>158</cp:revision>
  <dcterms:created xsi:type="dcterms:W3CDTF">2017-12-06T15:57:49Z</dcterms:created>
  <dcterms:modified xsi:type="dcterms:W3CDTF">2018-02-01T18:52:45Z</dcterms:modified>
</cp:coreProperties>
</file>