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 snapToGrid="0" snapToObjects="1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5221-7C76-E341-B2D0-6AC28681363C}" type="datetimeFigureOut">
              <a:rPr lang="en-US" smtClean="0"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9418-C0DC-CD45-AFFB-95B24A1D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3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5221-7C76-E341-B2D0-6AC28681363C}" type="datetimeFigureOut">
              <a:rPr lang="en-US" smtClean="0"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9418-C0DC-CD45-AFFB-95B24A1D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7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5221-7C76-E341-B2D0-6AC28681363C}" type="datetimeFigureOut">
              <a:rPr lang="en-US" smtClean="0"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9418-C0DC-CD45-AFFB-95B24A1D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4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rgbClr val="0070C0"/>
                </a:solidFill>
                <a:latin typeface="+mj-lt"/>
                <a:ea typeface="Garamond" charset="0"/>
                <a:cs typeface="Garamon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+mn-lt"/>
                <a:ea typeface="Garamond" charset="0"/>
                <a:cs typeface="Garamond" charset="0"/>
              </a:defRPr>
            </a:lvl1pPr>
            <a:lvl2pPr>
              <a:defRPr sz="2000">
                <a:latin typeface="+mn-lt"/>
                <a:ea typeface="Garamond" charset="0"/>
                <a:cs typeface="Garamond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5221-7C76-E341-B2D0-6AC28681363C}" type="datetimeFigureOut">
              <a:rPr lang="en-US" smtClean="0"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9418-C0DC-CD45-AFFB-95B24A1D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5221-7C76-E341-B2D0-6AC28681363C}" type="datetimeFigureOut">
              <a:rPr lang="en-US" smtClean="0"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9418-C0DC-CD45-AFFB-95B24A1D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4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5221-7C76-E341-B2D0-6AC28681363C}" type="datetimeFigureOut">
              <a:rPr lang="en-US" smtClean="0"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9418-C0DC-CD45-AFFB-95B24A1D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5221-7C76-E341-B2D0-6AC28681363C}" type="datetimeFigureOut">
              <a:rPr lang="en-US" smtClean="0"/>
              <a:t>2/1/18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9418-C0DC-CD45-AFFB-95B24A1D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3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5221-7C76-E341-B2D0-6AC28681363C}" type="datetimeFigureOut">
              <a:rPr lang="en-US" smtClean="0"/>
              <a:t>2/1/18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9418-C0DC-CD45-AFFB-95B24A1D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5221-7C76-E341-B2D0-6AC28681363C}" type="datetimeFigureOut">
              <a:rPr lang="en-US" smtClean="0"/>
              <a:t>2/1/18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9418-C0DC-CD45-AFFB-95B24A1D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2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5221-7C76-E341-B2D0-6AC28681363C}" type="datetimeFigureOut">
              <a:rPr lang="en-US" smtClean="0"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9418-C0DC-CD45-AFFB-95B24A1D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5221-7C76-E341-B2D0-6AC28681363C}" type="datetimeFigureOut">
              <a:rPr lang="en-US" smtClean="0"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9418-C0DC-CD45-AFFB-95B24A1D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35221-7C76-E341-B2D0-6AC28681363C}" type="datetimeFigureOut">
              <a:rPr lang="en-US" smtClean="0"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9418-C0DC-CD45-AFFB-95B24A1D1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7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ea typeface="Garamond" charset="0"/>
                <a:cs typeface="Garamond" charset="0"/>
              </a:rPr>
              <a:t>Proposals for projects to be implemented in Quantum Computing Platforms</a:t>
            </a:r>
            <a:endParaRPr lang="en-US" sz="3200" dirty="0">
              <a:solidFill>
                <a:srgbClr val="0070C0"/>
              </a:solidFill>
              <a:ea typeface="Garamond" charset="0"/>
              <a:cs typeface="Garamon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62208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+mj-lt"/>
                <a:ea typeface="Garamond" charset="0"/>
                <a:cs typeface="Garamond" charset="0"/>
              </a:rPr>
              <a:t>Gerstein Lab</a:t>
            </a:r>
          </a:p>
          <a:p>
            <a:r>
              <a:rPr lang="en-US" dirty="0" smtClean="0">
                <a:latin typeface="+mj-lt"/>
                <a:ea typeface="Garamond" charset="0"/>
                <a:cs typeface="Garamond" charset="0"/>
              </a:rPr>
              <a:t>Yale University</a:t>
            </a:r>
          </a:p>
        </p:txBody>
      </p:sp>
    </p:spTree>
    <p:extLst>
      <p:ext uri="{BB962C8B-B14F-4D97-AF65-F5344CB8AC3E}">
        <p14:creationId xmlns:p14="http://schemas.microsoft.com/office/powerpoint/2010/main" val="1341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ea typeface="Garamond" charset="0"/>
                <a:cs typeface="Garamond" charset="0"/>
              </a:rPr>
              <a:t>Possible areas for QC intervention</a:t>
            </a:r>
            <a:endParaRPr lang="en-US" sz="2800" dirty="0">
              <a:solidFill>
                <a:srgbClr val="0070C0"/>
              </a:solidFill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Network Analyses:</a:t>
            </a:r>
          </a:p>
          <a:p>
            <a:pPr lvl="1"/>
            <a:r>
              <a:rPr lang="en-US" sz="2000" smtClean="0">
                <a:latin typeface="+mn-lt"/>
              </a:rPr>
              <a:t>WGCNA </a:t>
            </a:r>
          </a:p>
          <a:p>
            <a:pPr lvl="1"/>
            <a:r>
              <a:rPr lang="en-US" sz="2000" dirty="0" err="1" smtClean="0">
                <a:latin typeface="+mn-lt"/>
              </a:rPr>
              <a:t>MrTADfinder</a:t>
            </a:r>
            <a:r>
              <a:rPr lang="en-US" sz="2000" dirty="0" smtClean="0">
                <a:latin typeface="+mn-lt"/>
              </a:rPr>
              <a:t>: a Hi-C map-based TAD region discovery analysis)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Genomic Security</a:t>
            </a:r>
          </a:p>
          <a:p>
            <a:endParaRPr lang="en-US" sz="2400" dirty="0"/>
          </a:p>
          <a:p>
            <a:r>
              <a:rPr lang="en-US" dirty="0" smtClean="0">
                <a:latin typeface="+mn-lt"/>
              </a:rPr>
              <a:t>Non-negative Matrix factorization (NMF)</a:t>
            </a:r>
          </a:p>
        </p:txBody>
      </p:sp>
    </p:spTree>
    <p:extLst>
      <p:ext uri="{BB962C8B-B14F-4D97-AF65-F5344CB8AC3E}">
        <p14:creationId xmlns:p14="http://schemas.microsoft.com/office/powerpoint/2010/main" val="3721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200" y="26537"/>
            <a:ext cx="10535470" cy="807854"/>
          </a:xfrm>
        </p:spPr>
        <p:txBody>
          <a:bodyPr/>
          <a:lstStyle/>
          <a:p>
            <a:r>
              <a:rPr lang="en-US" dirty="0" smtClean="0"/>
              <a:t>Weighted Gene Co-Expression Network Analysis (WGCNA)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5770" y="1074420"/>
                <a:ext cx="10961370" cy="562356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+mn-lt"/>
                  </a:rPr>
                  <a:t>Commonly used workhorse for gene cluster identification across samples</a:t>
                </a:r>
              </a:p>
              <a:p>
                <a:endParaRPr lang="en-US" dirty="0" smtClean="0">
                  <a:latin typeface="+mn-lt"/>
                </a:endParaRPr>
              </a:p>
              <a:p>
                <a:r>
                  <a:rPr lang="en-US" dirty="0" smtClean="0">
                    <a:latin typeface="+mn-lt"/>
                  </a:rPr>
                  <a:t>Can be broadly expanded for use across other types of networks as well (genotypes, </a:t>
                </a:r>
                <a:r>
                  <a:rPr lang="en-US" dirty="0" err="1" smtClean="0">
                    <a:latin typeface="+mn-lt"/>
                  </a:rPr>
                  <a:t>epigenomic</a:t>
                </a:r>
                <a:r>
                  <a:rPr lang="en-US" dirty="0" smtClean="0">
                    <a:latin typeface="+mn-lt"/>
                  </a:rPr>
                  <a:t> data sets, etc.)</a:t>
                </a:r>
              </a:p>
              <a:p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T</a:t>
                </a:r>
                <a:r>
                  <a:rPr lang="en-US" dirty="0" smtClean="0">
                    <a:latin typeface="+mn-lt"/>
                  </a:rPr>
                  <a:t>he time cost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𝒪</m:t>
                    </m:r>
                    <m:d>
                      <m:dPr>
                        <m:ctrlPr>
                          <a:rPr lang="mr-IN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mr-IN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latin typeface="+mn-lt"/>
                  </a:rPr>
                  <a:t> for hierarchical clustering, in addition to time cost of generating dissimilarity matrices </a:t>
                </a:r>
                <a:r>
                  <a:rPr lang="mr-IN" dirty="0" smtClean="0">
                    <a:latin typeface="+mn-lt"/>
                  </a:rPr>
                  <a:t>–</a:t>
                </a:r>
                <a:r>
                  <a:rPr lang="en-US" dirty="0" smtClean="0">
                    <a:latin typeface="+mn-lt"/>
                  </a:rPr>
                  <a:t> potential for improvement with QC? Major cost from topological overlap calculation:</a:t>
                </a:r>
              </a:p>
              <a:p>
                <a:endParaRPr lang="en-US" dirty="0" smtClean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endParaRPr lang="en-US" dirty="0" smtClean="0">
                  <a:latin typeface="+mn-lt"/>
                </a:endParaRPr>
              </a:p>
              <a:p>
                <a:endParaRPr lang="en-US" dirty="0"/>
              </a:p>
              <a:p>
                <a:r>
                  <a:rPr lang="en-US" dirty="0" smtClean="0">
                    <a:latin typeface="+mn-lt"/>
                  </a:rPr>
                  <a:t>But an outstanding issue maybe memory cost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𝒪</m:t>
                    </m:r>
                    <m:d>
                      <m:dPr>
                        <m:ctrlPr>
                          <a:rPr lang="mr-IN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mr-IN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latin typeface="+mn-lt"/>
                </a:endParaRP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770" y="1074420"/>
                <a:ext cx="10961370" cy="5623560"/>
              </a:xfrm>
              <a:blipFill rotWithShape="0">
                <a:blip r:embed="rId2"/>
                <a:stretch>
                  <a:fillRect l="-723" t="-1517" b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730" y="4454008"/>
            <a:ext cx="4241800" cy="1066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00" y="5640822"/>
            <a:ext cx="3898900" cy="55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455" y="5640822"/>
            <a:ext cx="5727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243" r="-4854"/>
          <a:stretch/>
        </p:blipFill>
        <p:spPr>
          <a:xfrm>
            <a:off x="3529059" y="1098345"/>
            <a:ext cx="6126480" cy="4295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2818685" y="2664211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Tissues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33330" y="5342966"/>
            <a:ext cx="11286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+/-</a:t>
            </a:r>
            <a:r>
              <a:rPr lang="en-US" sz="1500" dirty="0" err="1"/>
              <a:t>ve</a:t>
            </a:r>
            <a:r>
              <a:rPr lang="en-US" sz="1500" dirty="0"/>
              <a:t> </a:t>
            </a:r>
            <a:r>
              <a:rPr lang="en-US" sz="1500" dirty="0" err="1"/>
              <a:t>corr</a:t>
            </a:r>
            <a:r>
              <a:rPr lang="en-US" sz="15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4706" y="5564847"/>
            <a:ext cx="11286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p&lt;0.001: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5928" y="617483"/>
            <a:ext cx="520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Garamond" charset="0"/>
                <a:cs typeface="Garamond" charset="0"/>
              </a:rPr>
              <a:t>Identifying brain co-expression modules </a:t>
            </a:r>
            <a:endParaRPr lang="en-US" sz="2400" dirty="0">
              <a:ea typeface="Garamond" charset="0"/>
              <a:cs typeface="Garamond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8958058" y="3743651"/>
            <a:ext cx="121920" cy="10058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8515468" y="4174704"/>
            <a:ext cx="1413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Brain regions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950452" y="5780787"/>
            <a:ext cx="4164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a typeface="Garamond" charset="0"/>
                <a:cs typeface="Garamond" charset="0"/>
              </a:rPr>
              <a:t>Modules (ordered by brain-specificity)</a:t>
            </a:r>
            <a:endParaRPr lang="en-US" sz="2000" dirty="0">
              <a:ea typeface="Garamond" charset="0"/>
              <a:cs typeface="Garamond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529059" y="5501391"/>
            <a:ext cx="1169234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31135" y="5501391"/>
            <a:ext cx="41622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540667" y="5666131"/>
            <a:ext cx="98935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429058" y="5657799"/>
            <a:ext cx="464331" cy="833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01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rTADFinder…"/>
          <p:cNvSpPr txBox="1"/>
          <p:nvPr/>
        </p:nvSpPr>
        <p:spPr>
          <a:xfrm>
            <a:off x="2056805" y="264228"/>
            <a:ext cx="7867924" cy="124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>
              <a:defRPr sz="48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2800" dirty="0" smtClean="0">
                <a:solidFill>
                  <a:srgbClr val="0070C0"/>
                </a:solidFill>
                <a:latin typeface="+mj-lt"/>
              </a:rPr>
              <a:t>MrTADFinder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*</a:t>
            </a:r>
            <a:endParaRPr sz="2000" dirty="0">
              <a:solidFill>
                <a:srgbClr val="0070C0"/>
              </a:solidFill>
              <a:latin typeface="+mj-lt"/>
            </a:endParaRPr>
          </a:p>
          <a:p>
            <a:pPr algn="ctr">
              <a:defRPr sz="3000"/>
            </a:pPr>
            <a:r>
              <a:rPr sz="2109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sz="2200" dirty="0">
                <a:solidFill>
                  <a:srgbClr val="0070C0"/>
                </a:solidFill>
                <a:latin typeface="+mj-lt"/>
              </a:rPr>
              <a:t>Identifying topologically associating domains in multiple resolutions</a:t>
            </a:r>
          </a:p>
          <a:p>
            <a:pPr>
              <a:defRPr sz="3700" b="0"/>
            </a:pPr>
            <a:r>
              <a:rPr sz="2601" dirty="0"/>
              <a:t> </a:t>
            </a:r>
          </a:p>
        </p:txBody>
      </p:sp>
      <p:grpSp>
        <p:nvGrpSpPr>
          <p:cNvPr id="124" name="Group"/>
          <p:cNvGrpSpPr/>
          <p:nvPr/>
        </p:nvGrpSpPr>
        <p:grpSpPr>
          <a:xfrm>
            <a:off x="2413704" y="2589220"/>
            <a:ext cx="7364592" cy="3015314"/>
            <a:chOff x="0" y="0"/>
            <a:chExt cx="10474085" cy="4288445"/>
          </a:xfrm>
        </p:grpSpPr>
        <p:pic>
          <p:nvPicPr>
            <p:cNvPr id="122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474086" cy="4288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Rectangle"/>
            <p:cNvSpPr/>
            <p:nvPr/>
          </p:nvSpPr>
          <p:spPr>
            <a:xfrm>
              <a:off x="7789643" y="4031563"/>
              <a:ext cx="2590007" cy="20558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</p:grpSp>
      <p:sp>
        <p:nvSpPr>
          <p:cNvPr id="10" name="HiC"/>
          <p:cNvSpPr txBox="1"/>
          <p:nvPr/>
        </p:nvSpPr>
        <p:spPr>
          <a:xfrm>
            <a:off x="8455192" y="1508868"/>
            <a:ext cx="46326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000" b="1" dirty="0"/>
              <a:t>HiC</a:t>
            </a:r>
          </a:p>
        </p:txBody>
      </p:sp>
      <p:sp>
        <p:nvSpPr>
          <p:cNvPr id="11" name="Graph"/>
          <p:cNvSpPr txBox="1"/>
          <p:nvPr/>
        </p:nvSpPr>
        <p:spPr>
          <a:xfrm>
            <a:off x="3315817" y="1506043"/>
            <a:ext cx="75443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000" b="1" dirty="0"/>
              <a:t>Graph</a:t>
            </a:r>
          </a:p>
        </p:txBody>
      </p:sp>
      <p:sp>
        <p:nvSpPr>
          <p:cNvPr id="12" name="Modularity detection"/>
          <p:cNvSpPr txBox="1"/>
          <p:nvPr/>
        </p:nvSpPr>
        <p:spPr>
          <a:xfrm>
            <a:off x="2647391" y="2182552"/>
            <a:ext cx="2914498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r>
              <a:rPr dirty="0"/>
              <a:t>Modularity detection</a:t>
            </a:r>
          </a:p>
        </p:txBody>
      </p:sp>
      <p:sp>
        <p:nvSpPr>
          <p:cNvPr id="13" name="TAD detection"/>
          <p:cNvSpPr txBox="1"/>
          <p:nvPr/>
        </p:nvSpPr>
        <p:spPr>
          <a:xfrm>
            <a:off x="7890797" y="2155203"/>
            <a:ext cx="203393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r>
              <a:rPr dirty="0"/>
              <a:t>TAD detection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51710" y="6332220"/>
            <a:ext cx="671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*Yan K-K, Lou S, Gerstein M (2017), </a:t>
            </a:r>
            <a:r>
              <a:rPr lang="it-IT" i="1" dirty="0" err="1" smtClean="0"/>
              <a:t>PLoS</a:t>
            </a:r>
            <a:r>
              <a:rPr lang="it-IT" i="1" dirty="0" smtClean="0"/>
              <a:t> </a:t>
            </a:r>
            <a:r>
              <a:rPr lang="it-IT" i="1" dirty="0" err="1" smtClean="0"/>
              <a:t>Comput</a:t>
            </a:r>
            <a:r>
              <a:rPr lang="it-IT" i="1" dirty="0" smtClean="0"/>
              <a:t> </a:t>
            </a:r>
            <a:r>
              <a:rPr lang="it-IT" i="1" dirty="0" err="1" smtClean="0"/>
              <a:t>Biol</a:t>
            </a:r>
            <a:r>
              <a:rPr lang="it-IT" i="1" dirty="0" smtClean="0"/>
              <a:t> </a:t>
            </a:r>
            <a:r>
              <a:rPr lang="it-IT" dirty="0" smtClean="0"/>
              <a:t>13(7): e1005647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Figure1_v2.pdf" descr="Figure1_v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363" y="966872"/>
            <a:ext cx="11310313" cy="48624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375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385"/>
            <a:ext cx="10515600" cy="857885"/>
          </a:xfrm>
        </p:spPr>
        <p:txBody>
          <a:bodyPr>
            <a:normAutofit/>
          </a:bodyPr>
          <a:lstStyle/>
          <a:p>
            <a:r>
              <a:rPr lang="en-US" dirty="0" smtClean="0"/>
              <a:t>Genomic privacy:</a:t>
            </a:r>
            <a:r>
              <a:rPr lang="en-US" sz="2000" dirty="0" smtClean="0"/>
              <a:t>*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Information leakage from functional genomics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3011"/>
                <a:ext cx="10683240" cy="5069958"/>
              </a:xfrm>
            </p:spPr>
            <p:txBody>
              <a:bodyPr/>
              <a:lstStyle/>
              <a:p>
                <a:r>
                  <a:rPr lang="en-US" dirty="0" smtClean="0"/>
                  <a:t>Quantifying the information leakage risk from functional genomics datasets, such as </a:t>
                </a:r>
                <a:r>
                  <a:rPr lang="en-US" dirty="0" err="1" smtClean="0"/>
                  <a:t>eQTLs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Define the problem in terms of potential method of identity “hacking”</a:t>
                </a:r>
              </a:p>
              <a:p>
                <a:pPr lvl="1"/>
                <a:r>
                  <a:rPr lang="en-US" dirty="0" smtClean="0"/>
                  <a:t>Use publicly available phenotypes (such as gene expression) to predict genotypes, using </a:t>
                </a:r>
                <a:r>
                  <a:rPr lang="en-US" dirty="0" err="1" smtClean="0"/>
                  <a:t>eQTL</a:t>
                </a:r>
                <a:r>
                  <a:rPr lang="en-US" dirty="0" smtClean="0"/>
                  <a:t> information</a:t>
                </a:r>
              </a:p>
              <a:p>
                <a:pPr lvl="1"/>
                <a:r>
                  <a:rPr lang="en-US" dirty="0" smtClean="0"/>
                  <a:t>Measure proximity to stolen genotype information</a:t>
                </a:r>
              </a:p>
              <a:p>
                <a:pPr lvl="1"/>
                <a:r>
                  <a:rPr lang="en-US" dirty="0" smtClean="0"/>
                  <a:t>Use this to link further metadata to the linked individual (such as disease risk, etc.)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Calculates risk in terms of Individual Characterizing Information (ICI) and genotype predictability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dirty="0" smtClean="0"/>
                  <a:t>):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3011"/>
                <a:ext cx="10683240" cy="5069958"/>
              </a:xfrm>
              <a:blipFill rotWithShape="0">
                <a:blip r:embed="rId2"/>
                <a:stretch>
                  <a:fillRect l="-799" t="-1685" r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819686" y="6488668"/>
            <a:ext cx="6552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Harmanci</a:t>
            </a:r>
            <a:r>
              <a:rPr lang="en-US" dirty="0" smtClean="0"/>
              <a:t>, A. and Gerstein, M. (2016) </a:t>
            </a:r>
            <a:r>
              <a:rPr lang="en-US" i="1" dirty="0" smtClean="0"/>
              <a:t>Nat. Methods</a:t>
            </a:r>
            <a:r>
              <a:rPr lang="en-US" dirty="0" smtClean="0"/>
              <a:t> 13(3): 251-256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" y="5339140"/>
            <a:ext cx="3771900" cy="1066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60420" y="5307330"/>
            <a:ext cx="331470" cy="144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454" y="5590004"/>
            <a:ext cx="2689860" cy="4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90" y="911016"/>
            <a:ext cx="7971790" cy="5946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5990" y="697230"/>
            <a:ext cx="6172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06930" y="4141470"/>
            <a:ext cx="6172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0375" y="434791"/>
            <a:ext cx="919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use computational speed-ups when calculating overall risk associated with given data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82245"/>
            <a:ext cx="10515600" cy="6978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Non-negative matrix factorization (NMF) for decomposition and 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0060" y="1005840"/>
                <a:ext cx="11212830" cy="5406390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Solving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𝑌</m:t>
                        </m:r>
                      </m:e>
                    </m:acc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acc>
                      <m:accPr>
                        <m:chr m:val="⃡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𝑊</m:t>
                        </m:r>
                      </m:e>
                    </m:acc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acc>
                      <m:accPr>
                        <m:chr m:val="⃡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 using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mr-IN" i="1" smtClean="0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i="1" smtClean="0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mr-IN" i="0" smtClean="0">
                                <a:latin typeface="Cambria Math" charset="0"/>
                              </a:rPr>
                              <m:t>min</m:t>
                            </m:r>
                          </m:e>
                          <m:lim>
                            <m:acc>
                              <m:accPr>
                                <m:chr m:val="⃡"/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𝑊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acc>
                              <m:accPr>
                                <m:chr m:val="⃡"/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𝑋</m:t>
                                </m:r>
                              </m:e>
                            </m:acc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mr-IN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⃡"/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𝑌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⃡"/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𝑊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acc>
                                  <m:accPr>
                                    <m:chr m:val="⃡"/>
                                    <m:ctrlP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.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≥0, </m:t>
                        </m:r>
                      </m:e>
                    </m:func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≥0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Need to search for a solution when uniqueness is not always guaranteed (for non-convex solution spaces)</a:t>
                </a:r>
              </a:p>
              <a:p>
                <a:endParaRPr lang="en-US" dirty="0"/>
              </a:p>
              <a:p>
                <a:r>
                  <a:rPr lang="en-US" dirty="0" smtClean="0"/>
                  <a:t>Multiple applications with matrix dimensions ranging from number of protein-coding genes (~20k) to number of Single </a:t>
                </a:r>
                <a:r>
                  <a:rPr lang="en-US" dirty="0"/>
                  <a:t>N</a:t>
                </a:r>
                <a:r>
                  <a:rPr lang="en-US" dirty="0" smtClean="0"/>
                  <a:t>ucleotide Variants (~millions)  </a:t>
                </a: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060" y="1005840"/>
                <a:ext cx="11212830" cy="5406390"/>
              </a:xfrm>
              <a:blipFill rotWithShape="0">
                <a:blip r:embed="rId2"/>
                <a:stretch>
                  <a:fillRect l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1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8477</TotalTime>
  <Words>269</Words>
  <Application>Microsoft Macintosh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Garamond</vt:lpstr>
      <vt:lpstr>Helvetica Neue Medium</vt:lpstr>
      <vt:lpstr>Office Theme</vt:lpstr>
      <vt:lpstr>Proposals for projects to be implemented in Quantum Computing Platforms</vt:lpstr>
      <vt:lpstr>Possible areas for QC intervention</vt:lpstr>
      <vt:lpstr>Weighted Gene Co-Expression Network Analysis (WGCNA)</vt:lpstr>
      <vt:lpstr>PowerPoint Presentation</vt:lpstr>
      <vt:lpstr>PowerPoint Presentation</vt:lpstr>
      <vt:lpstr>PowerPoint Presentation</vt:lpstr>
      <vt:lpstr>Genomic privacy:* Information leakage from functional genomics data</vt:lpstr>
      <vt:lpstr>PowerPoint Presentation</vt:lpstr>
      <vt:lpstr>Non-negative matrix factorization (NMF) for decomposition and clustering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Proposals for projects to be implemented in Quantum Computing Platforms</dc:title>
  <dc:creator>Microsoft Office User</dc:creator>
  <cp:lastModifiedBy>Microsoft Office User</cp:lastModifiedBy>
  <cp:revision>24</cp:revision>
  <dcterms:created xsi:type="dcterms:W3CDTF">2018-01-19T01:55:23Z</dcterms:created>
  <dcterms:modified xsi:type="dcterms:W3CDTF">2018-02-01T13:10:54Z</dcterms:modified>
</cp:coreProperties>
</file>