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1" r:id="rId4"/>
    <p:sldId id="262" r:id="rId5"/>
    <p:sldId id="263" r:id="rId6"/>
    <p:sldId id="265" r:id="rId7"/>
    <p:sldId id="266" r:id="rId8"/>
    <p:sldId id="267" r:id="rId9"/>
    <p:sldId id="264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1E2"/>
    <a:srgbClr val="F2EEDF"/>
    <a:srgbClr val="F9F4E5"/>
    <a:srgbClr val="E8E3D4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8942"/>
  </p:normalViewPr>
  <p:slideViewPr>
    <p:cSldViewPr snapToGrid="0" snapToObjects="1">
      <p:cViewPr varScale="1">
        <p:scale>
          <a:sx n="95" d="100"/>
          <a:sy n="95" d="100"/>
        </p:scale>
        <p:origin x="680" y="176"/>
      </p:cViewPr>
      <p:guideLst/>
    </p:cSldViewPr>
  </p:slideViewPr>
  <p:outlineViewPr>
    <p:cViewPr>
      <p:scale>
        <a:sx n="33" d="100"/>
        <a:sy n="33" d="100"/>
      </p:scale>
      <p:origin x="0" y="-54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D2B7D-2D62-7540-ADC4-8187E422C62A}" type="doc">
      <dgm:prSet loTypeId="urn:microsoft.com/office/officeart/2005/8/layout/process2" loCatId="" qsTypeId="urn:microsoft.com/office/officeart/2005/8/quickstyle/simple1" qsCatId="simple" csTypeId="urn:microsoft.com/office/officeart/2005/8/colors/accent3_1" csCatId="accent3" phldr="1"/>
      <dgm:spPr/>
    </dgm:pt>
    <dgm:pt modelId="{FD74B998-49B7-264D-B0DD-A0F267341219}">
      <dgm:prSet phldrT="[Text]" custT="1"/>
      <dgm:spPr/>
      <dgm:t>
        <a:bodyPr/>
        <a:lstStyle/>
        <a:p>
          <a:r>
            <a:rPr lang="en-US" sz="2400" dirty="0" err="1" smtClean="0"/>
            <a:t>Souce</a:t>
          </a:r>
          <a:r>
            <a:rPr lang="en-US" sz="2400" baseline="0" dirty="0" smtClean="0"/>
            <a:t> code .c file</a:t>
          </a:r>
          <a:endParaRPr lang="en-US" sz="2400" dirty="0"/>
        </a:p>
      </dgm:t>
    </dgm:pt>
    <dgm:pt modelId="{FD17EC4B-20AF-804B-9EAA-2E48232C7E59}" type="parTrans" cxnId="{A67CB936-B83A-9D4A-85FF-ADBBD24C57B2}">
      <dgm:prSet/>
      <dgm:spPr/>
      <dgm:t>
        <a:bodyPr/>
        <a:lstStyle/>
        <a:p>
          <a:endParaRPr lang="en-US"/>
        </a:p>
      </dgm:t>
    </dgm:pt>
    <dgm:pt modelId="{B5EC3352-43E2-FF40-BAE7-C05EB985D960}" type="sibTrans" cxnId="{A67CB936-B83A-9D4A-85FF-ADBBD24C57B2}">
      <dgm:prSet/>
      <dgm:spPr/>
      <dgm:t>
        <a:bodyPr/>
        <a:lstStyle/>
        <a:p>
          <a:endParaRPr lang="en-US"/>
        </a:p>
      </dgm:t>
    </dgm:pt>
    <dgm:pt modelId="{B92C6662-6BD3-B544-A745-AC3C19B7A7B3}">
      <dgm:prSet phldrT="[Text]" custT="1"/>
      <dgm:spPr/>
      <dgm:t>
        <a:bodyPr/>
        <a:lstStyle/>
        <a:p>
          <a:r>
            <a:rPr lang="en-US" sz="2400" dirty="0" smtClean="0"/>
            <a:t>Object file</a:t>
          </a:r>
          <a:r>
            <a:rPr lang="en-US" sz="2400" baseline="0" dirty="0" smtClean="0"/>
            <a:t> .o file</a:t>
          </a:r>
          <a:endParaRPr lang="en-US" sz="4100" dirty="0"/>
        </a:p>
      </dgm:t>
    </dgm:pt>
    <dgm:pt modelId="{DFA7E27D-B0BB-C245-968A-F9E98DBE882E}" type="parTrans" cxnId="{55CB7014-AB12-E949-9178-AFD2B0B3690E}">
      <dgm:prSet/>
      <dgm:spPr/>
      <dgm:t>
        <a:bodyPr/>
        <a:lstStyle/>
        <a:p>
          <a:endParaRPr lang="en-US"/>
        </a:p>
      </dgm:t>
    </dgm:pt>
    <dgm:pt modelId="{EF56FFC9-DF80-4540-B9CF-A77B407B8251}" type="sibTrans" cxnId="{55CB7014-AB12-E949-9178-AFD2B0B3690E}">
      <dgm:prSet/>
      <dgm:spPr/>
      <dgm:t>
        <a:bodyPr/>
        <a:lstStyle/>
        <a:p>
          <a:endParaRPr lang="en-US"/>
        </a:p>
      </dgm:t>
    </dgm:pt>
    <dgm:pt modelId="{4C8CA57F-ED11-A14D-8ED5-338883E317DB}">
      <dgm:prSet phldrT="[Text]" custT="1"/>
      <dgm:spPr/>
      <dgm:t>
        <a:bodyPr/>
        <a:lstStyle/>
        <a:p>
          <a:r>
            <a:rPr lang="en-US" sz="2000" dirty="0" smtClean="0"/>
            <a:t>Executable </a:t>
          </a:r>
          <a:r>
            <a:rPr lang="en-US" sz="2000" dirty="0" err="1" smtClean="0"/>
            <a:t>a.out</a:t>
          </a:r>
          <a:r>
            <a:rPr lang="en-US" sz="2000" dirty="0" smtClean="0"/>
            <a:t>/exe</a:t>
          </a:r>
          <a:endParaRPr lang="en-US" sz="2000" dirty="0"/>
        </a:p>
      </dgm:t>
    </dgm:pt>
    <dgm:pt modelId="{5C41B3EB-010E-4A4C-BCE3-D0C27A84825F}" type="parTrans" cxnId="{90910233-CD8F-024E-AD19-353FC546A68D}">
      <dgm:prSet/>
      <dgm:spPr/>
      <dgm:t>
        <a:bodyPr/>
        <a:lstStyle/>
        <a:p>
          <a:endParaRPr lang="en-US"/>
        </a:p>
      </dgm:t>
    </dgm:pt>
    <dgm:pt modelId="{2114D6C1-BC6A-E94C-A377-15914B5F3D48}" type="sibTrans" cxnId="{90910233-CD8F-024E-AD19-353FC546A68D}">
      <dgm:prSet/>
      <dgm:spPr/>
      <dgm:t>
        <a:bodyPr/>
        <a:lstStyle/>
        <a:p>
          <a:endParaRPr lang="en-US"/>
        </a:p>
      </dgm:t>
    </dgm:pt>
    <dgm:pt modelId="{4CF1B7A5-1DA1-334D-A086-57C7A3820AD1}" type="pres">
      <dgm:prSet presAssocID="{1B6D2B7D-2D62-7540-ADC4-8187E422C62A}" presName="linearFlow" presStyleCnt="0">
        <dgm:presLayoutVars>
          <dgm:resizeHandles val="exact"/>
        </dgm:presLayoutVars>
      </dgm:prSet>
      <dgm:spPr/>
    </dgm:pt>
    <dgm:pt modelId="{E0E510D2-A08F-4C40-AF51-58954704D19D}" type="pres">
      <dgm:prSet presAssocID="{FD74B998-49B7-264D-B0DD-A0F267341219}" presName="node" presStyleLbl="node1" presStyleIdx="0" presStyleCnt="3">
        <dgm:presLayoutVars>
          <dgm:bulletEnabled val="1"/>
        </dgm:presLayoutVars>
      </dgm:prSet>
      <dgm:spPr/>
    </dgm:pt>
    <dgm:pt modelId="{28788912-C547-444F-B286-EC98C99F2CC1}" type="pres">
      <dgm:prSet presAssocID="{B5EC3352-43E2-FF40-BAE7-C05EB985D960}" presName="sibTrans" presStyleLbl="sibTrans2D1" presStyleIdx="0" presStyleCnt="2"/>
      <dgm:spPr/>
    </dgm:pt>
    <dgm:pt modelId="{5F5B552C-EB2E-7D4F-A78F-54B67C7FD4D7}" type="pres">
      <dgm:prSet presAssocID="{B5EC3352-43E2-FF40-BAE7-C05EB985D960}" presName="connectorText" presStyleLbl="sibTrans2D1" presStyleIdx="0" presStyleCnt="2"/>
      <dgm:spPr/>
    </dgm:pt>
    <dgm:pt modelId="{2E1549A5-682A-654C-A08B-82D34E1E1E39}" type="pres">
      <dgm:prSet presAssocID="{B92C6662-6BD3-B544-A745-AC3C19B7A7B3}" presName="node" presStyleLbl="node1" presStyleIdx="1" presStyleCnt="3">
        <dgm:presLayoutVars>
          <dgm:bulletEnabled val="1"/>
        </dgm:presLayoutVars>
      </dgm:prSet>
      <dgm:spPr/>
    </dgm:pt>
    <dgm:pt modelId="{E5EFFCDD-AFB9-F645-8D09-E4C2597E0A83}" type="pres">
      <dgm:prSet presAssocID="{EF56FFC9-DF80-4540-B9CF-A77B407B8251}" presName="sibTrans" presStyleLbl="sibTrans2D1" presStyleIdx="1" presStyleCnt="2"/>
      <dgm:spPr/>
    </dgm:pt>
    <dgm:pt modelId="{B077656B-4F2E-D344-A9C8-F91D0FE30C3E}" type="pres">
      <dgm:prSet presAssocID="{EF56FFC9-DF80-4540-B9CF-A77B407B8251}" presName="connectorText" presStyleLbl="sibTrans2D1" presStyleIdx="1" presStyleCnt="2"/>
      <dgm:spPr/>
    </dgm:pt>
    <dgm:pt modelId="{EEC73183-E7CF-8D4B-B3B4-ECD718D6A51F}" type="pres">
      <dgm:prSet presAssocID="{4C8CA57F-ED11-A14D-8ED5-338883E317DB}" presName="node" presStyleLbl="node1" presStyleIdx="2" presStyleCnt="3">
        <dgm:presLayoutVars>
          <dgm:bulletEnabled val="1"/>
        </dgm:presLayoutVars>
      </dgm:prSet>
      <dgm:spPr/>
    </dgm:pt>
  </dgm:ptLst>
  <dgm:cxnLst>
    <dgm:cxn modelId="{7C2B8A1A-441B-2446-9334-78FB031B89F5}" type="presOf" srcId="{B5EC3352-43E2-FF40-BAE7-C05EB985D960}" destId="{5F5B552C-EB2E-7D4F-A78F-54B67C7FD4D7}" srcOrd="1" destOrd="0" presId="urn:microsoft.com/office/officeart/2005/8/layout/process2"/>
    <dgm:cxn modelId="{F58C1241-8460-0248-8517-277841578E97}" type="presOf" srcId="{EF56FFC9-DF80-4540-B9CF-A77B407B8251}" destId="{B077656B-4F2E-D344-A9C8-F91D0FE30C3E}" srcOrd="1" destOrd="0" presId="urn:microsoft.com/office/officeart/2005/8/layout/process2"/>
    <dgm:cxn modelId="{76C4BB70-E0EB-4A45-A8BD-AFED30182ABA}" type="presOf" srcId="{B92C6662-6BD3-B544-A745-AC3C19B7A7B3}" destId="{2E1549A5-682A-654C-A08B-82D34E1E1E39}" srcOrd="0" destOrd="0" presId="urn:microsoft.com/office/officeart/2005/8/layout/process2"/>
    <dgm:cxn modelId="{A67CB936-B83A-9D4A-85FF-ADBBD24C57B2}" srcId="{1B6D2B7D-2D62-7540-ADC4-8187E422C62A}" destId="{FD74B998-49B7-264D-B0DD-A0F267341219}" srcOrd="0" destOrd="0" parTransId="{FD17EC4B-20AF-804B-9EAA-2E48232C7E59}" sibTransId="{B5EC3352-43E2-FF40-BAE7-C05EB985D960}"/>
    <dgm:cxn modelId="{55CB7014-AB12-E949-9178-AFD2B0B3690E}" srcId="{1B6D2B7D-2D62-7540-ADC4-8187E422C62A}" destId="{B92C6662-6BD3-B544-A745-AC3C19B7A7B3}" srcOrd="1" destOrd="0" parTransId="{DFA7E27D-B0BB-C245-968A-F9E98DBE882E}" sibTransId="{EF56FFC9-DF80-4540-B9CF-A77B407B8251}"/>
    <dgm:cxn modelId="{59F3B7F9-B280-6749-ABFF-35B736B22DAD}" type="presOf" srcId="{4C8CA57F-ED11-A14D-8ED5-338883E317DB}" destId="{EEC73183-E7CF-8D4B-B3B4-ECD718D6A51F}" srcOrd="0" destOrd="0" presId="urn:microsoft.com/office/officeart/2005/8/layout/process2"/>
    <dgm:cxn modelId="{A91920AA-1992-0045-BFCD-6AA3840FF0F0}" type="presOf" srcId="{FD74B998-49B7-264D-B0DD-A0F267341219}" destId="{E0E510D2-A08F-4C40-AF51-58954704D19D}" srcOrd="0" destOrd="0" presId="urn:microsoft.com/office/officeart/2005/8/layout/process2"/>
    <dgm:cxn modelId="{74C78AD1-7164-0140-BD02-BC811591E15C}" type="presOf" srcId="{EF56FFC9-DF80-4540-B9CF-A77B407B8251}" destId="{E5EFFCDD-AFB9-F645-8D09-E4C2597E0A83}" srcOrd="0" destOrd="0" presId="urn:microsoft.com/office/officeart/2005/8/layout/process2"/>
    <dgm:cxn modelId="{90910233-CD8F-024E-AD19-353FC546A68D}" srcId="{1B6D2B7D-2D62-7540-ADC4-8187E422C62A}" destId="{4C8CA57F-ED11-A14D-8ED5-338883E317DB}" srcOrd="2" destOrd="0" parTransId="{5C41B3EB-010E-4A4C-BCE3-D0C27A84825F}" sibTransId="{2114D6C1-BC6A-E94C-A377-15914B5F3D48}"/>
    <dgm:cxn modelId="{89A80BDF-1104-164B-AD1E-AE8BBA8A953B}" type="presOf" srcId="{B5EC3352-43E2-FF40-BAE7-C05EB985D960}" destId="{28788912-C547-444F-B286-EC98C99F2CC1}" srcOrd="0" destOrd="0" presId="urn:microsoft.com/office/officeart/2005/8/layout/process2"/>
    <dgm:cxn modelId="{020E75E6-7B06-FD4C-AA75-46DA336C7F50}" type="presOf" srcId="{1B6D2B7D-2D62-7540-ADC4-8187E422C62A}" destId="{4CF1B7A5-1DA1-334D-A086-57C7A3820AD1}" srcOrd="0" destOrd="0" presId="urn:microsoft.com/office/officeart/2005/8/layout/process2"/>
    <dgm:cxn modelId="{6B06F620-7B00-5348-84CA-10269D0AE858}" type="presParOf" srcId="{4CF1B7A5-1DA1-334D-A086-57C7A3820AD1}" destId="{E0E510D2-A08F-4C40-AF51-58954704D19D}" srcOrd="0" destOrd="0" presId="urn:microsoft.com/office/officeart/2005/8/layout/process2"/>
    <dgm:cxn modelId="{34C0345E-641A-A74C-AA33-643FF6A07A7B}" type="presParOf" srcId="{4CF1B7A5-1DA1-334D-A086-57C7A3820AD1}" destId="{28788912-C547-444F-B286-EC98C99F2CC1}" srcOrd="1" destOrd="0" presId="urn:microsoft.com/office/officeart/2005/8/layout/process2"/>
    <dgm:cxn modelId="{488E1F47-2DE9-6642-B66A-3FCFA3BFB458}" type="presParOf" srcId="{28788912-C547-444F-B286-EC98C99F2CC1}" destId="{5F5B552C-EB2E-7D4F-A78F-54B67C7FD4D7}" srcOrd="0" destOrd="0" presId="urn:microsoft.com/office/officeart/2005/8/layout/process2"/>
    <dgm:cxn modelId="{E00C94C8-A65A-A74A-A5AA-3178C7F0FAE6}" type="presParOf" srcId="{4CF1B7A5-1DA1-334D-A086-57C7A3820AD1}" destId="{2E1549A5-682A-654C-A08B-82D34E1E1E39}" srcOrd="2" destOrd="0" presId="urn:microsoft.com/office/officeart/2005/8/layout/process2"/>
    <dgm:cxn modelId="{54CF2BB5-6D46-7946-B81D-CCA3EC6AE8C3}" type="presParOf" srcId="{4CF1B7A5-1DA1-334D-A086-57C7A3820AD1}" destId="{E5EFFCDD-AFB9-F645-8D09-E4C2597E0A83}" srcOrd="3" destOrd="0" presId="urn:microsoft.com/office/officeart/2005/8/layout/process2"/>
    <dgm:cxn modelId="{79432115-E780-8748-B262-D6940CFA1384}" type="presParOf" srcId="{E5EFFCDD-AFB9-F645-8D09-E4C2597E0A83}" destId="{B077656B-4F2E-D344-A9C8-F91D0FE30C3E}" srcOrd="0" destOrd="0" presId="urn:microsoft.com/office/officeart/2005/8/layout/process2"/>
    <dgm:cxn modelId="{3C80FC26-3C4A-7547-9F0B-DD619A25CE36}" type="presParOf" srcId="{4CF1B7A5-1DA1-334D-A086-57C7A3820AD1}" destId="{EEC73183-E7CF-8D4B-B3B4-ECD718D6A51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510D2-A08F-4C40-AF51-58954704D19D}">
      <dsp:nvSpPr>
        <dsp:cNvPr id="0" name=""/>
        <dsp:cNvSpPr/>
      </dsp:nvSpPr>
      <dsp:spPr>
        <a:xfrm>
          <a:off x="874545" y="0"/>
          <a:ext cx="1727438" cy="9596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Souce</a:t>
          </a:r>
          <a:r>
            <a:rPr lang="en-US" sz="2400" kern="1200" baseline="0" dirty="0" smtClean="0"/>
            <a:t> code .c file</a:t>
          </a:r>
          <a:endParaRPr lang="en-US" sz="2400" kern="1200" dirty="0"/>
        </a:p>
      </dsp:txBody>
      <dsp:txXfrm>
        <a:off x="902653" y="28108"/>
        <a:ext cx="1671222" cy="903472"/>
      </dsp:txXfrm>
    </dsp:sp>
    <dsp:sp modelId="{28788912-C547-444F-B286-EC98C99F2CC1}">
      <dsp:nvSpPr>
        <dsp:cNvPr id="0" name=""/>
        <dsp:cNvSpPr/>
      </dsp:nvSpPr>
      <dsp:spPr>
        <a:xfrm rot="5400000">
          <a:off x="1558323" y="983680"/>
          <a:ext cx="359883" cy="431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-5400000">
        <a:off x="1608708" y="1019668"/>
        <a:ext cx="259115" cy="251918"/>
      </dsp:txXfrm>
    </dsp:sp>
    <dsp:sp modelId="{2E1549A5-682A-654C-A08B-82D34E1E1E39}">
      <dsp:nvSpPr>
        <dsp:cNvPr id="0" name=""/>
        <dsp:cNvSpPr/>
      </dsp:nvSpPr>
      <dsp:spPr>
        <a:xfrm>
          <a:off x="874545" y="1439532"/>
          <a:ext cx="1727438" cy="9596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Object file</a:t>
          </a:r>
          <a:r>
            <a:rPr lang="en-US" sz="2400" kern="1200" baseline="0" dirty="0" smtClean="0"/>
            <a:t> .o file</a:t>
          </a:r>
          <a:endParaRPr lang="en-US" sz="4100" kern="1200" dirty="0"/>
        </a:p>
      </dsp:txBody>
      <dsp:txXfrm>
        <a:off x="902653" y="1467640"/>
        <a:ext cx="1671222" cy="903472"/>
      </dsp:txXfrm>
    </dsp:sp>
    <dsp:sp modelId="{E5EFFCDD-AFB9-F645-8D09-E4C2597E0A83}">
      <dsp:nvSpPr>
        <dsp:cNvPr id="0" name=""/>
        <dsp:cNvSpPr/>
      </dsp:nvSpPr>
      <dsp:spPr>
        <a:xfrm rot="5400000">
          <a:off x="1558323" y="2423212"/>
          <a:ext cx="359883" cy="431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-5400000">
        <a:off x="1608708" y="2459200"/>
        <a:ext cx="259115" cy="251918"/>
      </dsp:txXfrm>
    </dsp:sp>
    <dsp:sp modelId="{EEC73183-E7CF-8D4B-B3B4-ECD718D6A51F}">
      <dsp:nvSpPr>
        <dsp:cNvPr id="0" name=""/>
        <dsp:cNvSpPr/>
      </dsp:nvSpPr>
      <dsp:spPr>
        <a:xfrm>
          <a:off x="874545" y="2879064"/>
          <a:ext cx="1727438" cy="9596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Executable </a:t>
          </a:r>
          <a:r>
            <a:rPr lang="en-US" sz="2000" kern="1200" dirty="0" err="1" smtClean="0"/>
            <a:t>a.out</a:t>
          </a:r>
          <a:r>
            <a:rPr lang="en-US" sz="2000" kern="1200" dirty="0" smtClean="0"/>
            <a:t>/exe</a:t>
          </a:r>
          <a:endParaRPr lang="en-US" sz="2000" kern="1200" dirty="0"/>
        </a:p>
      </dsp:txBody>
      <dsp:txXfrm>
        <a:off x="902653" y="2907172"/>
        <a:ext cx="1671222" cy="903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EAB19-6E8E-A549-B349-ABF01E27732D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852AD-DED8-5943-A61B-63905A9D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8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 is like the source code for all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creatures.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language of DNA is digital, but not binary.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8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Copying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dna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whole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bacteria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like</a:t>
            </a:r>
            <a:r>
              <a:rPr lang="zh-CN" altLang="en-US" dirty="0" smtClean="0"/>
              <a:t> </a:t>
            </a:r>
            <a:r>
              <a:rPr lang="en-US" altLang="zh-CN" dirty="0" smtClean="0"/>
              <a:t>20</a:t>
            </a:r>
            <a:r>
              <a:rPr lang="zh-CN" altLang="en-US" dirty="0" smtClean="0"/>
              <a:t> </a:t>
            </a:r>
            <a:r>
              <a:rPr lang="en-US" altLang="zh-CN" dirty="0" smtClean="0"/>
              <a:t>min</a:t>
            </a:r>
          </a:p>
          <a:p>
            <a:endParaRPr lang="zh-CN" altLang="en-US" dirty="0" smtClean="0"/>
          </a:p>
          <a:p>
            <a:r>
              <a:rPr lang="en-US" altLang="zh-CN" dirty="0" smtClean="0"/>
              <a:t>Energy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consumption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bacteria</a:t>
            </a:r>
            <a:r>
              <a:rPr lang="en-US" altLang="zh-CN" baseline="0" dirty="0" smtClean="0"/>
              <a:t>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human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takes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impressive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 case one is broken or </a:t>
            </a:r>
            <a:r>
              <a:rPr lang="en-US" sz="1200" dirty="0" err="1" smtClean="0"/>
              <a:t>unusefully</a:t>
            </a:r>
            <a:r>
              <a:rPr lang="en-US" sz="1200" dirty="0" smtClean="0"/>
              <a:t> mutated, the other independent copy is still there.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is what we would normally call 'failover'.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almost all cells carry around a full copy ('distribution') of the genome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 is needed to #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ifdef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stuff not needed. And that is just how it works. The genetic code is full of #if/#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endif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statements.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9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start of a comment is almost always indicated by the letters 'GT', the end 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signalled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AG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many micrometers did we read? Does this correspond to 6 zeroes or 5? To prevent this problem, data is treated such that these long stretches of no transitions do not occur.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2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 science has tried to patch people with SCID, or 'Severe Combined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Immunodefeciency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which is a very nasty disease which in effect disables the immune system - leading to very ill patients. It has been clear for quite a while now which letters in the DNA need to be fixed in order to cure these people.</a:t>
            </a:r>
          </a:p>
          <a:p>
            <a:endParaRPr lang="en-US" dirty="0" smtClean="0"/>
          </a:p>
          <a:p>
            <a:r>
              <a:rPr lang="en-US" dirty="0" smtClean="0"/>
              <a:t>Obstacle to using </a:t>
            </a:r>
            <a:r>
              <a:rPr lang="en-US" dirty="0" err="1" smtClean="0"/>
              <a:t>crispr</a:t>
            </a:r>
            <a:r>
              <a:rPr lang="en-US" baseline="0" dirty="0" smtClean="0"/>
              <a:t> in humans</a:t>
            </a:r>
          </a:p>
          <a:p>
            <a:endParaRPr lang="en-US" baseline="0" dirty="0" smtClean="0"/>
          </a:p>
          <a:p>
            <a:r>
              <a:rPr lang="en-US" dirty="0" smtClean="0"/>
              <a:t>While inheriting one copy of the mutation confers a benefit, inheriting two copies is a tragedy. Children born with two copies of the genetic mutation have sickle cell anemia, a painful disease that affects the red blood cells.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852AD-DED8-5943-A61B-63905A9DD8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6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4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8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2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1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7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6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4DAB8-B17F-004A-9329-FA45C2279126}" type="datetimeFigureOut">
              <a:rPr lang="en-US" smtClean="0"/>
              <a:t>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93CD6-361B-A143-9B08-BC5C75A9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5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DNA seen through the eyes of a coder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 a hammer, everything looks like a nail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 Xu @</a:t>
            </a:r>
            <a:r>
              <a:rPr lang="en-US" dirty="0" err="1" smtClean="0"/>
              <a:t>jclub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95925" y="6488668"/>
            <a:ext cx="27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Originally from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Bert Hubert</a:t>
            </a:r>
            <a:endParaRPr lang="en-US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"/>
          <a:stretch/>
        </p:blipFill>
        <p:spPr>
          <a:xfrm>
            <a:off x="4386173" y="941294"/>
            <a:ext cx="7805827" cy="4905158"/>
          </a:xfrm>
        </p:spPr>
      </p:pic>
      <p:sp>
        <p:nvSpPr>
          <p:cNvPr id="5" name="TextBox 4"/>
          <p:cNvSpPr txBox="1"/>
          <p:nvPr/>
        </p:nvSpPr>
        <p:spPr>
          <a:xfrm>
            <a:off x="518123" y="3196563"/>
            <a:ext cx="4861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Lack of glucose causes </a:t>
            </a:r>
            <a:r>
              <a:rPr lang="en-US" sz="2400" dirty="0" err="1" smtClean="0"/>
              <a:t>cAMP</a:t>
            </a:r>
            <a:r>
              <a:rPr lang="en-US" sz="2400" dirty="0" smtClean="0"/>
              <a:t> protein buildup (‘hunger signal’)</a:t>
            </a:r>
          </a:p>
          <a:p>
            <a:endParaRPr lang="en-US" sz="2400" dirty="0"/>
          </a:p>
          <a:p>
            <a:r>
              <a:rPr lang="en-US" sz="2400" dirty="0" err="1" smtClean="0"/>
              <a:t>cAMP</a:t>
            </a:r>
            <a:r>
              <a:rPr lang="en-US" sz="2400" dirty="0" smtClean="0"/>
              <a:t> binds to CAP and make it bind to the promoter </a:t>
            </a:r>
          </a:p>
          <a:p>
            <a:endParaRPr lang="en-US" sz="2400" dirty="0"/>
          </a:p>
          <a:p>
            <a:r>
              <a:rPr lang="en-US" sz="2400" dirty="0" err="1" smtClean="0"/>
              <a:t>Lacl</a:t>
            </a:r>
            <a:r>
              <a:rPr lang="en-US" sz="2400" dirty="0" smtClean="0"/>
              <a:t> protein binds to 1) lactose or 2) a specific DNA sequence (the repressor)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83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“nature” solution: finding food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781" y="4503378"/>
            <a:ext cx="2700391" cy="190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569" y="2614191"/>
            <a:ext cx="2200210" cy="22002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49980" y="2734679"/>
            <a:ext cx="2099388" cy="19592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22482" y="2133568"/>
            <a:ext cx="3554383" cy="314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24852" y="1522427"/>
            <a:ext cx="4749641" cy="436669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26540" y="4012163"/>
            <a:ext cx="3723440" cy="1006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3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540"/>
          <a:stretch/>
        </p:blipFill>
        <p:spPr>
          <a:xfrm>
            <a:off x="686355" y="781884"/>
            <a:ext cx="6936753" cy="2898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375" r="57013"/>
          <a:stretch/>
        </p:blipFill>
        <p:spPr>
          <a:xfrm>
            <a:off x="8041991" y="781884"/>
            <a:ext cx="2968132" cy="2894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18237" y="2519636"/>
            <a:ext cx="391886" cy="1147665"/>
          </a:xfrm>
          <a:prstGeom prst="rect">
            <a:avLst/>
          </a:prstGeom>
          <a:solidFill>
            <a:srgbClr val="F3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8041991" y="3381967"/>
            <a:ext cx="327568" cy="294665"/>
          </a:xfrm>
          <a:prstGeom prst="rect">
            <a:avLst/>
          </a:prstGeom>
          <a:solidFill>
            <a:srgbClr val="F3F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1445" y="5085183"/>
            <a:ext cx="2258947" cy="1592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70" y="3681252"/>
            <a:ext cx="2200210" cy="220021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4648194" y="5085184"/>
            <a:ext cx="42198" cy="48127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05051" y="4590660"/>
            <a:ext cx="768744" cy="49452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473795" y="4590661"/>
            <a:ext cx="141412" cy="49452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831804" y="4460033"/>
            <a:ext cx="768744" cy="62515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25564" y="4096137"/>
            <a:ext cx="665981" cy="35242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473795" y="4096137"/>
            <a:ext cx="808559" cy="150222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355762" y="5598366"/>
            <a:ext cx="924977" cy="3191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358903" y="5003429"/>
            <a:ext cx="1036058" cy="63544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367283" y="4994831"/>
            <a:ext cx="1009716" cy="416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365254" y="4145223"/>
            <a:ext cx="536426" cy="89990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885453" y="4055626"/>
            <a:ext cx="511793" cy="8959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341096" y="4044233"/>
            <a:ext cx="56150" cy="4158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040008" y="4464686"/>
            <a:ext cx="310905" cy="3590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040807" y="4807956"/>
            <a:ext cx="863291" cy="57759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79803" y="5385554"/>
            <a:ext cx="424298" cy="19926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175222" y="5566454"/>
            <a:ext cx="312256" cy="4927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172747" y="6048287"/>
            <a:ext cx="932923" cy="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09009" y="5374680"/>
            <a:ext cx="429010" cy="67360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6355" y="4044233"/>
            <a:ext cx="2218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Random walk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54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1" r="963" b="1004"/>
          <a:stretch/>
        </p:blipFill>
        <p:spPr>
          <a:xfrm>
            <a:off x="2202024" y="727788"/>
            <a:ext cx="7577273" cy="5831633"/>
          </a:xfrm>
        </p:spPr>
      </p:pic>
    </p:spTree>
    <p:extLst>
      <p:ext uri="{BB962C8B-B14F-4D97-AF65-F5344CB8AC3E}">
        <p14:creationId xmlns:p14="http://schemas.microsoft.com/office/powerpoint/2010/main" val="7477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Stochastic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gradient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descent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81" y="4894836"/>
            <a:ext cx="2145131" cy="1512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690" y="2201178"/>
            <a:ext cx="2200210" cy="22002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28101" y="2321666"/>
            <a:ext cx="2099388" cy="19592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500603" y="1720555"/>
            <a:ext cx="3554383" cy="314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02973" y="1109414"/>
            <a:ext cx="4749641" cy="436669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71286" y="3476319"/>
            <a:ext cx="160479" cy="1589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09409" y="3708254"/>
            <a:ext cx="160479" cy="4894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31765" y="3476319"/>
            <a:ext cx="677644" cy="231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870587" y="4040155"/>
            <a:ext cx="499302" cy="157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48298" y="3952978"/>
            <a:ext cx="1771367" cy="65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3135" y="3498457"/>
            <a:ext cx="466531" cy="4874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62465" y="3545761"/>
            <a:ext cx="233266" cy="9887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518423" y="3881535"/>
            <a:ext cx="1982180" cy="653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2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3377682"/>
          </a:xfrm>
          <a:solidFill>
            <a:srgbClr val="0070C0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zh-CN" sz="6600" dirty="0" smtClean="0">
                <a:ln w="0"/>
              </a:rPr>
              <a:t>Bioinformatics</a:t>
            </a:r>
            <a:endParaRPr lang="en-US" sz="4800" dirty="0">
              <a:ln w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377682"/>
            <a:ext cx="12192000" cy="348031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Reverse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Engineering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billion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year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old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software</a:t>
            </a:r>
            <a:r>
              <a:rPr lang="zh-CN" altLang="en-US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project</a:t>
            </a:r>
            <a:endParaRPr lang="en-US" sz="6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Basics: DNA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566250"/>
            <a:ext cx="5157787" cy="4306542"/>
          </a:xfrm>
        </p:spPr>
        <p:txBody>
          <a:bodyPr/>
          <a:lstStyle/>
          <a:p>
            <a:r>
              <a:rPr lang="en-US" dirty="0" smtClean="0"/>
              <a:t>4 nucleotides: 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b="1" dirty="0" smtClean="0"/>
              <a:t>A      C      G      T</a:t>
            </a:r>
            <a:endParaRPr lang="en-US" dirty="0"/>
          </a:p>
          <a:p>
            <a:r>
              <a:rPr lang="en-US" dirty="0" smtClean="0"/>
              <a:t>DNA ‘byte’: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 smtClean="0"/>
              <a:t>codon</a:t>
            </a:r>
            <a:r>
              <a:rPr lang="en-US" dirty="0" smtClean="0"/>
              <a:t>: 3 nucleotides, 64 possible values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566250"/>
            <a:ext cx="5183188" cy="4306542"/>
          </a:xfrm>
        </p:spPr>
        <p:txBody>
          <a:bodyPr/>
          <a:lstStyle/>
          <a:p>
            <a:r>
              <a:rPr lang="en-US" dirty="0" smtClean="0"/>
              <a:t>Binary encoding: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         00     01     10     11</a:t>
            </a:r>
          </a:p>
          <a:p>
            <a:r>
              <a:rPr lang="en-US" dirty="0" smtClean="0"/>
              <a:t>Digital byte: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8 bits, 256 values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80" y="3886449"/>
            <a:ext cx="2971551" cy="2971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74" y="4042414"/>
            <a:ext cx="5330351" cy="24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336" r="616" b="788"/>
          <a:stretch/>
        </p:blipFill>
        <p:spPr>
          <a:xfrm>
            <a:off x="1004933" y="1466661"/>
            <a:ext cx="10357165" cy="5305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842" y="860079"/>
            <a:ext cx="516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Human genome: ~3 </a:t>
            </a:r>
            <a:r>
              <a:rPr lang="en-US" sz="2400" dirty="0" err="1" smtClean="0"/>
              <a:t>gigabases</a:t>
            </a:r>
            <a:r>
              <a:rPr lang="en-US" sz="2400" dirty="0"/>
              <a:t> ≈</a:t>
            </a:r>
            <a:r>
              <a:rPr lang="en-US" sz="2400" dirty="0" smtClean="0"/>
              <a:t> 750 Mb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59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Mirroring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&amp;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failover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245" y="1690688"/>
            <a:ext cx="3765385" cy="4392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0630" y="1690688"/>
            <a:ext cx="3958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DNA helix is redundant in itself: A </a:t>
            </a:r>
            <a:r>
              <a:rPr lang="mr-IN" sz="2400" dirty="0" smtClean="0"/>
              <a:t>–</a:t>
            </a:r>
            <a:r>
              <a:rPr lang="en-US" sz="2400" dirty="0" smtClean="0"/>
              <a:t> T / G </a:t>
            </a:r>
            <a:r>
              <a:rPr lang="mr-IN" sz="2400" dirty="0" smtClean="0"/>
              <a:t>–</a:t>
            </a:r>
            <a:r>
              <a:rPr lang="en-US" sz="2400" dirty="0" smtClean="0"/>
              <a:t> C </a:t>
            </a:r>
          </a:p>
          <a:p>
            <a:endParaRPr lang="en-US" sz="1400" dirty="0"/>
          </a:p>
          <a:p>
            <a:r>
              <a:rPr lang="en-US" sz="2400" dirty="0" smtClean="0"/>
              <a:t>Humans have two copies of each chromosome (except the Y chromosome).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733421" y="1711498"/>
            <a:ext cx="2845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RAID 1</a:t>
            </a:r>
            <a:r>
              <a:rPr lang="en-US" sz="2400" dirty="0"/>
              <a:t> consists of an exact copy (or mirror) of a set of data on two or more disks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766" y="3971981"/>
            <a:ext cx="1731328" cy="26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932" y="3959683"/>
            <a:ext cx="2641349" cy="28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Central Dogma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28" r="13782"/>
          <a:stretch/>
        </p:blipFill>
        <p:spPr>
          <a:xfrm>
            <a:off x="1178767" y="2147278"/>
            <a:ext cx="6331278" cy="342309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05504521"/>
              </p:ext>
            </p:extLst>
          </p:nvPr>
        </p:nvGraphicFramePr>
        <p:xfrm>
          <a:off x="7406073" y="2031327"/>
          <a:ext cx="3476530" cy="383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70886" y="1226486"/>
            <a:ext cx="1974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 compilation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64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Conditional compliation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465" b="29312"/>
          <a:stretch/>
        </p:blipFill>
        <p:spPr>
          <a:xfrm>
            <a:off x="735046" y="1824649"/>
            <a:ext cx="6748106" cy="282384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68094" y="2770687"/>
            <a:ext cx="4824381" cy="40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Introns &amp; comments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655" y="2980630"/>
            <a:ext cx="7039905" cy="38028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RLL or MFM coding</a:t>
            </a:r>
          </a:p>
          <a:p>
            <a:endParaRPr lang="en-US" sz="1300" dirty="0" smtClean="0"/>
          </a:p>
          <a:p>
            <a:pPr lvl="1"/>
            <a:r>
              <a:rPr lang="en-US" sz="2000" dirty="0"/>
              <a:t>On a hard disk, a bit is encoded by a polarity transition </a:t>
            </a:r>
            <a:r>
              <a:rPr lang="en-US" altLang="zh-CN" sz="2000" dirty="0" smtClean="0"/>
              <a:t>(1)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or </a:t>
            </a:r>
            <a:r>
              <a:rPr lang="en-US" sz="2000" dirty="0"/>
              <a:t>the lack </a:t>
            </a:r>
            <a:r>
              <a:rPr lang="en-US" altLang="zh-CN" sz="2000" dirty="0" smtClean="0"/>
              <a:t>(0)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thereof.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/>
              <a:t>Encoding 000000 is easy - just keep the magnetic phase unchanged for a few micrometers. However, when decoding, uncertainty </a:t>
            </a:r>
            <a:r>
              <a:rPr lang="en-US" sz="2000" dirty="0" err="1"/>
              <a:t>creaps</a:t>
            </a:r>
            <a:r>
              <a:rPr lang="en-US" sz="2000" dirty="0"/>
              <a:t> </a:t>
            </a:r>
            <a:r>
              <a:rPr lang="en-US" sz="2000" dirty="0" smtClean="0"/>
              <a:t>in.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/>
              <a:t>So we need to insert spacers so as to prevent too little transitions. This is called 'Run Length Limiting' on magnetic media</a:t>
            </a:r>
            <a:r>
              <a:rPr lang="en-US" sz="2000" dirty="0" smtClean="0"/>
              <a:t>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Introns may do much the same thing by making sure that the resulting code can be coiled properly.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4316" y="1567543"/>
            <a:ext cx="3705339" cy="5215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7545" y="1567543"/>
            <a:ext cx="661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CODE</a:t>
            </a:r>
            <a:r>
              <a:rPr lang="en-US" b="1" dirty="0" smtClean="0">
                <a:solidFill>
                  <a:srgbClr val="FF0000"/>
                </a:solidFill>
              </a:rPr>
              <a:t>&lt;!--</a:t>
            </a:r>
            <a:r>
              <a:rPr lang="en-US" dirty="0" smtClean="0"/>
              <a:t> </a:t>
            </a:r>
            <a:r>
              <a:rPr lang="en-US" i="1" dirty="0" smtClean="0"/>
              <a:t>blah blah blah blah </a:t>
            </a:r>
            <a:r>
              <a:rPr lang="en-US" dirty="0" smtClean="0"/>
              <a:t>---- </a:t>
            </a:r>
            <a:r>
              <a:rPr lang="en-US" i="1" dirty="0" smtClean="0"/>
              <a:t>blah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--&gt;</a:t>
            </a:r>
            <a:r>
              <a:rPr lang="en-US" dirty="0" smtClean="0"/>
              <a:t>ACTUAL CODE </a:t>
            </a:r>
          </a:p>
          <a:p>
            <a:r>
              <a:rPr lang="en-US" dirty="0" smtClean="0"/>
              <a:t>       |                  |                   |                                 |              |  </a:t>
            </a:r>
          </a:p>
          <a:p>
            <a:r>
              <a:rPr lang="en-US" dirty="0" smtClean="0"/>
              <a:t>   exon 1         donor          intron 1                   acceptor    exon 2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(start of comment)                    (end of comment)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Other analogies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83085"/>
          </a:xfrm>
        </p:spPr>
        <p:txBody>
          <a:bodyPr>
            <a:normAutofit/>
          </a:bodyPr>
          <a:lstStyle/>
          <a:p>
            <a:r>
              <a:rPr lang="en-US" dirty="0" smtClean="0"/>
              <a:t>Protein-protein interaction</a:t>
            </a:r>
          </a:p>
          <a:p>
            <a:endParaRPr lang="en-US" dirty="0"/>
          </a:p>
          <a:p>
            <a:r>
              <a:rPr lang="en-US" dirty="0" smtClean="0"/>
              <a:t>Gene therapy</a:t>
            </a:r>
          </a:p>
          <a:p>
            <a:endParaRPr lang="en-US" dirty="0"/>
          </a:p>
          <a:p>
            <a:r>
              <a:rPr lang="en-US" dirty="0"/>
              <a:t>A lot of African Americans are immune to </a:t>
            </a:r>
            <a:r>
              <a:rPr lang="en-US" altLang="zh-CN" dirty="0" smtClean="0"/>
              <a:t>m</a:t>
            </a:r>
            <a:r>
              <a:rPr lang="en-US" dirty="0" smtClean="0"/>
              <a:t>alaria </a:t>
            </a:r>
            <a:r>
              <a:rPr lang="en-US" dirty="0"/>
              <a:t>but instead suffer from sickle cell </a:t>
            </a:r>
            <a:r>
              <a:rPr lang="en-US" dirty="0" smtClean="0"/>
              <a:t>anemia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Plasmid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ependency hell</a:t>
            </a:r>
          </a:p>
          <a:p>
            <a:endParaRPr lang="en-US" dirty="0"/>
          </a:p>
          <a:p>
            <a:r>
              <a:rPr lang="en-US" dirty="0" smtClean="0"/>
              <a:t>Binary patching</a:t>
            </a:r>
          </a:p>
          <a:p>
            <a:endParaRPr lang="en-US" dirty="0"/>
          </a:p>
          <a:p>
            <a:r>
              <a:rPr lang="en-US" dirty="0" smtClean="0"/>
              <a:t>Bug regression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altLang="zh-CN" dirty="0" smtClean="0"/>
              <a:t>Open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/>
              <a:t>p</a:t>
            </a:r>
            <a:r>
              <a:rPr lang="en-US" dirty="0" smtClean="0"/>
              <a:t>lugins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42" y="5258158"/>
            <a:ext cx="3136499" cy="145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Boolean logic &amp; how it hangs together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813" y="1822450"/>
            <a:ext cx="4452257" cy="4351338"/>
          </a:xfrm>
        </p:spPr>
        <p:txBody>
          <a:bodyPr/>
          <a:lstStyle/>
          <a:p>
            <a:r>
              <a:rPr lang="en-US" dirty="0" smtClean="0"/>
              <a:t>E. coli</a:t>
            </a:r>
          </a:p>
          <a:p>
            <a:endParaRPr lang="en-US" sz="1800" dirty="0" smtClean="0"/>
          </a:p>
          <a:p>
            <a:pPr lvl="1"/>
            <a:r>
              <a:rPr lang="en-US" dirty="0" smtClean="0"/>
              <a:t>Needs power to run: 0.5 </a:t>
            </a:r>
            <a:r>
              <a:rPr lang="en-US" dirty="0" err="1" smtClean="0"/>
              <a:t>pW</a:t>
            </a:r>
            <a:r>
              <a:rPr lang="en-US" dirty="0" smtClean="0"/>
              <a:t>, 0.03 </a:t>
            </a:r>
            <a:r>
              <a:rPr lang="en-US" dirty="0" err="1" smtClean="0"/>
              <a:t>fW</a:t>
            </a:r>
            <a:r>
              <a:rPr lang="en-US" dirty="0" smtClean="0"/>
              <a:t>/gene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Loves glucose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run on lactose if it must</a:t>
            </a:r>
          </a:p>
          <a:p>
            <a:pPr lvl="2"/>
            <a:r>
              <a:rPr lang="en-US" dirty="0" smtClean="0"/>
              <a:t>Through conversion</a:t>
            </a:r>
          </a:p>
          <a:p>
            <a:pPr lvl="2"/>
            <a:r>
              <a:rPr lang="en-US" dirty="0" smtClean="0"/>
              <a:t>Less efficient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32342" y="1822450"/>
            <a:ext cx="343010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Algorithm required:</a:t>
            </a:r>
            <a:endParaRPr lang="en-US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400" dirty="0" smtClean="0"/>
              <a:t>if (</a:t>
            </a:r>
            <a:r>
              <a:rPr lang="en-US" sz="2400" dirty="0" err="1" smtClean="0"/>
              <a:t>glucosePresent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useGlucose</a:t>
            </a:r>
            <a:r>
              <a:rPr lang="en-US" sz="2400" dirty="0" smtClean="0"/>
              <a:t>()</a:t>
            </a:r>
            <a:endParaRPr lang="zh-CN" alt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e</a:t>
            </a:r>
            <a:r>
              <a:rPr lang="en-US" sz="2400" dirty="0" smtClean="0"/>
              <a:t>lse if (</a:t>
            </a:r>
            <a:r>
              <a:rPr lang="en-US" sz="2400" dirty="0" err="1" smtClean="0"/>
              <a:t>lactosePresent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enableLactoseCircuits</a:t>
            </a:r>
            <a:r>
              <a:rPr lang="en-US" sz="2400" dirty="0" smtClean="0"/>
              <a:t>()</a:t>
            </a:r>
            <a:endParaRPr lang="zh-CN" alt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e</a:t>
            </a:r>
            <a:r>
              <a:rPr lang="en-US" sz="2400" dirty="0" smtClean="0"/>
              <a:t>lse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sitTight</a:t>
            </a:r>
            <a:r>
              <a:rPr lang="en-US" sz="2400" dirty="0" smtClean="0"/>
              <a:t>()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85" y="1567542"/>
            <a:ext cx="996020" cy="6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705</Words>
  <Application>Microsoft Macintosh PowerPoint</Application>
  <PresentationFormat>Widescreen</PresentationFormat>
  <Paragraphs>114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Calibri Light</vt:lpstr>
      <vt:lpstr>DengXian</vt:lpstr>
      <vt:lpstr>DengXian Light</vt:lpstr>
      <vt:lpstr>Mangal</vt:lpstr>
      <vt:lpstr>Arial</vt:lpstr>
      <vt:lpstr>Office Theme</vt:lpstr>
      <vt:lpstr>DNA seen through the eyes of a coder</vt:lpstr>
      <vt:lpstr>Basics: DNA</vt:lpstr>
      <vt:lpstr>PowerPoint Presentation</vt:lpstr>
      <vt:lpstr>Mirroring &amp; failover</vt:lpstr>
      <vt:lpstr>The Central Dogma</vt:lpstr>
      <vt:lpstr>Conditional compliation</vt:lpstr>
      <vt:lpstr>Introns &amp; comments</vt:lpstr>
      <vt:lpstr>Other analogies</vt:lpstr>
      <vt:lpstr>Boolean logic &amp; how it hangs together</vt:lpstr>
      <vt:lpstr>PowerPoint Presentation</vt:lpstr>
      <vt:lpstr>A typical “nature” solution: finding food</vt:lpstr>
      <vt:lpstr>PowerPoint Presentation</vt:lpstr>
      <vt:lpstr>PowerPoint Presentation</vt:lpstr>
      <vt:lpstr>Stochastic gradient descent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seen through the eyes of a coder</dc:title>
  <dc:creator>徐旻</dc:creator>
  <cp:lastModifiedBy>徐旻</cp:lastModifiedBy>
  <cp:revision>36</cp:revision>
  <dcterms:created xsi:type="dcterms:W3CDTF">2018-01-30T23:51:00Z</dcterms:created>
  <dcterms:modified xsi:type="dcterms:W3CDTF">2018-01-31T17:23:25Z</dcterms:modified>
</cp:coreProperties>
</file>