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ordcloud_all.png" descr="wordcloud_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9636" y="1716499"/>
            <a:ext cx="8427470" cy="632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Word trend"/>
          <p:cNvSpPr txBox="1"/>
          <p:nvPr/>
        </p:nvSpPr>
        <p:spPr>
          <a:xfrm>
            <a:off x="-304123" y="288241"/>
            <a:ext cx="1361304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Word trend</a:t>
            </a:r>
          </a:p>
        </p:txBody>
      </p:sp>
      <p:pic>
        <p:nvPicPr>
          <p:cNvPr id="121" name="word_trend.png" descr="word_tre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4348" y="2345516"/>
            <a:ext cx="6467787" cy="6209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itation network evolution"/>
          <p:cNvSpPr txBox="1"/>
          <p:nvPr/>
        </p:nvSpPr>
        <p:spPr>
          <a:xfrm>
            <a:off x="2673654" y="427941"/>
            <a:ext cx="765749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Citation network evolution </a:t>
            </a:r>
          </a:p>
        </p:txBody>
      </p:sp>
      <p:sp>
        <p:nvSpPr>
          <p:cNvPr id="124" name="By 2000"/>
          <p:cNvSpPr txBox="1"/>
          <p:nvPr/>
        </p:nvSpPr>
        <p:spPr>
          <a:xfrm>
            <a:off x="2294052" y="6538570"/>
            <a:ext cx="12496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By 2000</a:t>
            </a:r>
          </a:p>
        </p:txBody>
      </p:sp>
      <p:sp>
        <p:nvSpPr>
          <p:cNvPr id="125" name="By 2010"/>
          <p:cNvSpPr txBox="1"/>
          <p:nvPr/>
        </p:nvSpPr>
        <p:spPr>
          <a:xfrm>
            <a:off x="8923452" y="6538570"/>
            <a:ext cx="12496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By 2010</a:t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4184491" y="7422470"/>
            <a:ext cx="4635818" cy="1229401"/>
            <a:chOff x="0" y="0"/>
            <a:chExt cx="4635817" cy="1229400"/>
          </a:xfrm>
        </p:grpSpPr>
        <p:sp>
          <p:nvSpPr>
            <p:cNvPr id="126" name=":Regarding data, and data analysis tools…"/>
            <p:cNvSpPr txBox="1"/>
            <p:nvPr/>
          </p:nvSpPr>
          <p:spPr>
            <a:xfrm>
              <a:off x="355054" y="-1"/>
              <a:ext cx="4280764" cy="1229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lnSpc>
                  <a:spcPct val="10000"/>
                </a:lnSpc>
                <a:spcBef>
                  <a:spcPts val="3100"/>
                </a:spcBef>
                <a:defRPr b="0" sz="1800"/>
              </a:pPr>
              <a:r>
                <a:t>:Regarding data, and data analysis tools</a:t>
              </a:r>
            </a:p>
            <a:p>
              <a:pPr algn="l">
                <a:lnSpc>
                  <a:spcPct val="10000"/>
                </a:lnSpc>
                <a:spcBef>
                  <a:spcPts val="3100"/>
                </a:spcBef>
                <a:defRPr b="0" sz="1800"/>
              </a:pPr>
              <a:r>
                <a:t>:Genomics</a:t>
              </a:r>
            </a:p>
            <a:p>
              <a:pPr algn="l">
                <a:lnSpc>
                  <a:spcPct val="10000"/>
                </a:lnSpc>
                <a:spcBef>
                  <a:spcPts val="3100"/>
                </a:spcBef>
                <a:defRPr b="0" sz="1800"/>
              </a:pPr>
              <a:r>
                <a:t>:Non-genomics</a:t>
              </a:r>
            </a:p>
          </p:txBody>
        </p:sp>
        <p:sp>
          <p:nvSpPr>
            <p:cNvPr id="127" name="Circle"/>
            <p:cNvSpPr/>
            <p:nvPr/>
          </p:nvSpPr>
          <p:spPr>
            <a:xfrm>
              <a:off x="0" y="53970"/>
              <a:ext cx="280145" cy="278806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8" name="Circle"/>
            <p:cNvSpPr/>
            <p:nvPr/>
          </p:nvSpPr>
          <p:spPr>
            <a:xfrm>
              <a:off x="0" y="475297"/>
              <a:ext cx="280145" cy="278806"/>
            </a:xfrm>
            <a:prstGeom prst="ellipse">
              <a:avLst/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9" name="Circle"/>
            <p:cNvSpPr/>
            <p:nvPr/>
          </p:nvSpPr>
          <p:spPr>
            <a:xfrm>
              <a:off x="0" y="896625"/>
              <a:ext cx="280145" cy="278805"/>
            </a:xfrm>
            <a:prstGeom prst="ellipse">
              <a:avLst/>
            </a:prstGeom>
            <a:solidFill>
              <a:srgbClr val="FFFB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31" name="Line"/>
          <p:cNvSpPr/>
          <p:nvPr/>
        </p:nvSpPr>
        <p:spPr>
          <a:xfrm>
            <a:off x="5480248" y="3840390"/>
            <a:ext cx="134271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2" name="screenshot_2000.png" descr="screenshot_2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786" y="2222791"/>
            <a:ext cx="4825612" cy="3619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creenshot_2010.png" descr="screenshot_20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5814" y="1738686"/>
            <a:ext cx="5202159" cy="3901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3andme.png" descr="23and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37" y="1220335"/>
            <a:ext cx="6608993" cy="566485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23andme participated individuals"/>
          <p:cNvSpPr txBox="1"/>
          <p:nvPr/>
        </p:nvSpPr>
        <p:spPr>
          <a:xfrm>
            <a:off x="4047235" y="671170"/>
            <a:ext cx="49103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23andme participated individuals</a:t>
            </a:r>
          </a:p>
        </p:txBody>
      </p:sp>
      <p:pic>
        <p:nvPicPr>
          <p:cNvPr id="137" name="page3image832.png" descr="page3image8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4189" y="5818501"/>
            <a:ext cx="6312811" cy="3744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"/>
          <p:cNvSpPr txBox="1"/>
          <p:nvPr/>
        </p:nvSpPr>
        <p:spPr>
          <a:xfrm>
            <a:off x="-14947900" y="-906780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