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61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96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5EC4-2AE7-5041-BB8F-E661816AEB33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887D-0465-C644-A8E8-D2E7D759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3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9673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9673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9673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96732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967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967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967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967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10C0C5-6168-C646-91CE-74456ED8C65B}" type="slidenum">
              <a:rPr lang="en-US" sz="1300">
                <a:solidFill>
                  <a:srgbClr val="000000"/>
                </a:solidFill>
                <a:latin typeface="Calibri" charset="0"/>
              </a:rPr>
              <a:pPr/>
              <a:t>1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3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95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91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857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30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049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71613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tags" Target="../tags/tag1.xml"/><Relationship Id="rId9" Type="http://schemas.openxmlformats.org/officeDocument/2006/relationships/tags" Target="../tags/tag2.xml"/><Relationship Id="rId10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7280-6CCB-F749-80AB-C25AB8948856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0A1D-F519-0C4F-9446-E81263EA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/>
          <a:p>
            <a:pPr defTabSz="909638" eaLnBrk="0" fontAlgn="base" hangingPunct="0">
              <a:spcBef>
                <a:spcPct val="0"/>
              </a:spcBef>
              <a:spcAft>
                <a:spcPct val="0"/>
              </a:spcAft>
            </a:pPr>
            <a:fld id="{66CBA095-BFDA-8E46-8C42-4BE488193B54}" type="slidenum"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0"/>
                <a:cs typeface="ＭＳ Ｐゴシック" charset="0"/>
              </a:rPr>
              <a:pPr defTabSz="90963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2400" b="1">
                <a:solidFill>
                  <a:srgbClr val="808080"/>
                </a:solidFill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1000" b="1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Lectures.GersteinLab.org</a:t>
            </a:r>
            <a:endParaRPr lang="en-US" sz="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7513"/>
            <a:ext cx="1905000" cy="11430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Data Science in Traditional Science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82025" y="6356350"/>
            <a:ext cx="561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FCADDEE-A89B-3240-8529-5D23B5162E73}" type="slidenum">
              <a:rPr lang="en-US" sz="1200">
                <a:solidFill>
                  <a:srgbClr val="595959"/>
                </a:solidFill>
                <a:latin typeface="Century Gothic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595959"/>
              </a:solidFill>
              <a:latin typeface="Century Gothic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155041" y="3836256"/>
            <a:ext cx="2283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Genomics </a:t>
            </a:r>
            <a:r>
              <a:rPr lang="en-US" altLang="zh-CN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DNA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sequencer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-154038" y="4905965"/>
            <a:ext cx="2552700" cy="1912347"/>
            <a:chOff x="2948239" y="1540820"/>
            <a:chExt cx="2551622" cy="1912451"/>
          </a:xfrm>
        </p:grpSpPr>
        <p:sp>
          <p:nvSpPr>
            <p:cNvPr id="15376" name="Rectangle 9"/>
            <p:cNvSpPr>
              <a:spLocks noChangeArrowheads="1"/>
            </p:cNvSpPr>
            <p:nvPr/>
          </p:nvSpPr>
          <p:spPr bwMode="auto">
            <a:xfrm>
              <a:off x="2948239" y="2991284"/>
              <a:ext cx="2551622" cy="4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Neuroscience -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Human </a:t>
              </a:r>
              <a:r>
                <a:rPr lang="en-US" sz="12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Connectome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Project </a:t>
              </a:r>
            </a:p>
          </p:txBody>
        </p:sp>
        <p:pic>
          <p:nvPicPr>
            <p:cNvPr id="15377" name="Picture 15" descr="Screen shot 2013-02-19 at 8.31.1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53" y="1540820"/>
              <a:ext cx="1661751" cy="145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106363" y="2074734"/>
            <a:ext cx="1685286" cy="1406709"/>
            <a:chOff x="238416" y="1975082"/>
            <a:chExt cx="1886480" cy="1573793"/>
          </a:xfrm>
        </p:grpSpPr>
        <p:pic>
          <p:nvPicPr>
            <p:cNvPr id="15374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1975082"/>
              <a:ext cx="1531961" cy="114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Rectangle 17"/>
            <p:cNvSpPr>
              <a:spLocks noChangeArrowheads="1"/>
            </p:cNvSpPr>
            <p:nvPr/>
          </p:nvSpPr>
          <p:spPr bwMode="auto">
            <a:xfrm>
              <a:off x="238416" y="3087032"/>
              <a:ext cx="1886480" cy="4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High energy physics -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Large Hadron Collider</a:t>
              </a:r>
            </a:p>
          </p:txBody>
        </p:sp>
      </p:grpSp>
      <p:pic>
        <p:nvPicPr>
          <p:cNvPr id="15366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4" y="2295519"/>
            <a:ext cx="22685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creen shot 2013-02-21 at 11.19.2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49591"/>
            <a:ext cx="2211439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154309" y="6441791"/>
            <a:ext cx="2236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Ecology </a:t>
            </a:r>
            <a:r>
              <a:rPr lang="en-US" sz="1200" dirty="0" smtClean="0">
                <a:solidFill>
                  <a:srgbClr val="000000"/>
                </a:solidFill>
              </a:rPr>
              <a:t>&amp; </a:t>
            </a:r>
            <a:r>
              <a:rPr lang="en-US" sz="1200" dirty="0">
                <a:solidFill>
                  <a:srgbClr val="000000"/>
                </a:solidFill>
              </a:rPr>
              <a:t>Earth Sci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1200" dirty="0">
                <a:solidFill>
                  <a:srgbClr val="000000"/>
                </a:solidFill>
              </a:rPr>
              <a:t>- </a:t>
            </a:r>
            <a:r>
              <a:rPr lang="en-US" sz="1200" dirty="0" err="1">
                <a:solidFill>
                  <a:srgbClr val="000000"/>
                </a:solidFill>
              </a:rPr>
              <a:t>Fluxnet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36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604769"/>
            <a:ext cx="1685286" cy="8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-376136" y="4410805"/>
            <a:ext cx="255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Astronomy -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Sloan Digital Sky survey</a:t>
            </a:r>
          </a:p>
        </p:txBody>
      </p:sp>
      <p:pic>
        <p:nvPicPr>
          <p:cNvPr id="15371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93584"/>
            <a:ext cx="758497" cy="10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79" y="4137445"/>
            <a:ext cx="907664" cy="115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Content Placeholder 4"/>
          <p:cNvSpPr>
            <a:spLocks noGrp="1"/>
          </p:cNvSpPr>
          <p:nvPr>
            <p:ph idx="1"/>
          </p:nvPr>
        </p:nvSpPr>
        <p:spPr>
          <a:xfrm>
            <a:off x="2581275" y="61913"/>
            <a:ext cx="6523038" cy="23622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Pre-dated commercial mining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Instrument generated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Large data sets often created by large teams not to answer one Q but to be mined broadly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Often coupled to a physical/biological model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Interplay w/ experiments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5068" y="5276157"/>
            <a:ext cx="284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Weather &amp; climate</a:t>
            </a:r>
          </a:p>
          <a:p>
            <a:r>
              <a:rPr lang="en-US" altLang="zh-CN" sz="1200" dirty="0"/>
              <a:t>Physical models &amp; massive 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en-US" altLang="zh-CN" sz="1200" dirty="0" err="1" smtClean="0"/>
              <a:t>sim</a:t>
            </a:r>
            <a:r>
              <a:rPr lang="en-US" altLang="zh-CN" sz="1200" dirty="0"/>
              <a:t>. </a:t>
            </a:r>
            <a:r>
              <a:rPr lang="en-US" altLang="zh-CN" sz="1200" dirty="0" smtClean="0"/>
              <a:t>Useful but </a:t>
            </a:r>
            <a:r>
              <a:rPr lang="en-US" altLang="zh-CN" sz="1200" dirty="0"/>
              <a:t>not sufficient </a:t>
            </a:r>
            <a:r>
              <a:rPr lang="mr-IN" altLang="zh-CN" sz="1200" dirty="0" smtClean="0"/>
              <a:t>–</a:t>
            </a:r>
            <a:r>
              <a:rPr lang="en-US" altLang="zh-CN" sz="1200" dirty="0" smtClean="0"/>
              <a:t> </a:t>
            </a:r>
            <a:br>
              <a:rPr lang="en-US" altLang="zh-CN" sz="1200" dirty="0" smtClean="0"/>
            </a:br>
            <a:r>
              <a:rPr lang="en-US" altLang="zh-CN" sz="1200" dirty="0" smtClean="0"/>
              <a:t>think </a:t>
            </a:r>
            <a:r>
              <a:rPr lang="en-US" altLang="zh-CN" sz="1200" dirty="0"/>
              <a:t>“butterfly” effect.)</a:t>
            </a:r>
          </a:p>
          <a:p>
            <a:r>
              <a:rPr lang="en-US" altLang="zh-CN" sz="1200" dirty="0"/>
              <a:t>Large-scale data collection 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en-US" altLang="zh-CN" sz="1200" dirty="0" smtClean="0"/>
              <a:t>via sensors</a:t>
            </a:r>
            <a:endParaRPr lang="en-US" altLang="zh-CN" sz="1200" dirty="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05" y="2323407"/>
            <a:ext cx="1887051" cy="17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F1.medium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84" y="3604769"/>
            <a:ext cx="1916226" cy="15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2" y="5173908"/>
            <a:ext cx="2169054" cy="15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 rot="2397119">
            <a:off x="5868799" y="3023751"/>
            <a:ext cx="3535023" cy="6100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5497" y="6476486"/>
            <a:ext cx="653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NOAA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6574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39700" y="282575"/>
            <a:ext cx="1851025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Weather forecasting</a:t>
            </a: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425575"/>
            <a:ext cx="3205162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50813" y="4605338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1964, first climate model</a:t>
            </a: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3351213" y="5195888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90s, ensemble methods </a:t>
            </a:r>
          </a:p>
        </p:txBody>
      </p:sp>
      <p:pic>
        <p:nvPicPr>
          <p:cNvPr id="18437" name="Picture 13" descr="F1.medi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065463"/>
            <a:ext cx="27003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5815013" y="6334125"/>
            <a:ext cx="277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2010s, big data project</a:t>
            </a:r>
          </a:p>
        </p:txBody>
      </p:sp>
      <p:pic>
        <p:nvPicPr>
          <p:cNvPr id="1843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917950"/>
            <a:ext cx="310038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760330">
            <a:off x="3384550" y="2619375"/>
            <a:ext cx="4689475" cy="56356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4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280025"/>
            <a:ext cx="31797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1981200" y="85725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Lampooned but actually very successful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 ability to predict a century ago;</a:t>
            </a:r>
            <a:b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now forecasts checked by billions every day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Interpretable &amp; useful statistical predictions, </a:t>
            </a:r>
            <a:b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informing everything from clothing choices to commerce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3" name="TextBox 2"/>
          <p:cNvSpPr txBox="1">
            <a:spLocks noChangeArrowheads="1"/>
          </p:cNvSpPr>
          <p:nvPr/>
        </p:nvSpPr>
        <p:spPr bwMode="auto">
          <a:xfrm>
            <a:off x="4700588" y="1347788"/>
            <a:ext cx="4748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How do they do it?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ＭＳ Ｐゴシック" charset="0"/>
              </a:rPr>
              <a:t>Physical models &amp; massive </a:t>
            </a:r>
            <a:r>
              <a:rPr lang="en-US" sz="1600" dirty="0" err="1">
                <a:solidFill>
                  <a:srgbClr val="000000"/>
                </a:solidFill>
                <a:cs typeface="ＭＳ Ｐゴシック" charset="0"/>
              </a:rPr>
              <a:t>sim</a:t>
            </a:r>
            <a:r>
              <a:rPr lang="en-US" sz="1600" dirty="0">
                <a:solidFill>
                  <a:srgbClr val="000000"/>
                </a:solidFill>
                <a:cs typeface="ＭＳ Ｐゴシック" charset="0"/>
              </a:rPr>
              <a:t>. useful </a:t>
            </a:r>
            <a:br>
              <a:rPr lang="en-US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cs typeface="ＭＳ Ｐゴシック" charset="0"/>
              </a:rPr>
              <a:t>(but not sufficient - think “butterfly” effect.)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ＭＳ Ｐゴシック" charset="0"/>
              </a:rPr>
              <a:t>Large-scale data collection via sensors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90927"/>
            <a:ext cx="653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NOAA</a:t>
            </a:r>
          </a:p>
        </p:txBody>
      </p:sp>
    </p:spTree>
    <p:extLst>
      <p:ext uri="{BB962C8B-B14F-4D97-AF65-F5344CB8AC3E}">
        <p14:creationId xmlns:p14="http://schemas.microsoft.com/office/powerpoint/2010/main" val="338136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Genomics export/import &amp; buzzwords w/ icons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Export: population genetics (Pritchard et al., 2000)</a:t>
            </a:r>
            <a:r>
              <a:rPr lang="mr-IN" dirty="0" smtClean="0"/>
              <a:t>…</a:t>
            </a:r>
            <a:r>
              <a:rPr lang="en-US" dirty="0" smtClean="0"/>
              <a:t>Mixed-membership model/LDA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86" y="3017211"/>
            <a:ext cx="2477105" cy="211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519" y="2800402"/>
            <a:ext cx="2880481" cy="2569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29" y="5370285"/>
            <a:ext cx="4668762" cy="1171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38" y="3179779"/>
            <a:ext cx="3095776" cy="1554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09" y="4823995"/>
            <a:ext cx="2767390" cy="14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7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154</Words>
  <Application>Microsoft Macintosh PowerPoint</Application>
  <PresentationFormat>On-screen Show (4:3)</PresentationFormat>
  <Paragraphs>35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Basic-template-i0jhhsb-20160605</vt:lpstr>
      <vt:lpstr>Data Science in Traditional Science</vt:lpstr>
      <vt:lpstr>Weather forecasting</vt:lpstr>
      <vt:lpstr>Genomics export/import &amp; buzzwords w/ icons 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in Traditional Science</dc:title>
  <dc:creator>Shantao</dc:creator>
  <cp:lastModifiedBy>Shantao</cp:lastModifiedBy>
  <cp:revision>4</cp:revision>
  <dcterms:created xsi:type="dcterms:W3CDTF">2018-01-19T21:18:10Z</dcterms:created>
  <dcterms:modified xsi:type="dcterms:W3CDTF">2018-01-26T00:24:34Z</dcterms:modified>
</cp:coreProperties>
</file>