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91" r:id="rId2"/>
    <p:sldId id="276" r:id="rId3"/>
    <p:sldId id="275" r:id="rId4"/>
    <p:sldId id="319" r:id="rId5"/>
    <p:sldId id="277" r:id="rId6"/>
    <p:sldId id="279" r:id="rId7"/>
    <p:sldId id="283" r:id="rId8"/>
    <p:sldId id="288" r:id="rId9"/>
    <p:sldId id="290" r:id="rId10"/>
    <p:sldId id="261" r:id="rId11"/>
    <p:sldId id="264" r:id="rId12"/>
    <p:sldId id="272" r:id="rId13"/>
    <p:sldId id="317" r:id="rId14"/>
    <p:sldId id="320" r:id="rId15"/>
    <p:sldId id="316" r:id="rId16"/>
    <p:sldId id="311" r:id="rId17"/>
    <p:sldId id="312" r:id="rId18"/>
    <p:sldId id="313" r:id="rId19"/>
    <p:sldId id="305" r:id="rId20"/>
    <p:sldId id="318" r:id="rId21"/>
    <p:sldId id="294" r:id="rId22"/>
    <p:sldId id="307" r:id="rId23"/>
    <p:sldId id="309" r:id="rId24"/>
    <p:sldId id="273" r:id="rId25"/>
    <p:sldId id="274" r:id="rId26"/>
    <p:sldId id="314" r:id="rId27"/>
    <p:sldId id="315" r:id="rId28"/>
    <p:sldId id="263" r:id="rId29"/>
    <p:sldId id="29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90"/>
    <p:restoredTop sz="86465"/>
  </p:normalViewPr>
  <p:slideViewPr>
    <p:cSldViewPr snapToGrid="0" snapToObjects="1">
      <p:cViewPr>
        <p:scale>
          <a:sx n="84" d="100"/>
          <a:sy n="84" d="100"/>
        </p:scale>
        <p:origin x="784" y="3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64E3E-FF71-E946-A022-B221E89846A2}" type="datetimeFigureOut">
              <a:rPr lang="en-US" smtClean="0"/>
              <a:t>1/24/18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27BC0-097B-A542-BB8D-5C716989C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9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27BC0-097B-A542-BB8D-5C716989C42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150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CBEEE-1427-C04A-8D84-202CC4B195D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780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0FB39-BCF1-294F-8DE3-062F25243B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38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0FB39-BCF1-294F-8DE3-062F25243B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22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0FB39-BCF1-294F-8DE3-062F25243B2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89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327BC0-097B-A542-BB8D-5C716989C42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05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00FB39-BCF1-294F-8DE3-062F25243B2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84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3C17-14C5-4346-8378-F32DB688D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9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3C17-14C5-4346-8378-F32DB688D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476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3C17-14C5-4346-8378-F32DB688D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51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081110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3C17-14C5-4346-8378-F32DB688D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95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3C17-14C5-4346-8378-F32DB688D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95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3C17-14C5-4346-8378-F32DB688D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94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3C17-14C5-4346-8378-F32DB688D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73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3C17-14C5-4346-8378-F32DB688D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459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3C17-14C5-4346-8378-F32DB688D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669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3C17-14C5-4346-8378-F32DB688D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53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3C17-14C5-4346-8378-F32DB688D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02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03C17-14C5-4346-8378-F32DB688D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79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jpe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tiff"/><Relationship Id="rId5" Type="http://schemas.openxmlformats.org/officeDocument/2006/relationships/image" Target="../media/image7.jpeg"/><Relationship Id="rId6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108517"/>
          </a:xfrm>
        </p:spPr>
        <p:txBody>
          <a:bodyPr>
            <a:normAutofit/>
          </a:bodyPr>
          <a:lstStyle/>
          <a:p>
            <a:r>
              <a:rPr lang="en-US" sz="4800" smtClean="0"/>
              <a:t>EN-</a:t>
            </a:r>
            <a:r>
              <a:rPr lang="en-US" sz="4800" dirty="0" err="1" smtClean="0"/>
              <a:t>TEx</a:t>
            </a:r>
            <a:r>
              <a:rPr lang="en-US" sz="4800" dirty="0" smtClean="0"/>
              <a:t> Working Group  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55720"/>
            <a:ext cx="9144000" cy="1402080"/>
          </a:xfrm>
        </p:spPr>
        <p:txBody>
          <a:bodyPr/>
          <a:lstStyle/>
          <a:p>
            <a:r>
              <a:rPr lang="en-US" dirty="0" smtClean="0"/>
              <a:t>ENCODE Consortium Meeting</a:t>
            </a:r>
          </a:p>
          <a:p>
            <a:r>
              <a:rPr lang="en-US" dirty="0" smtClean="0"/>
              <a:t>6 February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3C17-14C5-4346-8378-F32DB688D9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6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3570" y="233080"/>
            <a:ext cx="81483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Pipeline of haplotype phasing</a:t>
            </a:r>
            <a:r>
              <a:rPr lang="zh-CN" altLang="en-US" sz="32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200" b="1" dirty="0" smtClean="0">
                <a:latin typeface="Arial" charset="0"/>
                <a:ea typeface="Arial" charset="0"/>
                <a:cs typeface="Arial" charset="0"/>
              </a:rPr>
              <a:t>using</a:t>
            </a:r>
            <a:r>
              <a:rPr lang="zh-CN" altLang="en-US" sz="32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200" b="1" dirty="0" smtClean="0">
                <a:latin typeface="Arial" charset="0"/>
                <a:ea typeface="Arial" charset="0"/>
                <a:cs typeface="Arial" charset="0"/>
              </a:rPr>
              <a:t>Hi-C</a:t>
            </a:r>
            <a:endParaRPr lang="en-US" sz="3200" b="1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210972" y="1455009"/>
            <a:ext cx="2562027" cy="242421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8593114" y="1507561"/>
            <a:ext cx="277993" cy="31678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109740" y="1384489"/>
            <a:ext cx="2562027" cy="242421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491882" y="1437041"/>
            <a:ext cx="277993" cy="31678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008509" y="1313969"/>
            <a:ext cx="2562027" cy="242421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8390651" y="1366521"/>
            <a:ext cx="277993" cy="31678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907278" y="1243449"/>
            <a:ext cx="2562027" cy="242421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8289420" y="1296001"/>
            <a:ext cx="277993" cy="316780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lang="en-US" sz="12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6552022" y="1451392"/>
            <a:ext cx="1298482" cy="302429"/>
          </a:xfrm>
          <a:prstGeom prst="roundRect">
            <a:avLst>
              <a:gd name="adj" fmla="val 801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200" b="1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altLang="zh-CN" sz="14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Raw Reads</a:t>
            </a:r>
            <a:endParaRPr lang="en-US" altLang="zh-CN" sz="14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6061162" y="2021193"/>
            <a:ext cx="2280203" cy="491134"/>
          </a:xfrm>
          <a:prstGeom prst="roundRect">
            <a:avLst>
              <a:gd name="adj" fmla="val 801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Alignment</a:t>
            </a:r>
            <a:r>
              <a:rPr lang="zh-CN" altLang="en-US" sz="14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4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(BWA)</a:t>
            </a:r>
          </a:p>
          <a:p>
            <a:pPr algn="ctr"/>
            <a:r>
              <a:rPr lang="en-US" altLang="zh-CN" sz="14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Filter chimeric </a:t>
            </a:r>
            <a:r>
              <a:rPr lang="en-US" altLang="zh-CN" sz="14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reads</a:t>
            </a:r>
            <a:endParaRPr lang="en-US" altLang="zh-CN" sz="14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7201263" y="1715226"/>
            <a:ext cx="0" cy="288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6061162" y="2740012"/>
            <a:ext cx="2280203" cy="323340"/>
          </a:xfrm>
          <a:prstGeom prst="roundRect">
            <a:avLst>
              <a:gd name="adj" fmla="val 801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sz="1200" b="1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altLang="zh-CN" sz="14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Deduplication (Picard)</a:t>
            </a:r>
          </a:p>
          <a:p>
            <a:endParaRPr lang="en-US" altLang="zh-CN" sz="12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7201263" y="2448334"/>
            <a:ext cx="0" cy="288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7201263" y="2997807"/>
            <a:ext cx="0" cy="288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6946388" y="841294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HiC</a:t>
            </a:r>
            <a:endParaRPr lang="en-US" b="1" dirty="0"/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7201263" y="3974944"/>
            <a:ext cx="0" cy="288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/>
          <p:cNvSpPr/>
          <p:nvPr/>
        </p:nvSpPr>
        <p:spPr>
          <a:xfrm>
            <a:off x="6054842" y="4307373"/>
            <a:ext cx="2283902" cy="558155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Haplotype </a:t>
            </a:r>
            <a:r>
              <a:rPr lang="en-US" sz="14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US" sz="14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ssembly </a:t>
            </a:r>
            <a:r>
              <a:rPr lang="en-US" sz="14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(HapCUT2)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6058541" y="3277649"/>
            <a:ext cx="2280203" cy="323340"/>
          </a:xfrm>
          <a:prstGeom prst="roundRect">
            <a:avLst>
              <a:gd name="adj" fmla="val 801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CN" sz="1200" b="1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altLang="zh-CN" sz="14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Mapped Reads</a:t>
            </a:r>
          </a:p>
          <a:p>
            <a:endParaRPr lang="en-US" altLang="zh-CN" sz="12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1" name="Right Bracket 60"/>
          <p:cNvSpPr/>
          <p:nvPr/>
        </p:nvSpPr>
        <p:spPr>
          <a:xfrm rot="5400000">
            <a:off x="5414190" y="2319843"/>
            <a:ext cx="227687" cy="3346456"/>
          </a:xfrm>
          <a:prstGeom prst="rightBracket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/>
          <p:cNvSpPr/>
          <p:nvPr/>
        </p:nvSpPr>
        <p:spPr>
          <a:xfrm>
            <a:off x="6054842" y="5215244"/>
            <a:ext cx="2283902" cy="558155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Imputation</a:t>
            </a:r>
          </a:p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(Beagle</a:t>
            </a:r>
            <a:r>
              <a:rPr lang="zh-CN" altLang="en-US" sz="14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14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v4.1</a:t>
            </a:r>
            <a:r>
              <a:rPr lang="en-US" sz="14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)</a:t>
            </a:r>
            <a:endParaRPr lang="en-US" sz="14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7224107" y="4891820"/>
            <a:ext cx="0" cy="288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ounded Rectangle 64"/>
          <p:cNvSpPr/>
          <p:nvPr/>
        </p:nvSpPr>
        <p:spPr>
          <a:xfrm>
            <a:off x="6083137" y="6110280"/>
            <a:ext cx="2283902" cy="428632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Phased SNPs</a:t>
            </a:r>
            <a:endParaRPr lang="en-US" sz="14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7223826" y="5796480"/>
            <a:ext cx="0" cy="288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907278" y="5067300"/>
            <a:ext cx="2660135" cy="86360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871107" y="5315321"/>
            <a:ext cx="1022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mtClean="0"/>
              <a:t>Optional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3C17-14C5-4346-8378-F32DB688D94A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62723" y="4403863"/>
            <a:ext cx="2577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WGS (ENCODE DCC)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10X (Mike Schatz)</a:t>
            </a:r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2765309" y="3246816"/>
            <a:ext cx="2178997" cy="625409"/>
          </a:xfrm>
          <a:prstGeom prst="roundRect">
            <a:avLst>
              <a:gd name="adj" fmla="val 801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200" b="1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US" altLang="zh-CN" sz="14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High Quality H</a:t>
            </a:r>
            <a:r>
              <a:rPr lang="en-US" sz="14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eterozygous variants</a:t>
            </a:r>
            <a:endParaRPr lang="en-US" altLang="zh-CN" sz="14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6487795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Bing 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30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3853" y="321956"/>
            <a:ext cx="11252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charset="0"/>
                <a:ea typeface="Arial" charset="0"/>
                <a:cs typeface="Arial" charset="0"/>
              </a:rPr>
              <a:t>Application of Hi-C phasing on ENTEX samples</a:t>
            </a:r>
            <a:endParaRPr lang="en-US" sz="3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3853" y="1254477"/>
            <a:ext cx="1060268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Using</a:t>
            </a:r>
            <a:r>
              <a:rPr lang="zh-CN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Hi-C</a:t>
            </a:r>
            <a:r>
              <a:rPr lang="zh-CN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data from 4 individuals, 2 tissues each (skeletal muscle, colon)</a:t>
            </a:r>
          </a:p>
          <a:p>
            <a:pPr marL="342900" indent="-342900">
              <a:buFont typeface="Arial" charset="0"/>
              <a:buChar char="•"/>
            </a:pPr>
            <a:endParaRPr lang="en-US" altLang="zh-CN" sz="200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altLang="zh-CN" sz="2000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altLang="zh-CN" sz="200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altLang="zh-CN" sz="2000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altLang="zh-CN" sz="200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altLang="zh-CN" sz="2000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altLang="zh-CN" sz="200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altLang="zh-CN" sz="2000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altLang="zh-CN" sz="200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altLang="zh-CN" sz="2000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altLang="zh-CN" sz="2000" dirty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Results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zh-CN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chromosomes</a:t>
            </a:r>
            <a:r>
              <a:rPr lang="zh-CN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of each individual donor’s genome were</a:t>
            </a:r>
            <a:r>
              <a:rPr lang="zh-CN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phased</a:t>
            </a:r>
            <a:r>
              <a:rPr lang="zh-CN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as</a:t>
            </a:r>
            <a:r>
              <a:rPr lang="zh-CN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a</a:t>
            </a:r>
            <a:r>
              <a:rPr lang="zh-CN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single</a:t>
            </a:r>
            <a:r>
              <a:rPr lang="zh-CN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block</a:t>
            </a:r>
            <a:r>
              <a:rPr lang="zh-CN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endParaRPr lang="en-US" altLang="zh-CN" sz="2000" dirty="0" smtClean="0">
              <a:latin typeface="Arial" charset="0"/>
              <a:ea typeface="Arial" charset="0"/>
              <a:cs typeface="Arial" charset="0"/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On</a:t>
            </a:r>
            <a:r>
              <a:rPr lang="zh-CN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average</a:t>
            </a:r>
            <a:r>
              <a:rPr lang="zh-CN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000" smtClean="0">
                <a:latin typeface="Arial" charset="0"/>
                <a:ea typeface="Arial" charset="0"/>
                <a:cs typeface="Arial" charset="0"/>
              </a:rPr>
              <a:t>84.64%</a:t>
            </a:r>
            <a:r>
              <a:rPr lang="en-US" sz="200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heterozygous </a:t>
            </a: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SNPs</a:t>
            </a:r>
            <a:r>
              <a:rPr lang="zh-CN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were</a:t>
            </a:r>
            <a:r>
              <a:rPr lang="zh-CN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phased</a:t>
            </a:r>
            <a:r>
              <a:rPr lang="zh-CN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in</a:t>
            </a:r>
            <a:r>
              <a:rPr lang="zh-CN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four individuals ranging from 73.52% to 92.11%</a:t>
            </a:r>
            <a:endParaRPr lang="en-US" altLang="zh-CN" sz="2000" b="1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3C17-14C5-4346-8378-F32DB688D94A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822342"/>
              </p:ext>
            </p:extLst>
          </p:nvPr>
        </p:nvGraphicFramePr>
        <p:xfrm>
          <a:off x="675077" y="1867189"/>
          <a:ext cx="10515600" cy="2699955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406236"/>
                <a:gridCol w="2521528"/>
                <a:gridCol w="1330036"/>
                <a:gridCol w="1752600"/>
                <a:gridCol w="1752600"/>
                <a:gridCol w="1752600"/>
              </a:tblGrid>
              <a:tr h="43494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Library ID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Sample ID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Participant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Tissue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Sequenced Reads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Intra-chromosome Reads</a:t>
                      </a:r>
                    </a:p>
                  </a:txBody>
                  <a:tcPr marL="12700" marR="12700" marT="12700" marB="0" anchor="ctr"/>
                </a:tc>
              </a:tr>
              <a:tr h="283126"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SRC573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ENC-1LVAN-307-SM-A9VP4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PT-1LVAN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Colon - Transverse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2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1,437,649,049</a:t>
                      </a: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s-IS" sz="12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666,264,440</a:t>
                      </a:r>
                    </a:p>
                  </a:txBody>
                  <a:tcPr marL="19050" marR="19050" marT="12700" marB="12700" anchor="ctr"/>
                </a:tc>
              </a:tr>
              <a:tr h="283126"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SRC578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ENC-1LVAN-055-SM-C1PWV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PT-1LVAN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Muscle - Skeletal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2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1,532,019,865</a:t>
                      </a: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2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622,994,954</a:t>
                      </a:r>
                    </a:p>
                  </a:txBody>
                  <a:tcPr marL="19050" marR="19050" marT="12700" marB="12700" anchor="ctr"/>
                </a:tc>
              </a:tr>
              <a:tr h="283126"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SRC574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ENC-1JKYN-206-SM-ACCQ1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PT-1JKYN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Colon - Transverse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2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1,495,241,571</a:t>
                      </a: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s-IS" sz="12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730,866,362</a:t>
                      </a:r>
                    </a:p>
                  </a:txBody>
                  <a:tcPr marL="19050" marR="19050" marT="12700" marB="12700" anchor="ctr"/>
                </a:tc>
              </a:tr>
              <a:tr h="283126"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SRC579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ENC-1JKYN-130-SM-C1PX4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PT-1JKYN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Muscle - Skeletal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s-IS" sz="12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1,604,645,109</a:t>
                      </a: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s-IS" sz="12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669,051,844</a:t>
                      </a:r>
                    </a:p>
                  </a:txBody>
                  <a:tcPr marL="19050" marR="19050" marT="12700" marB="12700" anchor="ctr"/>
                </a:tc>
              </a:tr>
              <a:tr h="283126"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SRC575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ENC-1LGRB-198-SM-BZ2ZS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PT-1LGRB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Colon - Transverse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2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1,511,877,041</a:t>
                      </a: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2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708,736,834</a:t>
                      </a:r>
                    </a:p>
                  </a:txBody>
                  <a:tcPr marL="19050" marR="19050" marT="12700" marB="12700" anchor="ctr"/>
                </a:tc>
              </a:tr>
              <a:tr h="283126"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SRC576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ENC-1LGRB-326-SM-ADA6L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PT-1LGRB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Muscle - Skeletal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s-IS" sz="120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1,407,821,522</a:t>
                      </a: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s-IS" sz="12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614,195,333</a:t>
                      </a:r>
                    </a:p>
                  </a:txBody>
                  <a:tcPr marL="19050" marR="19050" marT="12700" marB="12700" anchor="ctr"/>
                </a:tc>
              </a:tr>
              <a:tr h="283126">
                <a:tc>
                  <a:txBody>
                    <a:bodyPr/>
                    <a:lstStyle/>
                    <a:p>
                      <a:pPr algn="ctr" rtl="0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SRC724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ENC-1K2DA-283-SM-C1MKW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PT-1K2DA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Colon - Transverse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2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2,060,484,878</a:t>
                      </a: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2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938,343,803</a:t>
                      </a:r>
                    </a:p>
                  </a:txBody>
                  <a:tcPr marL="19050" marR="19050" marT="12700" marB="12700" anchor="ctr"/>
                </a:tc>
              </a:tr>
              <a:tr h="283126">
                <a:tc>
                  <a:txBody>
                    <a:bodyPr/>
                    <a:lstStyle/>
                    <a:p>
                      <a:pPr algn="ctr" rtl="0" fontAlgn="b"/>
                      <a:r>
                        <a:rPr lang="is-I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TL219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ENC-1K2DA-264-SM-CSSDA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PT-1K2DA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Muscle - Skeletal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i-FI" sz="12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1,379,367,523</a:t>
                      </a:r>
                    </a:p>
                  </a:txBody>
                  <a:tcPr marL="19050" marR="19050" marT="12700" marB="127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200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616,653,386</a:t>
                      </a:r>
                    </a:p>
                  </a:txBody>
                  <a:tcPr marL="19050" marR="19050" marT="12700" marB="1270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6487795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Bing 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55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00F52-0888-1546-858A-2F29EFABE2EF}" type="slidenum">
              <a:rPr lang="en-US" smtClean="0"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3853" y="321956"/>
            <a:ext cx="6674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charset="0"/>
                <a:ea typeface="Arial" charset="0"/>
                <a:cs typeface="Arial" charset="0"/>
              </a:rPr>
              <a:t>Validation</a:t>
            </a:r>
            <a:r>
              <a:rPr lang="zh-CN" altLang="en-US" sz="32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200" b="1" dirty="0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zh-CN" altLang="en-US" sz="3200" b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3200" b="1" dirty="0" smtClean="0">
                <a:latin typeface="Arial" charset="0"/>
                <a:ea typeface="Arial" charset="0"/>
                <a:cs typeface="Arial" charset="0"/>
              </a:rPr>
              <a:t>phasing accuracy</a:t>
            </a:r>
            <a:endParaRPr lang="en-US" sz="3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3853" y="960963"/>
            <a:ext cx="60493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charset="0"/>
              <a:buChar char="•"/>
            </a:pP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Perform phasing using two tissues separately, </a:t>
            </a:r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and compare the </a:t>
            </a: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consistency of phasing results</a:t>
            </a:r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pPr marL="914400" lvl="1" indent="-457200">
              <a:buFont typeface="+mj-lt"/>
              <a:buAutoNum type="arabicPeriod"/>
            </a:pPr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59161" y="958963"/>
            <a:ext cx="5832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charset="0"/>
              <a:buChar char="•"/>
            </a:pP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Compare phasing results with 10X data</a:t>
            </a:r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917" y="1783080"/>
            <a:ext cx="5952883" cy="44646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4" y="1783080"/>
            <a:ext cx="5952883" cy="44646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487795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Bing 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02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202680"/>
            <a:ext cx="2743200" cy="518795"/>
          </a:xfrm>
          <a:solidFill>
            <a:schemeClr val="bg1">
              <a:alpha val="0"/>
            </a:schemeClr>
          </a:solidFill>
        </p:spPr>
        <p:txBody>
          <a:bodyPr/>
          <a:lstStyle/>
          <a:p>
            <a:fld id="{84E03C17-14C5-4346-8378-F32DB688D94A}" type="slidenum">
              <a:rPr lang="en-US" smtClean="0"/>
              <a:t>13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15"/>
          <a:stretch/>
        </p:blipFill>
        <p:spPr>
          <a:xfrm>
            <a:off x="1511300" y="0"/>
            <a:ext cx="9151684" cy="6356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488668"/>
            <a:ext cx="2569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Anna </a:t>
            </a:r>
            <a:r>
              <a:rPr lang="en-US" dirty="0" err="1" smtClean="0"/>
              <a:t>Vlasova</a:t>
            </a:r>
            <a:r>
              <a:rPr lang="en-US" dirty="0" smtClean="0"/>
              <a:t> (</a:t>
            </a:r>
            <a:r>
              <a:rPr lang="en-US" dirty="0" err="1" smtClean="0"/>
              <a:t>Guigo</a:t>
            </a:r>
            <a:r>
              <a:rPr lang="en-US" dirty="0" smtClean="0"/>
              <a:t> Lab)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-895571" y="2982724"/>
            <a:ext cx="3284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EN-</a:t>
            </a:r>
            <a:r>
              <a:rPr lang="en-US" sz="2800" b="1" dirty="0" err="1" smtClean="0">
                <a:latin typeface="+mj-lt"/>
              </a:rPr>
              <a:t>TEx</a:t>
            </a:r>
            <a:r>
              <a:rPr lang="en-US" sz="2800" b="1" dirty="0" smtClean="0">
                <a:latin typeface="+mj-lt"/>
              </a:rPr>
              <a:t> RNA-</a:t>
            </a:r>
            <a:r>
              <a:rPr lang="en-US" sz="2800" b="1" dirty="0" err="1" smtClean="0">
                <a:latin typeface="+mj-lt"/>
              </a:rPr>
              <a:t>Seq</a:t>
            </a:r>
            <a:r>
              <a:rPr lang="en-US" sz="2800" b="1" dirty="0" smtClean="0">
                <a:latin typeface="+mj-lt"/>
              </a:rPr>
              <a:t> Data</a:t>
            </a:r>
            <a:endParaRPr lang="en-US" sz="2800" b="1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84080" y="6202680"/>
            <a:ext cx="878904" cy="655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11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52662"/>
          </a:xfrm>
        </p:spPr>
        <p:txBody>
          <a:bodyPr/>
          <a:lstStyle/>
          <a:p>
            <a:pPr algn="ctr"/>
            <a:r>
              <a:rPr lang="en-US" dirty="0" smtClean="0"/>
              <a:t>Analysis of Functional *-</a:t>
            </a:r>
            <a:r>
              <a:rPr lang="en-US" dirty="0" err="1" smtClean="0"/>
              <a:t>Seq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3C17-14C5-4346-8378-F32DB688D94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282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3C17-14C5-4346-8378-F32DB688D94A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6"/>
          <a:stretch/>
        </p:blipFill>
        <p:spPr>
          <a:xfrm>
            <a:off x="1284614" y="182562"/>
            <a:ext cx="9230986" cy="62272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488668"/>
            <a:ext cx="2569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Anna </a:t>
            </a:r>
            <a:r>
              <a:rPr lang="en-US" dirty="0" err="1" smtClean="0"/>
              <a:t>Vlasova</a:t>
            </a:r>
            <a:r>
              <a:rPr lang="en-US" dirty="0" smtClean="0"/>
              <a:t> (</a:t>
            </a:r>
            <a:r>
              <a:rPr lang="en-US" dirty="0" err="1" smtClean="0"/>
              <a:t>Guigo</a:t>
            </a:r>
            <a:r>
              <a:rPr lang="en-US" dirty="0" smtClean="0"/>
              <a:t> Lab)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895571" y="2982724"/>
            <a:ext cx="3284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EN-</a:t>
            </a:r>
            <a:r>
              <a:rPr lang="en-US" sz="2800" b="1" dirty="0" err="1" smtClean="0">
                <a:latin typeface="+mj-lt"/>
              </a:rPr>
              <a:t>TEx</a:t>
            </a:r>
            <a:r>
              <a:rPr lang="en-US" sz="2800" b="1" dirty="0" smtClean="0">
                <a:latin typeface="+mj-lt"/>
              </a:rPr>
              <a:t> RNA-</a:t>
            </a:r>
            <a:r>
              <a:rPr lang="en-US" sz="2800" b="1" dirty="0" err="1" smtClean="0">
                <a:latin typeface="+mj-lt"/>
              </a:rPr>
              <a:t>Seq</a:t>
            </a:r>
            <a:r>
              <a:rPr lang="en-US" sz="2800" b="1" dirty="0" smtClean="0">
                <a:latin typeface="+mj-lt"/>
              </a:rPr>
              <a:t> Data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238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3C17-14C5-4346-8378-F32DB688D94A}" type="slidenum">
              <a:rPr lang="en-US" smtClean="0"/>
              <a:t>16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0"/>
            <a:ext cx="8875059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7720" y="6476484"/>
            <a:ext cx="2799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Timur</a:t>
            </a:r>
            <a:r>
              <a:rPr lang="en-US" dirty="0"/>
              <a:t> </a:t>
            </a:r>
            <a:r>
              <a:rPr lang="en-US" dirty="0" err="1" smtClean="0"/>
              <a:t>Galeev</a:t>
            </a:r>
            <a:r>
              <a:rPr lang="en-US" dirty="0" smtClean="0"/>
              <a:t> (Gerstein Lab)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1960" y="381000"/>
            <a:ext cx="11216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+mj-lt"/>
              </a:rPr>
              <a:t>Analysis of Allele-Specific Expression and Binding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477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1" b="15111"/>
          <a:stretch/>
        </p:blipFill>
        <p:spPr>
          <a:xfrm>
            <a:off x="0" y="137794"/>
            <a:ext cx="12018891" cy="658368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3C17-14C5-4346-8378-F32DB688D94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0" b="14444"/>
          <a:stretch/>
        </p:blipFill>
        <p:spPr>
          <a:xfrm>
            <a:off x="0" y="136525"/>
            <a:ext cx="12156121" cy="67214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3C17-14C5-4346-8378-F32DB688D94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5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Fraction of known imprinted genes (~100) in ASE genes and…"/>
          <p:cNvSpPr txBox="1">
            <a:spLocks noGrp="1"/>
          </p:cNvSpPr>
          <p:nvPr>
            <p:ph type="title"/>
          </p:nvPr>
        </p:nvSpPr>
        <p:spPr>
          <a:xfrm>
            <a:off x="579120" y="320040"/>
            <a:ext cx="11009796" cy="134112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 sz="4200"/>
            </a:pPr>
            <a:r>
              <a:rPr sz="3600" b="1" dirty="0"/>
              <a:t>Fraction of </a:t>
            </a:r>
            <a:r>
              <a:rPr lang="en-US" sz="3600" b="1" dirty="0" smtClean="0"/>
              <a:t>K</a:t>
            </a:r>
            <a:r>
              <a:rPr sz="3600" b="1" dirty="0" smtClean="0"/>
              <a:t>nown </a:t>
            </a:r>
            <a:r>
              <a:rPr lang="en-US" sz="3600" b="1" dirty="0" smtClean="0"/>
              <a:t>I</a:t>
            </a:r>
            <a:r>
              <a:rPr sz="3600" b="1" dirty="0" smtClean="0"/>
              <a:t>mprinted </a:t>
            </a:r>
            <a:r>
              <a:rPr lang="en-US" sz="3600" b="1" dirty="0" smtClean="0"/>
              <a:t>G</a:t>
            </a:r>
            <a:r>
              <a:rPr sz="3600" b="1" dirty="0" smtClean="0"/>
              <a:t>enes </a:t>
            </a:r>
            <a:r>
              <a:rPr lang="en-US" sz="3600" b="1" dirty="0" smtClean="0"/>
              <a:t>detected as </a:t>
            </a:r>
            <a:r>
              <a:rPr sz="3600" b="1" dirty="0" smtClean="0"/>
              <a:t>ASE</a:t>
            </a:r>
            <a:endParaRPr sz="3600" b="1" dirty="0"/>
          </a:p>
        </p:txBody>
      </p:sp>
      <p:sp>
        <p:nvSpPr>
          <p:cNvPr id="236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460481" y="6426200"/>
            <a:ext cx="392888" cy="18796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 dirty="0"/>
          </a:p>
        </p:txBody>
      </p:sp>
      <p:pic>
        <p:nvPicPr>
          <p:cNvPr id="23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4550" y="1931397"/>
            <a:ext cx="10449631" cy="427485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angle 4"/>
          <p:cNvSpPr/>
          <p:nvPr/>
        </p:nvSpPr>
        <p:spPr>
          <a:xfrm>
            <a:off x="-17720" y="6476484"/>
            <a:ext cx="2799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Timur</a:t>
            </a:r>
            <a:r>
              <a:rPr lang="en-US" dirty="0"/>
              <a:t> </a:t>
            </a:r>
            <a:r>
              <a:rPr lang="en-US" dirty="0" err="1" smtClean="0"/>
              <a:t>Galeev</a:t>
            </a:r>
            <a:r>
              <a:rPr lang="en-US" dirty="0" smtClean="0"/>
              <a:t> </a:t>
            </a:r>
            <a:r>
              <a:rPr lang="en-US" smtClean="0"/>
              <a:t>(Gerstein Lab)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0532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884524"/>
            <a:ext cx="8229600" cy="639476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Gill Sans MT"/>
                <a:ea typeface="Arial"/>
                <a:cs typeface="Gill Sans MT"/>
                <a:rtl val="0"/>
              </a:rPr>
              <a:t>Assembling and Analyzing Personal Genomes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856516" y="1676406"/>
            <a:ext cx="4114800" cy="646331"/>
          </a:xfrm>
          <a:prstGeom prst="rect">
            <a:avLst/>
          </a:prstGeom>
          <a:solidFill>
            <a:srgbClr val="FF0000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Sequence Genomes using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Multiple Technologies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760696" y="2348519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sp>
        <p:nvSpPr>
          <p:cNvPr id="29" name="TextBox 28"/>
          <p:cNvSpPr txBox="1"/>
          <p:nvPr/>
        </p:nvSpPr>
        <p:spPr>
          <a:xfrm>
            <a:off x="1856516" y="3681802"/>
            <a:ext cx="4114800" cy="369332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Identify SNP, INDEL, SV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114800" y="2679105"/>
            <a:ext cx="1711392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Map to 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Reference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56516" y="5410200"/>
            <a:ext cx="4114800" cy="369332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Functional Analysis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856516" y="4407504"/>
            <a:ext cx="411480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Phase Variants &amp; 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Construct Diploid Chromosomes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905000" y="2679105"/>
            <a:ext cx="1711392" cy="646331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De novo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Assembly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4970496" y="2348519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760696" y="3351218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970496" y="3351218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913916" y="4076918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3913916" y="5079617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sp>
        <p:nvSpPr>
          <p:cNvPr id="3" name="TextBox 2"/>
          <p:cNvSpPr txBox="1"/>
          <p:nvPr/>
        </p:nvSpPr>
        <p:spPr>
          <a:xfrm>
            <a:off x="6705600" y="1651606"/>
            <a:ext cx="3581400" cy="38625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964305"/>
                </a:solidFill>
              </a:rPr>
              <a:t>Goals</a:t>
            </a:r>
          </a:p>
          <a:p>
            <a:pPr marL="342900" indent="-342900">
              <a:buFontTx/>
              <a:buAutoNum type="arabicPeriod"/>
            </a:pPr>
            <a:endParaRPr lang="en-US" b="1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US" b="1" dirty="0">
                <a:solidFill>
                  <a:prstClr val="black"/>
                </a:solidFill>
              </a:rPr>
              <a:t>What </a:t>
            </a:r>
            <a:r>
              <a:rPr lang="en-US" b="1" dirty="0">
                <a:solidFill>
                  <a:prstClr val="black"/>
                </a:solidFill>
              </a:rPr>
              <a:t>are the most effective biotechnologies </a:t>
            </a:r>
            <a:r>
              <a:rPr lang="en-US" b="1" dirty="0">
                <a:solidFill>
                  <a:prstClr val="black"/>
                </a:solidFill>
              </a:rPr>
              <a:t>for sequencing?</a:t>
            </a:r>
          </a:p>
          <a:p>
            <a:pPr marL="342900" indent="-342900">
              <a:buFontTx/>
              <a:buAutoNum type="arabicPeriod"/>
            </a:pPr>
            <a:endParaRPr lang="en-US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US" b="1" dirty="0">
                <a:solidFill>
                  <a:prstClr val="black"/>
                </a:solidFill>
              </a:rPr>
              <a:t>What do we learn from </a:t>
            </a:r>
            <a:r>
              <a:rPr lang="en-US" b="1" dirty="0">
                <a:solidFill>
                  <a:prstClr val="black"/>
                </a:solidFill>
              </a:rPr>
              <a:t>a </a:t>
            </a:r>
            <a:r>
              <a:rPr lang="en-US" b="1" dirty="0">
                <a:solidFill>
                  <a:prstClr val="black"/>
                </a:solidFill>
              </a:rPr>
              <a:t>personalized genome instead of the reference?</a:t>
            </a:r>
          </a:p>
          <a:p>
            <a:pPr marL="342900" indent="-342900">
              <a:buFontTx/>
              <a:buAutoNum type="arabicPeriod"/>
            </a:pPr>
            <a:endParaRPr lang="en-US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US" b="1" dirty="0">
                <a:solidFill>
                  <a:prstClr val="black"/>
                </a:solidFill>
              </a:rPr>
              <a:t>Can we use the genomic variants as </a:t>
            </a:r>
            <a:r>
              <a:rPr lang="en-US" b="1" dirty="0">
                <a:solidFill>
                  <a:prstClr val="black"/>
                </a:solidFill>
              </a:rPr>
              <a:t>natural </a:t>
            </a:r>
            <a:r>
              <a:rPr lang="en-US" b="1" dirty="0">
                <a:solidFill>
                  <a:prstClr val="black"/>
                </a:solidFill>
              </a:rPr>
              <a:t>perturbations of the encyclopedia elements</a:t>
            </a:r>
            <a:r>
              <a:rPr lang="en-US" b="1" dirty="0">
                <a:solidFill>
                  <a:prstClr val="black"/>
                </a:solidFill>
              </a:rPr>
              <a:t>?</a:t>
            </a:r>
            <a:endParaRPr lang="en-US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eriod"/>
            </a:pPr>
            <a:endParaRPr lang="en-US" sz="500" b="1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3C17-14C5-4346-8378-F32DB688D9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0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3C17-14C5-4346-8378-F32DB688D94A}" type="slidenum">
              <a:rPr lang="en-US" smtClean="0"/>
              <a:t>20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00" y="0"/>
            <a:ext cx="915168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488668"/>
            <a:ext cx="2569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Anna </a:t>
            </a:r>
            <a:r>
              <a:rPr lang="en-US" dirty="0" err="1" smtClean="0"/>
              <a:t>Vlasova</a:t>
            </a:r>
            <a:r>
              <a:rPr lang="en-US" dirty="0" smtClean="0"/>
              <a:t> (</a:t>
            </a:r>
            <a:r>
              <a:rPr lang="en-US" dirty="0" err="1" smtClean="0"/>
              <a:t>Guigo</a:t>
            </a:r>
            <a:r>
              <a:rPr lang="en-US" dirty="0" smtClean="0"/>
              <a:t> Lab)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13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roup" descr="Group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55471" y="828444"/>
            <a:ext cx="6010064" cy="6010064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Exons with fold change &gt;6"/>
          <p:cNvSpPr txBox="1"/>
          <p:nvPr/>
        </p:nvSpPr>
        <p:spPr>
          <a:xfrm>
            <a:off x="2579358" y="182569"/>
            <a:ext cx="5552226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sz="36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2531" smtClean="0"/>
              <a:t>Exons</a:t>
            </a:r>
            <a:r>
              <a:rPr lang="en-US" sz="2531" smtClean="0"/>
              <a:t> affected by SVs</a:t>
            </a:r>
            <a:r>
              <a:rPr sz="2531" smtClean="0"/>
              <a:t> </a:t>
            </a:r>
            <a:r>
              <a:rPr sz="2531"/>
              <a:t>with fold change &gt;6</a:t>
            </a:r>
          </a:p>
        </p:txBody>
      </p:sp>
      <p:sp>
        <p:nvSpPr>
          <p:cNvPr id="129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682996" y="6469176"/>
            <a:ext cx="371844" cy="20594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0" y="6469176"/>
            <a:ext cx="3118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Xiangmeng</a:t>
            </a:r>
            <a:r>
              <a:rPr lang="en-US" dirty="0" smtClean="0"/>
              <a:t> Kong (Gerstein Lab)</a:t>
            </a:r>
            <a:endParaRPr lang="en-US" dirty="0"/>
          </a:p>
        </p:txBody>
      </p:sp>
      <p:sp>
        <p:nvSpPr>
          <p:cNvPr id="6" name="Total SVs: 21672…"/>
          <p:cNvSpPr txBox="1"/>
          <p:nvPr/>
        </p:nvSpPr>
        <p:spPr>
          <a:xfrm>
            <a:off x="773798" y="1658594"/>
            <a:ext cx="4896213" cy="4310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>
              <a:lnSpc>
                <a:spcPct val="10000"/>
              </a:lnSpc>
              <a:spcBef>
                <a:spcPts val="2953"/>
              </a:spcBef>
              <a:defRPr b="0"/>
            </a:pPr>
            <a:r>
              <a:rPr dirty="0"/>
              <a:t>Total SVs: 21672</a:t>
            </a:r>
          </a:p>
          <a:p>
            <a:pPr>
              <a:lnSpc>
                <a:spcPct val="10000"/>
              </a:lnSpc>
              <a:spcBef>
                <a:spcPts val="2953"/>
              </a:spcBef>
              <a:defRPr b="0"/>
            </a:pPr>
            <a:r>
              <a:rPr dirty="0"/>
              <a:t>Total affected exons: 926, Found in Personal </a:t>
            </a:r>
            <a:endParaRPr lang="en-US" dirty="0" smtClean="0"/>
          </a:p>
          <a:p>
            <a:pPr>
              <a:lnSpc>
                <a:spcPct val="10000"/>
              </a:lnSpc>
              <a:spcBef>
                <a:spcPts val="2953"/>
              </a:spcBef>
              <a:defRPr b="0"/>
            </a:pPr>
            <a:r>
              <a:rPr dirty="0" smtClean="0"/>
              <a:t>Genome</a:t>
            </a:r>
            <a:r>
              <a:rPr dirty="0"/>
              <a:t>: </a:t>
            </a:r>
            <a:r>
              <a:rPr dirty="0" smtClean="0"/>
              <a:t>906</a:t>
            </a:r>
            <a:endParaRPr lang="en-US" dirty="0" smtClean="0"/>
          </a:p>
          <a:p>
            <a:pPr>
              <a:lnSpc>
                <a:spcPct val="10000"/>
              </a:lnSpc>
              <a:spcBef>
                <a:spcPts val="2953"/>
              </a:spcBef>
              <a:defRPr b="0"/>
            </a:pPr>
            <a:endParaRPr lang="en-US" dirty="0" smtClean="0"/>
          </a:p>
          <a:p>
            <a:pPr>
              <a:lnSpc>
                <a:spcPct val="40000"/>
              </a:lnSpc>
              <a:spcBef>
                <a:spcPts val="2953"/>
              </a:spcBef>
              <a:defRPr b="0"/>
            </a:pPr>
            <a:r>
              <a:rPr lang="en-US" dirty="0"/>
              <a:t>Only reads uniquely mapped to one </a:t>
            </a:r>
            <a:r>
              <a:rPr lang="en-US" dirty="0" smtClean="0"/>
              <a:t>haplotype</a:t>
            </a:r>
          </a:p>
          <a:p>
            <a:pPr>
              <a:lnSpc>
                <a:spcPct val="40000"/>
              </a:lnSpc>
              <a:spcBef>
                <a:spcPts val="2953"/>
              </a:spcBef>
              <a:defRPr b="0"/>
            </a:pPr>
            <a:r>
              <a:rPr lang="en-US" dirty="0" smtClean="0"/>
              <a:t>Fold </a:t>
            </a:r>
            <a:r>
              <a:rPr lang="en-US" dirty="0"/>
              <a:t>= </a:t>
            </a:r>
            <a:endParaRPr lang="en-US" dirty="0" smtClean="0"/>
          </a:p>
          <a:p>
            <a:pPr>
              <a:lnSpc>
                <a:spcPct val="40000"/>
              </a:lnSpc>
              <a:spcBef>
                <a:spcPts val="2953"/>
              </a:spcBef>
              <a:defRPr b="0"/>
            </a:pPr>
            <a:endParaRPr lang="en-US" dirty="0"/>
          </a:p>
          <a:p>
            <a:pPr>
              <a:lnSpc>
                <a:spcPct val="40000"/>
              </a:lnSpc>
              <a:spcBef>
                <a:spcPts val="2953"/>
              </a:spcBef>
              <a:defRPr b="0"/>
            </a:pPr>
            <a:r>
              <a:rPr lang="en-US" dirty="0"/>
              <a:t>&gt;2 fold change in at least one tissue: 266 exons</a:t>
            </a:r>
          </a:p>
          <a:p>
            <a:pPr>
              <a:lnSpc>
                <a:spcPct val="40000"/>
              </a:lnSpc>
              <a:spcBef>
                <a:spcPts val="2953"/>
              </a:spcBef>
              <a:defRPr b="0"/>
            </a:pPr>
            <a:r>
              <a:rPr lang="en-US" dirty="0"/>
              <a:t>&gt;2 fold change difference between at least two </a:t>
            </a:r>
            <a:endParaRPr lang="en-US" dirty="0" smtClean="0"/>
          </a:p>
          <a:p>
            <a:pPr>
              <a:lnSpc>
                <a:spcPct val="40000"/>
              </a:lnSpc>
              <a:spcBef>
                <a:spcPts val="2953"/>
              </a:spcBef>
              <a:defRPr b="0"/>
            </a:pPr>
            <a:r>
              <a:rPr lang="en-US" dirty="0" smtClean="0"/>
              <a:t>tissues</a:t>
            </a:r>
            <a:r>
              <a:rPr lang="en-US" dirty="0"/>
              <a:t>:  </a:t>
            </a:r>
            <a:r>
              <a:rPr lang="en-US" dirty="0" smtClean="0"/>
              <a:t>283</a:t>
            </a:r>
            <a:endParaRPr lang="en-US" dirty="0"/>
          </a:p>
        </p:txBody>
      </p:sp>
      <p:pic>
        <p:nvPicPr>
          <p:cNvPr id="7" name="Screen Shot 2017-12-17 at 5.39.06 PM.png" descr="Screen Shot 2017-12-17 at 5.39.06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59016" y="3591152"/>
            <a:ext cx="2440956" cy="84827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</p:spTree>
    <p:extLst>
      <p:ext uri="{BB962C8B-B14F-4D97-AF65-F5344CB8AC3E}">
        <p14:creationId xmlns:p14="http://schemas.microsoft.com/office/powerpoint/2010/main" val="196647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27578" y="1676695"/>
            <a:ext cx="3406221" cy="4087465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Tissues in which the gene is accessible to ASE calling for both individuals (orange if called ASE for ENC-002)"/>
          <p:cNvSpPr txBox="1"/>
          <p:nvPr/>
        </p:nvSpPr>
        <p:spPr>
          <a:xfrm>
            <a:off x="5558269" y="5095808"/>
            <a:ext cx="2584094" cy="913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 algn="l"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1400" b="1" dirty="0"/>
              <a:t>Tissues</a:t>
            </a:r>
            <a:r>
              <a:rPr sz="1400" dirty="0"/>
              <a:t> in which the gene is accessible to ASE calling for both individuals (</a:t>
            </a:r>
            <a:r>
              <a:rPr sz="1400" dirty="0"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</a:rPr>
              <a:t>orange</a:t>
            </a:r>
            <a:r>
              <a:rPr sz="1400" dirty="0"/>
              <a:t> if called ASE for ENC-002)</a:t>
            </a:r>
          </a:p>
        </p:txBody>
      </p:sp>
      <p:sp>
        <p:nvSpPr>
          <p:cNvPr id="248" name="Line"/>
          <p:cNvSpPr/>
          <p:nvPr/>
        </p:nvSpPr>
        <p:spPr>
          <a:xfrm flipH="1" flipV="1">
            <a:off x="4141722" y="4214226"/>
            <a:ext cx="1416546" cy="88158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25400" tIns="25400" rIns="25400" bIns="25400" anchor="ctr"/>
          <a:lstStyle/>
          <a:p>
            <a:pPr>
              <a:defRPr sz="3200"/>
            </a:pPr>
            <a:endParaRPr sz="1600"/>
          </a:p>
        </p:txBody>
      </p:sp>
      <p:sp>
        <p:nvSpPr>
          <p:cNvPr id="249" name="Protein-coding genes (one for ENC-002) that…"/>
          <p:cNvSpPr txBox="1"/>
          <p:nvPr/>
        </p:nvSpPr>
        <p:spPr>
          <a:xfrm>
            <a:off x="5786078" y="1384600"/>
            <a:ext cx="5518818" cy="2852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l"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1400" dirty="0"/>
              <a:t>Protein-coding </a:t>
            </a:r>
            <a:r>
              <a:rPr sz="1400" b="1" dirty="0"/>
              <a:t>genes</a:t>
            </a:r>
            <a:r>
              <a:rPr sz="1400" dirty="0"/>
              <a:t> (one for ENC-002) that</a:t>
            </a:r>
          </a:p>
          <a:p>
            <a:pPr algn="l"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1400" dirty="0"/>
          </a:p>
          <a:p>
            <a:pPr algn="l"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1400" dirty="0"/>
          </a:p>
          <a:p>
            <a:pPr algn="l"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1400" dirty="0"/>
          </a:p>
          <a:p>
            <a:pPr marL="214098" indent="-214098">
              <a:buSzPct val="75000"/>
              <a:buChar char="-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1400" dirty="0" smtClean="0"/>
              <a:t>ha</a:t>
            </a:r>
            <a:r>
              <a:rPr lang="en-US" sz="1400" dirty="0" smtClean="0"/>
              <a:t>s</a:t>
            </a:r>
            <a:r>
              <a:rPr sz="1400" dirty="0" smtClean="0"/>
              <a:t> </a:t>
            </a:r>
            <a:r>
              <a:rPr sz="1400" dirty="0"/>
              <a:t>one </a:t>
            </a:r>
            <a:r>
              <a:rPr sz="1400" b="1" dirty="0"/>
              <a:t>ENC-002 het-indel/SV</a:t>
            </a:r>
            <a:r>
              <a:rPr sz="1400" dirty="0"/>
              <a:t> in the promoter region,</a:t>
            </a:r>
          </a:p>
          <a:p>
            <a:pPr marL="214098" indent="-214098">
              <a:buSzPct val="75000"/>
              <a:buChar char="-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1400" dirty="0"/>
              <a:t>do not have ENC-003 het-indels/SVs in the promoter region,</a:t>
            </a:r>
          </a:p>
          <a:p>
            <a:pPr marL="214098" indent="-214098">
              <a:buSzPct val="75000"/>
              <a:buChar char="-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1400" dirty="0"/>
              <a:t>do not overlap other expressed genes,</a:t>
            </a:r>
          </a:p>
          <a:p>
            <a:pPr marL="214098" indent="-214098">
              <a:buSzPct val="75000"/>
              <a:buChar char="-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1400" dirty="0"/>
              <a:t>do not have other ENC-002 het-indels/SVs;</a:t>
            </a:r>
          </a:p>
          <a:p>
            <a:pPr algn="l"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1400" dirty="0"/>
          </a:p>
          <a:p>
            <a:pPr marL="214098" indent="-214098">
              <a:buSzPct val="75000"/>
              <a:buChar char="-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1400" dirty="0"/>
              <a:t>were called ASE in at least three ENC-002 tissues</a:t>
            </a:r>
          </a:p>
          <a:p>
            <a:pPr marL="214098" indent="-214098">
              <a:buSzPct val="75000"/>
              <a:buChar char="-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1400" dirty="0"/>
              <a:t>and the call was made using at least two het-SNVs,</a:t>
            </a:r>
          </a:p>
          <a:p>
            <a:pPr marL="214098" indent="-214098">
              <a:buSzPct val="75000"/>
              <a:buChar char="-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1400" dirty="0"/>
              <a:t>are accessible in at least 3 tissues in both ENC-002 and ENC-003</a:t>
            </a:r>
          </a:p>
          <a:p>
            <a:pPr marL="214098" indent="-214098">
              <a:buSzPct val="75000"/>
              <a:buChar char="-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1400" dirty="0"/>
              <a:t>were not called ASE in any ENC-003 tissue.</a:t>
            </a:r>
          </a:p>
        </p:txBody>
      </p:sp>
      <p:sp>
        <p:nvSpPr>
          <p:cNvPr id="250" name="Any het-indel/SVs that are close to promoter and might be causing ASE?"/>
          <p:cNvSpPr txBox="1">
            <a:spLocks noGrp="1"/>
          </p:cNvSpPr>
          <p:nvPr>
            <p:ph type="title"/>
          </p:nvPr>
        </p:nvSpPr>
        <p:spPr>
          <a:xfrm>
            <a:off x="844550" y="85541"/>
            <a:ext cx="10744366" cy="11430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4200"/>
            </a:lvl1pPr>
          </a:lstStyle>
          <a:p>
            <a:pPr algn="ctr"/>
            <a:r>
              <a:rPr dirty="0"/>
              <a:t>Any </a:t>
            </a:r>
            <a:r>
              <a:rPr dirty="0" smtClean="0"/>
              <a:t>het-indel </a:t>
            </a:r>
            <a:r>
              <a:rPr dirty="0"/>
              <a:t>that </a:t>
            </a:r>
            <a:r>
              <a:rPr lang="en-US" dirty="0" smtClean="0"/>
              <a:t>in</a:t>
            </a:r>
            <a:r>
              <a:rPr dirty="0" smtClean="0"/>
              <a:t> </a:t>
            </a:r>
            <a:r>
              <a:rPr lang="en-US" dirty="0" smtClean="0"/>
              <a:t>a </a:t>
            </a:r>
            <a:r>
              <a:rPr dirty="0" smtClean="0"/>
              <a:t>promoter </a:t>
            </a:r>
            <a:r>
              <a:rPr lang="en-US" dirty="0" smtClean="0"/>
              <a:t>region </a:t>
            </a:r>
            <a:r>
              <a:rPr dirty="0" smtClean="0"/>
              <a:t>and </a:t>
            </a:r>
            <a:r>
              <a:rPr dirty="0"/>
              <a:t>might be causing ASE?</a:t>
            </a:r>
          </a:p>
        </p:txBody>
      </p:sp>
      <p:sp>
        <p:nvSpPr>
          <p:cNvPr id="251" name="Line"/>
          <p:cNvSpPr/>
          <p:nvPr/>
        </p:nvSpPr>
        <p:spPr>
          <a:xfrm flipH="1" flipV="1">
            <a:off x="4837201" y="2253056"/>
            <a:ext cx="783216" cy="109144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25400" tIns="25400" rIns="25400" bIns="25400" anchor="ctr"/>
          <a:lstStyle/>
          <a:p>
            <a:pPr>
              <a:defRPr sz="3200"/>
            </a:pPr>
            <a:endParaRPr sz="1600"/>
          </a:p>
        </p:txBody>
      </p:sp>
      <p:sp>
        <p:nvSpPr>
          <p:cNvPr id="252" name="Line"/>
          <p:cNvSpPr/>
          <p:nvPr/>
        </p:nvSpPr>
        <p:spPr>
          <a:xfrm flipH="1">
            <a:off x="4023357" y="1584704"/>
            <a:ext cx="1597059" cy="416595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25400" tIns="25400" rIns="25400" bIns="25400" anchor="ctr"/>
          <a:lstStyle/>
          <a:p>
            <a:pPr>
              <a:defRPr sz="3200"/>
            </a:pPr>
            <a:endParaRPr sz="1600"/>
          </a:p>
        </p:txBody>
      </p:sp>
      <p:sp>
        <p:nvSpPr>
          <p:cNvPr id="253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711483" y="6426200"/>
            <a:ext cx="358597" cy="2184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22</a:t>
            </a:fld>
            <a:endParaRPr dirty="0"/>
          </a:p>
        </p:txBody>
      </p:sp>
      <p:sp>
        <p:nvSpPr>
          <p:cNvPr id="10" name="Rectangle 9"/>
          <p:cNvSpPr/>
          <p:nvPr/>
        </p:nvSpPr>
        <p:spPr>
          <a:xfrm>
            <a:off x="-17720" y="6476484"/>
            <a:ext cx="2799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Timur</a:t>
            </a:r>
            <a:r>
              <a:rPr lang="en-US" dirty="0"/>
              <a:t> </a:t>
            </a:r>
            <a:r>
              <a:rPr lang="en-US" dirty="0" err="1" smtClean="0"/>
              <a:t>Galeev</a:t>
            </a:r>
            <a:r>
              <a:rPr lang="en-US" dirty="0" smtClean="0"/>
              <a:t> </a:t>
            </a:r>
            <a:r>
              <a:rPr lang="en-US" smtClean="0"/>
              <a:t>(Gerstein Lab)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8096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ENC-002"/>
          <p:cNvSpPr txBox="1"/>
          <p:nvPr/>
        </p:nvSpPr>
        <p:spPr>
          <a:xfrm>
            <a:off x="122299" y="1823402"/>
            <a:ext cx="857607" cy="32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2800"/>
            </a:lvl1pPr>
          </a:lstStyle>
          <a:p>
            <a:r>
              <a:rPr sz="1800" dirty="0"/>
              <a:t>ENC-002</a:t>
            </a:r>
          </a:p>
        </p:txBody>
      </p:sp>
      <p:sp>
        <p:nvSpPr>
          <p:cNvPr id="269" name="ENC-003"/>
          <p:cNvSpPr txBox="1"/>
          <p:nvPr/>
        </p:nvSpPr>
        <p:spPr>
          <a:xfrm>
            <a:off x="120364" y="4877479"/>
            <a:ext cx="857607" cy="32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2800"/>
            </a:lvl1pPr>
          </a:lstStyle>
          <a:p>
            <a:r>
              <a:rPr sz="1800" dirty="0"/>
              <a:t>ENC-003</a:t>
            </a:r>
          </a:p>
        </p:txBody>
      </p:sp>
      <p:sp>
        <p:nvSpPr>
          <p:cNvPr id="270" name="hap1"/>
          <p:cNvSpPr txBox="1"/>
          <p:nvPr/>
        </p:nvSpPr>
        <p:spPr>
          <a:xfrm>
            <a:off x="3335278" y="118592"/>
            <a:ext cx="1191032" cy="32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2800"/>
            </a:lvl1pPr>
          </a:lstStyle>
          <a:p>
            <a:r>
              <a:rPr lang="en-US" sz="1800" dirty="0" smtClean="0"/>
              <a:t>Haplotype 1</a:t>
            </a:r>
            <a:endParaRPr sz="1800" dirty="0"/>
          </a:p>
        </p:txBody>
      </p:sp>
      <p:sp>
        <p:nvSpPr>
          <p:cNvPr id="271" name="hap2"/>
          <p:cNvSpPr txBox="1"/>
          <p:nvPr/>
        </p:nvSpPr>
        <p:spPr>
          <a:xfrm>
            <a:off x="8978980" y="118592"/>
            <a:ext cx="1191032" cy="32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2800"/>
            </a:lvl1pPr>
          </a:lstStyle>
          <a:p>
            <a:r>
              <a:rPr lang="en-US" sz="1800" dirty="0" smtClean="0"/>
              <a:t>Haplotype 2</a:t>
            </a:r>
            <a:endParaRPr sz="1800" dirty="0"/>
          </a:p>
        </p:txBody>
      </p:sp>
      <p:sp>
        <p:nvSpPr>
          <p:cNvPr id="272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669116" y="6426200"/>
            <a:ext cx="226619" cy="23495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23</a:t>
            </a:fld>
            <a:endParaRPr/>
          </a:p>
        </p:txBody>
      </p:sp>
      <p:sp>
        <p:nvSpPr>
          <p:cNvPr id="273" name="ZFP62"/>
          <p:cNvSpPr txBox="1"/>
          <p:nvPr/>
        </p:nvSpPr>
        <p:spPr>
          <a:xfrm>
            <a:off x="6147035" y="87814"/>
            <a:ext cx="822341" cy="359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>
              <a:defRPr sz="2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2000" dirty="0"/>
              <a:t>ZFP62</a:t>
            </a:r>
          </a:p>
        </p:txBody>
      </p:sp>
      <p:pic>
        <p:nvPicPr>
          <p:cNvPr id="274" name="zpf62_3_h2.png" descr="zpf62_3_h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62750" y="3644900"/>
            <a:ext cx="5375691" cy="279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" name="zpf62_3_h1.png" descr="zpf62_3_h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82515" y="3644627"/>
            <a:ext cx="5375691" cy="279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" name="zpf62_2_h2.png" descr="zpf62_2_h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60815" y="591369"/>
            <a:ext cx="5375691" cy="279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" name="zfp62_2_h1.png" descr="zfp62_2_h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81100" y="590550"/>
            <a:ext cx="5378521" cy="2794000"/>
          </a:xfrm>
          <a:prstGeom prst="rect">
            <a:avLst/>
          </a:prstGeom>
          <a:ln w="12700">
            <a:miter lim="400000"/>
          </a:ln>
        </p:spPr>
      </p:pic>
      <p:sp>
        <p:nvSpPr>
          <p:cNvPr id="278" name="Line"/>
          <p:cNvSpPr/>
          <p:nvPr/>
        </p:nvSpPr>
        <p:spPr>
          <a:xfrm flipH="1">
            <a:off x="6019544" y="992495"/>
            <a:ext cx="1" cy="2149336"/>
          </a:xfrm>
          <a:prstGeom prst="line">
            <a:avLst/>
          </a:prstGeom>
          <a:ln w="12700">
            <a:solidFill>
              <a:srgbClr val="FF9300"/>
            </a:solidFill>
            <a:miter lim="400000"/>
            <a:tailEnd type="triangle"/>
          </a:ln>
        </p:spPr>
        <p:txBody>
          <a:bodyPr lIns="25400" tIns="25400" rIns="25400" bIns="25400" anchor="ctr"/>
          <a:lstStyle/>
          <a:p>
            <a:pPr>
              <a:defRPr sz="3200"/>
            </a:pPr>
            <a:endParaRPr sz="1600"/>
          </a:p>
        </p:txBody>
      </p:sp>
      <p:sp>
        <p:nvSpPr>
          <p:cNvPr id="279" name="2bp INS in hap1"/>
          <p:cNvSpPr txBox="1"/>
          <p:nvPr/>
        </p:nvSpPr>
        <p:spPr>
          <a:xfrm>
            <a:off x="4953726" y="1039337"/>
            <a:ext cx="1069203" cy="220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l">
              <a:defRPr sz="22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sz="1100"/>
              <a:t>2bp </a:t>
            </a:r>
            <a:r>
              <a:rPr sz="1100">
                <a:solidFill>
                  <a:schemeClr val="accent4">
                    <a:satOff val="1488"/>
                    <a:lumOff val="-7242"/>
                  </a:schemeClr>
                </a:solidFill>
              </a:rPr>
              <a:t>INS</a:t>
            </a:r>
            <a:r>
              <a:rPr sz="1100"/>
              <a:t> in hap1</a:t>
            </a:r>
          </a:p>
        </p:txBody>
      </p:sp>
      <p:sp>
        <p:nvSpPr>
          <p:cNvPr id="280" name="Text"/>
          <p:cNvSpPr txBox="1"/>
          <p:nvPr/>
        </p:nvSpPr>
        <p:spPr>
          <a:xfrm>
            <a:off x="11669116" y="6426200"/>
            <a:ext cx="288541" cy="235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/>
          <a:p>
            <a:pPr>
              <a:defRPr sz="2400"/>
            </a:pPr>
            <a:fld id="{86CB4B4D-7CA3-9044-876B-883B54F8677D}" type="slidenum">
              <a:rPr sz="1200"/>
              <a:t>23</a:t>
            </a:fld>
            <a:r>
              <a:rPr sz="1200"/>
              <a:t>￼</a:t>
            </a:r>
          </a:p>
        </p:txBody>
      </p:sp>
      <p:sp>
        <p:nvSpPr>
          <p:cNvPr id="15" name="Rectangle 14"/>
          <p:cNvSpPr/>
          <p:nvPr/>
        </p:nvSpPr>
        <p:spPr>
          <a:xfrm>
            <a:off x="-17720" y="6476484"/>
            <a:ext cx="2799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Timur</a:t>
            </a:r>
            <a:r>
              <a:rPr lang="en-US" dirty="0"/>
              <a:t> </a:t>
            </a:r>
            <a:r>
              <a:rPr lang="en-US" dirty="0" err="1" smtClean="0"/>
              <a:t>Galeev</a:t>
            </a:r>
            <a:r>
              <a:rPr lang="en-US" dirty="0" smtClean="0"/>
              <a:t> </a:t>
            </a:r>
            <a:r>
              <a:rPr lang="en-US" smtClean="0"/>
              <a:t>(Gerstein Lab)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426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626" y="1"/>
            <a:ext cx="10515600" cy="822960"/>
          </a:xfrm>
        </p:spPr>
        <p:txBody>
          <a:bodyPr/>
          <a:lstStyle/>
          <a:p>
            <a:pPr algn="ctr"/>
            <a:r>
              <a:rPr lang="en-US" dirty="0" smtClean="0"/>
              <a:t>Chromatin segmentation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1790701" y="1833489"/>
          <a:ext cx="8553450" cy="4654306"/>
        </p:xfrm>
        <a:graphic>
          <a:graphicData uri="http://schemas.openxmlformats.org/drawingml/2006/table">
            <a:tbl>
              <a:tblPr/>
              <a:tblGrid>
                <a:gridCol w="373616"/>
                <a:gridCol w="445160"/>
                <a:gridCol w="445160"/>
                <a:gridCol w="445160"/>
                <a:gridCol w="445160"/>
                <a:gridCol w="445160"/>
                <a:gridCol w="2281450"/>
                <a:gridCol w="658688"/>
                <a:gridCol w="509639"/>
                <a:gridCol w="405637"/>
                <a:gridCol w="524655"/>
                <a:gridCol w="524655"/>
                <a:gridCol w="524655"/>
                <a:gridCol w="524655"/>
              </a:tblGrid>
              <a:tr h="4254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H3</a:t>
                      </a:r>
                      <a:b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K4</a:t>
                      </a:r>
                      <a:b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me3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H3</a:t>
                      </a:r>
                      <a:b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K4</a:t>
                      </a:r>
                      <a:b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me1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H3</a:t>
                      </a:r>
                      <a:b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K27</a:t>
                      </a:r>
                      <a:b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H3</a:t>
                      </a:r>
                      <a:b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K36</a:t>
                      </a:r>
                      <a:b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me3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H3</a:t>
                      </a:r>
                      <a:b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K27</a:t>
                      </a:r>
                      <a:b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me3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H3</a:t>
                      </a:r>
                      <a:b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K9</a:t>
                      </a:r>
                      <a:b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me3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Chromatin State Label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Genome coverage %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CpG</a:t>
                      </a:r>
                      <a:b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islands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Exons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Genes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TTS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TSS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TSS </a:t>
                      </a:r>
                      <a:b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+/- 2kb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0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Active Promoter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0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0.64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61.9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9.2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64.6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23.7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0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Active Flanking Promoter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0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0.27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16.6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4.1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3.9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10.9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0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Active Flanking Promoter, Exonic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0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10.2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12.6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12.3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6.4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0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Bivalent Promoter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0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0.13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85.7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8.5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29.5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17.1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0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Bivalent Promoter + H3K27ac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0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79.4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8.9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3.8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38.2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20.5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0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Inactive Promoter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0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0.23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31.5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5.1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26.5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15.8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0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Inactive Flanking Promoter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0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0.14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17.2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10.2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0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Active Enhancer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0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1.06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0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Active </a:t>
                      </a:r>
                      <a:r>
                        <a:rPr lang="en-U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Enhnacer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en-U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Exonic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0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7.6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0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Inactive Enhancer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0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1.42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0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Inactive Enhancer, Exonic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0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7.1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6.6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0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Strong Transcription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0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2.94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5.9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4.1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0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Strong Transcription + H3K27ac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0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0.17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7.9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6.7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0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Weak Transcription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0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11.60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0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ZNF Genes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0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6.6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4.1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0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Polycomb Repression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0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0.75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8.3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6.5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0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Heterochromatin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0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1.55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0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Quiescent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0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75.84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0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H3K27ac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0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2.13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0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 bit of Everything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82880" marR="9144" marT="9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0.02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4.6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3.7</a:t>
                      </a:r>
                    </a:p>
                  </a:txBody>
                  <a:tcPr marL="5126" marR="5126" marT="512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439535" y="801033"/>
            <a:ext cx="6916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Chromatin </a:t>
            </a:r>
            <a:r>
              <a:rPr lang="en-US" dirty="0"/>
              <a:t>segmentation with </a:t>
            </a:r>
            <a:r>
              <a:rPr lang="en-US" dirty="0" err="1"/>
              <a:t>ChromHMM</a:t>
            </a:r>
            <a:r>
              <a:rPr lang="en-US" dirty="0"/>
              <a:t> {Ernst, </a:t>
            </a:r>
            <a:r>
              <a:rPr lang="en-US" dirty="0" err="1"/>
              <a:t>Kellis</a:t>
            </a:r>
            <a:r>
              <a:rPr lang="en-US" dirty="0"/>
              <a:t> 2012}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ENC003 donor, 10 tissues X 6 chromatin marks (full matrix), 20 states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866900" y="1425436"/>
            <a:ext cx="2298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  <a:r>
              <a:rPr lang="en-US" dirty="0"/>
              <a:t>mission probability %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143751" y="1425436"/>
            <a:ext cx="2787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/>
              <a:t>edian overlap enrichment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487795"/>
            <a:ext cx="2592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Alex </a:t>
            </a:r>
            <a:r>
              <a:rPr lang="en-US" dirty="0" err="1" smtClean="0"/>
              <a:t>Dobin</a:t>
            </a:r>
            <a:r>
              <a:rPr lang="en-US" dirty="0" smtClean="0"/>
              <a:t> (</a:t>
            </a:r>
            <a:r>
              <a:rPr lang="en-US" dirty="0" err="1" smtClean="0"/>
              <a:t>Gingeras</a:t>
            </a:r>
            <a:r>
              <a:rPr lang="en-US" dirty="0" smtClean="0"/>
              <a:t> Lab)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3C17-14C5-4346-8378-F32DB688D94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6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H:\My Documents\Data\Projects\EnTex\Talk\ForJoel\SV_enrichme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1066800"/>
            <a:ext cx="5486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040" y="0"/>
            <a:ext cx="10271760" cy="874156"/>
          </a:xfrm>
        </p:spPr>
        <p:txBody>
          <a:bodyPr/>
          <a:lstStyle/>
          <a:p>
            <a:pPr algn="ctr"/>
            <a:r>
              <a:rPr lang="en-US" dirty="0" smtClean="0"/>
              <a:t>Chromatin segments vs deletions</a:t>
            </a:r>
            <a:endParaRPr lang="en-US" dirty="0"/>
          </a:p>
        </p:txBody>
      </p:sp>
      <p:pic>
        <p:nvPicPr>
          <p:cNvPr id="2050" name="Picture 2" descr="H:\My Documents\Data\Projects\EnTex\Talk\ForJoel\SV_overla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1066800"/>
            <a:ext cx="5486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10400" y="800099"/>
            <a:ext cx="2476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92014" y="647313"/>
            <a:ext cx="7636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Chromatin segments overlapped by large (&gt;30b) deletions in 10 tissues:</a:t>
            </a:r>
          </a:p>
          <a:p>
            <a:r>
              <a:rPr lang="en-US" dirty="0"/>
              <a:t>	</a:t>
            </a:r>
            <a:r>
              <a:rPr lang="en-US" dirty="0"/>
              <a:t>	Number	</a:t>
            </a:r>
            <a:r>
              <a:rPr lang="en-US" dirty="0"/>
              <a:t>	</a:t>
            </a:r>
            <a:r>
              <a:rPr lang="en-US" dirty="0"/>
              <a:t>	Enrichment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51313" y="6027003"/>
            <a:ext cx="8384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~10-100 </a:t>
            </a:r>
            <a:r>
              <a:rPr lang="en-US" dirty="0"/>
              <a:t>segments </a:t>
            </a:r>
            <a:r>
              <a:rPr lang="en-US" dirty="0"/>
              <a:t>of each type per </a:t>
            </a:r>
            <a:r>
              <a:rPr lang="en-US" dirty="0"/>
              <a:t>tissue </a:t>
            </a:r>
            <a:r>
              <a:rPr lang="en-US" dirty="0"/>
              <a:t>are overlapped by large deletions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 expected, most chromatin segments are </a:t>
            </a:r>
            <a:r>
              <a:rPr lang="en-US" b="1" dirty="0"/>
              <a:t>depleted </a:t>
            </a:r>
            <a:r>
              <a:rPr lang="en-US" dirty="0"/>
              <a:t>of deletions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488668"/>
            <a:ext cx="2592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Alex </a:t>
            </a:r>
            <a:r>
              <a:rPr lang="en-US" dirty="0" err="1"/>
              <a:t>Dobin</a:t>
            </a:r>
            <a:r>
              <a:rPr lang="en-US" dirty="0"/>
              <a:t> (</a:t>
            </a:r>
            <a:r>
              <a:rPr lang="en-US" dirty="0" err="1"/>
              <a:t>Gingeras</a:t>
            </a:r>
            <a:r>
              <a:rPr lang="en-US" dirty="0"/>
              <a:t> Lab)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957087" y="1362075"/>
            <a:ext cx="300963" cy="43999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3C17-14C5-4346-8378-F32DB688D94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3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3C17-14C5-4346-8378-F32DB688D94A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488668"/>
            <a:ext cx="2578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James Wright (GENCODE)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24400" y="0"/>
            <a:ext cx="4535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GENCODE EN-</a:t>
            </a:r>
            <a:r>
              <a:rPr lang="en-US" sz="2800" b="1" dirty="0" err="1" smtClean="0"/>
              <a:t>TEx</a:t>
            </a:r>
            <a:r>
              <a:rPr lang="en-US" sz="2800" b="1" dirty="0" smtClean="0"/>
              <a:t> Proteomics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4859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3C17-14C5-4346-8378-F32DB688D94A}" type="slidenum">
              <a:rPr lang="en-US" smtClean="0"/>
              <a:t>27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488668"/>
            <a:ext cx="2578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James Wright (GENCODE)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0919" y="4175760"/>
            <a:ext cx="39116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GENCODE EN-</a:t>
            </a:r>
            <a:r>
              <a:rPr lang="en-US" sz="2400" b="1" dirty="0" err="1" smtClean="0"/>
              <a:t>TEx</a:t>
            </a:r>
            <a:r>
              <a:rPr lang="en-US" sz="2400" b="1" dirty="0" smtClean="0"/>
              <a:t> Proteomics</a:t>
            </a:r>
          </a:p>
          <a:p>
            <a:pPr algn="ctr"/>
            <a:r>
              <a:rPr lang="en-US" sz="2400" b="1" dirty="0" smtClean="0"/>
              <a:t>(preliminary results)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036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3853" y="321956"/>
            <a:ext cx="11252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charset="0"/>
                <a:ea typeface="Arial" charset="0"/>
                <a:cs typeface="Arial" charset="0"/>
              </a:rPr>
              <a:t>Summary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1115" y="1184717"/>
            <a:ext cx="1060268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altLang="zh-CN" sz="2400" dirty="0" smtClean="0">
                <a:latin typeface="Arial" charset="0"/>
                <a:ea typeface="Arial" charset="0"/>
                <a:cs typeface="Arial" charset="0"/>
              </a:rPr>
              <a:t>We have assembled high quality phased diploid genomes including SVs for ENC-002 and ENC-003 (preliminary assemblies for the other two).</a:t>
            </a:r>
          </a:p>
          <a:p>
            <a:pPr marL="342900" indent="-342900">
              <a:buFont typeface="Arial" charset="0"/>
              <a:buChar char="•"/>
            </a:pPr>
            <a:endParaRPr lang="en-US" altLang="zh-CN" sz="2400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altLang="zh-CN" sz="2400" dirty="0" smtClean="0">
                <a:latin typeface="Arial" charset="0"/>
                <a:ea typeface="Arial" charset="0"/>
                <a:cs typeface="Arial" charset="0"/>
              </a:rPr>
              <a:t>Can phase and accurately assemble diploid genomes using Hi-C data</a:t>
            </a:r>
          </a:p>
          <a:p>
            <a:pPr marL="342900" indent="-342900">
              <a:buFont typeface="Arial" charset="0"/>
              <a:buChar char="•"/>
            </a:pPr>
            <a:endParaRPr lang="en-US" altLang="zh-CN" sz="2400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Ongoing analysis of functional genome data comparing personal genome vs reference genome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Analysis of allele-specific behavior in EN-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TEx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individuals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Analysis of impacts of SVs on expression and binding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Preliminary GENCODE EN-</a:t>
            </a:r>
            <a:r>
              <a:rPr lang="en-US" sz="2400" dirty="0" err="1" smtClean="0">
                <a:latin typeface="Arial" charset="0"/>
                <a:ea typeface="Arial" charset="0"/>
                <a:cs typeface="Arial" charset="0"/>
              </a:rPr>
              <a:t>TEx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 proteomic data</a:t>
            </a:r>
            <a:endParaRPr lang="en-US" sz="24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3C17-14C5-4346-8378-F32DB688D94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64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39788" y="1681163"/>
            <a:ext cx="5637212" cy="45085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Members of the EN-</a:t>
            </a:r>
            <a:r>
              <a:rPr lang="en-US" dirty="0" err="1" smtClean="0"/>
              <a:t>TEx</a:t>
            </a:r>
            <a:r>
              <a:rPr lang="en-US" dirty="0" smtClean="0"/>
              <a:t> working group</a:t>
            </a:r>
          </a:p>
          <a:p>
            <a:r>
              <a:rPr lang="en-US" dirty="0" smtClean="0"/>
              <a:t>Tom </a:t>
            </a:r>
            <a:r>
              <a:rPr lang="en-US" dirty="0" err="1" smtClean="0"/>
              <a:t>Gingeras</a:t>
            </a:r>
            <a:endParaRPr lang="en-US" dirty="0" smtClean="0"/>
          </a:p>
          <a:p>
            <a:r>
              <a:rPr lang="en-US" dirty="0" smtClean="0"/>
              <a:t>Mark Gerstein</a:t>
            </a:r>
          </a:p>
          <a:p>
            <a:r>
              <a:rPr lang="en-US" dirty="0" err="1" smtClean="0"/>
              <a:t>Roderic</a:t>
            </a:r>
            <a:r>
              <a:rPr lang="en-US" dirty="0" smtClean="0"/>
              <a:t> </a:t>
            </a:r>
            <a:r>
              <a:rPr lang="en-US" dirty="0" err="1" smtClean="0"/>
              <a:t>Guigo</a:t>
            </a:r>
            <a:endParaRPr lang="en-US" dirty="0" smtClean="0"/>
          </a:p>
          <a:p>
            <a:r>
              <a:rPr lang="en-US" dirty="0" smtClean="0"/>
              <a:t>Barbara </a:t>
            </a:r>
            <a:r>
              <a:rPr lang="en-US" dirty="0" err="1" smtClean="0"/>
              <a:t>Wold</a:t>
            </a:r>
            <a:endParaRPr lang="en-US" dirty="0" smtClean="0"/>
          </a:p>
          <a:p>
            <a:r>
              <a:rPr lang="en-US" dirty="0" smtClean="0"/>
              <a:t>Mike Schatz</a:t>
            </a:r>
          </a:p>
          <a:p>
            <a:r>
              <a:rPr lang="en-US" dirty="0" smtClean="0"/>
              <a:t>Bing Ren</a:t>
            </a:r>
          </a:p>
          <a:p>
            <a:r>
              <a:rPr lang="en-US" dirty="0" smtClean="0"/>
              <a:t>Alex </a:t>
            </a:r>
            <a:r>
              <a:rPr lang="en-US" dirty="0" err="1" smtClean="0"/>
              <a:t>Dobin</a:t>
            </a:r>
            <a:endParaRPr lang="en-US" dirty="0" smtClean="0"/>
          </a:p>
          <a:p>
            <a:r>
              <a:rPr lang="en-US" dirty="0" err="1" smtClean="0"/>
              <a:t>Timur</a:t>
            </a:r>
            <a:r>
              <a:rPr lang="en-US" dirty="0" smtClean="0"/>
              <a:t> </a:t>
            </a:r>
            <a:r>
              <a:rPr lang="en-US" dirty="0" err="1" smtClean="0"/>
              <a:t>Galeev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477000" y="1681163"/>
            <a:ext cx="4878388" cy="45085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Anna </a:t>
            </a:r>
            <a:r>
              <a:rPr lang="en-US" dirty="0" err="1" smtClean="0"/>
              <a:t>Vlasova</a:t>
            </a:r>
            <a:endParaRPr lang="en-US" dirty="0" smtClean="0"/>
          </a:p>
          <a:p>
            <a:r>
              <a:rPr lang="en-US" dirty="0" err="1" smtClean="0"/>
              <a:t>Xiangmeng</a:t>
            </a:r>
            <a:r>
              <a:rPr lang="en-US" dirty="0" smtClean="0"/>
              <a:t> </a:t>
            </a:r>
            <a:r>
              <a:rPr lang="en-US" dirty="0"/>
              <a:t>Kong </a:t>
            </a:r>
            <a:endParaRPr lang="en-US" dirty="0" smtClean="0"/>
          </a:p>
          <a:p>
            <a:r>
              <a:rPr lang="en-US" dirty="0" err="1" smtClean="0"/>
              <a:t>Erez</a:t>
            </a:r>
            <a:r>
              <a:rPr lang="en-US" dirty="0" smtClean="0"/>
              <a:t> Lieberman-Aiden</a:t>
            </a:r>
          </a:p>
          <a:p>
            <a:r>
              <a:rPr lang="en-US" dirty="0" smtClean="0"/>
              <a:t>James Wright</a:t>
            </a:r>
          </a:p>
          <a:p>
            <a:r>
              <a:rPr lang="en-US" dirty="0" smtClean="0"/>
              <a:t>NHGRI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3C17-14C5-4346-8378-F32DB688D94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1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1307" b="1807"/>
          <a:stretch/>
        </p:blipFill>
        <p:spPr>
          <a:xfrm>
            <a:off x="411177" y="544422"/>
            <a:ext cx="3932226" cy="55327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1" y="917011"/>
            <a:ext cx="5994409" cy="85725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Gill Sans MT"/>
                <a:ea typeface="Arial"/>
                <a:cs typeface="Gill Sans MT"/>
                <a:rtl val="0"/>
              </a:rPr>
              <a:t>EN-</a:t>
            </a:r>
            <a:r>
              <a:rPr lang="en-US" sz="3200" dirty="0" err="1">
                <a:latin typeface="Gill Sans MT"/>
                <a:ea typeface="Arial"/>
                <a:cs typeface="Gill Sans MT"/>
                <a:rtl val="0"/>
              </a:rPr>
              <a:t>TEx</a:t>
            </a:r>
            <a:r>
              <a:rPr lang="en-US" sz="3200" dirty="0">
                <a:latin typeface="Gill Sans MT"/>
                <a:ea typeface="Arial"/>
                <a:cs typeface="Gill Sans MT"/>
                <a:rtl val="0"/>
              </a:rPr>
              <a:t>: </a:t>
            </a:r>
            <a:r>
              <a:rPr lang="en-US" sz="3200" dirty="0" smtClean="0">
                <a:latin typeface="Gill Sans MT"/>
                <a:ea typeface="Arial"/>
                <a:cs typeface="Gill Sans MT"/>
                <a:rtl val="0"/>
              </a:rPr>
              <a:t> Expression </a:t>
            </a:r>
            <a:r>
              <a:rPr lang="en-US" sz="3200" dirty="0">
                <a:latin typeface="Gill Sans MT"/>
                <a:ea typeface="Arial"/>
                <a:cs typeface="Gill Sans MT"/>
                <a:rtl val="0"/>
              </a:rPr>
              <a:t>&amp; Regulation Analysis of Personalized Genomes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67590" y="6077187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http:/</a:t>
            </a:r>
            <a:r>
              <a:rPr lang="en-US" dirty="0">
                <a:solidFill>
                  <a:prstClr val="black"/>
                </a:solidFill>
              </a:rPr>
              <a:t>/</a:t>
            </a:r>
            <a:r>
              <a:rPr lang="en-US" dirty="0" err="1">
                <a:solidFill>
                  <a:prstClr val="black"/>
                </a:solidFill>
              </a:rPr>
              <a:t>encodeproject.org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572001" y="2057400"/>
          <a:ext cx="5994409" cy="251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3850"/>
                <a:gridCol w="1198882"/>
                <a:gridCol w="1198882"/>
                <a:gridCol w="1198882"/>
                <a:gridCol w="1173913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ENC-001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ENC-002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ENC-003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ENC-004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Age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51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Sex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Male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Male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Female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Female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Cause of Death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Anoxia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Anoxia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Cerebral Vascular Accident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Cerebral</a:t>
                      </a:r>
                      <a:r>
                        <a:rPr lang="en-US" sz="1600" baseline="0" dirty="0" smtClean="0"/>
                        <a:t> Vascular Accident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Total </a:t>
                      </a:r>
                    </a:p>
                    <a:p>
                      <a:r>
                        <a:rPr lang="en-US" sz="1600" b="1" dirty="0" smtClean="0"/>
                        <a:t>Libraries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319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299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488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299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4495609" y="4855139"/>
            <a:ext cx="6070800" cy="144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55093" tIns="28648" rIns="55093" bIns="28648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</a:tabLst>
              <a:defRPr sz="7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</a:tabLst>
              <a:defRPr sz="7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</a:tabLst>
              <a:defRPr sz="7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</a:tabLst>
              <a:defRPr sz="7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</a:tabLst>
              <a:defRPr sz="7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</a:tabLst>
              <a:defRPr sz="7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</a:tabLst>
              <a:defRPr sz="7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</a:tabLst>
              <a:defRPr sz="7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134600" algn="l"/>
                <a:tab pos="10858500" algn="l"/>
                <a:tab pos="11582400" algn="l"/>
                <a:tab pos="12306300" algn="l"/>
              </a:tabLst>
              <a:defRPr sz="7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285750" indent="-285750" algn="just" defTabSz="279871">
              <a:buFont typeface="Arial"/>
              <a:buChar char="•"/>
              <a:defRPr/>
            </a:pPr>
            <a:r>
              <a:rPr lang="en-US" sz="1800" dirty="0"/>
              <a:t>Sequenced the genomes for 2 male and 2 female samples using transverse colon </a:t>
            </a:r>
            <a:r>
              <a:rPr lang="en-US" sz="1800" dirty="0" smtClean="0"/>
              <a:t>tissue</a:t>
            </a:r>
            <a:endParaRPr lang="en-US" sz="1800" dirty="0"/>
          </a:p>
          <a:p>
            <a:pPr marL="285750" indent="-285750" algn="just" defTabSz="279871">
              <a:buFont typeface="Arial"/>
              <a:buChar char="•"/>
              <a:defRPr/>
            </a:pPr>
            <a:r>
              <a:rPr lang="en-US" sz="1800" dirty="0"/>
              <a:t>Large number of </a:t>
            </a:r>
            <a:r>
              <a:rPr lang="en-US" sz="1800" dirty="0" err="1"/>
              <a:t>ChIP-seq</a:t>
            </a:r>
            <a:r>
              <a:rPr lang="en-US" sz="1800" dirty="0"/>
              <a:t>, RNA-</a:t>
            </a:r>
            <a:r>
              <a:rPr lang="en-US" sz="1800" dirty="0" err="1"/>
              <a:t>seq</a:t>
            </a:r>
            <a:r>
              <a:rPr lang="en-US" sz="1800" dirty="0"/>
              <a:t>, ATAC-</a:t>
            </a:r>
            <a:r>
              <a:rPr lang="en-US" sz="1800" dirty="0" err="1"/>
              <a:t>seq</a:t>
            </a:r>
            <a:r>
              <a:rPr lang="en-US" sz="1800" dirty="0"/>
              <a:t>, DNase-</a:t>
            </a:r>
            <a:r>
              <a:rPr lang="en-US" sz="1800" dirty="0" err="1"/>
              <a:t>seq</a:t>
            </a:r>
            <a:r>
              <a:rPr lang="en-US" sz="1800" dirty="0"/>
              <a:t>, and other functional datasets available in dozens of tissues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3C17-14C5-4346-8378-F32DB688D9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1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37422"/>
          </a:xfrm>
        </p:spPr>
        <p:txBody>
          <a:bodyPr/>
          <a:lstStyle/>
          <a:p>
            <a:pPr algn="ctr"/>
            <a:r>
              <a:rPr lang="en-US" dirty="0" smtClean="0"/>
              <a:t>Sequencing and Assembly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3C17-14C5-4346-8378-F32DB688D9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4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828" y="2438400"/>
            <a:ext cx="2234173" cy="18224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8273" t="11352" r="-1" b="11660"/>
          <a:stretch/>
        </p:blipFill>
        <p:spPr>
          <a:xfrm>
            <a:off x="7924954" y="2362200"/>
            <a:ext cx="2514446" cy="19580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910287"/>
            <a:ext cx="8229600" cy="575614"/>
          </a:xfrm>
        </p:spPr>
        <p:txBody>
          <a:bodyPr>
            <a:noAutofit/>
          </a:bodyPr>
          <a:lstStyle/>
          <a:p>
            <a:r>
              <a:rPr lang="en-US" sz="3200" dirty="0">
                <a:latin typeface="Gill Sans MT"/>
                <a:ea typeface="Arial"/>
                <a:cs typeface="Gill Sans MT"/>
                <a:rtl val="0"/>
              </a:rPr>
              <a:t>Genomic Sequencing Data</a:t>
            </a:r>
          </a:p>
        </p:txBody>
      </p:sp>
      <p:sp>
        <p:nvSpPr>
          <p:cNvPr id="3" name="Rectangle 2"/>
          <p:cNvSpPr/>
          <p:nvPr/>
        </p:nvSpPr>
        <p:spPr>
          <a:xfrm>
            <a:off x="1600200" y="1600200"/>
            <a:ext cx="2895600" cy="43434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4648297" y="1600200"/>
            <a:ext cx="2895600" cy="43434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7696394" y="1600200"/>
            <a:ext cx="2895600" cy="43434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954" y="1676407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964305"/>
                </a:solidFill>
              </a:rPr>
              <a:t>Illumina</a:t>
            </a:r>
            <a:endParaRPr lang="en-US" sz="2400" dirty="0">
              <a:solidFill>
                <a:srgbClr val="964305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600405" y="5257800"/>
            <a:ext cx="289550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prstClr val="black"/>
                </a:solidFill>
              </a:rPr>
              <a:t>6</a:t>
            </a:r>
            <a:r>
              <a:rPr lang="en-US" b="1" i="1" dirty="0">
                <a:solidFill>
                  <a:prstClr val="black"/>
                </a:solidFill>
              </a:rPr>
              <a:t>0x Paired End</a:t>
            </a:r>
          </a:p>
          <a:p>
            <a:pPr algn="ctr"/>
            <a:r>
              <a:rPr lang="en-US" sz="1400" b="1" i="1" dirty="0">
                <a:solidFill>
                  <a:prstClr val="black"/>
                </a:solidFill>
              </a:rPr>
              <a:t>All 4 samples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4876954" y="1713138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964305"/>
                </a:solidFill>
              </a:rPr>
              <a:t>10X Genomics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4648405" y="5257800"/>
            <a:ext cx="289550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prstClr val="black"/>
                </a:solidFill>
              </a:rPr>
              <a:t>35x Linked Reads</a:t>
            </a:r>
          </a:p>
          <a:p>
            <a:pPr algn="ctr"/>
            <a:r>
              <a:rPr lang="en-US" sz="1400" b="1" i="1" dirty="0">
                <a:solidFill>
                  <a:prstClr val="black"/>
                </a:solidFill>
              </a:rPr>
              <a:t>All 4 samples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7924954" y="1713138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964305"/>
                </a:solidFill>
              </a:rPr>
              <a:t>PacBio</a:t>
            </a:r>
            <a:endParaRPr lang="en-US" sz="2400" dirty="0">
              <a:solidFill>
                <a:srgbClr val="964305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7696405" y="5257800"/>
            <a:ext cx="289550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prstClr val="black"/>
                </a:solidFill>
              </a:rPr>
              <a:t>55x Long Reads</a:t>
            </a:r>
          </a:p>
          <a:p>
            <a:pPr algn="ctr"/>
            <a:r>
              <a:rPr lang="en-US" sz="1400" b="1" i="1" dirty="0">
                <a:solidFill>
                  <a:prstClr val="black"/>
                </a:solidFill>
              </a:rPr>
              <a:t>*</a:t>
            </a:r>
            <a:r>
              <a:rPr lang="en-US" sz="1400" b="1" i="1">
                <a:solidFill>
                  <a:prstClr val="black"/>
                </a:solidFill>
              </a:rPr>
              <a:t>Only </a:t>
            </a:r>
            <a:r>
              <a:rPr lang="en-US" sz="1400" b="1" i="1">
                <a:solidFill>
                  <a:prstClr val="black"/>
                </a:solidFill>
              </a:rPr>
              <a:t>ENC-002 &amp; ENC-003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2201" y="2362200"/>
            <a:ext cx="1125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μ=117kbp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44000" y="236220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μ=7.5kbp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77051" y="4648200"/>
            <a:ext cx="2293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Molecule Length (</a:t>
            </a:r>
            <a:r>
              <a:rPr lang="en-US" dirty="0" err="1">
                <a:solidFill>
                  <a:prstClr val="black"/>
                </a:solidFill>
              </a:rPr>
              <a:t>kbp</a:t>
            </a:r>
            <a:r>
              <a:rPr lang="en-US" dirty="0">
                <a:solidFill>
                  <a:prstClr val="black"/>
                </a:solidFill>
              </a:rPr>
              <a:t>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69327" y="4678978"/>
            <a:ext cx="1692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Read Length (</a:t>
            </a:r>
            <a:r>
              <a:rPr lang="en-US" sz="1600" dirty="0" err="1">
                <a:solidFill>
                  <a:prstClr val="black"/>
                </a:solidFill>
              </a:rPr>
              <a:t>kbp</a:t>
            </a:r>
            <a:r>
              <a:rPr lang="en-US" sz="1600" dirty="0">
                <a:solidFill>
                  <a:prstClr val="black"/>
                </a:solidFill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7980443" y="4265756"/>
            <a:ext cx="2559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 rot="16200000">
            <a:off x="8459304" y="4301416"/>
            <a:ext cx="3273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10</a:t>
            </a:r>
          </a:p>
        </p:txBody>
      </p:sp>
      <p:sp>
        <p:nvSpPr>
          <p:cNvPr id="25" name="TextBox 24"/>
          <p:cNvSpPr txBox="1"/>
          <p:nvPr/>
        </p:nvSpPr>
        <p:spPr>
          <a:xfrm rot="16200000">
            <a:off x="8988471" y="4301416"/>
            <a:ext cx="3273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20</a:t>
            </a:r>
          </a:p>
        </p:txBody>
      </p:sp>
      <p:sp>
        <p:nvSpPr>
          <p:cNvPr id="26" name="TextBox 25"/>
          <p:cNvSpPr txBox="1"/>
          <p:nvPr/>
        </p:nvSpPr>
        <p:spPr>
          <a:xfrm rot="16200000">
            <a:off x="9500700" y="4301416"/>
            <a:ext cx="3273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30</a:t>
            </a:r>
          </a:p>
        </p:txBody>
      </p:sp>
      <p:sp>
        <p:nvSpPr>
          <p:cNvPr id="27" name="TextBox 26"/>
          <p:cNvSpPr txBox="1"/>
          <p:nvPr/>
        </p:nvSpPr>
        <p:spPr>
          <a:xfrm rot="16200000">
            <a:off x="10029861" y="4301416"/>
            <a:ext cx="3273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40</a:t>
            </a:r>
          </a:p>
        </p:txBody>
      </p:sp>
      <p:sp>
        <p:nvSpPr>
          <p:cNvPr id="28" name="TextBox 27"/>
          <p:cNvSpPr txBox="1"/>
          <p:nvPr/>
        </p:nvSpPr>
        <p:spPr>
          <a:xfrm rot="16200000">
            <a:off x="4948119" y="4254456"/>
            <a:ext cx="2559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 rot="16200000">
            <a:off x="5399717" y="4325777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>
                <a:solidFill>
                  <a:prstClr val="black"/>
                </a:solidFill>
              </a:rPr>
              <a:t>100</a:t>
            </a:r>
          </a:p>
        </p:txBody>
      </p:sp>
      <p:sp>
        <p:nvSpPr>
          <p:cNvPr id="30" name="TextBox 29"/>
          <p:cNvSpPr txBox="1"/>
          <p:nvPr/>
        </p:nvSpPr>
        <p:spPr>
          <a:xfrm rot="16200000">
            <a:off x="5928884" y="4325776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>
                <a:solidFill>
                  <a:prstClr val="black"/>
                </a:solidFill>
              </a:rPr>
              <a:t>200</a:t>
            </a:r>
          </a:p>
        </p:txBody>
      </p:sp>
      <p:sp>
        <p:nvSpPr>
          <p:cNvPr id="31" name="TextBox 30"/>
          <p:cNvSpPr txBox="1"/>
          <p:nvPr/>
        </p:nvSpPr>
        <p:spPr>
          <a:xfrm rot="16200000">
            <a:off x="6441113" y="4325777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>
                <a:solidFill>
                  <a:prstClr val="black"/>
                </a:solidFill>
              </a:rPr>
              <a:t>300</a:t>
            </a:r>
          </a:p>
        </p:txBody>
      </p:sp>
      <p:sp>
        <p:nvSpPr>
          <p:cNvPr id="32" name="TextBox 31"/>
          <p:cNvSpPr txBox="1"/>
          <p:nvPr/>
        </p:nvSpPr>
        <p:spPr>
          <a:xfrm rot="16200000">
            <a:off x="6970274" y="4325777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>
                <a:solidFill>
                  <a:prstClr val="black"/>
                </a:solidFill>
              </a:rPr>
              <a:t>400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45101" y="4648200"/>
            <a:ext cx="231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Fragment Length (</a:t>
            </a:r>
            <a:r>
              <a:rPr lang="en-US" dirty="0" err="1">
                <a:solidFill>
                  <a:prstClr val="black"/>
                </a:solidFill>
              </a:rPr>
              <a:t>k</a:t>
            </a:r>
            <a:r>
              <a:rPr lang="en-US" dirty="0" err="1">
                <a:solidFill>
                  <a:prstClr val="black"/>
                </a:solidFill>
              </a:rPr>
              <a:t>bp</a:t>
            </a:r>
            <a:r>
              <a:rPr lang="en-US" dirty="0">
                <a:solidFill>
                  <a:prstClr val="black"/>
                </a:solidFill>
              </a:rPr>
              <a:t>)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744254" y="2438402"/>
            <a:ext cx="2675501" cy="2196489"/>
            <a:chOff x="220252" y="1766833"/>
            <a:chExt cx="2675501" cy="1822138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 l="2473" t="8887" b="13888"/>
            <a:stretch/>
          </p:blipFill>
          <p:spPr>
            <a:xfrm>
              <a:off x="220252" y="1766833"/>
              <a:ext cx="2675501" cy="1480953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 rot="16200000">
              <a:off x="2206606" y="3306187"/>
              <a:ext cx="29947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>
                  <a:solidFill>
                    <a:prstClr val="black"/>
                  </a:solidFill>
                </a:rPr>
                <a:t>0.5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 rot="16200000">
              <a:off x="602820" y="3316124"/>
              <a:ext cx="29947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>
                  <a:solidFill>
                    <a:prstClr val="black"/>
                  </a:solidFill>
                </a:rPr>
                <a:t>0.2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 rot="16200000">
              <a:off x="1143165" y="3316125"/>
              <a:ext cx="29947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>
                  <a:solidFill>
                    <a:prstClr val="black"/>
                  </a:solidFill>
                </a:rPr>
                <a:t>0.3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 rot="16200000">
              <a:off x="1677012" y="3316125"/>
              <a:ext cx="29947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>
                  <a:solidFill>
                    <a:prstClr val="black"/>
                  </a:solidFill>
                </a:rPr>
                <a:t>0.4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274073" y="2362200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μ=350bp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52" y="6488668"/>
            <a:ext cx="1588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Michael Schatz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3C17-14C5-4346-8378-F32DB688D9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5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 descr="circo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267" y="28194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Title 1"/>
          <p:cNvSpPr txBox="1">
            <a:spLocks/>
          </p:cNvSpPr>
          <p:nvPr/>
        </p:nvSpPr>
        <p:spPr>
          <a:xfrm>
            <a:off x="1545704" y="183950"/>
            <a:ext cx="8949689" cy="52728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 err="1">
                <a:solidFill>
                  <a:srgbClr val="964304"/>
                </a:solidFill>
                <a:latin typeface="Gill Sans MT" charset="0"/>
                <a:ea typeface="Gill Sans MT" charset="0"/>
                <a:cs typeface="Gill Sans MT" charset="0"/>
              </a:rPr>
              <a:t>CrossStitch</a:t>
            </a:r>
            <a:endParaRPr lang="en-GB" sz="2100" dirty="0">
              <a:solidFill>
                <a:srgbClr val="964304"/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491906" y="683169"/>
            <a:ext cx="5057282" cy="46166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https://</a:t>
            </a:r>
            <a:r>
              <a:rPr lang="en-US" sz="2400" dirty="0" err="1">
                <a:latin typeface="Gill Sans" charset="0"/>
                <a:ea typeface="Gill Sans" charset="0"/>
                <a:cs typeface="Gill Sans" charset="0"/>
              </a:rPr>
              <a:t>github.com</a:t>
            </a:r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/</a:t>
            </a:r>
            <a:r>
              <a:rPr lang="en-US" sz="2400" dirty="0" err="1">
                <a:latin typeface="Gill Sans" charset="0"/>
                <a:ea typeface="Gill Sans" charset="0"/>
                <a:cs typeface="Gill Sans" charset="0"/>
              </a:rPr>
              <a:t>schatzlab</a:t>
            </a:r>
            <a:r>
              <a:rPr lang="en-US" sz="2400" dirty="0">
                <a:latin typeface="Gill Sans" charset="0"/>
                <a:ea typeface="Gill Sans" charset="0"/>
                <a:cs typeface="Gill Sans" charset="0"/>
              </a:rPr>
              <a:t>/</a:t>
            </a:r>
            <a:r>
              <a:rPr lang="en-US" sz="2400" dirty="0" err="1">
                <a:latin typeface="Gill Sans" charset="0"/>
                <a:ea typeface="Gill Sans" charset="0"/>
                <a:cs typeface="Gill Sans" charset="0"/>
              </a:rPr>
              <a:t>crossstitch</a:t>
            </a:r>
            <a:endParaRPr lang="en-US" sz="2400" dirty="0"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9800" y="90927"/>
            <a:ext cx="702744" cy="972002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4081452" y="2743203"/>
            <a:ext cx="10372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Call SNPs</a:t>
            </a:r>
          </a:p>
          <a:p>
            <a:pPr algn="ctr"/>
            <a:r>
              <a:rPr lang="en-US" dirty="0"/>
              <a:t>+ Indels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4070167" y="5242153"/>
            <a:ext cx="893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Call SVs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5699609" y="2765543"/>
            <a:ext cx="1253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Phase SNPs</a:t>
            </a:r>
          </a:p>
          <a:p>
            <a:pPr algn="ctr"/>
            <a:r>
              <a:rPr lang="en-US" dirty="0"/>
              <a:t>+ Indels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7448904" y="4410670"/>
            <a:ext cx="10999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Assemble</a:t>
            </a:r>
          </a:p>
          <a:p>
            <a:pPr algn="ctr"/>
            <a:r>
              <a:rPr lang="en-US" dirty="0"/>
              <a:t>Diploid</a:t>
            </a:r>
          </a:p>
          <a:p>
            <a:pPr algn="ctr"/>
            <a:r>
              <a:rPr lang="en-US" dirty="0"/>
              <a:t>Sequence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06876" y="4736068"/>
            <a:ext cx="1480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HQ Reference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9105780" y="1371601"/>
            <a:ext cx="1486021" cy="1855353"/>
            <a:chOff x="7386741" y="1840740"/>
            <a:chExt cx="1486021" cy="1855353"/>
          </a:xfrm>
        </p:grpSpPr>
        <p:sp>
          <p:nvSpPr>
            <p:cNvPr id="58" name="TextBox 57"/>
            <p:cNvSpPr txBox="1"/>
            <p:nvPr/>
          </p:nvSpPr>
          <p:spPr>
            <a:xfrm>
              <a:off x="7573893" y="3326761"/>
              <a:ext cx="11117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/>
                <a:t>my.mat.fa</a:t>
              </a:r>
              <a:endParaRPr lang="en-US" dirty="0"/>
            </a:p>
          </p:txBody>
        </p:sp>
        <p:pic>
          <p:nvPicPr>
            <p:cNvPr id="68" name="Picture 67" descr="circos.png"/>
            <p:cNvPicPr>
              <a:picLocks noChangeAspect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6741" y="1840740"/>
              <a:ext cx="1486021" cy="1486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9105780" y="4585102"/>
            <a:ext cx="1486021" cy="1882668"/>
            <a:chOff x="7370806" y="4068769"/>
            <a:chExt cx="1486021" cy="1882668"/>
          </a:xfrm>
        </p:grpSpPr>
        <p:sp>
          <p:nvSpPr>
            <p:cNvPr id="59" name="TextBox 58"/>
            <p:cNvSpPr txBox="1"/>
            <p:nvPr/>
          </p:nvSpPr>
          <p:spPr>
            <a:xfrm>
              <a:off x="7589217" y="5582105"/>
              <a:ext cx="1049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/>
                <a:t>my.pat.fa</a:t>
              </a:r>
              <a:endParaRPr lang="en-US" dirty="0"/>
            </a:p>
          </p:txBody>
        </p:sp>
        <p:pic>
          <p:nvPicPr>
            <p:cNvPr id="69" name="Picture 68" descr="circos.png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0806" y="4068769"/>
              <a:ext cx="1486021" cy="1486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3883232" y="2209800"/>
            <a:ext cx="1298369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A -&gt; C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5340640" y="5242154"/>
            <a:ext cx="1817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Phase SVs</a:t>
            </a:r>
          </a:p>
          <a:p>
            <a:pPr algn="ctr"/>
            <a:r>
              <a:rPr lang="en-US" dirty="0"/>
              <a:t>&amp; Local Assembly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5625820" y="2209802"/>
            <a:ext cx="1413207" cy="369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A/C -&gt; A|C</a:t>
            </a:r>
            <a:endParaRPr lang="en-US" dirty="0"/>
          </a:p>
        </p:txBody>
      </p:sp>
      <p:cxnSp>
        <p:nvCxnSpPr>
          <p:cNvPr id="12" name="Elbow Connector 11"/>
          <p:cNvCxnSpPr>
            <a:stCxn id="114" idx="3"/>
            <a:endCxn id="7" idx="1"/>
          </p:cNvCxnSpPr>
          <p:nvPr/>
        </p:nvCxnSpPr>
        <p:spPr>
          <a:xfrm flipV="1">
            <a:off x="3413267" y="2394466"/>
            <a:ext cx="469964" cy="1377434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3"/>
            <a:endCxn id="71" idx="1"/>
          </p:cNvCxnSpPr>
          <p:nvPr/>
        </p:nvCxnSpPr>
        <p:spPr>
          <a:xfrm>
            <a:off x="5181601" y="2394467"/>
            <a:ext cx="444219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Snip Single Corner Rectangle 73"/>
          <p:cNvSpPr/>
          <p:nvPr/>
        </p:nvSpPr>
        <p:spPr>
          <a:xfrm>
            <a:off x="7313887" y="2857622"/>
            <a:ext cx="1359519" cy="1358525"/>
          </a:xfrm>
          <a:prstGeom prst="snip1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76" name="Elbow Connector 75"/>
          <p:cNvCxnSpPr>
            <a:stCxn id="71" idx="3"/>
          </p:cNvCxnSpPr>
          <p:nvPr/>
        </p:nvCxnSpPr>
        <p:spPr>
          <a:xfrm>
            <a:off x="7039026" y="2394468"/>
            <a:ext cx="199974" cy="1211103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76"/>
          <p:cNvCxnSpPr/>
          <p:nvPr/>
        </p:nvCxnSpPr>
        <p:spPr>
          <a:xfrm flipV="1">
            <a:off x="8673405" y="2133600"/>
            <a:ext cx="356174" cy="1479362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77"/>
          <p:cNvCxnSpPr/>
          <p:nvPr/>
        </p:nvCxnSpPr>
        <p:spPr>
          <a:xfrm>
            <a:off x="8673405" y="3810000"/>
            <a:ext cx="356174" cy="1514770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3860517" y="4572001"/>
            <a:ext cx="118074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GAT </a:t>
            </a:r>
          </a:p>
          <a:p>
            <a:pPr algn="ctr"/>
            <a:r>
              <a:rPr lang="en-US" dirty="0"/>
              <a:t>-&gt; XXX</a:t>
            </a:r>
            <a:endParaRPr lang="en-US" dirty="0"/>
          </a:p>
        </p:txBody>
      </p:sp>
      <p:cxnSp>
        <p:nvCxnSpPr>
          <p:cNvPr id="81" name="Elbow Connector 80"/>
          <p:cNvCxnSpPr/>
          <p:nvPr/>
        </p:nvCxnSpPr>
        <p:spPr>
          <a:xfrm>
            <a:off x="3413268" y="3837446"/>
            <a:ext cx="447249" cy="1115555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79" idx="3"/>
            <a:endCxn id="34" idx="1"/>
          </p:cNvCxnSpPr>
          <p:nvPr/>
        </p:nvCxnSpPr>
        <p:spPr>
          <a:xfrm>
            <a:off x="5041258" y="4895166"/>
            <a:ext cx="60918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H="1">
            <a:off x="6324600" y="3429000"/>
            <a:ext cx="0" cy="96643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lbow Connector 112"/>
          <p:cNvCxnSpPr/>
          <p:nvPr/>
        </p:nvCxnSpPr>
        <p:spPr>
          <a:xfrm flipV="1">
            <a:off x="7039026" y="3741898"/>
            <a:ext cx="199974" cy="1211103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7472868" y="3037582"/>
            <a:ext cx="10054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1600" dirty="0"/>
              <a:t>Phased  </a:t>
            </a:r>
          </a:p>
          <a:p>
            <a:pPr algn="just"/>
            <a:r>
              <a:rPr lang="en-US" sz="1600" dirty="0"/>
              <a:t> SNPs,</a:t>
            </a:r>
          </a:p>
          <a:p>
            <a:pPr algn="just"/>
            <a:r>
              <a:rPr lang="en-US" sz="1600" dirty="0"/>
              <a:t>  Indels &amp; </a:t>
            </a:r>
          </a:p>
          <a:p>
            <a:pPr algn="just"/>
            <a:r>
              <a:rPr lang="en-US" sz="1600" dirty="0"/>
              <a:t> </a:t>
            </a:r>
            <a:r>
              <a:rPr lang="en-US" sz="1600" dirty="0"/>
              <a:t>  </a:t>
            </a:r>
            <a:r>
              <a:rPr lang="en-US" sz="1600" dirty="0" err="1"/>
              <a:t>SVs.vcf</a:t>
            </a:r>
            <a:endParaRPr lang="en-US" sz="1600" dirty="0"/>
          </a:p>
        </p:txBody>
      </p:sp>
      <p:sp>
        <p:nvSpPr>
          <p:cNvPr id="117" name="TextBox 116"/>
          <p:cNvSpPr txBox="1"/>
          <p:nvPr/>
        </p:nvSpPr>
        <p:spPr>
          <a:xfrm>
            <a:off x="1600200" y="6324600"/>
            <a:ext cx="6665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" charset="0"/>
                <a:ea typeface="Gill Sans" charset="0"/>
                <a:cs typeface="Gill Sans" charset="0"/>
              </a:rPr>
              <a:t>In collaboration with </a:t>
            </a:r>
            <a:r>
              <a:rPr lang="en-US" dirty="0" err="1">
                <a:latin typeface="Gill Sans" charset="0"/>
                <a:ea typeface="Gill Sans" charset="0"/>
                <a:cs typeface="Gill Sans" charset="0"/>
              </a:rPr>
              <a:t>Sedlazeck</a:t>
            </a:r>
            <a:r>
              <a:rPr lang="en-US" dirty="0">
                <a:latin typeface="Gill Sans" charset="0"/>
                <a:ea typeface="Gill Sans" charset="0"/>
                <a:cs typeface="Gill Sans" charset="0"/>
              </a:rPr>
              <a:t>, </a:t>
            </a:r>
            <a:r>
              <a:rPr lang="en-US" dirty="0" err="1">
                <a:latin typeface="Gill Sans" charset="0"/>
                <a:ea typeface="Gill Sans" charset="0"/>
                <a:cs typeface="Gill Sans" charset="0"/>
              </a:rPr>
              <a:t>Gingeras</a:t>
            </a:r>
            <a:r>
              <a:rPr lang="en-US" dirty="0">
                <a:latin typeface="Gill Sans" charset="0"/>
                <a:ea typeface="Gill Sans" charset="0"/>
                <a:cs typeface="Gill Sans" charset="0"/>
              </a:rPr>
              <a:t>, </a:t>
            </a:r>
            <a:r>
              <a:rPr lang="en-US" dirty="0" err="1" smtClean="0">
                <a:latin typeface="Gill Sans" charset="0"/>
                <a:ea typeface="Gill Sans" charset="0"/>
                <a:cs typeface="Gill Sans" charset="0"/>
              </a:rPr>
              <a:t>Guigo</a:t>
            </a:r>
            <a:r>
              <a:rPr lang="en-US" dirty="0">
                <a:latin typeface="Gill Sans" charset="0"/>
                <a:ea typeface="Gill Sans" charset="0"/>
                <a:cs typeface="Gill Sans" charset="0"/>
              </a:rPr>
              <a:t>, </a:t>
            </a:r>
            <a:r>
              <a:rPr lang="en-US" dirty="0" smtClean="0">
                <a:latin typeface="Gill Sans" charset="0"/>
                <a:ea typeface="Gill Sans" charset="0"/>
                <a:cs typeface="Gill Sans" charset="0"/>
              </a:rPr>
              <a:t>Ren, </a:t>
            </a:r>
            <a:r>
              <a:rPr lang="en-US" dirty="0">
                <a:latin typeface="Gill Sans" charset="0"/>
                <a:ea typeface="Gill Sans" charset="0"/>
                <a:cs typeface="Gill Sans" charset="0"/>
              </a:rPr>
              <a:t>&amp; Gerstein </a:t>
            </a:r>
            <a:r>
              <a:rPr lang="en-US" dirty="0" smtClean="0">
                <a:latin typeface="Gill Sans" charset="0"/>
                <a:ea typeface="Gill Sans" charset="0"/>
                <a:cs typeface="Gill Sans" charset="0"/>
              </a:rPr>
              <a:t>Labs</a:t>
            </a:r>
            <a:endParaRPr lang="en-US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50445" y="4572001"/>
            <a:ext cx="1263103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GAT/XXX </a:t>
            </a:r>
          </a:p>
          <a:p>
            <a:pPr algn="ctr"/>
            <a:r>
              <a:rPr lang="en-US" dirty="0"/>
              <a:t>-&gt; GAT|XXX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1752" y="6488668"/>
            <a:ext cx="1588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Michael Schatz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3C17-14C5-4346-8378-F32DB688D9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38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22237"/>
            <a:ext cx="8229600" cy="868364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ill Sans MT"/>
                <a:ea typeface="Arial"/>
                <a:cs typeface="Gill Sans MT"/>
                <a:rtl val="0"/>
              </a:rPr>
              <a:t>SVs using Short, Long and Linked Reads</a:t>
            </a:r>
            <a:endParaRPr lang="en-US" sz="3600" dirty="0">
              <a:solidFill>
                <a:srgbClr val="964305"/>
              </a:solidFill>
              <a:latin typeface="Gill Sans MT"/>
              <a:ea typeface="Arial"/>
              <a:cs typeface="Gill Sans MT"/>
              <a:rtl val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00429" y="2738017"/>
            <a:ext cx="1048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err="1"/>
              <a:t>LongRanger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037866" y="4994601"/>
            <a:ext cx="8114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err="1"/>
              <a:t>MegaHit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816461" y="4265953"/>
            <a:ext cx="10328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/>
              <a:t>SURVIVOR</a:t>
            </a:r>
            <a:r>
              <a:rPr lang="en-US" sz="1400" dirty="0"/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66345" y="3537304"/>
            <a:ext cx="982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err="1"/>
              <a:t>SuperNova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2196243" y="2088733"/>
            <a:ext cx="653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/>
              <a:t>Falcon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2137252" y="1367961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/>
              <a:t>Sniffles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2877145" y="4115535"/>
            <a:ext cx="596900" cy="711200"/>
          </a:xfrm>
          <a:prstGeom prst="rect">
            <a:avLst/>
          </a:prstGeom>
          <a:solidFill>
            <a:srgbClr val="FF9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3,291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77145" y="3386887"/>
            <a:ext cx="596900" cy="711200"/>
          </a:xfrm>
          <a:prstGeom prst="rect">
            <a:avLst/>
          </a:prstGeom>
          <a:solidFill>
            <a:srgbClr val="FF9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3,394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77145" y="2658239"/>
            <a:ext cx="596900" cy="711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2,823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77145" y="1938315"/>
            <a:ext cx="596900" cy="711200"/>
          </a:xfrm>
          <a:prstGeom prst="rect">
            <a:avLst/>
          </a:prstGeom>
          <a:solidFill>
            <a:srgbClr val="FF6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7,857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77145" y="1217543"/>
            <a:ext cx="596900" cy="711200"/>
          </a:xfrm>
          <a:prstGeom prst="rect">
            <a:avLst/>
          </a:prstGeom>
          <a:solidFill>
            <a:srgbClr val="FF07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17,139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77145" y="4844183"/>
            <a:ext cx="596900" cy="711200"/>
          </a:xfrm>
          <a:prstGeom prst="rect">
            <a:avLst/>
          </a:prstGeom>
          <a:solidFill>
            <a:srgbClr val="FFD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1,858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86745" y="4115535"/>
            <a:ext cx="596900" cy="711200"/>
          </a:xfrm>
          <a:prstGeom prst="rect">
            <a:avLst/>
          </a:prstGeom>
          <a:solidFill>
            <a:srgbClr val="FFD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2,163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86745" y="3386887"/>
            <a:ext cx="596900" cy="71120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2,837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486745" y="2658239"/>
            <a:ext cx="596900" cy="711200"/>
          </a:xfrm>
          <a:prstGeom prst="rect">
            <a:avLst/>
          </a:prstGeom>
          <a:solidFill>
            <a:srgbClr val="FFD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1,946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486745" y="1938315"/>
            <a:ext cx="596900" cy="711200"/>
          </a:xfrm>
          <a:prstGeom prst="rect">
            <a:avLst/>
          </a:prstGeom>
          <a:solidFill>
            <a:srgbClr val="FF07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12,241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486745" y="4844183"/>
            <a:ext cx="596900" cy="711200"/>
          </a:xfrm>
          <a:prstGeom prst="rect">
            <a:avLst/>
          </a:prstGeom>
          <a:solidFill>
            <a:srgbClr val="FE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1,529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096345" y="4115535"/>
            <a:ext cx="596900" cy="711200"/>
          </a:xfrm>
          <a:prstGeom prst="rect">
            <a:avLst/>
          </a:prstGeom>
          <a:solidFill>
            <a:srgbClr val="FFD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2,274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096345" y="3386887"/>
            <a:ext cx="596900" cy="711200"/>
          </a:xfrm>
          <a:prstGeom prst="rect">
            <a:avLst/>
          </a:prstGeom>
          <a:solidFill>
            <a:srgbClr val="FE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1,486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096345" y="2658239"/>
            <a:ext cx="596900" cy="711200"/>
          </a:xfrm>
          <a:prstGeom prst="rect">
            <a:avLst/>
          </a:prstGeom>
          <a:solidFill>
            <a:srgbClr val="FF9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3,785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096345" y="4844183"/>
            <a:ext cx="596900" cy="711200"/>
          </a:xfrm>
          <a:prstGeom prst="rect">
            <a:avLst/>
          </a:prstGeom>
          <a:solidFill>
            <a:srgbClr val="FFFFD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569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705945" y="4115535"/>
            <a:ext cx="596900" cy="711200"/>
          </a:xfrm>
          <a:prstGeom prst="rect">
            <a:avLst/>
          </a:prstGeom>
          <a:solidFill>
            <a:srgbClr val="FE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1,646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705945" y="3386887"/>
            <a:ext cx="596900" cy="711200"/>
          </a:xfrm>
          <a:prstGeom prst="rect">
            <a:avLst/>
          </a:prstGeom>
          <a:solidFill>
            <a:srgbClr val="FF07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18,862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705945" y="4844183"/>
            <a:ext cx="596900" cy="711200"/>
          </a:xfrm>
          <a:prstGeom prst="rect">
            <a:avLst/>
          </a:prstGeom>
          <a:solidFill>
            <a:srgbClr val="FE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1,378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315545" y="4115535"/>
            <a:ext cx="596900" cy="711200"/>
          </a:xfrm>
          <a:prstGeom prst="rect">
            <a:avLst/>
          </a:prstGeom>
          <a:solidFill>
            <a:srgbClr val="FF6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6,631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315545" y="4844183"/>
            <a:ext cx="596900" cy="711200"/>
          </a:xfrm>
          <a:prstGeom prst="rect">
            <a:avLst/>
          </a:prstGeom>
          <a:solidFill>
            <a:srgbClr val="FFFFD5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687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925145" y="4844183"/>
            <a:ext cx="596900" cy="711200"/>
          </a:xfrm>
          <a:prstGeom prst="rect">
            <a:avLst/>
          </a:prstGeom>
          <a:solidFill>
            <a:srgbClr val="FF9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3,855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 rot="2700000">
            <a:off x="6111744" y="5823495"/>
            <a:ext cx="62677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400" dirty="0" err="1"/>
              <a:t>MegaHit</a:t>
            </a:r>
            <a:endParaRPr lang="en-US" sz="1400" dirty="0"/>
          </a:p>
        </p:txBody>
      </p:sp>
      <p:sp>
        <p:nvSpPr>
          <p:cNvPr id="54" name="TextBox 53"/>
          <p:cNvSpPr txBox="1"/>
          <p:nvPr/>
        </p:nvSpPr>
        <p:spPr>
          <a:xfrm rot="2700000">
            <a:off x="5568680" y="6107837"/>
            <a:ext cx="84818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en-US" sz="1400" dirty="0"/>
              <a:t>SURVIVOR2</a:t>
            </a:r>
            <a:endParaRPr lang="en-US" sz="1400" dirty="0"/>
          </a:p>
        </p:txBody>
      </p:sp>
      <p:sp>
        <p:nvSpPr>
          <p:cNvPr id="55" name="TextBox 54"/>
          <p:cNvSpPr txBox="1"/>
          <p:nvPr/>
        </p:nvSpPr>
        <p:spPr>
          <a:xfrm rot="2700000">
            <a:off x="4879596" y="5931769"/>
            <a:ext cx="79829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400" dirty="0" err="1"/>
              <a:t>SuperNova</a:t>
            </a:r>
            <a:endParaRPr lang="en-US" sz="1400" dirty="0"/>
          </a:p>
        </p:txBody>
      </p:sp>
      <p:sp>
        <p:nvSpPr>
          <p:cNvPr id="56" name="TextBox 55"/>
          <p:cNvSpPr txBox="1"/>
          <p:nvPr/>
        </p:nvSpPr>
        <p:spPr>
          <a:xfrm rot="2700000">
            <a:off x="4272313" y="5974210"/>
            <a:ext cx="86421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400" dirty="0" err="1"/>
              <a:t>LongRanger</a:t>
            </a:r>
            <a:endParaRPr lang="en-US" sz="1400" dirty="0"/>
          </a:p>
        </p:txBody>
      </p:sp>
      <p:sp>
        <p:nvSpPr>
          <p:cNvPr id="57" name="TextBox 56"/>
          <p:cNvSpPr txBox="1"/>
          <p:nvPr/>
        </p:nvSpPr>
        <p:spPr>
          <a:xfrm rot="2700000">
            <a:off x="3710484" y="5762375"/>
            <a:ext cx="468398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400" dirty="0"/>
              <a:t>Falcon</a:t>
            </a:r>
            <a:endParaRPr lang="en-US" sz="1400" dirty="0"/>
          </a:p>
        </p:txBody>
      </p:sp>
      <p:sp>
        <p:nvSpPr>
          <p:cNvPr id="58" name="TextBox 57"/>
          <p:cNvSpPr txBox="1"/>
          <p:nvPr/>
        </p:nvSpPr>
        <p:spPr>
          <a:xfrm rot="2700000">
            <a:off x="3099794" y="5784361"/>
            <a:ext cx="52738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400" dirty="0"/>
              <a:t>Sniffles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7162800" y="1193801"/>
            <a:ext cx="3429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Gill Sans MT" charset="0"/>
                <a:ea typeface="Gill Sans MT" charset="0"/>
                <a:cs typeface="Gill Sans MT" charset="0"/>
              </a:rPr>
              <a:t>Main Diagonal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Gill Sans MT" charset="0"/>
                <a:ea typeface="Gill Sans MT" charset="0"/>
                <a:cs typeface="Gill Sans MT" charset="0"/>
              </a:rPr>
              <a:t>Calls per tool</a:t>
            </a:r>
          </a:p>
          <a:p>
            <a:pPr marL="285750" indent="-285750">
              <a:buFont typeface="Arial" charset="0"/>
              <a:buChar char="•"/>
            </a:pPr>
            <a:endParaRPr lang="en-US" dirty="0">
              <a:latin typeface="Gill Sans MT" charset="0"/>
              <a:ea typeface="Gill Sans MT" charset="0"/>
              <a:cs typeface="Gill Sans MT" charset="0"/>
            </a:endParaRPr>
          </a:p>
          <a:p>
            <a:r>
              <a:rPr lang="en-US" b="1" i="1" dirty="0">
                <a:latin typeface="Gill Sans MT" charset="0"/>
                <a:ea typeface="Gill Sans MT" charset="0"/>
                <a:cs typeface="Gill Sans MT" charset="0"/>
              </a:rPr>
              <a:t>Outer triplets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Gill Sans MT" charset="0"/>
                <a:ea typeface="Gill Sans MT" charset="0"/>
                <a:cs typeface="Gill Sans MT" charset="0"/>
              </a:rPr>
              <a:t>Concordance by Technology</a:t>
            </a:r>
          </a:p>
          <a:p>
            <a:pPr marL="285750" indent="-285750">
              <a:buFont typeface="Arial" charset="0"/>
              <a:buChar char="•"/>
            </a:pPr>
            <a:endParaRPr lang="en-US" dirty="0">
              <a:latin typeface="Gill Sans MT" charset="0"/>
              <a:ea typeface="Gill Sans MT" charset="0"/>
              <a:cs typeface="Gill Sans MT" charset="0"/>
            </a:endParaRPr>
          </a:p>
          <a:p>
            <a:r>
              <a:rPr lang="en-US" b="1" i="1" dirty="0">
                <a:latin typeface="Gill Sans MT" charset="0"/>
                <a:ea typeface="Gill Sans MT" charset="0"/>
                <a:cs typeface="Gill Sans MT" charset="0"/>
              </a:rPr>
              <a:t>Inner triplets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Gill Sans MT" charset="0"/>
                <a:ea typeface="Gill Sans MT" charset="0"/>
                <a:cs typeface="Gill Sans MT" charset="0"/>
              </a:rPr>
              <a:t>Concordance by Assembly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latin typeface="Gill Sans MT" charset="0"/>
                <a:ea typeface="Gill Sans MT" charset="0"/>
                <a:cs typeface="Gill Sans MT" charset="0"/>
              </a:rPr>
              <a:t>Concordance by Mappers</a:t>
            </a:r>
          </a:p>
          <a:p>
            <a:pPr marL="285750" indent="-285750">
              <a:buFont typeface="Arial" charset="0"/>
              <a:buChar char="•"/>
            </a:pPr>
            <a:endParaRPr lang="en-US" dirty="0">
              <a:latin typeface="Gill Sans MT" charset="0"/>
              <a:ea typeface="Gill Sans MT" charset="0"/>
              <a:cs typeface="Gill Sans MT" charset="0"/>
            </a:endParaRPr>
          </a:p>
          <a:p>
            <a:r>
              <a:rPr lang="en-US" b="1" i="1" dirty="0">
                <a:latin typeface="Gill Sans MT" charset="0"/>
                <a:ea typeface="Gill Sans MT" charset="0"/>
                <a:cs typeface="Gill Sans MT" charset="0"/>
              </a:rPr>
              <a:t>Overall:</a:t>
            </a:r>
            <a:endParaRPr lang="en-US" b="1" i="1" dirty="0">
              <a:latin typeface="Gill Sans MT" charset="0"/>
              <a:ea typeface="Gill Sans MT" charset="0"/>
              <a:cs typeface="Gill Sans MT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dirty="0" err="1">
                <a:latin typeface="Gill Sans MT" charset="0"/>
                <a:ea typeface="Gill Sans MT" charset="0"/>
                <a:cs typeface="Gill Sans MT" charset="0"/>
                <a:sym typeface="Wingdings"/>
              </a:rPr>
              <a:t>Lonnnnnnng</a:t>
            </a:r>
            <a:r>
              <a:rPr lang="en-US" dirty="0">
                <a:latin typeface="Gill Sans MT" charset="0"/>
                <a:ea typeface="Gill Sans MT" charset="0"/>
                <a:cs typeface="Gill Sans MT" charset="0"/>
                <a:sym typeface="Wingdings"/>
              </a:rPr>
              <a:t> reads give the most variants with the best concordance </a:t>
            </a:r>
            <a:endParaRPr lang="en-US" dirty="0">
              <a:latin typeface="Gill Sans MT" charset="0"/>
              <a:ea typeface="Gill Sans MT" charset="0"/>
              <a:cs typeface="Gill Sans MT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dirty="0">
              <a:latin typeface="Gill Sans MT" charset="0"/>
              <a:ea typeface="Gill Sans MT" charset="0"/>
              <a:cs typeface="Gill Sans MT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800601" y="2733357"/>
            <a:ext cx="1521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10X Genomics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6096002" y="4140200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Illumina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3656367" y="1310957"/>
            <a:ext cx="806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PacBio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1752" y="6488668"/>
            <a:ext cx="1588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Michael Schatz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3C17-14C5-4346-8378-F32DB688D9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8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862013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Carefully “stitch” the phased variants into the reference genome at the right position to create a pair of phased chromosome </a:t>
            </a:r>
            <a:r>
              <a:rPr lang="en-US" b="1" i="1" dirty="0" err="1"/>
              <a:t>fasta</a:t>
            </a:r>
            <a:r>
              <a:rPr lang="en-US" b="1" i="1" dirty="0"/>
              <a:t> files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0" y="70716"/>
            <a:ext cx="9144000" cy="767485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rgbClr val="964304"/>
                </a:solidFill>
                <a:latin typeface="Gill Sans MT" charset="0"/>
                <a:ea typeface="Gill Sans MT" charset="0"/>
                <a:cs typeface="Gill Sans MT" charset="0"/>
              </a:rPr>
              <a:t>Assembling a “Perfect</a:t>
            </a:r>
            <a:r>
              <a:rPr lang="en-US" sz="3200" dirty="0">
                <a:solidFill>
                  <a:srgbClr val="964304"/>
                </a:solidFill>
                <a:latin typeface="Gill Sans MT" charset="0"/>
                <a:ea typeface="Gill Sans MT" charset="0"/>
                <a:cs typeface="Gill Sans MT" charset="0"/>
              </a:rPr>
              <a:t>” </a:t>
            </a:r>
            <a:r>
              <a:rPr lang="en-US" sz="3200" dirty="0">
                <a:solidFill>
                  <a:srgbClr val="964304"/>
                </a:solidFill>
                <a:latin typeface="Gill Sans MT" charset="0"/>
                <a:ea typeface="Gill Sans MT" charset="0"/>
                <a:cs typeface="Gill Sans MT" charset="0"/>
              </a:rPr>
              <a:t>Personalized Diploid Genome</a:t>
            </a:r>
            <a:endParaRPr lang="en-GB" sz="2000" dirty="0">
              <a:solidFill>
                <a:srgbClr val="964304"/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828801" y="2362201"/>
            <a:ext cx="1359519" cy="1358525"/>
            <a:chOff x="918972" y="1527048"/>
            <a:chExt cx="3043919" cy="1252728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6" name="Snip Single Corner Rectangle 15"/>
            <p:cNvSpPr/>
            <p:nvPr/>
          </p:nvSpPr>
          <p:spPr>
            <a:xfrm>
              <a:off x="918972" y="1527048"/>
              <a:ext cx="3043919" cy="1252728"/>
            </a:xfrm>
            <a:prstGeom prst="snip1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4925" y="1692994"/>
              <a:ext cx="2251065" cy="99332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1600" dirty="0"/>
                <a:t>Phased  </a:t>
              </a:r>
            </a:p>
            <a:p>
              <a:pPr algn="just"/>
              <a:r>
                <a:rPr lang="en-US" sz="1600" dirty="0"/>
                <a:t> SNPs,</a:t>
              </a:r>
            </a:p>
            <a:p>
              <a:pPr algn="just"/>
              <a:r>
                <a:rPr lang="en-US" sz="1600" dirty="0"/>
                <a:t>  Indels &amp; </a:t>
              </a:r>
            </a:p>
            <a:p>
              <a:pPr algn="just"/>
              <a:r>
                <a:rPr lang="en-US" sz="1600" dirty="0"/>
                <a:t> </a:t>
              </a:r>
              <a:r>
                <a:rPr lang="en-US" sz="1600" dirty="0"/>
                <a:t>  </a:t>
              </a:r>
              <a:r>
                <a:rPr lang="en-US" sz="1600" dirty="0" err="1"/>
                <a:t>SVs.vcf</a:t>
              </a:r>
              <a:endParaRPr lang="en-US" sz="1600" dirty="0"/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581400" y="2133600"/>
          <a:ext cx="4267200" cy="579120"/>
        </p:xfrm>
        <a:graphic>
          <a:graphicData uri="http://schemas.openxmlformats.org/drawingml/2006/table">
            <a:tbl>
              <a:tblPr firstRow="1" bandRow="1">
                <a:solidFill>
                  <a:srgbClr val="EFD5C3"/>
                </a:solidFill>
                <a:tableStyleId>{21E4AEA4-8DFA-4A89-87EB-49C32662AFE0}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2A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2A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2A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2A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2A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2A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2AE8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/>
          </p:nvPr>
        </p:nvGraphicFramePr>
        <p:xfrm>
          <a:off x="3581400" y="3459480"/>
          <a:ext cx="42672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22" name="Elbow Connector 21"/>
          <p:cNvCxnSpPr/>
          <p:nvPr/>
        </p:nvCxnSpPr>
        <p:spPr>
          <a:xfrm flipV="1">
            <a:off x="3188320" y="2423161"/>
            <a:ext cx="393081" cy="61830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/>
          <p:nvPr/>
        </p:nvCxnSpPr>
        <p:spPr>
          <a:xfrm>
            <a:off x="3188320" y="3102424"/>
            <a:ext cx="393081" cy="70757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752" y="6488668"/>
            <a:ext cx="1588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Michael Schatz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3C17-14C5-4346-8378-F32DB688D94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00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862013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Carefully “stitch” the phased variants into the reference genome at the right position to create a pair of phased chromosome </a:t>
            </a:r>
            <a:r>
              <a:rPr lang="en-US" b="1" i="1" dirty="0" err="1"/>
              <a:t>fasta</a:t>
            </a:r>
            <a:r>
              <a:rPr lang="en-US" b="1" i="1" dirty="0"/>
              <a:t> files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0" y="70716"/>
            <a:ext cx="9144000" cy="767485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rgbClr val="964304"/>
                </a:solidFill>
                <a:latin typeface="Gill Sans MT" charset="0"/>
                <a:ea typeface="Gill Sans MT" charset="0"/>
                <a:cs typeface="Gill Sans MT" charset="0"/>
              </a:rPr>
              <a:t>Assembling a “Perfect</a:t>
            </a:r>
            <a:r>
              <a:rPr lang="en-US" sz="3200" dirty="0">
                <a:solidFill>
                  <a:srgbClr val="964304"/>
                </a:solidFill>
                <a:latin typeface="Gill Sans MT" charset="0"/>
                <a:ea typeface="Gill Sans MT" charset="0"/>
                <a:cs typeface="Gill Sans MT" charset="0"/>
              </a:rPr>
              <a:t>” </a:t>
            </a:r>
            <a:r>
              <a:rPr lang="en-US" sz="3200" dirty="0">
                <a:solidFill>
                  <a:srgbClr val="964304"/>
                </a:solidFill>
                <a:latin typeface="Gill Sans MT" charset="0"/>
                <a:ea typeface="Gill Sans MT" charset="0"/>
                <a:cs typeface="Gill Sans MT" charset="0"/>
              </a:rPr>
              <a:t>Personalized Diploid Genome</a:t>
            </a:r>
            <a:endParaRPr lang="en-GB" sz="2000" dirty="0">
              <a:solidFill>
                <a:srgbClr val="964304"/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38300" y="4473476"/>
            <a:ext cx="89535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i="1" dirty="0">
                <a:latin typeface="Gill Sans" charset="0"/>
                <a:ea typeface="Gill Sans" charset="0"/>
                <a:cs typeface="Gill Sans" charset="0"/>
              </a:rPr>
              <a:t>Stitching based on </a:t>
            </a:r>
            <a:r>
              <a:rPr lang="en-US" b="1" i="1" dirty="0" err="1">
                <a:latin typeface="Gill Sans" charset="0"/>
                <a:ea typeface="Gill Sans" charset="0"/>
                <a:cs typeface="Gill Sans" charset="0"/>
              </a:rPr>
              <a:t>AlleleSeq</a:t>
            </a:r>
            <a:r>
              <a:rPr lang="en-US" b="1" i="1" dirty="0">
                <a:latin typeface="Gill Sans" charset="0"/>
                <a:ea typeface="Gill Sans" charset="0"/>
                <a:cs typeface="Gill Sans" charset="0"/>
              </a:rPr>
              <a:t> pipeline enhanced for SVs (</a:t>
            </a:r>
            <a:r>
              <a:rPr lang="en-US" b="1" i="1" dirty="0" err="1">
                <a:latin typeface="Gill Sans" charset="0"/>
                <a:ea typeface="Gill Sans" charset="0"/>
                <a:cs typeface="Gill Sans" charset="0"/>
              </a:rPr>
              <a:t>Rozowsky</a:t>
            </a:r>
            <a:r>
              <a:rPr lang="en-US" b="1" i="1" dirty="0">
                <a:latin typeface="Gill Sans" charset="0"/>
                <a:ea typeface="Gill Sans" charset="0"/>
                <a:cs typeface="Gill Sans" charset="0"/>
              </a:rPr>
              <a:t> et al, 2011)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en-US" dirty="0">
                <a:latin typeface="Gill Sans" charset="0"/>
                <a:ea typeface="Gill Sans" charset="0"/>
                <a:cs typeface="Gill Sans" charset="0"/>
              </a:rPr>
              <a:t>Maintains a mapping from reference to personal genome coordinates to make lift over of annotation straightforward to compute</a:t>
            </a:r>
            <a:endParaRPr lang="en-US" dirty="0">
              <a:latin typeface="Gill Sans" charset="0"/>
              <a:ea typeface="Gill Sans" charset="0"/>
              <a:cs typeface="Gill Sans" charset="0"/>
            </a:endParaRPr>
          </a:p>
          <a:p>
            <a:pPr algn="just"/>
            <a:endParaRPr lang="en-US" dirty="0">
              <a:latin typeface="Gill Sans" charset="0"/>
              <a:ea typeface="Gill Sans" charset="0"/>
              <a:cs typeface="Gill Sans" charset="0"/>
            </a:endParaRPr>
          </a:p>
          <a:p>
            <a:pPr algn="just"/>
            <a:r>
              <a:rPr lang="en-US" b="1" i="1" dirty="0">
                <a:latin typeface="Gill Sans" charset="0"/>
                <a:ea typeface="Gill Sans" charset="0"/>
                <a:cs typeface="Gill Sans" charset="0"/>
              </a:rPr>
              <a:t>Using </a:t>
            </a:r>
            <a:r>
              <a:rPr lang="en-US" b="1" i="1" dirty="0">
                <a:latin typeface="Gill Sans" charset="0"/>
                <a:ea typeface="Gill Sans" charset="0"/>
                <a:cs typeface="Gill Sans" charset="0"/>
              </a:rPr>
              <a:t>10X + </a:t>
            </a:r>
            <a:r>
              <a:rPr lang="en-US" b="1" i="1" dirty="0" err="1">
                <a:latin typeface="Gill Sans" charset="0"/>
                <a:ea typeface="Gill Sans" charset="0"/>
                <a:cs typeface="Gill Sans" charset="0"/>
              </a:rPr>
              <a:t>HiC</a:t>
            </a:r>
            <a:r>
              <a:rPr lang="en-US" b="1" i="1" dirty="0">
                <a:latin typeface="Gill Sans" charset="0"/>
                <a:ea typeface="Gill Sans" charset="0"/>
                <a:cs typeface="Gill Sans" charset="0"/>
              </a:rPr>
              <a:t> + </a:t>
            </a:r>
            <a:r>
              <a:rPr lang="en-US" b="1" i="1" dirty="0">
                <a:latin typeface="Gill Sans" charset="0"/>
                <a:ea typeface="Gill Sans" charset="0"/>
                <a:cs typeface="Gill Sans" charset="0"/>
              </a:rPr>
              <a:t>PacBio, assemble </a:t>
            </a:r>
            <a:r>
              <a:rPr lang="en-US" b="1" i="1" dirty="0">
                <a:latin typeface="Gill Sans" charset="0"/>
                <a:ea typeface="Gill Sans" charset="0"/>
                <a:cs typeface="Gill Sans" charset="0"/>
              </a:rPr>
              <a:t>essentially perfect </a:t>
            </a:r>
            <a:r>
              <a:rPr lang="en-US" b="1" i="1" dirty="0">
                <a:latin typeface="Gill Sans" charset="0"/>
                <a:ea typeface="Gill Sans" charset="0"/>
                <a:cs typeface="Gill Sans" charset="0"/>
              </a:rPr>
              <a:t>diploid human genomes </a:t>
            </a:r>
            <a:r>
              <a:rPr lang="en-US" b="1" i="1" dirty="0">
                <a:latin typeface="Gill Sans" charset="0"/>
                <a:ea typeface="Gill Sans" charset="0"/>
                <a:cs typeface="Gill Sans" charset="0"/>
              </a:rPr>
              <a:t>with haplotypes spanning </a:t>
            </a:r>
            <a:r>
              <a:rPr lang="en-US" b="1" i="1" dirty="0">
                <a:latin typeface="Gill Sans" charset="0"/>
                <a:ea typeface="Gill Sans" charset="0"/>
                <a:cs typeface="Gill Sans" charset="0"/>
              </a:rPr>
              <a:t>entire chromosomes</a:t>
            </a:r>
            <a:endParaRPr lang="en-US" b="1" i="1" dirty="0">
              <a:latin typeface="Gill Sans" charset="0"/>
              <a:ea typeface="Gill Sans" charset="0"/>
              <a:cs typeface="Gill Sans" charset="0"/>
            </a:endParaRPr>
          </a:p>
          <a:p>
            <a:pPr marL="285750" indent="-285750" algn="just">
              <a:buFont typeface="Arial" charset="0"/>
              <a:buChar char="•"/>
            </a:pPr>
            <a:r>
              <a:rPr lang="en-US" dirty="0">
                <a:latin typeface="Gill Sans" charset="0"/>
                <a:ea typeface="Gill Sans" charset="0"/>
                <a:cs typeface="Gill Sans" charset="0"/>
              </a:rPr>
              <a:t>Phased diploid genome can be aligned or aligned against just like a de novo genome assembly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828801" y="2362201"/>
            <a:ext cx="1359519" cy="1358525"/>
            <a:chOff x="918972" y="1527048"/>
            <a:chExt cx="3043919" cy="1252728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6" name="Snip Single Corner Rectangle 15"/>
            <p:cNvSpPr/>
            <p:nvPr/>
          </p:nvSpPr>
          <p:spPr>
            <a:xfrm>
              <a:off x="918972" y="1527048"/>
              <a:ext cx="3043919" cy="1252728"/>
            </a:xfrm>
            <a:prstGeom prst="snip1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4925" y="1692994"/>
              <a:ext cx="2251065" cy="99332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1600" dirty="0"/>
                <a:t>Phased  </a:t>
              </a:r>
            </a:p>
            <a:p>
              <a:pPr algn="just"/>
              <a:r>
                <a:rPr lang="en-US" sz="1600" dirty="0"/>
                <a:t> SNPs,</a:t>
              </a:r>
            </a:p>
            <a:p>
              <a:pPr algn="just"/>
              <a:r>
                <a:rPr lang="en-US" sz="1600" dirty="0"/>
                <a:t>  Indels &amp; </a:t>
              </a:r>
            </a:p>
            <a:p>
              <a:pPr algn="just"/>
              <a:r>
                <a:rPr lang="en-US" sz="1600" dirty="0"/>
                <a:t> </a:t>
              </a:r>
              <a:r>
                <a:rPr lang="en-US" sz="1600" dirty="0"/>
                <a:t>  </a:t>
              </a:r>
              <a:r>
                <a:rPr lang="en-US" sz="1600" dirty="0" err="1"/>
                <a:t>SVs.vcf</a:t>
              </a:r>
              <a:endParaRPr lang="en-US" sz="1600" dirty="0"/>
            </a:p>
          </p:txBody>
        </p:sp>
      </p:grpSp>
      <p:graphicFrame>
        <p:nvGraphicFramePr>
          <p:cNvPr id="21" name="Table 20"/>
          <p:cNvGraphicFramePr>
            <a:graphicFrameLocks noGrp="1"/>
          </p:cNvGraphicFramePr>
          <p:nvPr>
            <p:extLst/>
          </p:nvPr>
        </p:nvGraphicFramePr>
        <p:xfrm>
          <a:off x="3581400" y="3459480"/>
          <a:ext cx="24384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8077200" y="3459480"/>
          <a:ext cx="18288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6146426" y="3459480"/>
          <a:ext cx="18288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 flipH="1">
            <a:off x="8458200" y="4050268"/>
            <a:ext cx="1173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del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flipH="1">
            <a:off x="6522718" y="4050268"/>
            <a:ext cx="1173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insertion</a:t>
            </a:r>
            <a:endParaRPr lang="en-US" dirty="0"/>
          </a:p>
        </p:txBody>
      </p:sp>
      <p:cxnSp>
        <p:nvCxnSpPr>
          <p:cNvPr id="5" name="Elbow Connector 4"/>
          <p:cNvCxnSpPr>
            <a:stCxn id="16" idx="0"/>
          </p:cNvCxnSpPr>
          <p:nvPr/>
        </p:nvCxnSpPr>
        <p:spPr>
          <a:xfrm flipV="1">
            <a:off x="3188320" y="2423161"/>
            <a:ext cx="393081" cy="61830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>
            <a:off x="3188320" y="3102424"/>
            <a:ext cx="393081" cy="70757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flipH="1">
            <a:off x="4267200" y="4050268"/>
            <a:ext cx="563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sub</a:t>
            </a:r>
            <a:endParaRPr lang="en-US" dirty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/>
          </p:nvPr>
        </p:nvGraphicFramePr>
        <p:xfrm>
          <a:off x="3581400" y="2133600"/>
          <a:ext cx="1828800" cy="579120"/>
        </p:xfrm>
        <a:graphic>
          <a:graphicData uri="http://schemas.openxmlformats.org/drawingml/2006/table">
            <a:tbl>
              <a:tblPr firstRow="1" bandRow="1">
                <a:solidFill>
                  <a:srgbClr val="EFD5C3"/>
                </a:solidFill>
                <a:tableStyleId>{21E4AEA4-8DFA-4A89-87EB-49C32662AFE0}</a:tableStyleId>
              </a:tblPr>
              <a:tblGrid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G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2A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E2A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2AE8C"/>
                    </a:solidFill>
                  </a:tcPr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 flipH="1">
            <a:off x="4236718" y="1676400"/>
            <a:ext cx="563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sub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 flipH="1">
            <a:off x="5836918" y="1676400"/>
            <a:ext cx="1173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inversion</a:t>
            </a:r>
            <a:endParaRPr lang="en-US"/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/>
          </p:nvPr>
        </p:nvGraphicFramePr>
        <p:xfrm>
          <a:off x="5486400" y="2133600"/>
          <a:ext cx="1828800" cy="579120"/>
        </p:xfrm>
        <a:graphic>
          <a:graphicData uri="http://schemas.openxmlformats.org/drawingml/2006/table">
            <a:tbl>
              <a:tblPr firstRow="1" bandRow="1">
                <a:solidFill>
                  <a:srgbClr val="EFD5C3"/>
                </a:solidFill>
                <a:tableStyleId>{21E4AEA4-8DFA-4A89-87EB-49C32662AFE0}</a:tableStyleId>
              </a:tblPr>
              <a:tblGrid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G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E2A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T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E2AE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E2AE8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>
            <p:extLst/>
          </p:nvPr>
        </p:nvGraphicFramePr>
        <p:xfrm>
          <a:off x="7391400" y="2134453"/>
          <a:ext cx="609600" cy="579120"/>
        </p:xfrm>
        <a:graphic>
          <a:graphicData uri="http://schemas.openxmlformats.org/drawingml/2006/table">
            <a:tbl>
              <a:tblPr firstRow="1" bandRow="1">
                <a:solidFill>
                  <a:srgbClr val="EFD5C3"/>
                </a:solidFill>
                <a:tableStyleId>{21E4AEA4-8DFA-4A89-87EB-49C32662AFE0}</a:tableStyleId>
              </a:tblPr>
              <a:tblGrid>
                <a:gridCol w="60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2AE8C"/>
                    </a:solidFill>
                  </a:tcPr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1752" y="6488668"/>
            <a:ext cx="1588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Michael Schatz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03C17-14C5-4346-8378-F32DB688D94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7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1889</TotalTime>
  <Words>1590</Words>
  <Application>Microsoft Macintosh PowerPoint</Application>
  <PresentationFormat>Widescreen</PresentationFormat>
  <Paragraphs>731</Paragraphs>
  <Slides>29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Calibri</vt:lpstr>
      <vt:lpstr>Calibri Light</vt:lpstr>
      <vt:lpstr>DengXian</vt:lpstr>
      <vt:lpstr>Gill Sans</vt:lpstr>
      <vt:lpstr>Gill Sans MT</vt:lpstr>
      <vt:lpstr>Helvetica</vt:lpstr>
      <vt:lpstr>Helvetica Neue</vt:lpstr>
      <vt:lpstr>Helvetica Neue Medium</vt:lpstr>
      <vt:lpstr>ＭＳ Ｐゴシック</vt:lpstr>
      <vt:lpstr>Wingdings</vt:lpstr>
      <vt:lpstr>Arial</vt:lpstr>
      <vt:lpstr>Office Theme</vt:lpstr>
      <vt:lpstr>EN-TEx Working Group  </vt:lpstr>
      <vt:lpstr>Assembling and Analyzing Personal Genomes</vt:lpstr>
      <vt:lpstr>EN-TEx:  Expression &amp; Regulation Analysis of Personalized Genomes</vt:lpstr>
      <vt:lpstr>Sequencing and Assembly</vt:lpstr>
      <vt:lpstr>Genomic Sequencing Data</vt:lpstr>
      <vt:lpstr>PowerPoint Presentation</vt:lpstr>
      <vt:lpstr>SVs using Short, Long and Linked Reads</vt:lpstr>
      <vt:lpstr>Assembling a “Perfect” Personalized Diploid Genome</vt:lpstr>
      <vt:lpstr>Assembling a “Perfect” Personalized Diploid Genome</vt:lpstr>
      <vt:lpstr>PowerPoint Presentation</vt:lpstr>
      <vt:lpstr>PowerPoint Presentation</vt:lpstr>
      <vt:lpstr>PowerPoint Presentation</vt:lpstr>
      <vt:lpstr>PowerPoint Presentation</vt:lpstr>
      <vt:lpstr>Analysis of Functional *-Seq Data</vt:lpstr>
      <vt:lpstr>PowerPoint Presentation</vt:lpstr>
      <vt:lpstr>PowerPoint Presentation</vt:lpstr>
      <vt:lpstr>PowerPoint Presentation</vt:lpstr>
      <vt:lpstr>PowerPoint Presentation</vt:lpstr>
      <vt:lpstr>Fraction of Known Imprinted Genes detected as ASE</vt:lpstr>
      <vt:lpstr>PowerPoint Presentation</vt:lpstr>
      <vt:lpstr>PowerPoint Presentation</vt:lpstr>
      <vt:lpstr>Any het-indel that in a promoter region and might be causing ASE?</vt:lpstr>
      <vt:lpstr>PowerPoint Presentation</vt:lpstr>
      <vt:lpstr>Chromatin segmentation</vt:lpstr>
      <vt:lpstr>Chromatin segments vs deletions</vt:lpstr>
      <vt:lpstr>PowerPoint Presentation</vt:lpstr>
      <vt:lpstr>PowerPoint Presentation</vt:lpstr>
      <vt:lpstr>PowerPoint Presentation</vt:lpstr>
      <vt:lpstr>Acknowledgements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Phasing ENTEX samples using Hi-C</dc:title>
  <dc:creator>Yunjiang Qiu</dc:creator>
  <cp:lastModifiedBy>Rozowsky, Joel</cp:lastModifiedBy>
  <cp:revision>154</cp:revision>
  <dcterms:created xsi:type="dcterms:W3CDTF">2018-01-12T21:30:22Z</dcterms:created>
  <dcterms:modified xsi:type="dcterms:W3CDTF">2018-01-25T21:18:31Z</dcterms:modified>
</cp:coreProperties>
</file>