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7" r:id="rId9"/>
    <p:sldId id="270" r:id="rId10"/>
    <p:sldId id="265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04"/>
    <p:restoredTop sz="94664"/>
  </p:normalViewPr>
  <p:slideViewPr>
    <p:cSldViewPr snapToGrid="0" snapToObjects="1">
      <p:cViewPr>
        <p:scale>
          <a:sx n="94" d="100"/>
          <a:sy n="94" d="100"/>
        </p:scale>
        <p:origin x="52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85B02-54E3-0D4B-AC32-6ACDEA11D167}" type="datetimeFigureOut">
              <a:rPr lang="en-US" smtClean="0"/>
              <a:t>1/24/18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C5E66-6670-D44A-9BAB-EB274AA4A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69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6BD9-42B8-8B43-A8E2-8B74DFA93BF4}" type="datetimeFigureOut">
              <a:rPr lang="en-US" smtClean="0"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B2C9-D506-0F40-9AA4-163262E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7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6BD9-42B8-8B43-A8E2-8B74DFA93BF4}" type="datetimeFigureOut">
              <a:rPr lang="en-US" smtClean="0"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B2C9-D506-0F40-9AA4-163262E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6BD9-42B8-8B43-A8E2-8B74DFA93BF4}" type="datetimeFigureOut">
              <a:rPr lang="en-US" smtClean="0"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B2C9-D506-0F40-9AA4-163262E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8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6BD9-42B8-8B43-A8E2-8B74DFA93BF4}" type="datetimeFigureOut">
              <a:rPr lang="en-US" smtClean="0"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B2C9-D506-0F40-9AA4-163262E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5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6BD9-42B8-8B43-A8E2-8B74DFA93BF4}" type="datetimeFigureOut">
              <a:rPr lang="en-US" smtClean="0"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B2C9-D506-0F40-9AA4-163262E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9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6BD9-42B8-8B43-A8E2-8B74DFA93BF4}" type="datetimeFigureOut">
              <a:rPr lang="en-US" smtClean="0"/>
              <a:t>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B2C9-D506-0F40-9AA4-163262E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4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6BD9-42B8-8B43-A8E2-8B74DFA93BF4}" type="datetimeFigureOut">
              <a:rPr lang="en-US" smtClean="0"/>
              <a:t>1/24/18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B2C9-D506-0F40-9AA4-163262E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4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6BD9-42B8-8B43-A8E2-8B74DFA93BF4}" type="datetimeFigureOut">
              <a:rPr lang="en-US" smtClean="0"/>
              <a:t>1/24/18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B2C9-D506-0F40-9AA4-163262E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2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6BD9-42B8-8B43-A8E2-8B74DFA93BF4}" type="datetimeFigureOut">
              <a:rPr lang="en-US" smtClean="0"/>
              <a:t>1/24/18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B2C9-D506-0F40-9AA4-163262E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6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6BD9-42B8-8B43-A8E2-8B74DFA93BF4}" type="datetimeFigureOut">
              <a:rPr lang="en-US" smtClean="0"/>
              <a:t>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B2C9-D506-0F40-9AA4-163262E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7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86BD9-42B8-8B43-A8E2-8B74DFA93BF4}" type="datetimeFigureOut">
              <a:rPr lang="en-US" smtClean="0"/>
              <a:t>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B2C9-D506-0F40-9AA4-163262E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0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86BD9-42B8-8B43-A8E2-8B74DFA93BF4}" type="datetimeFigureOut">
              <a:rPr lang="en-US" smtClean="0"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9B2C9-D506-0F40-9AA4-163262ECC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9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Brain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2017/12/13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663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13" r="27547"/>
          <a:stretch/>
        </p:blipFill>
        <p:spPr>
          <a:xfrm>
            <a:off x="242201" y="1203159"/>
            <a:ext cx="11019356" cy="4352920"/>
          </a:xfrm>
          <a:prstGeom prst="rect">
            <a:avLst/>
          </a:prstGeom>
        </p:spPr>
      </p:pic>
      <p:sp>
        <p:nvSpPr>
          <p:cNvPr id="3" name="Right Brace 2"/>
          <p:cNvSpPr/>
          <p:nvPr/>
        </p:nvSpPr>
        <p:spPr>
          <a:xfrm>
            <a:off x="11309683" y="1203159"/>
            <a:ext cx="264694" cy="19250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598440" y="1997241"/>
            <a:ext cx="906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T/T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11321714" y="3176337"/>
            <a:ext cx="264694" cy="19250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558336" y="3930314"/>
            <a:ext cx="906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</a:t>
            </a:r>
            <a:r>
              <a:rPr lang="en-US" smtClean="0"/>
              <a:t>/G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92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4525" y="1064525"/>
            <a:ext cx="2552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7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478456"/>
              </p:ext>
            </p:extLst>
          </p:nvPr>
        </p:nvGraphicFramePr>
        <p:xfrm>
          <a:off x="801687" y="491067"/>
          <a:ext cx="5140326" cy="7416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713442"/>
                <a:gridCol w="1713442"/>
                <a:gridCol w="17134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UCLA_ASD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PFC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ASD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Control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Sample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#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236208"/>
              </p:ext>
            </p:extLst>
          </p:nvPr>
        </p:nvGraphicFramePr>
        <p:xfrm>
          <a:off x="801687" y="1697725"/>
          <a:ext cx="7440615" cy="7416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72764"/>
                <a:gridCol w="1346573"/>
                <a:gridCol w="1361703"/>
                <a:gridCol w="1407092"/>
                <a:gridCol w="14524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UCLA_ASD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DFC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ATP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Oxford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NICHD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London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Brain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Sample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#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028"/>
          <a:stretch/>
        </p:blipFill>
        <p:spPr>
          <a:xfrm>
            <a:off x="1161209" y="2904383"/>
            <a:ext cx="3286966" cy="36488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61"/>
          <a:stretch/>
        </p:blipFill>
        <p:spPr>
          <a:xfrm>
            <a:off x="4569619" y="2904383"/>
            <a:ext cx="3469481" cy="36488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431" y="2904383"/>
            <a:ext cx="3643537" cy="364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792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49"/>
          <a:stretch/>
        </p:blipFill>
        <p:spPr>
          <a:xfrm>
            <a:off x="1018674" y="812378"/>
            <a:ext cx="5010035" cy="5347790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>
            <a:off x="1379220" y="4617720"/>
            <a:ext cx="91440" cy="35814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13460" y="4297680"/>
            <a:ext cx="83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err="1" smtClean="0"/>
              <a:t>cREs</a:t>
            </a:r>
            <a:endParaRPr lang="en-US" altLang="zh-CN" sz="900" dirty="0" smtClean="0"/>
          </a:p>
          <a:p>
            <a:pPr algn="ctr"/>
            <a:r>
              <a:rPr lang="en-US" altLang="zh-CN" sz="900" dirty="0" smtClean="0"/>
              <a:t>(419bp)</a:t>
            </a:r>
            <a:endParaRPr lang="en-US" sz="900" dirty="0"/>
          </a:p>
        </p:txBody>
      </p:sp>
      <p:sp>
        <p:nvSpPr>
          <p:cNvPr id="5" name="Down Arrow 4"/>
          <p:cNvSpPr/>
          <p:nvPr/>
        </p:nvSpPr>
        <p:spPr>
          <a:xfrm>
            <a:off x="4396740" y="2148840"/>
            <a:ext cx="91440" cy="35814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85260" y="1757541"/>
            <a:ext cx="1272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Merged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H3K27ac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peaks</a:t>
            </a:r>
            <a:r>
              <a:rPr lang="zh-CN" altLang="en-US" sz="1000" dirty="0" smtClean="0"/>
              <a:t> </a:t>
            </a:r>
            <a:r>
              <a:rPr lang="en-US" altLang="zh-CN" sz="1000" dirty="0" smtClean="0"/>
              <a:t>(1589bp)</a:t>
            </a:r>
            <a:endParaRPr lang="en-US" sz="1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01"/>
          <a:stretch/>
        </p:blipFill>
        <p:spPr>
          <a:xfrm>
            <a:off x="6149969" y="812379"/>
            <a:ext cx="5470361" cy="53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260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65"/>
          <a:stretch/>
        </p:blipFill>
        <p:spPr>
          <a:xfrm>
            <a:off x="707571" y="729343"/>
            <a:ext cx="5867400" cy="5778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84720" y="2464431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Filter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peaks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require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they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at</a:t>
            </a:r>
            <a:r>
              <a:rPr lang="zh-CN" altLang="en-US" dirty="0" smtClean="0"/>
              <a:t> </a:t>
            </a:r>
            <a:r>
              <a:rPr lang="en-US" altLang="zh-CN" dirty="0" smtClean="0"/>
              <a:t>least</a:t>
            </a:r>
            <a:r>
              <a:rPr lang="zh-CN" altLang="en-US" dirty="0" smtClean="0"/>
              <a:t> </a:t>
            </a:r>
            <a:r>
              <a:rPr lang="en-US" altLang="zh-CN" dirty="0" smtClean="0"/>
              <a:t>three</a:t>
            </a:r>
            <a:r>
              <a:rPr lang="zh-CN" altLang="en-US" dirty="0" smtClean="0"/>
              <a:t> </a:t>
            </a:r>
            <a:r>
              <a:rPr lang="en-US" altLang="zh-CN" dirty="0" smtClean="0"/>
              <a:t>sources</a:t>
            </a:r>
          </a:p>
          <a:p>
            <a:endParaRPr lang="en-US" dirty="0"/>
          </a:p>
          <a:p>
            <a:r>
              <a:rPr lang="fi-FI" dirty="0" smtClean="0"/>
              <a:t>97967</a:t>
            </a:r>
            <a:r>
              <a:rPr lang="zh-CN" altLang="en-US" dirty="0" smtClean="0"/>
              <a:t>   </a:t>
            </a:r>
            <a:r>
              <a:rPr lang="en-US" altLang="zh-CN" dirty="0" smtClean="0"/>
              <a:t>peaks</a:t>
            </a:r>
          </a:p>
          <a:p>
            <a:r>
              <a:rPr lang="is-IS" dirty="0" smtClean="0"/>
              <a:t>90963</a:t>
            </a:r>
            <a:r>
              <a:rPr lang="zh-CN" altLang="en-US" dirty="0" smtClean="0"/>
              <a:t>   </a:t>
            </a:r>
            <a:r>
              <a:rPr lang="en-US" altLang="zh-CN" dirty="0" smtClean="0"/>
              <a:t>peaks</a:t>
            </a:r>
            <a:r>
              <a:rPr lang="zh-CN" altLang="en-US" dirty="0" smtClean="0"/>
              <a:t> </a:t>
            </a:r>
            <a:r>
              <a:rPr lang="en-US" altLang="zh-CN" dirty="0" smtClean="0"/>
              <a:t>overlap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cREs</a:t>
            </a:r>
            <a:endParaRPr lang="en-US" altLang="zh-CN" dirty="0" smtClean="0"/>
          </a:p>
          <a:p>
            <a:r>
              <a:rPr lang="en-US" dirty="0"/>
              <a:t>362428 </a:t>
            </a:r>
            <a:r>
              <a:rPr lang="en-US" dirty="0" err="1" smtClean="0"/>
              <a:t>Brain_cRE</a:t>
            </a:r>
            <a:r>
              <a:rPr lang="en-US" altLang="zh-CN" dirty="0" err="1" smtClean="0"/>
              <a:t>s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involved</a:t>
            </a:r>
            <a:endParaRPr lang="is-IS" dirty="0"/>
          </a:p>
          <a:p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5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44700" y="1570566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Sample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Enhancer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Prefrontal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cortex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UCLA_ASD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88.8K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Cerebellum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UCLA_ASD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Temporal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cortex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UCLA_ASD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XXX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XXX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749" y="3797300"/>
            <a:ext cx="4903507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21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2"/>
          <a:stretch/>
        </p:blipFill>
        <p:spPr>
          <a:xfrm>
            <a:off x="938462" y="1105569"/>
            <a:ext cx="7133389" cy="508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71851" y="1443789"/>
            <a:ext cx="1553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600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bp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71851" y="3213767"/>
            <a:ext cx="1553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1663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bp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71851" y="2410631"/>
            <a:ext cx="1553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1665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bp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71851" y="4135519"/>
            <a:ext cx="1553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746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bp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71851" y="5057271"/>
            <a:ext cx="1553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261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bp</a:t>
            </a:r>
            <a:r>
              <a:rPr lang="zh-CN" alt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57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599462"/>
              </p:ext>
            </p:extLst>
          </p:nvPr>
        </p:nvGraphicFramePr>
        <p:xfrm>
          <a:off x="583941" y="473433"/>
          <a:ext cx="11058144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0232"/>
                <a:gridCol w="1521561"/>
                <a:gridCol w="964621"/>
                <a:gridCol w="1154636"/>
                <a:gridCol w="1855698"/>
                <a:gridCol w="1855698"/>
                <a:gridCol w="18556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Sample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Peaks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from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all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files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Merged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Filtered</a:t>
                      </a:r>
                    </a:p>
                    <a:p>
                      <a:r>
                        <a:rPr lang="en-US" altLang="zh-CN" dirty="0" smtClean="0"/>
                        <a:t>(more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than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3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replicates)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Enhancer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Prefrontal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cortex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UCLA_ASD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3.6M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209K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97.6K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88K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Cerebellum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UCLA_ASD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196K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56K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(85K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&gt;1)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50K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(69K)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Temporal</a:t>
                      </a:r>
                      <a:r>
                        <a:rPr lang="zh-CN" altLang="en-US" baseline="0" dirty="0" smtClean="0"/>
                        <a:t> </a:t>
                      </a:r>
                      <a:r>
                        <a:rPr lang="en-US" altLang="zh-CN" baseline="0" dirty="0" smtClean="0"/>
                        <a:t>cortex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UCLA_ASD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3.8M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101K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90K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159999" y="2784141"/>
            <a:ext cx="6381075" cy="3896436"/>
            <a:chOff x="2095468" y="2784141"/>
            <a:chExt cx="6381075" cy="389643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22"/>
            <a:stretch/>
          </p:blipFill>
          <p:spPr>
            <a:xfrm>
              <a:off x="2095468" y="2784141"/>
              <a:ext cx="5471416" cy="3896436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7473659" y="3057196"/>
              <a:ext cx="10028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600</a:t>
              </a:r>
              <a:r>
                <a:rPr lang="zh-CN" altLang="en-US" sz="1600" dirty="0" smtClean="0"/>
                <a:t> </a:t>
              </a:r>
              <a:r>
                <a:rPr lang="en-US" altLang="zh-CN" sz="1600" dirty="0" err="1" smtClean="0"/>
                <a:t>bp</a:t>
              </a:r>
              <a:endParaRPr lang="en-US" sz="1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473659" y="4396776"/>
              <a:ext cx="10028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1663</a:t>
              </a:r>
              <a:r>
                <a:rPr lang="zh-CN" altLang="en-US" sz="1600" dirty="0" smtClean="0"/>
                <a:t> </a:t>
              </a:r>
              <a:r>
                <a:rPr lang="en-US" altLang="zh-CN" sz="1600" dirty="0" err="1" smtClean="0"/>
                <a:t>bp</a:t>
              </a:r>
              <a:r>
                <a:rPr lang="zh-CN" altLang="en-US" sz="1600" dirty="0" smtClean="0"/>
                <a:t> </a:t>
              </a:r>
              <a:endParaRPr lang="en-US" sz="1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473659" y="3749474"/>
              <a:ext cx="10028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1665</a:t>
              </a:r>
              <a:r>
                <a:rPr lang="zh-CN" altLang="en-US" sz="1600" dirty="0" smtClean="0"/>
                <a:t> </a:t>
              </a:r>
              <a:r>
                <a:rPr lang="en-US" altLang="zh-CN" sz="1600" dirty="0" err="1" smtClean="0"/>
                <a:t>bp</a:t>
              </a:r>
              <a:r>
                <a:rPr lang="zh-CN" altLang="en-US" sz="1600" dirty="0" smtClean="0"/>
                <a:t> </a:t>
              </a:r>
              <a:endParaRPr lang="en-US" sz="1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73659" y="5091112"/>
              <a:ext cx="10028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746</a:t>
              </a:r>
              <a:r>
                <a:rPr lang="zh-CN" altLang="en-US" sz="1600" dirty="0" smtClean="0"/>
                <a:t> </a:t>
              </a:r>
              <a:r>
                <a:rPr lang="en-US" altLang="zh-CN" sz="1600" dirty="0" err="1" smtClean="0"/>
                <a:t>bp</a:t>
              </a:r>
              <a:r>
                <a:rPr lang="zh-CN" altLang="en-US" sz="1600" dirty="0" smtClean="0"/>
                <a:t> </a:t>
              </a:r>
              <a:endParaRPr lang="en-US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473659" y="5785448"/>
              <a:ext cx="10028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/>
                <a:t>261</a:t>
              </a:r>
              <a:r>
                <a:rPr lang="zh-CN" altLang="en-US" sz="1600" dirty="0" smtClean="0"/>
                <a:t> </a:t>
              </a:r>
              <a:r>
                <a:rPr lang="en-US" altLang="zh-CN" sz="1600" dirty="0" err="1" smtClean="0"/>
                <a:t>bp</a:t>
              </a:r>
              <a:r>
                <a:rPr lang="zh-CN" altLang="en-US" sz="1600" dirty="0" smtClean="0"/>
                <a:t> 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67621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870669"/>
              </p:ext>
            </p:extLst>
          </p:nvPr>
        </p:nvGraphicFramePr>
        <p:xfrm>
          <a:off x="612274" y="1080612"/>
          <a:ext cx="11202738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123"/>
                <a:gridCol w="1867123"/>
                <a:gridCol w="1867123"/>
                <a:gridCol w="1867123"/>
                <a:gridCol w="1867123"/>
                <a:gridCol w="1867123"/>
              </a:tblGrid>
              <a:tr h="5316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PFC enhancer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Hi-C</a:t>
                      </a:r>
                      <a:r>
                        <a:rPr lang="en-US" baseline="0" dirty="0" smtClean="0"/>
                        <a:t> filter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JEME</a:t>
                      </a:r>
                    </a:p>
                    <a:p>
                      <a:pPr algn="ctr"/>
                      <a:r>
                        <a:rPr lang="en-US" baseline="0" dirty="0" smtClean="0"/>
                        <a:t>Elastic 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JEME Elastic Net interactions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JEME lasso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JEME lasso interactions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88370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37857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179095" y="4162561"/>
            <a:ext cx="986589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n 8"/>
          <p:cNvSpPr/>
          <p:nvPr/>
        </p:nvSpPr>
        <p:spPr>
          <a:xfrm rot="5400000">
            <a:off x="1973179" y="3825677"/>
            <a:ext cx="216568" cy="673769"/>
          </a:xfrm>
          <a:prstGeom prst="ca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/>
          <p:cNvSpPr/>
          <p:nvPr/>
        </p:nvSpPr>
        <p:spPr>
          <a:xfrm rot="5400000">
            <a:off x="3665620" y="3809635"/>
            <a:ext cx="216568" cy="673769"/>
          </a:xfrm>
          <a:prstGeom prst="ca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n 10"/>
          <p:cNvSpPr/>
          <p:nvPr/>
        </p:nvSpPr>
        <p:spPr>
          <a:xfrm rot="5400000">
            <a:off x="5666873" y="2206770"/>
            <a:ext cx="216568" cy="673769"/>
          </a:xfrm>
          <a:prstGeom prst="ca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n 12"/>
          <p:cNvSpPr/>
          <p:nvPr/>
        </p:nvSpPr>
        <p:spPr>
          <a:xfrm rot="5400000">
            <a:off x="3673642" y="2205793"/>
            <a:ext cx="216568" cy="673769"/>
          </a:xfrm>
          <a:prstGeom prst="ca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n 13"/>
          <p:cNvSpPr/>
          <p:nvPr/>
        </p:nvSpPr>
        <p:spPr>
          <a:xfrm rot="5400000">
            <a:off x="1981201" y="2197771"/>
            <a:ext cx="216568" cy="673769"/>
          </a:xfrm>
          <a:prstGeom prst="ca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n 14"/>
          <p:cNvSpPr/>
          <p:nvPr/>
        </p:nvSpPr>
        <p:spPr>
          <a:xfrm rot="5400000">
            <a:off x="9986215" y="2221832"/>
            <a:ext cx="216568" cy="673769"/>
          </a:xfrm>
          <a:prstGeom prst="ca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/>
        </p:nvSpPr>
        <p:spPr>
          <a:xfrm>
            <a:off x="1656348" y="2911282"/>
            <a:ext cx="6741694" cy="790071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n 17"/>
          <p:cNvSpPr/>
          <p:nvPr/>
        </p:nvSpPr>
        <p:spPr>
          <a:xfrm rot="5400000">
            <a:off x="5666873" y="3809635"/>
            <a:ext cx="216568" cy="673769"/>
          </a:xfrm>
          <a:prstGeom prst="ca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Bent Arrow 18"/>
          <p:cNvSpPr/>
          <p:nvPr/>
        </p:nvSpPr>
        <p:spPr>
          <a:xfrm>
            <a:off x="6857998" y="3777557"/>
            <a:ext cx="409074" cy="409073"/>
          </a:xfrm>
          <a:prstGeom prst="ben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Bent Arrow 19"/>
          <p:cNvSpPr/>
          <p:nvPr/>
        </p:nvSpPr>
        <p:spPr>
          <a:xfrm>
            <a:off x="7756354" y="3785578"/>
            <a:ext cx="409074" cy="409073"/>
          </a:xfrm>
          <a:prstGeom prst="ben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 rot="10680000" flipV="1">
            <a:off x="3723496" y="4215419"/>
            <a:ext cx="3255491" cy="494892"/>
          </a:xfrm>
          <a:custGeom>
            <a:avLst/>
            <a:gdLst>
              <a:gd name="connsiteX0" fmla="*/ 0 w 2486527"/>
              <a:gd name="connsiteY0" fmla="*/ 0 h 0"/>
              <a:gd name="connsiteX1" fmla="*/ 2486527 w 2486527"/>
              <a:gd name="connsiteY1" fmla="*/ 0 h 0"/>
              <a:gd name="connsiteX0" fmla="*/ 0 w 9871"/>
              <a:gd name="connsiteY0" fmla="*/ 0 h 5946"/>
              <a:gd name="connsiteX1" fmla="*/ 9871 w 9871"/>
              <a:gd name="connsiteY1" fmla="*/ 5946 h 5946"/>
              <a:gd name="connsiteX0" fmla="*/ 0 w 10000"/>
              <a:gd name="connsiteY0" fmla="*/ 0 h 19992"/>
              <a:gd name="connsiteX1" fmla="*/ 10000 w 10000"/>
              <a:gd name="connsiteY1" fmla="*/ 10000 h 19992"/>
              <a:gd name="connsiteX0" fmla="*/ 0 w 10131"/>
              <a:gd name="connsiteY0" fmla="*/ 0 h 27299"/>
              <a:gd name="connsiteX1" fmla="*/ 10131 w 10131"/>
              <a:gd name="connsiteY1" fmla="*/ 18751 h 27299"/>
              <a:gd name="connsiteX0" fmla="*/ 0 w 10131"/>
              <a:gd name="connsiteY0" fmla="*/ 0 h 29651"/>
              <a:gd name="connsiteX1" fmla="*/ 10131 w 10131"/>
              <a:gd name="connsiteY1" fmla="*/ 18751 h 29651"/>
              <a:gd name="connsiteX0" fmla="*/ 0 w 10654"/>
              <a:gd name="connsiteY0" fmla="*/ 1251 h 17324"/>
              <a:gd name="connsiteX1" fmla="*/ 10654 w 10654"/>
              <a:gd name="connsiteY1" fmla="*/ 0 h 17324"/>
              <a:gd name="connsiteX0" fmla="*/ 0 w 10654"/>
              <a:gd name="connsiteY0" fmla="*/ 1251 h 21140"/>
              <a:gd name="connsiteX1" fmla="*/ 10654 w 10654"/>
              <a:gd name="connsiteY1" fmla="*/ 0 h 2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54" h="21140">
                <a:moveTo>
                  <a:pt x="0" y="1251"/>
                </a:moveTo>
                <a:cubicBezTo>
                  <a:pt x="1176" y="19585"/>
                  <a:pt x="6537" y="35420"/>
                  <a:pt x="10654" y="0"/>
                </a:cubicBezTo>
              </a:path>
            </a:pathLst>
          </a:custGeom>
          <a:noFill/>
          <a:ln w="25400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 rot="10740000" flipV="1">
            <a:off x="1953201" y="4246545"/>
            <a:ext cx="5932577" cy="494892"/>
          </a:xfrm>
          <a:custGeom>
            <a:avLst/>
            <a:gdLst>
              <a:gd name="connsiteX0" fmla="*/ 0 w 2486527"/>
              <a:gd name="connsiteY0" fmla="*/ 0 h 0"/>
              <a:gd name="connsiteX1" fmla="*/ 2486527 w 2486527"/>
              <a:gd name="connsiteY1" fmla="*/ 0 h 0"/>
              <a:gd name="connsiteX0" fmla="*/ 0 w 9871"/>
              <a:gd name="connsiteY0" fmla="*/ 0 h 5946"/>
              <a:gd name="connsiteX1" fmla="*/ 9871 w 9871"/>
              <a:gd name="connsiteY1" fmla="*/ 5946 h 5946"/>
              <a:gd name="connsiteX0" fmla="*/ 0 w 10000"/>
              <a:gd name="connsiteY0" fmla="*/ 0 h 19992"/>
              <a:gd name="connsiteX1" fmla="*/ 10000 w 10000"/>
              <a:gd name="connsiteY1" fmla="*/ 10000 h 19992"/>
              <a:gd name="connsiteX0" fmla="*/ 0 w 10131"/>
              <a:gd name="connsiteY0" fmla="*/ 0 h 27299"/>
              <a:gd name="connsiteX1" fmla="*/ 10131 w 10131"/>
              <a:gd name="connsiteY1" fmla="*/ 18751 h 27299"/>
              <a:gd name="connsiteX0" fmla="*/ 0 w 10131"/>
              <a:gd name="connsiteY0" fmla="*/ 0 h 29651"/>
              <a:gd name="connsiteX1" fmla="*/ 10131 w 10131"/>
              <a:gd name="connsiteY1" fmla="*/ 18751 h 29651"/>
              <a:gd name="connsiteX0" fmla="*/ 0 w 10654"/>
              <a:gd name="connsiteY0" fmla="*/ 1251 h 17324"/>
              <a:gd name="connsiteX1" fmla="*/ 10654 w 10654"/>
              <a:gd name="connsiteY1" fmla="*/ 0 h 17324"/>
              <a:gd name="connsiteX0" fmla="*/ 0 w 10654"/>
              <a:gd name="connsiteY0" fmla="*/ 1251 h 21140"/>
              <a:gd name="connsiteX1" fmla="*/ 10654 w 10654"/>
              <a:gd name="connsiteY1" fmla="*/ 0 h 2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54" h="21140">
                <a:moveTo>
                  <a:pt x="0" y="1251"/>
                </a:moveTo>
                <a:cubicBezTo>
                  <a:pt x="1176" y="19585"/>
                  <a:pt x="6537" y="35420"/>
                  <a:pt x="10654" y="0"/>
                </a:cubicBezTo>
              </a:path>
            </a:pathLst>
          </a:custGeom>
          <a:noFill/>
          <a:ln w="25400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 rot="10680000" flipV="1">
            <a:off x="5781577" y="4251273"/>
            <a:ext cx="1202661" cy="389042"/>
          </a:xfrm>
          <a:custGeom>
            <a:avLst/>
            <a:gdLst>
              <a:gd name="connsiteX0" fmla="*/ 0 w 2486527"/>
              <a:gd name="connsiteY0" fmla="*/ 0 h 0"/>
              <a:gd name="connsiteX1" fmla="*/ 2486527 w 2486527"/>
              <a:gd name="connsiteY1" fmla="*/ 0 h 0"/>
              <a:gd name="connsiteX0" fmla="*/ 0 w 9871"/>
              <a:gd name="connsiteY0" fmla="*/ 0 h 5946"/>
              <a:gd name="connsiteX1" fmla="*/ 9871 w 9871"/>
              <a:gd name="connsiteY1" fmla="*/ 5946 h 5946"/>
              <a:gd name="connsiteX0" fmla="*/ 0 w 10000"/>
              <a:gd name="connsiteY0" fmla="*/ 0 h 19992"/>
              <a:gd name="connsiteX1" fmla="*/ 10000 w 10000"/>
              <a:gd name="connsiteY1" fmla="*/ 10000 h 19992"/>
              <a:gd name="connsiteX0" fmla="*/ 0 w 10131"/>
              <a:gd name="connsiteY0" fmla="*/ 0 h 27299"/>
              <a:gd name="connsiteX1" fmla="*/ 10131 w 10131"/>
              <a:gd name="connsiteY1" fmla="*/ 18751 h 27299"/>
              <a:gd name="connsiteX0" fmla="*/ 0 w 10131"/>
              <a:gd name="connsiteY0" fmla="*/ 0 h 29651"/>
              <a:gd name="connsiteX1" fmla="*/ 10131 w 10131"/>
              <a:gd name="connsiteY1" fmla="*/ 18751 h 29651"/>
              <a:gd name="connsiteX0" fmla="*/ 0 w 10654"/>
              <a:gd name="connsiteY0" fmla="*/ 1251 h 17324"/>
              <a:gd name="connsiteX1" fmla="*/ 10654 w 10654"/>
              <a:gd name="connsiteY1" fmla="*/ 0 h 17324"/>
              <a:gd name="connsiteX0" fmla="*/ 0 w 10654"/>
              <a:gd name="connsiteY0" fmla="*/ 1251 h 21140"/>
              <a:gd name="connsiteX1" fmla="*/ 10654 w 10654"/>
              <a:gd name="connsiteY1" fmla="*/ 0 h 2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54" h="21140">
                <a:moveTo>
                  <a:pt x="0" y="1251"/>
                </a:moveTo>
                <a:cubicBezTo>
                  <a:pt x="1176" y="19585"/>
                  <a:pt x="6537" y="35420"/>
                  <a:pt x="10654" y="0"/>
                </a:cubicBezTo>
              </a:path>
            </a:pathLst>
          </a:custGeom>
          <a:noFill/>
          <a:ln w="25400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0680000" flipV="1">
            <a:off x="5781300" y="4238281"/>
            <a:ext cx="2108084" cy="389042"/>
          </a:xfrm>
          <a:custGeom>
            <a:avLst/>
            <a:gdLst>
              <a:gd name="connsiteX0" fmla="*/ 0 w 2486527"/>
              <a:gd name="connsiteY0" fmla="*/ 0 h 0"/>
              <a:gd name="connsiteX1" fmla="*/ 2486527 w 2486527"/>
              <a:gd name="connsiteY1" fmla="*/ 0 h 0"/>
              <a:gd name="connsiteX0" fmla="*/ 0 w 9871"/>
              <a:gd name="connsiteY0" fmla="*/ 0 h 5946"/>
              <a:gd name="connsiteX1" fmla="*/ 9871 w 9871"/>
              <a:gd name="connsiteY1" fmla="*/ 5946 h 5946"/>
              <a:gd name="connsiteX0" fmla="*/ 0 w 10000"/>
              <a:gd name="connsiteY0" fmla="*/ 0 h 19992"/>
              <a:gd name="connsiteX1" fmla="*/ 10000 w 10000"/>
              <a:gd name="connsiteY1" fmla="*/ 10000 h 19992"/>
              <a:gd name="connsiteX0" fmla="*/ 0 w 10131"/>
              <a:gd name="connsiteY0" fmla="*/ 0 h 27299"/>
              <a:gd name="connsiteX1" fmla="*/ 10131 w 10131"/>
              <a:gd name="connsiteY1" fmla="*/ 18751 h 27299"/>
              <a:gd name="connsiteX0" fmla="*/ 0 w 10131"/>
              <a:gd name="connsiteY0" fmla="*/ 0 h 29651"/>
              <a:gd name="connsiteX1" fmla="*/ 10131 w 10131"/>
              <a:gd name="connsiteY1" fmla="*/ 18751 h 29651"/>
              <a:gd name="connsiteX0" fmla="*/ 0 w 10654"/>
              <a:gd name="connsiteY0" fmla="*/ 1251 h 17324"/>
              <a:gd name="connsiteX1" fmla="*/ 10654 w 10654"/>
              <a:gd name="connsiteY1" fmla="*/ 0 h 17324"/>
              <a:gd name="connsiteX0" fmla="*/ 0 w 10654"/>
              <a:gd name="connsiteY0" fmla="*/ 1251 h 21140"/>
              <a:gd name="connsiteX1" fmla="*/ 10654 w 10654"/>
              <a:gd name="connsiteY1" fmla="*/ 0 h 2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54" h="21140">
                <a:moveTo>
                  <a:pt x="0" y="1251"/>
                </a:moveTo>
                <a:cubicBezTo>
                  <a:pt x="1176" y="19585"/>
                  <a:pt x="6537" y="35420"/>
                  <a:pt x="10654" y="0"/>
                </a:cubicBezTo>
              </a:path>
            </a:pathLst>
          </a:custGeom>
          <a:noFill/>
          <a:ln w="25400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9457899" y="3466531"/>
            <a:ext cx="973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Hi-C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181369" y="5584205"/>
            <a:ext cx="986589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n 30"/>
          <p:cNvSpPr/>
          <p:nvPr/>
        </p:nvSpPr>
        <p:spPr>
          <a:xfrm rot="5400000">
            <a:off x="5669147" y="5231279"/>
            <a:ext cx="216568" cy="673769"/>
          </a:xfrm>
          <a:prstGeom prst="ca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Bent Arrow 31"/>
          <p:cNvSpPr/>
          <p:nvPr/>
        </p:nvSpPr>
        <p:spPr>
          <a:xfrm>
            <a:off x="6860272" y="5199201"/>
            <a:ext cx="409074" cy="409073"/>
          </a:xfrm>
          <a:prstGeom prst="ben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Bent Arrow 32"/>
          <p:cNvSpPr/>
          <p:nvPr/>
        </p:nvSpPr>
        <p:spPr>
          <a:xfrm>
            <a:off x="9505548" y="5207222"/>
            <a:ext cx="409074" cy="409073"/>
          </a:xfrm>
          <a:prstGeom prst="ben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Freeform 33"/>
          <p:cNvSpPr/>
          <p:nvPr/>
        </p:nvSpPr>
        <p:spPr>
          <a:xfrm rot="10680000" flipV="1">
            <a:off x="5783851" y="5672917"/>
            <a:ext cx="1202661" cy="389042"/>
          </a:xfrm>
          <a:custGeom>
            <a:avLst/>
            <a:gdLst>
              <a:gd name="connsiteX0" fmla="*/ 0 w 2486527"/>
              <a:gd name="connsiteY0" fmla="*/ 0 h 0"/>
              <a:gd name="connsiteX1" fmla="*/ 2486527 w 2486527"/>
              <a:gd name="connsiteY1" fmla="*/ 0 h 0"/>
              <a:gd name="connsiteX0" fmla="*/ 0 w 9871"/>
              <a:gd name="connsiteY0" fmla="*/ 0 h 5946"/>
              <a:gd name="connsiteX1" fmla="*/ 9871 w 9871"/>
              <a:gd name="connsiteY1" fmla="*/ 5946 h 5946"/>
              <a:gd name="connsiteX0" fmla="*/ 0 w 10000"/>
              <a:gd name="connsiteY0" fmla="*/ 0 h 19992"/>
              <a:gd name="connsiteX1" fmla="*/ 10000 w 10000"/>
              <a:gd name="connsiteY1" fmla="*/ 10000 h 19992"/>
              <a:gd name="connsiteX0" fmla="*/ 0 w 10131"/>
              <a:gd name="connsiteY0" fmla="*/ 0 h 27299"/>
              <a:gd name="connsiteX1" fmla="*/ 10131 w 10131"/>
              <a:gd name="connsiteY1" fmla="*/ 18751 h 27299"/>
              <a:gd name="connsiteX0" fmla="*/ 0 w 10131"/>
              <a:gd name="connsiteY0" fmla="*/ 0 h 29651"/>
              <a:gd name="connsiteX1" fmla="*/ 10131 w 10131"/>
              <a:gd name="connsiteY1" fmla="*/ 18751 h 29651"/>
              <a:gd name="connsiteX0" fmla="*/ 0 w 10654"/>
              <a:gd name="connsiteY0" fmla="*/ 1251 h 17324"/>
              <a:gd name="connsiteX1" fmla="*/ 10654 w 10654"/>
              <a:gd name="connsiteY1" fmla="*/ 0 h 17324"/>
              <a:gd name="connsiteX0" fmla="*/ 0 w 10654"/>
              <a:gd name="connsiteY0" fmla="*/ 1251 h 21140"/>
              <a:gd name="connsiteX1" fmla="*/ 10654 w 10654"/>
              <a:gd name="connsiteY1" fmla="*/ 0 h 2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54" h="21140">
                <a:moveTo>
                  <a:pt x="0" y="1251"/>
                </a:moveTo>
                <a:cubicBezTo>
                  <a:pt x="1176" y="19585"/>
                  <a:pt x="6537" y="35420"/>
                  <a:pt x="10654" y="0"/>
                </a:cubicBezTo>
              </a:path>
            </a:pathLst>
          </a:custGeom>
          <a:noFill/>
          <a:ln w="25400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 rot="10680000" flipV="1">
            <a:off x="5783046" y="5670686"/>
            <a:ext cx="3837815" cy="389042"/>
          </a:xfrm>
          <a:custGeom>
            <a:avLst/>
            <a:gdLst>
              <a:gd name="connsiteX0" fmla="*/ 0 w 2486527"/>
              <a:gd name="connsiteY0" fmla="*/ 0 h 0"/>
              <a:gd name="connsiteX1" fmla="*/ 2486527 w 2486527"/>
              <a:gd name="connsiteY1" fmla="*/ 0 h 0"/>
              <a:gd name="connsiteX0" fmla="*/ 0 w 9871"/>
              <a:gd name="connsiteY0" fmla="*/ 0 h 5946"/>
              <a:gd name="connsiteX1" fmla="*/ 9871 w 9871"/>
              <a:gd name="connsiteY1" fmla="*/ 5946 h 5946"/>
              <a:gd name="connsiteX0" fmla="*/ 0 w 10000"/>
              <a:gd name="connsiteY0" fmla="*/ 0 h 19992"/>
              <a:gd name="connsiteX1" fmla="*/ 10000 w 10000"/>
              <a:gd name="connsiteY1" fmla="*/ 10000 h 19992"/>
              <a:gd name="connsiteX0" fmla="*/ 0 w 10131"/>
              <a:gd name="connsiteY0" fmla="*/ 0 h 27299"/>
              <a:gd name="connsiteX1" fmla="*/ 10131 w 10131"/>
              <a:gd name="connsiteY1" fmla="*/ 18751 h 27299"/>
              <a:gd name="connsiteX0" fmla="*/ 0 w 10131"/>
              <a:gd name="connsiteY0" fmla="*/ 0 h 29651"/>
              <a:gd name="connsiteX1" fmla="*/ 10131 w 10131"/>
              <a:gd name="connsiteY1" fmla="*/ 18751 h 29651"/>
              <a:gd name="connsiteX0" fmla="*/ 0 w 10654"/>
              <a:gd name="connsiteY0" fmla="*/ 1251 h 17324"/>
              <a:gd name="connsiteX1" fmla="*/ 10654 w 10654"/>
              <a:gd name="connsiteY1" fmla="*/ 0 h 17324"/>
              <a:gd name="connsiteX0" fmla="*/ 0 w 10654"/>
              <a:gd name="connsiteY0" fmla="*/ 1251 h 21140"/>
              <a:gd name="connsiteX1" fmla="*/ 10654 w 10654"/>
              <a:gd name="connsiteY1" fmla="*/ 0 h 2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54" h="21140">
                <a:moveTo>
                  <a:pt x="0" y="1251"/>
                </a:moveTo>
                <a:cubicBezTo>
                  <a:pt x="1176" y="19585"/>
                  <a:pt x="6537" y="35420"/>
                  <a:pt x="10654" y="0"/>
                </a:cubicBezTo>
              </a:path>
            </a:pathLst>
          </a:custGeom>
          <a:noFill/>
          <a:ln w="25400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857395" y="4779521"/>
            <a:ext cx="2634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JEME (</a:t>
            </a:r>
            <a:r>
              <a:rPr lang="en-US" dirty="0" err="1" smtClean="0"/>
              <a:t>ElasticNet</a:t>
            </a:r>
            <a:r>
              <a:rPr lang="en-US" dirty="0" smtClean="0"/>
              <a:t>/Lasso)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n 10"/>
          <p:cNvSpPr/>
          <p:nvPr/>
        </p:nvSpPr>
        <p:spPr>
          <a:xfrm rot="5400000">
            <a:off x="5666873" y="2206770"/>
            <a:ext cx="216568" cy="673769"/>
          </a:xfrm>
          <a:prstGeom prst="ca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n 12"/>
          <p:cNvSpPr/>
          <p:nvPr/>
        </p:nvSpPr>
        <p:spPr>
          <a:xfrm rot="5400000">
            <a:off x="3673642" y="2205793"/>
            <a:ext cx="216568" cy="673769"/>
          </a:xfrm>
          <a:prstGeom prst="ca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n 14"/>
          <p:cNvSpPr/>
          <p:nvPr/>
        </p:nvSpPr>
        <p:spPr>
          <a:xfrm rot="5400000">
            <a:off x="10436592" y="2194539"/>
            <a:ext cx="216568" cy="673769"/>
          </a:xfrm>
          <a:prstGeom prst="ca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1181369" y="3905529"/>
            <a:ext cx="986589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n 30"/>
          <p:cNvSpPr/>
          <p:nvPr/>
        </p:nvSpPr>
        <p:spPr>
          <a:xfrm rot="5400000">
            <a:off x="5669147" y="3552603"/>
            <a:ext cx="216568" cy="673769"/>
          </a:xfrm>
          <a:prstGeom prst="ca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Bent Arrow 31"/>
          <p:cNvSpPr/>
          <p:nvPr/>
        </p:nvSpPr>
        <p:spPr>
          <a:xfrm>
            <a:off x="6860272" y="3520525"/>
            <a:ext cx="409074" cy="409073"/>
          </a:xfrm>
          <a:prstGeom prst="ben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Bent Arrow 32"/>
          <p:cNvSpPr/>
          <p:nvPr/>
        </p:nvSpPr>
        <p:spPr>
          <a:xfrm>
            <a:off x="9505548" y="3528546"/>
            <a:ext cx="409074" cy="409073"/>
          </a:xfrm>
          <a:prstGeom prst="ben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Freeform 33"/>
          <p:cNvSpPr/>
          <p:nvPr/>
        </p:nvSpPr>
        <p:spPr>
          <a:xfrm rot="10680000" flipV="1">
            <a:off x="5783851" y="3994241"/>
            <a:ext cx="1202661" cy="389042"/>
          </a:xfrm>
          <a:custGeom>
            <a:avLst/>
            <a:gdLst>
              <a:gd name="connsiteX0" fmla="*/ 0 w 2486527"/>
              <a:gd name="connsiteY0" fmla="*/ 0 h 0"/>
              <a:gd name="connsiteX1" fmla="*/ 2486527 w 2486527"/>
              <a:gd name="connsiteY1" fmla="*/ 0 h 0"/>
              <a:gd name="connsiteX0" fmla="*/ 0 w 9871"/>
              <a:gd name="connsiteY0" fmla="*/ 0 h 5946"/>
              <a:gd name="connsiteX1" fmla="*/ 9871 w 9871"/>
              <a:gd name="connsiteY1" fmla="*/ 5946 h 5946"/>
              <a:gd name="connsiteX0" fmla="*/ 0 w 10000"/>
              <a:gd name="connsiteY0" fmla="*/ 0 h 19992"/>
              <a:gd name="connsiteX1" fmla="*/ 10000 w 10000"/>
              <a:gd name="connsiteY1" fmla="*/ 10000 h 19992"/>
              <a:gd name="connsiteX0" fmla="*/ 0 w 10131"/>
              <a:gd name="connsiteY0" fmla="*/ 0 h 27299"/>
              <a:gd name="connsiteX1" fmla="*/ 10131 w 10131"/>
              <a:gd name="connsiteY1" fmla="*/ 18751 h 27299"/>
              <a:gd name="connsiteX0" fmla="*/ 0 w 10131"/>
              <a:gd name="connsiteY0" fmla="*/ 0 h 29651"/>
              <a:gd name="connsiteX1" fmla="*/ 10131 w 10131"/>
              <a:gd name="connsiteY1" fmla="*/ 18751 h 29651"/>
              <a:gd name="connsiteX0" fmla="*/ 0 w 10654"/>
              <a:gd name="connsiteY0" fmla="*/ 1251 h 17324"/>
              <a:gd name="connsiteX1" fmla="*/ 10654 w 10654"/>
              <a:gd name="connsiteY1" fmla="*/ 0 h 17324"/>
              <a:gd name="connsiteX0" fmla="*/ 0 w 10654"/>
              <a:gd name="connsiteY0" fmla="*/ 1251 h 21140"/>
              <a:gd name="connsiteX1" fmla="*/ 10654 w 10654"/>
              <a:gd name="connsiteY1" fmla="*/ 0 h 2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54" h="21140">
                <a:moveTo>
                  <a:pt x="0" y="1251"/>
                </a:moveTo>
                <a:cubicBezTo>
                  <a:pt x="1176" y="19585"/>
                  <a:pt x="6537" y="35420"/>
                  <a:pt x="10654" y="0"/>
                </a:cubicBezTo>
              </a:path>
            </a:pathLst>
          </a:custGeom>
          <a:noFill/>
          <a:ln w="25400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 rot="10680000" flipV="1">
            <a:off x="5783046" y="3992010"/>
            <a:ext cx="3837815" cy="389042"/>
          </a:xfrm>
          <a:custGeom>
            <a:avLst/>
            <a:gdLst>
              <a:gd name="connsiteX0" fmla="*/ 0 w 2486527"/>
              <a:gd name="connsiteY0" fmla="*/ 0 h 0"/>
              <a:gd name="connsiteX1" fmla="*/ 2486527 w 2486527"/>
              <a:gd name="connsiteY1" fmla="*/ 0 h 0"/>
              <a:gd name="connsiteX0" fmla="*/ 0 w 9871"/>
              <a:gd name="connsiteY0" fmla="*/ 0 h 5946"/>
              <a:gd name="connsiteX1" fmla="*/ 9871 w 9871"/>
              <a:gd name="connsiteY1" fmla="*/ 5946 h 5946"/>
              <a:gd name="connsiteX0" fmla="*/ 0 w 10000"/>
              <a:gd name="connsiteY0" fmla="*/ 0 h 19992"/>
              <a:gd name="connsiteX1" fmla="*/ 10000 w 10000"/>
              <a:gd name="connsiteY1" fmla="*/ 10000 h 19992"/>
              <a:gd name="connsiteX0" fmla="*/ 0 w 10131"/>
              <a:gd name="connsiteY0" fmla="*/ 0 h 27299"/>
              <a:gd name="connsiteX1" fmla="*/ 10131 w 10131"/>
              <a:gd name="connsiteY1" fmla="*/ 18751 h 27299"/>
              <a:gd name="connsiteX0" fmla="*/ 0 w 10131"/>
              <a:gd name="connsiteY0" fmla="*/ 0 h 29651"/>
              <a:gd name="connsiteX1" fmla="*/ 10131 w 10131"/>
              <a:gd name="connsiteY1" fmla="*/ 18751 h 29651"/>
              <a:gd name="connsiteX0" fmla="*/ 0 w 10654"/>
              <a:gd name="connsiteY0" fmla="*/ 1251 h 17324"/>
              <a:gd name="connsiteX1" fmla="*/ 10654 w 10654"/>
              <a:gd name="connsiteY1" fmla="*/ 0 h 17324"/>
              <a:gd name="connsiteX0" fmla="*/ 0 w 10654"/>
              <a:gd name="connsiteY0" fmla="*/ 1251 h 21140"/>
              <a:gd name="connsiteX1" fmla="*/ 10654 w 10654"/>
              <a:gd name="connsiteY1" fmla="*/ 0 h 2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54" h="21140">
                <a:moveTo>
                  <a:pt x="0" y="1251"/>
                </a:moveTo>
                <a:cubicBezTo>
                  <a:pt x="1176" y="19585"/>
                  <a:pt x="6537" y="35420"/>
                  <a:pt x="10654" y="0"/>
                </a:cubicBezTo>
              </a:path>
            </a:pathLst>
          </a:custGeom>
          <a:noFill/>
          <a:ln w="25400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857395" y="3155437"/>
            <a:ext cx="2634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JEME (</a:t>
            </a:r>
            <a:r>
              <a:rPr lang="en-US" dirty="0" err="1" smtClean="0"/>
              <a:t>ElasticNet</a:t>
            </a:r>
            <a:r>
              <a:rPr lang="en-US" dirty="0" smtClean="0"/>
              <a:t>/Lasso)</a:t>
            </a:r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61118"/>
              </p:ext>
            </p:extLst>
          </p:nvPr>
        </p:nvGraphicFramePr>
        <p:xfrm>
          <a:off x="880031" y="244029"/>
          <a:ext cx="1016723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1808"/>
                <a:gridCol w="2541808"/>
                <a:gridCol w="2541808"/>
                <a:gridCol w="2541808"/>
              </a:tblGrid>
              <a:tr h="5316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PFC enhancer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Enhancers in JEM</a:t>
                      </a:r>
                      <a:r>
                        <a:rPr lang="en-US" baseline="0" dirty="0" smtClean="0"/>
                        <a:t>E Elastic 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JEME</a:t>
                      </a:r>
                    </a:p>
                    <a:p>
                      <a:pPr algn="ctr"/>
                      <a:r>
                        <a:rPr lang="en-US" baseline="0" dirty="0" smtClean="0"/>
                        <a:t>Elastic Net interaction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JEME Elastic</a:t>
                      </a:r>
                      <a:r>
                        <a:rPr lang="en-US" baseline="0" dirty="0" smtClean="0"/>
                        <a:t> Net interaction in Hi-C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88370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279465"/>
              </p:ext>
            </p:extLst>
          </p:nvPr>
        </p:nvGraphicFramePr>
        <p:xfrm>
          <a:off x="3445041" y="1262518"/>
          <a:ext cx="760222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4074"/>
                <a:gridCol w="2534074"/>
                <a:gridCol w="2534074"/>
              </a:tblGrid>
              <a:tr h="5316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Enhancers in JEM</a:t>
                      </a:r>
                      <a:r>
                        <a:rPr lang="en-US" baseline="0" dirty="0" smtClean="0"/>
                        <a:t>E Lasso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JEME</a:t>
                      </a:r>
                    </a:p>
                    <a:p>
                      <a:pPr algn="ctr"/>
                      <a:r>
                        <a:rPr lang="en-US" baseline="0" dirty="0" smtClean="0"/>
                        <a:t>Lasso interaction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JEME </a:t>
                      </a:r>
                      <a:r>
                        <a:rPr lang="en-US" altLang="zh-CN" dirty="0" smtClean="0"/>
                        <a:t>Lasso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in Hi-C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155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Bent Arrow 37"/>
          <p:cNvSpPr/>
          <p:nvPr/>
        </p:nvSpPr>
        <p:spPr>
          <a:xfrm>
            <a:off x="8920968" y="3517172"/>
            <a:ext cx="409074" cy="409073"/>
          </a:xfrm>
          <a:prstGeom prst="ben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Can 38"/>
          <p:cNvSpPr/>
          <p:nvPr/>
        </p:nvSpPr>
        <p:spPr>
          <a:xfrm rot="5400000">
            <a:off x="10438866" y="3561592"/>
            <a:ext cx="216568" cy="673769"/>
          </a:xfrm>
          <a:prstGeom prst="ca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0986078" flipV="1">
            <a:off x="8934913" y="3957123"/>
            <a:ext cx="1614953" cy="389042"/>
          </a:xfrm>
          <a:custGeom>
            <a:avLst/>
            <a:gdLst>
              <a:gd name="connsiteX0" fmla="*/ 0 w 2486527"/>
              <a:gd name="connsiteY0" fmla="*/ 0 h 0"/>
              <a:gd name="connsiteX1" fmla="*/ 2486527 w 2486527"/>
              <a:gd name="connsiteY1" fmla="*/ 0 h 0"/>
              <a:gd name="connsiteX0" fmla="*/ 0 w 9871"/>
              <a:gd name="connsiteY0" fmla="*/ 0 h 5946"/>
              <a:gd name="connsiteX1" fmla="*/ 9871 w 9871"/>
              <a:gd name="connsiteY1" fmla="*/ 5946 h 5946"/>
              <a:gd name="connsiteX0" fmla="*/ 0 w 10000"/>
              <a:gd name="connsiteY0" fmla="*/ 0 h 19992"/>
              <a:gd name="connsiteX1" fmla="*/ 10000 w 10000"/>
              <a:gd name="connsiteY1" fmla="*/ 10000 h 19992"/>
              <a:gd name="connsiteX0" fmla="*/ 0 w 10131"/>
              <a:gd name="connsiteY0" fmla="*/ 0 h 27299"/>
              <a:gd name="connsiteX1" fmla="*/ 10131 w 10131"/>
              <a:gd name="connsiteY1" fmla="*/ 18751 h 27299"/>
              <a:gd name="connsiteX0" fmla="*/ 0 w 10131"/>
              <a:gd name="connsiteY0" fmla="*/ 0 h 29651"/>
              <a:gd name="connsiteX1" fmla="*/ 10131 w 10131"/>
              <a:gd name="connsiteY1" fmla="*/ 18751 h 29651"/>
              <a:gd name="connsiteX0" fmla="*/ 0 w 10654"/>
              <a:gd name="connsiteY0" fmla="*/ 1251 h 17324"/>
              <a:gd name="connsiteX1" fmla="*/ 10654 w 10654"/>
              <a:gd name="connsiteY1" fmla="*/ 0 h 17324"/>
              <a:gd name="connsiteX0" fmla="*/ 0 w 10654"/>
              <a:gd name="connsiteY0" fmla="*/ 1251 h 21140"/>
              <a:gd name="connsiteX1" fmla="*/ 10654 w 10654"/>
              <a:gd name="connsiteY1" fmla="*/ 0 h 2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54" h="21140">
                <a:moveTo>
                  <a:pt x="0" y="1251"/>
                </a:moveTo>
                <a:cubicBezTo>
                  <a:pt x="1176" y="19585"/>
                  <a:pt x="6537" y="35420"/>
                  <a:pt x="10654" y="0"/>
                </a:cubicBezTo>
              </a:path>
            </a:pathLst>
          </a:custGeom>
          <a:noFill/>
          <a:ln w="25400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0800000" flipV="1">
            <a:off x="1569891" y="3909921"/>
            <a:ext cx="5409607" cy="494892"/>
          </a:xfrm>
          <a:custGeom>
            <a:avLst/>
            <a:gdLst>
              <a:gd name="connsiteX0" fmla="*/ 0 w 2486527"/>
              <a:gd name="connsiteY0" fmla="*/ 0 h 0"/>
              <a:gd name="connsiteX1" fmla="*/ 2486527 w 2486527"/>
              <a:gd name="connsiteY1" fmla="*/ 0 h 0"/>
              <a:gd name="connsiteX0" fmla="*/ 0 w 9871"/>
              <a:gd name="connsiteY0" fmla="*/ 0 h 5946"/>
              <a:gd name="connsiteX1" fmla="*/ 9871 w 9871"/>
              <a:gd name="connsiteY1" fmla="*/ 5946 h 5946"/>
              <a:gd name="connsiteX0" fmla="*/ 0 w 10000"/>
              <a:gd name="connsiteY0" fmla="*/ 0 h 19992"/>
              <a:gd name="connsiteX1" fmla="*/ 10000 w 10000"/>
              <a:gd name="connsiteY1" fmla="*/ 10000 h 19992"/>
              <a:gd name="connsiteX0" fmla="*/ 0 w 10131"/>
              <a:gd name="connsiteY0" fmla="*/ 0 h 27299"/>
              <a:gd name="connsiteX1" fmla="*/ 10131 w 10131"/>
              <a:gd name="connsiteY1" fmla="*/ 18751 h 27299"/>
              <a:gd name="connsiteX0" fmla="*/ 0 w 10131"/>
              <a:gd name="connsiteY0" fmla="*/ 0 h 29651"/>
              <a:gd name="connsiteX1" fmla="*/ 10131 w 10131"/>
              <a:gd name="connsiteY1" fmla="*/ 18751 h 29651"/>
              <a:gd name="connsiteX0" fmla="*/ 0 w 10654"/>
              <a:gd name="connsiteY0" fmla="*/ 1251 h 17324"/>
              <a:gd name="connsiteX1" fmla="*/ 10654 w 10654"/>
              <a:gd name="connsiteY1" fmla="*/ 0 h 17324"/>
              <a:gd name="connsiteX0" fmla="*/ 0 w 10654"/>
              <a:gd name="connsiteY0" fmla="*/ 1251 h 21140"/>
              <a:gd name="connsiteX1" fmla="*/ 10654 w 10654"/>
              <a:gd name="connsiteY1" fmla="*/ 0 h 2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54" h="21140">
                <a:moveTo>
                  <a:pt x="0" y="1251"/>
                </a:moveTo>
                <a:cubicBezTo>
                  <a:pt x="1176" y="19585"/>
                  <a:pt x="6537" y="35420"/>
                  <a:pt x="10654" y="0"/>
                </a:cubicBezTo>
              </a:path>
            </a:pathLst>
          </a:custGeom>
          <a:noFill/>
          <a:ln w="25400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an 42"/>
          <p:cNvSpPr/>
          <p:nvPr/>
        </p:nvSpPr>
        <p:spPr>
          <a:xfrm rot="5400000">
            <a:off x="1587688" y="2213698"/>
            <a:ext cx="216568" cy="673769"/>
          </a:xfrm>
          <a:prstGeom prst="ca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an 43"/>
          <p:cNvSpPr/>
          <p:nvPr/>
        </p:nvSpPr>
        <p:spPr>
          <a:xfrm rot="5400000">
            <a:off x="1576311" y="3567104"/>
            <a:ext cx="216568" cy="673769"/>
          </a:xfrm>
          <a:prstGeom prst="ca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riangle 44"/>
          <p:cNvSpPr/>
          <p:nvPr/>
        </p:nvSpPr>
        <p:spPr>
          <a:xfrm>
            <a:off x="1181369" y="4849398"/>
            <a:ext cx="6741694" cy="790071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1181369" y="6167753"/>
            <a:ext cx="986589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 rot="10680000" flipV="1">
            <a:off x="5783597" y="6187353"/>
            <a:ext cx="2034812" cy="389042"/>
          </a:xfrm>
          <a:custGeom>
            <a:avLst/>
            <a:gdLst>
              <a:gd name="connsiteX0" fmla="*/ 0 w 2486527"/>
              <a:gd name="connsiteY0" fmla="*/ 0 h 0"/>
              <a:gd name="connsiteX1" fmla="*/ 2486527 w 2486527"/>
              <a:gd name="connsiteY1" fmla="*/ 0 h 0"/>
              <a:gd name="connsiteX0" fmla="*/ 0 w 9871"/>
              <a:gd name="connsiteY0" fmla="*/ 0 h 5946"/>
              <a:gd name="connsiteX1" fmla="*/ 9871 w 9871"/>
              <a:gd name="connsiteY1" fmla="*/ 5946 h 5946"/>
              <a:gd name="connsiteX0" fmla="*/ 0 w 10000"/>
              <a:gd name="connsiteY0" fmla="*/ 0 h 19992"/>
              <a:gd name="connsiteX1" fmla="*/ 10000 w 10000"/>
              <a:gd name="connsiteY1" fmla="*/ 10000 h 19992"/>
              <a:gd name="connsiteX0" fmla="*/ 0 w 10131"/>
              <a:gd name="connsiteY0" fmla="*/ 0 h 27299"/>
              <a:gd name="connsiteX1" fmla="*/ 10131 w 10131"/>
              <a:gd name="connsiteY1" fmla="*/ 18751 h 27299"/>
              <a:gd name="connsiteX0" fmla="*/ 0 w 10131"/>
              <a:gd name="connsiteY0" fmla="*/ 0 h 29651"/>
              <a:gd name="connsiteX1" fmla="*/ 10131 w 10131"/>
              <a:gd name="connsiteY1" fmla="*/ 18751 h 29651"/>
              <a:gd name="connsiteX0" fmla="*/ 0 w 10654"/>
              <a:gd name="connsiteY0" fmla="*/ 1251 h 17324"/>
              <a:gd name="connsiteX1" fmla="*/ 10654 w 10654"/>
              <a:gd name="connsiteY1" fmla="*/ 0 h 17324"/>
              <a:gd name="connsiteX0" fmla="*/ 0 w 10654"/>
              <a:gd name="connsiteY0" fmla="*/ 1251 h 21140"/>
              <a:gd name="connsiteX1" fmla="*/ 10654 w 10654"/>
              <a:gd name="connsiteY1" fmla="*/ 0 h 2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54" h="21140">
                <a:moveTo>
                  <a:pt x="0" y="1251"/>
                </a:moveTo>
                <a:cubicBezTo>
                  <a:pt x="1176" y="19585"/>
                  <a:pt x="6537" y="35420"/>
                  <a:pt x="10654" y="0"/>
                </a:cubicBezTo>
              </a:path>
            </a:pathLst>
          </a:custGeom>
          <a:noFill/>
          <a:ln w="25400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rot="10800000" flipV="1">
            <a:off x="1569890" y="6172145"/>
            <a:ext cx="3329655" cy="494892"/>
          </a:xfrm>
          <a:custGeom>
            <a:avLst/>
            <a:gdLst>
              <a:gd name="connsiteX0" fmla="*/ 0 w 2486527"/>
              <a:gd name="connsiteY0" fmla="*/ 0 h 0"/>
              <a:gd name="connsiteX1" fmla="*/ 2486527 w 2486527"/>
              <a:gd name="connsiteY1" fmla="*/ 0 h 0"/>
              <a:gd name="connsiteX0" fmla="*/ 0 w 9871"/>
              <a:gd name="connsiteY0" fmla="*/ 0 h 5946"/>
              <a:gd name="connsiteX1" fmla="*/ 9871 w 9871"/>
              <a:gd name="connsiteY1" fmla="*/ 5946 h 5946"/>
              <a:gd name="connsiteX0" fmla="*/ 0 w 10000"/>
              <a:gd name="connsiteY0" fmla="*/ 0 h 19992"/>
              <a:gd name="connsiteX1" fmla="*/ 10000 w 10000"/>
              <a:gd name="connsiteY1" fmla="*/ 10000 h 19992"/>
              <a:gd name="connsiteX0" fmla="*/ 0 w 10131"/>
              <a:gd name="connsiteY0" fmla="*/ 0 h 27299"/>
              <a:gd name="connsiteX1" fmla="*/ 10131 w 10131"/>
              <a:gd name="connsiteY1" fmla="*/ 18751 h 27299"/>
              <a:gd name="connsiteX0" fmla="*/ 0 w 10131"/>
              <a:gd name="connsiteY0" fmla="*/ 0 h 29651"/>
              <a:gd name="connsiteX1" fmla="*/ 10131 w 10131"/>
              <a:gd name="connsiteY1" fmla="*/ 18751 h 29651"/>
              <a:gd name="connsiteX0" fmla="*/ 0 w 10654"/>
              <a:gd name="connsiteY0" fmla="*/ 1251 h 17324"/>
              <a:gd name="connsiteX1" fmla="*/ 10654 w 10654"/>
              <a:gd name="connsiteY1" fmla="*/ 0 h 17324"/>
              <a:gd name="connsiteX0" fmla="*/ 0 w 10654"/>
              <a:gd name="connsiteY0" fmla="*/ 1251 h 21140"/>
              <a:gd name="connsiteX1" fmla="*/ 10654 w 10654"/>
              <a:gd name="connsiteY1" fmla="*/ 0 h 2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54" h="21140">
                <a:moveTo>
                  <a:pt x="0" y="1251"/>
                </a:moveTo>
                <a:cubicBezTo>
                  <a:pt x="1176" y="19585"/>
                  <a:pt x="6537" y="35420"/>
                  <a:pt x="10654" y="0"/>
                </a:cubicBezTo>
              </a:path>
            </a:pathLst>
          </a:custGeom>
          <a:noFill/>
          <a:ln w="25400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an 56"/>
          <p:cNvSpPr/>
          <p:nvPr/>
        </p:nvSpPr>
        <p:spPr>
          <a:xfrm rot="5400000">
            <a:off x="1576311" y="5829328"/>
            <a:ext cx="216568" cy="673769"/>
          </a:xfrm>
          <a:prstGeom prst="ca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 rot="10986078" flipV="1">
            <a:off x="4058803" y="6225071"/>
            <a:ext cx="1614953" cy="389042"/>
          </a:xfrm>
          <a:custGeom>
            <a:avLst/>
            <a:gdLst>
              <a:gd name="connsiteX0" fmla="*/ 0 w 2486527"/>
              <a:gd name="connsiteY0" fmla="*/ 0 h 0"/>
              <a:gd name="connsiteX1" fmla="*/ 2486527 w 2486527"/>
              <a:gd name="connsiteY1" fmla="*/ 0 h 0"/>
              <a:gd name="connsiteX0" fmla="*/ 0 w 9871"/>
              <a:gd name="connsiteY0" fmla="*/ 0 h 5946"/>
              <a:gd name="connsiteX1" fmla="*/ 9871 w 9871"/>
              <a:gd name="connsiteY1" fmla="*/ 5946 h 5946"/>
              <a:gd name="connsiteX0" fmla="*/ 0 w 10000"/>
              <a:gd name="connsiteY0" fmla="*/ 0 h 19992"/>
              <a:gd name="connsiteX1" fmla="*/ 10000 w 10000"/>
              <a:gd name="connsiteY1" fmla="*/ 10000 h 19992"/>
              <a:gd name="connsiteX0" fmla="*/ 0 w 10131"/>
              <a:gd name="connsiteY0" fmla="*/ 0 h 27299"/>
              <a:gd name="connsiteX1" fmla="*/ 10131 w 10131"/>
              <a:gd name="connsiteY1" fmla="*/ 18751 h 27299"/>
              <a:gd name="connsiteX0" fmla="*/ 0 w 10131"/>
              <a:gd name="connsiteY0" fmla="*/ 0 h 29651"/>
              <a:gd name="connsiteX1" fmla="*/ 10131 w 10131"/>
              <a:gd name="connsiteY1" fmla="*/ 18751 h 29651"/>
              <a:gd name="connsiteX0" fmla="*/ 0 w 10654"/>
              <a:gd name="connsiteY0" fmla="*/ 1251 h 17324"/>
              <a:gd name="connsiteX1" fmla="*/ 10654 w 10654"/>
              <a:gd name="connsiteY1" fmla="*/ 0 h 17324"/>
              <a:gd name="connsiteX0" fmla="*/ 0 w 10654"/>
              <a:gd name="connsiteY0" fmla="*/ 1251 h 21140"/>
              <a:gd name="connsiteX1" fmla="*/ 10654 w 10654"/>
              <a:gd name="connsiteY1" fmla="*/ 0 h 2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54" h="21140">
                <a:moveTo>
                  <a:pt x="0" y="1251"/>
                </a:moveTo>
                <a:cubicBezTo>
                  <a:pt x="1176" y="19585"/>
                  <a:pt x="6537" y="35420"/>
                  <a:pt x="10654" y="0"/>
                </a:cubicBezTo>
              </a:path>
            </a:pathLst>
          </a:custGeom>
          <a:noFill/>
          <a:ln w="25400"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Can 58"/>
          <p:cNvSpPr/>
          <p:nvPr/>
        </p:nvSpPr>
        <p:spPr>
          <a:xfrm rot="5400000">
            <a:off x="5698716" y="5830747"/>
            <a:ext cx="216568" cy="673769"/>
          </a:xfrm>
          <a:prstGeom prst="ca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085646" y="2223689"/>
            <a:ext cx="1319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800" dirty="0" smtClean="0"/>
              <a:t>…...</a:t>
            </a:r>
            <a:endParaRPr lang="en-US" sz="2800" dirty="0"/>
          </a:p>
        </p:txBody>
      </p:sp>
      <p:sp>
        <p:nvSpPr>
          <p:cNvPr id="60" name="TextBox 59"/>
          <p:cNvSpPr txBox="1"/>
          <p:nvPr/>
        </p:nvSpPr>
        <p:spPr>
          <a:xfrm>
            <a:off x="8857395" y="5461429"/>
            <a:ext cx="973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Hi-C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8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8661</TotalTime>
  <Words>212</Words>
  <Application>Microsoft Macintosh PowerPoint</Application>
  <PresentationFormat>Widescreen</PresentationFormat>
  <Paragraphs>118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DengXian</vt:lpstr>
      <vt:lpstr>DengXian Light</vt:lpstr>
      <vt:lpstr>Arial</vt:lpstr>
      <vt:lpstr>Office Theme</vt:lpstr>
      <vt:lpstr>Brain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</dc:title>
  <dc:creator>Mengting Gu</dc:creator>
  <cp:lastModifiedBy>Mengting Gu</cp:lastModifiedBy>
  <cp:revision>39</cp:revision>
  <dcterms:created xsi:type="dcterms:W3CDTF">2017-12-13T17:38:01Z</dcterms:created>
  <dcterms:modified xsi:type="dcterms:W3CDTF">2018-01-25T02:49:29Z</dcterms:modified>
</cp:coreProperties>
</file>