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68" r:id="rId5"/>
    <p:sldId id="285" r:id="rId6"/>
    <p:sldId id="266" r:id="rId7"/>
    <p:sldId id="269" r:id="rId8"/>
    <p:sldId id="275" r:id="rId9"/>
    <p:sldId id="276" r:id="rId10"/>
    <p:sldId id="277" r:id="rId11"/>
    <p:sldId id="278" r:id="rId12"/>
    <p:sldId id="282" r:id="rId13"/>
    <p:sldId id="281" r:id="rId14"/>
    <p:sldId id="279" r:id="rId15"/>
    <p:sldId id="283" r:id="rId16"/>
    <p:sldId id="284" r:id="rId17"/>
    <p:sldId id="280" r:id="rId18"/>
    <p:sldId id="271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69DE2-AA82-1142-B826-C998C66DE603}" type="datetimeFigureOut">
              <a:rPr lang="en-US" smtClean="0"/>
              <a:t>1/17/18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461F7-8BB4-D84B-A09C-B55F2BB85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DF486-971D-E144-9C4F-56A26C0A0E3F}" type="datetimeFigureOut">
              <a:rPr lang="en-US" smtClean="0"/>
              <a:t>1/17/18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6F7B5-E3D3-054D-AF52-63DC73616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450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 = 0.008237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6F7B5-E3D3-054D-AF52-63DC736163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635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Correlation could be high</a:t>
            </a:r>
            <a:r>
              <a:rPr lang="en-US" baseline="0" dirty="0" smtClean="0"/>
              <a:t> control confounding factors</a:t>
            </a:r>
          </a:p>
          <a:p>
            <a:r>
              <a:rPr lang="en-US" baseline="0" dirty="0" smtClean="0"/>
              <a:t>P = 0.0199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6F7B5-E3D3-054D-AF52-63DC736163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43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Peaks due to non-specific </a:t>
            </a:r>
            <a:r>
              <a:rPr lang="en-US" dirty="0" err="1" smtClean="0"/>
              <a:t>ab-ag</a:t>
            </a:r>
            <a:r>
              <a:rPr lang="en-US" dirty="0" smtClean="0"/>
              <a:t> binding are controlled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6F7B5-E3D3-054D-AF52-63DC736163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4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81AF-3C6E-4844-947F-F18DA00EE3CD}" type="datetime1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1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7E519-9F69-4247-B83D-2449BFC7DFC2}" type="datetime1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34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C351-1917-F247-B35B-2285C5B78F54}" type="datetime1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7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B420-9BA4-9B41-AB80-DEA950967BD2}" type="datetime1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92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32BB-955E-5141-9468-9AF8DD551F03}" type="datetime1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360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3769-A644-A049-B2C2-04D93B6C599F}" type="datetime1">
              <a:rPr lang="en-US" smtClean="0"/>
              <a:t>1/17/18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59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6E37-D914-0B4F-BBFD-8D62E3F54CF5}" type="datetime1">
              <a:rPr lang="en-US" smtClean="0"/>
              <a:t>1/17/18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6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D7CB-70B9-8645-A041-9FE9A68D7BEF}" type="datetime1">
              <a:rPr lang="en-US" smtClean="0"/>
              <a:t>1/17/18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5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C850-F394-6141-8BA6-94EE34411EC4}" type="datetime1">
              <a:rPr lang="en-US" smtClean="0"/>
              <a:t>1/17/18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7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C58A8-140F-5443-BF71-E1D024E8868F}" type="datetime1">
              <a:rPr lang="en-US" smtClean="0"/>
              <a:t>1/17/18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6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E347-89F4-4641-894C-066053E89363}" type="datetime1">
              <a:rPr lang="en-US" smtClean="0"/>
              <a:t>1/17/18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86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2CD4E-0852-B948-A8AE-51DC5B8879E2}" type="datetime1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9D97C-8DCD-E54A-9035-733628D29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3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modERN</a:t>
            </a:r>
            <a:r>
              <a:rPr lang="en-US" dirty="0" smtClean="0"/>
              <a:t> Call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Jinrui Xu</a:t>
            </a:r>
          </a:p>
          <a:p>
            <a:r>
              <a:rPr lang="en-US" dirty="0" smtClean="0"/>
              <a:t>Jan 18</a:t>
            </a:r>
            <a:r>
              <a:rPr lang="en-US" baseline="30000" dirty="0" smtClean="0"/>
              <a:t>th</a:t>
            </a:r>
            <a:r>
              <a:rPr lang="en-US" dirty="0" smtClean="0"/>
              <a:t> 2018</a:t>
            </a:r>
          </a:p>
          <a:p>
            <a:r>
              <a:rPr lang="en-US" dirty="0" smtClean="0"/>
              <a:t>Gerstein 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90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1522"/>
            <a:ext cx="8229600" cy="807023"/>
          </a:xfrm>
        </p:spPr>
        <p:txBody>
          <a:bodyPr/>
          <a:lstStyle/>
          <a:p>
            <a:r>
              <a:rPr lang="en-US" dirty="0" smtClean="0"/>
              <a:t>Number of predicted binding sites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606059"/>
            <a:ext cx="8229600" cy="21009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SPP-signal </a:t>
            </a:r>
            <a:r>
              <a:rPr lang="en-US" dirty="0" smtClean="0"/>
              <a:t>(</a:t>
            </a:r>
            <a:r>
              <a:rPr lang="en-US" dirty="0" err="1" smtClean="0"/>
              <a:t>std</a:t>
            </a:r>
            <a:r>
              <a:rPr lang="en-US" dirty="0" smtClean="0"/>
              <a:t> pipeline) is very sensitive to noise, thus predict less than 100 binding sites for 23% TFs using mock IP</a:t>
            </a:r>
          </a:p>
          <a:p>
            <a:pPr marL="0" indent="0">
              <a:buNone/>
            </a:pPr>
            <a:r>
              <a:rPr lang="en-US" dirty="0" smtClean="0"/>
              <a:t>Add SPP a function to calculate p-value, </a:t>
            </a:r>
            <a:r>
              <a:rPr lang="en-US" dirty="0" smtClean="0">
                <a:solidFill>
                  <a:srgbClr val="3366FF"/>
                </a:solidFill>
              </a:rPr>
              <a:t>SPP-</a:t>
            </a:r>
            <a:r>
              <a:rPr lang="en-US" dirty="0" err="1" smtClean="0">
                <a:solidFill>
                  <a:srgbClr val="3366FF"/>
                </a:solidFill>
              </a:rPr>
              <a:t>pvalue</a:t>
            </a:r>
            <a:r>
              <a:rPr lang="en-US" dirty="0" smtClean="0"/>
              <a:t> predicts 0% TFs (&lt;100 binding sites)</a:t>
            </a:r>
          </a:p>
        </p:txBody>
      </p:sp>
      <p:pic>
        <p:nvPicPr>
          <p:cNvPr id="2" name="Picture 1" descr="fig9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35" y="1122435"/>
            <a:ext cx="7315200" cy="365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79780" y="2344680"/>
            <a:ext cx="1765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500 binding sites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18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1522"/>
            <a:ext cx="8229600" cy="60940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 both DNA input and mock IP to predict binding sites</a:t>
            </a:r>
          </a:p>
          <a:p>
            <a:pPr lvl="1"/>
            <a:r>
              <a:rPr lang="en-US" dirty="0" smtClean="0"/>
              <a:t>a peak is due to both specific and non-specific antibody-antigen binding</a:t>
            </a:r>
          </a:p>
          <a:p>
            <a:pPr lvl="1"/>
            <a:r>
              <a:rPr lang="en-US" dirty="0" smtClean="0"/>
              <a:t>Mock IP can control for the non-specific, but has high technical noise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New peak calling strategy</a:t>
            </a:r>
          </a:p>
          <a:p>
            <a:pPr lvl="1"/>
            <a:r>
              <a:rPr lang="en-US" dirty="0" smtClean="0"/>
              <a:t>Use DNA input to identify candidate peaks</a:t>
            </a:r>
          </a:p>
          <a:p>
            <a:pPr lvl="2"/>
            <a:r>
              <a:rPr lang="en-US" dirty="0"/>
              <a:t>Remove extremely </a:t>
            </a:r>
            <a:r>
              <a:rPr lang="en-US" dirty="0" smtClean="0"/>
              <a:t>noisy </a:t>
            </a:r>
            <a:r>
              <a:rPr lang="en-US" dirty="0"/>
              <a:t>genomic </a:t>
            </a:r>
            <a:r>
              <a:rPr lang="en-US" dirty="0" smtClean="0"/>
              <a:t>regions</a:t>
            </a:r>
          </a:p>
          <a:p>
            <a:pPr lvl="2"/>
            <a:r>
              <a:rPr lang="en-US" dirty="0" smtClean="0"/>
              <a:t>These candidates are due to both specific and non-</a:t>
            </a:r>
            <a:r>
              <a:rPr lang="en-US" dirty="0" err="1" smtClean="0"/>
              <a:t>spcific</a:t>
            </a:r>
            <a:r>
              <a:rPr lang="en-US" dirty="0" smtClean="0"/>
              <a:t> </a:t>
            </a:r>
            <a:r>
              <a:rPr lang="en-US" dirty="0" err="1" smtClean="0"/>
              <a:t>ab</a:t>
            </a:r>
            <a:r>
              <a:rPr lang="en-US" dirty="0" smtClean="0"/>
              <a:t>-antigen bindings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Use both DNA input and mock IP to score the peaks for IDR to predict binding sites</a:t>
            </a:r>
          </a:p>
          <a:p>
            <a:pPr lvl="2"/>
            <a:r>
              <a:rPr lang="en-US" dirty="0" smtClean="0"/>
              <a:t>scoring function: a bona fide binding site enriches more reads than DNA input and mock IP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035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binding sites predicted by IDR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83A07-540C-1A41-84E0-06161F04A7B9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986" y="3065155"/>
            <a:ext cx="5362960" cy="35324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30735" y="2727407"/>
            <a:ext cx="1017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</a:t>
            </a:r>
            <a:r>
              <a:rPr lang="en-US" sz="2400" dirty="0" smtClean="0"/>
              <a:t>ly TFs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3535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427" y="330057"/>
            <a:ext cx="8229600" cy="4525963"/>
          </a:xfrm>
        </p:spPr>
        <p:txBody>
          <a:bodyPr/>
          <a:lstStyle/>
          <a:p>
            <a:r>
              <a:rPr lang="en-US" dirty="0" smtClean="0"/>
              <a:t>Similar motif enrichment as using mock IP (for same number of top binding sites)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83A07-540C-1A41-84E0-06161F04A7B9}" type="slidenum">
              <a:rPr lang="en-US" smtClean="0"/>
              <a:t>13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2451100" y="1867079"/>
            <a:ext cx="4102100" cy="3793624"/>
            <a:chOff x="1015822" y="2827431"/>
            <a:chExt cx="4102100" cy="3793624"/>
          </a:xfrm>
        </p:grpSpPr>
        <p:sp>
          <p:nvSpPr>
            <p:cNvPr id="5" name="TextBox 4"/>
            <p:cNvSpPr txBox="1"/>
            <p:nvPr/>
          </p:nvSpPr>
          <p:spPr>
            <a:xfrm>
              <a:off x="2630279" y="6219072"/>
              <a:ext cx="8568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Combo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072597" y="6251723"/>
              <a:ext cx="9358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Mock IP</a:t>
              </a:r>
              <a:endParaRPr lang="en-US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5822" y="2859991"/>
              <a:ext cx="4102100" cy="34798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301837" y="2827431"/>
              <a:ext cx="9325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 = 0.27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42064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119"/>
            <a:ext cx="8229600" cy="5401079"/>
          </a:xfrm>
        </p:spPr>
        <p:txBody>
          <a:bodyPr>
            <a:normAutofit/>
          </a:bodyPr>
          <a:lstStyle/>
          <a:p>
            <a:r>
              <a:rPr lang="en-US" dirty="0" smtClean="0"/>
              <a:t>Pros of mock IP</a:t>
            </a:r>
          </a:p>
          <a:p>
            <a:pPr lvl="1"/>
            <a:r>
              <a:rPr lang="en-US" dirty="0" smtClean="0"/>
              <a:t>Generate high quality binding sites</a:t>
            </a:r>
          </a:p>
          <a:p>
            <a:pPr lvl="2"/>
            <a:r>
              <a:rPr lang="en-US" dirty="0"/>
              <a:t>Absolute improvement is small but relative is </a:t>
            </a:r>
            <a:r>
              <a:rPr lang="en-US" dirty="0" smtClean="0"/>
              <a:t>large</a:t>
            </a:r>
          </a:p>
          <a:p>
            <a:pPr lvl="1"/>
            <a:r>
              <a:rPr lang="en-US" dirty="0" smtClean="0"/>
              <a:t>Lead to more reasonable biological conclusions</a:t>
            </a:r>
          </a:p>
          <a:p>
            <a:pPr lvl="2"/>
            <a:r>
              <a:rPr lang="en-US" dirty="0" smtClean="0"/>
              <a:t>TF knock down reduce expression rather than increase, in general</a:t>
            </a:r>
          </a:p>
          <a:p>
            <a:pPr lvl="1"/>
            <a:r>
              <a:rPr lang="en-US" dirty="0" smtClean="0"/>
              <a:t>Together with DNA input, a new peak calling method</a:t>
            </a:r>
          </a:p>
          <a:p>
            <a:pPr lvl="2"/>
            <a:r>
              <a:rPr lang="en-US" dirty="0" smtClean="0"/>
              <a:t>High </a:t>
            </a:r>
            <a:r>
              <a:rPr lang="en-US" dirty="0"/>
              <a:t>quality and more binding </a:t>
            </a:r>
            <a:r>
              <a:rPr lang="en-US" dirty="0" smtClean="0"/>
              <a:t>sites</a:t>
            </a:r>
          </a:p>
          <a:p>
            <a:pPr lvl="1"/>
            <a:r>
              <a:rPr lang="en-US" dirty="0" smtClean="0"/>
              <a:t>Binding site ranking is more reasonable</a:t>
            </a:r>
          </a:p>
          <a:p>
            <a:pPr lvl="2"/>
            <a:r>
              <a:rPr lang="en-US" dirty="0" smtClean="0"/>
              <a:t>More stringent IDR, higher quality binding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01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Developmental robustness to regulation </a:t>
            </a:r>
            <a:r>
              <a:rPr lang="en-US" dirty="0" smtClean="0"/>
              <a:t>perturbation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</a:t>
            </a:r>
          </a:p>
          <a:p>
            <a:pPr lvl="1"/>
            <a:r>
              <a:rPr lang="en-US" dirty="0" err="1"/>
              <a:t>ChIP-seq</a:t>
            </a:r>
            <a:r>
              <a:rPr lang="en-US" dirty="0"/>
              <a:t> </a:t>
            </a:r>
            <a:r>
              <a:rPr lang="en-US" dirty="0" smtClean="0"/>
              <a:t>&amp; RNA-</a:t>
            </a:r>
            <a:r>
              <a:rPr lang="en-US" dirty="0" err="1" smtClean="0"/>
              <a:t>seq</a:t>
            </a:r>
            <a:r>
              <a:rPr lang="en-US" dirty="0" smtClean="0"/>
              <a:t> data </a:t>
            </a:r>
            <a:r>
              <a:rPr lang="en-US" dirty="0"/>
              <a:t>=&gt; gene </a:t>
            </a:r>
            <a:r>
              <a:rPr lang="en-US" dirty="0" smtClean="0"/>
              <a:t>networks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TF </a:t>
            </a:r>
            <a:r>
              <a:rPr lang="en-US" dirty="0"/>
              <a:t>knock down as </a:t>
            </a:r>
            <a:r>
              <a:rPr lang="en-US" dirty="0"/>
              <a:t>perturbation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Developmental robustness is mutant type </a:t>
            </a:r>
            <a:r>
              <a:rPr lang="en-US" dirty="0" err="1" smtClean="0"/>
              <a:t>transcriptome</a:t>
            </a:r>
            <a:r>
              <a:rPr lang="en-US" dirty="0" smtClean="0"/>
              <a:t> deviation away from wild-type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28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various TF KDs impact development differently, and why?</a:t>
            </a:r>
          </a:p>
          <a:p>
            <a:pPr lvl="1"/>
            <a:r>
              <a:rPr lang="en-US" dirty="0" smtClean="0"/>
              <a:t>TF expression profiles (spatial-tempo)</a:t>
            </a:r>
          </a:p>
          <a:p>
            <a:pPr lvl="2"/>
            <a:r>
              <a:rPr lang="en-US" dirty="0" smtClean="0"/>
              <a:t>Is influential TF highly expressed in many cells/tissues, during the whole developmental process or in a key developmental stage?</a:t>
            </a:r>
          </a:p>
          <a:p>
            <a:pPr lvl="1"/>
            <a:r>
              <a:rPr lang="en-US" dirty="0" smtClean="0"/>
              <a:t>TF </a:t>
            </a:r>
            <a:r>
              <a:rPr lang="en-US" dirty="0" err="1" smtClean="0"/>
              <a:t>paralogs</a:t>
            </a:r>
            <a:endParaRPr lang="en-US" dirty="0" smtClean="0"/>
          </a:p>
          <a:p>
            <a:pPr lvl="2"/>
            <a:r>
              <a:rPr lang="en-US" dirty="0" smtClean="0"/>
              <a:t>Does </a:t>
            </a:r>
            <a:r>
              <a:rPr lang="en-US" dirty="0"/>
              <a:t>influential </a:t>
            </a:r>
            <a:r>
              <a:rPr lang="en-US" dirty="0" smtClean="0"/>
              <a:t>TF have less </a:t>
            </a:r>
            <a:r>
              <a:rPr lang="en-US" dirty="0" err="1" smtClean="0"/>
              <a:t>paralogs</a:t>
            </a:r>
            <a:r>
              <a:rPr lang="en-US" dirty="0" smtClean="0"/>
              <a:t>? </a:t>
            </a:r>
          </a:p>
          <a:p>
            <a:pPr lvl="2"/>
            <a:r>
              <a:rPr lang="en-US" dirty="0" smtClean="0"/>
              <a:t>Epistasis of TF </a:t>
            </a:r>
            <a:r>
              <a:rPr lang="en-US" dirty="0" err="1" smtClean="0"/>
              <a:t>paralogs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TF’s network properties (regulation and PPI)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50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Thanks to Ben and </a:t>
            </a:r>
            <a:r>
              <a:rPr lang="en-US" dirty="0" err="1" smtClean="0"/>
              <a:t>Jaeda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64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Technique</a:t>
            </a:r>
          </a:p>
          <a:p>
            <a:pPr lvl="1"/>
            <a:r>
              <a:rPr lang="en-US" dirty="0" smtClean="0"/>
              <a:t>Using large and comparable datasets to identify and alleviate defects in techniques</a:t>
            </a:r>
          </a:p>
          <a:p>
            <a:endParaRPr lang="en-US" dirty="0"/>
          </a:p>
          <a:p>
            <a:r>
              <a:rPr lang="en-US" dirty="0" smtClean="0"/>
              <a:t>Biological analysis</a:t>
            </a:r>
          </a:p>
          <a:p>
            <a:pPr lvl="1"/>
            <a:r>
              <a:rPr lang="en-US" dirty="0" smtClean="0"/>
              <a:t>DNA input may give puzzling conclusions</a:t>
            </a:r>
          </a:p>
          <a:p>
            <a:pPr lvl="1"/>
            <a:r>
              <a:rPr lang="en-US" dirty="0" smtClean="0"/>
              <a:t>Mock IP and hot region?</a:t>
            </a:r>
          </a:p>
          <a:p>
            <a:pPr lvl="2"/>
            <a:r>
              <a:rPr lang="en-US" dirty="0" smtClean="0"/>
              <a:t>TF knock down increases target gene expression in general?</a:t>
            </a:r>
          </a:p>
          <a:p>
            <a:pPr lvl="2"/>
            <a:r>
              <a:rPr lang="en-US" dirty="0" smtClean="0"/>
              <a:t>Spurious binding sites are a confounder?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34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TF but close to two genes, influence both genes?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suspect that many spurious binding sites predicted using DNA input as </a:t>
            </a:r>
            <a:r>
              <a:rPr lang="en-US" dirty="0" smtClean="0"/>
              <a:t>control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61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47524"/>
            <a:ext cx="8229600" cy="19074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Many spurious binding sites are ranked top by DNA input</a:t>
            </a:r>
          </a:p>
          <a:p>
            <a:pPr lvl="1"/>
            <a:r>
              <a:rPr lang="en-US" dirty="0" smtClean="0"/>
              <a:t>Using the top rank binding sites helps functional analysis a little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17283" y="2252346"/>
            <a:ext cx="3139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Binding sites ranked by hotness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00340" y="1474472"/>
            <a:ext cx="3456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Binding sites ranked by DNA input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" name="Picture 1" descr="fig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41" y="112988"/>
            <a:ext cx="4572000" cy="36576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71601" y="1964266"/>
            <a:ext cx="6084958" cy="847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40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6" y="4601633"/>
            <a:ext cx="8229600" cy="10163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Mock IP remove many spurious binding sites, especially for top ranked ones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24197" y="2328577"/>
            <a:ext cx="3139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Binding sites ranked by hotness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35498" y="1710638"/>
            <a:ext cx="3377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Binding sites ranked by DNA input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6966" y="678974"/>
            <a:ext cx="3214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Binding sites ranked by mock IP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8" name="Picture 7" descr="fig3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16" y="274638"/>
            <a:ext cx="4572000" cy="36576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4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39333" y="2181568"/>
            <a:ext cx="6084958" cy="847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17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correlation is not due to local GC-content bias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 descr="fig1_shuff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184" y="2360008"/>
            <a:ext cx="5053955" cy="404316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41607" y="4436533"/>
            <a:ext cx="3606799" cy="35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19334" y="4590534"/>
            <a:ext cx="25061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---- </a:t>
            </a:r>
            <a:r>
              <a:rPr lang="en-US" dirty="0" smtClean="0">
                <a:solidFill>
                  <a:srgbClr val="0000FF"/>
                </a:solidFill>
              </a:rPr>
              <a:t>---- </a:t>
            </a:r>
          </a:p>
          <a:p>
            <a:r>
              <a:rPr lang="en-US" dirty="0" smtClean="0"/>
              <a:t>Shuffled genome (50bp window)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579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072"/>
            <a:ext cx="8229600" cy="4525963"/>
          </a:xfrm>
        </p:spPr>
        <p:txBody>
          <a:bodyPr/>
          <a:lstStyle/>
          <a:p>
            <a:r>
              <a:rPr lang="en-US" dirty="0" smtClean="0"/>
              <a:t>Ratio of average mean motifs per binding site (Mock IP </a:t>
            </a:r>
            <a:r>
              <a:rPr lang="en-US" dirty="0" err="1" smtClean="0"/>
              <a:t>vs</a:t>
            </a:r>
            <a:r>
              <a:rPr lang="en-US" dirty="0" smtClean="0"/>
              <a:t> DNA Input)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65792" y="5088106"/>
            <a:ext cx="8597648" cy="804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Mock IP improves binding site quality substantially</a:t>
            </a:r>
            <a:endParaRPr lang="en-US" dirty="0"/>
          </a:p>
        </p:txBody>
      </p:sp>
      <p:pic>
        <p:nvPicPr>
          <p:cNvPr id="2" name="Picture 1" descr="fig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4" y="1741206"/>
            <a:ext cx="3597460" cy="3597460"/>
          </a:xfrm>
          <a:prstGeom prst="rect">
            <a:avLst/>
          </a:prstGeom>
        </p:spPr>
      </p:pic>
      <p:pic>
        <p:nvPicPr>
          <p:cNvPr id="7" name="Picture 6" descr="fig5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451" y="1842765"/>
            <a:ext cx="3462035" cy="346203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06134" y="2270667"/>
            <a:ext cx="583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71%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33074" y="2287603"/>
            <a:ext cx="583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67%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61003" y="1371874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binding sites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58963" y="1406289"/>
            <a:ext cx="2714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Same # of top binding sites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420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1522"/>
            <a:ext cx="8229600" cy="277247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Target genes of predicted binding sites</a:t>
            </a:r>
          </a:p>
          <a:p>
            <a:pPr lvl="1"/>
            <a:r>
              <a:rPr lang="en-US" sz="2400" dirty="0" smtClean="0"/>
              <a:t>1kb up and 1kb down of TSS</a:t>
            </a:r>
          </a:p>
          <a:p>
            <a:r>
              <a:rPr lang="en-US" sz="2800" dirty="0" smtClean="0"/>
              <a:t>Target gene expression change upon TF knock down</a:t>
            </a:r>
          </a:p>
          <a:p>
            <a:pPr lvl="1"/>
            <a:r>
              <a:rPr lang="en-US" sz="2400" dirty="0" err="1"/>
              <a:t>m</a:t>
            </a:r>
            <a:r>
              <a:rPr lang="en-US" sz="2400" dirty="0" err="1" smtClean="0"/>
              <a:t>t</a:t>
            </a:r>
            <a:r>
              <a:rPr lang="en-US" sz="2400" dirty="0" smtClean="0"/>
              <a:t> expression / </a:t>
            </a:r>
            <a:r>
              <a:rPr lang="en-US" sz="2400" dirty="0" err="1" smtClean="0"/>
              <a:t>wt</a:t>
            </a:r>
            <a:r>
              <a:rPr lang="en-US" sz="2400" dirty="0" smtClean="0"/>
              <a:t> expression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7317" y="5645512"/>
            <a:ext cx="78285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Target genes of binding sites by mock IP reduce </a:t>
            </a:r>
            <a:r>
              <a:rPr lang="en-US" sz="3200" dirty="0" smtClean="0"/>
              <a:t>expression</a:t>
            </a:r>
            <a:endParaRPr lang="en-US" sz="3200" dirty="0"/>
          </a:p>
        </p:txBody>
      </p:sp>
      <p:pic>
        <p:nvPicPr>
          <p:cNvPr id="2" name="Picture 1" descr="fig6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754" y="2055488"/>
            <a:ext cx="2976233" cy="372029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42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934" y="655034"/>
            <a:ext cx="8229600" cy="5739613"/>
          </a:xfrm>
        </p:spPr>
        <p:txBody>
          <a:bodyPr>
            <a:normAutofit/>
          </a:bodyPr>
          <a:lstStyle/>
          <a:p>
            <a:r>
              <a:rPr lang="en-US" dirty="0" smtClean="0"/>
              <a:t>Cor. </a:t>
            </a:r>
            <a:r>
              <a:rPr lang="en-US" dirty="0"/>
              <a:t>b</a:t>
            </a:r>
            <a:r>
              <a:rPr lang="en-US" dirty="0" smtClean="0"/>
              <a:t>tw ranks of predicted binding sites and their target gene expression changes (</a:t>
            </a:r>
            <a:r>
              <a:rPr lang="en-US" dirty="0" err="1" smtClean="0"/>
              <a:t>mt</a:t>
            </a:r>
            <a:r>
              <a:rPr lang="en-US" dirty="0" smtClean="0"/>
              <a:t>/</a:t>
            </a:r>
            <a:r>
              <a:rPr lang="en-US" dirty="0" err="1" smtClean="0"/>
              <a:t>wt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a gene have multiple binding sites, it uses the best rank of the binding sites</a:t>
            </a:r>
          </a:p>
          <a:p>
            <a:endParaRPr lang="en-US" dirty="0"/>
          </a:p>
          <a:p>
            <a:r>
              <a:rPr lang="en-US" dirty="0"/>
              <a:t>High quality binding site prediction renders </a:t>
            </a:r>
            <a:r>
              <a:rPr lang="en-US" dirty="0" smtClean="0"/>
              <a:t>“good” correlation:</a:t>
            </a:r>
            <a:endParaRPr lang="en-US" dirty="0"/>
          </a:p>
          <a:p>
            <a:pPr lvl="1"/>
            <a:r>
              <a:rPr lang="en-US" dirty="0"/>
              <a:t>Activating TFs =&gt; more negative correlation</a:t>
            </a:r>
          </a:p>
          <a:p>
            <a:pPr lvl="1"/>
            <a:r>
              <a:rPr lang="en-US" dirty="0"/>
              <a:t>Repressing TFs =&gt; more positive correlation</a:t>
            </a:r>
          </a:p>
          <a:p>
            <a:pPr lvl="1"/>
            <a:r>
              <a:rPr lang="en-US" dirty="0"/>
              <a:t>TFs do both =&gt; more negative correlation, more positive correlation =&gt; large absolute correlation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7934" y="3345775"/>
            <a:ext cx="8229600" cy="223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8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97026" y="4590669"/>
            <a:ext cx="79092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3200" dirty="0"/>
              <a:t>Mock IP generates better </a:t>
            </a:r>
            <a:r>
              <a:rPr lang="en-US" sz="3200" dirty="0" smtClean="0"/>
              <a:t>correlations than DNA input</a:t>
            </a:r>
            <a:endParaRPr lang="en-US" sz="3200" dirty="0"/>
          </a:p>
        </p:txBody>
      </p:sp>
      <p:pic>
        <p:nvPicPr>
          <p:cNvPr id="2" name="Picture 1" descr="fig7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200" y="151978"/>
            <a:ext cx="3657600" cy="4572000"/>
          </a:xfrm>
          <a:prstGeom prst="rect">
            <a:avLst/>
          </a:prstGeom>
        </p:spPr>
      </p:pic>
      <p:pic>
        <p:nvPicPr>
          <p:cNvPr id="3" name="Picture 2" descr="fig8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067" y="241988"/>
            <a:ext cx="3657600" cy="4572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9D97C-8DCD-E54A-9035-733628D29B52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65335" y="241988"/>
            <a:ext cx="1428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Absolute cor.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992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735</Words>
  <Application>Microsoft Macintosh PowerPoint</Application>
  <PresentationFormat>On-screen Show (4:3)</PresentationFormat>
  <Paragraphs>117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modERN Call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Developmental robustness to regulation perturbation</vt:lpstr>
      <vt:lpstr>PowerPoint Presentation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Jin-rui Xu</dc:creator>
  <cp:lastModifiedBy>Jin-rui Xu</cp:lastModifiedBy>
  <cp:revision>127</cp:revision>
  <dcterms:created xsi:type="dcterms:W3CDTF">2018-01-16T13:20:38Z</dcterms:created>
  <dcterms:modified xsi:type="dcterms:W3CDTF">2018-01-17T20:36:25Z</dcterms:modified>
</cp:coreProperties>
</file>