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292" r:id="rId3"/>
    <p:sldId id="293" r:id="rId4"/>
    <p:sldId id="294" r:id="rId5"/>
    <p:sldId id="295" r:id="rId6"/>
    <p:sldId id="29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8" r:id="rId28"/>
    <p:sldId id="279" r:id="rId29"/>
    <p:sldId id="280" r:id="rId30"/>
    <p:sldId id="281" r:id="rId31"/>
    <p:sldId id="282" r:id="rId32"/>
    <p:sldId id="283" r:id="rId33"/>
    <p:sldId id="284" r:id="rId34"/>
    <p:sldId id="285" r:id="rId35"/>
    <p:sldId id="286" r:id="rId36"/>
    <p:sldId id="290"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9" d="100"/>
          <a:sy n="99" d="100"/>
        </p:scale>
        <p:origin x="-18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41723C-1396-304A-B9D0-D99F15207E3D}" type="datetimeFigureOut">
              <a:rPr lang="en-US" smtClean="0"/>
              <a:t>1/17/18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ABCA99-DA4F-B04D-A998-EE4C19FDF8FA}" type="slidenum">
              <a:rPr lang="en-US" smtClean="0"/>
              <a:t>‹#›</a:t>
            </a:fld>
            <a:endParaRPr lang="en-US"/>
          </a:p>
        </p:txBody>
      </p:sp>
    </p:spTree>
    <p:extLst>
      <p:ext uri="{BB962C8B-B14F-4D97-AF65-F5344CB8AC3E}">
        <p14:creationId xmlns:p14="http://schemas.microsoft.com/office/powerpoint/2010/main" val="26544054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Illustration of experimental setup. Binary classification models are trained to predict drug targets and ATC codes (antineoplastic and </a:t>
            </a:r>
            <a:r>
              <a:rPr lang="en-US" sz="1200" kern="1200" dirty="0" err="1" smtClean="0">
                <a:solidFill>
                  <a:schemeClr val="tx1"/>
                </a:solidFill>
                <a:effectLst/>
                <a:latin typeface="+mn-lt"/>
                <a:ea typeface="+mn-ea"/>
                <a:cs typeface="+mn-cs"/>
              </a:rPr>
              <a:t>immunomodulating</a:t>
            </a:r>
            <a:r>
              <a:rPr lang="en-US" sz="1200" kern="1200" dirty="0" smtClean="0">
                <a:solidFill>
                  <a:schemeClr val="tx1"/>
                </a:solidFill>
                <a:effectLst/>
                <a:latin typeface="+mn-lt"/>
                <a:ea typeface="+mn-ea"/>
                <a:cs typeface="+mn-cs"/>
              </a:rPr>
              <a:t> agents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using either the measured subset of profiles (e.g. for a particular cell type) or the completed data, and cross-validated prediction scores are recorded. Then two types of ROC curve comparisons are made, as described in the text. B. Improvements in AUC per drug profile type, across experiments for different prediction tasks and models. C. Improvements in AUC per prediction task, across different profile types and models. D. ATC prediction accuracy on measured vs. predicted profiles, for different profile types. E. Target prediction accuracy on measured vs. predicted profiles. For both D and E, median values across models were computed to simplify the plots, but were kept distinct for all reported results. </a:t>
            </a:r>
            <a:endParaRPr lang="en-US" dirty="0" smtClean="0"/>
          </a:p>
          <a:p>
            <a:endParaRPr lang="en-US" dirty="0"/>
          </a:p>
        </p:txBody>
      </p:sp>
      <p:sp>
        <p:nvSpPr>
          <p:cNvPr id="4" name="Slide Number Placeholder 3"/>
          <p:cNvSpPr>
            <a:spLocks noGrp="1"/>
          </p:cNvSpPr>
          <p:nvPr>
            <p:ph type="sldNum" sz="quarter" idx="10"/>
          </p:nvPr>
        </p:nvSpPr>
        <p:spPr/>
        <p:txBody>
          <a:bodyPr/>
          <a:lstStyle/>
          <a:p>
            <a:fld id="{5CABCA99-DA4F-B04D-A998-EE4C19FDF8FA}" type="slidenum">
              <a:rPr lang="en-US" smtClean="0"/>
              <a:t>11</a:t>
            </a:fld>
            <a:endParaRPr lang="en-US"/>
          </a:p>
        </p:txBody>
      </p:sp>
    </p:spTree>
    <p:extLst>
      <p:ext uri="{BB962C8B-B14F-4D97-AF65-F5344CB8AC3E}">
        <p14:creationId xmlns:p14="http://schemas.microsoft.com/office/powerpoint/2010/main" val="1202663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BAE375-9C9D-574B-A81D-517747CF88CF}" type="datetimeFigureOut">
              <a:rPr lang="en-US" smtClean="0"/>
              <a:t>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99653-2CC6-7D45-9D81-7598FCA1BF5E}" type="slidenum">
              <a:rPr lang="en-US" smtClean="0"/>
              <a:t>‹#›</a:t>
            </a:fld>
            <a:endParaRPr lang="en-US"/>
          </a:p>
        </p:txBody>
      </p:sp>
    </p:spTree>
    <p:extLst>
      <p:ext uri="{BB962C8B-B14F-4D97-AF65-F5344CB8AC3E}">
        <p14:creationId xmlns:p14="http://schemas.microsoft.com/office/powerpoint/2010/main" val="1247090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BAE375-9C9D-574B-A81D-517747CF88CF}" type="datetimeFigureOut">
              <a:rPr lang="en-US" smtClean="0"/>
              <a:t>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99653-2CC6-7D45-9D81-7598FCA1BF5E}" type="slidenum">
              <a:rPr lang="en-US" smtClean="0"/>
              <a:t>‹#›</a:t>
            </a:fld>
            <a:endParaRPr lang="en-US"/>
          </a:p>
        </p:txBody>
      </p:sp>
    </p:spTree>
    <p:extLst>
      <p:ext uri="{BB962C8B-B14F-4D97-AF65-F5344CB8AC3E}">
        <p14:creationId xmlns:p14="http://schemas.microsoft.com/office/powerpoint/2010/main" val="3802507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BAE375-9C9D-574B-A81D-517747CF88CF}" type="datetimeFigureOut">
              <a:rPr lang="en-US" smtClean="0"/>
              <a:t>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99653-2CC6-7D45-9D81-7598FCA1BF5E}" type="slidenum">
              <a:rPr lang="en-US" smtClean="0"/>
              <a:t>‹#›</a:t>
            </a:fld>
            <a:endParaRPr lang="en-US"/>
          </a:p>
        </p:txBody>
      </p:sp>
    </p:spTree>
    <p:extLst>
      <p:ext uri="{BB962C8B-B14F-4D97-AF65-F5344CB8AC3E}">
        <p14:creationId xmlns:p14="http://schemas.microsoft.com/office/powerpoint/2010/main" val="1717083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BAE375-9C9D-574B-A81D-517747CF88CF}" type="datetimeFigureOut">
              <a:rPr lang="en-US" smtClean="0"/>
              <a:t>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99653-2CC6-7D45-9D81-7598FCA1BF5E}" type="slidenum">
              <a:rPr lang="en-US" smtClean="0"/>
              <a:t>‹#›</a:t>
            </a:fld>
            <a:endParaRPr lang="en-US"/>
          </a:p>
        </p:txBody>
      </p:sp>
    </p:spTree>
    <p:extLst>
      <p:ext uri="{BB962C8B-B14F-4D97-AF65-F5344CB8AC3E}">
        <p14:creationId xmlns:p14="http://schemas.microsoft.com/office/powerpoint/2010/main" val="2645946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BAE375-9C9D-574B-A81D-517747CF88CF}" type="datetimeFigureOut">
              <a:rPr lang="en-US" smtClean="0"/>
              <a:t>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99653-2CC6-7D45-9D81-7598FCA1BF5E}" type="slidenum">
              <a:rPr lang="en-US" smtClean="0"/>
              <a:t>‹#›</a:t>
            </a:fld>
            <a:endParaRPr lang="en-US"/>
          </a:p>
        </p:txBody>
      </p:sp>
    </p:spTree>
    <p:extLst>
      <p:ext uri="{BB962C8B-B14F-4D97-AF65-F5344CB8AC3E}">
        <p14:creationId xmlns:p14="http://schemas.microsoft.com/office/powerpoint/2010/main" val="419782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BAE375-9C9D-574B-A81D-517747CF88CF}" type="datetimeFigureOut">
              <a:rPr lang="en-US" smtClean="0"/>
              <a:t>1/17/18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99653-2CC6-7D45-9D81-7598FCA1BF5E}" type="slidenum">
              <a:rPr lang="en-US" smtClean="0"/>
              <a:t>‹#›</a:t>
            </a:fld>
            <a:endParaRPr lang="en-US"/>
          </a:p>
        </p:txBody>
      </p:sp>
    </p:spTree>
    <p:extLst>
      <p:ext uri="{BB962C8B-B14F-4D97-AF65-F5344CB8AC3E}">
        <p14:creationId xmlns:p14="http://schemas.microsoft.com/office/powerpoint/2010/main" val="160215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BAE375-9C9D-574B-A81D-517747CF88CF}" type="datetimeFigureOut">
              <a:rPr lang="en-US" smtClean="0"/>
              <a:t>1/17/18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A99653-2CC6-7D45-9D81-7598FCA1BF5E}" type="slidenum">
              <a:rPr lang="en-US" smtClean="0"/>
              <a:t>‹#›</a:t>
            </a:fld>
            <a:endParaRPr lang="en-US"/>
          </a:p>
        </p:txBody>
      </p:sp>
    </p:spTree>
    <p:extLst>
      <p:ext uri="{BB962C8B-B14F-4D97-AF65-F5344CB8AC3E}">
        <p14:creationId xmlns:p14="http://schemas.microsoft.com/office/powerpoint/2010/main" val="1770344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BAE375-9C9D-574B-A81D-517747CF88CF}" type="datetimeFigureOut">
              <a:rPr lang="en-US" smtClean="0"/>
              <a:t>1/17/18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A99653-2CC6-7D45-9D81-7598FCA1BF5E}" type="slidenum">
              <a:rPr lang="en-US" smtClean="0"/>
              <a:t>‹#›</a:t>
            </a:fld>
            <a:endParaRPr lang="en-US"/>
          </a:p>
        </p:txBody>
      </p:sp>
    </p:spTree>
    <p:extLst>
      <p:ext uri="{BB962C8B-B14F-4D97-AF65-F5344CB8AC3E}">
        <p14:creationId xmlns:p14="http://schemas.microsoft.com/office/powerpoint/2010/main" val="801201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BAE375-9C9D-574B-A81D-517747CF88CF}" type="datetimeFigureOut">
              <a:rPr lang="en-US" smtClean="0"/>
              <a:t>1/17/18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A99653-2CC6-7D45-9D81-7598FCA1BF5E}" type="slidenum">
              <a:rPr lang="en-US" smtClean="0"/>
              <a:t>‹#›</a:t>
            </a:fld>
            <a:endParaRPr lang="en-US"/>
          </a:p>
        </p:txBody>
      </p:sp>
    </p:spTree>
    <p:extLst>
      <p:ext uri="{BB962C8B-B14F-4D97-AF65-F5344CB8AC3E}">
        <p14:creationId xmlns:p14="http://schemas.microsoft.com/office/powerpoint/2010/main" val="2217185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BAE375-9C9D-574B-A81D-517747CF88CF}" type="datetimeFigureOut">
              <a:rPr lang="en-US" smtClean="0"/>
              <a:t>1/17/18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99653-2CC6-7D45-9D81-7598FCA1BF5E}" type="slidenum">
              <a:rPr lang="en-US" smtClean="0"/>
              <a:t>‹#›</a:t>
            </a:fld>
            <a:endParaRPr lang="en-US"/>
          </a:p>
        </p:txBody>
      </p:sp>
    </p:spTree>
    <p:extLst>
      <p:ext uri="{BB962C8B-B14F-4D97-AF65-F5344CB8AC3E}">
        <p14:creationId xmlns:p14="http://schemas.microsoft.com/office/powerpoint/2010/main" val="3241680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BAE375-9C9D-574B-A81D-517747CF88CF}" type="datetimeFigureOut">
              <a:rPr lang="en-US" smtClean="0"/>
              <a:t>1/17/18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99653-2CC6-7D45-9D81-7598FCA1BF5E}" type="slidenum">
              <a:rPr lang="en-US" smtClean="0"/>
              <a:t>‹#›</a:t>
            </a:fld>
            <a:endParaRPr lang="en-US"/>
          </a:p>
        </p:txBody>
      </p:sp>
    </p:spTree>
    <p:extLst>
      <p:ext uri="{BB962C8B-B14F-4D97-AF65-F5344CB8AC3E}">
        <p14:creationId xmlns:p14="http://schemas.microsoft.com/office/powerpoint/2010/main" val="10057810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BAE375-9C9D-574B-A81D-517747CF88CF}" type="datetimeFigureOut">
              <a:rPr lang="en-US" smtClean="0"/>
              <a:t>1/17/18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A99653-2CC6-7D45-9D81-7598FCA1BF5E}" type="slidenum">
              <a:rPr lang="en-US" smtClean="0"/>
              <a:t>‹#›</a:t>
            </a:fld>
            <a:endParaRPr lang="en-US"/>
          </a:p>
        </p:txBody>
      </p:sp>
    </p:spTree>
    <p:extLst>
      <p:ext uri="{BB962C8B-B14F-4D97-AF65-F5344CB8AC3E}">
        <p14:creationId xmlns:p14="http://schemas.microsoft.com/office/powerpoint/2010/main" val="2553087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hyperlink" Target="https://www.genome.gov/27564728/insights-eligibilit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linicalgenome.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5000625" y="460673"/>
            <a:ext cx="2286000" cy="923330"/>
          </a:xfrm>
          <a:prstGeom prst="rect">
            <a:avLst/>
          </a:prstGeom>
        </p:spPr>
        <p:txBody>
          <a:bodyPr>
            <a:spAutoFit/>
          </a:bodyPr>
          <a:lstStyle/>
          <a:p>
            <a:r>
              <a:rPr lang="en-US" dirty="0"/>
              <a:t>file://</a:t>
            </a:r>
            <a:r>
              <a:rPr lang="en-US" dirty="0" err="1"/>
              <a:t>localhost</a:t>
            </a:r>
            <a:r>
              <a:rPr lang="en-US" dirty="0"/>
              <a:t>/.file/id=6571367.8595190021</a:t>
            </a:r>
          </a:p>
        </p:txBody>
      </p:sp>
      <p:pic>
        <p:nvPicPr>
          <p:cNvPr id="5" name="Picture 4" descr="26230234_10155180875947967_6112468297052104030_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999292" y="414507"/>
            <a:ext cx="3069883" cy="1938992"/>
          </a:xfrm>
          <a:prstGeom prst="rect">
            <a:avLst/>
          </a:prstGeom>
          <a:noFill/>
        </p:spPr>
        <p:txBody>
          <a:bodyPr wrap="none" rtlCol="0">
            <a:spAutoFit/>
          </a:bodyPr>
          <a:lstStyle/>
          <a:p>
            <a:pPr algn="ctr"/>
            <a:r>
              <a:rPr lang="en-US" sz="3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Gamze</a:t>
            </a:r>
            <a:r>
              <a:rPr lang="en-US"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3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Gürsoy</a:t>
            </a:r>
            <a:endParaRPr lang="en-US"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n-US"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Journal Club</a:t>
            </a:r>
          </a:p>
          <a:p>
            <a:pPr algn="ctr"/>
            <a:r>
              <a:rPr lang="en-US"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01.17.2018</a:t>
            </a:r>
          </a:p>
          <a:p>
            <a:pPr algn="ctr"/>
            <a:r>
              <a:rPr lang="en-US"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Notes from PSB18</a:t>
            </a:r>
            <a:endParaRPr lang="en-US"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1605232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8-01-13 at 1.42.2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211841"/>
          </a:xfrm>
          <a:prstGeom prst="rect">
            <a:avLst/>
          </a:prstGeom>
        </p:spPr>
      </p:pic>
      <p:sp>
        <p:nvSpPr>
          <p:cNvPr id="6" name="Rectangle 5"/>
          <p:cNvSpPr/>
          <p:nvPr/>
        </p:nvSpPr>
        <p:spPr>
          <a:xfrm>
            <a:off x="767465" y="3711077"/>
            <a:ext cx="6977066" cy="1477328"/>
          </a:xfrm>
          <a:prstGeom prst="rect">
            <a:avLst/>
          </a:prstGeom>
        </p:spPr>
        <p:txBody>
          <a:bodyPr wrap="square">
            <a:spAutoFit/>
          </a:bodyPr>
          <a:lstStyle/>
          <a:p>
            <a:pPr marL="285750" indent="-285750">
              <a:buFontTx/>
              <a:buChar char="-"/>
            </a:pPr>
            <a:r>
              <a:rPr lang="en-US" dirty="0" err="1" smtClean="0"/>
              <a:t>dnpp</a:t>
            </a:r>
            <a:r>
              <a:rPr lang="en-US" dirty="0" smtClean="0"/>
              <a:t> </a:t>
            </a:r>
            <a:r>
              <a:rPr lang="en-US" dirty="0"/>
              <a:t>is </a:t>
            </a:r>
            <a:r>
              <a:rPr lang="en-US" dirty="0" smtClean="0"/>
              <a:t>good </a:t>
            </a:r>
            <a:r>
              <a:rPr lang="en-US" dirty="0"/>
              <a:t>at drugs space, tensor is </a:t>
            </a:r>
            <a:r>
              <a:rPr lang="en-US" dirty="0" smtClean="0"/>
              <a:t>good </a:t>
            </a:r>
            <a:r>
              <a:rPr lang="en-US" dirty="0"/>
              <a:t>at cell space </a:t>
            </a:r>
            <a:endParaRPr lang="en-US" dirty="0" smtClean="0"/>
          </a:p>
          <a:p>
            <a:pPr marL="285750" indent="-285750">
              <a:buFontTx/>
              <a:buChar char="-"/>
            </a:pPr>
            <a:endParaRPr lang="en-US" dirty="0"/>
          </a:p>
          <a:p>
            <a:pPr marL="285750" indent="-285750">
              <a:buFontTx/>
              <a:buChar char="-"/>
            </a:pPr>
            <a:r>
              <a:rPr lang="en-US" dirty="0" smtClean="0"/>
              <a:t>predict </a:t>
            </a:r>
            <a:r>
              <a:rPr lang="en-US" dirty="0"/>
              <a:t>drug-target after the completing the data </a:t>
            </a:r>
            <a:endParaRPr lang="en-US" dirty="0" smtClean="0"/>
          </a:p>
          <a:p>
            <a:pPr marL="285750" indent="-285750">
              <a:buFontTx/>
              <a:buChar char="-"/>
            </a:pPr>
            <a:endParaRPr lang="en-US" dirty="0" smtClean="0"/>
          </a:p>
          <a:p>
            <a:pPr marL="285750" indent="-285750">
              <a:buFontTx/>
              <a:buChar char="-"/>
            </a:pPr>
            <a:r>
              <a:rPr lang="en-US" dirty="0" smtClean="0"/>
              <a:t>there </a:t>
            </a:r>
            <a:r>
              <a:rPr lang="en-US" dirty="0"/>
              <a:t>is improvement in accuracy per drug profile after completion </a:t>
            </a:r>
          </a:p>
        </p:txBody>
      </p:sp>
    </p:spTree>
    <p:extLst>
      <p:ext uri="{BB962C8B-B14F-4D97-AF65-F5344CB8AC3E}">
        <p14:creationId xmlns:p14="http://schemas.microsoft.com/office/powerpoint/2010/main" val="8540285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8-01-13 at 1.45.1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533"/>
            <a:ext cx="9144000" cy="5149294"/>
          </a:xfrm>
          <a:prstGeom prst="rect">
            <a:avLst/>
          </a:prstGeom>
        </p:spPr>
      </p:pic>
    </p:spTree>
    <p:extLst>
      <p:ext uri="{BB962C8B-B14F-4D97-AF65-F5344CB8AC3E}">
        <p14:creationId xmlns:p14="http://schemas.microsoft.com/office/powerpoint/2010/main" val="254196123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1-13 at 1.49.0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08100"/>
            <a:ext cx="9144000" cy="4218292"/>
          </a:xfrm>
          <a:prstGeom prst="rect">
            <a:avLst/>
          </a:prstGeom>
        </p:spPr>
      </p:pic>
    </p:spTree>
    <p:extLst>
      <p:ext uri="{BB962C8B-B14F-4D97-AF65-F5344CB8AC3E}">
        <p14:creationId xmlns:p14="http://schemas.microsoft.com/office/powerpoint/2010/main" val="7573715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9920"/>
            <a:ext cx="8229600" cy="5836243"/>
          </a:xfrm>
        </p:spPr>
        <p:txBody>
          <a:bodyPr/>
          <a:lstStyle/>
          <a:p>
            <a:r>
              <a:rPr lang="en-US" dirty="0" smtClean="0"/>
              <a:t>latent space: smiling woman - neutral woman + neutral man = smiling man</a:t>
            </a:r>
            <a:endParaRPr lang="en-US" dirty="0"/>
          </a:p>
        </p:txBody>
      </p:sp>
      <p:pic>
        <p:nvPicPr>
          <p:cNvPr id="4" name="Picture 3" descr="Screen Shot 2018-01-13 at 1.52.0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89100"/>
            <a:ext cx="9144000" cy="3464351"/>
          </a:xfrm>
          <a:prstGeom prst="rect">
            <a:avLst/>
          </a:prstGeom>
        </p:spPr>
      </p:pic>
    </p:spTree>
    <p:extLst>
      <p:ext uri="{BB962C8B-B14F-4D97-AF65-F5344CB8AC3E}">
        <p14:creationId xmlns:p14="http://schemas.microsoft.com/office/powerpoint/2010/main" val="8296443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2756"/>
            <a:ext cx="8229600" cy="5753408"/>
          </a:xfrm>
        </p:spPr>
        <p:txBody>
          <a:bodyPr/>
          <a:lstStyle/>
          <a:p>
            <a:r>
              <a:rPr lang="en-US" dirty="0" err="1"/>
              <a:t>variational</a:t>
            </a:r>
            <a:r>
              <a:rPr lang="en-US" dirty="0"/>
              <a:t> </a:t>
            </a:r>
            <a:r>
              <a:rPr lang="en-US" dirty="0" err="1"/>
              <a:t>autoencoders</a:t>
            </a:r>
            <a:r>
              <a:rPr lang="en-US" dirty="0"/>
              <a:t> (VAEs) harness the modeling power of deep learning without the need for accurate labels </a:t>
            </a:r>
            <a:endParaRPr lang="en-US" dirty="0" smtClean="0"/>
          </a:p>
          <a:p>
            <a:r>
              <a:rPr lang="en-US" dirty="0" smtClean="0"/>
              <a:t>Input= TCGA RNA-</a:t>
            </a:r>
            <a:r>
              <a:rPr lang="en-US" dirty="0" err="1" smtClean="0"/>
              <a:t>Seq</a:t>
            </a:r>
            <a:r>
              <a:rPr lang="en-US" dirty="0" smtClean="0"/>
              <a:t> data</a:t>
            </a:r>
          </a:p>
          <a:p>
            <a:r>
              <a:rPr lang="en-US" dirty="0" smtClean="0"/>
              <a:t>goal: patient stratification by gene expression signatures to see which pathways are affected in which cancer types </a:t>
            </a:r>
          </a:p>
          <a:p>
            <a:r>
              <a:rPr lang="en-US" dirty="0" smtClean="0"/>
              <a:t>Latent space: </a:t>
            </a:r>
            <a:r>
              <a:rPr lang="en-US" dirty="0" err="1" smtClean="0"/>
              <a:t>mesenchymal</a:t>
            </a:r>
            <a:r>
              <a:rPr lang="en-US" dirty="0" smtClean="0"/>
              <a:t> - </a:t>
            </a:r>
            <a:r>
              <a:rPr lang="en-US" dirty="0" err="1" smtClean="0"/>
              <a:t>immunoreactive</a:t>
            </a:r>
            <a:r>
              <a:rPr lang="en-US" dirty="0" smtClean="0"/>
              <a:t> = immune </a:t>
            </a:r>
            <a:r>
              <a:rPr lang="en-US" dirty="0" err="1" smtClean="0"/>
              <a:t>respone</a:t>
            </a:r>
            <a:r>
              <a:rPr lang="en-US" dirty="0" smtClean="0"/>
              <a:t> and defense response</a:t>
            </a:r>
          </a:p>
          <a:p>
            <a:r>
              <a:rPr lang="en-US" dirty="0" smtClean="0"/>
              <a:t>m - </a:t>
            </a:r>
            <a:r>
              <a:rPr lang="en-US" dirty="0" err="1" smtClean="0"/>
              <a:t>i</a:t>
            </a:r>
            <a:r>
              <a:rPr lang="en-US" dirty="0" smtClean="0"/>
              <a:t> = collagen and extracellular matrix</a:t>
            </a:r>
          </a:p>
          <a:p>
            <a:endParaRPr lang="en-US" dirty="0"/>
          </a:p>
        </p:txBody>
      </p:sp>
    </p:spTree>
    <p:extLst>
      <p:ext uri="{BB962C8B-B14F-4D97-AF65-F5344CB8AC3E}">
        <p14:creationId xmlns:p14="http://schemas.microsoft.com/office/powerpoint/2010/main" val="156024041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1-13 at 2.00.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04714" cy="6858000"/>
          </a:xfrm>
          <a:prstGeom prst="rect">
            <a:avLst/>
          </a:prstGeom>
        </p:spPr>
      </p:pic>
      <p:sp>
        <p:nvSpPr>
          <p:cNvPr id="5" name="TextBox 4"/>
          <p:cNvSpPr txBox="1"/>
          <p:nvPr/>
        </p:nvSpPr>
        <p:spPr>
          <a:xfrm>
            <a:off x="1932682" y="119060"/>
            <a:ext cx="735598" cy="369332"/>
          </a:xfrm>
          <a:prstGeom prst="rect">
            <a:avLst/>
          </a:prstGeom>
          <a:noFill/>
        </p:spPr>
        <p:txBody>
          <a:bodyPr wrap="none" rtlCol="0">
            <a:spAutoFit/>
          </a:bodyPr>
          <a:lstStyle/>
          <a:p>
            <a:r>
              <a:rPr lang="en-US" dirty="0" smtClean="0"/>
              <a:t>T-SNE</a:t>
            </a:r>
            <a:endParaRPr lang="en-US" dirty="0"/>
          </a:p>
        </p:txBody>
      </p:sp>
      <p:sp>
        <p:nvSpPr>
          <p:cNvPr id="6" name="TextBox 5"/>
          <p:cNvSpPr txBox="1"/>
          <p:nvPr/>
        </p:nvSpPr>
        <p:spPr>
          <a:xfrm>
            <a:off x="2788584" y="3824189"/>
            <a:ext cx="728610" cy="369332"/>
          </a:xfrm>
          <a:prstGeom prst="rect">
            <a:avLst/>
          </a:prstGeom>
          <a:noFill/>
        </p:spPr>
        <p:txBody>
          <a:bodyPr wrap="none" rtlCol="0">
            <a:spAutoFit/>
          </a:bodyPr>
          <a:lstStyle/>
          <a:p>
            <a:r>
              <a:rPr lang="en-US" dirty="0" err="1" smtClean="0"/>
              <a:t>tybalt</a:t>
            </a:r>
            <a:endParaRPr lang="en-US" dirty="0"/>
          </a:p>
        </p:txBody>
      </p:sp>
      <p:sp>
        <p:nvSpPr>
          <p:cNvPr id="7" name="Rectangle 6"/>
          <p:cNvSpPr/>
          <p:nvPr/>
        </p:nvSpPr>
        <p:spPr>
          <a:xfrm>
            <a:off x="4674242" y="722293"/>
            <a:ext cx="4078045" cy="4247317"/>
          </a:xfrm>
          <a:prstGeom prst="rect">
            <a:avLst/>
          </a:prstGeom>
        </p:spPr>
        <p:txBody>
          <a:bodyPr wrap="square">
            <a:spAutoFit/>
          </a:bodyPr>
          <a:lstStyle/>
          <a:p>
            <a:r>
              <a:rPr lang="en-US" dirty="0" err="1"/>
              <a:t>autoencoder</a:t>
            </a:r>
            <a:r>
              <a:rPr lang="en-US" dirty="0"/>
              <a:t>: </a:t>
            </a:r>
          </a:p>
          <a:p>
            <a:r>
              <a:rPr lang="en-US" dirty="0"/>
              <a:t>genes </a:t>
            </a:r>
            <a:r>
              <a:rPr lang="en-US" dirty="0" err="1"/>
              <a:t>vs</a:t>
            </a:r>
            <a:r>
              <a:rPr lang="en-US" dirty="0"/>
              <a:t> samples encode compression network Z vector and decompress with decoder —&gt; </a:t>
            </a:r>
            <a:r>
              <a:rPr lang="en-US" dirty="0" err="1"/>
              <a:t>variational</a:t>
            </a:r>
            <a:r>
              <a:rPr lang="en-US" dirty="0"/>
              <a:t> </a:t>
            </a:r>
            <a:r>
              <a:rPr lang="en-US" dirty="0" err="1"/>
              <a:t>autoencoder</a:t>
            </a:r>
            <a:r>
              <a:rPr lang="en-US" dirty="0"/>
              <a:t> - </a:t>
            </a:r>
            <a:r>
              <a:rPr lang="en-US" dirty="0" err="1"/>
              <a:t>tybalt</a:t>
            </a:r>
            <a:r>
              <a:rPr lang="en-US" dirty="0"/>
              <a:t> </a:t>
            </a:r>
          </a:p>
          <a:p>
            <a:endParaRPr lang="en-US" dirty="0"/>
          </a:p>
          <a:p>
            <a:r>
              <a:rPr lang="en-US" dirty="0" smtClean="0"/>
              <a:t>latent </a:t>
            </a:r>
            <a:r>
              <a:rPr lang="en-US" dirty="0"/>
              <a:t>space is a compressed, non-linear combination of input genes </a:t>
            </a:r>
          </a:p>
          <a:p>
            <a:endParaRPr lang="en-US" dirty="0"/>
          </a:p>
          <a:p>
            <a:r>
              <a:rPr lang="en-US" dirty="0"/>
              <a:t>p=5000 raw gene expression </a:t>
            </a:r>
            <a:r>
              <a:rPr lang="en-US" dirty="0" smtClean="0"/>
              <a:t>t-</a:t>
            </a:r>
            <a:r>
              <a:rPr lang="en-US" dirty="0" err="1" smtClean="0"/>
              <a:t>sne</a:t>
            </a:r>
            <a:r>
              <a:rPr lang="en-US" dirty="0" smtClean="0"/>
              <a:t> </a:t>
            </a:r>
            <a:r>
              <a:rPr lang="en-US" dirty="0"/>
              <a:t>can be represented by </a:t>
            </a:r>
            <a:r>
              <a:rPr lang="en-US" dirty="0" err="1"/>
              <a:t>tybalt</a:t>
            </a:r>
            <a:r>
              <a:rPr lang="en-US" dirty="0"/>
              <a:t> features p=500 </a:t>
            </a:r>
            <a:endParaRPr lang="en-US" dirty="0" smtClean="0"/>
          </a:p>
          <a:p>
            <a:endParaRPr lang="en-US" dirty="0"/>
          </a:p>
          <a:p>
            <a:r>
              <a:rPr lang="en-US" dirty="0" smtClean="0"/>
              <a:t>I’m guessing similar to compress sensing algorithm by Aviv </a:t>
            </a:r>
            <a:r>
              <a:rPr lang="en-US" dirty="0" err="1" smtClean="0"/>
              <a:t>Regev</a:t>
            </a:r>
            <a:r>
              <a:rPr lang="en-US" dirty="0" smtClean="0"/>
              <a:t> and Eric Lander published in Cell recently?</a:t>
            </a:r>
            <a:endParaRPr lang="en-US" dirty="0"/>
          </a:p>
        </p:txBody>
      </p:sp>
    </p:spTree>
    <p:extLst>
      <p:ext uri="{BB962C8B-B14F-4D97-AF65-F5344CB8AC3E}">
        <p14:creationId xmlns:p14="http://schemas.microsoft.com/office/powerpoint/2010/main" val="329352328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1-13 at 2.09.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8300"/>
            <a:ext cx="9144000" cy="6117928"/>
          </a:xfrm>
          <a:prstGeom prst="rect">
            <a:avLst/>
          </a:prstGeom>
        </p:spPr>
      </p:pic>
    </p:spTree>
    <p:extLst>
      <p:ext uri="{BB962C8B-B14F-4D97-AF65-F5344CB8AC3E}">
        <p14:creationId xmlns:p14="http://schemas.microsoft.com/office/powerpoint/2010/main" val="16343341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7086"/>
            <a:ext cx="8229600" cy="5919077"/>
          </a:xfrm>
        </p:spPr>
        <p:txBody>
          <a:bodyPr/>
          <a:lstStyle/>
          <a:p>
            <a:r>
              <a:rPr lang="en-US" dirty="0" smtClean="0"/>
              <a:t>Differential gene expression data -&gt; set of genes</a:t>
            </a:r>
          </a:p>
          <a:p>
            <a:r>
              <a:rPr lang="en-US" dirty="0" smtClean="0"/>
              <a:t>Set of genes to infer biological pathways based on overrepresentation</a:t>
            </a:r>
          </a:p>
          <a:p>
            <a:r>
              <a:rPr lang="en-US" dirty="0" smtClean="0"/>
              <a:t>They did simulation showing standard </a:t>
            </a:r>
            <a:r>
              <a:rPr lang="en-US" dirty="0"/>
              <a:t>overrepresentation analysis identifies many false positive pathways along with the true positives. </a:t>
            </a:r>
            <a:endParaRPr lang="en-US" dirty="0" smtClean="0"/>
          </a:p>
          <a:p>
            <a:r>
              <a:rPr lang="en-US" dirty="0" smtClean="0"/>
              <a:t>Goal: </a:t>
            </a:r>
            <a:r>
              <a:rPr lang="en-US" dirty="0"/>
              <a:t>reducing the noise of the gene list input via community detection might decrease the number of false positive pathway </a:t>
            </a:r>
            <a:endParaRPr lang="en-US" dirty="0" smtClean="0"/>
          </a:p>
          <a:p>
            <a:endParaRPr lang="en-US" dirty="0" smtClean="0"/>
          </a:p>
          <a:p>
            <a:endParaRPr lang="en-US" dirty="0"/>
          </a:p>
        </p:txBody>
      </p:sp>
    </p:spTree>
    <p:extLst>
      <p:ext uri="{BB962C8B-B14F-4D97-AF65-F5344CB8AC3E}">
        <p14:creationId xmlns:p14="http://schemas.microsoft.com/office/powerpoint/2010/main" val="230280036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058"/>
            <a:ext cx="8229600" cy="5988106"/>
          </a:xfrm>
        </p:spPr>
        <p:txBody>
          <a:bodyPr>
            <a:normAutofit fontScale="85000" lnSpcReduction="10000"/>
          </a:bodyPr>
          <a:lstStyle/>
          <a:p>
            <a:r>
              <a:rPr lang="en-US" dirty="0" smtClean="0"/>
              <a:t>Candidate genes are overlaid onto a functional network</a:t>
            </a:r>
          </a:p>
          <a:p>
            <a:r>
              <a:rPr lang="en-US" dirty="0" smtClean="0"/>
              <a:t>Network is separated into communities via community detection</a:t>
            </a:r>
          </a:p>
          <a:p>
            <a:r>
              <a:rPr lang="en-US" dirty="0" smtClean="0"/>
              <a:t>Communities are subject to overrepresentation analysis</a:t>
            </a:r>
          </a:p>
          <a:p>
            <a:pPr lvl="1"/>
            <a:r>
              <a:rPr lang="en-US" dirty="0" smtClean="0"/>
              <a:t>Multiple testing corrections</a:t>
            </a:r>
          </a:p>
          <a:p>
            <a:r>
              <a:rPr lang="en-US" dirty="0" smtClean="0"/>
              <a:t>4 community detection approaches are evaluated</a:t>
            </a:r>
          </a:p>
          <a:p>
            <a:pPr lvl="1"/>
            <a:r>
              <a:rPr lang="en-US" dirty="0" err="1" smtClean="0"/>
              <a:t>Fastgreedy</a:t>
            </a:r>
            <a:endParaRPr lang="en-US" dirty="0" smtClean="0"/>
          </a:p>
          <a:p>
            <a:pPr lvl="1"/>
            <a:r>
              <a:rPr lang="en-US" dirty="0" err="1" smtClean="0"/>
              <a:t>Walktrap</a:t>
            </a:r>
            <a:endParaRPr lang="en-US" dirty="0" smtClean="0"/>
          </a:p>
          <a:p>
            <a:pPr lvl="1"/>
            <a:r>
              <a:rPr lang="en-US" dirty="0" smtClean="0"/>
              <a:t>Multilevel</a:t>
            </a:r>
          </a:p>
          <a:p>
            <a:pPr lvl="1"/>
            <a:r>
              <a:rPr lang="en-US" dirty="0" err="1" smtClean="0"/>
              <a:t>infomap</a:t>
            </a:r>
            <a:endParaRPr lang="en-US" dirty="0" smtClean="0"/>
          </a:p>
          <a:p>
            <a:r>
              <a:rPr lang="en-US" dirty="0" smtClean="0"/>
              <a:t>Above applied to identifying enriched pathways across high grade serous ovarian cancer (HGSC) subtypes. </a:t>
            </a:r>
          </a:p>
          <a:p>
            <a:endParaRPr lang="en-US" dirty="0" smtClean="0"/>
          </a:p>
          <a:p>
            <a:endParaRPr lang="en-US" dirty="0"/>
          </a:p>
          <a:p>
            <a:endParaRPr lang="en-US" dirty="0"/>
          </a:p>
        </p:txBody>
      </p:sp>
    </p:spTree>
    <p:extLst>
      <p:ext uri="{BB962C8B-B14F-4D97-AF65-F5344CB8AC3E}">
        <p14:creationId xmlns:p14="http://schemas.microsoft.com/office/powerpoint/2010/main" val="123542215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8-01-13 at 2.26.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00" y="0"/>
            <a:ext cx="7353124" cy="6858000"/>
          </a:xfrm>
          <a:prstGeom prst="rect">
            <a:avLst/>
          </a:prstGeom>
        </p:spPr>
      </p:pic>
    </p:spTree>
    <p:extLst>
      <p:ext uri="{BB962C8B-B14F-4D97-AF65-F5344CB8AC3E}">
        <p14:creationId xmlns:p14="http://schemas.microsoft.com/office/powerpoint/2010/main" val="41794410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6760"/>
            <a:ext cx="8229600" cy="5959403"/>
          </a:xfrm>
        </p:spPr>
        <p:txBody>
          <a:bodyPr/>
          <a:lstStyle/>
          <a:p>
            <a:pPr marL="0" indent="0">
              <a:buNone/>
            </a:pPr>
            <a:r>
              <a:rPr lang="en-US" dirty="0" smtClean="0"/>
              <a:t>Keynote: Carlos </a:t>
            </a:r>
            <a:r>
              <a:rPr lang="en-US" dirty="0" err="1" smtClean="0"/>
              <a:t>Bustamente</a:t>
            </a:r>
            <a:endParaRPr lang="en-US" dirty="0" smtClean="0"/>
          </a:p>
          <a:p>
            <a:pPr marL="0" indent="0">
              <a:buNone/>
            </a:pPr>
            <a:endParaRPr lang="en-US" dirty="0" smtClean="0"/>
          </a:p>
          <a:p>
            <a:pPr marL="0" indent="0">
              <a:buNone/>
            </a:pPr>
            <a:r>
              <a:rPr lang="en-US" dirty="0" smtClean="0"/>
              <a:t>-disappointing talk with full of advertisement</a:t>
            </a:r>
          </a:p>
          <a:p>
            <a:pPr marL="0" indent="0">
              <a:buNone/>
            </a:pPr>
            <a:r>
              <a:rPr lang="en-US" dirty="0" smtClean="0"/>
              <a:t>-talked about how bad the healthcare system is </a:t>
            </a:r>
          </a:p>
          <a:p>
            <a:pPr marL="0" indent="0">
              <a:buNone/>
            </a:pPr>
            <a:r>
              <a:rPr lang="en-US" dirty="0" smtClean="0"/>
              <a:t>-according to him, solution is not what government will do but the direct-to-consumer health products</a:t>
            </a:r>
          </a:p>
          <a:p>
            <a:pPr marL="0" indent="0">
              <a:buNone/>
            </a:pPr>
            <a:r>
              <a:rPr lang="en-US" dirty="0" smtClean="0"/>
              <a:t>-</a:t>
            </a:r>
            <a:r>
              <a:rPr lang="en-US" dirty="0" err="1" smtClean="0"/>
              <a:t>eg</a:t>
            </a:r>
            <a:r>
              <a:rPr lang="en-US" dirty="0" smtClean="0"/>
              <a:t>. You have to pay a lot for health insurance while you can test if you have cancer for a few hundred dollars using color genomics</a:t>
            </a:r>
            <a:endParaRPr lang="en-US" dirty="0"/>
          </a:p>
        </p:txBody>
      </p:sp>
    </p:spTree>
    <p:extLst>
      <p:ext uri="{BB962C8B-B14F-4D97-AF65-F5344CB8AC3E}">
        <p14:creationId xmlns:p14="http://schemas.microsoft.com/office/powerpoint/2010/main" val="3252884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1-13 at 2.29.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3913"/>
            <a:ext cx="9144000" cy="3140875"/>
          </a:xfrm>
          <a:prstGeom prst="rect">
            <a:avLst/>
          </a:prstGeom>
        </p:spPr>
      </p:pic>
    </p:spTree>
    <p:extLst>
      <p:ext uri="{BB962C8B-B14F-4D97-AF65-F5344CB8AC3E}">
        <p14:creationId xmlns:p14="http://schemas.microsoft.com/office/powerpoint/2010/main" val="380440964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1-13 at 2.33.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9745"/>
            <a:ext cx="9144000" cy="2401122"/>
          </a:xfrm>
          <a:prstGeom prst="rect">
            <a:avLst/>
          </a:prstGeom>
        </p:spPr>
      </p:pic>
    </p:spTree>
    <p:extLst>
      <p:ext uri="{BB962C8B-B14F-4D97-AF65-F5344CB8AC3E}">
        <p14:creationId xmlns:p14="http://schemas.microsoft.com/office/powerpoint/2010/main" val="193740725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4984"/>
            <a:ext cx="8229600" cy="5822437"/>
          </a:xfrm>
        </p:spPr>
        <p:txBody>
          <a:bodyPr/>
          <a:lstStyle/>
          <a:p>
            <a:r>
              <a:rPr lang="en-US" dirty="0" smtClean="0"/>
              <a:t>Restriction to access to data hinders the development and evaluation of ML algorithms</a:t>
            </a:r>
          </a:p>
          <a:p>
            <a:r>
              <a:rPr lang="en-US" dirty="0" smtClean="0"/>
              <a:t>Open data helps with the problem but oftentimes biomedical data </a:t>
            </a:r>
            <a:r>
              <a:rPr lang="en-US" dirty="0" smtClean="0"/>
              <a:t>doesn’t </a:t>
            </a:r>
            <a:r>
              <a:rPr lang="en-US" dirty="0" smtClean="0"/>
              <a:t>have ground truth</a:t>
            </a:r>
          </a:p>
          <a:p>
            <a:r>
              <a:rPr lang="en-US" dirty="0" smtClean="0"/>
              <a:t>Goal: simulate complex biomedical data to use as benchmark for ML algorithms</a:t>
            </a:r>
          </a:p>
          <a:p>
            <a:endParaRPr lang="en-US" dirty="0"/>
          </a:p>
        </p:txBody>
      </p:sp>
    </p:spTree>
    <p:extLst>
      <p:ext uri="{BB962C8B-B14F-4D97-AF65-F5344CB8AC3E}">
        <p14:creationId xmlns:p14="http://schemas.microsoft.com/office/powerpoint/2010/main" val="101282209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709255"/>
          </a:xfrm>
          <a:prstGeom prst="rect">
            <a:avLst/>
          </a:prstGeom>
        </p:spPr>
        <p:txBody>
          <a:bodyPr wrap="square">
            <a:spAutoFit/>
          </a:bodyPr>
          <a:lstStyle/>
          <a:p>
            <a:r>
              <a:rPr lang="en-US" sz="2900" dirty="0" smtClean="0"/>
              <a:t>Heuristic Identification of Biological Architectures for simulating Complex Hierarchical Interactions (HIBACHI) simulation method</a:t>
            </a:r>
            <a:endParaRPr lang="en-US" sz="2900" dirty="0"/>
          </a:p>
          <a:p>
            <a:pPr marL="457200" indent="-457200">
              <a:buFont typeface="Arial"/>
              <a:buChar char="•"/>
            </a:pPr>
            <a:r>
              <a:rPr lang="en-US" sz="2600" dirty="0" smtClean="0"/>
              <a:t>5 components</a:t>
            </a:r>
          </a:p>
          <a:p>
            <a:pPr marL="457200" indent="-457200">
              <a:buFont typeface="Arial"/>
              <a:buChar char="•"/>
            </a:pPr>
            <a:endParaRPr lang="en-US" sz="2600" dirty="0" smtClean="0"/>
          </a:p>
          <a:p>
            <a:pPr lvl="1"/>
            <a:r>
              <a:rPr lang="en-US" sz="2300" dirty="0" smtClean="0"/>
              <a:t>1- A </a:t>
            </a:r>
            <a:r>
              <a:rPr lang="en-US" sz="2300" dirty="0"/>
              <a:t>biology-based framework for simulation of complex biological systems </a:t>
            </a:r>
          </a:p>
          <a:p>
            <a:pPr marL="1371600" lvl="2" indent="-457200">
              <a:buFont typeface="Arial"/>
              <a:buChar char="•"/>
            </a:pPr>
            <a:r>
              <a:rPr lang="en-US" sz="2000" dirty="0" smtClean="0"/>
              <a:t>Protein-coding gene with a single non-synonymous genetic variant </a:t>
            </a:r>
          </a:p>
          <a:p>
            <a:pPr marL="1371600" lvl="2" indent="-457200">
              <a:buFont typeface="Arial"/>
              <a:buChar char="•"/>
            </a:pPr>
            <a:r>
              <a:rPr lang="en-US" sz="2000" dirty="0" smtClean="0"/>
              <a:t>Promoter and enhancer with single regulatory variants</a:t>
            </a:r>
          </a:p>
          <a:p>
            <a:pPr marL="1371600" lvl="2" indent="-457200">
              <a:buFont typeface="Arial"/>
              <a:buChar char="•"/>
            </a:pPr>
            <a:r>
              <a:rPr lang="en-US" sz="2000" dirty="0" smtClean="0"/>
              <a:t>Two genes code for TF with a variant</a:t>
            </a:r>
          </a:p>
          <a:p>
            <a:pPr marL="1371600" lvl="2" indent="-457200">
              <a:buFont typeface="Arial"/>
              <a:buChar char="•"/>
            </a:pPr>
            <a:r>
              <a:rPr lang="en-US" sz="2000" dirty="0" smtClean="0"/>
              <a:t>A variant in microRNA gene that participates in post-translational regulation</a:t>
            </a:r>
          </a:p>
          <a:p>
            <a:pPr marL="1371600" lvl="2" indent="-457200">
              <a:buFont typeface="Arial"/>
              <a:buChar char="•"/>
            </a:pPr>
            <a:r>
              <a:rPr lang="en-US" sz="2000" dirty="0" smtClean="0"/>
              <a:t>In total, this structure allowed for six genetic variants (coded 0, 1, 2) all influencing a protein product as a quantitative trait + an environmental factor (coded -2, -1, 0, 1, 2) to allow for non-genetic variation in the phenotypic values</a:t>
            </a:r>
          </a:p>
        </p:txBody>
      </p:sp>
    </p:spTree>
    <p:extLst>
      <p:ext uri="{BB962C8B-B14F-4D97-AF65-F5344CB8AC3E}">
        <p14:creationId xmlns:p14="http://schemas.microsoft.com/office/powerpoint/2010/main" val="235331727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7086"/>
            <a:ext cx="8229600" cy="5919077"/>
          </a:xfrm>
        </p:spPr>
        <p:txBody>
          <a:bodyPr/>
          <a:lstStyle/>
          <a:p>
            <a:pPr marL="0" indent="0">
              <a:buNone/>
            </a:pPr>
            <a:r>
              <a:rPr lang="en-US" dirty="0" smtClean="0"/>
              <a:t>2- </a:t>
            </a:r>
            <a:r>
              <a:rPr lang="en-US" dirty="0"/>
              <a:t>A mathematical framework for simulation of complex patterns </a:t>
            </a:r>
            <a:endParaRPr lang="en-US" dirty="0" smtClean="0"/>
          </a:p>
          <a:p>
            <a:pPr marL="0" indent="0">
              <a:buNone/>
            </a:pPr>
            <a:endParaRPr lang="en-US" dirty="0" smtClean="0"/>
          </a:p>
          <a:p>
            <a:pPr marL="0" indent="0">
              <a:buNone/>
            </a:pPr>
            <a:r>
              <a:rPr lang="en-US" dirty="0" smtClean="0"/>
              <a:t>	</a:t>
            </a:r>
            <a:r>
              <a:rPr lang="en-US" sz="2600" dirty="0" smtClean="0"/>
              <a:t>A set of mathematical functions that combines the genetic and </a:t>
            </a:r>
            <a:r>
              <a:rPr lang="en-US" sz="2600" dirty="0" err="1" smtClean="0"/>
              <a:t>enviromental</a:t>
            </a:r>
            <a:r>
              <a:rPr lang="en-US" sz="2600" dirty="0" smtClean="0"/>
              <a:t> effects that result in protein expression</a:t>
            </a:r>
          </a:p>
          <a:p>
            <a:pPr marL="0" indent="0">
              <a:buNone/>
            </a:pPr>
            <a:r>
              <a:rPr lang="en-US" sz="2600" dirty="0"/>
              <a:t>	</a:t>
            </a:r>
            <a:r>
              <a:rPr lang="en-US" sz="2600" dirty="0" smtClean="0"/>
              <a:t>the </a:t>
            </a:r>
            <a:r>
              <a:rPr lang="en-US" sz="2600" dirty="0"/>
              <a:t>protein expression value is dependent on mathematical functions of the six loci and the environmental factor </a:t>
            </a:r>
            <a:endParaRPr lang="en-US" sz="2600" dirty="0" smtClean="0"/>
          </a:p>
          <a:p>
            <a:pPr marL="0" indent="0">
              <a:buNone/>
            </a:pPr>
            <a:r>
              <a:rPr lang="en-US" sz="2600" dirty="0"/>
              <a:t>	</a:t>
            </a:r>
            <a:r>
              <a:rPr lang="en-US" sz="2600" dirty="0" smtClean="0"/>
              <a:t>that way we know the complex role of each component a priori</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137763368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2310"/>
            <a:ext cx="8229600" cy="5863854"/>
          </a:xfrm>
        </p:spPr>
        <p:txBody>
          <a:bodyPr/>
          <a:lstStyle/>
          <a:p>
            <a:pPr marL="0" indent="0">
              <a:buNone/>
            </a:pPr>
            <a:r>
              <a:rPr lang="en-US" dirty="0" smtClean="0"/>
              <a:t>3- </a:t>
            </a:r>
            <a:r>
              <a:rPr lang="en-US" dirty="0"/>
              <a:t>A liability threshold model for biology-based simulation </a:t>
            </a:r>
            <a:endParaRPr lang="en-US" dirty="0" smtClean="0"/>
          </a:p>
          <a:p>
            <a:pPr marL="0" indent="0">
              <a:buNone/>
            </a:pPr>
            <a:endParaRPr lang="en-US" dirty="0" smtClean="0"/>
          </a:p>
          <a:p>
            <a:pPr marL="0" indent="0">
              <a:buNone/>
            </a:pPr>
            <a:r>
              <a:rPr lang="en-US" sz="2800" dirty="0" smtClean="0"/>
              <a:t>	to </a:t>
            </a:r>
            <a:r>
              <a:rPr lang="en-US" sz="2800" dirty="0"/>
              <a:t>simulate disease from the distribution of phenotypic values generated from the genotypic values and mathematical </a:t>
            </a:r>
            <a:r>
              <a:rPr lang="en-US" sz="2800" dirty="0" smtClean="0"/>
              <a:t>functions. </a:t>
            </a:r>
          </a:p>
          <a:p>
            <a:pPr marL="0" indent="0">
              <a:buNone/>
            </a:pPr>
            <a:endParaRPr lang="en-US" sz="2800" dirty="0" smtClean="0"/>
          </a:p>
          <a:p>
            <a:pPr marL="0" indent="0">
              <a:buNone/>
            </a:pPr>
            <a:r>
              <a:rPr lang="en-US" sz="2800" dirty="0" smtClean="0"/>
              <a:t>liability </a:t>
            </a:r>
            <a:r>
              <a:rPr lang="en-US" sz="2800" dirty="0"/>
              <a:t>threshold </a:t>
            </a:r>
            <a:r>
              <a:rPr lang="en-US" sz="2800" dirty="0" smtClean="0">
                <a:sym typeface="Wingdings"/>
              </a:rPr>
              <a:t> </a:t>
            </a:r>
            <a:r>
              <a:rPr lang="en-US" sz="2800" dirty="0" smtClean="0"/>
              <a:t>particular </a:t>
            </a:r>
            <a:r>
              <a:rPr lang="en-US" sz="2800" dirty="0"/>
              <a:t>disease prevalence. </a:t>
            </a:r>
            <a:endParaRPr lang="en-US" sz="2800" dirty="0" smtClean="0"/>
          </a:p>
          <a:p>
            <a:pPr marL="0" indent="0">
              <a:buNone/>
            </a:pPr>
            <a:endParaRPr lang="en-US" dirty="0"/>
          </a:p>
        </p:txBody>
      </p:sp>
    </p:spTree>
    <p:extLst>
      <p:ext uri="{BB962C8B-B14F-4D97-AF65-F5344CB8AC3E}">
        <p14:creationId xmlns:p14="http://schemas.microsoft.com/office/powerpoint/2010/main" val="166676294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280"/>
            <a:ext cx="8229600" cy="5932883"/>
          </a:xfrm>
        </p:spPr>
        <p:txBody>
          <a:bodyPr>
            <a:normAutofit fontScale="92500" lnSpcReduction="20000"/>
          </a:bodyPr>
          <a:lstStyle/>
          <a:p>
            <a:pPr marL="0" indent="0">
              <a:buNone/>
            </a:pPr>
            <a:r>
              <a:rPr lang="en-US" dirty="0" smtClean="0"/>
              <a:t>4- Genetic </a:t>
            </a:r>
            <a:r>
              <a:rPr lang="en-US" dirty="0"/>
              <a:t>programming for model representation and stochastic search </a:t>
            </a:r>
            <a:endParaRPr lang="en-US" dirty="0" smtClean="0"/>
          </a:p>
          <a:p>
            <a:pPr marL="0" indent="0">
              <a:buNone/>
            </a:pPr>
            <a:endParaRPr lang="en-US" sz="2800" dirty="0"/>
          </a:p>
          <a:p>
            <a:pPr marL="0" indent="0">
              <a:buNone/>
            </a:pPr>
            <a:r>
              <a:rPr lang="en-US" sz="2800" dirty="0" smtClean="0"/>
              <a:t>To discover higher order models through fitness optimization</a:t>
            </a:r>
          </a:p>
          <a:p>
            <a:pPr marL="0" indent="0">
              <a:buNone/>
            </a:pPr>
            <a:endParaRPr lang="en-US" sz="2800" dirty="0"/>
          </a:p>
          <a:p>
            <a:pPr marL="0" indent="0">
              <a:buNone/>
            </a:pPr>
            <a:r>
              <a:rPr lang="en-US" sz="2800" dirty="0"/>
              <a:t>mix and match </a:t>
            </a:r>
            <a:r>
              <a:rPr lang="en-US" sz="2800" dirty="0" smtClean="0"/>
              <a:t>genomic modules (gene, TF binding, promoter, enhancer </a:t>
            </a:r>
            <a:r>
              <a:rPr lang="en-US" sz="2800" dirty="0" err="1" smtClean="0"/>
              <a:t>etc</a:t>
            </a:r>
            <a:r>
              <a:rPr lang="en-US" sz="2800" dirty="0" smtClean="0"/>
              <a:t>) </a:t>
            </a:r>
            <a:r>
              <a:rPr lang="en-US" sz="2800" dirty="0" smtClean="0">
                <a:sym typeface="Wingdings"/>
              </a:rPr>
              <a:t></a:t>
            </a:r>
            <a:r>
              <a:rPr lang="en-US" sz="2800" dirty="0" smtClean="0"/>
              <a:t> </a:t>
            </a:r>
            <a:r>
              <a:rPr lang="en-US" sz="2800" dirty="0"/>
              <a:t>new models that meet a simulation objective. </a:t>
            </a:r>
            <a:endParaRPr lang="en-US" sz="2800" dirty="0" smtClean="0"/>
          </a:p>
          <a:p>
            <a:pPr marL="0" indent="0">
              <a:buNone/>
            </a:pPr>
            <a:endParaRPr lang="en-US" sz="2800" dirty="0" smtClean="0"/>
          </a:p>
          <a:p>
            <a:pPr marL="0" indent="0">
              <a:buNone/>
            </a:pPr>
            <a:r>
              <a:rPr lang="en-US" dirty="0" smtClean="0"/>
              <a:t>5-An open-source HIBACHI software package </a:t>
            </a:r>
          </a:p>
          <a:p>
            <a:pPr marL="0" indent="0">
              <a:buNone/>
            </a:pPr>
            <a:endParaRPr lang="en-US" dirty="0"/>
          </a:p>
          <a:p>
            <a:pPr marL="0" indent="0">
              <a:buNone/>
            </a:pPr>
            <a:r>
              <a:rPr lang="en-US" dirty="0"/>
              <a:t>to generate synthetic datasets that have tailored performance for any given machine learning methods. </a:t>
            </a:r>
            <a:endParaRPr lang="en-US" dirty="0" smtClean="0"/>
          </a:p>
          <a:p>
            <a:pPr marL="0" indent="0">
              <a:buNone/>
            </a:pPr>
            <a:endParaRPr lang="en-US" dirty="0" smtClean="0"/>
          </a:p>
          <a:p>
            <a:pPr marL="0" indent="0">
              <a:buNone/>
            </a:pPr>
            <a:endParaRPr lang="en-US" sz="2800" dirty="0" smtClean="0"/>
          </a:p>
          <a:p>
            <a:pPr marL="0" indent="0">
              <a:buNone/>
            </a:pPr>
            <a:endParaRPr lang="en-US" dirty="0" smtClean="0"/>
          </a:p>
          <a:p>
            <a:endParaRPr lang="en-US" dirty="0"/>
          </a:p>
        </p:txBody>
      </p:sp>
    </p:spTree>
    <p:extLst>
      <p:ext uri="{BB962C8B-B14F-4D97-AF65-F5344CB8AC3E}">
        <p14:creationId xmlns:p14="http://schemas.microsoft.com/office/powerpoint/2010/main" val="351622550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8-01-13 at 3.13.3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3600"/>
            <a:ext cx="9144000" cy="2588455"/>
          </a:xfrm>
          <a:prstGeom prst="rect">
            <a:avLst/>
          </a:prstGeom>
        </p:spPr>
      </p:pic>
    </p:spTree>
    <p:extLst>
      <p:ext uri="{BB962C8B-B14F-4D97-AF65-F5344CB8AC3E}">
        <p14:creationId xmlns:p14="http://schemas.microsoft.com/office/powerpoint/2010/main" val="292157512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2756"/>
            <a:ext cx="8229600" cy="5753408"/>
          </a:xfrm>
        </p:spPr>
        <p:txBody>
          <a:bodyPr>
            <a:normAutofit lnSpcReduction="10000"/>
          </a:bodyPr>
          <a:lstStyle/>
          <a:p>
            <a:r>
              <a:rPr lang="en-US" dirty="0" smtClean="0"/>
              <a:t>Players have mutual benefit</a:t>
            </a:r>
          </a:p>
          <a:p>
            <a:r>
              <a:rPr lang="en-US" dirty="0" smtClean="0"/>
              <a:t>Predicting which coalitions will form, the joint actions that the groups take and the resulting collective benefit</a:t>
            </a:r>
          </a:p>
          <a:p>
            <a:r>
              <a:rPr lang="en-US" dirty="0"/>
              <a:t>seeking to identify players who tend to improve the performance--the relationship to a specific disease phenotype--of any coalition they join. </a:t>
            </a:r>
            <a:endParaRPr lang="en-US" dirty="0" smtClean="0"/>
          </a:p>
          <a:p>
            <a:r>
              <a:rPr lang="en-US" dirty="0"/>
              <a:t>ASD may be best explained by a combinatorial genetic model with varying </a:t>
            </a:r>
            <a:r>
              <a:rPr lang="en-US" dirty="0" err="1"/>
              <a:t>epistatic</a:t>
            </a:r>
            <a:r>
              <a:rPr lang="en-US" dirty="0"/>
              <a:t> interactions across many small effect mutations. </a:t>
            </a:r>
            <a:endParaRPr lang="en-US" dirty="0" smtClean="0"/>
          </a:p>
          <a:p>
            <a:endParaRPr lang="en-US" dirty="0"/>
          </a:p>
        </p:txBody>
      </p:sp>
    </p:spTree>
    <p:extLst>
      <p:ext uri="{BB962C8B-B14F-4D97-AF65-F5344CB8AC3E}">
        <p14:creationId xmlns:p14="http://schemas.microsoft.com/office/powerpoint/2010/main" val="201810066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5670"/>
            <a:ext cx="8229600" cy="5960494"/>
          </a:xfrm>
        </p:spPr>
        <p:txBody>
          <a:bodyPr/>
          <a:lstStyle/>
          <a:p>
            <a:r>
              <a:rPr lang="en-US" dirty="0" smtClean="0"/>
              <a:t>DATA: </a:t>
            </a:r>
            <a:r>
              <a:rPr lang="en-US" dirty="0"/>
              <a:t>30x-coverage whole genome sequencing data from the Hartwell Foundation’s Autism Research and Technology Initiative (</a:t>
            </a:r>
            <a:r>
              <a:rPr lang="en-US" dirty="0" err="1"/>
              <a:t>iHART</a:t>
            </a:r>
            <a:r>
              <a:rPr lang="en-US" dirty="0"/>
              <a:t>) </a:t>
            </a:r>
            <a:endParaRPr lang="en-US" dirty="0" smtClean="0"/>
          </a:p>
          <a:p>
            <a:pPr lvl="1"/>
            <a:r>
              <a:rPr lang="en-US" dirty="0"/>
              <a:t>the genomes and phenotypic measurements from 756 multiplex families containing at least two children affected by ASD, unaffected parents, and zero or more unaffected siblings. </a:t>
            </a:r>
            <a:endParaRPr lang="en-US" dirty="0" smtClean="0"/>
          </a:p>
          <a:p>
            <a:r>
              <a:rPr lang="en-US" dirty="0"/>
              <a:t>Quality control </a:t>
            </a:r>
            <a:r>
              <a:rPr lang="en-US" dirty="0" smtClean="0"/>
              <a:t>: </a:t>
            </a:r>
            <a:r>
              <a:rPr lang="en-US" dirty="0"/>
              <a:t>removal of non-</a:t>
            </a:r>
            <a:r>
              <a:rPr lang="en-US" dirty="0" err="1"/>
              <a:t>mendelian</a:t>
            </a:r>
            <a:r>
              <a:rPr lang="en-US" dirty="0"/>
              <a:t> variants, which removed sequencing error as well as de novo mutations. </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32179798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278"/>
            <a:ext cx="8229600" cy="5997886"/>
          </a:xfrm>
        </p:spPr>
        <p:txBody>
          <a:bodyPr>
            <a:normAutofit fontScale="92500" lnSpcReduction="20000"/>
          </a:bodyPr>
          <a:lstStyle/>
          <a:p>
            <a:r>
              <a:rPr lang="en-US" dirty="0" smtClean="0"/>
              <a:t>Keynote Jennifer Wagner, JD, PhD from </a:t>
            </a:r>
            <a:r>
              <a:rPr lang="en-US" dirty="0" err="1" smtClean="0"/>
              <a:t>Geisinger</a:t>
            </a:r>
            <a:endParaRPr lang="en-US" dirty="0" smtClean="0"/>
          </a:p>
          <a:p>
            <a:endParaRPr lang="en-US" dirty="0" smtClean="0"/>
          </a:p>
          <a:p>
            <a:pPr lvl="1"/>
            <a:r>
              <a:rPr lang="en-US" dirty="0" smtClean="0"/>
              <a:t>Has a k99 from </a:t>
            </a:r>
            <a:r>
              <a:rPr lang="en-US" dirty="0" err="1" smtClean="0"/>
              <a:t>nhgri</a:t>
            </a:r>
            <a:r>
              <a:rPr lang="en-US" dirty="0" smtClean="0"/>
              <a:t> to study ethics, diversity and privacy</a:t>
            </a:r>
          </a:p>
          <a:p>
            <a:pPr lvl="1"/>
            <a:r>
              <a:rPr lang="en-US" dirty="0" smtClean="0"/>
              <a:t>Pointed out that text mining to past </a:t>
            </a:r>
            <a:r>
              <a:rPr lang="en-US" dirty="0" err="1" smtClean="0"/>
              <a:t>psb</a:t>
            </a:r>
            <a:r>
              <a:rPr lang="en-US" dirty="0" smtClean="0"/>
              <a:t> proceedings only yield 2 hits for “privacy” </a:t>
            </a:r>
            <a:r>
              <a:rPr lang="mr-IN" dirty="0" smtClean="0"/>
              <a:t>–</a:t>
            </a:r>
            <a:r>
              <a:rPr lang="en-US" dirty="0" smtClean="0"/>
              <a:t> yet didn’t show up to my poster</a:t>
            </a:r>
          </a:p>
          <a:p>
            <a:pPr lvl="1"/>
            <a:r>
              <a:rPr lang="en-US" dirty="0" smtClean="0"/>
              <a:t>Talked about current issues in terms of diversity and privacy in genomics</a:t>
            </a:r>
          </a:p>
          <a:p>
            <a:pPr lvl="2"/>
            <a:r>
              <a:rPr lang="en-US" dirty="0"/>
              <a:t>the medicalization of the human genome and its policy implications; perspectives on DNA identification technologies and their utility in law enforcement, immigration, and other non-medical contexts; limitations of the Genetic Information Nondiscrimination </a:t>
            </a:r>
            <a:r>
              <a:rPr lang="en-US" dirty="0" smtClean="0"/>
              <a:t>Act</a:t>
            </a:r>
            <a:endParaRPr lang="en-US" dirty="0"/>
          </a:p>
          <a:p>
            <a:pPr lvl="1"/>
            <a:r>
              <a:rPr lang="en-US" dirty="0" smtClean="0"/>
              <a:t>Interested in policy making</a:t>
            </a:r>
          </a:p>
          <a:p>
            <a:pPr lvl="1"/>
            <a:r>
              <a:rPr lang="en-US" dirty="0" smtClean="0"/>
              <a:t>She could be a resource for the privacy and related work</a:t>
            </a:r>
            <a:endParaRPr lang="en-US" dirty="0"/>
          </a:p>
        </p:txBody>
      </p:sp>
    </p:spTree>
    <p:extLst>
      <p:ext uri="{BB962C8B-B14F-4D97-AF65-F5344CB8AC3E}">
        <p14:creationId xmlns:p14="http://schemas.microsoft.com/office/powerpoint/2010/main" val="2830612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8-01-13 at 3.27.3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450" y="0"/>
            <a:ext cx="5781040" cy="6858000"/>
          </a:xfrm>
          <a:prstGeom prst="rect">
            <a:avLst/>
          </a:prstGeom>
        </p:spPr>
      </p:pic>
      <p:sp>
        <p:nvSpPr>
          <p:cNvPr id="6" name="TextBox 5"/>
          <p:cNvSpPr txBox="1"/>
          <p:nvPr/>
        </p:nvSpPr>
        <p:spPr>
          <a:xfrm>
            <a:off x="5398930" y="885240"/>
            <a:ext cx="3384535" cy="2862323"/>
          </a:xfrm>
          <a:prstGeom prst="rect">
            <a:avLst/>
          </a:prstGeom>
          <a:noFill/>
        </p:spPr>
        <p:txBody>
          <a:bodyPr wrap="none" rtlCol="0">
            <a:spAutoFit/>
          </a:bodyPr>
          <a:lstStyle/>
          <a:p>
            <a:r>
              <a:rPr lang="en-US" dirty="0" smtClean="0"/>
              <a:t>LGD: likely gene disrupting</a:t>
            </a:r>
          </a:p>
          <a:p>
            <a:r>
              <a:rPr lang="en-US" dirty="0"/>
              <a:t>	</a:t>
            </a:r>
            <a:r>
              <a:rPr lang="en-US" dirty="0" smtClean="0"/>
              <a:t>include only loss-of-function </a:t>
            </a:r>
          </a:p>
          <a:p>
            <a:r>
              <a:rPr lang="en-US" dirty="0"/>
              <a:t>	</a:t>
            </a:r>
            <a:r>
              <a:rPr lang="en-US" dirty="0" smtClean="0"/>
              <a:t>variants</a:t>
            </a:r>
          </a:p>
          <a:p>
            <a:r>
              <a:rPr lang="en-US" dirty="0" err="1" smtClean="0"/>
              <a:t>CASh</a:t>
            </a:r>
            <a:r>
              <a:rPr lang="en-US" dirty="0" smtClean="0"/>
              <a:t>: multiple </a:t>
            </a:r>
            <a:r>
              <a:rPr lang="en-US" dirty="0" err="1" smtClean="0"/>
              <a:t>hyphotesis</a:t>
            </a:r>
            <a:r>
              <a:rPr lang="en-US" dirty="0" smtClean="0"/>
              <a:t> testing</a:t>
            </a:r>
          </a:p>
          <a:p>
            <a:r>
              <a:rPr lang="en-US" dirty="0" smtClean="0"/>
              <a:t> for coalition game theory</a:t>
            </a:r>
          </a:p>
          <a:p>
            <a:endParaRPr lang="en-US" dirty="0"/>
          </a:p>
          <a:p>
            <a:r>
              <a:rPr lang="en-US" dirty="0" smtClean="0"/>
              <a:t>Goal: </a:t>
            </a:r>
            <a:r>
              <a:rPr lang="en-US" dirty="0"/>
              <a:t>identify players who tend to </a:t>
            </a:r>
            <a:endParaRPr lang="en-US" dirty="0" smtClean="0"/>
          </a:p>
          <a:p>
            <a:r>
              <a:rPr lang="en-US" dirty="0" smtClean="0"/>
              <a:t>increase </a:t>
            </a:r>
            <a:r>
              <a:rPr lang="en-US" dirty="0"/>
              <a:t>the score of any </a:t>
            </a:r>
            <a:r>
              <a:rPr lang="en-US" dirty="0" smtClean="0"/>
              <a:t>coalition</a:t>
            </a:r>
          </a:p>
          <a:p>
            <a:r>
              <a:rPr lang="en-US" dirty="0" smtClean="0"/>
              <a:t> </a:t>
            </a:r>
            <a:r>
              <a:rPr lang="en-US" dirty="0"/>
              <a:t>they join. </a:t>
            </a:r>
            <a:endParaRPr lang="en-US" dirty="0" smtClean="0"/>
          </a:p>
          <a:p>
            <a:endParaRPr lang="en-US" dirty="0"/>
          </a:p>
        </p:txBody>
      </p:sp>
      <p:sp>
        <p:nvSpPr>
          <p:cNvPr id="7" name="TextBox 6"/>
          <p:cNvSpPr txBox="1"/>
          <p:nvPr/>
        </p:nvSpPr>
        <p:spPr>
          <a:xfrm>
            <a:off x="4737898" y="5964409"/>
            <a:ext cx="4019099" cy="369332"/>
          </a:xfrm>
          <a:prstGeom prst="rect">
            <a:avLst/>
          </a:prstGeom>
          <a:noFill/>
        </p:spPr>
        <p:txBody>
          <a:bodyPr wrap="none" rtlCol="0">
            <a:spAutoFit/>
          </a:bodyPr>
          <a:lstStyle/>
          <a:p>
            <a:r>
              <a:rPr lang="en-US" dirty="0" smtClean="0"/>
              <a:t>Compare CGT genes to knows ASD genes</a:t>
            </a:r>
            <a:endParaRPr lang="en-US" dirty="0"/>
          </a:p>
        </p:txBody>
      </p:sp>
      <p:pic>
        <p:nvPicPr>
          <p:cNvPr id="8" name="Picture 7" descr="Screen Shot 2018-01-13 at 3.31.5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7898" y="4539070"/>
            <a:ext cx="4170467" cy="925927"/>
          </a:xfrm>
          <a:prstGeom prst="rect">
            <a:avLst/>
          </a:prstGeom>
        </p:spPr>
      </p:pic>
    </p:spTree>
    <p:extLst>
      <p:ext uri="{BB962C8B-B14F-4D97-AF65-F5344CB8AC3E}">
        <p14:creationId xmlns:p14="http://schemas.microsoft.com/office/powerpoint/2010/main" val="67154454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8-01-13 at 3.30.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5300"/>
            <a:ext cx="9144000" cy="5847810"/>
          </a:xfrm>
          <a:prstGeom prst="rect">
            <a:avLst/>
          </a:prstGeom>
        </p:spPr>
      </p:pic>
    </p:spTree>
    <p:extLst>
      <p:ext uri="{BB962C8B-B14F-4D97-AF65-F5344CB8AC3E}">
        <p14:creationId xmlns:p14="http://schemas.microsoft.com/office/powerpoint/2010/main" val="220300637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305" y="0"/>
            <a:ext cx="8229600" cy="856135"/>
          </a:xfrm>
        </p:spPr>
        <p:txBody>
          <a:bodyPr/>
          <a:lstStyle/>
          <a:p>
            <a:r>
              <a:rPr lang="en-US" dirty="0" smtClean="0"/>
              <a:t>Notes from posters</a:t>
            </a:r>
            <a:endParaRPr lang="en-US" dirty="0"/>
          </a:p>
        </p:txBody>
      </p:sp>
      <p:pic>
        <p:nvPicPr>
          <p:cNvPr id="4" name="Picture 3" descr="Screen Shot 2018-01-13 at 3.37.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204" y="1054081"/>
            <a:ext cx="7625701" cy="2624413"/>
          </a:xfrm>
          <a:prstGeom prst="rect">
            <a:avLst/>
          </a:prstGeom>
        </p:spPr>
      </p:pic>
      <p:sp>
        <p:nvSpPr>
          <p:cNvPr id="5" name="TextBox 4"/>
          <p:cNvSpPr txBox="1"/>
          <p:nvPr/>
        </p:nvSpPr>
        <p:spPr>
          <a:xfrm>
            <a:off x="560805" y="4833179"/>
            <a:ext cx="5275803" cy="1200329"/>
          </a:xfrm>
          <a:prstGeom prst="rect">
            <a:avLst/>
          </a:prstGeom>
          <a:noFill/>
        </p:spPr>
        <p:txBody>
          <a:bodyPr wrap="none" rtlCol="0">
            <a:spAutoFit/>
          </a:bodyPr>
          <a:lstStyle/>
          <a:p>
            <a:r>
              <a:rPr lang="en-US" dirty="0" smtClean="0"/>
              <a:t>Uses Salmon for expression of </a:t>
            </a:r>
            <a:r>
              <a:rPr lang="en-US" dirty="0" err="1" smtClean="0"/>
              <a:t>Tes</a:t>
            </a:r>
            <a:endParaRPr lang="en-US" dirty="0" smtClean="0"/>
          </a:p>
          <a:p>
            <a:r>
              <a:rPr lang="en-US" dirty="0" smtClean="0"/>
              <a:t>Incorporates some chip-</a:t>
            </a:r>
            <a:r>
              <a:rPr lang="en-US" dirty="0" err="1" smtClean="0"/>
              <a:t>seq</a:t>
            </a:r>
            <a:r>
              <a:rPr lang="en-US" dirty="0"/>
              <a:t> </a:t>
            </a:r>
            <a:r>
              <a:rPr lang="en-US" dirty="0" smtClean="0"/>
              <a:t>data for the targets of </a:t>
            </a:r>
            <a:r>
              <a:rPr lang="en-US" dirty="0" err="1" smtClean="0"/>
              <a:t>Tes</a:t>
            </a:r>
            <a:endParaRPr lang="en-US" dirty="0" smtClean="0"/>
          </a:p>
          <a:p>
            <a:r>
              <a:rPr lang="en-US" dirty="0" smtClean="0"/>
              <a:t>600 </a:t>
            </a:r>
            <a:r>
              <a:rPr lang="en-US" dirty="0" err="1" smtClean="0"/>
              <a:t>rnaseq</a:t>
            </a:r>
            <a:r>
              <a:rPr lang="en-US" dirty="0" smtClean="0"/>
              <a:t> data from </a:t>
            </a:r>
            <a:r>
              <a:rPr lang="en-US" dirty="0" err="1" smtClean="0"/>
              <a:t>Ampad</a:t>
            </a:r>
            <a:r>
              <a:rPr lang="en-US" dirty="0" smtClean="0"/>
              <a:t> consortium about brain</a:t>
            </a:r>
          </a:p>
          <a:p>
            <a:r>
              <a:rPr lang="en-US" dirty="0" smtClean="0"/>
              <a:t>Submitted to cell reports, currently reviewing </a:t>
            </a:r>
            <a:endParaRPr lang="en-US" dirty="0"/>
          </a:p>
        </p:txBody>
      </p:sp>
    </p:spTree>
    <p:extLst>
      <p:ext uri="{BB962C8B-B14F-4D97-AF65-F5344CB8AC3E}">
        <p14:creationId xmlns:p14="http://schemas.microsoft.com/office/powerpoint/2010/main" val="396566912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8-01-13 at 3.46.0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5294"/>
            <a:ext cx="9144000" cy="371475"/>
          </a:xfrm>
          <a:prstGeom prst="rect">
            <a:avLst/>
          </a:prstGeom>
        </p:spPr>
      </p:pic>
      <p:sp>
        <p:nvSpPr>
          <p:cNvPr id="6" name="Rectangle 5"/>
          <p:cNvSpPr/>
          <p:nvPr/>
        </p:nvSpPr>
        <p:spPr>
          <a:xfrm>
            <a:off x="174736" y="888902"/>
            <a:ext cx="8969264" cy="1200329"/>
          </a:xfrm>
          <a:prstGeom prst="rect">
            <a:avLst/>
          </a:prstGeom>
        </p:spPr>
        <p:txBody>
          <a:bodyPr wrap="square">
            <a:spAutoFit/>
          </a:bodyPr>
          <a:lstStyle/>
          <a:p>
            <a:r>
              <a:rPr lang="en-US" dirty="0" smtClean="0"/>
              <a:t> integrating graph analysis, sequence alignment and functional analysis to evaluate </a:t>
            </a:r>
            <a:r>
              <a:rPr lang="en-US" dirty="0" err="1" smtClean="0"/>
              <a:t>pseudogene</a:t>
            </a:r>
            <a:r>
              <a:rPr lang="en-US" dirty="0" smtClean="0"/>
              <a:t>-gene relationship</a:t>
            </a:r>
          </a:p>
          <a:p>
            <a:endParaRPr lang="en-US" dirty="0"/>
          </a:p>
          <a:p>
            <a:endParaRPr lang="en-US" dirty="0"/>
          </a:p>
        </p:txBody>
      </p:sp>
      <p:pic>
        <p:nvPicPr>
          <p:cNvPr id="7" name="Picture 6" descr="Screen Shot 2018-01-13 at 3.47.4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0512" y="1613197"/>
            <a:ext cx="6307762" cy="4730822"/>
          </a:xfrm>
          <a:prstGeom prst="rect">
            <a:avLst/>
          </a:prstGeom>
        </p:spPr>
      </p:pic>
    </p:spTree>
    <p:extLst>
      <p:ext uri="{BB962C8B-B14F-4D97-AF65-F5344CB8AC3E}">
        <p14:creationId xmlns:p14="http://schemas.microsoft.com/office/powerpoint/2010/main" val="145329173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1-13 at 3.49.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 y="190500"/>
            <a:ext cx="8851900" cy="6464300"/>
          </a:xfrm>
          <a:prstGeom prst="rect">
            <a:avLst/>
          </a:prstGeom>
        </p:spPr>
      </p:pic>
    </p:spTree>
    <p:extLst>
      <p:ext uri="{BB962C8B-B14F-4D97-AF65-F5344CB8AC3E}">
        <p14:creationId xmlns:p14="http://schemas.microsoft.com/office/powerpoint/2010/main" val="234593918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395" y="232235"/>
            <a:ext cx="8369277" cy="6155951"/>
          </a:xfrm>
        </p:spPr>
        <p:txBody>
          <a:bodyPr>
            <a:normAutofit fontScale="25000" lnSpcReduction="20000"/>
          </a:bodyPr>
          <a:lstStyle/>
          <a:p>
            <a:pPr marL="0" indent="0">
              <a:buNone/>
            </a:pPr>
            <a:r>
              <a:rPr lang="en-US" sz="7200" dirty="0" smtClean="0">
                <a:effectLst/>
              </a:rPr>
              <a:t>Person from </a:t>
            </a:r>
            <a:r>
              <a:rPr lang="en-US" sz="7200" dirty="0" err="1" smtClean="0">
                <a:effectLst/>
              </a:rPr>
              <a:t>craig</a:t>
            </a:r>
            <a:r>
              <a:rPr lang="en-US" sz="7200" dirty="0" smtClean="0">
                <a:effectLst/>
              </a:rPr>
              <a:t> </a:t>
            </a:r>
            <a:r>
              <a:rPr lang="en-US" sz="7200" dirty="0" smtClean="0">
                <a:effectLst/>
              </a:rPr>
              <a:t>venter institute </a:t>
            </a:r>
            <a:r>
              <a:rPr lang="en-US" sz="7200" dirty="0" smtClean="0">
                <a:effectLst/>
              </a:rPr>
              <a:t> that I cannot find in the program</a:t>
            </a:r>
          </a:p>
          <a:p>
            <a:pPr marL="0" indent="0">
              <a:buNone/>
            </a:pPr>
            <a:endParaRPr lang="en-US" sz="7200" dirty="0" smtClean="0"/>
          </a:p>
          <a:p>
            <a:pPr marL="0" indent="0">
              <a:buNone/>
            </a:pPr>
            <a:r>
              <a:rPr lang="mr-IN" sz="7200" dirty="0" smtClean="0">
                <a:effectLst/>
              </a:rPr>
              <a:t>–</a:t>
            </a:r>
            <a:r>
              <a:rPr lang="en-US" sz="7200" dirty="0" smtClean="0">
                <a:effectLst/>
              </a:rPr>
              <a:t> </a:t>
            </a:r>
            <a:r>
              <a:rPr lang="en-US" sz="7200" dirty="0" smtClean="0">
                <a:effectLst/>
              </a:rPr>
              <a:t>tons of single cell </a:t>
            </a:r>
            <a:r>
              <a:rPr lang="en-US" sz="7200" dirty="0" err="1" smtClean="0">
                <a:effectLst/>
              </a:rPr>
              <a:t>rnaseq</a:t>
            </a:r>
            <a:r>
              <a:rPr lang="en-US" sz="7200" dirty="0" smtClean="0">
                <a:effectLst/>
              </a:rPr>
              <a:t> </a:t>
            </a:r>
            <a:r>
              <a:rPr lang="en-US" sz="7200" dirty="0" smtClean="0">
                <a:effectLst/>
              </a:rPr>
              <a:t>data from </a:t>
            </a:r>
            <a:r>
              <a:rPr lang="en-US" sz="7200" dirty="0" err="1"/>
              <a:t>allen</a:t>
            </a:r>
            <a:r>
              <a:rPr lang="en-US" sz="7200" dirty="0"/>
              <a:t> institute for brain research </a:t>
            </a:r>
            <a:endParaRPr lang="en-US" sz="7200" dirty="0" smtClean="0">
              <a:effectLst/>
            </a:endParaRPr>
          </a:p>
          <a:p>
            <a:pPr marL="0" indent="0">
              <a:buNone/>
            </a:pPr>
            <a:endParaRPr lang="en-US" sz="7200" dirty="0" smtClean="0"/>
          </a:p>
          <a:p>
            <a:r>
              <a:rPr lang="en-US" sz="7200" dirty="0" smtClean="0"/>
              <a:t>single cell phenotypes: </a:t>
            </a:r>
          </a:p>
          <a:p>
            <a:r>
              <a:rPr lang="en-US" sz="7200" dirty="0" smtClean="0"/>
              <a:t>cell type identification in </a:t>
            </a:r>
            <a:r>
              <a:rPr lang="en-US" sz="7200" dirty="0" err="1" smtClean="0"/>
              <a:t>postmorted</a:t>
            </a:r>
            <a:r>
              <a:rPr lang="en-US" sz="7200" dirty="0" smtClean="0"/>
              <a:t> human brain tissue: single cell </a:t>
            </a:r>
            <a:r>
              <a:rPr lang="en-US" sz="7200" dirty="0" err="1" smtClean="0"/>
              <a:t>rnaseq</a:t>
            </a:r>
            <a:r>
              <a:rPr lang="en-US" sz="7200" dirty="0" smtClean="0"/>
              <a:t>- cluster the data and clusters are different cell types. use it to classify cell types in new </a:t>
            </a:r>
            <a:r>
              <a:rPr lang="en-US" sz="7200" dirty="0" err="1" smtClean="0"/>
              <a:t>rna-seq</a:t>
            </a:r>
            <a:r>
              <a:rPr lang="en-US" sz="7200" dirty="0" smtClean="0"/>
              <a:t> data </a:t>
            </a:r>
          </a:p>
          <a:p>
            <a:pPr marL="0" indent="0">
              <a:buNone/>
            </a:pPr>
            <a:r>
              <a:rPr lang="en-US" sz="7200" dirty="0" smtClean="0"/>
              <a:t>	- transcriptional patterns </a:t>
            </a:r>
          </a:p>
          <a:p>
            <a:pPr marL="0" indent="0">
              <a:buNone/>
            </a:pPr>
            <a:endParaRPr lang="en-US" sz="7200" dirty="0" smtClean="0"/>
          </a:p>
          <a:p>
            <a:pPr marL="0" indent="0">
              <a:buNone/>
            </a:pPr>
            <a:r>
              <a:rPr lang="en-US" sz="7200" dirty="0" smtClean="0"/>
              <a:t>which gene features are most useful in classifying different cell types </a:t>
            </a:r>
          </a:p>
          <a:p>
            <a:pPr marL="0" indent="0">
              <a:buNone/>
            </a:pPr>
            <a:r>
              <a:rPr lang="en-US" sz="7200" dirty="0" smtClean="0"/>
              <a:t>are they useful in positively </a:t>
            </a:r>
            <a:r>
              <a:rPr lang="en-US" sz="7200" dirty="0" smtClean="0"/>
              <a:t>identifying cell types or excluding </a:t>
            </a:r>
            <a:r>
              <a:rPr lang="en-US" sz="7200" dirty="0" smtClean="0"/>
              <a:t>other cell types </a:t>
            </a:r>
          </a:p>
          <a:p>
            <a:pPr marL="0" indent="0">
              <a:buNone/>
            </a:pPr>
            <a:r>
              <a:rPr lang="en-US" sz="7200" dirty="0" smtClean="0"/>
              <a:t>minimum number of gene features that provide optimal cell type classification? </a:t>
            </a:r>
          </a:p>
          <a:p>
            <a:pPr marL="0" indent="0">
              <a:buNone/>
            </a:pPr>
            <a:endParaRPr lang="en-US" sz="7200" dirty="0" smtClean="0"/>
          </a:p>
          <a:p>
            <a:pPr marL="0" indent="0">
              <a:buNone/>
            </a:pPr>
            <a:r>
              <a:rPr lang="en-US" sz="7200" dirty="0" err="1" smtClean="0"/>
              <a:t>NSForest</a:t>
            </a:r>
            <a:r>
              <a:rPr lang="en-US" sz="7200" dirty="0" smtClean="0"/>
              <a:t>: a computational strategy to identify necessary and sufficient marker genes </a:t>
            </a:r>
          </a:p>
          <a:p>
            <a:pPr marL="0" indent="0">
              <a:buNone/>
            </a:pPr>
            <a:r>
              <a:rPr lang="en-US" sz="7200" dirty="0" smtClean="0"/>
              <a:t>- cluster membership&amp; lists of </a:t>
            </a:r>
            <a:r>
              <a:rPr lang="en-US" sz="7200" dirty="0" smtClean="0"/>
              <a:t>differential </a:t>
            </a:r>
            <a:r>
              <a:rPr lang="en-US" sz="7200" dirty="0" smtClean="0"/>
              <a:t>genes </a:t>
            </a:r>
          </a:p>
          <a:p>
            <a:pPr marL="0" indent="0">
              <a:buNone/>
            </a:pPr>
            <a:r>
              <a:rPr lang="en-US" sz="7200" dirty="0" smtClean="0"/>
              <a:t>-ranked list of useful genes </a:t>
            </a:r>
          </a:p>
          <a:p>
            <a:pPr marL="0" indent="0">
              <a:buNone/>
            </a:pPr>
            <a:r>
              <a:rPr lang="en-US" sz="7200" dirty="0" smtClean="0"/>
              <a:t>-necessary and sufficient genes = cluster specific marker genes </a:t>
            </a:r>
          </a:p>
          <a:p>
            <a:pPr marL="0" indent="0">
              <a:buNone/>
            </a:pPr>
            <a:r>
              <a:rPr lang="en-US" sz="7200" dirty="0" smtClean="0"/>
              <a:t>do FISH for their spatial organization </a:t>
            </a:r>
          </a:p>
          <a:p>
            <a:pPr marL="0" indent="0">
              <a:buNone/>
            </a:pPr>
            <a:r>
              <a:rPr lang="en-US" sz="7200" dirty="0" smtClean="0"/>
              <a:t>semantic </a:t>
            </a:r>
            <a:r>
              <a:rPr lang="en-US" sz="7200" dirty="0" smtClean="0"/>
              <a:t>definitions: </a:t>
            </a:r>
            <a:r>
              <a:rPr lang="en-US" sz="7200" dirty="0" smtClean="0"/>
              <a:t>cell ontology </a:t>
            </a:r>
          </a:p>
          <a:p>
            <a:pPr marL="0" indent="0">
              <a:buNone/>
            </a:pPr>
            <a:r>
              <a:rPr lang="en-US" sz="7200" dirty="0" smtClean="0"/>
              <a:t>reference database for statistical comparison </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05594604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104"/>
            <a:ext cx="8229600" cy="5741333"/>
          </a:xfrm>
        </p:spPr>
        <p:txBody>
          <a:bodyPr>
            <a:normAutofit/>
          </a:bodyPr>
          <a:lstStyle/>
          <a:p>
            <a:pPr marL="0" indent="0">
              <a:buNone/>
            </a:pPr>
            <a:r>
              <a:rPr lang="en-US" sz="2000" i="1" dirty="0"/>
              <a:t>Characterization of drug-induced splicing complexity in prostate cancer cell line using long read technology </a:t>
            </a:r>
            <a:r>
              <a:rPr lang="en-US" sz="2000" i="1" dirty="0" smtClean="0"/>
              <a:t>by </a:t>
            </a:r>
            <a:r>
              <a:rPr lang="en-US" sz="2000" i="1" dirty="0" err="1" smtClean="0"/>
              <a:t>Bojan</a:t>
            </a:r>
            <a:r>
              <a:rPr lang="en-US" sz="2000" i="1" dirty="0" smtClean="0"/>
              <a:t> </a:t>
            </a:r>
            <a:r>
              <a:rPr lang="en-US" sz="2000" i="1" dirty="0" err="1" smtClean="0"/>
              <a:t>Losic</a:t>
            </a:r>
            <a:r>
              <a:rPr lang="en-US" sz="2000" i="1" dirty="0" smtClean="0"/>
              <a:t> from </a:t>
            </a:r>
            <a:r>
              <a:rPr lang="en-US" sz="2000" i="1" dirty="0"/>
              <a:t>Icahn School of Medicine at Mount Sinai </a:t>
            </a:r>
            <a:endParaRPr lang="en-US" sz="2000" dirty="0"/>
          </a:p>
          <a:p>
            <a:r>
              <a:rPr lang="en-US" sz="2000" dirty="0"/>
              <a:t>Transcriptional landscape of drug synergy </a:t>
            </a:r>
          </a:p>
          <a:p>
            <a:r>
              <a:rPr lang="en-US" sz="2000" dirty="0"/>
              <a:t>synergistic gene </a:t>
            </a:r>
            <a:r>
              <a:rPr lang="en-US" sz="2000" dirty="0" err="1"/>
              <a:t>expression&amp;splicing</a:t>
            </a:r>
            <a:r>
              <a:rPr lang="en-US" sz="2000" dirty="0"/>
              <a:t>: short read RNA-</a:t>
            </a:r>
            <a:r>
              <a:rPr lang="en-US" sz="2000" dirty="0" err="1"/>
              <a:t>Seq</a:t>
            </a:r>
            <a:r>
              <a:rPr lang="en-US" sz="2000" dirty="0"/>
              <a:t> </a:t>
            </a:r>
          </a:p>
          <a:p>
            <a:r>
              <a:rPr lang="en-US" sz="2000" dirty="0"/>
              <a:t>stably expressed but alternatively spliced -&gt; differentially spliced genes are not differentially expressed </a:t>
            </a:r>
          </a:p>
          <a:p>
            <a:r>
              <a:rPr lang="en-US" sz="2000" dirty="0"/>
              <a:t>do long-read with </a:t>
            </a:r>
            <a:r>
              <a:rPr lang="en-US" sz="2000" dirty="0" err="1"/>
              <a:t>pacbio</a:t>
            </a:r>
            <a:r>
              <a:rPr lang="en-US" sz="2000" dirty="0"/>
              <a:t>: splice isoform phasing </a:t>
            </a:r>
          </a:p>
          <a:p>
            <a:r>
              <a:rPr lang="en-US" sz="2000" dirty="0"/>
              <a:t>long read assembly as de novo scaffold to find splicing phasing </a:t>
            </a:r>
          </a:p>
          <a:p>
            <a:r>
              <a:rPr lang="en-US" sz="2000" dirty="0" smtClean="0"/>
              <a:t>treatment </a:t>
            </a:r>
            <a:r>
              <a:rPr lang="en-US" sz="2000" dirty="0"/>
              <a:t>specific isoforms </a:t>
            </a:r>
          </a:p>
          <a:p>
            <a:pPr marL="0" indent="0">
              <a:buNone/>
            </a:pPr>
            <a:endParaRPr lang="en-US" dirty="0"/>
          </a:p>
        </p:txBody>
      </p:sp>
      <p:pic>
        <p:nvPicPr>
          <p:cNvPr id="4" name="Picture 3" descr="Screen Shot 2018-01-17 at 10.31.0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2670" y="3669290"/>
            <a:ext cx="5654462" cy="3088381"/>
          </a:xfrm>
          <a:prstGeom prst="rect">
            <a:avLst/>
          </a:prstGeom>
        </p:spPr>
      </p:pic>
    </p:spTree>
    <p:extLst>
      <p:ext uri="{BB962C8B-B14F-4D97-AF65-F5344CB8AC3E}">
        <p14:creationId xmlns:p14="http://schemas.microsoft.com/office/powerpoint/2010/main" val="4015571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1-13 at 3.53.0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05" y="1596657"/>
            <a:ext cx="8851900" cy="4254500"/>
          </a:xfrm>
          <a:prstGeom prst="rect">
            <a:avLst/>
          </a:prstGeom>
        </p:spPr>
      </p:pic>
      <p:sp>
        <p:nvSpPr>
          <p:cNvPr id="5" name="TextBox 4"/>
          <p:cNvSpPr txBox="1"/>
          <p:nvPr/>
        </p:nvSpPr>
        <p:spPr>
          <a:xfrm>
            <a:off x="1962816" y="5851157"/>
            <a:ext cx="5096267" cy="369332"/>
          </a:xfrm>
          <a:prstGeom prst="rect">
            <a:avLst/>
          </a:prstGeom>
          <a:noFill/>
        </p:spPr>
        <p:txBody>
          <a:bodyPr wrap="none" rtlCol="0">
            <a:spAutoFit/>
          </a:bodyPr>
          <a:lstStyle/>
          <a:p>
            <a:r>
              <a:rPr lang="en-US" dirty="0" smtClean="0"/>
              <a:t>Look out for more data, currently recruiting patients</a:t>
            </a:r>
            <a:endParaRPr lang="en-US" dirty="0"/>
          </a:p>
        </p:txBody>
      </p:sp>
      <p:sp>
        <p:nvSpPr>
          <p:cNvPr id="2" name="Rectangle 1"/>
          <p:cNvSpPr/>
          <p:nvPr/>
        </p:nvSpPr>
        <p:spPr>
          <a:xfrm>
            <a:off x="1080056" y="160678"/>
            <a:ext cx="7015157" cy="646331"/>
          </a:xfrm>
          <a:prstGeom prst="rect">
            <a:avLst/>
          </a:prstGeom>
        </p:spPr>
        <p:txBody>
          <a:bodyPr wrap="square">
            <a:spAutoFit/>
          </a:bodyPr>
          <a:lstStyle/>
          <a:p>
            <a:r>
              <a:rPr lang="en-US" dirty="0" err="1"/>
              <a:t>vence</a:t>
            </a:r>
            <a:r>
              <a:rPr lang="en-US" dirty="0"/>
              <a:t> </a:t>
            </a:r>
            <a:r>
              <a:rPr lang="en-US" dirty="0" err="1"/>
              <a:t>bonham</a:t>
            </a:r>
            <a:r>
              <a:rPr lang="en-US" dirty="0"/>
              <a:t> - invited speaker </a:t>
            </a:r>
          </a:p>
          <a:p>
            <a:r>
              <a:rPr lang="en-US" dirty="0"/>
              <a:t>insights: </a:t>
            </a:r>
            <a:r>
              <a:rPr lang="en-US" u="sng" dirty="0">
                <a:hlinkClick r:id="rId3"/>
              </a:rPr>
              <a:t>https://www.genome.gov/27564728/insights-eligibility/ </a:t>
            </a:r>
          </a:p>
        </p:txBody>
      </p:sp>
    </p:spTree>
    <p:extLst>
      <p:ext uri="{BB962C8B-B14F-4D97-AF65-F5344CB8AC3E}">
        <p14:creationId xmlns:p14="http://schemas.microsoft.com/office/powerpoint/2010/main" val="279254910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6760"/>
            <a:ext cx="8229600" cy="5959403"/>
          </a:xfrm>
        </p:spPr>
        <p:txBody>
          <a:bodyPr>
            <a:normAutofit fontScale="85000" lnSpcReduction="20000"/>
          </a:bodyPr>
          <a:lstStyle/>
          <a:p>
            <a:r>
              <a:rPr lang="en-US" dirty="0" smtClean="0"/>
              <a:t>Joe </a:t>
            </a:r>
            <a:r>
              <a:rPr lang="en-US" dirty="0" err="1" smtClean="0"/>
              <a:t>Corkery</a:t>
            </a:r>
            <a:r>
              <a:rPr lang="en-US" dirty="0" smtClean="0"/>
              <a:t> Head of Product, Google Cloud in Boston</a:t>
            </a:r>
          </a:p>
          <a:p>
            <a:pPr lvl="1"/>
            <a:r>
              <a:rPr lang="en-US" dirty="0" smtClean="0"/>
              <a:t>Mentions importance of differential privacy while using cloud</a:t>
            </a:r>
          </a:p>
          <a:p>
            <a:pPr marL="457200" lvl="1" indent="0">
              <a:buNone/>
            </a:pPr>
            <a:endParaRPr lang="en-US" dirty="0" smtClean="0"/>
          </a:p>
          <a:p>
            <a:r>
              <a:rPr lang="en-US" dirty="0" err="1"/>
              <a:t>Subha</a:t>
            </a:r>
            <a:r>
              <a:rPr lang="en-US" dirty="0"/>
              <a:t> </a:t>
            </a:r>
            <a:r>
              <a:rPr lang="en-US" dirty="0" err="1"/>
              <a:t>Madhavan</a:t>
            </a:r>
            <a:r>
              <a:rPr lang="en-US" dirty="0"/>
              <a:t> </a:t>
            </a:r>
            <a:endParaRPr lang="en-US" dirty="0" smtClean="0"/>
          </a:p>
          <a:p>
            <a:pPr marL="0" indent="0">
              <a:buNone/>
            </a:pPr>
            <a:r>
              <a:rPr lang="en-US" dirty="0" smtClean="0">
                <a:hlinkClick r:id="rId2"/>
              </a:rPr>
              <a:t>	clinicalgenome.org</a:t>
            </a:r>
            <a:endParaRPr lang="en-US" dirty="0"/>
          </a:p>
          <a:p>
            <a:pPr marL="0" indent="0">
              <a:buNone/>
            </a:pPr>
            <a:r>
              <a:rPr lang="en-US" dirty="0" smtClean="0"/>
              <a:t>	clinically </a:t>
            </a:r>
            <a:r>
              <a:rPr lang="en-US" dirty="0"/>
              <a:t>relevant variants and share </a:t>
            </a:r>
          </a:p>
          <a:p>
            <a:pPr marL="0" indent="0">
              <a:buNone/>
            </a:pPr>
            <a:r>
              <a:rPr lang="en-US" dirty="0" smtClean="0"/>
              <a:t>	somatic </a:t>
            </a:r>
            <a:r>
              <a:rPr lang="en-US" dirty="0"/>
              <a:t>variants in cancer patients </a:t>
            </a:r>
            <a:endParaRPr lang="en-US" dirty="0" smtClean="0"/>
          </a:p>
          <a:p>
            <a:pPr marL="0" indent="0">
              <a:buNone/>
            </a:pPr>
            <a:endParaRPr lang="en-US" dirty="0"/>
          </a:p>
          <a:p>
            <a:pPr marL="0" indent="0">
              <a:buNone/>
            </a:pPr>
            <a:r>
              <a:rPr lang="en-US" dirty="0" err="1"/>
              <a:t>mvld</a:t>
            </a:r>
            <a:r>
              <a:rPr lang="en-US" dirty="0"/>
              <a:t> = minimum variant level data - journal of genome medicine </a:t>
            </a:r>
          </a:p>
          <a:p>
            <a:pPr marL="0" indent="0">
              <a:buNone/>
            </a:pPr>
            <a:endParaRPr lang="en-US" dirty="0" smtClean="0"/>
          </a:p>
          <a:p>
            <a:pPr marL="0" indent="0">
              <a:buNone/>
            </a:pPr>
            <a:r>
              <a:rPr lang="en-US" dirty="0" err="1" smtClean="0"/>
              <a:t>clinvar</a:t>
            </a:r>
            <a:r>
              <a:rPr lang="en-US" dirty="0" smtClean="0"/>
              <a:t> </a:t>
            </a:r>
            <a:endParaRPr lang="en-US" dirty="0"/>
          </a:p>
          <a:p>
            <a:pPr marL="0" indent="0">
              <a:buNone/>
            </a:pPr>
            <a:r>
              <a:rPr lang="en-US" dirty="0" err="1"/>
              <a:t>subha.madhavan@georgetown.edu</a:t>
            </a:r>
            <a:r>
              <a:rPr lang="en-US" dirty="0"/>
              <a:t> </a:t>
            </a:r>
          </a:p>
          <a:p>
            <a:pPr lvl="1"/>
            <a:endParaRPr lang="en-US" dirty="0"/>
          </a:p>
          <a:p>
            <a:endParaRPr lang="en-US" dirty="0"/>
          </a:p>
        </p:txBody>
      </p:sp>
    </p:spTree>
    <p:extLst>
      <p:ext uri="{BB962C8B-B14F-4D97-AF65-F5344CB8AC3E}">
        <p14:creationId xmlns:p14="http://schemas.microsoft.com/office/powerpoint/2010/main" val="14988616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5038"/>
            <a:ext cx="8229600" cy="5831126"/>
          </a:xfrm>
        </p:spPr>
        <p:txBody>
          <a:bodyPr/>
          <a:lstStyle/>
          <a:p>
            <a:r>
              <a:rPr lang="en-US" dirty="0" smtClean="0"/>
              <a:t>Craig </a:t>
            </a:r>
            <a:r>
              <a:rPr lang="en-US" dirty="0" err="1" smtClean="0"/>
              <a:t>Ventor</a:t>
            </a:r>
            <a:r>
              <a:rPr lang="en-US" dirty="0" smtClean="0"/>
              <a:t> institute has a lot of data through human </a:t>
            </a:r>
            <a:r>
              <a:rPr lang="en-US" dirty="0" err="1" smtClean="0"/>
              <a:t>microbiome</a:t>
            </a:r>
            <a:r>
              <a:rPr lang="en-US" dirty="0" smtClean="0"/>
              <a:t> project</a:t>
            </a:r>
          </a:p>
          <a:p>
            <a:r>
              <a:rPr lang="en-US" i="1" dirty="0"/>
              <a:t>Data-driven Advice for Applying Machine Learning to Bioinformatics Problems </a:t>
            </a:r>
            <a:r>
              <a:rPr lang="en-US" i="1" dirty="0" smtClean="0"/>
              <a:t>from Jason Moore from </a:t>
            </a:r>
            <a:r>
              <a:rPr lang="en-US" i="1" dirty="0" err="1" smtClean="0"/>
              <a:t>Upenn</a:t>
            </a:r>
            <a:endParaRPr lang="en-US" i="1" dirty="0" smtClean="0"/>
          </a:p>
          <a:p>
            <a:pPr lvl="1"/>
            <a:r>
              <a:rPr lang="en-US" i="1" dirty="0" smtClean="0"/>
              <a:t>They have an accessible comparison of many many ML algorithms using same benchmark- check out if interested</a:t>
            </a:r>
            <a:endParaRPr lang="en-US" dirty="0"/>
          </a:p>
          <a:p>
            <a:endParaRPr lang="en-US" dirty="0"/>
          </a:p>
        </p:txBody>
      </p:sp>
    </p:spTree>
    <p:extLst>
      <p:ext uri="{BB962C8B-B14F-4D97-AF65-F5344CB8AC3E}">
        <p14:creationId xmlns:p14="http://schemas.microsoft.com/office/powerpoint/2010/main" val="2902706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1-13 at 1.30.0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9351"/>
            <a:ext cx="9144000" cy="3566872"/>
          </a:xfrm>
          <a:prstGeom prst="rect">
            <a:avLst/>
          </a:prstGeom>
        </p:spPr>
      </p:pic>
    </p:spTree>
    <p:extLst>
      <p:ext uri="{BB962C8B-B14F-4D97-AF65-F5344CB8AC3E}">
        <p14:creationId xmlns:p14="http://schemas.microsoft.com/office/powerpoint/2010/main" val="2594666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2229"/>
            <a:ext cx="8229600" cy="6029656"/>
          </a:xfrm>
        </p:spPr>
        <p:txBody>
          <a:bodyPr>
            <a:normAutofit/>
          </a:bodyPr>
          <a:lstStyle/>
          <a:p>
            <a:r>
              <a:rPr lang="en-US" dirty="0" smtClean="0"/>
              <a:t>To study cell specific response to drug</a:t>
            </a:r>
          </a:p>
          <a:p>
            <a:r>
              <a:rPr lang="en-US" dirty="0" smtClean="0"/>
              <a:t>Library of integrated cellular signatures (LINCS) program: 1m expression data from different cells exposed to different drugs</a:t>
            </a:r>
          </a:p>
          <a:p>
            <a:pPr lvl="1"/>
            <a:r>
              <a:rPr lang="en-US" dirty="0" smtClean="0"/>
              <a:t>20k drugs</a:t>
            </a:r>
          </a:p>
          <a:p>
            <a:pPr lvl="1"/>
            <a:r>
              <a:rPr lang="en-US" dirty="0" smtClean="0"/>
              <a:t>71 cell lines</a:t>
            </a:r>
          </a:p>
          <a:p>
            <a:r>
              <a:rPr lang="en-US" dirty="0" smtClean="0"/>
              <a:t>There are still gaps in the data</a:t>
            </a:r>
          </a:p>
          <a:p>
            <a:r>
              <a:rPr lang="en-US" dirty="0" smtClean="0"/>
              <a:t>Goal: </a:t>
            </a:r>
            <a:r>
              <a:rPr lang="en-US" dirty="0"/>
              <a:t>predicting </a:t>
            </a:r>
            <a:r>
              <a:rPr lang="en-US" i="1" dirty="0"/>
              <a:t>entire </a:t>
            </a:r>
            <a:r>
              <a:rPr lang="en-US" dirty="0"/>
              <a:t>expression profiles for cell-specific drug perturbations that have not yet been measured </a:t>
            </a:r>
            <a:endParaRPr lang="en-US" dirty="0" smtClean="0"/>
          </a:p>
          <a:p>
            <a:pPr marL="457200" lvl="1" indent="0">
              <a:buNone/>
            </a:pPr>
            <a:endParaRPr lang="en-US" dirty="0" smtClean="0"/>
          </a:p>
          <a:p>
            <a:pPr marL="0" indent="0">
              <a:buNone/>
            </a:pPr>
            <a:endParaRPr lang="en-US" dirty="0"/>
          </a:p>
        </p:txBody>
      </p:sp>
    </p:spTree>
    <p:extLst>
      <p:ext uri="{BB962C8B-B14F-4D97-AF65-F5344CB8AC3E}">
        <p14:creationId xmlns:p14="http://schemas.microsoft.com/office/powerpoint/2010/main" val="32073773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06"/>
            <a:ext cx="8229600" cy="5891466"/>
          </a:xfrm>
        </p:spPr>
        <p:txBody>
          <a:bodyPr/>
          <a:lstStyle/>
          <a:p>
            <a:r>
              <a:rPr lang="en-US" sz="2000" dirty="0" smtClean="0"/>
              <a:t>2 complementary approaches:</a:t>
            </a:r>
          </a:p>
          <a:p>
            <a:pPr lvl="1"/>
            <a:r>
              <a:rPr lang="en-US" sz="2000" i="1" dirty="0"/>
              <a:t>Drug Neighbor Profile Prediction </a:t>
            </a:r>
            <a:r>
              <a:rPr lang="en-US" sz="2000" dirty="0"/>
              <a:t>(DNPP) is inspired by K-nearest neighbors </a:t>
            </a:r>
            <a:r>
              <a:rPr lang="mr-IN" sz="2000" dirty="0" smtClean="0"/>
              <a:t>–</a:t>
            </a:r>
            <a:r>
              <a:rPr lang="en-US" sz="2000" dirty="0" smtClean="0"/>
              <a:t> local</a:t>
            </a:r>
          </a:p>
          <a:p>
            <a:pPr lvl="1"/>
            <a:r>
              <a:rPr lang="en-US" sz="2000" i="1" dirty="0"/>
              <a:t>Fast Low-Rank Tensor Completion </a:t>
            </a:r>
            <a:r>
              <a:rPr lang="en-US" sz="2000" dirty="0"/>
              <a:t>(</a:t>
            </a:r>
            <a:r>
              <a:rPr lang="en-US" sz="2000" dirty="0" err="1"/>
              <a:t>FaLRTC</a:t>
            </a:r>
            <a:r>
              <a:rPr lang="en-US" sz="2000" dirty="0" smtClean="0"/>
              <a:t>)</a:t>
            </a:r>
            <a:r>
              <a:rPr lang="en-US" sz="2000" i="1" dirty="0" smtClean="0"/>
              <a:t> </a:t>
            </a:r>
            <a:r>
              <a:rPr lang="en-US" sz="2000" dirty="0"/>
              <a:t>fills in the missing entries of a tensor using the observed entries </a:t>
            </a:r>
            <a:r>
              <a:rPr lang="en-US" sz="2000" dirty="0" smtClean="0"/>
              <a:t>- global</a:t>
            </a:r>
          </a:p>
          <a:p>
            <a:pPr lvl="1"/>
            <a:endParaRPr lang="en-US" dirty="0" smtClean="0"/>
          </a:p>
          <a:p>
            <a:pPr lvl="1"/>
            <a:endParaRPr lang="en-US" dirty="0"/>
          </a:p>
        </p:txBody>
      </p:sp>
      <p:pic>
        <p:nvPicPr>
          <p:cNvPr id="5" name="Picture 4" descr="Screen Shot 2018-01-13 at 1.38.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3656" y="1740656"/>
            <a:ext cx="5695575" cy="5117344"/>
          </a:xfrm>
          <a:prstGeom prst="rect">
            <a:avLst/>
          </a:prstGeom>
        </p:spPr>
      </p:pic>
    </p:spTree>
    <p:extLst>
      <p:ext uri="{BB962C8B-B14F-4D97-AF65-F5344CB8AC3E}">
        <p14:creationId xmlns:p14="http://schemas.microsoft.com/office/powerpoint/2010/main" val="291786509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192</TotalTime>
  <Words>1438</Words>
  <Application>Microsoft Macintosh PowerPoint</Application>
  <PresentationFormat>On-screen Show (4:3)</PresentationFormat>
  <Paragraphs>168</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Notes from posters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Gamze Gursoy</dc:creator>
  <cp:lastModifiedBy>Gamze Gursoy</cp:lastModifiedBy>
  <cp:revision>23</cp:revision>
  <dcterms:created xsi:type="dcterms:W3CDTF">2018-01-13T18:29:32Z</dcterms:created>
  <dcterms:modified xsi:type="dcterms:W3CDTF">2018-01-17T15:49:14Z</dcterms:modified>
</cp:coreProperties>
</file>