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6AC7"/>
    <a:srgbClr val="D43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1388"/>
  </p:normalViewPr>
  <p:slideViewPr>
    <p:cSldViewPr snapToGrid="0" snapToObjects="1">
      <p:cViewPr>
        <p:scale>
          <a:sx n="163" d="100"/>
          <a:sy n="163" d="100"/>
        </p:scale>
        <p:origin x="-152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CA6F5-081C-ED42-9FDF-1C9EC6352331}" type="datetimeFigureOut">
              <a:rPr lang="en-US" smtClean="0"/>
              <a:t>1/13/18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8B06A-C44B-C148-9640-2DA0737AF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17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053-77A6-B547-9CF1-A0B0282E06C5}" type="datetimeFigureOut">
              <a:rPr lang="en-US" smtClean="0"/>
              <a:t>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4B7D-F285-F549-8D8E-0AF31566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2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053-77A6-B547-9CF1-A0B0282E06C5}" type="datetimeFigureOut">
              <a:rPr lang="en-US" smtClean="0"/>
              <a:t>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4B7D-F285-F549-8D8E-0AF31566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7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053-77A6-B547-9CF1-A0B0282E06C5}" type="datetimeFigureOut">
              <a:rPr lang="en-US" smtClean="0"/>
              <a:t>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4B7D-F285-F549-8D8E-0AF31566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0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053-77A6-B547-9CF1-A0B0282E06C5}" type="datetimeFigureOut">
              <a:rPr lang="en-US" smtClean="0"/>
              <a:t>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4B7D-F285-F549-8D8E-0AF31566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87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053-77A6-B547-9CF1-A0B0282E06C5}" type="datetimeFigureOut">
              <a:rPr lang="en-US" smtClean="0"/>
              <a:t>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4B7D-F285-F549-8D8E-0AF31566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80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053-77A6-B547-9CF1-A0B0282E06C5}" type="datetimeFigureOut">
              <a:rPr lang="en-US" smtClean="0"/>
              <a:t>1/13/18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4B7D-F285-F549-8D8E-0AF31566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57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053-77A6-B547-9CF1-A0B0282E06C5}" type="datetimeFigureOut">
              <a:rPr lang="en-US" smtClean="0"/>
              <a:t>1/13/18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4B7D-F285-F549-8D8E-0AF31566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89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053-77A6-B547-9CF1-A0B0282E06C5}" type="datetimeFigureOut">
              <a:rPr lang="en-US" smtClean="0"/>
              <a:t>1/13/18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4B7D-F285-F549-8D8E-0AF31566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43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053-77A6-B547-9CF1-A0B0282E06C5}" type="datetimeFigureOut">
              <a:rPr lang="en-US" smtClean="0"/>
              <a:t>1/13/18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4B7D-F285-F549-8D8E-0AF31566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98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053-77A6-B547-9CF1-A0B0282E06C5}" type="datetimeFigureOut">
              <a:rPr lang="en-US" smtClean="0"/>
              <a:t>1/13/18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4B7D-F285-F549-8D8E-0AF31566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282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053-77A6-B547-9CF1-A0B0282E06C5}" type="datetimeFigureOut">
              <a:rPr lang="en-US" smtClean="0"/>
              <a:t>1/13/18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4B7D-F285-F549-8D8E-0AF31566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81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13053-77A6-B547-9CF1-A0B0282E06C5}" type="datetimeFigureOut">
              <a:rPr lang="en-US" smtClean="0"/>
              <a:t>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F4B7D-F285-F549-8D8E-0AF31566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91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1243728" y="1612126"/>
            <a:ext cx="9461981" cy="3579310"/>
            <a:chOff x="1243728" y="2443396"/>
            <a:chExt cx="9461981" cy="3579310"/>
          </a:xfrm>
        </p:grpSpPr>
        <p:sp>
          <p:nvSpPr>
            <p:cNvPr id="16" name="Rectangle 15"/>
            <p:cNvSpPr/>
            <p:nvPr/>
          </p:nvSpPr>
          <p:spPr>
            <a:xfrm rot="5400000">
              <a:off x="2148995" y="4855996"/>
              <a:ext cx="256661" cy="2067195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 rot="1742398">
              <a:off x="3331979" y="4929519"/>
              <a:ext cx="263424" cy="1093187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 rot="5400000">
              <a:off x="4519097" y="4025416"/>
              <a:ext cx="256661" cy="2067195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 rot="1742398">
              <a:off x="5702081" y="4098939"/>
              <a:ext cx="263424" cy="1093187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 rot="5400000">
              <a:off x="6889199" y="3196016"/>
              <a:ext cx="256661" cy="2067195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 rot="1742398">
              <a:off x="8072183" y="3269539"/>
              <a:ext cx="263424" cy="1093187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 rot="5400000">
              <a:off x="9254971" y="2369874"/>
              <a:ext cx="256661" cy="2067195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 rot="1742398">
              <a:off x="10442285" y="2443396"/>
              <a:ext cx="263424" cy="1093187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521800" y="2393522"/>
            <a:ext cx="1563523" cy="2004393"/>
            <a:chOff x="1382660" y="1986955"/>
            <a:chExt cx="1765726" cy="2379430"/>
          </a:xfrm>
        </p:grpSpPr>
        <p:pic>
          <p:nvPicPr>
            <p:cNvPr id="50" name="Picture 4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633" t="10319" r="23888" b="17615"/>
            <a:stretch/>
          </p:blipFill>
          <p:spPr>
            <a:xfrm rot="10800000">
              <a:off x="1382660" y="1986955"/>
              <a:ext cx="1765726" cy="2379430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7545" y="2233113"/>
              <a:ext cx="1466805" cy="1466805"/>
            </a:xfrm>
            <a:prstGeom prst="ellipse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1765590" y="4356074"/>
            <a:ext cx="1567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1953</a:t>
            </a:r>
            <a:endParaRPr lang="en-US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1243728" y="5237019"/>
            <a:ext cx="2067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Double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Helix</a:t>
            </a:r>
            <a:endParaRPr lang="en-US" sz="2800" dirty="0"/>
          </a:p>
        </p:txBody>
      </p:sp>
      <p:sp>
        <p:nvSpPr>
          <p:cNvPr id="39" name="TextBox 38"/>
          <p:cNvSpPr txBox="1"/>
          <p:nvPr/>
        </p:nvSpPr>
        <p:spPr>
          <a:xfrm>
            <a:off x="3684906" y="5308468"/>
            <a:ext cx="23305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Haemophilus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influenzae</a:t>
            </a:r>
            <a:r>
              <a:rPr lang="zh-CN" altLang="en-US" dirty="0" smtClean="0"/>
              <a:t> </a:t>
            </a:r>
            <a:r>
              <a:rPr lang="en-US" altLang="zh-CN" dirty="0" smtClean="0"/>
              <a:t>as</a:t>
            </a:r>
            <a:r>
              <a:rPr lang="zh-CN" altLang="en-US" dirty="0" smtClean="0"/>
              <a:t> </a:t>
            </a:r>
            <a:r>
              <a:rPr lang="en-US" altLang="zh-CN" dirty="0"/>
              <a:t>t</a:t>
            </a:r>
            <a:r>
              <a:rPr lang="en-US" altLang="zh-CN" dirty="0" smtClean="0"/>
              <a:t>he</a:t>
            </a:r>
            <a:r>
              <a:rPr lang="zh-CN" altLang="en-US" dirty="0" smtClean="0"/>
              <a:t> </a:t>
            </a:r>
            <a:r>
              <a:rPr lang="en-US" altLang="zh-CN" dirty="0" smtClean="0"/>
              <a:t>first</a:t>
            </a:r>
            <a:r>
              <a:rPr lang="zh-CN" altLang="en-US" dirty="0" smtClean="0"/>
              <a:t> </a:t>
            </a:r>
            <a:r>
              <a:rPr lang="en-US" altLang="zh-CN" dirty="0" smtClean="0"/>
              <a:t>organism’s</a:t>
            </a:r>
            <a:r>
              <a:rPr lang="zh-CN" altLang="en-US" dirty="0" smtClean="0"/>
              <a:t> </a:t>
            </a:r>
            <a:r>
              <a:rPr lang="en-US" altLang="zh-CN" dirty="0" smtClean="0"/>
              <a:t>genome</a:t>
            </a:r>
            <a:r>
              <a:rPr lang="zh-CN" altLang="en-US" dirty="0" smtClean="0"/>
              <a:t> </a:t>
            </a:r>
            <a:r>
              <a:rPr lang="en-US" altLang="zh-CN" dirty="0" smtClean="0"/>
              <a:t>completely</a:t>
            </a:r>
            <a:r>
              <a:rPr lang="zh-CN" altLang="en-US" dirty="0" smtClean="0"/>
              <a:t> </a:t>
            </a:r>
            <a:r>
              <a:rPr lang="en-US" altLang="zh-CN" dirty="0" smtClean="0"/>
              <a:t>sequenced</a:t>
            </a:r>
            <a:endParaRPr lang="en-US" dirty="0"/>
          </a:p>
        </p:txBody>
      </p:sp>
      <p:grpSp>
        <p:nvGrpSpPr>
          <p:cNvPr id="55" name="Group 54"/>
          <p:cNvGrpSpPr/>
          <p:nvPr/>
        </p:nvGrpSpPr>
        <p:grpSpPr>
          <a:xfrm>
            <a:off x="3890276" y="1530369"/>
            <a:ext cx="1570682" cy="2057551"/>
            <a:chOff x="3718537" y="174815"/>
            <a:chExt cx="1765726" cy="2379430"/>
          </a:xfrm>
        </p:grpSpPr>
        <p:pic>
          <p:nvPicPr>
            <p:cNvPr id="53" name="Picture 5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633" t="10319" r="23888" b="17615"/>
            <a:stretch/>
          </p:blipFill>
          <p:spPr>
            <a:xfrm rot="10800000">
              <a:off x="3718537" y="174815"/>
              <a:ext cx="1765726" cy="2379430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1803"/>
            <a:stretch/>
          </p:blipFill>
          <p:spPr>
            <a:xfrm>
              <a:off x="3837979" y="414829"/>
              <a:ext cx="1487057" cy="1511422"/>
            </a:xfrm>
            <a:prstGeom prst="ellipse">
              <a:avLst/>
            </a:prstGeom>
          </p:spPr>
        </p:pic>
      </p:grpSp>
      <p:sp>
        <p:nvSpPr>
          <p:cNvPr id="41" name="TextBox 40"/>
          <p:cNvSpPr txBox="1"/>
          <p:nvPr/>
        </p:nvSpPr>
        <p:spPr>
          <a:xfrm>
            <a:off x="4137746" y="3522147"/>
            <a:ext cx="1567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1995</a:t>
            </a:r>
            <a:endParaRPr lang="en-US" sz="3200" dirty="0"/>
          </a:p>
        </p:txBody>
      </p:sp>
      <p:sp>
        <p:nvSpPr>
          <p:cNvPr id="42" name="TextBox 41"/>
          <p:cNvSpPr txBox="1"/>
          <p:nvPr/>
        </p:nvSpPr>
        <p:spPr>
          <a:xfrm>
            <a:off x="3701292" y="4418648"/>
            <a:ext cx="20671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Sequenced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Genome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1243728" y="5718676"/>
            <a:ext cx="2088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discovery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double</a:t>
            </a:r>
            <a:r>
              <a:rPr lang="zh-CN" altLang="en-US" dirty="0" smtClean="0"/>
              <a:t> </a:t>
            </a:r>
            <a:r>
              <a:rPr lang="en-US" altLang="zh-CN" dirty="0" smtClean="0"/>
              <a:t>helix</a:t>
            </a:r>
            <a:r>
              <a:rPr lang="zh-CN" altLang="en-US" dirty="0" smtClean="0"/>
              <a:t> </a:t>
            </a:r>
            <a:r>
              <a:rPr lang="en-US" altLang="zh-CN" dirty="0" smtClean="0"/>
              <a:t>by</a:t>
            </a:r>
            <a:r>
              <a:rPr lang="zh-CN" altLang="en-US" dirty="0" smtClean="0"/>
              <a:t> </a:t>
            </a:r>
            <a:r>
              <a:rPr lang="en-US" altLang="zh-CN" dirty="0" smtClean="0"/>
              <a:t>James</a:t>
            </a:r>
            <a:r>
              <a:rPr lang="zh-CN" altLang="en-US" dirty="0" smtClean="0"/>
              <a:t> </a:t>
            </a:r>
            <a:r>
              <a:rPr lang="en-US" altLang="zh-CN" dirty="0" smtClean="0"/>
              <a:t>Watson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Francis</a:t>
            </a:r>
            <a:r>
              <a:rPr lang="zh-CN" altLang="en-US" dirty="0" smtClean="0"/>
              <a:t> </a:t>
            </a:r>
            <a:r>
              <a:rPr lang="en-US" altLang="zh-CN" dirty="0" smtClean="0"/>
              <a:t>Crick</a:t>
            </a:r>
            <a:endParaRPr lang="en-US" dirty="0"/>
          </a:p>
        </p:txBody>
      </p:sp>
      <p:grpSp>
        <p:nvGrpSpPr>
          <p:cNvPr id="56" name="Group 55"/>
          <p:cNvGrpSpPr/>
          <p:nvPr/>
        </p:nvGrpSpPr>
        <p:grpSpPr>
          <a:xfrm>
            <a:off x="6287516" y="750611"/>
            <a:ext cx="1566360" cy="2110771"/>
            <a:chOff x="6214274" y="466052"/>
            <a:chExt cx="1765726" cy="2379430"/>
          </a:xfrm>
        </p:grpSpPr>
        <p:pic>
          <p:nvPicPr>
            <p:cNvPr id="52" name="Picture 5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633" t="10319" r="23888" b="17615"/>
            <a:stretch/>
          </p:blipFill>
          <p:spPr>
            <a:xfrm rot="10800000">
              <a:off x="6214274" y="466052"/>
              <a:ext cx="1765726" cy="2379430"/>
            </a:xfrm>
            <a:prstGeom prst="rect">
              <a:avLst/>
            </a:prstGeom>
          </p:spPr>
        </p:pic>
        <p:pic>
          <p:nvPicPr>
            <p:cNvPr id="44" name="Picture 43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321" r="6874" b="15989"/>
            <a:stretch/>
          </p:blipFill>
          <p:spPr>
            <a:xfrm>
              <a:off x="6329359" y="691320"/>
              <a:ext cx="1492720" cy="1480908"/>
            </a:xfrm>
            <a:prstGeom prst="ellipse">
              <a:avLst/>
            </a:prstGeom>
          </p:spPr>
        </p:pic>
      </p:grpSp>
      <p:sp>
        <p:nvSpPr>
          <p:cNvPr id="45" name="TextBox 44"/>
          <p:cNvSpPr txBox="1"/>
          <p:nvPr/>
        </p:nvSpPr>
        <p:spPr>
          <a:xfrm>
            <a:off x="6555279" y="2761036"/>
            <a:ext cx="1567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2008</a:t>
            </a:r>
            <a:endParaRPr lang="en-US" sz="3200" dirty="0"/>
          </a:p>
        </p:txBody>
      </p:sp>
      <p:sp>
        <p:nvSpPr>
          <p:cNvPr id="46" name="TextBox 45"/>
          <p:cNvSpPr txBox="1"/>
          <p:nvPr/>
        </p:nvSpPr>
        <p:spPr>
          <a:xfrm>
            <a:off x="5962264" y="3562234"/>
            <a:ext cx="20671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/>
              <a:t>Thousand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Genomes</a:t>
            </a:r>
            <a:endParaRPr lang="en-US" sz="2800" dirty="0"/>
          </a:p>
        </p:txBody>
      </p:sp>
      <p:sp>
        <p:nvSpPr>
          <p:cNvPr id="47" name="TextBox 46"/>
          <p:cNvSpPr txBox="1"/>
          <p:nvPr/>
        </p:nvSpPr>
        <p:spPr>
          <a:xfrm>
            <a:off x="6164898" y="4467193"/>
            <a:ext cx="19850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By</a:t>
            </a:r>
            <a:r>
              <a:rPr lang="zh-CN" altLang="en-US" dirty="0" smtClean="0"/>
              <a:t> </a:t>
            </a:r>
            <a:r>
              <a:rPr lang="en-US" altLang="zh-CN" dirty="0" smtClean="0"/>
              <a:t>far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most</a:t>
            </a:r>
            <a:r>
              <a:rPr lang="zh-CN" altLang="en-US" dirty="0" smtClean="0"/>
              <a:t> </a:t>
            </a:r>
            <a:r>
              <a:rPr lang="en-US" altLang="zh-CN" dirty="0" smtClean="0"/>
              <a:t>detailed</a:t>
            </a:r>
            <a:r>
              <a:rPr lang="zh-CN" altLang="en-US" dirty="0" smtClean="0"/>
              <a:t> </a:t>
            </a:r>
            <a:r>
              <a:rPr lang="en-US" altLang="zh-CN" dirty="0" smtClean="0"/>
              <a:t>catalogue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human</a:t>
            </a:r>
            <a:r>
              <a:rPr lang="zh-CN" altLang="en-US" dirty="0" smtClean="0"/>
              <a:t> </a:t>
            </a:r>
            <a:r>
              <a:rPr lang="en-US" altLang="zh-CN" dirty="0" smtClean="0"/>
              <a:t>genetic</a:t>
            </a:r>
            <a:r>
              <a:rPr lang="zh-CN" altLang="en-US" dirty="0" smtClean="0"/>
              <a:t> </a:t>
            </a:r>
            <a:r>
              <a:rPr lang="en-US" altLang="zh-CN" dirty="0" smtClean="0"/>
              <a:t>variation</a:t>
            </a:r>
            <a:endParaRPr lang="en-US" dirty="0"/>
          </a:p>
        </p:txBody>
      </p:sp>
      <p:sp>
        <p:nvSpPr>
          <p:cNvPr id="48" name="Triangle 47"/>
          <p:cNvSpPr/>
          <p:nvPr/>
        </p:nvSpPr>
        <p:spPr>
          <a:xfrm rot="1659108">
            <a:off x="10536574" y="1189514"/>
            <a:ext cx="790730" cy="620986"/>
          </a:xfrm>
          <a:prstGeom prst="triangl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8707684" y="-63586"/>
            <a:ext cx="1566360" cy="2110771"/>
            <a:chOff x="8707684" y="256842"/>
            <a:chExt cx="1566360" cy="2110771"/>
          </a:xfrm>
        </p:grpSpPr>
        <p:pic>
          <p:nvPicPr>
            <p:cNvPr id="58" name="Picture 5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633" t="10319" r="23888" b="17615"/>
            <a:stretch/>
          </p:blipFill>
          <p:spPr>
            <a:xfrm rot="10800000">
              <a:off x="8707684" y="256842"/>
              <a:ext cx="1566360" cy="2110771"/>
            </a:xfrm>
            <a:prstGeom prst="rect">
              <a:avLst/>
            </a:prstGeom>
          </p:spPr>
        </p:pic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08093" y="476740"/>
              <a:ext cx="1325478" cy="1325478"/>
            </a:xfrm>
            <a:prstGeom prst="ellipse">
              <a:avLst/>
            </a:prstGeom>
          </p:spPr>
        </p:pic>
      </p:grpSp>
      <p:sp>
        <p:nvSpPr>
          <p:cNvPr id="60" name="TextBox 59"/>
          <p:cNvSpPr txBox="1"/>
          <p:nvPr/>
        </p:nvSpPr>
        <p:spPr>
          <a:xfrm>
            <a:off x="8966291" y="1953411"/>
            <a:ext cx="1567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20</a:t>
            </a:r>
            <a:r>
              <a:rPr lang="en-US" altLang="zh-CN" sz="3200" dirty="0" smtClean="0"/>
              <a:t>15</a:t>
            </a:r>
            <a:endParaRPr lang="en-US" sz="3200" dirty="0"/>
          </a:p>
        </p:txBody>
      </p:sp>
      <p:sp>
        <p:nvSpPr>
          <p:cNvPr id="62" name="TextBox 61"/>
          <p:cNvSpPr txBox="1"/>
          <p:nvPr/>
        </p:nvSpPr>
        <p:spPr>
          <a:xfrm>
            <a:off x="8414956" y="2723138"/>
            <a:ext cx="20671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/>
              <a:t>Integrated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health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data</a:t>
            </a:r>
            <a:endParaRPr lang="en-US" sz="2800" dirty="0"/>
          </a:p>
        </p:txBody>
      </p:sp>
      <p:sp>
        <p:nvSpPr>
          <p:cNvPr id="63" name="TextBox 62"/>
          <p:cNvSpPr txBox="1"/>
          <p:nvPr/>
        </p:nvSpPr>
        <p:spPr>
          <a:xfrm>
            <a:off x="8513816" y="3656304"/>
            <a:ext cx="23321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Study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 </a:t>
            </a:r>
            <a:r>
              <a:rPr lang="en-US" altLang="zh-CN" dirty="0" smtClean="0"/>
              <a:t>over</a:t>
            </a:r>
            <a:r>
              <a:rPr lang="zh-CN" altLang="en-US" dirty="0" smtClean="0"/>
              <a:t> </a:t>
            </a:r>
            <a:r>
              <a:rPr lang="en-US" altLang="zh-CN" dirty="0" smtClean="0"/>
              <a:t>0.5M</a:t>
            </a:r>
            <a:r>
              <a:rPr lang="zh-CN" altLang="en-US" dirty="0" smtClean="0"/>
              <a:t> </a:t>
            </a:r>
            <a:r>
              <a:rPr lang="en-US" altLang="zh-CN" dirty="0" smtClean="0"/>
              <a:t>participants</a:t>
            </a:r>
            <a:r>
              <a:rPr lang="zh-CN" altLang="en-US" dirty="0"/>
              <a:t> </a:t>
            </a:r>
            <a:r>
              <a:rPr lang="en-US" altLang="zh-CN" dirty="0" smtClean="0"/>
              <a:t>collecting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integrated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data</a:t>
            </a:r>
            <a:r>
              <a:rPr lang="zh-CN" altLang="en-US" dirty="0" smtClean="0"/>
              <a:t> </a:t>
            </a:r>
            <a:r>
              <a:rPr lang="en-US" altLang="zh-CN" dirty="0" smtClean="0"/>
              <a:t>from</a:t>
            </a:r>
            <a:r>
              <a:rPr lang="zh-CN" altLang="en-US" dirty="0" smtClean="0"/>
              <a:t> </a:t>
            </a:r>
            <a:r>
              <a:rPr lang="en-US" altLang="zh-CN" dirty="0" smtClean="0"/>
              <a:t>genotypes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phenotypic</a:t>
            </a:r>
            <a:r>
              <a:rPr lang="zh-CN" altLang="en-US" dirty="0" smtClean="0"/>
              <a:t> </a:t>
            </a:r>
            <a:r>
              <a:rPr lang="en-US" altLang="zh-CN" dirty="0" smtClean="0"/>
              <a:t>details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clinical</a:t>
            </a:r>
            <a:r>
              <a:rPr lang="zh-CN" altLang="en-US" dirty="0" smtClean="0"/>
              <a:t> </a:t>
            </a:r>
            <a:r>
              <a:rPr lang="en-US" altLang="zh-CN" dirty="0" smtClean="0"/>
              <a:t>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25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3170</TotalTime>
  <Words>59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DengXian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Mengting Gu</dc:creator>
  <cp:lastModifiedBy>Mengting Gu</cp:lastModifiedBy>
  <cp:revision>15</cp:revision>
  <dcterms:created xsi:type="dcterms:W3CDTF">2018-01-10T19:21:27Z</dcterms:created>
  <dcterms:modified xsi:type="dcterms:W3CDTF">2018-01-13T20:07:28Z</dcterms:modified>
</cp:coreProperties>
</file>