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2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0" autoAdjust="0"/>
    <p:restoredTop sz="94643" autoAdjust="0"/>
  </p:normalViewPr>
  <p:slideViewPr>
    <p:cSldViewPr snapToGrid="0" snapToObjects="1">
      <p:cViewPr>
        <p:scale>
          <a:sx n="114" d="100"/>
          <a:sy n="114" d="100"/>
        </p:scale>
        <p:origin x="4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09447-C9FD-2841-B338-8BAA826908A6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8EE8E-2539-8B41-A18D-24670CAEF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2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A415B-CD5C-0147-AF02-5351D9D2DF67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3EDF-6856-144A-B23D-36871971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790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416D8-3DB6-904D-9660-3AF43421FF73}" type="datetime1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7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4A91-F190-8E45-9D02-B603EFE2D554}" type="datetime1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A349-2B7D-0046-8E50-2208F22E8D3F}" type="datetime1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1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0E15-058E-114A-8E5E-A62A5482492E}" type="datetime1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99F2-15C2-124F-8B9D-2962E798142D}" type="datetime1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7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9246-0F98-BF4E-9013-A14344578636}" type="datetime1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BB8B-55D6-8746-87D6-EF0D1D3EAD6F}" type="datetime1">
              <a:rPr lang="en-US" smtClean="0"/>
              <a:t>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4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CEA4-831C-A443-A83F-444A1B2D8F65}" type="datetime1">
              <a:rPr lang="en-US" smtClean="0"/>
              <a:t>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3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7853-EF07-0545-844D-22266EE29303}" type="datetime1">
              <a:rPr lang="en-US" smtClean="0"/>
              <a:t>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7D8B-4BF8-5147-86BA-9C52F99F369D}" type="datetime1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3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5D4B-E3FA-E047-B0F0-A1E9D95ED6B4}" type="datetime1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6B107-8582-184C-BF58-D4C5E6474F67}" type="datetime1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C10A8-32EF-3746-A483-677EBF98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1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>
            <a:stCxn id="16" idx="0"/>
            <a:endCxn id="20" idx="4"/>
          </p:cNvCxnSpPr>
          <p:nvPr/>
        </p:nvCxnSpPr>
        <p:spPr>
          <a:xfrm flipV="1">
            <a:off x="3012441" y="3623548"/>
            <a:ext cx="588721" cy="692823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659303" y="4061649"/>
            <a:ext cx="6246399" cy="1609929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14" idx="0"/>
            <a:endCxn id="18" idx="4"/>
          </p:cNvCxnSpPr>
          <p:nvPr/>
        </p:nvCxnSpPr>
        <p:spPr>
          <a:xfrm flipH="1" flipV="1">
            <a:off x="2289154" y="3725076"/>
            <a:ext cx="75265" cy="574351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83788" y="4196324"/>
            <a:ext cx="2926080" cy="1382741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3023" y="5817999"/>
            <a:ext cx="6246399" cy="664499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84234" y="5937528"/>
            <a:ext cx="455678" cy="453258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27823" y="5937528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04712" y="5945558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94054" y="4950964"/>
            <a:ext cx="455678" cy="453258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6580" y="4299427"/>
            <a:ext cx="455678" cy="453258"/>
          </a:xfrm>
          <a:prstGeom prst="ellipse">
            <a:avLst/>
          </a:prstGeom>
          <a:solidFill>
            <a:schemeClr val="bg1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84602" y="4316371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90179" y="4604625"/>
            <a:ext cx="455678" cy="453258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373323" y="3170290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91277" y="2128767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35723" y="406407"/>
            <a:ext cx="455678" cy="453258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905702" y="5803851"/>
            <a:ext cx="76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SNPs 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905702" y="319129"/>
            <a:ext cx="947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Trait</a:t>
            </a:r>
            <a:endParaRPr lang="en-US" sz="2000" b="1" dirty="0"/>
          </a:p>
        </p:txBody>
      </p:sp>
      <p:cxnSp>
        <p:nvCxnSpPr>
          <p:cNvPr id="34" name="Straight Arrow Connector 33"/>
          <p:cNvCxnSpPr>
            <a:stCxn id="20" idx="0"/>
            <a:endCxn id="21" idx="4"/>
          </p:cNvCxnSpPr>
          <p:nvPr/>
        </p:nvCxnSpPr>
        <p:spPr>
          <a:xfrm flipH="1" flipV="1">
            <a:off x="2219116" y="2582025"/>
            <a:ext cx="1382046" cy="588265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33397" y="5977067"/>
            <a:ext cx="11684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rs11146020</a:t>
            </a:r>
          </a:p>
        </p:txBody>
      </p:sp>
      <p:sp>
        <p:nvSpPr>
          <p:cNvPr id="43" name="Connector 42"/>
          <p:cNvSpPr/>
          <p:nvPr/>
        </p:nvSpPr>
        <p:spPr>
          <a:xfrm>
            <a:off x="5441112" y="4743584"/>
            <a:ext cx="182880" cy="18288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64624" y="4640128"/>
            <a:ext cx="7136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GRIN1</a:t>
            </a:r>
          </a:p>
        </p:txBody>
      </p:sp>
      <p:sp>
        <p:nvSpPr>
          <p:cNvPr id="46" name="Connector 45"/>
          <p:cNvSpPr/>
          <p:nvPr/>
        </p:nvSpPr>
        <p:spPr>
          <a:xfrm>
            <a:off x="2121982" y="5088670"/>
            <a:ext cx="182880" cy="18288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5015710"/>
            <a:ext cx="1401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GH09H137166</a:t>
            </a:r>
          </a:p>
        </p:txBody>
      </p:sp>
      <p:sp>
        <p:nvSpPr>
          <p:cNvPr id="49" name="Connector 48"/>
          <p:cNvSpPr/>
          <p:nvPr/>
        </p:nvSpPr>
        <p:spPr>
          <a:xfrm>
            <a:off x="3578301" y="545442"/>
            <a:ext cx="182880" cy="18288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7577" y="435711"/>
            <a:ext cx="1352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Schizophrenia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2" name="Connector 51"/>
          <p:cNvSpPr/>
          <p:nvPr/>
        </p:nvSpPr>
        <p:spPr>
          <a:xfrm>
            <a:off x="2188764" y="3398250"/>
            <a:ext cx="182880" cy="18288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00452" y="3141456"/>
            <a:ext cx="101822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Excitatory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Synapse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5" name="Connector 54"/>
          <p:cNvSpPr/>
          <p:nvPr/>
        </p:nvSpPr>
        <p:spPr>
          <a:xfrm>
            <a:off x="3667325" y="2271790"/>
            <a:ext cx="182880" cy="18288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2530" y="1647851"/>
            <a:ext cx="137730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Glutamatergic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signaling</a:t>
            </a:r>
          </a:p>
        </p:txBody>
      </p:sp>
      <p:sp>
        <p:nvSpPr>
          <p:cNvPr id="64" name="Oval 63"/>
          <p:cNvSpPr/>
          <p:nvPr/>
        </p:nvSpPr>
        <p:spPr>
          <a:xfrm>
            <a:off x="4211115" y="406407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87874" y="410814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986507" y="481785"/>
            <a:ext cx="462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Age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195068" y="467962"/>
            <a:ext cx="485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BPD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7" name="Straight Arrow Connector 76"/>
          <p:cNvCxnSpPr>
            <a:stCxn id="12" idx="5"/>
            <a:endCxn id="9" idx="1"/>
          </p:cNvCxnSpPr>
          <p:nvPr/>
        </p:nvCxnSpPr>
        <p:spPr>
          <a:xfrm>
            <a:off x="2383000" y="5337844"/>
            <a:ext cx="967966" cy="666062"/>
          </a:xfrm>
          <a:prstGeom prst="straightConnector1">
            <a:avLst/>
          </a:prstGeom>
          <a:ln w="57150" cmpd="sng">
            <a:solidFill>
              <a:srgbClr val="3366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3076560" y="5041729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028794" y="4250122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757383" y="5071495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379779" y="4820945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 rot="1518293">
            <a:off x="3665672" y="5372852"/>
            <a:ext cx="492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1200" dirty="0" err="1" smtClean="0">
                <a:solidFill>
                  <a:schemeClr val="accent4">
                    <a:lumMod val="75000"/>
                  </a:schemeClr>
                </a:solidFill>
              </a:rPr>
              <a:t>QTL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790258" y="4196324"/>
            <a:ext cx="3003191" cy="1382741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Arrow Connector 122"/>
          <p:cNvCxnSpPr>
            <a:stCxn id="78" idx="6"/>
            <a:endCxn id="103" idx="2"/>
          </p:cNvCxnSpPr>
          <p:nvPr/>
        </p:nvCxnSpPr>
        <p:spPr>
          <a:xfrm>
            <a:off x="3532238" y="5268358"/>
            <a:ext cx="2225145" cy="29766"/>
          </a:xfrm>
          <a:prstGeom prst="straightConnector1">
            <a:avLst/>
          </a:prstGeom>
          <a:ln w="25400">
            <a:solidFill>
              <a:srgbClr val="FF66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 rot="19899149">
            <a:off x="4854922" y="5522168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8000"/>
                </a:solidFill>
              </a:rPr>
              <a:t>eQTL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072518" y="4210923"/>
            <a:ext cx="77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Genes</a:t>
            </a:r>
            <a:endParaRPr lang="en-US" sz="16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3601162" y="4242679"/>
            <a:ext cx="1140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Enhancers</a:t>
            </a:r>
            <a:endParaRPr lang="en-US" sz="1600" b="1" dirty="0"/>
          </a:p>
        </p:txBody>
      </p:sp>
      <p:sp>
        <p:nvSpPr>
          <p:cNvPr id="136" name="Rectangle 135"/>
          <p:cNvSpPr/>
          <p:nvPr/>
        </p:nvSpPr>
        <p:spPr>
          <a:xfrm>
            <a:off x="4049142" y="4996907"/>
            <a:ext cx="943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GRN linkage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152" name="Connector 151"/>
          <p:cNvSpPr/>
          <p:nvPr/>
        </p:nvSpPr>
        <p:spPr>
          <a:xfrm>
            <a:off x="3410019" y="6062302"/>
            <a:ext cx="182880" cy="18288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Connector 152"/>
          <p:cNvCxnSpPr/>
          <p:nvPr/>
        </p:nvCxnSpPr>
        <p:spPr>
          <a:xfrm flipH="1">
            <a:off x="1459830" y="5184225"/>
            <a:ext cx="68316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1459830" y="6164223"/>
            <a:ext cx="2026958" cy="796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" idx="7"/>
            <a:endCxn id="103" idx="3"/>
          </p:cNvCxnSpPr>
          <p:nvPr/>
        </p:nvCxnSpPr>
        <p:spPr>
          <a:xfrm flipV="1">
            <a:off x="4816769" y="5458375"/>
            <a:ext cx="1007346" cy="545531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0" idx="1"/>
            <a:endCxn id="78" idx="5"/>
          </p:cNvCxnSpPr>
          <p:nvPr/>
        </p:nvCxnSpPr>
        <p:spPr>
          <a:xfrm flipH="1" flipV="1">
            <a:off x="3465506" y="5428609"/>
            <a:ext cx="1029049" cy="575297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Oval 171"/>
          <p:cNvSpPr/>
          <p:nvPr/>
        </p:nvSpPr>
        <p:spPr>
          <a:xfrm>
            <a:off x="7360988" y="2128767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5249805" y="3173847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5874632" y="3170290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3022455" y="3579160"/>
            <a:ext cx="712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modQTL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990690" y="3570669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FF00FF"/>
                </a:solidFill>
              </a:rPr>
              <a:t>f</a:t>
            </a:r>
            <a:r>
              <a:rPr lang="en-US" sz="1200" dirty="0" err="1" smtClean="0">
                <a:solidFill>
                  <a:srgbClr val="FF00FF"/>
                </a:solidFill>
              </a:rPr>
              <a:t>QTL</a:t>
            </a:r>
            <a:endParaRPr lang="en-US" sz="1200" dirty="0">
              <a:solidFill>
                <a:srgbClr val="FF00FF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8175039" y="2543113"/>
            <a:ext cx="7927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Latent</a:t>
            </a: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Factors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7954101" y="1080345"/>
            <a:ext cx="947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Hidden</a:t>
            </a:r>
          </a:p>
          <a:p>
            <a:r>
              <a:rPr lang="en-US" sz="2000" b="1" dirty="0" smtClean="0"/>
              <a:t>Layers</a:t>
            </a:r>
            <a:endParaRPr lang="en-US" sz="2000" b="1" dirty="0"/>
          </a:p>
        </p:txBody>
      </p:sp>
      <p:sp>
        <p:nvSpPr>
          <p:cNvPr id="210" name="TextBox 209"/>
          <p:cNvSpPr txBox="1"/>
          <p:nvPr/>
        </p:nvSpPr>
        <p:spPr>
          <a:xfrm>
            <a:off x="7895709" y="4047144"/>
            <a:ext cx="1505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Gene Regulatory</a:t>
            </a:r>
          </a:p>
          <a:p>
            <a:r>
              <a:rPr lang="en-US" sz="2000" b="1" dirty="0" smtClean="0"/>
              <a:t>Network</a:t>
            </a:r>
            <a:endParaRPr lang="en-US" sz="2000" b="1" dirty="0"/>
          </a:p>
        </p:txBody>
      </p:sp>
      <p:sp>
        <p:nvSpPr>
          <p:cNvPr id="218" name="Oval 217"/>
          <p:cNvSpPr/>
          <p:nvPr/>
        </p:nvSpPr>
        <p:spPr>
          <a:xfrm>
            <a:off x="3056395" y="1258990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3999354" y="1248872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4870822" y="1248872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5749310" y="1248872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1" name="Straight Arrow Connector 230"/>
          <p:cNvCxnSpPr>
            <a:endCxn id="22" idx="4"/>
          </p:cNvCxnSpPr>
          <p:nvPr/>
        </p:nvCxnSpPr>
        <p:spPr>
          <a:xfrm flipV="1">
            <a:off x="2304862" y="2538700"/>
            <a:ext cx="610591" cy="694207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stCxn id="18" idx="0"/>
            <a:endCxn id="21" idx="4"/>
          </p:cNvCxnSpPr>
          <p:nvPr/>
        </p:nvCxnSpPr>
        <p:spPr>
          <a:xfrm flipH="1" flipV="1">
            <a:off x="2219116" y="2582025"/>
            <a:ext cx="70038" cy="689793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endCxn id="168" idx="4"/>
          </p:cNvCxnSpPr>
          <p:nvPr/>
        </p:nvCxnSpPr>
        <p:spPr>
          <a:xfrm flipV="1">
            <a:off x="2261487" y="2591840"/>
            <a:ext cx="2176674" cy="885114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endCxn id="187" idx="4"/>
          </p:cNvCxnSpPr>
          <p:nvPr/>
        </p:nvCxnSpPr>
        <p:spPr>
          <a:xfrm flipV="1">
            <a:off x="2243219" y="2617748"/>
            <a:ext cx="3000462" cy="684308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endCxn id="170" idx="3"/>
          </p:cNvCxnSpPr>
          <p:nvPr/>
        </p:nvCxnSpPr>
        <p:spPr>
          <a:xfrm flipV="1">
            <a:off x="2264441" y="2370534"/>
            <a:ext cx="4655188" cy="931524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endCxn id="172" idx="3"/>
          </p:cNvCxnSpPr>
          <p:nvPr/>
        </p:nvCxnSpPr>
        <p:spPr>
          <a:xfrm flipV="1">
            <a:off x="2264441" y="2515647"/>
            <a:ext cx="5163279" cy="796310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endCxn id="21" idx="4"/>
          </p:cNvCxnSpPr>
          <p:nvPr/>
        </p:nvCxnSpPr>
        <p:spPr>
          <a:xfrm flipH="1" flipV="1">
            <a:off x="2219116" y="2582025"/>
            <a:ext cx="631542" cy="569041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endCxn id="22" idx="4"/>
          </p:cNvCxnSpPr>
          <p:nvPr/>
        </p:nvCxnSpPr>
        <p:spPr>
          <a:xfrm flipV="1">
            <a:off x="2824421" y="2538700"/>
            <a:ext cx="91032" cy="698621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endCxn id="168" idx="4"/>
          </p:cNvCxnSpPr>
          <p:nvPr/>
        </p:nvCxnSpPr>
        <p:spPr>
          <a:xfrm flipV="1">
            <a:off x="2921647" y="2591840"/>
            <a:ext cx="1516514" cy="776826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>
            <a:endCxn id="22" idx="5"/>
          </p:cNvCxnSpPr>
          <p:nvPr/>
        </p:nvCxnSpPr>
        <p:spPr>
          <a:xfrm flipH="1" flipV="1">
            <a:off x="3076560" y="2472322"/>
            <a:ext cx="544997" cy="695623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endCxn id="168" idx="4"/>
          </p:cNvCxnSpPr>
          <p:nvPr/>
        </p:nvCxnSpPr>
        <p:spPr>
          <a:xfrm flipV="1">
            <a:off x="3696346" y="2591840"/>
            <a:ext cx="741815" cy="775411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 flipV="1">
            <a:off x="3625517" y="2637046"/>
            <a:ext cx="1509812" cy="529484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endCxn id="170" idx="3"/>
          </p:cNvCxnSpPr>
          <p:nvPr/>
        </p:nvCxnSpPr>
        <p:spPr>
          <a:xfrm flipV="1">
            <a:off x="3625517" y="2370534"/>
            <a:ext cx="3294112" cy="795996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>
            <a:endCxn id="172" idx="3"/>
          </p:cNvCxnSpPr>
          <p:nvPr/>
        </p:nvCxnSpPr>
        <p:spPr>
          <a:xfrm flipV="1">
            <a:off x="3669140" y="2515647"/>
            <a:ext cx="3758580" cy="635420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87614" y="3146234"/>
            <a:ext cx="455678" cy="453258"/>
          </a:xfrm>
          <a:prstGeom prst="ellipse">
            <a:avLst/>
          </a:prstGeom>
          <a:solidFill>
            <a:schemeClr val="bg1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61315" y="3271818"/>
            <a:ext cx="455678" cy="453258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4" name="Straight Arrow Connector 263"/>
          <p:cNvCxnSpPr>
            <a:endCxn id="21" idx="4"/>
          </p:cNvCxnSpPr>
          <p:nvPr/>
        </p:nvCxnSpPr>
        <p:spPr>
          <a:xfrm flipH="1" flipV="1">
            <a:off x="2219116" y="2582025"/>
            <a:ext cx="2522622" cy="562048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endCxn id="22" idx="5"/>
          </p:cNvCxnSpPr>
          <p:nvPr/>
        </p:nvCxnSpPr>
        <p:spPr>
          <a:xfrm flipH="1" flipV="1">
            <a:off x="3076560" y="2472322"/>
            <a:ext cx="1671539" cy="632839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endCxn id="23" idx="5"/>
          </p:cNvCxnSpPr>
          <p:nvPr/>
        </p:nvCxnSpPr>
        <p:spPr>
          <a:xfrm flipH="1" flipV="1">
            <a:off x="3917651" y="2515647"/>
            <a:ext cx="793736" cy="590334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>
            <a:stCxn id="175" idx="0"/>
          </p:cNvCxnSpPr>
          <p:nvPr/>
        </p:nvCxnSpPr>
        <p:spPr>
          <a:xfrm flipH="1" flipV="1">
            <a:off x="4494555" y="2370535"/>
            <a:ext cx="265480" cy="752434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endCxn id="187" idx="4"/>
          </p:cNvCxnSpPr>
          <p:nvPr/>
        </p:nvCxnSpPr>
        <p:spPr>
          <a:xfrm flipV="1">
            <a:off x="4775819" y="2617748"/>
            <a:ext cx="467862" cy="505221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endCxn id="170" idx="3"/>
          </p:cNvCxnSpPr>
          <p:nvPr/>
        </p:nvCxnSpPr>
        <p:spPr>
          <a:xfrm flipV="1">
            <a:off x="4790258" y="2370534"/>
            <a:ext cx="2129371" cy="737836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stCxn id="175" idx="0"/>
          </p:cNvCxnSpPr>
          <p:nvPr/>
        </p:nvCxnSpPr>
        <p:spPr>
          <a:xfrm flipV="1">
            <a:off x="4760035" y="2515648"/>
            <a:ext cx="2667685" cy="607321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4532196" y="3122969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1" name="Straight Arrow Connector 280"/>
          <p:cNvCxnSpPr>
            <a:endCxn id="21" idx="4"/>
          </p:cNvCxnSpPr>
          <p:nvPr/>
        </p:nvCxnSpPr>
        <p:spPr>
          <a:xfrm flipH="1" flipV="1">
            <a:off x="2219116" y="2582025"/>
            <a:ext cx="3229569" cy="588265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>
            <a:endCxn id="22" idx="5"/>
          </p:cNvCxnSpPr>
          <p:nvPr/>
        </p:nvCxnSpPr>
        <p:spPr>
          <a:xfrm flipH="1" flipV="1">
            <a:off x="3076560" y="2472322"/>
            <a:ext cx="2364553" cy="701526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>
            <a:stCxn id="177" idx="0"/>
            <a:endCxn id="168" idx="4"/>
          </p:cNvCxnSpPr>
          <p:nvPr/>
        </p:nvCxnSpPr>
        <p:spPr>
          <a:xfrm flipH="1" flipV="1">
            <a:off x="4438161" y="2591840"/>
            <a:ext cx="1039483" cy="582007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endCxn id="187" idx="4"/>
          </p:cNvCxnSpPr>
          <p:nvPr/>
        </p:nvCxnSpPr>
        <p:spPr>
          <a:xfrm flipH="1" flipV="1">
            <a:off x="5243681" y="2617748"/>
            <a:ext cx="182661" cy="556100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>
            <a:endCxn id="170" idx="3"/>
          </p:cNvCxnSpPr>
          <p:nvPr/>
        </p:nvCxnSpPr>
        <p:spPr>
          <a:xfrm flipV="1">
            <a:off x="5460157" y="2370534"/>
            <a:ext cx="1459472" cy="801806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>
            <a:endCxn id="172" idx="3"/>
          </p:cNvCxnSpPr>
          <p:nvPr/>
        </p:nvCxnSpPr>
        <p:spPr>
          <a:xfrm flipV="1">
            <a:off x="5448685" y="2515647"/>
            <a:ext cx="1979035" cy="647924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>
            <a:stCxn id="178" idx="0"/>
            <a:endCxn id="21" idx="4"/>
          </p:cNvCxnSpPr>
          <p:nvPr/>
        </p:nvCxnSpPr>
        <p:spPr>
          <a:xfrm flipH="1" flipV="1">
            <a:off x="2219116" y="2582025"/>
            <a:ext cx="3883355" cy="588265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 flipV="1">
            <a:off x="3076560" y="2457723"/>
            <a:ext cx="3027914" cy="712096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>
            <a:endCxn id="23" idx="5"/>
          </p:cNvCxnSpPr>
          <p:nvPr/>
        </p:nvCxnSpPr>
        <p:spPr>
          <a:xfrm flipH="1" flipV="1">
            <a:off x="3917651" y="2515647"/>
            <a:ext cx="2186823" cy="633048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>
            <a:stCxn id="178" idx="0"/>
            <a:endCxn id="168" idx="4"/>
          </p:cNvCxnSpPr>
          <p:nvPr/>
        </p:nvCxnSpPr>
        <p:spPr>
          <a:xfrm flipH="1" flipV="1">
            <a:off x="4438161" y="2591840"/>
            <a:ext cx="1664310" cy="578450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/>
          <p:cNvCxnSpPr>
            <a:endCxn id="187" idx="4"/>
          </p:cNvCxnSpPr>
          <p:nvPr/>
        </p:nvCxnSpPr>
        <p:spPr>
          <a:xfrm flipH="1" flipV="1">
            <a:off x="5243681" y="2617748"/>
            <a:ext cx="782714" cy="543752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>
            <a:stCxn id="178" idx="0"/>
            <a:endCxn id="170" idx="3"/>
          </p:cNvCxnSpPr>
          <p:nvPr/>
        </p:nvCxnSpPr>
        <p:spPr>
          <a:xfrm flipV="1">
            <a:off x="6102471" y="2370534"/>
            <a:ext cx="817158" cy="799756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>
            <a:endCxn id="172" idx="3"/>
          </p:cNvCxnSpPr>
          <p:nvPr/>
        </p:nvCxnSpPr>
        <p:spPr>
          <a:xfrm flipV="1">
            <a:off x="6101552" y="2515647"/>
            <a:ext cx="1326168" cy="643749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stCxn id="171" idx="0"/>
            <a:endCxn id="172" idx="3"/>
          </p:cNvCxnSpPr>
          <p:nvPr/>
        </p:nvCxnSpPr>
        <p:spPr>
          <a:xfrm flipV="1">
            <a:off x="7360988" y="2515647"/>
            <a:ext cx="66732" cy="630587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>
            <a:stCxn id="178" idx="0"/>
          </p:cNvCxnSpPr>
          <p:nvPr/>
        </p:nvCxnSpPr>
        <p:spPr>
          <a:xfrm flipV="1">
            <a:off x="6102471" y="2497297"/>
            <a:ext cx="1316994" cy="672993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/>
          <p:nvPr/>
        </p:nvCxnSpPr>
        <p:spPr>
          <a:xfrm flipV="1">
            <a:off x="7361073" y="2520480"/>
            <a:ext cx="66732" cy="630587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>
            <a:endCxn id="170" idx="4"/>
          </p:cNvCxnSpPr>
          <p:nvPr/>
        </p:nvCxnSpPr>
        <p:spPr>
          <a:xfrm flipH="1" flipV="1">
            <a:off x="7080736" y="2436912"/>
            <a:ext cx="280337" cy="671459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>
            <a:endCxn id="187" idx="4"/>
          </p:cNvCxnSpPr>
          <p:nvPr/>
        </p:nvCxnSpPr>
        <p:spPr>
          <a:xfrm flipH="1" flipV="1">
            <a:off x="5243681" y="2617748"/>
            <a:ext cx="2109175" cy="526326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>
            <a:endCxn id="168" idx="4"/>
          </p:cNvCxnSpPr>
          <p:nvPr/>
        </p:nvCxnSpPr>
        <p:spPr>
          <a:xfrm flipH="1" flipV="1">
            <a:off x="4438161" y="2591840"/>
            <a:ext cx="2850138" cy="734641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>
            <a:endCxn id="23" idx="5"/>
          </p:cNvCxnSpPr>
          <p:nvPr/>
        </p:nvCxnSpPr>
        <p:spPr>
          <a:xfrm flipH="1" flipV="1">
            <a:off x="3917651" y="2515647"/>
            <a:ext cx="3407032" cy="645784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>
            <a:stCxn id="171" idx="0"/>
            <a:endCxn id="22" idx="5"/>
          </p:cNvCxnSpPr>
          <p:nvPr/>
        </p:nvCxnSpPr>
        <p:spPr>
          <a:xfrm flipH="1" flipV="1">
            <a:off x="3076560" y="2472322"/>
            <a:ext cx="4284428" cy="673912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>
            <a:stCxn id="171" idx="0"/>
            <a:endCxn id="21" idx="4"/>
          </p:cNvCxnSpPr>
          <p:nvPr/>
        </p:nvCxnSpPr>
        <p:spPr>
          <a:xfrm flipH="1" flipV="1">
            <a:off x="2219116" y="2582025"/>
            <a:ext cx="5141872" cy="564209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591007" y="2823817"/>
            <a:ext cx="1316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Cell Fraction</a:t>
            </a:r>
            <a:endParaRPr lang="en-US" sz="1600" b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3394760" y="2820841"/>
            <a:ext cx="974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Module</a:t>
            </a:r>
            <a:endParaRPr lang="en-US" sz="1600" b="1" dirty="0"/>
          </a:p>
        </p:txBody>
      </p:sp>
      <p:sp>
        <p:nvSpPr>
          <p:cNvPr id="171" name="Oval 170"/>
          <p:cNvSpPr/>
          <p:nvPr/>
        </p:nvSpPr>
        <p:spPr>
          <a:xfrm>
            <a:off x="7133149" y="3146234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5015842" y="2164490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5" name="Straight Arrow Connector 334"/>
          <p:cNvCxnSpPr>
            <a:stCxn id="21" idx="0"/>
            <a:endCxn id="218" idx="4"/>
          </p:cNvCxnSpPr>
          <p:nvPr/>
        </p:nvCxnSpPr>
        <p:spPr>
          <a:xfrm flipV="1">
            <a:off x="2219116" y="1712248"/>
            <a:ext cx="1065118" cy="416519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>
            <a:stCxn id="22" idx="0"/>
            <a:endCxn id="218" idx="4"/>
          </p:cNvCxnSpPr>
          <p:nvPr/>
        </p:nvCxnSpPr>
        <p:spPr>
          <a:xfrm flipV="1">
            <a:off x="2915453" y="1712248"/>
            <a:ext cx="368781" cy="373194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>
            <a:stCxn id="23" idx="0"/>
            <a:endCxn id="218" idx="4"/>
          </p:cNvCxnSpPr>
          <p:nvPr/>
        </p:nvCxnSpPr>
        <p:spPr>
          <a:xfrm flipH="1" flipV="1">
            <a:off x="3284234" y="1712248"/>
            <a:ext cx="472310" cy="416519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>
            <a:stCxn id="168" idx="1"/>
          </p:cNvCxnSpPr>
          <p:nvPr/>
        </p:nvCxnSpPr>
        <p:spPr>
          <a:xfrm flipH="1" flipV="1">
            <a:off x="3477042" y="1839382"/>
            <a:ext cx="800012" cy="365578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>
            <a:stCxn id="187" idx="0"/>
            <a:endCxn id="218" idx="5"/>
          </p:cNvCxnSpPr>
          <p:nvPr/>
        </p:nvCxnSpPr>
        <p:spPr>
          <a:xfrm flipH="1" flipV="1">
            <a:off x="3445341" y="1645870"/>
            <a:ext cx="1798340" cy="518620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/>
          <p:cNvCxnSpPr>
            <a:stCxn id="170" idx="1"/>
            <a:endCxn id="218" idx="5"/>
          </p:cNvCxnSpPr>
          <p:nvPr/>
        </p:nvCxnSpPr>
        <p:spPr>
          <a:xfrm flipH="1" flipV="1">
            <a:off x="3445341" y="1645870"/>
            <a:ext cx="3474288" cy="404162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>
            <a:stCxn id="172" idx="2"/>
            <a:endCxn id="218" idx="5"/>
          </p:cNvCxnSpPr>
          <p:nvPr/>
        </p:nvCxnSpPr>
        <p:spPr>
          <a:xfrm flipH="1" flipV="1">
            <a:off x="3445341" y="1645870"/>
            <a:ext cx="3915647" cy="709526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>
            <a:stCxn id="219" idx="4"/>
            <a:endCxn id="21" idx="0"/>
          </p:cNvCxnSpPr>
          <p:nvPr/>
        </p:nvCxnSpPr>
        <p:spPr>
          <a:xfrm flipH="1">
            <a:off x="2219116" y="1702130"/>
            <a:ext cx="2008077" cy="426637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/>
          <p:cNvCxnSpPr>
            <a:stCxn id="219" idx="4"/>
            <a:endCxn id="22" idx="0"/>
          </p:cNvCxnSpPr>
          <p:nvPr/>
        </p:nvCxnSpPr>
        <p:spPr>
          <a:xfrm flipH="1">
            <a:off x="2915453" y="1702130"/>
            <a:ext cx="1311740" cy="383312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>
            <a:stCxn id="219" idx="4"/>
            <a:endCxn id="23" idx="0"/>
          </p:cNvCxnSpPr>
          <p:nvPr/>
        </p:nvCxnSpPr>
        <p:spPr>
          <a:xfrm flipH="1">
            <a:off x="3756544" y="1702130"/>
            <a:ext cx="470649" cy="426637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/>
          <p:cNvCxnSpPr>
            <a:stCxn id="219" idx="4"/>
            <a:endCxn id="168" idx="0"/>
          </p:cNvCxnSpPr>
          <p:nvPr/>
        </p:nvCxnSpPr>
        <p:spPr>
          <a:xfrm>
            <a:off x="4227193" y="1702130"/>
            <a:ext cx="210968" cy="436452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/>
          <p:cNvCxnSpPr>
            <a:stCxn id="219" idx="4"/>
            <a:endCxn id="187" idx="0"/>
          </p:cNvCxnSpPr>
          <p:nvPr/>
        </p:nvCxnSpPr>
        <p:spPr>
          <a:xfrm>
            <a:off x="4227193" y="1702130"/>
            <a:ext cx="1016488" cy="462360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>
            <a:stCxn id="219" idx="4"/>
            <a:endCxn id="170" idx="1"/>
          </p:cNvCxnSpPr>
          <p:nvPr/>
        </p:nvCxnSpPr>
        <p:spPr>
          <a:xfrm>
            <a:off x="4227193" y="1702130"/>
            <a:ext cx="2692436" cy="347902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/>
          <p:cNvCxnSpPr>
            <a:stCxn id="219" idx="4"/>
            <a:endCxn id="172" idx="1"/>
          </p:cNvCxnSpPr>
          <p:nvPr/>
        </p:nvCxnSpPr>
        <p:spPr>
          <a:xfrm>
            <a:off x="4227193" y="1702130"/>
            <a:ext cx="3200527" cy="493015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/>
          <p:cNvCxnSpPr>
            <a:stCxn id="21" idx="7"/>
            <a:endCxn id="220" idx="4"/>
          </p:cNvCxnSpPr>
          <p:nvPr/>
        </p:nvCxnSpPr>
        <p:spPr>
          <a:xfrm flipV="1">
            <a:off x="2380223" y="1702130"/>
            <a:ext cx="2718438" cy="493015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Arrow Connector 382"/>
          <p:cNvCxnSpPr>
            <a:stCxn id="21" idx="7"/>
            <a:endCxn id="221" idx="4"/>
          </p:cNvCxnSpPr>
          <p:nvPr/>
        </p:nvCxnSpPr>
        <p:spPr>
          <a:xfrm flipV="1">
            <a:off x="2380223" y="1702130"/>
            <a:ext cx="3596926" cy="493015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Arrow Connector 385"/>
          <p:cNvCxnSpPr>
            <a:stCxn id="22" idx="0"/>
            <a:endCxn id="220" idx="4"/>
          </p:cNvCxnSpPr>
          <p:nvPr/>
        </p:nvCxnSpPr>
        <p:spPr>
          <a:xfrm flipV="1">
            <a:off x="2915453" y="1702130"/>
            <a:ext cx="2183208" cy="383312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/>
          <p:cNvCxnSpPr>
            <a:stCxn id="22" idx="0"/>
            <a:endCxn id="221" idx="4"/>
          </p:cNvCxnSpPr>
          <p:nvPr/>
        </p:nvCxnSpPr>
        <p:spPr>
          <a:xfrm flipV="1">
            <a:off x="2915453" y="1702130"/>
            <a:ext cx="3061696" cy="383312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/>
          <p:cNvCxnSpPr>
            <a:stCxn id="23" idx="0"/>
            <a:endCxn id="220" idx="4"/>
          </p:cNvCxnSpPr>
          <p:nvPr/>
        </p:nvCxnSpPr>
        <p:spPr>
          <a:xfrm flipV="1">
            <a:off x="3756544" y="1702130"/>
            <a:ext cx="1342117" cy="426637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/>
          <p:cNvCxnSpPr>
            <a:stCxn id="23" idx="0"/>
            <a:endCxn id="221" idx="4"/>
          </p:cNvCxnSpPr>
          <p:nvPr/>
        </p:nvCxnSpPr>
        <p:spPr>
          <a:xfrm flipV="1">
            <a:off x="3756544" y="1702130"/>
            <a:ext cx="2220605" cy="426637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>
            <a:stCxn id="168" idx="0"/>
            <a:endCxn id="220" idx="4"/>
          </p:cNvCxnSpPr>
          <p:nvPr/>
        </p:nvCxnSpPr>
        <p:spPr>
          <a:xfrm flipV="1">
            <a:off x="4438161" y="1702130"/>
            <a:ext cx="660500" cy="436452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/>
          <p:cNvCxnSpPr>
            <a:stCxn id="168" idx="0"/>
            <a:endCxn id="221" idx="4"/>
          </p:cNvCxnSpPr>
          <p:nvPr/>
        </p:nvCxnSpPr>
        <p:spPr>
          <a:xfrm flipV="1">
            <a:off x="4438161" y="1702130"/>
            <a:ext cx="1538988" cy="436452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/>
          <p:cNvCxnSpPr>
            <a:stCxn id="187" idx="0"/>
            <a:endCxn id="220" idx="4"/>
          </p:cNvCxnSpPr>
          <p:nvPr/>
        </p:nvCxnSpPr>
        <p:spPr>
          <a:xfrm flipH="1" flipV="1">
            <a:off x="5098661" y="1702130"/>
            <a:ext cx="145020" cy="462360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>
            <a:stCxn id="187" idx="0"/>
            <a:endCxn id="221" idx="4"/>
          </p:cNvCxnSpPr>
          <p:nvPr/>
        </p:nvCxnSpPr>
        <p:spPr>
          <a:xfrm flipV="1">
            <a:off x="5243681" y="1702130"/>
            <a:ext cx="733468" cy="462360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/>
          <p:cNvCxnSpPr>
            <a:stCxn id="170" idx="1"/>
            <a:endCxn id="220" idx="4"/>
          </p:cNvCxnSpPr>
          <p:nvPr/>
        </p:nvCxnSpPr>
        <p:spPr>
          <a:xfrm flipH="1" flipV="1">
            <a:off x="5098661" y="1702130"/>
            <a:ext cx="1820968" cy="347902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Arrow Connector 412"/>
          <p:cNvCxnSpPr>
            <a:stCxn id="170" idx="1"/>
            <a:endCxn id="221" idx="4"/>
          </p:cNvCxnSpPr>
          <p:nvPr/>
        </p:nvCxnSpPr>
        <p:spPr>
          <a:xfrm flipH="1" flipV="1">
            <a:off x="5977149" y="1702130"/>
            <a:ext cx="942480" cy="347902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Arrow Connector 415"/>
          <p:cNvCxnSpPr>
            <a:stCxn id="172" idx="1"/>
            <a:endCxn id="221" idx="4"/>
          </p:cNvCxnSpPr>
          <p:nvPr/>
        </p:nvCxnSpPr>
        <p:spPr>
          <a:xfrm flipH="1" flipV="1">
            <a:off x="5977149" y="1702130"/>
            <a:ext cx="1450571" cy="493015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l 169"/>
          <p:cNvSpPr/>
          <p:nvPr/>
        </p:nvSpPr>
        <p:spPr>
          <a:xfrm>
            <a:off x="6852897" y="1983654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4210322" y="2138582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28705" y="2128767"/>
            <a:ext cx="455678" cy="453258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87614" y="2085442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409149" y="1869654"/>
            <a:ext cx="149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Brain Function</a:t>
            </a:r>
            <a:endParaRPr lang="en-US" sz="1600" b="1" dirty="0"/>
          </a:p>
        </p:txBody>
      </p:sp>
      <p:cxnSp>
        <p:nvCxnSpPr>
          <p:cNvPr id="182" name="Straight Connector 181"/>
          <p:cNvCxnSpPr>
            <a:endCxn id="55" idx="1"/>
          </p:cNvCxnSpPr>
          <p:nvPr/>
        </p:nvCxnSpPr>
        <p:spPr>
          <a:xfrm>
            <a:off x="3410019" y="2007629"/>
            <a:ext cx="284088" cy="2909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Arrow Connector 418"/>
          <p:cNvCxnSpPr>
            <a:stCxn id="218" idx="0"/>
            <a:endCxn id="24" idx="4"/>
          </p:cNvCxnSpPr>
          <p:nvPr/>
        </p:nvCxnSpPr>
        <p:spPr>
          <a:xfrm flipV="1">
            <a:off x="3284234" y="859665"/>
            <a:ext cx="379328" cy="399325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/>
          <p:cNvCxnSpPr>
            <a:stCxn id="219" idx="0"/>
            <a:endCxn id="65" idx="4"/>
          </p:cNvCxnSpPr>
          <p:nvPr/>
        </p:nvCxnSpPr>
        <p:spPr>
          <a:xfrm flipV="1">
            <a:off x="4227193" y="864072"/>
            <a:ext cx="988520" cy="384800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/>
          <p:cNvCxnSpPr>
            <a:stCxn id="220" idx="0"/>
            <a:endCxn id="65" idx="4"/>
          </p:cNvCxnSpPr>
          <p:nvPr/>
        </p:nvCxnSpPr>
        <p:spPr>
          <a:xfrm flipV="1">
            <a:off x="5098661" y="864072"/>
            <a:ext cx="117052" cy="384800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/>
          <p:cNvCxnSpPr>
            <a:stCxn id="221" idx="1"/>
            <a:endCxn id="64" idx="4"/>
          </p:cNvCxnSpPr>
          <p:nvPr/>
        </p:nvCxnSpPr>
        <p:spPr>
          <a:xfrm flipH="1" flipV="1">
            <a:off x="4438954" y="859665"/>
            <a:ext cx="1377088" cy="455585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58313" y="2810713"/>
            <a:ext cx="2468880" cy="1023852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4306937" y="2823817"/>
            <a:ext cx="2468880" cy="1023851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758313" y="1871352"/>
            <a:ext cx="5017504" cy="854439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663023" y="1080345"/>
            <a:ext cx="6246399" cy="2848639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Connector 179"/>
          <p:cNvCxnSpPr/>
          <p:nvPr/>
        </p:nvCxnSpPr>
        <p:spPr>
          <a:xfrm flipH="1" flipV="1">
            <a:off x="1459830" y="2004239"/>
            <a:ext cx="1950189" cy="339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459830" y="3492153"/>
            <a:ext cx="72893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flipH="1">
            <a:off x="7588827" y="3122969"/>
            <a:ext cx="586212" cy="275282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7816666" y="2361764"/>
            <a:ext cx="358373" cy="275282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3" idx="4"/>
            <a:endCxn id="18" idx="0"/>
          </p:cNvCxnSpPr>
          <p:nvPr/>
        </p:nvCxnSpPr>
        <p:spPr>
          <a:xfrm flipH="1">
            <a:off x="2289154" y="2582025"/>
            <a:ext cx="1467390" cy="689793"/>
          </a:xfrm>
          <a:prstGeom prst="straightConnector1">
            <a:avLst/>
          </a:prstGeom>
          <a:ln w="57150" cmpd="sng">
            <a:solidFill>
              <a:srgbClr val="3366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663024" y="320715"/>
            <a:ext cx="6246398" cy="667512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24" idx="4"/>
            <a:endCxn id="23" idx="0"/>
          </p:cNvCxnSpPr>
          <p:nvPr/>
        </p:nvCxnSpPr>
        <p:spPr>
          <a:xfrm>
            <a:off x="3663562" y="859665"/>
            <a:ext cx="92982" cy="1269102"/>
          </a:xfrm>
          <a:prstGeom prst="straightConnector1">
            <a:avLst/>
          </a:prstGeom>
          <a:ln w="57150" cmpd="sng">
            <a:solidFill>
              <a:srgbClr val="3366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9" idx="4"/>
            <a:endCxn id="10" idx="0"/>
          </p:cNvCxnSpPr>
          <p:nvPr/>
        </p:nvCxnSpPr>
        <p:spPr>
          <a:xfrm>
            <a:off x="2915453" y="3599492"/>
            <a:ext cx="1740209" cy="2338036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77" idx="4"/>
            <a:endCxn id="10" idx="0"/>
          </p:cNvCxnSpPr>
          <p:nvPr/>
        </p:nvCxnSpPr>
        <p:spPr>
          <a:xfrm flipH="1">
            <a:off x="4655662" y="3627105"/>
            <a:ext cx="821982" cy="2310423"/>
          </a:xfrm>
          <a:prstGeom prst="straightConnector1">
            <a:avLst/>
          </a:prstGeom>
          <a:ln w="25400">
            <a:solidFill>
              <a:srgbClr val="FF00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0"/>
            <a:endCxn id="18" idx="4"/>
          </p:cNvCxnSpPr>
          <p:nvPr/>
        </p:nvCxnSpPr>
        <p:spPr>
          <a:xfrm flipH="1" flipV="1">
            <a:off x="2289154" y="3725076"/>
            <a:ext cx="3228864" cy="879549"/>
          </a:xfrm>
          <a:prstGeom prst="straightConnector1">
            <a:avLst/>
          </a:prstGeom>
          <a:ln w="57150" cmpd="sng">
            <a:solidFill>
              <a:srgbClr val="3366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2" idx="7"/>
            <a:endCxn id="17" idx="2"/>
          </p:cNvCxnSpPr>
          <p:nvPr/>
        </p:nvCxnSpPr>
        <p:spPr>
          <a:xfrm flipV="1">
            <a:off x="2383000" y="4831254"/>
            <a:ext cx="2907179" cy="186088"/>
          </a:xfrm>
          <a:prstGeom prst="straightConnector1">
            <a:avLst/>
          </a:prstGeom>
          <a:ln w="57150" cmpd="sng">
            <a:solidFill>
              <a:srgbClr val="3366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" idx="7"/>
            <a:endCxn id="17" idx="4"/>
          </p:cNvCxnSpPr>
          <p:nvPr/>
        </p:nvCxnSpPr>
        <p:spPr>
          <a:xfrm flipV="1">
            <a:off x="3673180" y="5057883"/>
            <a:ext cx="1844838" cy="946023"/>
          </a:xfrm>
          <a:prstGeom prst="straightConnector1">
            <a:avLst/>
          </a:prstGeom>
          <a:ln w="57150" cmpd="sng">
            <a:solidFill>
              <a:srgbClr val="3366F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>
            <a:stCxn id="104" idx="4"/>
            <a:endCxn id="11" idx="7"/>
          </p:cNvCxnSpPr>
          <p:nvPr/>
        </p:nvCxnSpPr>
        <p:spPr>
          <a:xfrm flipH="1">
            <a:off x="5693658" y="5274203"/>
            <a:ext cx="913960" cy="737733"/>
          </a:xfrm>
          <a:prstGeom prst="straightConnector1">
            <a:avLst/>
          </a:prstGeom>
          <a:ln w="25400">
            <a:solidFill>
              <a:srgbClr val="D9D9D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459830" y="4834412"/>
            <a:ext cx="413117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459830" y="631143"/>
            <a:ext cx="219902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Oval 172"/>
          <p:cNvSpPr/>
          <p:nvPr/>
        </p:nvSpPr>
        <p:spPr>
          <a:xfrm>
            <a:off x="7125017" y="4642393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59303" y="4061650"/>
            <a:ext cx="6246399" cy="1001158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83788" y="4196324"/>
            <a:ext cx="2926080" cy="708871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63023" y="5182381"/>
            <a:ext cx="6246399" cy="664499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60530" y="5301910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29541" y="5309940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89723" y="4299427"/>
            <a:ext cx="455678" cy="453258"/>
          </a:xfrm>
          <a:prstGeom prst="ellipse">
            <a:avLst/>
          </a:prstGeom>
          <a:solidFill>
            <a:schemeClr val="bg1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07061" y="4305653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91277" y="2095314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48876" y="5240820"/>
            <a:ext cx="76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SNPs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05702" y="319129"/>
            <a:ext cx="947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Trait</a:t>
            </a:r>
            <a:endParaRPr lang="en-US" sz="2000" b="1" dirty="0"/>
          </a:p>
        </p:txBody>
      </p:sp>
      <p:sp>
        <p:nvSpPr>
          <p:cNvPr id="32" name="Oval 31"/>
          <p:cNvSpPr/>
          <p:nvPr/>
        </p:nvSpPr>
        <p:spPr>
          <a:xfrm>
            <a:off x="4367231" y="406407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43990" y="410814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42623" y="481785"/>
            <a:ext cx="462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Age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51184" y="467962"/>
            <a:ext cx="485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BPD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367831" y="4295061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639609" y="4279083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010104" y="4279083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67673" y="4302243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920136" y="5058982"/>
            <a:ext cx="492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1200" dirty="0" err="1" smtClean="0">
                <a:solidFill>
                  <a:schemeClr val="accent4">
                    <a:lumMod val="75000"/>
                  </a:schemeClr>
                </a:solidFill>
              </a:rPr>
              <a:t>QTL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90258" y="4196325"/>
            <a:ext cx="3003191" cy="724324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33214" y="4942380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8000"/>
                </a:solidFill>
              </a:rPr>
              <a:t>eQTL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01162" y="4242679"/>
            <a:ext cx="1140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Enhancers</a:t>
            </a:r>
            <a:endParaRPr lang="en-US" sz="1600" b="1" dirty="0"/>
          </a:p>
        </p:txBody>
      </p:sp>
      <p:cxnSp>
        <p:nvCxnSpPr>
          <p:cNvPr id="51" name="Straight Arrow Connector 50"/>
          <p:cNvCxnSpPr>
            <a:stCxn id="172" idx="0"/>
            <a:endCxn id="38" idx="4"/>
          </p:cNvCxnSpPr>
          <p:nvPr/>
        </p:nvCxnSpPr>
        <p:spPr>
          <a:xfrm flipV="1">
            <a:off x="5344665" y="4732341"/>
            <a:ext cx="522783" cy="569569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77" idx="0"/>
            <a:endCxn id="13" idx="5"/>
          </p:cNvCxnSpPr>
          <p:nvPr/>
        </p:nvCxnSpPr>
        <p:spPr>
          <a:xfrm flipH="1" flipV="1">
            <a:off x="2996007" y="4692533"/>
            <a:ext cx="431889" cy="587519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024657" y="2128767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335404" y="3118092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22455" y="3579160"/>
            <a:ext cx="712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modQTL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20538" y="3614597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FF00FF"/>
                </a:solidFill>
              </a:rPr>
              <a:t>f</a:t>
            </a:r>
            <a:r>
              <a:rPr lang="en-US" sz="1200" dirty="0" err="1" smtClean="0">
                <a:solidFill>
                  <a:srgbClr val="FF00FF"/>
                </a:solidFill>
              </a:rPr>
              <a:t>QTL</a:t>
            </a:r>
            <a:endParaRPr lang="en-US" sz="1200" dirty="0">
              <a:solidFill>
                <a:srgbClr val="FF00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12704" y="1161574"/>
            <a:ext cx="7927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Latent</a:t>
            </a: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Factors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54101" y="1080345"/>
            <a:ext cx="947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Hidden</a:t>
            </a:r>
          </a:p>
          <a:p>
            <a:r>
              <a:rPr lang="en-US" sz="2000" b="1" dirty="0" smtClean="0"/>
              <a:t>Layers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895709" y="4047144"/>
            <a:ext cx="1505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Gene Regulatory</a:t>
            </a:r>
          </a:p>
          <a:p>
            <a:r>
              <a:rPr lang="en-US" sz="2000" b="1" dirty="0" smtClean="0"/>
              <a:t>Network</a:t>
            </a:r>
            <a:endParaRPr lang="en-US" sz="2000" b="1" dirty="0"/>
          </a:p>
        </p:txBody>
      </p:sp>
      <p:sp>
        <p:nvSpPr>
          <p:cNvPr id="79" name="Oval 78"/>
          <p:cNvSpPr/>
          <p:nvPr/>
        </p:nvSpPr>
        <p:spPr>
          <a:xfrm>
            <a:off x="1876566" y="3057998"/>
            <a:ext cx="455678" cy="453258"/>
          </a:xfrm>
          <a:prstGeom prst="ellipse">
            <a:avLst/>
          </a:prstGeom>
          <a:solidFill>
            <a:schemeClr val="bg1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617795" y="3122969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30673" y="3125821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378727" y="2110302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25983" y="2098711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557718" y="2115400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2774330" y="2119162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746888" y="1937426"/>
            <a:ext cx="149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Brain Function</a:t>
            </a:r>
            <a:endParaRPr lang="en-US" sz="1600" b="1" dirty="0"/>
          </a:p>
        </p:txBody>
      </p:sp>
      <p:sp>
        <p:nvSpPr>
          <p:cNvPr id="152" name="Rectangle 151"/>
          <p:cNvSpPr/>
          <p:nvPr/>
        </p:nvSpPr>
        <p:spPr>
          <a:xfrm>
            <a:off x="1758313" y="2810713"/>
            <a:ext cx="1474899" cy="1023852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3392536" y="2823817"/>
            <a:ext cx="1601155" cy="1023851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758313" y="1956766"/>
            <a:ext cx="2435876" cy="724421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663023" y="1080345"/>
            <a:ext cx="6246399" cy="2848639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Straight Arrow Connector 157"/>
          <p:cNvCxnSpPr>
            <a:stCxn id="58" idx="1"/>
            <a:endCxn id="113" idx="1"/>
          </p:cNvCxnSpPr>
          <p:nvPr/>
        </p:nvCxnSpPr>
        <p:spPr>
          <a:xfrm>
            <a:off x="6812704" y="1453962"/>
            <a:ext cx="284701" cy="1738237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42" idx="7"/>
            <a:endCxn id="58" idx="1"/>
          </p:cNvCxnSpPr>
          <p:nvPr/>
        </p:nvCxnSpPr>
        <p:spPr>
          <a:xfrm flipV="1">
            <a:off x="6614929" y="1453962"/>
            <a:ext cx="197775" cy="711127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1663024" y="320715"/>
            <a:ext cx="6246398" cy="667512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>
            <a:stCxn id="9" idx="0"/>
            <a:endCxn id="174" idx="4"/>
          </p:cNvCxnSpPr>
          <p:nvPr/>
        </p:nvCxnSpPr>
        <p:spPr>
          <a:xfrm flipH="1" flipV="1">
            <a:off x="2819198" y="3529370"/>
            <a:ext cx="1569171" cy="177254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54" idx="4"/>
            <a:endCxn id="9" idx="0"/>
          </p:cNvCxnSpPr>
          <p:nvPr/>
        </p:nvCxnSpPr>
        <p:spPr>
          <a:xfrm flipH="1">
            <a:off x="4388369" y="3571350"/>
            <a:ext cx="174874" cy="1730560"/>
          </a:xfrm>
          <a:prstGeom prst="straightConnector1">
            <a:avLst/>
          </a:prstGeom>
          <a:ln w="25400">
            <a:solidFill>
              <a:srgbClr val="FF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val 170"/>
          <p:cNvSpPr/>
          <p:nvPr/>
        </p:nvSpPr>
        <p:spPr>
          <a:xfrm>
            <a:off x="6900094" y="4283045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5116826" y="5301910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072518" y="4210923"/>
            <a:ext cx="77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Genes</a:t>
            </a:r>
            <a:endParaRPr lang="en-US" sz="1600" b="1" dirty="0"/>
          </a:p>
        </p:txBody>
      </p:sp>
      <p:sp>
        <p:nvSpPr>
          <p:cNvPr id="174" name="Oval 173"/>
          <p:cNvSpPr/>
          <p:nvPr/>
        </p:nvSpPr>
        <p:spPr>
          <a:xfrm>
            <a:off x="2591359" y="3076112"/>
            <a:ext cx="455678" cy="453258"/>
          </a:xfrm>
          <a:prstGeom prst="ellipse">
            <a:avLst/>
          </a:prstGeom>
          <a:solidFill>
            <a:schemeClr val="bg1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249096" y="3090479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5419778" y="3076343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3200057" y="5280052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5338927" y="2106322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2264176" y="2835775"/>
            <a:ext cx="1140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/>
              <a:t>Modules</a:t>
            </a:r>
            <a:endParaRPr lang="en-US" sz="1600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3655735" y="2822332"/>
            <a:ext cx="145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/>
              <a:t>Cell Fractions</a:t>
            </a:r>
            <a:endParaRPr lang="en-US" sz="1600" b="1" dirty="0"/>
          </a:p>
        </p:txBody>
      </p:sp>
      <p:sp>
        <p:nvSpPr>
          <p:cNvPr id="193" name="Rectangle 192"/>
          <p:cNvSpPr/>
          <p:nvPr/>
        </p:nvSpPr>
        <p:spPr>
          <a:xfrm>
            <a:off x="3683507" y="1305375"/>
            <a:ext cx="1840726" cy="412595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924453" y="2030010"/>
            <a:ext cx="5664373" cy="566563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1848411" y="2984060"/>
            <a:ext cx="5695737" cy="628185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1823293" y="4218221"/>
            <a:ext cx="5695737" cy="628185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3523946" y="364577"/>
            <a:ext cx="2204673" cy="525457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/>
          <p:cNvGrpSpPr/>
          <p:nvPr/>
        </p:nvGrpSpPr>
        <p:grpSpPr>
          <a:xfrm>
            <a:off x="4194189" y="897333"/>
            <a:ext cx="861308" cy="431307"/>
            <a:chOff x="4194189" y="897333"/>
            <a:chExt cx="861308" cy="431307"/>
          </a:xfrm>
        </p:grpSpPr>
        <p:cxnSp>
          <p:nvCxnSpPr>
            <p:cNvPr id="168" name="Straight Arrow Connector 167"/>
            <p:cNvCxnSpPr/>
            <p:nvPr/>
          </p:nvCxnSpPr>
          <p:spPr>
            <a:xfrm flipH="1" flipV="1">
              <a:off x="4196875" y="897333"/>
              <a:ext cx="858622" cy="431307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V="1">
              <a:off x="4194189" y="905903"/>
              <a:ext cx="815916" cy="384612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93" idx="0"/>
            </p:cNvCxnSpPr>
            <p:nvPr/>
          </p:nvCxnSpPr>
          <p:spPr>
            <a:xfrm flipV="1">
              <a:off x="4603870" y="950897"/>
              <a:ext cx="12339" cy="354478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4258327" y="1707208"/>
            <a:ext cx="861308" cy="344305"/>
            <a:chOff x="4258327" y="1707208"/>
            <a:chExt cx="861308" cy="431307"/>
          </a:xfrm>
        </p:grpSpPr>
        <p:cxnSp>
          <p:nvCxnSpPr>
            <p:cNvPr id="206" name="Straight Arrow Connector 205"/>
            <p:cNvCxnSpPr/>
            <p:nvPr/>
          </p:nvCxnSpPr>
          <p:spPr>
            <a:xfrm flipH="1" flipV="1">
              <a:off x="4261013" y="1707208"/>
              <a:ext cx="858622" cy="431307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4258327" y="1715778"/>
              <a:ext cx="815916" cy="384612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 flipV="1">
              <a:off x="4668008" y="1760772"/>
              <a:ext cx="12339" cy="354478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>
            <a:off x="4243523" y="2584327"/>
            <a:ext cx="861308" cy="391242"/>
            <a:chOff x="4258327" y="1707208"/>
            <a:chExt cx="861308" cy="431307"/>
          </a:xfrm>
        </p:grpSpPr>
        <p:cxnSp>
          <p:nvCxnSpPr>
            <p:cNvPr id="214" name="Straight Arrow Connector 213"/>
            <p:cNvCxnSpPr/>
            <p:nvPr/>
          </p:nvCxnSpPr>
          <p:spPr>
            <a:xfrm flipH="1" flipV="1">
              <a:off x="4261013" y="1707208"/>
              <a:ext cx="858622" cy="431307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flipV="1">
              <a:off x="4258327" y="1715778"/>
              <a:ext cx="815916" cy="384612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flipV="1">
              <a:off x="4668008" y="1760772"/>
              <a:ext cx="12339" cy="354478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/>
          <p:cNvGrpSpPr/>
          <p:nvPr/>
        </p:nvGrpSpPr>
        <p:grpSpPr>
          <a:xfrm>
            <a:off x="4224112" y="3626694"/>
            <a:ext cx="861308" cy="652389"/>
            <a:chOff x="4194189" y="897333"/>
            <a:chExt cx="861308" cy="431307"/>
          </a:xfrm>
        </p:grpSpPr>
        <p:cxnSp>
          <p:nvCxnSpPr>
            <p:cNvPr id="219" name="Straight Arrow Connector 218"/>
            <p:cNvCxnSpPr/>
            <p:nvPr/>
          </p:nvCxnSpPr>
          <p:spPr>
            <a:xfrm flipH="1" flipV="1">
              <a:off x="4196875" y="897333"/>
              <a:ext cx="858622" cy="431307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flipV="1">
              <a:off x="4194189" y="905903"/>
              <a:ext cx="815916" cy="384612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 flipV="1">
              <a:off x="4603870" y="906665"/>
              <a:ext cx="12339" cy="354478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4" name="Straight Arrow Connector 223"/>
          <p:cNvCxnSpPr>
            <a:stCxn id="193" idx="3"/>
            <a:endCxn id="58" idx="1"/>
          </p:cNvCxnSpPr>
          <p:nvPr/>
        </p:nvCxnSpPr>
        <p:spPr>
          <a:xfrm flipV="1">
            <a:off x="5524233" y="1453962"/>
            <a:ext cx="1288471" cy="57711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Oval 230"/>
          <p:cNvSpPr/>
          <p:nvPr/>
        </p:nvSpPr>
        <p:spPr>
          <a:xfrm>
            <a:off x="3751737" y="396471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 rot="16200000">
            <a:off x="4446168" y="1332394"/>
            <a:ext cx="32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1600" b="1" dirty="0" smtClean="0"/>
              <a:t>…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235" name="Arc 234"/>
          <p:cNvSpPr/>
          <p:nvPr/>
        </p:nvSpPr>
        <p:spPr>
          <a:xfrm>
            <a:off x="5857260" y="3965726"/>
            <a:ext cx="1239349" cy="592761"/>
          </a:xfrm>
          <a:prstGeom prst="arc">
            <a:avLst>
              <a:gd name="adj1" fmla="val 10497454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Arc 235"/>
          <p:cNvSpPr/>
          <p:nvPr/>
        </p:nvSpPr>
        <p:spPr>
          <a:xfrm flipH="1" flipV="1">
            <a:off x="6541021" y="4334838"/>
            <a:ext cx="676831" cy="723894"/>
          </a:xfrm>
          <a:prstGeom prst="arc">
            <a:avLst>
              <a:gd name="adj1" fmla="val 10497454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Arc 236"/>
          <p:cNvSpPr/>
          <p:nvPr/>
        </p:nvSpPr>
        <p:spPr>
          <a:xfrm>
            <a:off x="2830567" y="3995272"/>
            <a:ext cx="2386621" cy="590915"/>
          </a:xfrm>
          <a:prstGeom prst="arc">
            <a:avLst>
              <a:gd name="adj1" fmla="val 10708574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Arc 237"/>
          <p:cNvSpPr/>
          <p:nvPr/>
        </p:nvSpPr>
        <p:spPr>
          <a:xfrm flipH="1" flipV="1">
            <a:off x="3597831" y="4387899"/>
            <a:ext cx="2245684" cy="636413"/>
          </a:xfrm>
          <a:prstGeom prst="arc">
            <a:avLst>
              <a:gd name="adj1" fmla="val 10918330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Arc 242"/>
          <p:cNvSpPr/>
          <p:nvPr/>
        </p:nvSpPr>
        <p:spPr>
          <a:xfrm flipV="1">
            <a:off x="2119846" y="4483300"/>
            <a:ext cx="4365373" cy="611493"/>
          </a:xfrm>
          <a:prstGeom prst="arc">
            <a:avLst>
              <a:gd name="adj1" fmla="val 10708574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7" name="Straight Arrow Connector 256"/>
          <p:cNvCxnSpPr>
            <a:stCxn id="10" idx="0"/>
            <a:endCxn id="38" idx="4"/>
          </p:cNvCxnSpPr>
          <p:nvPr/>
        </p:nvCxnSpPr>
        <p:spPr>
          <a:xfrm flipH="1" flipV="1">
            <a:off x="5867448" y="4732341"/>
            <a:ext cx="389932" cy="577599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Rectangle 260"/>
          <p:cNvSpPr/>
          <p:nvPr/>
        </p:nvSpPr>
        <p:spPr>
          <a:xfrm>
            <a:off x="3738086" y="478520"/>
            <a:ext cx="445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SCZ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2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0A8-32EF-3746-A483-677EBF987243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59303" y="4061650"/>
            <a:ext cx="6246399" cy="1001158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83788" y="4196324"/>
            <a:ext cx="2926080" cy="708871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63023" y="5182381"/>
            <a:ext cx="6246399" cy="664499"/>
          </a:xfrm>
          <a:prstGeom prst="rect">
            <a:avLst/>
          </a:prstGeom>
          <a:solidFill>
            <a:srgbClr val="92D050">
              <a:alpha val="7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60530" y="5301910"/>
            <a:ext cx="455678" cy="45325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29541" y="5309940"/>
            <a:ext cx="455678" cy="45325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89723" y="4299427"/>
            <a:ext cx="455678" cy="453258"/>
          </a:xfrm>
          <a:prstGeom prst="ellipse">
            <a:avLst/>
          </a:prstGeom>
          <a:solidFill>
            <a:schemeClr val="bg1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07061" y="4305653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91277" y="2095314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48876" y="5240820"/>
            <a:ext cx="76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SNPs 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05702" y="319129"/>
            <a:ext cx="947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Trait</a:t>
            </a:r>
            <a:endParaRPr lang="en-US" sz="2000" b="1" dirty="0"/>
          </a:p>
        </p:txBody>
      </p:sp>
      <p:sp>
        <p:nvSpPr>
          <p:cNvPr id="32" name="Oval 31"/>
          <p:cNvSpPr/>
          <p:nvPr/>
        </p:nvSpPr>
        <p:spPr>
          <a:xfrm>
            <a:off x="4367231" y="406407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43990" y="410814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42623" y="481785"/>
            <a:ext cx="462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Age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51184" y="467962"/>
            <a:ext cx="485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BPD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367831" y="4295061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639609" y="4279083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010104" y="4279083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67673" y="4302243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920136" y="5058982"/>
            <a:ext cx="492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1200" dirty="0" err="1" smtClean="0">
                <a:solidFill>
                  <a:schemeClr val="accent4">
                    <a:lumMod val="75000"/>
                  </a:schemeClr>
                </a:solidFill>
              </a:rPr>
              <a:t>QTL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90258" y="4196325"/>
            <a:ext cx="3003191" cy="724324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33214" y="4942380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8000"/>
                </a:solidFill>
              </a:rPr>
              <a:t>eQTL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01162" y="4242679"/>
            <a:ext cx="1140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Enhancers</a:t>
            </a:r>
            <a:endParaRPr lang="en-US" sz="1600" b="1" dirty="0"/>
          </a:p>
        </p:txBody>
      </p:sp>
      <p:cxnSp>
        <p:nvCxnSpPr>
          <p:cNvPr id="51" name="Straight Arrow Connector 50"/>
          <p:cNvCxnSpPr>
            <a:stCxn id="172" idx="0"/>
            <a:endCxn id="38" idx="4"/>
          </p:cNvCxnSpPr>
          <p:nvPr/>
        </p:nvCxnSpPr>
        <p:spPr>
          <a:xfrm flipV="1">
            <a:off x="5344665" y="4732341"/>
            <a:ext cx="522783" cy="569569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77" idx="0"/>
            <a:endCxn id="13" idx="5"/>
          </p:cNvCxnSpPr>
          <p:nvPr/>
        </p:nvCxnSpPr>
        <p:spPr>
          <a:xfrm flipH="1" flipV="1">
            <a:off x="2996007" y="4692533"/>
            <a:ext cx="431889" cy="587519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024657" y="2128767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335404" y="3118092"/>
            <a:ext cx="455678" cy="453258"/>
          </a:xfrm>
          <a:prstGeom prst="ellipse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22455" y="3579160"/>
            <a:ext cx="7128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modQTL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20538" y="3614597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FF00FF"/>
                </a:solidFill>
              </a:rPr>
              <a:t>f</a:t>
            </a:r>
            <a:r>
              <a:rPr lang="en-US" sz="1200" dirty="0" err="1" smtClean="0">
                <a:solidFill>
                  <a:srgbClr val="FF00FF"/>
                </a:solidFill>
              </a:rPr>
              <a:t>QTL</a:t>
            </a:r>
            <a:endParaRPr lang="en-US" sz="1200" dirty="0">
              <a:solidFill>
                <a:srgbClr val="FF00F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12704" y="1161574"/>
            <a:ext cx="7927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Latent</a:t>
            </a: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Factors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54101" y="1080345"/>
            <a:ext cx="947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Hidden</a:t>
            </a:r>
          </a:p>
          <a:p>
            <a:r>
              <a:rPr lang="en-US" sz="2000" b="1" dirty="0" smtClean="0"/>
              <a:t>Layers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895709" y="4047144"/>
            <a:ext cx="1505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Gene Regulatory</a:t>
            </a:r>
          </a:p>
          <a:p>
            <a:r>
              <a:rPr lang="en-US" sz="2000" b="1" dirty="0" smtClean="0"/>
              <a:t>Network</a:t>
            </a:r>
            <a:endParaRPr lang="en-US" sz="2000" b="1" dirty="0"/>
          </a:p>
        </p:txBody>
      </p:sp>
      <p:sp>
        <p:nvSpPr>
          <p:cNvPr id="79" name="Oval 78"/>
          <p:cNvSpPr/>
          <p:nvPr/>
        </p:nvSpPr>
        <p:spPr>
          <a:xfrm>
            <a:off x="1876566" y="3057998"/>
            <a:ext cx="455678" cy="453258"/>
          </a:xfrm>
          <a:prstGeom prst="ellipse">
            <a:avLst/>
          </a:prstGeom>
          <a:solidFill>
            <a:schemeClr val="bg1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617795" y="3122969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30673" y="3125821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378727" y="2110302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225983" y="2098711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557718" y="2115400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2774330" y="2119162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746888" y="1937426"/>
            <a:ext cx="149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Brain Function</a:t>
            </a:r>
            <a:endParaRPr lang="en-US" sz="1600" b="1" dirty="0"/>
          </a:p>
        </p:txBody>
      </p:sp>
      <p:sp>
        <p:nvSpPr>
          <p:cNvPr id="152" name="Rectangle 151"/>
          <p:cNvSpPr/>
          <p:nvPr/>
        </p:nvSpPr>
        <p:spPr>
          <a:xfrm>
            <a:off x="1758313" y="2810713"/>
            <a:ext cx="1474899" cy="1023852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3392536" y="2823817"/>
            <a:ext cx="1601155" cy="1023851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758313" y="1956766"/>
            <a:ext cx="2435876" cy="724421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663023" y="1080345"/>
            <a:ext cx="6246399" cy="2848639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Straight Arrow Connector 157"/>
          <p:cNvCxnSpPr>
            <a:stCxn id="58" idx="1"/>
            <a:endCxn id="113" idx="1"/>
          </p:cNvCxnSpPr>
          <p:nvPr/>
        </p:nvCxnSpPr>
        <p:spPr>
          <a:xfrm>
            <a:off x="6812704" y="1453962"/>
            <a:ext cx="284701" cy="1738237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42" idx="7"/>
            <a:endCxn id="58" idx="1"/>
          </p:cNvCxnSpPr>
          <p:nvPr/>
        </p:nvCxnSpPr>
        <p:spPr>
          <a:xfrm flipV="1">
            <a:off x="6614929" y="1453962"/>
            <a:ext cx="197775" cy="711127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1663024" y="320715"/>
            <a:ext cx="6246398" cy="667512"/>
          </a:xfrm>
          <a:prstGeom prst="rect">
            <a:avLst/>
          </a:prstGeom>
          <a:noFill/>
          <a:ln w="254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>
            <a:stCxn id="9" idx="0"/>
            <a:endCxn id="174" idx="4"/>
          </p:cNvCxnSpPr>
          <p:nvPr/>
        </p:nvCxnSpPr>
        <p:spPr>
          <a:xfrm flipH="1" flipV="1">
            <a:off x="2819198" y="3529370"/>
            <a:ext cx="1569171" cy="177254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54" idx="4"/>
            <a:endCxn id="9" idx="0"/>
          </p:cNvCxnSpPr>
          <p:nvPr/>
        </p:nvCxnSpPr>
        <p:spPr>
          <a:xfrm flipH="1">
            <a:off x="4388369" y="3571350"/>
            <a:ext cx="174874" cy="1730560"/>
          </a:xfrm>
          <a:prstGeom prst="straightConnector1">
            <a:avLst/>
          </a:prstGeom>
          <a:ln w="25400">
            <a:solidFill>
              <a:srgbClr val="FF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val 170"/>
          <p:cNvSpPr/>
          <p:nvPr/>
        </p:nvSpPr>
        <p:spPr>
          <a:xfrm>
            <a:off x="6900094" y="4283045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5116826" y="5301910"/>
            <a:ext cx="455678" cy="45325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072518" y="4210923"/>
            <a:ext cx="77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Genes</a:t>
            </a:r>
            <a:endParaRPr lang="en-US" sz="1600" b="1" dirty="0"/>
          </a:p>
        </p:txBody>
      </p:sp>
      <p:sp>
        <p:nvSpPr>
          <p:cNvPr id="174" name="Oval 173"/>
          <p:cNvSpPr/>
          <p:nvPr/>
        </p:nvSpPr>
        <p:spPr>
          <a:xfrm>
            <a:off x="2591359" y="3076112"/>
            <a:ext cx="455678" cy="453258"/>
          </a:xfrm>
          <a:prstGeom prst="ellipse">
            <a:avLst/>
          </a:prstGeom>
          <a:solidFill>
            <a:schemeClr val="bg1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249096" y="3090479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5419778" y="3076343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3200057" y="5280052"/>
            <a:ext cx="455678" cy="45325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5338927" y="2106322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2264176" y="2835775"/>
            <a:ext cx="1140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/>
              <a:t>Modules</a:t>
            </a:r>
            <a:endParaRPr lang="en-US" sz="1600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3655735" y="2822332"/>
            <a:ext cx="1451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/>
              <a:t>Cell Fractions</a:t>
            </a:r>
            <a:endParaRPr lang="en-US" sz="1600" b="1" dirty="0"/>
          </a:p>
        </p:txBody>
      </p:sp>
      <p:sp>
        <p:nvSpPr>
          <p:cNvPr id="193" name="Rectangle 192"/>
          <p:cNvSpPr/>
          <p:nvPr/>
        </p:nvSpPr>
        <p:spPr>
          <a:xfrm>
            <a:off x="3683507" y="1305375"/>
            <a:ext cx="1840726" cy="412595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924453" y="2030010"/>
            <a:ext cx="5664373" cy="566563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1848411" y="2984060"/>
            <a:ext cx="5695737" cy="628185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1823293" y="4218221"/>
            <a:ext cx="5695737" cy="628185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3523946" y="364577"/>
            <a:ext cx="2204673" cy="525457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roup 216"/>
          <p:cNvGrpSpPr/>
          <p:nvPr/>
        </p:nvGrpSpPr>
        <p:grpSpPr>
          <a:xfrm>
            <a:off x="4194189" y="897333"/>
            <a:ext cx="861308" cy="431307"/>
            <a:chOff x="4194189" y="897333"/>
            <a:chExt cx="861308" cy="431307"/>
          </a:xfrm>
        </p:grpSpPr>
        <p:cxnSp>
          <p:nvCxnSpPr>
            <p:cNvPr id="168" name="Straight Arrow Connector 167"/>
            <p:cNvCxnSpPr/>
            <p:nvPr/>
          </p:nvCxnSpPr>
          <p:spPr>
            <a:xfrm flipH="1" flipV="1">
              <a:off x="4196875" y="897333"/>
              <a:ext cx="858622" cy="431307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flipV="1">
              <a:off x="4194189" y="905903"/>
              <a:ext cx="815916" cy="384612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193" idx="0"/>
            </p:cNvCxnSpPr>
            <p:nvPr/>
          </p:nvCxnSpPr>
          <p:spPr>
            <a:xfrm flipV="1">
              <a:off x="4603870" y="950897"/>
              <a:ext cx="12339" cy="354478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/>
        </p:nvGrpSpPr>
        <p:grpSpPr>
          <a:xfrm>
            <a:off x="4258327" y="1707208"/>
            <a:ext cx="861308" cy="344305"/>
            <a:chOff x="4258327" y="1707208"/>
            <a:chExt cx="861308" cy="431307"/>
          </a:xfrm>
        </p:grpSpPr>
        <p:cxnSp>
          <p:nvCxnSpPr>
            <p:cNvPr id="206" name="Straight Arrow Connector 205"/>
            <p:cNvCxnSpPr/>
            <p:nvPr/>
          </p:nvCxnSpPr>
          <p:spPr>
            <a:xfrm flipH="1" flipV="1">
              <a:off x="4261013" y="1707208"/>
              <a:ext cx="858622" cy="431307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4258327" y="1715778"/>
              <a:ext cx="815916" cy="384612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 flipV="1">
              <a:off x="4668008" y="1760772"/>
              <a:ext cx="12339" cy="354478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>
            <a:off x="4243523" y="2584327"/>
            <a:ext cx="861308" cy="391242"/>
            <a:chOff x="4258327" y="1707208"/>
            <a:chExt cx="861308" cy="431307"/>
          </a:xfrm>
        </p:grpSpPr>
        <p:cxnSp>
          <p:nvCxnSpPr>
            <p:cNvPr id="214" name="Straight Arrow Connector 213"/>
            <p:cNvCxnSpPr/>
            <p:nvPr/>
          </p:nvCxnSpPr>
          <p:spPr>
            <a:xfrm flipH="1" flipV="1">
              <a:off x="4261013" y="1707208"/>
              <a:ext cx="858622" cy="431307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flipV="1">
              <a:off x="4258327" y="1715778"/>
              <a:ext cx="815916" cy="384612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flipV="1">
              <a:off x="4668008" y="1760772"/>
              <a:ext cx="12339" cy="354478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/>
          <p:cNvGrpSpPr/>
          <p:nvPr/>
        </p:nvGrpSpPr>
        <p:grpSpPr>
          <a:xfrm>
            <a:off x="4224112" y="3626694"/>
            <a:ext cx="861308" cy="652389"/>
            <a:chOff x="4194189" y="897333"/>
            <a:chExt cx="861308" cy="431307"/>
          </a:xfrm>
        </p:grpSpPr>
        <p:cxnSp>
          <p:nvCxnSpPr>
            <p:cNvPr id="219" name="Straight Arrow Connector 218"/>
            <p:cNvCxnSpPr/>
            <p:nvPr/>
          </p:nvCxnSpPr>
          <p:spPr>
            <a:xfrm flipH="1" flipV="1">
              <a:off x="4196875" y="897333"/>
              <a:ext cx="858622" cy="431307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/>
            <p:nvPr/>
          </p:nvCxnSpPr>
          <p:spPr>
            <a:xfrm flipV="1">
              <a:off x="4194189" y="905903"/>
              <a:ext cx="815916" cy="384612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/>
            <p:nvPr/>
          </p:nvCxnSpPr>
          <p:spPr>
            <a:xfrm flipV="1">
              <a:off x="4603870" y="906665"/>
              <a:ext cx="12339" cy="354478"/>
            </a:xfrm>
            <a:prstGeom prst="straightConnector1">
              <a:avLst/>
            </a:prstGeom>
            <a:ln w="25400">
              <a:solidFill>
                <a:srgbClr val="D9D9D9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4" name="Straight Arrow Connector 223"/>
          <p:cNvCxnSpPr>
            <a:stCxn id="193" idx="3"/>
            <a:endCxn id="58" idx="1"/>
          </p:cNvCxnSpPr>
          <p:nvPr/>
        </p:nvCxnSpPr>
        <p:spPr>
          <a:xfrm flipV="1">
            <a:off x="5524233" y="1453962"/>
            <a:ext cx="1288471" cy="57711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Oval 230"/>
          <p:cNvSpPr/>
          <p:nvPr/>
        </p:nvSpPr>
        <p:spPr>
          <a:xfrm>
            <a:off x="3751737" y="396471"/>
            <a:ext cx="455678" cy="45325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231"/>
          <p:cNvSpPr txBox="1"/>
          <p:nvPr/>
        </p:nvSpPr>
        <p:spPr>
          <a:xfrm rot="16200000">
            <a:off x="4446168" y="1332394"/>
            <a:ext cx="32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1600" b="1" dirty="0" smtClean="0"/>
              <a:t>…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235" name="Arc 234"/>
          <p:cNvSpPr/>
          <p:nvPr/>
        </p:nvSpPr>
        <p:spPr>
          <a:xfrm>
            <a:off x="5857260" y="3965726"/>
            <a:ext cx="1239349" cy="592761"/>
          </a:xfrm>
          <a:prstGeom prst="arc">
            <a:avLst>
              <a:gd name="adj1" fmla="val 10497454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Arc 235"/>
          <p:cNvSpPr/>
          <p:nvPr/>
        </p:nvSpPr>
        <p:spPr>
          <a:xfrm flipH="1" flipV="1">
            <a:off x="6541021" y="4334838"/>
            <a:ext cx="676831" cy="723894"/>
          </a:xfrm>
          <a:prstGeom prst="arc">
            <a:avLst>
              <a:gd name="adj1" fmla="val 10497454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Arc 236"/>
          <p:cNvSpPr/>
          <p:nvPr/>
        </p:nvSpPr>
        <p:spPr>
          <a:xfrm>
            <a:off x="2830567" y="3995272"/>
            <a:ext cx="2386621" cy="590915"/>
          </a:xfrm>
          <a:prstGeom prst="arc">
            <a:avLst>
              <a:gd name="adj1" fmla="val 10708574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Arc 237"/>
          <p:cNvSpPr/>
          <p:nvPr/>
        </p:nvSpPr>
        <p:spPr>
          <a:xfrm flipH="1" flipV="1">
            <a:off x="3597831" y="4387899"/>
            <a:ext cx="2245684" cy="636413"/>
          </a:xfrm>
          <a:prstGeom prst="arc">
            <a:avLst>
              <a:gd name="adj1" fmla="val 10918330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Arc 242"/>
          <p:cNvSpPr/>
          <p:nvPr/>
        </p:nvSpPr>
        <p:spPr>
          <a:xfrm flipV="1">
            <a:off x="2119846" y="4483300"/>
            <a:ext cx="4365373" cy="611493"/>
          </a:xfrm>
          <a:prstGeom prst="arc">
            <a:avLst>
              <a:gd name="adj1" fmla="val 10708574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7" name="Straight Arrow Connector 256"/>
          <p:cNvCxnSpPr>
            <a:stCxn id="10" idx="0"/>
            <a:endCxn id="38" idx="4"/>
          </p:cNvCxnSpPr>
          <p:nvPr/>
        </p:nvCxnSpPr>
        <p:spPr>
          <a:xfrm flipH="1" flipV="1">
            <a:off x="5867448" y="4732341"/>
            <a:ext cx="389932" cy="577599"/>
          </a:xfrm>
          <a:prstGeom prst="straightConnector1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Rectangle 260"/>
          <p:cNvSpPr/>
          <p:nvPr/>
        </p:nvSpPr>
        <p:spPr>
          <a:xfrm>
            <a:off x="3738086" y="478520"/>
            <a:ext cx="445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SCZ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0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7" y="168236"/>
            <a:ext cx="3650574" cy="1259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667" y="709746"/>
            <a:ext cx="5675971" cy="614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7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83</Words>
  <Application>Microsoft Macintosh PowerPoint</Application>
  <PresentationFormat>On-screen Show (4:3)</PresentationFormat>
  <Paragraphs>73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Slides</dc:title>
  <dc:creator>Jonathan</dc:creator>
  <cp:lastModifiedBy>Microsoft Office User</cp:lastModifiedBy>
  <cp:revision>222</cp:revision>
  <dcterms:created xsi:type="dcterms:W3CDTF">2017-12-12T21:30:32Z</dcterms:created>
  <dcterms:modified xsi:type="dcterms:W3CDTF">2018-01-10T21:36:51Z</dcterms:modified>
</cp:coreProperties>
</file>