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9"/>
  </p:notesMasterIdLst>
  <p:sldIdLst>
    <p:sldId id="285" r:id="rId2"/>
    <p:sldId id="284" r:id="rId3"/>
    <p:sldId id="286" r:id="rId4"/>
    <p:sldId id="287" r:id="rId5"/>
    <p:sldId id="262" r:id="rId6"/>
    <p:sldId id="288" r:id="rId7"/>
    <p:sldId id="289" r:id="rId8"/>
    <p:sldId id="264" r:id="rId9"/>
    <p:sldId id="258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3" r:id="rId18"/>
    <p:sldId id="276" r:id="rId19"/>
    <p:sldId id="277" r:id="rId20"/>
    <p:sldId id="278" r:id="rId21"/>
    <p:sldId id="279" r:id="rId22"/>
    <p:sldId id="266" r:id="rId23"/>
    <p:sldId id="280" r:id="rId24"/>
    <p:sldId id="281" r:id="rId25"/>
    <p:sldId id="267" r:id="rId26"/>
    <p:sldId id="263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080080"/>
    <a:srgbClr val="8B0000"/>
    <a:srgbClr val="FF2600"/>
    <a:srgbClr val="FEAE8E"/>
    <a:srgbClr val="7030A0"/>
    <a:srgbClr val="9437FF"/>
    <a:srgbClr val="FF40FF"/>
    <a:srgbClr val="FF9300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2"/>
    <p:restoredTop sz="94723"/>
  </p:normalViewPr>
  <p:slideViewPr>
    <p:cSldViewPr snapToGrid="0" snapToObjects="1">
      <p:cViewPr>
        <p:scale>
          <a:sx n="81" d="100"/>
          <a:sy n="81" d="100"/>
        </p:scale>
        <p:origin x="151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CE65E-BF89-864D-A82F-C6B198A618C9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5A221-CE31-9946-BD4C-0E7F4FEF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6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A221-CE31-9946-BD4C-0E7F4FEF9F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7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A221-CE31-9946-BD4C-0E7F4FEF9F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A221-CE31-9946-BD4C-0E7F4FEF9F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6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A221-CE31-9946-BD4C-0E7F4FEF9F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2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66A8-8F00-4748-AE17-6575390F870A}" type="datetime1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AEC2-2DE1-2540-9C85-F1227D8EE580}" type="datetime1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64D6-A167-CA4F-BDA0-E2971161ECF9}" type="datetime1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7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BAA7-DF87-E04D-94A6-890009554832}" type="datetime1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3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0A34-25E4-AA42-8089-159BA849EC7E}" type="datetime1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241F-1207-7E4E-8D7C-B53CB5353103}" type="datetime1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6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0AD9-A68E-0F47-98C0-E4CF3D7A14EE}" type="datetime1">
              <a:rPr lang="en-US" smtClean="0"/>
              <a:t>10/2/17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4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1663-259E-E748-B47C-D6B8D0D8988A}" type="datetime1">
              <a:rPr lang="en-US" smtClean="0"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1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1FB5-5281-9F4F-8A47-CD4F02167E8D}" type="datetime1">
              <a:rPr lang="en-US" smtClean="0"/>
              <a:t>10/2/17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9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53F7-EA6B-7249-B303-F86CBC33DF2A}" type="datetime1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6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D3BE-E20F-A746-85A5-7381156AA0CD}" type="datetime1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4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4E465-0ECA-8C40-9C25-EA4894209087}" type="datetime1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38741-0A14-E843-9A62-03E826F20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4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Relationship Id="rId3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Relationship Id="rId3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4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6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8" Type="http://schemas.openxmlformats.org/officeDocument/2006/relationships/image" Target="../media/image39.emf"/><Relationship Id="rId9" Type="http://schemas.openxmlformats.org/officeDocument/2006/relationships/image" Target="../media/image37.emf"/><Relationship Id="rId10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96985" y="26734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RADAR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an </a:t>
            </a:r>
            <a:r>
              <a:rPr lang="en-US" sz="2400" b="1" i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sz="2400" b="1" i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bin</a:t>
            </a:r>
            <a:r>
              <a:rPr lang="en-US" sz="2400" b="1" i="1" u="sng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ing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protein regulatory network resource for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sz="2400" b="1" i="1" u="sng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ncer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esearch</a:t>
            </a:r>
            <a:br>
              <a:rPr lang="en-US" sz="2400" dirty="0">
                <a:latin typeface="Calibri" charset="0"/>
                <a:ea typeface="Calibri" charset="0"/>
                <a:cs typeface="Calibri" charset="0"/>
              </a:rPr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159829" y="4425043"/>
            <a:ext cx="2328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Figure Mockup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Workflow walkthrough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9352" y="2736833"/>
            <a:ext cx="264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Walkthrough of RADAR</a:t>
            </a:r>
          </a:p>
          <a:p>
            <a:pPr algn="ctr"/>
            <a:r>
              <a:rPr lang="en-US" dirty="0" smtClean="0"/>
              <a:t>Supplemental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Motivation of RADAR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Annotation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Targets of RBPs (regulatory network)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Classification of peaks or variants: CDS, 3’ UTR, 5’UTR, 3’ Extended, 5’ extended, nearby  Intron, other</a:t>
            </a:r>
          </a:p>
          <a:p>
            <a:r>
              <a:rPr lang="en-US" dirty="0" smtClean="0"/>
              <a:t>Prioritization of RBPs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RBP Activity prediction (logistic regression)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RBP as prognostic marker</a:t>
            </a:r>
          </a:p>
          <a:p>
            <a:r>
              <a:rPr lang="en-US" dirty="0" smtClean="0"/>
              <a:t>Variant Scoring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FunSeq2-like entropy-based scoring system for variants specific to RBP binding regions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Discrete Score (Annotation Score)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Motif Score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Recurrence Score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57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632" y="432205"/>
            <a:ext cx="3956124" cy="5912619"/>
            <a:chOff x="471528" y="562835"/>
            <a:chExt cx="3956124" cy="5912619"/>
          </a:xfrm>
        </p:grpSpPr>
        <p:sp>
          <p:nvSpPr>
            <p:cNvPr id="3" name="Multidocument 2"/>
            <p:cNvSpPr/>
            <p:nvPr/>
          </p:nvSpPr>
          <p:spPr>
            <a:xfrm>
              <a:off x="1923810" y="2590082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SNPs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923810" y="3396656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Rare DAF%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Multidocument 4"/>
            <p:cNvSpPr/>
            <p:nvPr/>
          </p:nvSpPr>
          <p:spPr>
            <a:xfrm>
              <a:off x="1923810" y="562835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Binding profiles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71528" y="5411381"/>
              <a:ext cx="3956124" cy="352776"/>
              <a:chOff x="471528" y="5411381"/>
              <a:chExt cx="3956124" cy="352776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471528" y="5411381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</a:rPr>
                  <a:t>Annotation score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923810" y="5416685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Hot score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3376092" y="5411381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Motif score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98606" y="1973485"/>
              <a:ext cx="3701968" cy="359993"/>
              <a:chOff x="640297" y="2001236"/>
              <a:chExt cx="3701968" cy="359993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640297" y="2013757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FF2600"/>
                    </a:solidFill>
                  </a:rPr>
                  <a:t>Binding Annotation</a:t>
                </a:r>
                <a:endParaRPr lang="en-US" sz="1200" dirty="0">
                  <a:solidFill>
                    <a:srgbClr val="FF2600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1965501" y="2001236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B050"/>
                    </a:solidFill>
                  </a:rPr>
                  <a:t>Network Construction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290705" y="2001236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Motif Scanning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1923810" y="1369409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QC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Multidocument 8"/>
            <p:cNvSpPr/>
            <p:nvPr/>
          </p:nvSpPr>
          <p:spPr>
            <a:xfrm>
              <a:off x="1923810" y="4000732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Features, e.g. GC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923810" y="4807306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Background Correction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endCxn id="13" idx="0"/>
            </p:cNvCxnSpPr>
            <p:nvPr/>
          </p:nvCxnSpPr>
          <p:spPr>
            <a:xfrm>
              <a:off x="2449590" y="1081055"/>
              <a:ext cx="0" cy="28835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3" idx="2"/>
            </p:cNvCxnSpPr>
            <p:nvPr/>
          </p:nvCxnSpPr>
          <p:spPr>
            <a:xfrm>
              <a:off x="2449590" y="1716881"/>
              <a:ext cx="0" cy="25660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49590" y="2320957"/>
              <a:ext cx="0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460780" y="3108302"/>
              <a:ext cx="0" cy="28835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460780" y="3731607"/>
              <a:ext cx="0" cy="2691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5" idx="0"/>
            </p:cNvCxnSpPr>
            <p:nvPr/>
          </p:nvCxnSpPr>
          <p:spPr>
            <a:xfrm flipH="1">
              <a:off x="2449590" y="4492657"/>
              <a:ext cx="11190" cy="31464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2"/>
              <a:endCxn id="22" idx="0"/>
            </p:cNvCxnSpPr>
            <p:nvPr/>
          </p:nvCxnSpPr>
          <p:spPr>
            <a:xfrm flipH="1">
              <a:off x="997308" y="5154778"/>
              <a:ext cx="1452282" cy="25660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5" idx="2"/>
              <a:endCxn id="33" idx="0"/>
            </p:cNvCxnSpPr>
            <p:nvPr/>
          </p:nvCxnSpPr>
          <p:spPr>
            <a:xfrm>
              <a:off x="2449590" y="5154778"/>
              <a:ext cx="1452282" cy="25660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5" idx="2"/>
              <a:endCxn id="27" idx="0"/>
            </p:cNvCxnSpPr>
            <p:nvPr/>
          </p:nvCxnSpPr>
          <p:spPr>
            <a:xfrm>
              <a:off x="2449590" y="5154778"/>
              <a:ext cx="0" cy="26190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1923810" y="6127982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Rscore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22" idx="2"/>
            </p:cNvCxnSpPr>
            <p:nvPr/>
          </p:nvCxnSpPr>
          <p:spPr>
            <a:xfrm>
              <a:off x="997308" y="5758853"/>
              <a:ext cx="1452282" cy="36912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7" idx="2"/>
            </p:cNvCxnSpPr>
            <p:nvPr/>
          </p:nvCxnSpPr>
          <p:spPr>
            <a:xfrm>
              <a:off x="2449590" y="5764157"/>
              <a:ext cx="0" cy="3638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33" idx="2"/>
            </p:cNvCxnSpPr>
            <p:nvPr/>
          </p:nvCxnSpPr>
          <p:spPr>
            <a:xfrm flipH="1">
              <a:off x="2449590" y="5758853"/>
              <a:ext cx="1452282" cy="36912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3" idx="2"/>
            </p:cNvCxnSpPr>
            <p:nvPr/>
          </p:nvCxnSpPr>
          <p:spPr>
            <a:xfrm flipH="1">
              <a:off x="1124386" y="1716881"/>
              <a:ext cx="1325204" cy="2691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3" idx="2"/>
            </p:cNvCxnSpPr>
            <p:nvPr/>
          </p:nvCxnSpPr>
          <p:spPr>
            <a:xfrm>
              <a:off x="2449590" y="1716881"/>
              <a:ext cx="1325204" cy="25660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088215" y="2325364"/>
              <a:ext cx="1325204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2" idx="0"/>
            </p:cNvCxnSpPr>
            <p:nvPr/>
          </p:nvCxnSpPr>
          <p:spPr>
            <a:xfrm flipH="1">
              <a:off x="2521933" y="2320957"/>
              <a:ext cx="1252861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Multidocument 33"/>
          <p:cNvSpPr/>
          <p:nvPr/>
        </p:nvSpPr>
        <p:spPr>
          <a:xfrm>
            <a:off x="5346384" y="258086"/>
            <a:ext cx="1051560" cy="549970"/>
          </a:xfrm>
          <a:prstGeom prst="flowChartMultidocument">
            <a:avLst/>
          </a:prstGeom>
          <a:solidFill>
            <a:srgbClr val="FFD579">
              <a:alpha val="89804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Binding profiles</a:t>
            </a: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101348"/>
              </p:ext>
            </p:extLst>
          </p:nvPr>
        </p:nvGraphicFramePr>
        <p:xfrm>
          <a:off x="5346384" y="1008312"/>
          <a:ext cx="534946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154"/>
                <a:gridCol w="1783154"/>
                <a:gridCol w="17831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eCLIP</a:t>
                      </a:r>
                      <a:r>
                        <a:rPr lang="en-US" dirty="0" smtClean="0"/>
                        <a:t> ENCODE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HepG2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K562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RBPs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Replicates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Rounded Rectangle 40"/>
          <p:cNvSpPr/>
          <p:nvPr/>
        </p:nvSpPr>
        <p:spPr>
          <a:xfrm>
            <a:off x="5346384" y="2428179"/>
            <a:ext cx="1051560" cy="34747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QC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46384" y="2884236"/>
            <a:ext cx="61339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1. Merge RBPs across cell type, taking the union of binding sites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830630" y="3365010"/>
            <a:ext cx="2394044" cy="1620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K562, RBFOX2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 flipV="1">
            <a:off x="6183869" y="3446033"/>
            <a:ext cx="652635" cy="1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9224675" y="3446032"/>
            <a:ext cx="1200871" cy="1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378867" y="3679659"/>
            <a:ext cx="2394044" cy="1620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HepG2, RBFOX2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 flipV="1">
            <a:off x="6183869" y="3760683"/>
            <a:ext cx="1200873" cy="1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9772911" y="3760681"/>
            <a:ext cx="652635" cy="1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183870" y="4060567"/>
            <a:ext cx="646760" cy="1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6830629" y="3986603"/>
            <a:ext cx="2942281" cy="1549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merged, RBFOX2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 flipV="1">
            <a:off x="9772910" y="4067625"/>
            <a:ext cx="652635" cy="1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346384" y="4279597"/>
            <a:ext cx="61373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2. Only select peaks that have a quality check score of 1000</a:t>
            </a:r>
            <a:endParaRPr lang="en-US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33" y="4715533"/>
            <a:ext cx="2311582" cy="178896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97" y="4786711"/>
            <a:ext cx="2142626" cy="1672293"/>
          </a:xfrm>
          <a:prstGeom prst="rect">
            <a:avLst/>
          </a:prstGeom>
        </p:spPr>
      </p:pic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33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632" y="432205"/>
            <a:ext cx="3956124" cy="5912619"/>
            <a:chOff x="471528" y="562835"/>
            <a:chExt cx="3956124" cy="5912619"/>
          </a:xfrm>
        </p:grpSpPr>
        <p:sp>
          <p:nvSpPr>
            <p:cNvPr id="3" name="Multidocument 2"/>
            <p:cNvSpPr/>
            <p:nvPr/>
          </p:nvSpPr>
          <p:spPr>
            <a:xfrm>
              <a:off x="1923810" y="2590082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SNPs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923810" y="3396656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Rare DAF%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Multidocument 4"/>
            <p:cNvSpPr/>
            <p:nvPr/>
          </p:nvSpPr>
          <p:spPr>
            <a:xfrm>
              <a:off x="1923810" y="562835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Binding profiles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71528" y="5411381"/>
              <a:ext cx="3956124" cy="352776"/>
              <a:chOff x="471528" y="5411381"/>
              <a:chExt cx="3956124" cy="352776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471528" y="5411381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</a:rPr>
                  <a:t>Annotation score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923810" y="5416685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Hot score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3376092" y="5411381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Motif score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98606" y="1973485"/>
              <a:ext cx="3701968" cy="359993"/>
              <a:chOff x="640297" y="2001236"/>
              <a:chExt cx="3701968" cy="359993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640297" y="2013757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FF2600"/>
                    </a:solidFill>
                  </a:rPr>
                  <a:t>Binding Annotation</a:t>
                </a:r>
                <a:endParaRPr lang="en-US" sz="1200" dirty="0">
                  <a:solidFill>
                    <a:srgbClr val="FF2600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1965501" y="2001236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B050"/>
                    </a:solidFill>
                  </a:rPr>
                  <a:t>Network Construction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290705" y="2001236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Motif Scanning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1923810" y="1369409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QC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Multidocument 8"/>
            <p:cNvSpPr/>
            <p:nvPr/>
          </p:nvSpPr>
          <p:spPr>
            <a:xfrm>
              <a:off x="1923810" y="4000732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Features, e.g. GC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923810" y="4807306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Background Correction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endCxn id="13" idx="0"/>
            </p:cNvCxnSpPr>
            <p:nvPr/>
          </p:nvCxnSpPr>
          <p:spPr>
            <a:xfrm>
              <a:off x="2449590" y="1081055"/>
              <a:ext cx="0" cy="28835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3" idx="2"/>
            </p:cNvCxnSpPr>
            <p:nvPr/>
          </p:nvCxnSpPr>
          <p:spPr>
            <a:xfrm>
              <a:off x="2449590" y="1716881"/>
              <a:ext cx="0" cy="25660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49590" y="2320957"/>
              <a:ext cx="0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460780" y="3108302"/>
              <a:ext cx="0" cy="28835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460780" y="3731607"/>
              <a:ext cx="0" cy="2691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5" idx="0"/>
            </p:cNvCxnSpPr>
            <p:nvPr/>
          </p:nvCxnSpPr>
          <p:spPr>
            <a:xfrm flipH="1">
              <a:off x="2449590" y="4492657"/>
              <a:ext cx="11190" cy="31464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2"/>
              <a:endCxn id="22" idx="0"/>
            </p:cNvCxnSpPr>
            <p:nvPr/>
          </p:nvCxnSpPr>
          <p:spPr>
            <a:xfrm flipH="1">
              <a:off x="997308" y="5154778"/>
              <a:ext cx="1452282" cy="25660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5" idx="2"/>
              <a:endCxn id="33" idx="0"/>
            </p:cNvCxnSpPr>
            <p:nvPr/>
          </p:nvCxnSpPr>
          <p:spPr>
            <a:xfrm>
              <a:off x="2449590" y="5154778"/>
              <a:ext cx="1452282" cy="25660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5" idx="2"/>
              <a:endCxn id="27" idx="0"/>
            </p:cNvCxnSpPr>
            <p:nvPr/>
          </p:nvCxnSpPr>
          <p:spPr>
            <a:xfrm>
              <a:off x="2449590" y="5154778"/>
              <a:ext cx="0" cy="26190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1923810" y="6127982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Rscore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22" idx="2"/>
            </p:cNvCxnSpPr>
            <p:nvPr/>
          </p:nvCxnSpPr>
          <p:spPr>
            <a:xfrm>
              <a:off x="997308" y="5758853"/>
              <a:ext cx="1452282" cy="36912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7" idx="2"/>
            </p:cNvCxnSpPr>
            <p:nvPr/>
          </p:nvCxnSpPr>
          <p:spPr>
            <a:xfrm>
              <a:off x="2449590" y="5764157"/>
              <a:ext cx="0" cy="3638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33" idx="2"/>
            </p:cNvCxnSpPr>
            <p:nvPr/>
          </p:nvCxnSpPr>
          <p:spPr>
            <a:xfrm flipH="1">
              <a:off x="2449590" y="5758853"/>
              <a:ext cx="1452282" cy="36912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3" idx="2"/>
            </p:cNvCxnSpPr>
            <p:nvPr/>
          </p:nvCxnSpPr>
          <p:spPr>
            <a:xfrm flipH="1">
              <a:off x="1124386" y="1716881"/>
              <a:ext cx="1325204" cy="2691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3" idx="2"/>
            </p:cNvCxnSpPr>
            <p:nvPr/>
          </p:nvCxnSpPr>
          <p:spPr>
            <a:xfrm>
              <a:off x="2449590" y="1716881"/>
              <a:ext cx="1325204" cy="25660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088215" y="2325364"/>
              <a:ext cx="1325204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2" idx="0"/>
            </p:cNvCxnSpPr>
            <p:nvPr/>
          </p:nvCxnSpPr>
          <p:spPr>
            <a:xfrm flipH="1">
              <a:off x="2521933" y="2320957"/>
              <a:ext cx="1252861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4480688" y="549882"/>
            <a:ext cx="1051560" cy="34747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2600"/>
                </a:solidFill>
              </a:rPr>
              <a:t>Binding Annotation</a:t>
            </a:r>
            <a:endParaRPr lang="en-US" sz="1200" dirty="0">
              <a:solidFill>
                <a:srgbClr val="FF26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26874" y="675418"/>
            <a:ext cx="1059089" cy="162047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40FF"/>
                </a:solidFill>
              </a:rPr>
              <a:t>intron</a:t>
            </a:r>
            <a:endParaRPr lang="en-US" sz="1200" dirty="0">
              <a:solidFill>
                <a:srgbClr val="FF40FF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592" y="685329"/>
            <a:ext cx="380048" cy="212025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9076408" y="675418"/>
            <a:ext cx="626309" cy="1620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exon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700511" y="675418"/>
            <a:ext cx="570479" cy="1620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3’UTR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74909" y="675418"/>
            <a:ext cx="549797" cy="1620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exon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62048" y="675418"/>
            <a:ext cx="610265" cy="1620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432FF"/>
                </a:solidFill>
              </a:rPr>
              <a:t>5’ UTR</a:t>
            </a:r>
            <a:endParaRPr lang="en-US" sz="1200" dirty="0">
              <a:solidFill>
                <a:srgbClr val="0432FF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 flipV="1">
            <a:off x="5709413" y="756441"/>
            <a:ext cx="652635" cy="1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270991" y="756441"/>
            <a:ext cx="624102" cy="153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838444" y="47944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 kb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10345299" y="462978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/>
              <a:t>1 kb</a:t>
            </a:r>
            <a:endParaRPr lang="en-US" sz="1200" dirty="0"/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6696568" y="1144929"/>
            <a:ext cx="646760" cy="1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7681820" y="1144929"/>
            <a:ext cx="652635" cy="1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7343328" y="1070965"/>
            <a:ext cx="362182" cy="1549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>
                <a:solidFill>
                  <a:schemeClr val="tx1"/>
                </a:solidFill>
              </a:rPr>
              <a:t>RBFOX2</a:t>
            </a:r>
            <a:endParaRPr lang="en-US" sz="400" dirty="0">
              <a:solidFill>
                <a:schemeClr val="tx1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7705510" y="848077"/>
            <a:ext cx="0" cy="222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525473" y="848077"/>
            <a:ext cx="0" cy="222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343328" y="848077"/>
            <a:ext cx="0" cy="222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7379231" y="1225953"/>
            <a:ext cx="145188" cy="333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7198139" y="1225953"/>
            <a:ext cx="145188" cy="333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24419" y="1225953"/>
            <a:ext cx="157401" cy="333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714577" y="1225953"/>
            <a:ext cx="157401" cy="333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701994" y="1559539"/>
            <a:ext cx="6772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RBFOX2</a:t>
            </a:r>
          </a:p>
          <a:p>
            <a:pPr algn="ctr"/>
            <a:r>
              <a:rPr lang="en-US" sz="1200" dirty="0" smtClean="0"/>
              <a:t>Exon</a:t>
            </a:r>
          </a:p>
          <a:p>
            <a:pPr algn="ctr"/>
            <a:endParaRPr lang="en-US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7681820" y="1559540"/>
            <a:ext cx="6772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RBFOX2</a:t>
            </a:r>
          </a:p>
          <a:p>
            <a:pPr algn="ctr"/>
            <a:r>
              <a:rPr lang="en-US" sz="1200" dirty="0" smtClean="0"/>
              <a:t>Nearby</a:t>
            </a:r>
          </a:p>
          <a:p>
            <a:pPr algn="ctr"/>
            <a:r>
              <a:rPr lang="en-US" sz="1200" dirty="0" smtClean="0"/>
              <a:t>intron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7705510" y="679897"/>
            <a:ext cx="0" cy="15756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7594765" y="364329"/>
            <a:ext cx="263376" cy="42277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7793277" y="183849"/>
            <a:ext cx="982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rgbClr val="FF40FF"/>
                </a:solidFill>
              </a:rPr>
              <a:t>Nearby intron</a:t>
            </a:r>
            <a:endParaRPr lang="en-US" sz="1100" dirty="0">
              <a:solidFill>
                <a:srgbClr val="FF40FF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4509263" y="2790275"/>
            <a:ext cx="1051560" cy="34747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Motif Scanning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737988" y="2503265"/>
            <a:ext cx="53131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1. De novo motif discovery using DREME (MEME Suite)</a:t>
            </a:r>
            <a:endParaRPr lang="en-US" dirty="0"/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50852" y="3603528"/>
            <a:ext cx="1312841" cy="1698971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7629532" y="3514712"/>
            <a:ext cx="150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DREME Result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5737988" y="3026796"/>
            <a:ext cx="53131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 RBFOX2, well known motif: TGCATG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6184335" y="5166456"/>
            <a:ext cx="44204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Of the 112 RBP, motifs found for 108 RBPs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Motif with best p-value kept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87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4632" y="432205"/>
            <a:ext cx="3956124" cy="5912619"/>
            <a:chOff x="471528" y="562835"/>
            <a:chExt cx="3956124" cy="5912619"/>
          </a:xfrm>
        </p:grpSpPr>
        <p:sp>
          <p:nvSpPr>
            <p:cNvPr id="4" name="Multidocument 3"/>
            <p:cNvSpPr/>
            <p:nvPr/>
          </p:nvSpPr>
          <p:spPr>
            <a:xfrm>
              <a:off x="1923810" y="2590082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SNPs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923810" y="3396656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Rare DAF%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Multidocument 5"/>
            <p:cNvSpPr/>
            <p:nvPr/>
          </p:nvSpPr>
          <p:spPr>
            <a:xfrm>
              <a:off x="1923810" y="562835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Binding profiles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71528" y="5411381"/>
              <a:ext cx="3956124" cy="352776"/>
              <a:chOff x="471528" y="5411381"/>
              <a:chExt cx="3956124" cy="352776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471528" y="5411381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</a:rPr>
                  <a:t>Annotation score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1923810" y="5416685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Hot score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3376092" y="5411381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Motif score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98606" y="1973485"/>
              <a:ext cx="3701968" cy="359993"/>
              <a:chOff x="640297" y="2001236"/>
              <a:chExt cx="3701968" cy="359993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640297" y="2013757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FF2600"/>
                    </a:solidFill>
                  </a:rPr>
                  <a:t>Binding Annotation</a:t>
                </a:r>
                <a:endParaRPr lang="en-US" sz="1200" dirty="0">
                  <a:solidFill>
                    <a:srgbClr val="FF2600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1965501" y="2001236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B050"/>
                    </a:solidFill>
                  </a:rPr>
                  <a:t>Network Construction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3290705" y="2001236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Motif Scanning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1923810" y="1369409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QC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Multidocument 9"/>
            <p:cNvSpPr/>
            <p:nvPr/>
          </p:nvSpPr>
          <p:spPr>
            <a:xfrm>
              <a:off x="1923810" y="4000732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Features, e.g. GC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23810" y="4807306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Background Correction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>
              <a:endCxn id="14" idx="0"/>
            </p:cNvCxnSpPr>
            <p:nvPr/>
          </p:nvCxnSpPr>
          <p:spPr>
            <a:xfrm>
              <a:off x="2449590" y="1081055"/>
              <a:ext cx="0" cy="28835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4" idx="2"/>
            </p:cNvCxnSpPr>
            <p:nvPr/>
          </p:nvCxnSpPr>
          <p:spPr>
            <a:xfrm>
              <a:off x="2449590" y="1716881"/>
              <a:ext cx="0" cy="25660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449590" y="2320957"/>
              <a:ext cx="0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460780" y="3108302"/>
              <a:ext cx="0" cy="28835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460780" y="3731607"/>
              <a:ext cx="0" cy="2691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6" idx="0"/>
            </p:cNvCxnSpPr>
            <p:nvPr/>
          </p:nvCxnSpPr>
          <p:spPr>
            <a:xfrm flipH="1">
              <a:off x="2449590" y="4492657"/>
              <a:ext cx="11190" cy="31464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6" idx="2"/>
              <a:endCxn id="23" idx="0"/>
            </p:cNvCxnSpPr>
            <p:nvPr/>
          </p:nvCxnSpPr>
          <p:spPr>
            <a:xfrm flipH="1">
              <a:off x="997308" y="5154778"/>
              <a:ext cx="1452282" cy="25660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2"/>
              <a:endCxn id="34" idx="0"/>
            </p:cNvCxnSpPr>
            <p:nvPr/>
          </p:nvCxnSpPr>
          <p:spPr>
            <a:xfrm>
              <a:off x="2449590" y="5154778"/>
              <a:ext cx="1452282" cy="25660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6" idx="2"/>
              <a:endCxn id="28" idx="0"/>
            </p:cNvCxnSpPr>
            <p:nvPr/>
          </p:nvCxnSpPr>
          <p:spPr>
            <a:xfrm>
              <a:off x="2449590" y="5154778"/>
              <a:ext cx="0" cy="26190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1923810" y="6127982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Rscore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23" idx="2"/>
            </p:cNvCxnSpPr>
            <p:nvPr/>
          </p:nvCxnSpPr>
          <p:spPr>
            <a:xfrm>
              <a:off x="997308" y="5758853"/>
              <a:ext cx="1452282" cy="36912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8" idx="2"/>
            </p:cNvCxnSpPr>
            <p:nvPr/>
          </p:nvCxnSpPr>
          <p:spPr>
            <a:xfrm>
              <a:off x="2449590" y="5764157"/>
              <a:ext cx="0" cy="3638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34" idx="2"/>
            </p:cNvCxnSpPr>
            <p:nvPr/>
          </p:nvCxnSpPr>
          <p:spPr>
            <a:xfrm flipH="1">
              <a:off x="2449590" y="5758853"/>
              <a:ext cx="1452282" cy="36912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4" idx="2"/>
            </p:cNvCxnSpPr>
            <p:nvPr/>
          </p:nvCxnSpPr>
          <p:spPr>
            <a:xfrm flipH="1">
              <a:off x="1124386" y="1716881"/>
              <a:ext cx="1325204" cy="2691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4" idx="2"/>
            </p:cNvCxnSpPr>
            <p:nvPr/>
          </p:nvCxnSpPr>
          <p:spPr>
            <a:xfrm>
              <a:off x="2449590" y="1716881"/>
              <a:ext cx="1325204" cy="25660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088215" y="2325364"/>
              <a:ext cx="1325204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3" idx="0"/>
            </p:cNvCxnSpPr>
            <p:nvPr/>
          </p:nvCxnSpPr>
          <p:spPr>
            <a:xfrm flipH="1">
              <a:off x="2521933" y="2320957"/>
              <a:ext cx="1252861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ounded Rectangle 34"/>
          <p:cNvSpPr/>
          <p:nvPr/>
        </p:nvSpPr>
        <p:spPr>
          <a:xfrm>
            <a:off x="4597456" y="319306"/>
            <a:ext cx="1051560" cy="34747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Network Construction</a:t>
            </a:r>
            <a:endParaRPr lang="en-US" sz="1200" dirty="0">
              <a:solidFill>
                <a:srgbClr val="00B05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010430" y="269613"/>
            <a:ext cx="5185680" cy="1003137"/>
            <a:chOff x="1746250" y="1001783"/>
            <a:chExt cx="5185680" cy="1003137"/>
          </a:xfrm>
        </p:grpSpPr>
        <p:sp>
          <p:nvSpPr>
            <p:cNvPr id="37" name="Rectangle 36"/>
            <p:cNvSpPr/>
            <p:nvPr/>
          </p:nvSpPr>
          <p:spPr>
            <a:xfrm>
              <a:off x="3563711" y="1214223"/>
              <a:ext cx="1059089" cy="162047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FF40FF"/>
                  </a:solidFill>
                </a:rPr>
                <a:t>intron</a:t>
              </a:r>
              <a:endParaRPr lang="en-US" sz="1200" dirty="0">
                <a:solidFill>
                  <a:srgbClr val="FF40FF"/>
                </a:solidFill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90429" y="1224134"/>
              <a:ext cx="380048" cy="212025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5113245" y="1214223"/>
              <a:ext cx="626309" cy="1620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737348" y="1214223"/>
              <a:ext cx="570479" cy="16204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accent2">
                      <a:lumMod val="75000"/>
                    </a:schemeClr>
                  </a:solidFill>
                </a:rPr>
                <a:t>3’UTR</a:t>
              </a:r>
              <a:endParaRPr lang="en-US" sz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011746" y="1214223"/>
              <a:ext cx="549797" cy="1620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398885" y="1214223"/>
              <a:ext cx="610265" cy="1620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432FF"/>
                  </a:solidFill>
                </a:rPr>
                <a:t>5’ UTR</a:t>
              </a:r>
              <a:endParaRPr lang="en-US" sz="1200" dirty="0">
                <a:solidFill>
                  <a:srgbClr val="0432FF"/>
                </a:solidFill>
              </a:endParaRPr>
            </a:p>
          </p:txBody>
        </p:sp>
        <p:cxnSp>
          <p:nvCxnSpPr>
            <p:cNvPr id="43" name="Straight Connector 42"/>
            <p:cNvCxnSpPr>
              <a:stCxn id="48" idx="1"/>
            </p:cNvCxnSpPr>
            <p:nvPr/>
          </p:nvCxnSpPr>
          <p:spPr>
            <a:xfrm flipH="1" flipV="1">
              <a:off x="1746250" y="1295246"/>
              <a:ext cx="652635" cy="1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307828" y="1295246"/>
              <a:ext cx="624102" cy="153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3925661" y="1842873"/>
              <a:ext cx="297089" cy="162047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40FF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522695" y="1842873"/>
              <a:ext cx="626309" cy="1620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146798" y="1842873"/>
              <a:ext cx="570479" cy="16204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373696" y="1842873"/>
              <a:ext cx="549797" cy="1620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760835" y="1842873"/>
              <a:ext cx="610265" cy="1620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432FF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 flipV="1">
              <a:off x="2108200" y="1923896"/>
              <a:ext cx="652635" cy="1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5717278" y="1923896"/>
              <a:ext cx="624102" cy="153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4222750" y="1842872"/>
              <a:ext cx="297089" cy="162047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40FF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3561543" y="1376270"/>
              <a:ext cx="361950" cy="4666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847293" y="1369920"/>
              <a:ext cx="361950" cy="4666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518515" y="1377643"/>
              <a:ext cx="107626" cy="4680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227023" y="1369920"/>
              <a:ext cx="107626" cy="4680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875281" y="1018247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mtClean="0"/>
                <a:t>1 kb</a:t>
              </a:r>
              <a:endParaRPr lang="en-US" sz="1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82136" y="1001783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mtClean="0"/>
                <a:t>1 kb</a:t>
              </a:r>
              <a:endParaRPr lang="en-US" sz="1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79025" y="1646896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mtClean="0"/>
                <a:t>1 kb</a:t>
              </a:r>
              <a:endParaRPr lang="en-US" sz="12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88772" y="1646896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mtClean="0"/>
                <a:t>1 kb</a:t>
              </a:r>
              <a:endParaRPr lang="en-US" sz="1200" dirty="0"/>
            </a:p>
          </p:txBody>
        </p:sp>
      </p:grp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414110"/>
              </p:ext>
            </p:extLst>
          </p:nvPr>
        </p:nvGraphicFramePr>
        <p:xfrm>
          <a:off x="6468733" y="4446686"/>
          <a:ext cx="4762498" cy="20609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641"/>
                <a:gridCol w="550641"/>
                <a:gridCol w="550641"/>
                <a:gridCol w="550641"/>
                <a:gridCol w="550641"/>
                <a:gridCol w="550641"/>
                <a:gridCol w="550641"/>
                <a:gridCol w="908011"/>
              </a:tblGrid>
              <a:tr h="2825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50" dirty="0" smtClean="0"/>
                        <a:t>…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Significance</a:t>
                      </a:r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36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G</a:t>
                      </a:r>
                      <a:r>
                        <a:rPr lang="en-US" sz="1050" baseline="-25000" dirty="0" smtClean="0"/>
                        <a:t>1</a:t>
                      </a:r>
                      <a:endParaRPr lang="en-US" sz="1050" baseline="-250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G</a:t>
                      </a:r>
                      <a:r>
                        <a:rPr lang="en-US" sz="1050" baseline="-25000" dirty="0" smtClean="0"/>
                        <a:t>2</a:t>
                      </a:r>
                      <a:endParaRPr lang="en-US" sz="1050" baseline="-2500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G</a:t>
                      </a:r>
                      <a:r>
                        <a:rPr lang="en-US" sz="1050" baseline="-25000" dirty="0" smtClean="0"/>
                        <a:t>3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50" dirty="0" smtClean="0"/>
                        <a:t>…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G</a:t>
                      </a:r>
                      <a:r>
                        <a:rPr lang="en-US" sz="1050" baseline="-25000" dirty="0" smtClean="0"/>
                        <a:t>n-1</a:t>
                      </a:r>
                      <a:endParaRPr lang="en-US" sz="1050" baseline="-2500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G</a:t>
                      </a:r>
                      <a:r>
                        <a:rPr lang="en-US" sz="1050" baseline="-25000" dirty="0" err="1" smtClean="0"/>
                        <a:t>n</a:t>
                      </a:r>
                      <a:endParaRPr lang="en-US" sz="1050" baseline="-2500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aseline="-250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3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RBP</a:t>
                      </a:r>
                      <a:r>
                        <a:rPr lang="en-US" sz="1050" baseline="-25000" dirty="0" smtClean="0"/>
                        <a:t>1</a:t>
                      </a:r>
                      <a:endParaRPr lang="en-US" sz="1050" baseline="-2500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50" dirty="0" smtClean="0"/>
                        <a:t>…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3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RBP</a:t>
                      </a:r>
                      <a:r>
                        <a:rPr lang="en-US" sz="1050" baseline="-25000" dirty="0" smtClean="0"/>
                        <a:t>2</a:t>
                      </a:r>
                      <a:endParaRPr lang="en-US" sz="1050" baseline="-2500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50" dirty="0" smtClean="0"/>
                        <a:t>…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53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RBP</a:t>
                      </a:r>
                      <a:r>
                        <a:rPr lang="en-US" sz="1050" baseline="-25000" dirty="0" smtClean="0"/>
                        <a:t>3</a:t>
                      </a:r>
                      <a:endParaRPr lang="en-US" sz="1050" baseline="-2500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50" dirty="0" smtClean="0"/>
                        <a:t>…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36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3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RBP</a:t>
                      </a:r>
                      <a:r>
                        <a:rPr lang="en-US" sz="1050" baseline="-25000" dirty="0" err="1" smtClean="0"/>
                        <a:t>k</a:t>
                      </a:r>
                      <a:endParaRPr lang="en-US" sz="1050" baseline="-2500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50" dirty="0" smtClean="0"/>
                        <a:t>…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6023163" y="1409045"/>
            <a:ext cx="5340912" cy="1268830"/>
            <a:chOff x="527345" y="1183882"/>
            <a:chExt cx="5340912" cy="1268830"/>
          </a:xfrm>
        </p:grpSpPr>
        <p:grpSp>
          <p:nvGrpSpPr>
            <p:cNvPr id="63" name="Group 62"/>
            <p:cNvGrpSpPr/>
            <p:nvPr/>
          </p:nvGrpSpPr>
          <p:grpSpPr>
            <a:xfrm>
              <a:off x="1008300" y="2176591"/>
              <a:ext cx="4859957" cy="276121"/>
              <a:chOff x="1008300" y="2081341"/>
              <a:chExt cx="4859957" cy="276121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35946" y="2081341"/>
                <a:ext cx="177800" cy="101600"/>
              </a:xfrm>
              <a:prstGeom prst="rect">
                <a:avLst/>
              </a:prstGeom>
            </p:spPr>
          </p:pic>
          <p:grpSp>
            <p:nvGrpSpPr>
              <p:cNvPr id="88" name="Group 87"/>
              <p:cNvGrpSpPr/>
              <p:nvPr/>
            </p:nvGrpSpPr>
            <p:grpSpPr>
              <a:xfrm>
                <a:off x="1008300" y="2088294"/>
                <a:ext cx="743964" cy="269168"/>
                <a:chOff x="1008300" y="1961294"/>
                <a:chExt cx="743964" cy="269168"/>
              </a:xfrm>
            </p:grpSpPr>
            <p:grpSp>
              <p:nvGrpSpPr>
                <p:cNvPr id="133" name="Group 132"/>
                <p:cNvGrpSpPr/>
                <p:nvPr/>
              </p:nvGrpSpPr>
              <p:grpSpPr>
                <a:xfrm flipV="1">
                  <a:off x="1008300" y="1961294"/>
                  <a:ext cx="743964" cy="45719"/>
                  <a:chOff x="2260600" y="1995272"/>
                  <a:chExt cx="4233180" cy="162048"/>
                </a:xfrm>
              </p:grpSpPr>
              <p:sp>
                <p:nvSpPr>
                  <p:cNvPr id="135" name="Rectangle 134"/>
                  <p:cNvSpPr/>
                  <p:nvPr/>
                </p:nvSpPr>
                <p:spPr>
                  <a:xfrm>
                    <a:off x="4078061" y="1995273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  <p:sp>
                <p:nvSpPr>
                  <p:cNvPr id="136" name="Rectangle 135"/>
                  <p:cNvSpPr/>
                  <p:nvPr/>
                </p:nvSpPr>
                <p:spPr>
                  <a:xfrm>
                    <a:off x="4675095" y="1995273"/>
                    <a:ext cx="626309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5299198" y="1995273"/>
                    <a:ext cx="570479" cy="162047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3526096" y="1995273"/>
                    <a:ext cx="549797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>
                  <a:xfrm>
                    <a:off x="2913235" y="1995273"/>
                    <a:ext cx="610265" cy="162047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0432FF"/>
                      </a:solidFill>
                    </a:endParaRPr>
                  </a:p>
                </p:txBody>
              </p:sp>
              <p:cxnSp>
                <p:nvCxnSpPr>
                  <p:cNvPr id="140" name="Straight Connector 139"/>
                  <p:cNvCxnSpPr/>
                  <p:nvPr/>
                </p:nvCxnSpPr>
                <p:spPr>
                  <a:xfrm flipH="1" flipV="1">
                    <a:off x="2260600" y="2076296"/>
                    <a:ext cx="652635" cy="1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 flipH="1">
                    <a:off x="5869678" y="2076296"/>
                    <a:ext cx="624102" cy="15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2" name="Rectangle 141"/>
                  <p:cNvSpPr/>
                  <p:nvPr/>
                </p:nvSpPr>
                <p:spPr>
                  <a:xfrm>
                    <a:off x="4375150" y="1995272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</p:grpSp>
            <p:sp>
              <p:nvSpPr>
                <p:cNvPr id="134" name="TextBox 133"/>
                <p:cNvSpPr txBox="1"/>
                <p:nvPr/>
              </p:nvSpPr>
              <p:spPr>
                <a:xfrm>
                  <a:off x="1223027" y="1976546"/>
                  <a:ext cx="31451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G</a:t>
                  </a:r>
                  <a:r>
                    <a:rPr lang="en-US" sz="1050" baseline="-25000" dirty="0" smtClean="0"/>
                    <a:t>1</a:t>
                  </a:r>
                  <a:endParaRPr lang="en-US" sz="1050" baseline="-25000" dirty="0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1904282" y="2088294"/>
                <a:ext cx="743964" cy="269168"/>
                <a:chOff x="1974068" y="1961294"/>
                <a:chExt cx="743964" cy="269168"/>
              </a:xfrm>
            </p:grpSpPr>
            <p:sp>
              <p:nvSpPr>
                <p:cNvPr id="123" name="TextBox 122"/>
                <p:cNvSpPr txBox="1"/>
                <p:nvPr/>
              </p:nvSpPr>
              <p:spPr>
                <a:xfrm>
                  <a:off x="2188795" y="1976546"/>
                  <a:ext cx="31451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G</a:t>
                  </a:r>
                  <a:r>
                    <a:rPr lang="en-US" sz="1050" baseline="-25000" dirty="0" smtClean="0"/>
                    <a:t>2</a:t>
                  </a:r>
                  <a:endParaRPr lang="en-US" sz="1050" baseline="-25000" dirty="0"/>
                </a:p>
              </p:txBody>
            </p:sp>
            <p:grpSp>
              <p:nvGrpSpPr>
                <p:cNvPr id="124" name="Group 123"/>
                <p:cNvGrpSpPr/>
                <p:nvPr/>
              </p:nvGrpSpPr>
              <p:grpSpPr>
                <a:xfrm flipV="1">
                  <a:off x="1974068" y="1961294"/>
                  <a:ext cx="743964" cy="45719"/>
                  <a:chOff x="2260600" y="1995272"/>
                  <a:chExt cx="4233180" cy="162048"/>
                </a:xfrm>
              </p:grpSpPr>
              <p:sp>
                <p:nvSpPr>
                  <p:cNvPr id="125" name="Rectangle 124"/>
                  <p:cNvSpPr/>
                  <p:nvPr/>
                </p:nvSpPr>
                <p:spPr>
                  <a:xfrm>
                    <a:off x="4078061" y="1995273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>
                  <a:xfrm>
                    <a:off x="4675095" y="1995273"/>
                    <a:ext cx="626309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>
                  <a:xfrm>
                    <a:off x="5299198" y="1995273"/>
                    <a:ext cx="570479" cy="162047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>
                  <a:xfrm>
                    <a:off x="3526096" y="1995273"/>
                    <a:ext cx="549797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>
                  <a:xfrm>
                    <a:off x="2913235" y="1995273"/>
                    <a:ext cx="610265" cy="162047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0432FF"/>
                      </a:solidFill>
                    </a:endParaRPr>
                  </a:p>
                </p:txBody>
              </p:sp>
              <p:cxnSp>
                <p:nvCxnSpPr>
                  <p:cNvPr id="130" name="Straight Connector 129"/>
                  <p:cNvCxnSpPr/>
                  <p:nvPr/>
                </p:nvCxnSpPr>
                <p:spPr>
                  <a:xfrm flipH="1" flipV="1">
                    <a:off x="2260600" y="2076296"/>
                    <a:ext cx="652635" cy="1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 flipH="1">
                    <a:off x="5869678" y="2076296"/>
                    <a:ext cx="624102" cy="15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4375150" y="1995272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</p:grpSp>
          </p:grpSp>
          <p:grpSp>
            <p:nvGrpSpPr>
              <p:cNvPr id="90" name="Group 89"/>
              <p:cNvGrpSpPr/>
              <p:nvPr/>
            </p:nvGrpSpPr>
            <p:grpSpPr>
              <a:xfrm>
                <a:off x="2800264" y="2088294"/>
                <a:ext cx="743964" cy="269168"/>
                <a:chOff x="2978852" y="1961294"/>
                <a:chExt cx="743964" cy="269168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>
                  <a:off x="3193579" y="1976546"/>
                  <a:ext cx="31451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G</a:t>
                  </a:r>
                  <a:r>
                    <a:rPr lang="en-US" sz="1050" baseline="-25000" dirty="0" smtClean="0"/>
                    <a:t>3</a:t>
                  </a:r>
                  <a:endParaRPr lang="en-US" sz="1050" baseline="-25000" dirty="0"/>
                </a:p>
              </p:txBody>
            </p:sp>
            <p:grpSp>
              <p:nvGrpSpPr>
                <p:cNvPr id="114" name="Group 113"/>
                <p:cNvGrpSpPr/>
                <p:nvPr/>
              </p:nvGrpSpPr>
              <p:grpSpPr>
                <a:xfrm flipV="1">
                  <a:off x="2978852" y="1961294"/>
                  <a:ext cx="743964" cy="45719"/>
                  <a:chOff x="2260600" y="1995272"/>
                  <a:chExt cx="4233180" cy="162048"/>
                </a:xfrm>
              </p:grpSpPr>
              <p:sp>
                <p:nvSpPr>
                  <p:cNvPr id="115" name="Rectangle 114"/>
                  <p:cNvSpPr/>
                  <p:nvPr/>
                </p:nvSpPr>
                <p:spPr>
                  <a:xfrm>
                    <a:off x="4078061" y="1995273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>
                  <a:xfrm>
                    <a:off x="4675095" y="1995273"/>
                    <a:ext cx="626309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5299198" y="1995273"/>
                    <a:ext cx="570479" cy="162047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>
                  <a:xfrm>
                    <a:off x="3526096" y="1995273"/>
                    <a:ext cx="549797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2913235" y="1995273"/>
                    <a:ext cx="610265" cy="162047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0432FF"/>
                      </a:solidFill>
                    </a:endParaRPr>
                  </a:p>
                </p:txBody>
              </p:sp>
              <p:cxnSp>
                <p:nvCxnSpPr>
                  <p:cNvPr id="120" name="Straight Connector 119"/>
                  <p:cNvCxnSpPr/>
                  <p:nvPr/>
                </p:nvCxnSpPr>
                <p:spPr>
                  <a:xfrm flipH="1" flipV="1">
                    <a:off x="2260600" y="2076296"/>
                    <a:ext cx="652635" cy="1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flipH="1">
                    <a:off x="5869678" y="2076296"/>
                    <a:ext cx="624102" cy="15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121"/>
                  <p:cNvSpPr/>
                  <p:nvPr/>
                </p:nvSpPr>
                <p:spPr>
                  <a:xfrm>
                    <a:off x="4375150" y="1995272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</p:grpSp>
          </p:grpSp>
          <p:grpSp>
            <p:nvGrpSpPr>
              <p:cNvPr id="91" name="Group 90"/>
              <p:cNvGrpSpPr/>
              <p:nvPr/>
            </p:nvGrpSpPr>
            <p:grpSpPr>
              <a:xfrm>
                <a:off x="5124293" y="2088294"/>
                <a:ext cx="743964" cy="269168"/>
                <a:chOff x="5124293" y="1961294"/>
                <a:chExt cx="743964" cy="269168"/>
              </a:xfrm>
            </p:grpSpPr>
            <p:sp>
              <p:nvSpPr>
                <p:cNvPr id="103" name="TextBox 102"/>
                <p:cNvSpPr txBox="1"/>
                <p:nvPr/>
              </p:nvSpPr>
              <p:spPr>
                <a:xfrm>
                  <a:off x="5338219" y="1976546"/>
                  <a:ext cx="316112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err="1" smtClean="0"/>
                    <a:t>G</a:t>
                  </a:r>
                  <a:r>
                    <a:rPr lang="en-US" sz="1050" baseline="-25000" dirty="0" err="1" smtClean="0"/>
                    <a:t>n</a:t>
                  </a:r>
                  <a:endParaRPr lang="en-US" sz="1050" baseline="-25000" dirty="0"/>
                </a:p>
              </p:txBody>
            </p:sp>
            <p:grpSp>
              <p:nvGrpSpPr>
                <p:cNvPr id="104" name="Group 103"/>
                <p:cNvGrpSpPr/>
                <p:nvPr/>
              </p:nvGrpSpPr>
              <p:grpSpPr>
                <a:xfrm flipV="1">
                  <a:off x="5124293" y="1961294"/>
                  <a:ext cx="743964" cy="45719"/>
                  <a:chOff x="2260600" y="1995272"/>
                  <a:chExt cx="4233180" cy="162048"/>
                </a:xfrm>
              </p:grpSpPr>
              <p:sp>
                <p:nvSpPr>
                  <p:cNvPr id="105" name="Rectangle 104"/>
                  <p:cNvSpPr/>
                  <p:nvPr/>
                </p:nvSpPr>
                <p:spPr>
                  <a:xfrm>
                    <a:off x="4078061" y="1995273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>
                  <a:xfrm>
                    <a:off x="4675095" y="1995273"/>
                    <a:ext cx="626309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5299198" y="1995273"/>
                    <a:ext cx="570479" cy="162047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3526096" y="1995273"/>
                    <a:ext cx="549797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2913235" y="1995273"/>
                    <a:ext cx="610265" cy="162047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0432FF"/>
                      </a:solidFill>
                    </a:endParaRPr>
                  </a:p>
                </p:txBody>
              </p:sp>
              <p:cxnSp>
                <p:nvCxnSpPr>
                  <p:cNvPr id="110" name="Straight Connector 109"/>
                  <p:cNvCxnSpPr/>
                  <p:nvPr/>
                </p:nvCxnSpPr>
                <p:spPr>
                  <a:xfrm flipH="1" flipV="1">
                    <a:off x="2260600" y="2076296"/>
                    <a:ext cx="652635" cy="1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flipH="1">
                    <a:off x="5869678" y="2076296"/>
                    <a:ext cx="624102" cy="15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2" name="Rectangle 111"/>
                  <p:cNvSpPr/>
                  <p:nvPr/>
                </p:nvSpPr>
                <p:spPr>
                  <a:xfrm>
                    <a:off x="4375150" y="1995272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</p:grpSp>
          </p:grpSp>
          <p:grpSp>
            <p:nvGrpSpPr>
              <p:cNvPr id="92" name="Group 91"/>
              <p:cNvGrpSpPr/>
              <p:nvPr/>
            </p:nvGrpSpPr>
            <p:grpSpPr>
              <a:xfrm>
                <a:off x="4228312" y="2088294"/>
                <a:ext cx="743964" cy="269168"/>
                <a:chOff x="4235996" y="1961294"/>
                <a:chExt cx="743964" cy="269168"/>
              </a:xfrm>
            </p:grpSpPr>
            <p:grpSp>
              <p:nvGrpSpPr>
                <p:cNvPr id="93" name="Group 92"/>
                <p:cNvGrpSpPr/>
                <p:nvPr/>
              </p:nvGrpSpPr>
              <p:grpSpPr>
                <a:xfrm flipV="1">
                  <a:off x="4235996" y="1961294"/>
                  <a:ext cx="743964" cy="45719"/>
                  <a:chOff x="2260600" y="1995272"/>
                  <a:chExt cx="4233180" cy="162048"/>
                </a:xfrm>
              </p:grpSpPr>
              <p:sp>
                <p:nvSpPr>
                  <p:cNvPr id="95" name="Rectangle 94"/>
                  <p:cNvSpPr/>
                  <p:nvPr/>
                </p:nvSpPr>
                <p:spPr>
                  <a:xfrm>
                    <a:off x="4078061" y="1995273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>
                    <a:off x="4675095" y="1995273"/>
                    <a:ext cx="626309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>
                  <a:xfrm>
                    <a:off x="5299198" y="1995273"/>
                    <a:ext cx="570479" cy="162047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>
                  <a:xfrm>
                    <a:off x="3526096" y="1995273"/>
                    <a:ext cx="549797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Rectangle 98"/>
                  <p:cNvSpPr/>
                  <p:nvPr/>
                </p:nvSpPr>
                <p:spPr>
                  <a:xfrm>
                    <a:off x="2913235" y="1995273"/>
                    <a:ext cx="610265" cy="162047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0432FF"/>
                      </a:solidFill>
                    </a:endParaRPr>
                  </a:p>
                </p:txBody>
              </p:sp>
              <p:cxnSp>
                <p:nvCxnSpPr>
                  <p:cNvPr id="100" name="Straight Connector 99"/>
                  <p:cNvCxnSpPr/>
                  <p:nvPr/>
                </p:nvCxnSpPr>
                <p:spPr>
                  <a:xfrm flipH="1" flipV="1">
                    <a:off x="2260600" y="2076296"/>
                    <a:ext cx="652635" cy="1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 flipH="1">
                    <a:off x="5869678" y="2076296"/>
                    <a:ext cx="624102" cy="15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Rectangle 101"/>
                  <p:cNvSpPr/>
                  <p:nvPr/>
                </p:nvSpPr>
                <p:spPr>
                  <a:xfrm>
                    <a:off x="4375150" y="1995272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</p:grpSp>
            <p:sp>
              <p:nvSpPr>
                <p:cNvPr id="94" name="TextBox 93"/>
                <p:cNvSpPr txBox="1"/>
                <p:nvPr/>
              </p:nvSpPr>
              <p:spPr>
                <a:xfrm>
                  <a:off x="4413854" y="1976546"/>
                  <a:ext cx="388248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G</a:t>
                  </a:r>
                  <a:r>
                    <a:rPr lang="en-US" sz="1050" baseline="-25000" dirty="0" smtClean="0"/>
                    <a:t>n-1</a:t>
                  </a:r>
                  <a:endParaRPr lang="en-US" sz="1050" baseline="-25000" dirty="0"/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>
              <a:off x="527345" y="1183882"/>
              <a:ext cx="5290009" cy="938323"/>
              <a:chOff x="527345" y="1183882"/>
              <a:chExt cx="5290009" cy="938323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533695" y="1183882"/>
                <a:ext cx="3013943" cy="253916"/>
                <a:chOff x="533695" y="1285482"/>
                <a:chExt cx="3013943" cy="253916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70812" y="1412440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309043" y="1412440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684430" y="1412440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3437910" y="1412440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TextBox 85"/>
                <p:cNvSpPr txBox="1"/>
                <p:nvPr/>
              </p:nvSpPr>
              <p:spPr>
                <a:xfrm>
                  <a:off x="533695" y="1285482"/>
                  <a:ext cx="44595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RBP</a:t>
                  </a:r>
                  <a:r>
                    <a:rPr lang="en-US" sz="1050" baseline="-25000" dirty="0" smtClean="0"/>
                    <a:t>1</a:t>
                  </a:r>
                  <a:endParaRPr lang="en-US" sz="1050" baseline="-25000" dirty="0"/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533695" y="1374013"/>
                <a:ext cx="2095920" cy="253916"/>
                <a:chOff x="533695" y="1470833"/>
                <a:chExt cx="2095920" cy="253916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089556" y="1597791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2519887" y="1597791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/>
                <p:cNvSpPr txBox="1"/>
                <p:nvPr/>
              </p:nvSpPr>
              <p:spPr>
                <a:xfrm>
                  <a:off x="533695" y="1470833"/>
                  <a:ext cx="44595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RBP</a:t>
                  </a:r>
                  <a:r>
                    <a:rPr lang="en-US" sz="1050" baseline="-25000" dirty="0" smtClean="0"/>
                    <a:t>2</a:t>
                  </a:r>
                  <a:endParaRPr lang="en-US" sz="1050" baseline="-25000" dirty="0"/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533695" y="1564144"/>
                <a:ext cx="3251659" cy="253916"/>
                <a:chOff x="533695" y="1550789"/>
                <a:chExt cx="3251659" cy="253916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241956" y="1677747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656683" y="1677747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3081500" y="1677747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3675626" y="1677747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/>
                <p:cNvSpPr txBox="1"/>
                <p:nvPr/>
              </p:nvSpPr>
              <p:spPr>
                <a:xfrm>
                  <a:off x="533695" y="1550789"/>
                  <a:ext cx="44595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RBP</a:t>
                  </a:r>
                  <a:r>
                    <a:rPr lang="en-US" sz="1050" baseline="-25000" dirty="0" smtClean="0"/>
                    <a:t>3</a:t>
                  </a:r>
                  <a:endParaRPr lang="en-US" sz="1050" baseline="-25000" dirty="0"/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527345" y="1868289"/>
                <a:ext cx="5290009" cy="253916"/>
                <a:chOff x="527345" y="1868289"/>
                <a:chExt cx="5290009" cy="253916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776950" y="1995247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707626" y="1995247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527345" y="1868289"/>
                  <a:ext cx="44595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err="1" smtClean="0"/>
                    <a:t>RBP</a:t>
                  </a:r>
                  <a:r>
                    <a:rPr lang="en-US" sz="1050" baseline="-25000" dirty="0" err="1" smtClean="0"/>
                    <a:t>k</a:t>
                  </a:r>
                  <a:endParaRPr lang="en-US" sz="1050" baseline="-25000" dirty="0"/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773400" y="1995247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638379" y="1792375"/>
                <a:ext cx="177800" cy="101600"/>
              </a:xfrm>
              <a:prstGeom prst="rect">
                <a:avLst/>
              </a:prstGeom>
            </p:spPr>
          </p:pic>
        </p:grpSp>
      </p:grpSp>
      <p:grpSp>
        <p:nvGrpSpPr>
          <p:cNvPr id="143" name="Group 142"/>
          <p:cNvGrpSpPr/>
          <p:nvPr/>
        </p:nvGrpSpPr>
        <p:grpSpPr>
          <a:xfrm>
            <a:off x="8174914" y="2759155"/>
            <a:ext cx="389850" cy="320040"/>
            <a:chOff x="2559025" y="3219456"/>
            <a:chExt cx="389850" cy="320040"/>
          </a:xfrm>
        </p:grpSpPr>
        <p:sp>
          <p:nvSpPr>
            <p:cNvPr id="144" name="Oval 143"/>
            <p:cNvSpPr/>
            <p:nvPr/>
          </p:nvSpPr>
          <p:spPr>
            <a:xfrm>
              <a:off x="2601945" y="3219456"/>
              <a:ext cx="320040" cy="32004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rgbClr val="7030A0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559025" y="3271754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RBP</a:t>
              </a:r>
              <a:r>
                <a:rPr lang="en-US" sz="800" b="1" baseline="-25000" dirty="0" smtClean="0"/>
                <a:t>2</a:t>
              </a:r>
              <a:endParaRPr lang="en-US" sz="800" b="1" baseline="-25000" dirty="0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323835" y="2759155"/>
            <a:ext cx="389850" cy="320040"/>
            <a:chOff x="1707946" y="3219456"/>
            <a:chExt cx="389850" cy="320040"/>
          </a:xfrm>
        </p:grpSpPr>
        <p:sp>
          <p:nvSpPr>
            <p:cNvPr id="147" name="Oval 146"/>
            <p:cNvSpPr/>
            <p:nvPr/>
          </p:nvSpPr>
          <p:spPr>
            <a:xfrm>
              <a:off x="1750866" y="3219456"/>
              <a:ext cx="320040" cy="32004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chemeClr val="tx1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707946" y="3271754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RBP</a:t>
              </a:r>
              <a:r>
                <a:rPr lang="en-US" sz="800" b="1" baseline="-25000" dirty="0" smtClean="0"/>
                <a:t>3</a:t>
              </a:r>
              <a:endParaRPr lang="en-US" sz="800" b="1" baseline="-25000" dirty="0"/>
            </a:p>
          </p:txBody>
        </p:sp>
      </p:grpSp>
      <p:sp>
        <p:nvSpPr>
          <p:cNvPr id="149" name="Oval 148"/>
          <p:cNvSpPr/>
          <p:nvPr/>
        </p:nvSpPr>
        <p:spPr>
          <a:xfrm>
            <a:off x="7792294" y="3929463"/>
            <a:ext cx="320040" cy="32004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749374" y="3981761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RBP</a:t>
            </a:r>
            <a:r>
              <a:rPr lang="en-US" sz="800" b="1" baseline="-25000" dirty="0" smtClean="0"/>
              <a:t>1</a:t>
            </a:r>
            <a:endParaRPr lang="en-US" sz="800" b="1" baseline="-25000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6691591" y="3356508"/>
            <a:ext cx="2521447" cy="320040"/>
            <a:chOff x="1350025" y="3843211"/>
            <a:chExt cx="2521447" cy="320040"/>
          </a:xfrm>
        </p:grpSpPr>
        <p:grpSp>
          <p:nvGrpSpPr>
            <p:cNvPr id="152" name="Group 151"/>
            <p:cNvGrpSpPr/>
            <p:nvPr/>
          </p:nvGrpSpPr>
          <p:grpSpPr>
            <a:xfrm>
              <a:off x="1350025" y="3843211"/>
              <a:ext cx="320040" cy="320040"/>
              <a:chOff x="1350025" y="3835680"/>
              <a:chExt cx="320040" cy="320040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1350025" y="3835680"/>
                <a:ext cx="320040" cy="32004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1359202" y="3887978"/>
                <a:ext cx="28565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G</a:t>
                </a:r>
                <a:r>
                  <a:rPr lang="en-US" sz="800" b="1" baseline="-25000" dirty="0" smtClean="0"/>
                  <a:t>3</a:t>
                </a:r>
                <a:endParaRPr lang="en-US" sz="800" b="1" baseline="-25000" dirty="0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2450728" y="3843211"/>
              <a:ext cx="320040" cy="320040"/>
              <a:chOff x="2056485" y="3835680"/>
              <a:chExt cx="320040" cy="320040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2056485" y="3835680"/>
                <a:ext cx="320040" cy="32004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2065662" y="3887978"/>
                <a:ext cx="28565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G</a:t>
                </a:r>
                <a:r>
                  <a:rPr lang="en-US" sz="800" b="1" baseline="-25000" dirty="0" smtClean="0"/>
                  <a:t>1</a:t>
                </a:r>
                <a:endParaRPr lang="en-US" sz="800" b="1" baseline="-25000" dirty="0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3551432" y="3843211"/>
              <a:ext cx="320040" cy="320040"/>
              <a:chOff x="2702423" y="3835680"/>
              <a:chExt cx="320040" cy="320040"/>
            </a:xfrm>
          </p:grpSpPr>
          <p:sp>
            <p:nvSpPr>
              <p:cNvPr id="155" name="Oval 154"/>
              <p:cNvSpPr/>
              <p:nvPr/>
            </p:nvSpPr>
            <p:spPr>
              <a:xfrm>
                <a:off x="2702423" y="3835680"/>
                <a:ext cx="320040" cy="32004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2711600" y="3887978"/>
                <a:ext cx="28565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G</a:t>
                </a:r>
                <a:r>
                  <a:rPr lang="en-US" sz="800" b="1" baseline="-25000" dirty="0" smtClean="0"/>
                  <a:t>2</a:t>
                </a:r>
                <a:endParaRPr lang="en-US" sz="800" b="1" baseline="-25000" dirty="0"/>
              </a:p>
            </p:txBody>
          </p:sp>
        </p:grpSp>
      </p:grpSp>
      <p:cxnSp>
        <p:nvCxnSpPr>
          <p:cNvPr id="161" name="Straight Arrow Connector 160"/>
          <p:cNvCxnSpPr>
            <a:stCxn id="190" idx="4"/>
            <a:endCxn id="184" idx="6"/>
          </p:cNvCxnSpPr>
          <p:nvPr/>
        </p:nvCxnSpPr>
        <p:spPr>
          <a:xfrm flipH="1">
            <a:off x="7011631" y="3079195"/>
            <a:ext cx="515144" cy="4373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90" idx="4"/>
            <a:endCxn id="188" idx="0"/>
          </p:cNvCxnSpPr>
          <p:nvPr/>
        </p:nvCxnSpPr>
        <p:spPr>
          <a:xfrm>
            <a:off x="7526775" y="3079195"/>
            <a:ext cx="425539" cy="2773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186" idx="4"/>
            <a:endCxn id="188" idx="0"/>
          </p:cNvCxnSpPr>
          <p:nvPr/>
        </p:nvCxnSpPr>
        <p:spPr>
          <a:xfrm flipH="1">
            <a:off x="7952314" y="3079195"/>
            <a:ext cx="425540" cy="2773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86" idx="4"/>
          </p:cNvCxnSpPr>
          <p:nvPr/>
        </p:nvCxnSpPr>
        <p:spPr>
          <a:xfrm>
            <a:off x="8377854" y="3079195"/>
            <a:ext cx="524321" cy="4373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endCxn id="184" idx="6"/>
          </p:cNvCxnSpPr>
          <p:nvPr/>
        </p:nvCxnSpPr>
        <p:spPr>
          <a:xfrm flipH="1" flipV="1">
            <a:off x="7011631" y="3516528"/>
            <a:ext cx="827532" cy="45980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flipV="1">
            <a:off x="8065465" y="3516528"/>
            <a:ext cx="827533" cy="45980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/>
          <p:cNvSpPr/>
          <p:nvPr/>
        </p:nvSpPr>
        <p:spPr>
          <a:xfrm>
            <a:off x="7225188" y="4628128"/>
            <a:ext cx="91440" cy="91440"/>
          </a:xfrm>
          <a:prstGeom prst="ellipse">
            <a:avLst/>
          </a:prstGeom>
          <a:solidFill>
            <a:srgbClr val="FF2600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795792" y="4628128"/>
            <a:ext cx="91440" cy="91440"/>
          </a:xfrm>
          <a:prstGeom prst="ellipse">
            <a:avLst/>
          </a:prstGeom>
          <a:solidFill>
            <a:srgbClr val="FF0000">
              <a:alpha val="54000"/>
            </a:srgb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8345885" y="4628128"/>
            <a:ext cx="91440" cy="91440"/>
          </a:xfrm>
          <a:prstGeom prst="ellipse">
            <a:avLst/>
          </a:prstGeom>
          <a:solidFill>
            <a:srgbClr val="FF0000">
              <a:alpha val="14000"/>
            </a:srgb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9467817" y="4628128"/>
            <a:ext cx="91440" cy="91440"/>
          </a:xfrm>
          <a:prstGeom prst="ellipse">
            <a:avLst/>
          </a:prstGeom>
          <a:solidFill>
            <a:srgbClr val="0070C0">
              <a:alpha val="50000"/>
            </a:srgb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0026319" y="4628128"/>
            <a:ext cx="91440" cy="91440"/>
          </a:xfrm>
          <a:prstGeom prst="ellipse">
            <a:avLst/>
          </a:prstGeom>
          <a:solidFill>
            <a:srgbClr val="0070C0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2" name="Picture 1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878" y="3496818"/>
            <a:ext cx="177800" cy="101600"/>
          </a:xfrm>
          <a:prstGeom prst="rect">
            <a:avLst/>
          </a:prstGeom>
        </p:spPr>
      </p:pic>
      <p:grpSp>
        <p:nvGrpSpPr>
          <p:cNvPr id="173" name="Group 172"/>
          <p:cNvGrpSpPr/>
          <p:nvPr/>
        </p:nvGrpSpPr>
        <p:grpSpPr>
          <a:xfrm>
            <a:off x="9815584" y="3341001"/>
            <a:ext cx="343364" cy="320040"/>
            <a:chOff x="4891266" y="2948591"/>
            <a:chExt cx="343364" cy="320040"/>
          </a:xfrm>
        </p:grpSpPr>
        <p:sp>
          <p:nvSpPr>
            <p:cNvPr id="174" name="Oval 173"/>
            <p:cNvSpPr/>
            <p:nvPr/>
          </p:nvSpPr>
          <p:spPr>
            <a:xfrm>
              <a:off x="4902928" y="2948591"/>
              <a:ext cx="320040" cy="32004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chemeClr val="tx1"/>
                </a:solidFill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891266" y="3000889"/>
              <a:ext cx="3433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G</a:t>
              </a:r>
              <a:r>
                <a:rPr lang="en-US" sz="800" b="1" baseline="-25000" dirty="0" smtClean="0"/>
                <a:t>n-1</a:t>
              </a:r>
              <a:endParaRPr lang="en-US" sz="800" b="1" baseline="-25000" dirty="0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10772405" y="3341001"/>
            <a:ext cx="320040" cy="320040"/>
            <a:chOff x="4902928" y="2948591"/>
            <a:chExt cx="320040" cy="320040"/>
          </a:xfrm>
        </p:grpSpPr>
        <p:sp>
          <p:nvSpPr>
            <p:cNvPr id="177" name="Oval 176"/>
            <p:cNvSpPr/>
            <p:nvPr/>
          </p:nvSpPr>
          <p:spPr>
            <a:xfrm>
              <a:off x="4902928" y="2948591"/>
              <a:ext cx="320040" cy="32004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chemeClr val="tx1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923016" y="3000889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err="1" smtClean="0"/>
                <a:t>G</a:t>
              </a:r>
              <a:r>
                <a:rPr lang="en-US" sz="800" b="1" baseline="-25000" dirty="0" err="1" smtClean="0"/>
                <a:t>n</a:t>
              </a:r>
              <a:endParaRPr lang="en-US" sz="800" b="1" baseline="-25000" dirty="0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10251074" y="2759155"/>
            <a:ext cx="405880" cy="320040"/>
            <a:chOff x="2559025" y="3219456"/>
            <a:chExt cx="405880" cy="320040"/>
          </a:xfrm>
        </p:grpSpPr>
        <p:sp>
          <p:nvSpPr>
            <p:cNvPr id="180" name="Oval 179"/>
            <p:cNvSpPr/>
            <p:nvPr/>
          </p:nvSpPr>
          <p:spPr>
            <a:xfrm>
              <a:off x="2601945" y="3219456"/>
              <a:ext cx="320040" cy="32004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rgbClr val="7030A0"/>
                </a:solidFill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559025" y="3271754"/>
              <a:ext cx="4058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RBP2</a:t>
              </a:r>
              <a:endParaRPr lang="en-US" sz="800" b="1" dirty="0"/>
            </a:p>
          </p:txBody>
        </p:sp>
      </p:grpSp>
      <p:cxnSp>
        <p:nvCxnSpPr>
          <p:cNvPr id="182" name="Straight Arrow Connector 181"/>
          <p:cNvCxnSpPr/>
          <p:nvPr/>
        </p:nvCxnSpPr>
        <p:spPr>
          <a:xfrm flipH="1">
            <a:off x="10100417" y="3079195"/>
            <a:ext cx="353597" cy="3086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>
            <a:off x="10454014" y="3079195"/>
            <a:ext cx="365260" cy="3086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" name="Picture 1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620086" y="6030708"/>
            <a:ext cx="177800" cy="101600"/>
          </a:xfrm>
          <a:prstGeom prst="rect">
            <a:avLst/>
          </a:prstGeom>
        </p:spPr>
      </p:pic>
      <p:sp>
        <p:nvSpPr>
          <p:cNvPr id="185" name="TextBox 184"/>
          <p:cNvSpPr txBox="1"/>
          <p:nvPr/>
        </p:nvSpPr>
        <p:spPr>
          <a:xfrm>
            <a:off x="10491807" y="484634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****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0568751" y="626406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**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187" name="Picture 1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178" y="5195278"/>
            <a:ext cx="139700" cy="139700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178" y="5476761"/>
            <a:ext cx="139700" cy="139700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178" y="5751894"/>
            <a:ext cx="139700" cy="139700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178" y="6020677"/>
            <a:ext cx="139700" cy="139700"/>
          </a:xfrm>
          <a:prstGeom prst="rect">
            <a:avLst/>
          </a:prstGeom>
        </p:spPr>
      </p:pic>
      <p:sp>
        <p:nvSpPr>
          <p:cNvPr id="191" name="Rounded Rectangle 190"/>
          <p:cNvSpPr/>
          <p:nvPr/>
        </p:nvSpPr>
        <p:spPr>
          <a:xfrm>
            <a:off x="5806968" y="286077"/>
            <a:ext cx="5734050" cy="1122968"/>
          </a:xfrm>
          <a:prstGeom prst="round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ounded Rectangle 191"/>
          <p:cNvSpPr/>
          <p:nvPr/>
        </p:nvSpPr>
        <p:spPr>
          <a:xfrm>
            <a:off x="5826786" y="1442074"/>
            <a:ext cx="5734050" cy="2828995"/>
          </a:xfrm>
          <a:prstGeom prst="round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ounded Rectangle 192"/>
          <p:cNvSpPr/>
          <p:nvPr/>
        </p:nvSpPr>
        <p:spPr>
          <a:xfrm>
            <a:off x="5833136" y="4320579"/>
            <a:ext cx="5734050" cy="2293640"/>
          </a:xfrm>
          <a:prstGeom prst="round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08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991672" y="230218"/>
            <a:ext cx="1051560" cy="34747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Network Construction</a:t>
            </a:r>
            <a:endParaRPr lang="en-US" sz="1200" dirty="0">
              <a:solidFill>
                <a:srgbClr val="00B05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1863" y="265455"/>
            <a:ext cx="5056649" cy="1003137"/>
            <a:chOff x="1875281" y="1001783"/>
            <a:chExt cx="5056649" cy="1003137"/>
          </a:xfrm>
        </p:grpSpPr>
        <p:sp>
          <p:nvSpPr>
            <p:cNvPr id="5" name="Rectangle 4"/>
            <p:cNvSpPr/>
            <p:nvPr/>
          </p:nvSpPr>
          <p:spPr>
            <a:xfrm>
              <a:off x="3563711" y="1214223"/>
              <a:ext cx="1059089" cy="162047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FF40FF"/>
                  </a:solidFill>
                </a:rPr>
                <a:t>intron</a:t>
              </a:r>
              <a:endParaRPr lang="en-US" sz="1200" dirty="0">
                <a:solidFill>
                  <a:srgbClr val="FF40FF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90429" y="1224134"/>
              <a:ext cx="380048" cy="21202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113245" y="1214223"/>
              <a:ext cx="626309" cy="1620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737348" y="1214223"/>
              <a:ext cx="570479" cy="16204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accent2">
                      <a:lumMod val="75000"/>
                    </a:schemeClr>
                  </a:solidFill>
                </a:rPr>
                <a:t>3’UTR</a:t>
              </a:r>
              <a:endParaRPr lang="en-US" sz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11746" y="1214223"/>
              <a:ext cx="549797" cy="1620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98885" y="1214223"/>
              <a:ext cx="610265" cy="1620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432FF"/>
                  </a:solidFill>
                </a:rPr>
                <a:t>5’ UTR</a:t>
              </a:r>
              <a:endParaRPr lang="en-US" sz="1200" dirty="0">
                <a:solidFill>
                  <a:srgbClr val="0432FF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6307828" y="1295246"/>
              <a:ext cx="624102" cy="153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925661" y="1842873"/>
              <a:ext cx="297089" cy="162047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40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22695" y="1842873"/>
              <a:ext cx="626309" cy="1620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46798" y="1842873"/>
              <a:ext cx="570479" cy="16204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73696" y="1842873"/>
              <a:ext cx="549797" cy="1620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60835" y="1842873"/>
              <a:ext cx="610265" cy="1620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432FF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 flipV="1">
              <a:off x="2108200" y="1923896"/>
              <a:ext cx="652635" cy="1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717278" y="1923896"/>
              <a:ext cx="624102" cy="153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222750" y="1842872"/>
              <a:ext cx="297089" cy="162047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40FF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561543" y="1376270"/>
              <a:ext cx="361950" cy="4666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847293" y="1369920"/>
              <a:ext cx="361950" cy="4666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518515" y="1377643"/>
              <a:ext cx="107626" cy="4680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227023" y="1369920"/>
              <a:ext cx="107626" cy="4680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875281" y="1018247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mtClean="0"/>
                <a:t>1 kb</a:t>
              </a:r>
              <a:endParaRPr lang="en-US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82136" y="1001783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mtClean="0"/>
                <a:t>1 kb</a:t>
              </a:r>
              <a:endParaRPr lang="en-US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79025" y="1646896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mtClean="0"/>
                <a:t>1 kb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88772" y="1646896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mtClean="0"/>
                <a:t>1 kb</a:t>
              </a:r>
              <a:endParaRPr lang="en-US" sz="1200" dirty="0"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64143"/>
              </p:ext>
            </p:extLst>
          </p:nvPr>
        </p:nvGraphicFramePr>
        <p:xfrm>
          <a:off x="771135" y="4442528"/>
          <a:ext cx="4762498" cy="20609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641"/>
                <a:gridCol w="550641"/>
                <a:gridCol w="550641"/>
                <a:gridCol w="550641"/>
                <a:gridCol w="550641"/>
                <a:gridCol w="550641"/>
                <a:gridCol w="550641"/>
                <a:gridCol w="908011"/>
              </a:tblGrid>
              <a:tr h="2825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50" dirty="0" smtClean="0"/>
                        <a:t>…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Significance</a:t>
                      </a:r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36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G</a:t>
                      </a:r>
                      <a:r>
                        <a:rPr lang="en-US" sz="1050" baseline="-25000" dirty="0" smtClean="0"/>
                        <a:t>1</a:t>
                      </a:r>
                      <a:endParaRPr lang="en-US" sz="1050" baseline="-250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G</a:t>
                      </a:r>
                      <a:r>
                        <a:rPr lang="en-US" sz="1050" baseline="-25000" dirty="0" smtClean="0"/>
                        <a:t>2</a:t>
                      </a:r>
                      <a:endParaRPr lang="en-US" sz="1050" baseline="-2500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G</a:t>
                      </a:r>
                      <a:r>
                        <a:rPr lang="en-US" sz="1050" baseline="-25000" dirty="0" smtClean="0"/>
                        <a:t>3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50" dirty="0" smtClean="0"/>
                        <a:t>…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G</a:t>
                      </a:r>
                      <a:r>
                        <a:rPr lang="en-US" sz="1050" baseline="-25000" dirty="0" smtClean="0"/>
                        <a:t>n-1</a:t>
                      </a:r>
                      <a:endParaRPr lang="en-US" sz="1050" baseline="-2500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G</a:t>
                      </a:r>
                      <a:r>
                        <a:rPr lang="en-US" sz="1050" baseline="-25000" dirty="0" err="1" smtClean="0"/>
                        <a:t>n</a:t>
                      </a:r>
                      <a:endParaRPr lang="en-US" sz="1050" baseline="-2500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aseline="-250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3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RBP</a:t>
                      </a:r>
                      <a:r>
                        <a:rPr lang="en-US" sz="1050" baseline="-25000" dirty="0" smtClean="0"/>
                        <a:t>1</a:t>
                      </a:r>
                      <a:endParaRPr lang="en-US" sz="1050" baseline="-2500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50" dirty="0" smtClean="0"/>
                        <a:t>…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3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RBP</a:t>
                      </a:r>
                      <a:r>
                        <a:rPr lang="en-US" sz="1050" baseline="-25000" dirty="0" smtClean="0"/>
                        <a:t>2</a:t>
                      </a:r>
                      <a:endParaRPr lang="en-US" sz="1050" baseline="-2500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50" dirty="0" smtClean="0"/>
                        <a:t>…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53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RBP</a:t>
                      </a:r>
                      <a:r>
                        <a:rPr lang="en-US" sz="1050" baseline="-25000" dirty="0" smtClean="0"/>
                        <a:t>3</a:t>
                      </a:r>
                      <a:endParaRPr lang="en-US" sz="1050" baseline="-2500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50" dirty="0" smtClean="0"/>
                        <a:t>…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36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3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RBP</a:t>
                      </a:r>
                      <a:r>
                        <a:rPr lang="en-US" sz="1050" baseline="-25000" dirty="0" err="1" smtClean="0"/>
                        <a:t>k</a:t>
                      </a:r>
                      <a:endParaRPr lang="en-US" sz="1050" baseline="-2500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50" dirty="0" smtClean="0"/>
                        <a:t>…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25565" y="1404887"/>
            <a:ext cx="5340912" cy="1268830"/>
            <a:chOff x="527345" y="1183882"/>
            <a:chExt cx="5340912" cy="1268830"/>
          </a:xfrm>
        </p:grpSpPr>
        <p:grpSp>
          <p:nvGrpSpPr>
            <p:cNvPr id="31" name="Group 30"/>
            <p:cNvGrpSpPr/>
            <p:nvPr/>
          </p:nvGrpSpPr>
          <p:grpSpPr>
            <a:xfrm>
              <a:off x="1008300" y="2176591"/>
              <a:ext cx="4859957" cy="276121"/>
              <a:chOff x="1008300" y="2081341"/>
              <a:chExt cx="4859957" cy="276121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35946" y="2081341"/>
                <a:ext cx="177800" cy="101600"/>
              </a:xfrm>
              <a:prstGeom prst="rect">
                <a:avLst/>
              </a:prstGeom>
            </p:spPr>
          </p:pic>
          <p:grpSp>
            <p:nvGrpSpPr>
              <p:cNvPr id="56" name="Group 55"/>
              <p:cNvGrpSpPr/>
              <p:nvPr/>
            </p:nvGrpSpPr>
            <p:grpSpPr>
              <a:xfrm>
                <a:off x="1008300" y="2088294"/>
                <a:ext cx="743964" cy="269168"/>
                <a:chOff x="1008300" y="1961294"/>
                <a:chExt cx="743964" cy="269168"/>
              </a:xfrm>
            </p:grpSpPr>
            <p:grpSp>
              <p:nvGrpSpPr>
                <p:cNvPr id="101" name="Group 100"/>
                <p:cNvGrpSpPr/>
                <p:nvPr/>
              </p:nvGrpSpPr>
              <p:grpSpPr>
                <a:xfrm flipV="1">
                  <a:off x="1008300" y="1961294"/>
                  <a:ext cx="743964" cy="45719"/>
                  <a:chOff x="2260600" y="1995272"/>
                  <a:chExt cx="4233180" cy="162048"/>
                </a:xfrm>
              </p:grpSpPr>
              <p:sp>
                <p:nvSpPr>
                  <p:cNvPr id="103" name="Rectangle 102"/>
                  <p:cNvSpPr/>
                  <p:nvPr/>
                </p:nvSpPr>
                <p:spPr>
                  <a:xfrm>
                    <a:off x="4078061" y="1995273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>
                  <a:xfrm>
                    <a:off x="4675095" y="1995273"/>
                    <a:ext cx="626309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>
                    <a:off x="5299198" y="1995273"/>
                    <a:ext cx="570479" cy="162047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>
                  <a:xfrm>
                    <a:off x="3526096" y="1995273"/>
                    <a:ext cx="549797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2913235" y="1995273"/>
                    <a:ext cx="610265" cy="162047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0432FF"/>
                      </a:solidFill>
                    </a:endParaRPr>
                  </a:p>
                </p:txBody>
              </p:sp>
              <p:cxnSp>
                <p:nvCxnSpPr>
                  <p:cNvPr id="108" name="Straight Connector 107"/>
                  <p:cNvCxnSpPr/>
                  <p:nvPr/>
                </p:nvCxnSpPr>
                <p:spPr>
                  <a:xfrm flipH="1" flipV="1">
                    <a:off x="2260600" y="2076296"/>
                    <a:ext cx="652635" cy="1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flipH="1">
                    <a:off x="5869678" y="2076296"/>
                    <a:ext cx="624102" cy="15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0" name="Rectangle 109"/>
                  <p:cNvSpPr/>
                  <p:nvPr/>
                </p:nvSpPr>
                <p:spPr>
                  <a:xfrm>
                    <a:off x="4375150" y="1995272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</p:grpSp>
            <p:sp>
              <p:nvSpPr>
                <p:cNvPr id="102" name="TextBox 101"/>
                <p:cNvSpPr txBox="1"/>
                <p:nvPr/>
              </p:nvSpPr>
              <p:spPr>
                <a:xfrm>
                  <a:off x="1223027" y="1976546"/>
                  <a:ext cx="31451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G</a:t>
                  </a:r>
                  <a:r>
                    <a:rPr lang="en-US" sz="1050" baseline="-25000" dirty="0" smtClean="0"/>
                    <a:t>1</a:t>
                  </a:r>
                  <a:endParaRPr lang="en-US" sz="1050" baseline="-25000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1904282" y="2088294"/>
                <a:ext cx="743964" cy="269168"/>
                <a:chOff x="1974068" y="1961294"/>
                <a:chExt cx="743964" cy="269168"/>
              </a:xfrm>
            </p:grpSpPr>
            <p:sp>
              <p:nvSpPr>
                <p:cNvPr id="91" name="TextBox 90"/>
                <p:cNvSpPr txBox="1"/>
                <p:nvPr/>
              </p:nvSpPr>
              <p:spPr>
                <a:xfrm>
                  <a:off x="2188795" y="1976546"/>
                  <a:ext cx="31451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G</a:t>
                  </a:r>
                  <a:r>
                    <a:rPr lang="en-US" sz="1050" baseline="-25000" dirty="0" smtClean="0"/>
                    <a:t>2</a:t>
                  </a:r>
                  <a:endParaRPr lang="en-US" sz="1050" baseline="-25000" dirty="0"/>
                </a:p>
              </p:txBody>
            </p:sp>
            <p:grpSp>
              <p:nvGrpSpPr>
                <p:cNvPr id="92" name="Group 91"/>
                <p:cNvGrpSpPr/>
                <p:nvPr/>
              </p:nvGrpSpPr>
              <p:grpSpPr>
                <a:xfrm flipV="1">
                  <a:off x="1974068" y="1961294"/>
                  <a:ext cx="743964" cy="45719"/>
                  <a:chOff x="2260600" y="1995272"/>
                  <a:chExt cx="4233180" cy="162048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>
                    <a:off x="4078061" y="1995273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4675095" y="1995273"/>
                    <a:ext cx="626309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5299198" y="1995273"/>
                    <a:ext cx="570479" cy="162047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>
                    <a:off x="3526096" y="1995273"/>
                    <a:ext cx="549797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>
                  <a:xfrm>
                    <a:off x="2913235" y="1995273"/>
                    <a:ext cx="610265" cy="162047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0432FF"/>
                      </a:solidFill>
                    </a:endParaRPr>
                  </a:p>
                </p:txBody>
              </p:sp>
              <p:cxnSp>
                <p:nvCxnSpPr>
                  <p:cNvPr id="98" name="Straight Connector 97"/>
                  <p:cNvCxnSpPr/>
                  <p:nvPr/>
                </p:nvCxnSpPr>
                <p:spPr>
                  <a:xfrm flipH="1" flipV="1">
                    <a:off x="2260600" y="2076296"/>
                    <a:ext cx="652635" cy="1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 flipH="1">
                    <a:off x="5869678" y="2076296"/>
                    <a:ext cx="624102" cy="15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Rectangle 99"/>
                  <p:cNvSpPr/>
                  <p:nvPr/>
                </p:nvSpPr>
                <p:spPr>
                  <a:xfrm>
                    <a:off x="4375150" y="1995272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</p:grpSp>
          </p:grpSp>
          <p:grpSp>
            <p:nvGrpSpPr>
              <p:cNvPr id="58" name="Group 57"/>
              <p:cNvGrpSpPr/>
              <p:nvPr/>
            </p:nvGrpSpPr>
            <p:grpSpPr>
              <a:xfrm>
                <a:off x="2800264" y="2088294"/>
                <a:ext cx="743964" cy="269168"/>
                <a:chOff x="2978852" y="1961294"/>
                <a:chExt cx="743964" cy="269168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3193579" y="1976546"/>
                  <a:ext cx="31451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G</a:t>
                  </a:r>
                  <a:r>
                    <a:rPr lang="en-US" sz="1050" baseline="-25000" dirty="0" smtClean="0"/>
                    <a:t>3</a:t>
                  </a:r>
                  <a:endParaRPr lang="en-US" sz="1050" baseline="-25000" dirty="0"/>
                </a:p>
              </p:txBody>
            </p:sp>
            <p:grpSp>
              <p:nvGrpSpPr>
                <p:cNvPr id="82" name="Group 81"/>
                <p:cNvGrpSpPr/>
                <p:nvPr/>
              </p:nvGrpSpPr>
              <p:grpSpPr>
                <a:xfrm flipV="1">
                  <a:off x="2978852" y="1961294"/>
                  <a:ext cx="743964" cy="45719"/>
                  <a:chOff x="2260600" y="1995272"/>
                  <a:chExt cx="4233180" cy="162048"/>
                </a:xfrm>
              </p:grpSpPr>
              <p:sp>
                <p:nvSpPr>
                  <p:cNvPr id="83" name="Rectangle 82"/>
                  <p:cNvSpPr/>
                  <p:nvPr/>
                </p:nvSpPr>
                <p:spPr>
                  <a:xfrm>
                    <a:off x="4078061" y="1995273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4675095" y="1995273"/>
                    <a:ext cx="626309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>
                    <a:off x="5299198" y="1995273"/>
                    <a:ext cx="570479" cy="162047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>
                    <a:off x="3526096" y="1995273"/>
                    <a:ext cx="549797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>
                  <a:xfrm>
                    <a:off x="2913235" y="1995273"/>
                    <a:ext cx="610265" cy="162047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0432FF"/>
                      </a:solidFill>
                    </a:endParaRPr>
                  </a:p>
                </p:txBody>
              </p:sp>
              <p:cxnSp>
                <p:nvCxnSpPr>
                  <p:cNvPr id="88" name="Straight Connector 87"/>
                  <p:cNvCxnSpPr/>
                  <p:nvPr/>
                </p:nvCxnSpPr>
                <p:spPr>
                  <a:xfrm flipH="1" flipV="1">
                    <a:off x="2260600" y="2076296"/>
                    <a:ext cx="652635" cy="1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flipH="1">
                    <a:off x="5869678" y="2076296"/>
                    <a:ext cx="624102" cy="15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" name="Rectangle 89"/>
                  <p:cNvSpPr/>
                  <p:nvPr/>
                </p:nvSpPr>
                <p:spPr>
                  <a:xfrm>
                    <a:off x="4375150" y="1995272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</p:grpSp>
          </p:grpSp>
          <p:grpSp>
            <p:nvGrpSpPr>
              <p:cNvPr id="59" name="Group 58"/>
              <p:cNvGrpSpPr/>
              <p:nvPr/>
            </p:nvGrpSpPr>
            <p:grpSpPr>
              <a:xfrm>
                <a:off x="5124293" y="2088294"/>
                <a:ext cx="743964" cy="269168"/>
                <a:chOff x="5124293" y="1961294"/>
                <a:chExt cx="743964" cy="269168"/>
              </a:xfrm>
            </p:grpSpPr>
            <p:sp>
              <p:nvSpPr>
                <p:cNvPr id="71" name="TextBox 70"/>
                <p:cNvSpPr txBox="1"/>
                <p:nvPr/>
              </p:nvSpPr>
              <p:spPr>
                <a:xfrm>
                  <a:off x="5338219" y="1976546"/>
                  <a:ext cx="316112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err="1" smtClean="0"/>
                    <a:t>G</a:t>
                  </a:r>
                  <a:r>
                    <a:rPr lang="en-US" sz="1050" baseline="-25000" dirty="0" err="1" smtClean="0"/>
                    <a:t>n</a:t>
                  </a:r>
                  <a:endParaRPr lang="en-US" sz="1050" baseline="-25000" dirty="0"/>
                </a:p>
              </p:txBody>
            </p:sp>
            <p:grpSp>
              <p:nvGrpSpPr>
                <p:cNvPr id="72" name="Group 71"/>
                <p:cNvGrpSpPr/>
                <p:nvPr/>
              </p:nvGrpSpPr>
              <p:grpSpPr>
                <a:xfrm flipV="1">
                  <a:off x="5124293" y="1961294"/>
                  <a:ext cx="743964" cy="45719"/>
                  <a:chOff x="2260600" y="1995272"/>
                  <a:chExt cx="4233180" cy="162048"/>
                </a:xfrm>
              </p:grpSpPr>
              <p:sp>
                <p:nvSpPr>
                  <p:cNvPr id="73" name="Rectangle 72"/>
                  <p:cNvSpPr/>
                  <p:nvPr/>
                </p:nvSpPr>
                <p:spPr>
                  <a:xfrm>
                    <a:off x="4078061" y="1995273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4675095" y="1995273"/>
                    <a:ext cx="626309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5299198" y="1995273"/>
                    <a:ext cx="570479" cy="162047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3526096" y="1995273"/>
                    <a:ext cx="549797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2913235" y="1995273"/>
                    <a:ext cx="610265" cy="162047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0432FF"/>
                      </a:solidFill>
                    </a:endParaRPr>
                  </a:p>
                </p:txBody>
              </p:sp>
              <p:cxnSp>
                <p:nvCxnSpPr>
                  <p:cNvPr id="78" name="Straight Connector 77"/>
                  <p:cNvCxnSpPr/>
                  <p:nvPr/>
                </p:nvCxnSpPr>
                <p:spPr>
                  <a:xfrm flipH="1" flipV="1">
                    <a:off x="2260600" y="2076296"/>
                    <a:ext cx="652635" cy="1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flipH="1">
                    <a:off x="5869678" y="2076296"/>
                    <a:ext cx="624102" cy="15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" name="Rectangle 79"/>
                  <p:cNvSpPr/>
                  <p:nvPr/>
                </p:nvSpPr>
                <p:spPr>
                  <a:xfrm>
                    <a:off x="4375150" y="1995272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</p:grpSp>
          </p:grpSp>
          <p:grpSp>
            <p:nvGrpSpPr>
              <p:cNvPr id="60" name="Group 59"/>
              <p:cNvGrpSpPr/>
              <p:nvPr/>
            </p:nvGrpSpPr>
            <p:grpSpPr>
              <a:xfrm>
                <a:off x="4228312" y="2088294"/>
                <a:ext cx="743964" cy="269168"/>
                <a:chOff x="4235996" y="1961294"/>
                <a:chExt cx="743964" cy="269168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 flipV="1">
                  <a:off x="4235996" y="1961294"/>
                  <a:ext cx="743964" cy="45719"/>
                  <a:chOff x="2260600" y="1995272"/>
                  <a:chExt cx="4233180" cy="162048"/>
                </a:xfrm>
              </p:grpSpPr>
              <p:sp>
                <p:nvSpPr>
                  <p:cNvPr id="63" name="Rectangle 62"/>
                  <p:cNvSpPr/>
                  <p:nvPr/>
                </p:nvSpPr>
                <p:spPr>
                  <a:xfrm>
                    <a:off x="4078061" y="1995273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4675095" y="1995273"/>
                    <a:ext cx="626309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5299198" y="1995273"/>
                    <a:ext cx="570479" cy="162047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3526096" y="1995273"/>
                    <a:ext cx="549797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2913235" y="1995273"/>
                    <a:ext cx="610265" cy="162047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0432FF"/>
                      </a:solidFill>
                    </a:endParaRPr>
                  </a:p>
                </p:txBody>
              </p:sp>
              <p:cxnSp>
                <p:nvCxnSpPr>
                  <p:cNvPr id="68" name="Straight Connector 67"/>
                  <p:cNvCxnSpPr/>
                  <p:nvPr/>
                </p:nvCxnSpPr>
                <p:spPr>
                  <a:xfrm flipH="1" flipV="1">
                    <a:off x="2260600" y="2076296"/>
                    <a:ext cx="652635" cy="1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flipH="1">
                    <a:off x="5869678" y="2076296"/>
                    <a:ext cx="624102" cy="15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" name="Rectangle 69"/>
                  <p:cNvSpPr/>
                  <p:nvPr/>
                </p:nvSpPr>
                <p:spPr>
                  <a:xfrm>
                    <a:off x="4375150" y="1995272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</p:grpSp>
            <p:sp>
              <p:nvSpPr>
                <p:cNvPr id="62" name="TextBox 61"/>
                <p:cNvSpPr txBox="1"/>
                <p:nvPr/>
              </p:nvSpPr>
              <p:spPr>
                <a:xfrm>
                  <a:off x="4413854" y="1976546"/>
                  <a:ext cx="388248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G</a:t>
                  </a:r>
                  <a:r>
                    <a:rPr lang="en-US" sz="1050" baseline="-25000" dirty="0" smtClean="0"/>
                    <a:t>n-1</a:t>
                  </a:r>
                  <a:endParaRPr lang="en-US" sz="1050" baseline="-25000" dirty="0"/>
                </a:p>
              </p:txBody>
            </p:sp>
          </p:grpSp>
        </p:grpSp>
        <p:grpSp>
          <p:nvGrpSpPr>
            <p:cNvPr id="32" name="Group 31"/>
            <p:cNvGrpSpPr/>
            <p:nvPr/>
          </p:nvGrpSpPr>
          <p:grpSpPr>
            <a:xfrm>
              <a:off x="527345" y="1183882"/>
              <a:ext cx="5290009" cy="938323"/>
              <a:chOff x="527345" y="1183882"/>
              <a:chExt cx="5290009" cy="93832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33695" y="1183882"/>
                <a:ext cx="3013943" cy="253916"/>
                <a:chOff x="533695" y="1285482"/>
                <a:chExt cx="3013943" cy="253916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170812" y="1412440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309043" y="1412440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684430" y="1412440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3437910" y="1412440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/>
              </p:nvSpPr>
              <p:spPr>
                <a:xfrm>
                  <a:off x="533695" y="1285482"/>
                  <a:ext cx="44595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RBP</a:t>
                  </a:r>
                  <a:r>
                    <a:rPr lang="en-US" sz="1050" baseline="-25000" dirty="0" smtClean="0"/>
                    <a:t>1</a:t>
                  </a:r>
                  <a:endParaRPr lang="en-US" sz="1050" baseline="-25000" dirty="0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533695" y="1374013"/>
                <a:ext cx="2095920" cy="253916"/>
                <a:chOff x="533695" y="1470833"/>
                <a:chExt cx="2095920" cy="253916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089556" y="1597791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519887" y="1597791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/>
                <p:cNvSpPr txBox="1"/>
                <p:nvPr/>
              </p:nvSpPr>
              <p:spPr>
                <a:xfrm>
                  <a:off x="533695" y="1470833"/>
                  <a:ext cx="44595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RBP</a:t>
                  </a:r>
                  <a:r>
                    <a:rPr lang="en-US" sz="1050" baseline="-25000" dirty="0" smtClean="0"/>
                    <a:t>2</a:t>
                  </a:r>
                  <a:endParaRPr lang="en-US" sz="1050" baseline="-25000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533695" y="1564144"/>
                <a:ext cx="3251659" cy="253916"/>
                <a:chOff x="533695" y="1550789"/>
                <a:chExt cx="3251659" cy="253916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241956" y="1677747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656683" y="1677747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3081500" y="1677747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3675626" y="1677747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/>
                <p:cNvSpPr txBox="1"/>
                <p:nvPr/>
              </p:nvSpPr>
              <p:spPr>
                <a:xfrm>
                  <a:off x="533695" y="1550789"/>
                  <a:ext cx="44595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RBP</a:t>
                  </a:r>
                  <a:r>
                    <a:rPr lang="en-US" sz="1050" baseline="-25000" dirty="0" smtClean="0"/>
                    <a:t>3</a:t>
                  </a:r>
                  <a:endParaRPr lang="en-US" sz="1050" baseline="-25000" dirty="0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527345" y="1868289"/>
                <a:ext cx="5290009" cy="253916"/>
                <a:chOff x="527345" y="1868289"/>
                <a:chExt cx="5290009" cy="253916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4776950" y="1995247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5707626" y="1995247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/>
                <p:cNvSpPr txBox="1"/>
                <p:nvPr/>
              </p:nvSpPr>
              <p:spPr>
                <a:xfrm>
                  <a:off x="527345" y="1868289"/>
                  <a:ext cx="44595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err="1" smtClean="0"/>
                    <a:t>RBP</a:t>
                  </a:r>
                  <a:r>
                    <a:rPr lang="en-US" sz="1050" baseline="-25000" dirty="0" err="1" smtClean="0"/>
                    <a:t>k</a:t>
                  </a:r>
                  <a:endParaRPr lang="en-US" sz="1050" baseline="-25000" dirty="0"/>
                </a:p>
              </p:txBody>
            </p: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773400" y="1995247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638379" y="1792375"/>
                <a:ext cx="177800" cy="101600"/>
              </a:xfrm>
              <a:prstGeom prst="rect">
                <a:avLst/>
              </a:prstGeom>
            </p:spPr>
          </p:pic>
        </p:grpSp>
      </p:grpSp>
      <p:grpSp>
        <p:nvGrpSpPr>
          <p:cNvPr id="111" name="Group 110"/>
          <p:cNvGrpSpPr/>
          <p:nvPr/>
        </p:nvGrpSpPr>
        <p:grpSpPr>
          <a:xfrm>
            <a:off x="2477316" y="2754997"/>
            <a:ext cx="389850" cy="320040"/>
            <a:chOff x="2559025" y="3219456"/>
            <a:chExt cx="389850" cy="320040"/>
          </a:xfrm>
        </p:grpSpPr>
        <p:sp>
          <p:nvSpPr>
            <p:cNvPr id="112" name="Oval 111"/>
            <p:cNvSpPr/>
            <p:nvPr/>
          </p:nvSpPr>
          <p:spPr>
            <a:xfrm>
              <a:off x="2601945" y="3219456"/>
              <a:ext cx="320040" cy="32004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rgbClr val="7030A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559025" y="3271754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RBP</a:t>
              </a:r>
              <a:r>
                <a:rPr lang="en-US" sz="800" b="1" baseline="-25000" dirty="0" smtClean="0"/>
                <a:t>2</a:t>
              </a:r>
              <a:endParaRPr lang="en-US" sz="800" b="1" baseline="-250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626237" y="2754997"/>
            <a:ext cx="389850" cy="320040"/>
            <a:chOff x="1707946" y="3219456"/>
            <a:chExt cx="389850" cy="320040"/>
          </a:xfrm>
        </p:grpSpPr>
        <p:sp>
          <p:nvSpPr>
            <p:cNvPr id="115" name="Oval 114"/>
            <p:cNvSpPr/>
            <p:nvPr/>
          </p:nvSpPr>
          <p:spPr>
            <a:xfrm>
              <a:off x="1750866" y="3219456"/>
              <a:ext cx="320040" cy="32004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chemeClr val="tx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707946" y="3271754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RBP</a:t>
              </a:r>
              <a:r>
                <a:rPr lang="en-US" sz="800" b="1" baseline="-25000" dirty="0" smtClean="0"/>
                <a:t>3</a:t>
              </a:r>
              <a:endParaRPr lang="en-US" sz="800" b="1" baseline="-25000" dirty="0"/>
            </a:p>
          </p:txBody>
        </p:sp>
      </p:grpSp>
      <p:sp>
        <p:nvSpPr>
          <p:cNvPr id="117" name="Oval 116"/>
          <p:cNvSpPr/>
          <p:nvPr/>
        </p:nvSpPr>
        <p:spPr>
          <a:xfrm>
            <a:off x="2094696" y="3925305"/>
            <a:ext cx="320040" cy="32004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051776" y="3977603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RBP</a:t>
            </a:r>
            <a:r>
              <a:rPr lang="en-US" sz="800" b="1" baseline="-25000" dirty="0" smtClean="0"/>
              <a:t>1</a:t>
            </a:r>
            <a:endParaRPr lang="en-US" sz="800" b="1" baseline="-25000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993993" y="3352350"/>
            <a:ext cx="2521447" cy="320040"/>
            <a:chOff x="1350025" y="3843211"/>
            <a:chExt cx="2521447" cy="320040"/>
          </a:xfrm>
        </p:grpSpPr>
        <p:grpSp>
          <p:nvGrpSpPr>
            <p:cNvPr id="120" name="Group 119"/>
            <p:cNvGrpSpPr/>
            <p:nvPr/>
          </p:nvGrpSpPr>
          <p:grpSpPr>
            <a:xfrm>
              <a:off x="1350025" y="3843211"/>
              <a:ext cx="320040" cy="320040"/>
              <a:chOff x="1350025" y="3835680"/>
              <a:chExt cx="320040" cy="320040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1350025" y="3835680"/>
                <a:ext cx="320040" cy="32004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359202" y="3887978"/>
                <a:ext cx="28565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G</a:t>
                </a:r>
                <a:r>
                  <a:rPr lang="en-US" sz="800" b="1" baseline="-25000" dirty="0" smtClean="0"/>
                  <a:t>3</a:t>
                </a:r>
                <a:endParaRPr lang="en-US" sz="800" b="1" baseline="-25000" dirty="0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2450728" y="3843211"/>
              <a:ext cx="320040" cy="320040"/>
              <a:chOff x="2056485" y="3835680"/>
              <a:chExt cx="320040" cy="320040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2056485" y="3835680"/>
                <a:ext cx="320040" cy="32004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2065662" y="3887978"/>
                <a:ext cx="28565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G</a:t>
                </a:r>
                <a:r>
                  <a:rPr lang="en-US" sz="800" b="1" baseline="-25000" dirty="0" smtClean="0"/>
                  <a:t>1</a:t>
                </a:r>
                <a:endParaRPr lang="en-US" sz="800" b="1" baseline="-25000" dirty="0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3551432" y="3843211"/>
              <a:ext cx="320040" cy="320040"/>
              <a:chOff x="2702423" y="3835680"/>
              <a:chExt cx="320040" cy="320040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2702423" y="3835680"/>
                <a:ext cx="320040" cy="32004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711600" y="3887978"/>
                <a:ext cx="28565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G</a:t>
                </a:r>
                <a:r>
                  <a:rPr lang="en-US" sz="800" b="1" baseline="-25000" dirty="0" smtClean="0"/>
                  <a:t>2</a:t>
                </a:r>
                <a:endParaRPr lang="en-US" sz="800" b="1" baseline="-25000" dirty="0"/>
              </a:p>
            </p:txBody>
          </p:sp>
        </p:grpSp>
      </p:grpSp>
      <p:cxnSp>
        <p:nvCxnSpPr>
          <p:cNvPr id="129" name="Straight Arrow Connector 128"/>
          <p:cNvCxnSpPr/>
          <p:nvPr/>
        </p:nvCxnSpPr>
        <p:spPr>
          <a:xfrm flipH="1">
            <a:off x="1314033" y="3075037"/>
            <a:ext cx="515144" cy="4373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1829177" y="3075037"/>
            <a:ext cx="425539" cy="2773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>
            <a:off x="2254716" y="3075037"/>
            <a:ext cx="425540" cy="2773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2680256" y="3075037"/>
            <a:ext cx="524321" cy="4373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 flipV="1">
            <a:off x="1314033" y="3512370"/>
            <a:ext cx="827532" cy="45980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2367867" y="3512370"/>
            <a:ext cx="827533" cy="45980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1527590" y="4623970"/>
            <a:ext cx="91440" cy="91440"/>
          </a:xfrm>
          <a:prstGeom prst="ellipse">
            <a:avLst/>
          </a:prstGeom>
          <a:solidFill>
            <a:srgbClr val="FF2600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2098194" y="4623970"/>
            <a:ext cx="91440" cy="91440"/>
          </a:xfrm>
          <a:prstGeom prst="ellipse">
            <a:avLst/>
          </a:prstGeom>
          <a:solidFill>
            <a:srgbClr val="FF0000">
              <a:alpha val="54000"/>
            </a:srgb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2648287" y="4623970"/>
            <a:ext cx="91440" cy="91440"/>
          </a:xfrm>
          <a:prstGeom prst="ellipse">
            <a:avLst/>
          </a:prstGeom>
          <a:solidFill>
            <a:srgbClr val="FF0000">
              <a:alpha val="14000"/>
            </a:srgb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3770219" y="4623970"/>
            <a:ext cx="91440" cy="91440"/>
          </a:xfrm>
          <a:prstGeom prst="ellipse">
            <a:avLst/>
          </a:prstGeom>
          <a:solidFill>
            <a:srgbClr val="0070C0">
              <a:alpha val="50000"/>
            </a:srgb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4328721" y="4623970"/>
            <a:ext cx="91440" cy="91440"/>
          </a:xfrm>
          <a:prstGeom prst="ellipse">
            <a:avLst/>
          </a:prstGeom>
          <a:solidFill>
            <a:srgbClr val="0070C0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280" y="3492660"/>
            <a:ext cx="177800" cy="101600"/>
          </a:xfrm>
          <a:prstGeom prst="rect">
            <a:avLst/>
          </a:prstGeom>
        </p:spPr>
      </p:pic>
      <p:grpSp>
        <p:nvGrpSpPr>
          <p:cNvPr id="141" name="Group 140"/>
          <p:cNvGrpSpPr/>
          <p:nvPr/>
        </p:nvGrpSpPr>
        <p:grpSpPr>
          <a:xfrm>
            <a:off x="4117986" y="3336843"/>
            <a:ext cx="343364" cy="320040"/>
            <a:chOff x="4891266" y="2948591"/>
            <a:chExt cx="343364" cy="320040"/>
          </a:xfrm>
        </p:grpSpPr>
        <p:sp>
          <p:nvSpPr>
            <p:cNvPr id="142" name="Oval 141"/>
            <p:cNvSpPr/>
            <p:nvPr/>
          </p:nvSpPr>
          <p:spPr>
            <a:xfrm>
              <a:off x="4902928" y="2948591"/>
              <a:ext cx="320040" cy="32004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chemeClr val="tx1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891266" y="3000889"/>
              <a:ext cx="3433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G</a:t>
              </a:r>
              <a:r>
                <a:rPr lang="en-US" sz="800" b="1" baseline="-25000" dirty="0" smtClean="0"/>
                <a:t>n-1</a:t>
              </a:r>
              <a:endParaRPr lang="en-US" sz="800" b="1" baseline="-250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074807" y="3336843"/>
            <a:ext cx="320040" cy="320040"/>
            <a:chOff x="4902928" y="2948591"/>
            <a:chExt cx="320040" cy="320040"/>
          </a:xfrm>
        </p:grpSpPr>
        <p:sp>
          <p:nvSpPr>
            <p:cNvPr id="145" name="Oval 144"/>
            <p:cNvSpPr/>
            <p:nvPr/>
          </p:nvSpPr>
          <p:spPr>
            <a:xfrm>
              <a:off x="4902928" y="2948591"/>
              <a:ext cx="320040" cy="32004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chemeClr val="tx1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923016" y="3000889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err="1" smtClean="0"/>
                <a:t>G</a:t>
              </a:r>
              <a:r>
                <a:rPr lang="en-US" sz="800" b="1" baseline="-25000" dirty="0" err="1" smtClean="0"/>
                <a:t>n</a:t>
              </a:r>
              <a:endParaRPr lang="en-US" sz="800" b="1" baseline="-25000" dirty="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4553476" y="2754997"/>
            <a:ext cx="405880" cy="320040"/>
            <a:chOff x="2559025" y="3219456"/>
            <a:chExt cx="405880" cy="320040"/>
          </a:xfrm>
        </p:grpSpPr>
        <p:sp>
          <p:nvSpPr>
            <p:cNvPr id="148" name="Oval 147"/>
            <p:cNvSpPr/>
            <p:nvPr/>
          </p:nvSpPr>
          <p:spPr>
            <a:xfrm>
              <a:off x="2601945" y="3219456"/>
              <a:ext cx="320040" cy="32004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rgbClr val="7030A0"/>
                </a:solidFill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559025" y="3271754"/>
              <a:ext cx="4058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RBP2</a:t>
              </a:r>
              <a:endParaRPr lang="en-US" sz="800" b="1" dirty="0"/>
            </a:p>
          </p:txBody>
        </p:sp>
      </p:grpSp>
      <p:cxnSp>
        <p:nvCxnSpPr>
          <p:cNvPr id="150" name="Straight Arrow Connector 149"/>
          <p:cNvCxnSpPr/>
          <p:nvPr/>
        </p:nvCxnSpPr>
        <p:spPr>
          <a:xfrm flipH="1">
            <a:off x="4402819" y="3075037"/>
            <a:ext cx="353597" cy="3086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4756416" y="3075037"/>
            <a:ext cx="365260" cy="3086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" name="Picture 1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22488" y="6026550"/>
            <a:ext cx="177800" cy="101600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4794209" y="484218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****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871153" y="625990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**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155" name="Picture 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580" y="5191120"/>
            <a:ext cx="139700" cy="139700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580" y="5472603"/>
            <a:ext cx="139700" cy="139700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580" y="5747736"/>
            <a:ext cx="139700" cy="139700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580" y="6016519"/>
            <a:ext cx="139700" cy="139700"/>
          </a:xfrm>
          <a:prstGeom prst="rect">
            <a:avLst/>
          </a:prstGeom>
        </p:spPr>
      </p:pic>
      <p:sp>
        <p:nvSpPr>
          <p:cNvPr id="159" name="Rounded Rectangle 158"/>
          <p:cNvSpPr/>
          <p:nvPr/>
        </p:nvSpPr>
        <p:spPr>
          <a:xfrm>
            <a:off x="109370" y="281919"/>
            <a:ext cx="5734050" cy="1122968"/>
          </a:xfrm>
          <a:prstGeom prst="round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>
            <a:off x="129188" y="1437916"/>
            <a:ext cx="5734050" cy="2828995"/>
          </a:xfrm>
          <a:prstGeom prst="round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ounded Rectangle 160"/>
          <p:cNvSpPr/>
          <p:nvPr/>
        </p:nvSpPr>
        <p:spPr>
          <a:xfrm>
            <a:off x="135538" y="4316421"/>
            <a:ext cx="5734050" cy="2293640"/>
          </a:xfrm>
          <a:prstGeom prst="round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" name="Picture 16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 t="1425" r="60987" b="6530"/>
          <a:stretch/>
        </p:blipFill>
        <p:spPr>
          <a:xfrm>
            <a:off x="6985779" y="843403"/>
            <a:ext cx="4390032" cy="59266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2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5245" y="273080"/>
            <a:ext cx="1051560" cy="34747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Network Construction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356805" y="446816"/>
            <a:ext cx="972058" cy="173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328863" y="462208"/>
            <a:ext cx="1051560" cy="34747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RBP</a:t>
            </a:r>
          </a:p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Prioritization</a:t>
            </a:r>
            <a:endParaRPr lang="en-US" sz="1200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97" y="1131969"/>
            <a:ext cx="2517732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30" y="3649829"/>
            <a:ext cx="2517732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89" y="158801"/>
            <a:ext cx="6562840" cy="6562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72050" y="-14288"/>
            <a:ext cx="2352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Analysis from pooled patients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887582" y="3286332"/>
            <a:ext cx="2555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Analysis from individual patients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632" y="432205"/>
            <a:ext cx="3956124" cy="5912619"/>
            <a:chOff x="471528" y="562835"/>
            <a:chExt cx="3956124" cy="5912619"/>
          </a:xfrm>
        </p:grpSpPr>
        <p:sp>
          <p:nvSpPr>
            <p:cNvPr id="3" name="Multidocument 2"/>
            <p:cNvSpPr/>
            <p:nvPr/>
          </p:nvSpPr>
          <p:spPr>
            <a:xfrm>
              <a:off x="1923810" y="2590082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SNPs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923810" y="3396656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Rare DAF%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Multidocument 4"/>
            <p:cNvSpPr/>
            <p:nvPr/>
          </p:nvSpPr>
          <p:spPr>
            <a:xfrm>
              <a:off x="1923810" y="562835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Binding profiles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71528" y="5411381"/>
              <a:ext cx="3956124" cy="352776"/>
              <a:chOff x="471528" y="5411381"/>
              <a:chExt cx="3956124" cy="352776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471528" y="5411381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</a:rPr>
                  <a:t>Annotation score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923810" y="5416685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Hot score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3376092" y="5411381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Motif score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98606" y="1973485"/>
              <a:ext cx="3701968" cy="359993"/>
              <a:chOff x="640297" y="2001236"/>
              <a:chExt cx="3701968" cy="359993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640297" y="2013757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FF2600"/>
                    </a:solidFill>
                  </a:rPr>
                  <a:t>Binding Annotation</a:t>
                </a:r>
                <a:endParaRPr lang="en-US" sz="1200" dirty="0">
                  <a:solidFill>
                    <a:srgbClr val="FF2600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1965501" y="2001236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B050"/>
                    </a:solidFill>
                  </a:rPr>
                  <a:t>Network Construction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290705" y="2001236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Motif Scanning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1923810" y="1369409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QC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Multidocument 8"/>
            <p:cNvSpPr/>
            <p:nvPr/>
          </p:nvSpPr>
          <p:spPr>
            <a:xfrm>
              <a:off x="1923810" y="4000732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Features, e.g. GC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923810" y="4807306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Background Correction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endCxn id="14" idx="0"/>
            </p:cNvCxnSpPr>
            <p:nvPr/>
          </p:nvCxnSpPr>
          <p:spPr>
            <a:xfrm>
              <a:off x="2449590" y="1081055"/>
              <a:ext cx="0" cy="28835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2"/>
            </p:cNvCxnSpPr>
            <p:nvPr/>
          </p:nvCxnSpPr>
          <p:spPr>
            <a:xfrm>
              <a:off x="2449590" y="1716881"/>
              <a:ext cx="0" cy="25660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49590" y="2320957"/>
              <a:ext cx="0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460780" y="3108302"/>
              <a:ext cx="0" cy="28835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460780" y="3731607"/>
              <a:ext cx="0" cy="2691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6" idx="0"/>
            </p:cNvCxnSpPr>
            <p:nvPr/>
          </p:nvCxnSpPr>
          <p:spPr>
            <a:xfrm flipH="1">
              <a:off x="2449590" y="4492657"/>
              <a:ext cx="11190" cy="31464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6" idx="2"/>
              <a:endCxn id="23" idx="0"/>
            </p:cNvCxnSpPr>
            <p:nvPr/>
          </p:nvCxnSpPr>
          <p:spPr>
            <a:xfrm flipH="1">
              <a:off x="997308" y="5154778"/>
              <a:ext cx="1452282" cy="25660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6" idx="2"/>
            </p:cNvCxnSpPr>
            <p:nvPr/>
          </p:nvCxnSpPr>
          <p:spPr>
            <a:xfrm>
              <a:off x="2449590" y="5154778"/>
              <a:ext cx="1452282" cy="25660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2"/>
              <a:endCxn id="28" idx="0"/>
            </p:cNvCxnSpPr>
            <p:nvPr/>
          </p:nvCxnSpPr>
          <p:spPr>
            <a:xfrm>
              <a:off x="2449590" y="5154778"/>
              <a:ext cx="0" cy="26190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1923810" y="6127982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Rscore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23" idx="2"/>
            </p:cNvCxnSpPr>
            <p:nvPr/>
          </p:nvCxnSpPr>
          <p:spPr>
            <a:xfrm>
              <a:off x="997308" y="5758853"/>
              <a:ext cx="1452282" cy="36912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8" idx="2"/>
            </p:cNvCxnSpPr>
            <p:nvPr/>
          </p:nvCxnSpPr>
          <p:spPr>
            <a:xfrm>
              <a:off x="2449590" y="5764157"/>
              <a:ext cx="0" cy="3638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449590" y="5758853"/>
              <a:ext cx="1452282" cy="36912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4" idx="2"/>
            </p:cNvCxnSpPr>
            <p:nvPr/>
          </p:nvCxnSpPr>
          <p:spPr>
            <a:xfrm flipH="1">
              <a:off x="1124386" y="1716881"/>
              <a:ext cx="1325204" cy="2691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4" idx="2"/>
            </p:cNvCxnSpPr>
            <p:nvPr/>
          </p:nvCxnSpPr>
          <p:spPr>
            <a:xfrm>
              <a:off x="2449590" y="1716881"/>
              <a:ext cx="1325204" cy="25660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088215" y="2325364"/>
              <a:ext cx="1325204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3" idx="0"/>
            </p:cNvCxnSpPr>
            <p:nvPr/>
          </p:nvCxnSpPr>
          <p:spPr>
            <a:xfrm flipH="1">
              <a:off x="2521933" y="2320957"/>
              <a:ext cx="1252861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Multidocument 34"/>
          <p:cNvSpPr/>
          <p:nvPr/>
        </p:nvSpPr>
        <p:spPr>
          <a:xfrm>
            <a:off x="5109738" y="688809"/>
            <a:ext cx="1051560" cy="549970"/>
          </a:xfrm>
          <a:prstGeom prst="flowChartMultidocument">
            <a:avLst/>
          </a:prstGeom>
          <a:solidFill>
            <a:srgbClr val="FFD579">
              <a:alpha val="89804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SNPs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4912" y="688809"/>
            <a:ext cx="54068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1000 Genomes Project rare and common SNPs are used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5109738" y="1855376"/>
            <a:ext cx="1051560" cy="34747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Rare DAF%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203747" y="2663548"/>
            <a:ext cx="6703506" cy="807652"/>
            <a:chOff x="5203747" y="2663548"/>
            <a:chExt cx="6703506" cy="807652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5203747" y="2872083"/>
              <a:ext cx="646760" cy="1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5850506" y="2798119"/>
              <a:ext cx="2942281" cy="1549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RBFOX2, BS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1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8792788" y="2879141"/>
              <a:ext cx="290700" cy="1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9754236" y="2801647"/>
              <a:ext cx="1268751" cy="1549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RBFOX2,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BS</a:t>
              </a:r>
              <a:r>
                <a:rPr lang="en-US" sz="1200" baseline="-25000" dirty="0" err="1" smtClean="0">
                  <a:solidFill>
                    <a:schemeClr val="tx1"/>
                  </a:solidFill>
                </a:rPr>
                <a:t>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3488" y="2802130"/>
              <a:ext cx="380048" cy="212025"/>
            </a:xfrm>
            <a:prstGeom prst="rect">
              <a:avLst/>
            </a:prstGeom>
          </p:spPr>
        </p:pic>
        <p:cxnSp>
          <p:nvCxnSpPr>
            <p:cNvPr id="44" name="Straight Connector 43"/>
            <p:cNvCxnSpPr/>
            <p:nvPr/>
          </p:nvCxnSpPr>
          <p:spPr>
            <a:xfrm flipH="1">
              <a:off x="9463536" y="2872083"/>
              <a:ext cx="290700" cy="1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1022987" y="2872084"/>
              <a:ext cx="884266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riangle 49"/>
            <p:cNvSpPr/>
            <p:nvPr/>
          </p:nvSpPr>
          <p:spPr>
            <a:xfrm rot="10800000">
              <a:off x="5203747" y="3140945"/>
              <a:ext cx="126824" cy="109331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iangle 50"/>
            <p:cNvSpPr/>
            <p:nvPr/>
          </p:nvSpPr>
          <p:spPr>
            <a:xfrm rot="10800000">
              <a:off x="5203747" y="3308362"/>
              <a:ext cx="126824" cy="1093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iangle 51"/>
            <p:cNvSpPr/>
            <p:nvPr/>
          </p:nvSpPr>
          <p:spPr>
            <a:xfrm rot="10800000">
              <a:off x="8434781" y="2663554"/>
              <a:ext cx="126824" cy="109331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iangle 52"/>
            <p:cNvSpPr/>
            <p:nvPr/>
          </p:nvSpPr>
          <p:spPr>
            <a:xfrm rot="10800000">
              <a:off x="10046321" y="2663553"/>
              <a:ext cx="126824" cy="109331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iangle 53"/>
            <p:cNvSpPr/>
            <p:nvPr/>
          </p:nvSpPr>
          <p:spPr>
            <a:xfrm rot="10800000">
              <a:off x="6244912" y="2663553"/>
              <a:ext cx="126824" cy="1093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riangle 54"/>
            <p:cNvSpPr/>
            <p:nvPr/>
          </p:nvSpPr>
          <p:spPr>
            <a:xfrm rot="10800000">
              <a:off x="6823241" y="2663552"/>
              <a:ext cx="126824" cy="1093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iangle 55"/>
            <p:cNvSpPr/>
            <p:nvPr/>
          </p:nvSpPr>
          <p:spPr>
            <a:xfrm rot="10800000">
              <a:off x="7681204" y="2663551"/>
              <a:ext cx="126824" cy="1093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riangle 56"/>
            <p:cNvSpPr/>
            <p:nvPr/>
          </p:nvSpPr>
          <p:spPr>
            <a:xfrm rot="10800000">
              <a:off x="8665963" y="2663551"/>
              <a:ext cx="126824" cy="1093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riangle 57"/>
            <p:cNvSpPr/>
            <p:nvPr/>
          </p:nvSpPr>
          <p:spPr>
            <a:xfrm rot="10800000">
              <a:off x="9846676" y="2663550"/>
              <a:ext cx="126824" cy="1093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iangle 58"/>
            <p:cNvSpPr/>
            <p:nvPr/>
          </p:nvSpPr>
          <p:spPr>
            <a:xfrm rot="10800000">
              <a:off x="10388611" y="2663549"/>
              <a:ext cx="126824" cy="1093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riangle 59"/>
            <p:cNvSpPr/>
            <p:nvPr/>
          </p:nvSpPr>
          <p:spPr>
            <a:xfrm rot="10800000">
              <a:off x="6381145" y="2663548"/>
              <a:ext cx="126824" cy="1093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316172" y="3054729"/>
              <a:ext cx="4219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rare</a:t>
              </a:r>
              <a:endParaRPr lang="en-US" sz="105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316172" y="3217284"/>
              <a:ext cx="66877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common</a:t>
              </a:r>
              <a:endParaRPr lang="en-US" sz="105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371736" y="1913328"/>
            <a:ext cx="49495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For each RBP, we can obtain a Rare DAF %, for coding and noncoding regions</a:t>
            </a:r>
            <a:endParaRPr lang="en-US" sz="1200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872" y="3537760"/>
            <a:ext cx="6562641" cy="3281321"/>
          </a:xfrm>
          <a:prstGeom prst="rect">
            <a:avLst/>
          </a:prstGeom>
        </p:spPr>
      </p:pic>
      <p:cxnSp>
        <p:nvCxnSpPr>
          <p:cNvPr id="67" name="Straight Connector 66"/>
          <p:cNvCxnSpPr/>
          <p:nvPr/>
        </p:nvCxnSpPr>
        <p:spPr>
          <a:xfrm>
            <a:off x="5564459" y="4031166"/>
            <a:ext cx="51853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564459" y="5997352"/>
            <a:ext cx="51853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632" y="432205"/>
            <a:ext cx="3956124" cy="5912619"/>
            <a:chOff x="471528" y="562835"/>
            <a:chExt cx="3956124" cy="5912619"/>
          </a:xfrm>
        </p:grpSpPr>
        <p:sp>
          <p:nvSpPr>
            <p:cNvPr id="3" name="Multidocument 2"/>
            <p:cNvSpPr/>
            <p:nvPr/>
          </p:nvSpPr>
          <p:spPr>
            <a:xfrm>
              <a:off x="1923810" y="2590082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SNPs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923810" y="3396656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Rare DAF%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Multidocument 4"/>
            <p:cNvSpPr/>
            <p:nvPr/>
          </p:nvSpPr>
          <p:spPr>
            <a:xfrm>
              <a:off x="1923810" y="562835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Binding profiles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71528" y="5411381"/>
              <a:ext cx="3956124" cy="352776"/>
              <a:chOff x="471528" y="5411381"/>
              <a:chExt cx="3956124" cy="352776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471528" y="5411381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</a:rPr>
                  <a:t>Annotation score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923810" y="5416685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Hot score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3376092" y="5411381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Motif score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98606" y="1973485"/>
              <a:ext cx="3701968" cy="359993"/>
              <a:chOff x="640297" y="2001236"/>
              <a:chExt cx="3701968" cy="359993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640297" y="2013757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FF2600"/>
                    </a:solidFill>
                  </a:rPr>
                  <a:t>Binding Annotation</a:t>
                </a:r>
                <a:endParaRPr lang="en-US" sz="1200" dirty="0">
                  <a:solidFill>
                    <a:srgbClr val="FF2600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1965501" y="2001236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B050"/>
                    </a:solidFill>
                  </a:rPr>
                  <a:t>Network Construction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290705" y="2001236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Motif Scanning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1923810" y="1369409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QC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Multidocument 8"/>
            <p:cNvSpPr/>
            <p:nvPr/>
          </p:nvSpPr>
          <p:spPr>
            <a:xfrm>
              <a:off x="1923810" y="4000732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Features, e.g. GC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923810" y="4807306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Background Correction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endCxn id="14" idx="0"/>
            </p:cNvCxnSpPr>
            <p:nvPr/>
          </p:nvCxnSpPr>
          <p:spPr>
            <a:xfrm>
              <a:off x="2449590" y="1081055"/>
              <a:ext cx="0" cy="28835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2"/>
            </p:cNvCxnSpPr>
            <p:nvPr/>
          </p:nvCxnSpPr>
          <p:spPr>
            <a:xfrm>
              <a:off x="2449590" y="1716881"/>
              <a:ext cx="0" cy="25660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49590" y="2320957"/>
              <a:ext cx="0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460780" y="3108302"/>
              <a:ext cx="0" cy="28835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460780" y="3731607"/>
              <a:ext cx="0" cy="2691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6" idx="0"/>
            </p:cNvCxnSpPr>
            <p:nvPr/>
          </p:nvCxnSpPr>
          <p:spPr>
            <a:xfrm flipH="1">
              <a:off x="2449590" y="4492657"/>
              <a:ext cx="11190" cy="31464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6" idx="2"/>
              <a:endCxn id="23" idx="0"/>
            </p:cNvCxnSpPr>
            <p:nvPr/>
          </p:nvCxnSpPr>
          <p:spPr>
            <a:xfrm flipH="1">
              <a:off x="997308" y="5154778"/>
              <a:ext cx="1452282" cy="25660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6" idx="2"/>
            </p:cNvCxnSpPr>
            <p:nvPr/>
          </p:nvCxnSpPr>
          <p:spPr>
            <a:xfrm>
              <a:off x="2449590" y="5154778"/>
              <a:ext cx="1452282" cy="25660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2"/>
              <a:endCxn id="28" idx="0"/>
            </p:cNvCxnSpPr>
            <p:nvPr/>
          </p:nvCxnSpPr>
          <p:spPr>
            <a:xfrm>
              <a:off x="2449590" y="5154778"/>
              <a:ext cx="0" cy="26190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1923810" y="6127982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Rscore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23" idx="2"/>
            </p:cNvCxnSpPr>
            <p:nvPr/>
          </p:nvCxnSpPr>
          <p:spPr>
            <a:xfrm>
              <a:off x="997308" y="5758853"/>
              <a:ext cx="1452282" cy="36912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8" idx="2"/>
            </p:cNvCxnSpPr>
            <p:nvPr/>
          </p:nvCxnSpPr>
          <p:spPr>
            <a:xfrm>
              <a:off x="2449590" y="5764157"/>
              <a:ext cx="0" cy="3638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449590" y="5758853"/>
              <a:ext cx="1452282" cy="36912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4" idx="2"/>
            </p:cNvCxnSpPr>
            <p:nvPr/>
          </p:nvCxnSpPr>
          <p:spPr>
            <a:xfrm flipH="1">
              <a:off x="1124386" y="1716881"/>
              <a:ext cx="1325204" cy="2691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4" idx="2"/>
            </p:cNvCxnSpPr>
            <p:nvPr/>
          </p:nvCxnSpPr>
          <p:spPr>
            <a:xfrm>
              <a:off x="2449590" y="1716881"/>
              <a:ext cx="1325204" cy="25660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088215" y="2325364"/>
              <a:ext cx="1325204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3" idx="0"/>
            </p:cNvCxnSpPr>
            <p:nvPr/>
          </p:nvCxnSpPr>
          <p:spPr>
            <a:xfrm flipH="1">
              <a:off x="2521933" y="2320957"/>
              <a:ext cx="1252861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Multidocument 35"/>
          <p:cNvSpPr/>
          <p:nvPr/>
        </p:nvSpPr>
        <p:spPr>
          <a:xfrm>
            <a:off x="4554220" y="32766"/>
            <a:ext cx="1051560" cy="549970"/>
          </a:xfrm>
          <a:prstGeom prst="flowChartMultidocument">
            <a:avLst/>
          </a:prstGeom>
          <a:solidFill>
            <a:srgbClr val="FFD579">
              <a:alpha val="89804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Features, e.g. GC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54220" y="839340"/>
            <a:ext cx="1051560" cy="34747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Background Correction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3870102"/>
            <a:ext cx="3108960" cy="31089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193" y="3870102"/>
            <a:ext cx="3108960" cy="3108960"/>
          </a:xfrm>
          <a:prstGeom prst="rect">
            <a:avLst/>
          </a:prstGeom>
        </p:spPr>
      </p:pic>
      <p:grpSp>
        <p:nvGrpSpPr>
          <p:cNvPr id="139" name="Group 138"/>
          <p:cNvGrpSpPr/>
          <p:nvPr/>
        </p:nvGrpSpPr>
        <p:grpSpPr>
          <a:xfrm>
            <a:off x="4717541" y="808453"/>
            <a:ext cx="6697304" cy="2792524"/>
            <a:chOff x="154715" y="1268577"/>
            <a:chExt cx="6697304" cy="2792524"/>
          </a:xfrm>
        </p:grpSpPr>
        <p:sp>
          <p:nvSpPr>
            <p:cNvPr id="107" name="Rectangle 106"/>
            <p:cNvSpPr/>
            <p:nvPr/>
          </p:nvSpPr>
          <p:spPr>
            <a:xfrm>
              <a:off x="592667" y="1778000"/>
              <a:ext cx="626533" cy="169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30.3</a:t>
              </a:r>
              <a:endParaRPr lang="en-US" sz="1100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253067" y="1778000"/>
              <a:ext cx="626533" cy="169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31.2</a:t>
              </a:r>
              <a:endParaRPr lang="en-US" sz="11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913467" y="1778000"/>
              <a:ext cx="626533" cy="169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32.6</a:t>
              </a:r>
              <a:endParaRPr lang="en-US" sz="11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744195" y="1778000"/>
              <a:ext cx="626533" cy="169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64.3</a:t>
              </a:r>
              <a:endParaRPr lang="en-US" sz="11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404595" y="1778000"/>
              <a:ext cx="626533" cy="169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65.2</a:t>
              </a:r>
              <a:endParaRPr lang="en-US" sz="11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064995" y="1778000"/>
              <a:ext cx="626533" cy="169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65.1</a:t>
              </a:r>
              <a:endParaRPr lang="en-US" sz="110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904686" y="1778000"/>
              <a:ext cx="626533" cy="169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30.3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565086" y="1778000"/>
              <a:ext cx="626533" cy="169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29.5</a:t>
              </a:r>
              <a:endParaRPr lang="en-US" sz="110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225486" y="1778000"/>
              <a:ext cx="626533" cy="169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28.1</a:t>
              </a:r>
              <a:endParaRPr lang="en-US" sz="11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473264" y="1610267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mtClean="0"/>
                <a:t>…</a:t>
              </a:r>
              <a:endParaRPr lang="en-US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625644" y="1610267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mtClean="0"/>
                <a:t>…</a:t>
              </a:r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54715" y="1708777"/>
              <a:ext cx="3946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GC</a:t>
              </a:r>
              <a:endParaRPr lang="en-US" sz="1400" dirty="0"/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3404595" y="1473200"/>
              <a:ext cx="6265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3461517" y="1268577"/>
              <a:ext cx="5485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500bp</a:t>
              </a:r>
              <a:endParaRPr lang="en-US" sz="1100" dirty="0"/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3404595" y="1399382"/>
              <a:ext cx="0" cy="1308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4031128" y="1402370"/>
              <a:ext cx="0" cy="1308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12" idx="2"/>
            </p:cNvCxnSpPr>
            <p:nvPr/>
          </p:nvCxnSpPr>
          <p:spPr>
            <a:xfrm>
              <a:off x="905934" y="1947333"/>
              <a:ext cx="1075267" cy="120824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13" idx="2"/>
            </p:cNvCxnSpPr>
            <p:nvPr/>
          </p:nvCxnSpPr>
          <p:spPr>
            <a:xfrm>
              <a:off x="1566334" y="1947333"/>
              <a:ext cx="414867" cy="120824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18" idx="2"/>
            </p:cNvCxnSpPr>
            <p:nvPr/>
          </p:nvCxnSpPr>
          <p:spPr>
            <a:xfrm flipH="1">
              <a:off x="1981201" y="1947333"/>
              <a:ext cx="3236752" cy="120824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15" idx="2"/>
            </p:cNvCxnSpPr>
            <p:nvPr/>
          </p:nvCxnSpPr>
          <p:spPr>
            <a:xfrm>
              <a:off x="3057462" y="1947333"/>
              <a:ext cx="2034348" cy="118931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16" idx="2"/>
            </p:cNvCxnSpPr>
            <p:nvPr/>
          </p:nvCxnSpPr>
          <p:spPr>
            <a:xfrm>
              <a:off x="3717862" y="1947333"/>
              <a:ext cx="1373948" cy="118931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17" idx="2"/>
            </p:cNvCxnSpPr>
            <p:nvPr/>
          </p:nvCxnSpPr>
          <p:spPr>
            <a:xfrm>
              <a:off x="4378262" y="1947333"/>
              <a:ext cx="713548" cy="118931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1598208" y="3155576"/>
              <a:ext cx="765985" cy="42312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GC </a:t>
              </a:r>
            </a:p>
            <a:p>
              <a:pPr algn="ctr"/>
              <a:r>
                <a:rPr lang="en-US" sz="1050" dirty="0" smtClean="0"/>
                <a:t>30-32%</a:t>
              </a:r>
              <a:endParaRPr lang="en-US" sz="1050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708817" y="3136649"/>
              <a:ext cx="765985" cy="4231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GC </a:t>
              </a:r>
            </a:p>
            <a:p>
              <a:pPr algn="ctr"/>
              <a:r>
                <a:rPr lang="en-US" sz="1050" dirty="0" smtClean="0"/>
                <a:t>64-66%</a:t>
              </a:r>
              <a:endParaRPr lang="en-US" sz="105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87919" y="3155576"/>
              <a:ext cx="765985" cy="4231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GC </a:t>
              </a:r>
            </a:p>
            <a:p>
              <a:pPr algn="ctr"/>
              <a:r>
                <a:rPr lang="en-US" sz="1050" dirty="0" smtClean="0"/>
                <a:t>28-30%</a:t>
              </a:r>
              <a:endParaRPr lang="en-US" sz="105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405798" y="3155576"/>
              <a:ext cx="765985" cy="4231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GC </a:t>
              </a:r>
            </a:p>
            <a:p>
              <a:pPr algn="ctr"/>
              <a:r>
                <a:rPr lang="en-US" sz="1050" dirty="0" smtClean="0"/>
                <a:t>32-34%</a:t>
              </a:r>
              <a:endParaRPr lang="en-US" sz="105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329061" y="3131277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mtClean="0"/>
                <a:t>…</a:t>
              </a:r>
              <a:endParaRPr lang="en-US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901227" y="3136649"/>
              <a:ext cx="765985" cy="4231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GC </a:t>
              </a:r>
            </a:p>
            <a:p>
              <a:pPr algn="ctr"/>
              <a:r>
                <a:rPr lang="en-US" sz="1050" dirty="0" smtClean="0"/>
                <a:t>62-64%</a:t>
              </a:r>
              <a:endParaRPr lang="en-US" sz="1050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518763" y="3136649"/>
              <a:ext cx="765985" cy="4231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GC </a:t>
              </a:r>
            </a:p>
            <a:p>
              <a:pPr algn="ctr"/>
              <a:r>
                <a:rPr lang="en-US" sz="1050" dirty="0" smtClean="0"/>
                <a:t>66-68%</a:t>
              </a:r>
              <a:endParaRPr lang="en-US" sz="105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711050" y="3784102"/>
              <a:ext cx="3833422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Calculate rare DAF for each 2% bin (coding </a:t>
              </a:r>
              <a:r>
                <a:rPr lang="en-US" sz="1200" smtClean="0"/>
                <a:t>and noncoding)</a:t>
              </a:r>
              <a:endParaRPr lang="en-US" sz="12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58959" y="3131277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mtClean="0"/>
                <a:t>…</a:t>
              </a:r>
              <a:endParaRPr lang="en-US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342563" y="3131277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mtClean="0"/>
                <a:t>…</a:t>
              </a:r>
              <a:endParaRPr lang="en-US" dirty="0"/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ultidocument 1"/>
          <p:cNvSpPr/>
          <p:nvPr/>
        </p:nvSpPr>
        <p:spPr>
          <a:xfrm>
            <a:off x="805569" y="613470"/>
            <a:ext cx="1051560" cy="549970"/>
          </a:xfrm>
          <a:prstGeom prst="flowChartMultidocument">
            <a:avLst/>
          </a:prstGeom>
          <a:solidFill>
            <a:srgbClr val="FFD579">
              <a:alpha val="89804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Features, e.g. GC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5569" y="1420044"/>
            <a:ext cx="1051560" cy="34747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Background Correction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32" y="395916"/>
            <a:ext cx="2743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25" y="395916"/>
            <a:ext cx="2743200" cy="2743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04" y="3309160"/>
            <a:ext cx="6562641" cy="328132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2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21667" b="23889"/>
          <a:stretch/>
        </p:blipFill>
        <p:spPr>
          <a:xfrm>
            <a:off x="1138812" y="706312"/>
            <a:ext cx="3346936" cy="252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09" y="230017"/>
            <a:ext cx="6951328" cy="3475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09" y="2928786"/>
            <a:ext cx="6951328" cy="347566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3331" y="3011105"/>
            <a:ext cx="4537901" cy="3311027"/>
            <a:chOff x="33129" y="2485858"/>
            <a:chExt cx="4476975" cy="326657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9" y="2485858"/>
              <a:ext cx="1600200" cy="3200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784" y="2552031"/>
              <a:ext cx="2560320" cy="3200400"/>
            </a:xfrm>
            <a:prstGeom prst="rect">
              <a:avLst/>
            </a:prstGeom>
          </p:spPr>
        </p:pic>
        <p:sp>
          <p:nvSpPr>
            <p:cNvPr id="2" name="Right Triangle 1"/>
            <p:cNvSpPr/>
            <p:nvPr/>
          </p:nvSpPr>
          <p:spPr>
            <a:xfrm rot="1418091">
              <a:off x="1624892" y="3258752"/>
              <a:ext cx="641029" cy="1654611"/>
            </a:xfrm>
            <a:prstGeom prst="rtTriangle">
              <a:avLst/>
            </a:prstGeom>
            <a:solidFill>
              <a:schemeClr val="accent4">
                <a:lumMod val="40000"/>
                <a:lumOff val="60000"/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24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28169" y="639337"/>
            <a:ext cx="323663" cy="37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24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169" y="2945940"/>
            <a:ext cx="315540" cy="37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24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4332" y="639337"/>
            <a:ext cx="313915" cy="37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24" dirty="0"/>
              <a:t>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632" y="432205"/>
            <a:ext cx="3956124" cy="5912619"/>
            <a:chOff x="471528" y="562835"/>
            <a:chExt cx="3956124" cy="5912619"/>
          </a:xfrm>
        </p:grpSpPr>
        <p:sp>
          <p:nvSpPr>
            <p:cNvPr id="3" name="Multidocument 2"/>
            <p:cNvSpPr/>
            <p:nvPr/>
          </p:nvSpPr>
          <p:spPr>
            <a:xfrm>
              <a:off x="1923810" y="2590082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SNPs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923810" y="3396656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Rare DAF%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Multidocument 4"/>
            <p:cNvSpPr/>
            <p:nvPr/>
          </p:nvSpPr>
          <p:spPr>
            <a:xfrm>
              <a:off x="1923810" y="562835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Binding profiles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71528" y="5411381"/>
              <a:ext cx="3956124" cy="352776"/>
              <a:chOff x="471528" y="5411381"/>
              <a:chExt cx="3956124" cy="352776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471528" y="5411381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</a:rPr>
                  <a:t>Annotation score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923810" y="5416685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Hot score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3376092" y="5411381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Motif score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98606" y="1973485"/>
              <a:ext cx="3701968" cy="359993"/>
              <a:chOff x="640297" y="2001236"/>
              <a:chExt cx="3701968" cy="359993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640297" y="2013757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FF2600"/>
                    </a:solidFill>
                  </a:rPr>
                  <a:t>Binding Annotation</a:t>
                </a:r>
                <a:endParaRPr lang="en-US" sz="1200" dirty="0">
                  <a:solidFill>
                    <a:srgbClr val="FF2600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1965501" y="2001236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B050"/>
                    </a:solidFill>
                  </a:rPr>
                  <a:t>Network Construction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290705" y="2001236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Motif Scanning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1923810" y="1369409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QC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Multidocument 8"/>
            <p:cNvSpPr/>
            <p:nvPr/>
          </p:nvSpPr>
          <p:spPr>
            <a:xfrm>
              <a:off x="1923810" y="4000732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Features, e.g. GC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923810" y="4807306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Background Correction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endCxn id="14" idx="0"/>
            </p:cNvCxnSpPr>
            <p:nvPr/>
          </p:nvCxnSpPr>
          <p:spPr>
            <a:xfrm>
              <a:off x="2449590" y="1081055"/>
              <a:ext cx="0" cy="28835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2"/>
            </p:cNvCxnSpPr>
            <p:nvPr/>
          </p:nvCxnSpPr>
          <p:spPr>
            <a:xfrm>
              <a:off x="2449590" y="1716881"/>
              <a:ext cx="0" cy="25660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49590" y="2320957"/>
              <a:ext cx="0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460780" y="3108302"/>
              <a:ext cx="0" cy="28835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460780" y="3731607"/>
              <a:ext cx="0" cy="2691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6" idx="0"/>
            </p:cNvCxnSpPr>
            <p:nvPr/>
          </p:nvCxnSpPr>
          <p:spPr>
            <a:xfrm flipH="1">
              <a:off x="2449590" y="4492657"/>
              <a:ext cx="11190" cy="31464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6" idx="2"/>
              <a:endCxn id="23" idx="0"/>
            </p:cNvCxnSpPr>
            <p:nvPr/>
          </p:nvCxnSpPr>
          <p:spPr>
            <a:xfrm flipH="1">
              <a:off x="997308" y="5154778"/>
              <a:ext cx="1452282" cy="25660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6" idx="2"/>
            </p:cNvCxnSpPr>
            <p:nvPr/>
          </p:nvCxnSpPr>
          <p:spPr>
            <a:xfrm>
              <a:off x="2449590" y="5154778"/>
              <a:ext cx="1452282" cy="25660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2"/>
              <a:endCxn id="28" idx="0"/>
            </p:cNvCxnSpPr>
            <p:nvPr/>
          </p:nvCxnSpPr>
          <p:spPr>
            <a:xfrm>
              <a:off x="2449590" y="5154778"/>
              <a:ext cx="0" cy="26190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1923810" y="6127982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Rscore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23" idx="2"/>
            </p:cNvCxnSpPr>
            <p:nvPr/>
          </p:nvCxnSpPr>
          <p:spPr>
            <a:xfrm>
              <a:off x="997308" y="5758853"/>
              <a:ext cx="1452282" cy="36912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8" idx="2"/>
            </p:cNvCxnSpPr>
            <p:nvPr/>
          </p:nvCxnSpPr>
          <p:spPr>
            <a:xfrm>
              <a:off x="2449590" y="5764157"/>
              <a:ext cx="0" cy="3638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449590" y="5758853"/>
              <a:ext cx="1452282" cy="36912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4" idx="2"/>
            </p:cNvCxnSpPr>
            <p:nvPr/>
          </p:nvCxnSpPr>
          <p:spPr>
            <a:xfrm flipH="1">
              <a:off x="1124386" y="1716881"/>
              <a:ext cx="1325204" cy="2691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4" idx="2"/>
            </p:cNvCxnSpPr>
            <p:nvPr/>
          </p:nvCxnSpPr>
          <p:spPr>
            <a:xfrm>
              <a:off x="2449590" y="1716881"/>
              <a:ext cx="1325204" cy="25660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088215" y="2325364"/>
              <a:ext cx="1325204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3" idx="0"/>
            </p:cNvCxnSpPr>
            <p:nvPr/>
          </p:nvCxnSpPr>
          <p:spPr>
            <a:xfrm flipH="1">
              <a:off x="2521933" y="2320957"/>
              <a:ext cx="1252861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ounded Rectangle 33"/>
          <p:cNvSpPr/>
          <p:nvPr/>
        </p:nvSpPr>
        <p:spPr>
          <a:xfrm>
            <a:off x="4946426" y="2630200"/>
            <a:ext cx="1051560" cy="34747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Annotation score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946426" y="580792"/>
            <a:ext cx="1051560" cy="34747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2600"/>
                </a:solidFill>
              </a:rPr>
              <a:t>Binding Annotation</a:t>
            </a:r>
            <a:endParaRPr lang="en-US" sz="1200" dirty="0">
              <a:solidFill>
                <a:srgbClr val="FF2600"/>
              </a:solidFill>
            </a:endParaRPr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960504"/>
              </p:ext>
            </p:extLst>
          </p:nvPr>
        </p:nvGraphicFramePr>
        <p:xfrm>
          <a:off x="4946426" y="1002229"/>
          <a:ext cx="5415819" cy="9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273"/>
                <a:gridCol w="1805273"/>
                <a:gridCol w="180527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Regulatory Noncoding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Coding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Classification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3’ UTR, 3’ UTR extended,</a:t>
                      </a:r>
                    </a:p>
                    <a:p>
                      <a:pPr algn="ctr"/>
                      <a:r>
                        <a:rPr lang="en-US" sz="1000" dirty="0" smtClean="0"/>
                        <a:t>5’ UTR, 5’ UTR extended,</a:t>
                      </a:r>
                    </a:p>
                    <a:p>
                      <a:pPr algn="ctr"/>
                      <a:r>
                        <a:rPr lang="en-US" sz="1000" dirty="0" smtClean="0"/>
                        <a:t>Nearby</a:t>
                      </a:r>
                      <a:r>
                        <a:rPr lang="en-US" sz="1000" baseline="0" dirty="0" smtClean="0"/>
                        <a:t> Intron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Coding</a:t>
                      </a:r>
                      <a:r>
                        <a:rPr lang="en-US" sz="1000" baseline="0" dirty="0" smtClean="0"/>
                        <a:t> Exon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0" name="Group 99"/>
          <p:cNvGrpSpPr/>
          <p:nvPr/>
        </p:nvGrpSpPr>
        <p:grpSpPr>
          <a:xfrm>
            <a:off x="4946426" y="3475221"/>
            <a:ext cx="7012863" cy="223488"/>
            <a:chOff x="4946426" y="3510360"/>
            <a:chExt cx="7012863" cy="223488"/>
          </a:xfrm>
        </p:grpSpPr>
        <p:cxnSp>
          <p:nvCxnSpPr>
            <p:cNvPr id="61" name="Straight Connector 60"/>
            <p:cNvCxnSpPr>
              <a:stCxn id="62" idx="1"/>
            </p:cNvCxnSpPr>
            <p:nvPr/>
          </p:nvCxnSpPr>
          <p:spPr>
            <a:xfrm flipH="1" flipV="1">
              <a:off x="4946426" y="3584325"/>
              <a:ext cx="2125491" cy="3529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7071917" y="3510360"/>
              <a:ext cx="1463549" cy="1549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coding BS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1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>
              <a:off x="8535467" y="3591382"/>
              <a:ext cx="290700" cy="1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9496916" y="3513888"/>
              <a:ext cx="1123724" cy="1549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coding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BS</a:t>
              </a:r>
              <a:r>
                <a:rPr lang="en-US" sz="1000" baseline="-25000" dirty="0" err="1" smtClean="0">
                  <a:solidFill>
                    <a:schemeClr val="tx1"/>
                  </a:solidFill>
                </a:rPr>
                <a:t>n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H="1">
              <a:off x="9206215" y="3584324"/>
              <a:ext cx="290700" cy="1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10620640" y="3591382"/>
              <a:ext cx="1338649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02922" y="3521823"/>
              <a:ext cx="380048" cy="212025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4946426" y="3687364"/>
            <a:ext cx="7012863" cy="224079"/>
            <a:chOff x="4946426" y="3906911"/>
            <a:chExt cx="7012863" cy="224079"/>
          </a:xfrm>
        </p:grpSpPr>
        <p:cxnSp>
          <p:nvCxnSpPr>
            <p:cNvPr id="70" name="Straight Connector 69"/>
            <p:cNvCxnSpPr/>
            <p:nvPr/>
          </p:nvCxnSpPr>
          <p:spPr>
            <a:xfrm flipH="1">
              <a:off x="4946426" y="3981467"/>
              <a:ext cx="138271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5084697" y="3907502"/>
              <a:ext cx="1972863" cy="1549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RBFOX2, noncoding BS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1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2" name="Straight Connector 71"/>
            <p:cNvCxnSpPr>
              <a:endCxn id="71" idx="3"/>
            </p:cNvCxnSpPr>
            <p:nvPr/>
          </p:nvCxnSpPr>
          <p:spPr>
            <a:xfrm flipH="1" flipV="1">
              <a:off x="7057560" y="3984996"/>
              <a:ext cx="1768607" cy="3528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10620639" y="3906911"/>
              <a:ext cx="955589" cy="1549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smtClean="0">
                  <a:solidFill>
                    <a:schemeClr val="tx1"/>
                  </a:solidFill>
                </a:rPr>
                <a:t>noncoding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BS</a:t>
              </a:r>
              <a:r>
                <a:rPr lang="en-US" sz="1000" baseline="-25000" dirty="0" err="1" smtClean="0">
                  <a:solidFill>
                    <a:schemeClr val="tx1"/>
                  </a:solidFill>
                </a:rPr>
                <a:t>n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Straight Connector 73"/>
            <p:cNvCxnSpPr>
              <a:stCxn id="73" idx="1"/>
            </p:cNvCxnSpPr>
            <p:nvPr/>
          </p:nvCxnSpPr>
          <p:spPr>
            <a:xfrm flipH="1">
              <a:off x="9206215" y="3984405"/>
              <a:ext cx="1414424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73" idx="3"/>
            </p:cNvCxnSpPr>
            <p:nvPr/>
          </p:nvCxnSpPr>
          <p:spPr>
            <a:xfrm flipH="1">
              <a:off x="11576228" y="3984405"/>
              <a:ext cx="383061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02922" y="3918965"/>
              <a:ext cx="380048" cy="212025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>
            <a:off x="4964216" y="3241135"/>
            <a:ext cx="6995074" cy="223488"/>
            <a:chOff x="4964216" y="3241135"/>
            <a:chExt cx="6995074" cy="223488"/>
          </a:xfrm>
        </p:grpSpPr>
        <p:cxnSp>
          <p:nvCxnSpPr>
            <p:cNvPr id="87" name="Straight Connector 86"/>
            <p:cNvCxnSpPr/>
            <p:nvPr/>
          </p:nvCxnSpPr>
          <p:spPr>
            <a:xfrm flipH="1">
              <a:off x="4964216" y="3315100"/>
              <a:ext cx="120481" cy="1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5084698" y="3241135"/>
              <a:ext cx="3468558" cy="1549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RBFOX2, </a:t>
              </a:r>
              <a:r>
                <a:rPr lang="en-US" sz="1200" dirty="0" smtClean="0">
                  <a:solidFill>
                    <a:schemeClr val="tx1"/>
                  </a:solidFill>
                </a:rPr>
                <a:t>BS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1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flipH="1">
              <a:off x="8553256" y="3322157"/>
              <a:ext cx="290700" cy="1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9514704" y="3244663"/>
              <a:ext cx="2061523" cy="1549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RBFOX2,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BS</a:t>
              </a:r>
              <a:r>
                <a:rPr lang="en-US" sz="1000" baseline="-25000" dirty="0" err="1" smtClean="0">
                  <a:solidFill>
                    <a:schemeClr val="tx1"/>
                  </a:solidFill>
                </a:rPr>
                <a:t>n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H="1">
              <a:off x="9224004" y="3315099"/>
              <a:ext cx="290700" cy="1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11576228" y="3315100"/>
              <a:ext cx="383062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20711" y="3252598"/>
              <a:ext cx="380048" cy="212025"/>
            </a:xfrm>
            <a:prstGeom prst="rect">
              <a:avLst/>
            </a:prstGeom>
          </p:spPr>
        </p:pic>
      </p:grpSp>
      <p:grpSp>
        <p:nvGrpSpPr>
          <p:cNvPr id="122" name="Group 121"/>
          <p:cNvGrpSpPr/>
          <p:nvPr/>
        </p:nvGrpSpPr>
        <p:grpSpPr>
          <a:xfrm>
            <a:off x="11140744" y="3952535"/>
            <a:ext cx="781198" cy="416471"/>
            <a:chOff x="4945379" y="4513218"/>
            <a:chExt cx="781198" cy="416471"/>
          </a:xfrm>
        </p:grpSpPr>
        <p:sp>
          <p:nvSpPr>
            <p:cNvPr id="102" name="Triangle 101"/>
            <p:cNvSpPr/>
            <p:nvPr/>
          </p:nvSpPr>
          <p:spPr>
            <a:xfrm rot="10800000">
              <a:off x="4945379" y="4599434"/>
              <a:ext cx="126824" cy="109331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riangle 102"/>
            <p:cNvSpPr/>
            <p:nvPr/>
          </p:nvSpPr>
          <p:spPr>
            <a:xfrm rot="10800000">
              <a:off x="4945379" y="4766851"/>
              <a:ext cx="126824" cy="1093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057804" y="4513218"/>
              <a:ext cx="4219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rare</a:t>
              </a:r>
              <a:endParaRPr lang="en-US" sz="105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057804" y="4675773"/>
              <a:ext cx="66877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common</a:t>
              </a:r>
              <a:endParaRPr lang="en-US" sz="1050" dirty="0"/>
            </a:p>
          </p:txBody>
        </p:sp>
      </p:grpSp>
      <p:sp>
        <p:nvSpPr>
          <p:cNvPr id="109" name="Triangle 108"/>
          <p:cNvSpPr/>
          <p:nvPr/>
        </p:nvSpPr>
        <p:spPr>
          <a:xfrm rot="10800000">
            <a:off x="7707420" y="3096585"/>
            <a:ext cx="126824" cy="109331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riangle 110"/>
          <p:cNvSpPr/>
          <p:nvPr/>
        </p:nvSpPr>
        <p:spPr>
          <a:xfrm rot="10800000">
            <a:off x="10418641" y="3096585"/>
            <a:ext cx="126824" cy="109331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riangle 111"/>
          <p:cNvSpPr/>
          <p:nvPr/>
        </p:nvSpPr>
        <p:spPr>
          <a:xfrm rot="10800000">
            <a:off x="5410459" y="3096585"/>
            <a:ext cx="126824" cy="10933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riangle 112"/>
          <p:cNvSpPr/>
          <p:nvPr/>
        </p:nvSpPr>
        <p:spPr>
          <a:xfrm rot="10800000">
            <a:off x="8019747" y="3099475"/>
            <a:ext cx="126824" cy="10933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riangle 113"/>
          <p:cNvSpPr/>
          <p:nvPr/>
        </p:nvSpPr>
        <p:spPr>
          <a:xfrm rot="10800000">
            <a:off x="6631612" y="3096585"/>
            <a:ext cx="126824" cy="10933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riangle 114"/>
          <p:cNvSpPr/>
          <p:nvPr/>
        </p:nvSpPr>
        <p:spPr>
          <a:xfrm rot="10800000">
            <a:off x="8413535" y="3098788"/>
            <a:ext cx="126824" cy="10933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riangle 115"/>
          <p:cNvSpPr/>
          <p:nvPr/>
        </p:nvSpPr>
        <p:spPr>
          <a:xfrm rot="10800000">
            <a:off x="10845403" y="3096584"/>
            <a:ext cx="126824" cy="10933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riangle 116"/>
          <p:cNvSpPr/>
          <p:nvPr/>
        </p:nvSpPr>
        <p:spPr>
          <a:xfrm rot="10800000">
            <a:off x="9820796" y="3096584"/>
            <a:ext cx="126824" cy="10933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riangle 117"/>
          <p:cNvSpPr/>
          <p:nvPr/>
        </p:nvSpPr>
        <p:spPr>
          <a:xfrm rot="10800000">
            <a:off x="9607415" y="3099345"/>
            <a:ext cx="126824" cy="10933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76103" y="4256015"/>
            <a:ext cx="380048" cy="212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/>
              <p:cNvSpPr/>
              <p:nvPr/>
            </p:nvSpPr>
            <p:spPr>
              <a:xfrm>
                <a:off x="4987257" y="5558928"/>
                <a:ext cx="3177844" cy="781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i="1"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sz="1100" i="1">
                          <a:latin typeface="Cambria Math" charset="0"/>
                        </a:rPr>
                        <m:t>=1+</m:t>
                      </m:r>
                      <m:sSub>
                        <m:sSubPr>
                          <m:ctrlPr>
                            <a:rPr lang="en-US" sz="11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1100" i="1"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func>
                        <m:funcPr>
                          <m:ctrlPr>
                            <a:rPr lang="mr-IN" sz="1100" i="1"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mr-IN" sz="11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mr-IN" sz="1100">
                                  <a:latin typeface="Cambria Math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sz="11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e>
                      </m:func>
                      <m:r>
                        <a:rPr lang="en-US" sz="1100" i="1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mr-IN" sz="11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1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mr-IN" sz="1100" i="1"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mr-IN" sz="11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mr-IN" sz="1100">
                                  <a:latin typeface="Cambria Math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mr-IN" sz="11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latin typeface="Cambria Math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100" dirty="0"/>
              </a:p>
              <a:p>
                <a:pPr lvl="0"/>
                <a:endParaRPr lang="en-US" sz="110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1100" i="1"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sz="11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11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charset="0"/>
                            </a:rPr>
                            <m:t>𝑛𝑢𝑚𝑏𝑒𝑟</m:t>
                          </m:r>
                          <m:r>
                            <a:rPr lang="en-US" sz="11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1100" i="1">
                              <a:latin typeface="Cambria Math" charset="0"/>
                            </a:rPr>
                            <m:t>𝑔𝑒𝑟𝑚𝑙𝑖𝑛𝑒</m:t>
                          </m:r>
                          <m:r>
                            <a:rPr lang="en-US" sz="11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1100" i="1">
                              <a:latin typeface="Cambria Math" charset="0"/>
                            </a:rPr>
                            <m:t>𝑣𝑎𝑟𝑖𝑎𝑛𝑡</m:t>
                          </m:r>
                          <m:r>
                            <a:rPr lang="en-US" sz="11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1100" i="1">
                              <a:latin typeface="Cambria Math" charset="0"/>
                            </a:rPr>
                            <m:t>𝑖𝑛</m:t>
                          </m:r>
                          <m:r>
                            <a:rPr lang="en-US" sz="11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1100" i="1">
                              <a:latin typeface="Cambria Math" charset="0"/>
                            </a:rPr>
                            <m:t>𝑅𝐵𝑃</m:t>
                          </m:r>
                          <m:r>
                            <a:rPr lang="en-US" sz="11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1100" i="1">
                              <a:latin typeface="Cambria Math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100" i="1">
                              <a:latin typeface="Cambria Math" charset="0"/>
                            </a:rPr>
                            <m:t>𝑡𝑜𝑡𝑎𝑙</m:t>
                          </m:r>
                          <m:r>
                            <a:rPr lang="en-US" sz="11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1100" i="1">
                              <a:latin typeface="Cambria Math" charset="0"/>
                            </a:rPr>
                            <m:t>𝑛𝑢𝑚𝑏𝑒𝑟</m:t>
                          </m:r>
                          <m:r>
                            <a:rPr lang="en-US" sz="11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1100" i="1">
                              <a:latin typeface="Cambria Math" charset="0"/>
                            </a:rPr>
                            <m:t>𝑜𝑓</m:t>
                          </m:r>
                          <m:r>
                            <a:rPr lang="en-US" sz="11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1100" i="1">
                              <a:latin typeface="Cambria Math" charset="0"/>
                            </a:rPr>
                            <m:t>𝑔𝑒𝑟𝑚𝑙𝑖𝑛𝑒</m:t>
                          </m:r>
                          <m:r>
                            <a:rPr lang="en-US" sz="11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1100" i="1">
                              <a:latin typeface="Cambria Math" charset="0"/>
                            </a:rPr>
                            <m:t>𝑣𝑎𝑟𝑖𝑎𝑛𝑡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57" y="5558928"/>
                <a:ext cx="3177844" cy="781945"/>
              </a:xfrm>
              <a:prstGeom prst="rect">
                <a:avLst/>
              </a:prstGeom>
              <a:blipFill rotWithShape="0">
                <a:blip r:embed="rId3"/>
                <a:stretch>
                  <a:fillRect b="-3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TextBox 125"/>
          <p:cNvSpPr txBox="1"/>
          <p:nvPr/>
        </p:nvSpPr>
        <p:spPr>
          <a:xfrm>
            <a:off x="8355006" y="4148082"/>
            <a:ext cx="93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All RBPs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8222713" y="5709423"/>
                <a:ext cx="3322989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Final Annotation Score is equal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latin typeface="Cambria Math" charset="0"/>
                      </a:rPr>
                      <m:t>max</m:t>
                    </m:r>
                    <m:r>
                      <a:rPr lang="en-US" sz="1200" b="0" i="0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1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1200" i="1">
                            <a:latin typeface="Cambria Math" charset="0"/>
                          </a:rPr>
                          <m:t>𝑑</m:t>
                        </m:r>
                        <m:r>
                          <a:rPr lang="en-US" sz="1200" b="0" i="1" smtClean="0">
                            <a:latin typeface="Cambria Math" charset="0"/>
                          </a:rPr>
                          <m:t> </m:t>
                        </m:r>
                      </m:sub>
                    </m:sSub>
                    <m:r>
                      <a:rPr lang="en-US" sz="1200" b="0" i="1" smtClean="0">
                        <a:latin typeface="Cambria Math" charset="0"/>
                      </a:rPr>
                      <m:t> </m:t>
                    </m:r>
                    <m:r>
                      <a:rPr lang="en-US" sz="1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 </m:t>
                    </m:r>
                    <m:r>
                      <a:rPr lang="en-US" sz="1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𝑟𝑎𝑟𝑒</m:t>
                    </m:r>
                    <m:r>
                      <a:rPr lang="en-US" sz="1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1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𝐷𝐴𝐹</m:t>
                    </m:r>
                    <m:r>
                      <a:rPr lang="en-US" sz="1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1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𝑟𝑎𝑡𝑖𝑜</m:t>
                    </m:r>
                    <m:r>
                      <a:rPr lang="en-US" sz="1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1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𝑐𝑜𝑟𝑟𝑒𝑐𝑡𝑒𝑑</m:t>
                    </m:r>
                    <m:r>
                      <a:rPr lang="en-US" sz="1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1200" dirty="0" smtClean="0"/>
                  <a:t>  </a:t>
                </a:r>
                <a:endParaRPr lang="en-US" sz="120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713" y="5709423"/>
                <a:ext cx="3322989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46753" b="-58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/>
          <p:cNvSpPr txBox="1"/>
          <p:nvPr/>
        </p:nvSpPr>
        <p:spPr>
          <a:xfrm>
            <a:off x="5441905" y="4765493"/>
            <a:ext cx="549144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Obtain a Rare DAF ratio (GC corrected) for noncoding, and coding regions of each RBP.</a:t>
            </a:r>
            <a:endParaRPr lang="en-US" sz="1200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37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632" y="432205"/>
            <a:ext cx="3956124" cy="5912619"/>
            <a:chOff x="471528" y="562835"/>
            <a:chExt cx="3956124" cy="5912619"/>
          </a:xfrm>
        </p:grpSpPr>
        <p:sp>
          <p:nvSpPr>
            <p:cNvPr id="3" name="Multidocument 2"/>
            <p:cNvSpPr/>
            <p:nvPr/>
          </p:nvSpPr>
          <p:spPr>
            <a:xfrm>
              <a:off x="1923810" y="2590082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SNPs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923810" y="3396656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Rare DAF%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Multidocument 4"/>
            <p:cNvSpPr/>
            <p:nvPr/>
          </p:nvSpPr>
          <p:spPr>
            <a:xfrm>
              <a:off x="1923810" y="562835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Binding profiles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71528" y="5411381"/>
              <a:ext cx="3956124" cy="352776"/>
              <a:chOff x="471528" y="5411381"/>
              <a:chExt cx="3956124" cy="352776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471528" y="5411381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</a:rPr>
                  <a:t>Annotation score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923810" y="5416685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Hot score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3376092" y="5411381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Motif score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98606" y="1973485"/>
              <a:ext cx="3701968" cy="359993"/>
              <a:chOff x="640297" y="2001236"/>
              <a:chExt cx="3701968" cy="359993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640297" y="2013757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FF2600"/>
                    </a:solidFill>
                  </a:rPr>
                  <a:t>Binding Annotation</a:t>
                </a:r>
                <a:endParaRPr lang="en-US" sz="1200" dirty="0">
                  <a:solidFill>
                    <a:srgbClr val="FF2600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1965501" y="2001236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B050"/>
                    </a:solidFill>
                  </a:rPr>
                  <a:t>Network Construction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290705" y="2001236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Motif Scanning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1923810" y="1369409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QC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Multidocument 8"/>
            <p:cNvSpPr/>
            <p:nvPr/>
          </p:nvSpPr>
          <p:spPr>
            <a:xfrm>
              <a:off x="1923810" y="4000732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Features, e.g. GC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923810" y="4807306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Background Correction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endCxn id="14" idx="0"/>
            </p:cNvCxnSpPr>
            <p:nvPr/>
          </p:nvCxnSpPr>
          <p:spPr>
            <a:xfrm>
              <a:off x="2449590" y="1081055"/>
              <a:ext cx="0" cy="28835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2"/>
            </p:cNvCxnSpPr>
            <p:nvPr/>
          </p:nvCxnSpPr>
          <p:spPr>
            <a:xfrm>
              <a:off x="2449590" y="1716881"/>
              <a:ext cx="0" cy="25660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49590" y="2320957"/>
              <a:ext cx="0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460780" y="3108302"/>
              <a:ext cx="0" cy="28835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460780" y="3731607"/>
              <a:ext cx="0" cy="2691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6" idx="0"/>
            </p:cNvCxnSpPr>
            <p:nvPr/>
          </p:nvCxnSpPr>
          <p:spPr>
            <a:xfrm flipH="1">
              <a:off x="2449590" y="4492657"/>
              <a:ext cx="11190" cy="31464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6" idx="2"/>
              <a:endCxn id="23" idx="0"/>
            </p:cNvCxnSpPr>
            <p:nvPr/>
          </p:nvCxnSpPr>
          <p:spPr>
            <a:xfrm flipH="1">
              <a:off x="997308" y="5154778"/>
              <a:ext cx="1452282" cy="25660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6" idx="2"/>
            </p:cNvCxnSpPr>
            <p:nvPr/>
          </p:nvCxnSpPr>
          <p:spPr>
            <a:xfrm>
              <a:off x="2449590" y="5154778"/>
              <a:ext cx="1452282" cy="25660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2"/>
              <a:endCxn id="28" idx="0"/>
            </p:cNvCxnSpPr>
            <p:nvPr/>
          </p:nvCxnSpPr>
          <p:spPr>
            <a:xfrm>
              <a:off x="2449590" y="5154778"/>
              <a:ext cx="0" cy="26190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1923810" y="6127982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Rscore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23" idx="2"/>
            </p:cNvCxnSpPr>
            <p:nvPr/>
          </p:nvCxnSpPr>
          <p:spPr>
            <a:xfrm>
              <a:off x="997308" y="5758853"/>
              <a:ext cx="1452282" cy="36912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8" idx="2"/>
            </p:cNvCxnSpPr>
            <p:nvPr/>
          </p:nvCxnSpPr>
          <p:spPr>
            <a:xfrm>
              <a:off x="2449590" y="5764157"/>
              <a:ext cx="0" cy="3638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449590" y="5758853"/>
              <a:ext cx="1452282" cy="36912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4" idx="2"/>
            </p:cNvCxnSpPr>
            <p:nvPr/>
          </p:nvCxnSpPr>
          <p:spPr>
            <a:xfrm flipH="1">
              <a:off x="1124386" y="1716881"/>
              <a:ext cx="1325204" cy="2691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4" idx="2"/>
            </p:cNvCxnSpPr>
            <p:nvPr/>
          </p:nvCxnSpPr>
          <p:spPr>
            <a:xfrm>
              <a:off x="2449590" y="1716881"/>
              <a:ext cx="1325204" cy="25660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088215" y="2325364"/>
              <a:ext cx="1325204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3" idx="0"/>
            </p:cNvCxnSpPr>
            <p:nvPr/>
          </p:nvCxnSpPr>
          <p:spPr>
            <a:xfrm flipH="1">
              <a:off x="2521933" y="2320957"/>
              <a:ext cx="1252861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ounded Rectangle 65"/>
          <p:cNvSpPr/>
          <p:nvPr/>
        </p:nvSpPr>
        <p:spPr>
          <a:xfrm>
            <a:off x="4195708" y="155120"/>
            <a:ext cx="1051560" cy="34747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Hot score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" t="60668" r="1087" b="3632"/>
          <a:stretch/>
        </p:blipFill>
        <p:spPr>
          <a:xfrm>
            <a:off x="5657415" y="612368"/>
            <a:ext cx="4705785" cy="9422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19" y="1772177"/>
            <a:ext cx="1828800" cy="18288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191" y="1759656"/>
            <a:ext cx="1828800" cy="18288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735" y="3750614"/>
            <a:ext cx="3108960" cy="310896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07" y="3726271"/>
            <a:ext cx="3108960" cy="3108960"/>
          </a:xfrm>
          <a:prstGeom prst="rect">
            <a:avLst/>
          </a:prstGeom>
        </p:spPr>
      </p:pic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12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9875"/>
            <a:ext cx="211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Coding Region GC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04" y="182069"/>
            <a:ext cx="3108960" cy="3108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88"/>
            <a:ext cx="3108960" cy="3108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08" y="176128"/>
            <a:ext cx="3108960" cy="310896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331833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813" y="178108"/>
            <a:ext cx="3108960" cy="3108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627" y="3746827"/>
            <a:ext cx="3108960" cy="3108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542" y="3742867"/>
            <a:ext cx="3108960" cy="3108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847"/>
            <a:ext cx="3108960" cy="3108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84" y="3748808"/>
            <a:ext cx="3108960" cy="31089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3345648"/>
            <a:ext cx="2393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Noncoding Region GC Analysis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9933709" y="540327"/>
            <a:ext cx="0" cy="22721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739746" y="4114800"/>
            <a:ext cx="0" cy="22721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2522" y="141868"/>
            <a:ext cx="1051560" cy="34747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Hot score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20" y="322767"/>
            <a:ext cx="3291840" cy="3291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47" y="322767"/>
            <a:ext cx="329184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2177" y="154250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Coding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3865077" y="154250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Noncoding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007165" y="3783124"/>
            <a:ext cx="1046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We select the Recurrence cutoff for considering a region “hot” such that 5% of the data falls above that cutoff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32522" y="4760994"/>
                <a:ext cx="6247424" cy="121205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 smtClean="0"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bSup>
                      <m:r>
                        <a:rPr lang="en-US" sz="1600" i="1" smtClean="0">
                          <a:latin typeface="Cambria Math" charset="0"/>
                        </a:rPr>
                        <m:t>=1+</m:t>
                      </m:r>
                      <m:sSubSup>
                        <m:sSubSup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 smtClean="0"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≥</m:t>
                              </m:r>
                              <m:r>
                                <a:rPr lang="en-US" sz="160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bSup>
                      <m:func>
                        <m:funcPr>
                          <m:ctrlPr>
                            <a:rPr lang="mr-IN" sz="1600" i="1" smtClean="0"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mr-IN" sz="16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mr-IN" sz="1600" smtClean="0">
                                  <a:latin typeface="Cambria Math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60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bSup>
                            <m:sSubSupPr>
                              <m:ctrlPr>
                                <a:rPr lang="en-US" sz="160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60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≥</m:t>
                                  </m:r>
                                  <m:r>
                                    <a:rPr lang="en-US" sz="1600" i="1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60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bSup>
                        </m:e>
                      </m:func>
                      <m:r>
                        <a:rPr lang="en-US" sz="160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mr-IN" sz="160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sz="160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60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≥</m:t>
                                  </m:r>
                                  <m:r>
                                    <a:rPr lang="en-US" sz="1600" i="1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60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bSup>
                        </m:e>
                      </m:d>
                      <m:func>
                        <m:funcPr>
                          <m:ctrlPr>
                            <a:rPr lang="mr-IN" sz="1600" i="1" smtClean="0"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mr-IN" sz="16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mr-IN" sz="1600" smtClean="0">
                                  <a:latin typeface="Cambria Math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60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mr-IN" sz="160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600" i="1" smtClean="0">
                                  <a:latin typeface="Cambria Math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sz="160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60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≥</m:t>
                                      </m:r>
                                      <m:r>
                                        <a:rPr lang="en-US" sz="1600" i="1" smtClean="0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600" i="1" smtClean="0"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/>
                  <a:buNone/>
                </a:pPr>
                <a:endParaRPr lang="en-US" sz="16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 smtClean="0"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≥</m:t>
                              </m:r>
                              <m:r>
                                <a:rPr lang="en-US" sz="160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bSup>
                      <m:r>
                        <a:rPr lang="en-US" sz="160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charset="0"/>
                            </a:rPr>
                            <m:t>𝑛𝑢𝑚𝑏𝑒𝑟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𝑔𝑒𝑟𝑚𝑙𝑖𝑛𝑒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𝑣𝑎𝑟𝑖𝑎𝑛𝑡𝑠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𝑤𝑖𝑡h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𝑠𝑐𝑜𝑟𝑒</m:t>
                          </m:r>
                          <m:sSub>
                            <m:sSubPr>
                              <m:ctrlPr>
                                <a:rPr lang="en-US" sz="16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≥</m:t>
                              </m:r>
                              <m:r>
                                <a:rPr lang="en-US" sz="160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𝑓𝑜𝑟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𝑓𝑒𝑎𝑡𝑢𝑟𝑒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600" i="1" smtClean="0">
                              <a:latin typeface="Cambria Math" charset="0"/>
                            </a:rPr>
                            <m:t>𝑡𝑜𝑡𝑎𝑙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𝑛𝑢𝑚𝑏𝑒𝑟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𝑜𝑓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𝑔𝑒𝑟𝑚𝑙𝑖𝑛𝑒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𝑣𝑎𝑟𝑖𝑎𝑛𝑡𝑠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2" y="4760994"/>
                <a:ext cx="6247424" cy="12120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81813" y="4947697"/>
                <a:ext cx="4044972" cy="8042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Final Hot Score is equal to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(</m:t>
                    </m:r>
                    <m:sSubSup>
                      <m:sSub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𝑐</m:t>
                            </m:r>
                          </m:sub>
                        </m:sSub>
                      </m:sup>
                    </m:sSubSup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𝑟𝑎𝑟𝑒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𝐷𝐴𝐹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𝑟𝑎𝑡𝑖𝑜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813" y="4947697"/>
                <a:ext cx="4044972" cy="804259"/>
              </a:xfrm>
              <a:prstGeom prst="rect">
                <a:avLst/>
              </a:prstGeom>
              <a:blipFill rotWithShape="0">
                <a:blip r:embed="rId5"/>
                <a:stretch>
                  <a:fillRect t="-15672" b="-738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8900815" y="1378013"/>
            <a:ext cx="436938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54951" y="1829434"/>
            <a:ext cx="961306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004299" y="123951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052478" y="169093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9798893" y="1221574"/>
            <a:ext cx="20544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*The cutoff where 1% of the data falls results in an unstable Rare DAF Ratio, and therefore the max rare DAF ratio before this cutoff is used.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42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09" y="170979"/>
            <a:ext cx="5194300" cy="3302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4632" y="432205"/>
            <a:ext cx="3956124" cy="5912619"/>
            <a:chOff x="471528" y="562835"/>
            <a:chExt cx="3956124" cy="5912619"/>
          </a:xfrm>
        </p:grpSpPr>
        <p:sp>
          <p:nvSpPr>
            <p:cNvPr id="3" name="Multidocument 2"/>
            <p:cNvSpPr/>
            <p:nvPr/>
          </p:nvSpPr>
          <p:spPr>
            <a:xfrm>
              <a:off x="1923810" y="2590082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SNPs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923810" y="3396656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Rare DAF%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Multidocument 4"/>
            <p:cNvSpPr/>
            <p:nvPr/>
          </p:nvSpPr>
          <p:spPr>
            <a:xfrm>
              <a:off x="1923810" y="562835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Binding profiles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71528" y="5411381"/>
              <a:ext cx="3956124" cy="352776"/>
              <a:chOff x="471528" y="5411381"/>
              <a:chExt cx="3956124" cy="352776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471528" y="5411381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</a:rPr>
                  <a:t>Annotation score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923810" y="5416685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Hot score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3376092" y="5411381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Motif score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98606" y="1973485"/>
              <a:ext cx="3701968" cy="359993"/>
              <a:chOff x="640297" y="2001236"/>
              <a:chExt cx="3701968" cy="359993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640297" y="2013757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FF2600"/>
                    </a:solidFill>
                  </a:rPr>
                  <a:t>Binding Annotation</a:t>
                </a:r>
                <a:endParaRPr lang="en-US" sz="1200" dirty="0">
                  <a:solidFill>
                    <a:srgbClr val="FF2600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1965501" y="2001236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B050"/>
                    </a:solidFill>
                  </a:rPr>
                  <a:t>Network Construction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290705" y="2001236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Motif Scanning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1923810" y="1369409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QC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Multidocument 8"/>
            <p:cNvSpPr/>
            <p:nvPr/>
          </p:nvSpPr>
          <p:spPr>
            <a:xfrm>
              <a:off x="1923810" y="4000732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Features, e.g. GC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923810" y="4807306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Background Correction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endCxn id="14" idx="0"/>
            </p:cNvCxnSpPr>
            <p:nvPr/>
          </p:nvCxnSpPr>
          <p:spPr>
            <a:xfrm>
              <a:off x="2449590" y="1081055"/>
              <a:ext cx="0" cy="28835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2"/>
            </p:cNvCxnSpPr>
            <p:nvPr/>
          </p:nvCxnSpPr>
          <p:spPr>
            <a:xfrm>
              <a:off x="2449590" y="1716881"/>
              <a:ext cx="0" cy="25660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49590" y="2320957"/>
              <a:ext cx="0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460780" y="3108302"/>
              <a:ext cx="0" cy="28835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460780" y="3731607"/>
              <a:ext cx="0" cy="2691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6" idx="0"/>
            </p:cNvCxnSpPr>
            <p:nvPr/>
          </p:nvCxnSpPr>
          <p:spPr>
            <a:xfrm flipH="1">
              <a:off x="2449590" y="4492657"/>
              <a:ext cx="11190" cy="31464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6" idx="2"/>
              <a:endCxn id="23" idx="0"/>
            </p:cNvCxnSpPr>
            <p:nvPr/>
          </p:nvCxnSpPr>
          <p:spPr>
            <a:xfrm flipH="1">
              <a:off x="997308" y="5154778"/>
              <a:ext cx="1452282" cy="25660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6" idx="2"/>
            </p:cNvCxnSpPr>
            <p:nvPr/>
          </p:nvCxnSpPr>
          <p:spPr>
            <a:xfrm>
              <a:off x="2449590" y="5154778"/>
              <a:ext cx="1452282" cy="25660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2"/>
              <a:endCxn id="28" idx="0"/>
            </p:cNvCxnSpPr>
            <p:nvPr/>
          </p:nvCxnSpPr>
          <p:spPr>
            <a:xfrm>
              <a:off x="2449590" y="5154778"/>
              <a:ext cx="0" cy="26190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1923810" y="6127982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Rscore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23" idx="2"/>
            </p:cNvCxnSpPr>
            <p:nvPr/>
          </p:nvCxnSpPr>
          <p:spPr>
            <a:xfrm>
              <a:off x="997308" y="5758853"/>
              <a:ext cx="1452282" cy="36912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8" idx="2"/>
            </p:cNvCxnSpPr>
            <p:nvPr/>
          </p:nvCxnSpPr>
          <p:spPr>
            <a:xfrm>
              <a:off x="2449590" y="5764157"/>
              <a:ext cx="0" cy="3638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449590" y="5758853"/>
              <a:ext cx="1452282" cy="36912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4" idx="2"/>
            </p:cNvCxnSpPr>
            <p:nvPr/>
          </p:nvCxnSpPr>
          <p:spPr>
            <a:xfrm flipH="1">
              <a:off x="1124386" y="1716881"/>
              <a:ext cx="1325204" cy="2691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4" idx="2"/>
            </p:cNvCxnSpPr>
            <p:nvPr/>
          </p:nvCxnSpPr>
          <p:spPr>
            <a:xfrm>
              <a:off x="2449590" y="1716881"/>
              <a:ext cx="1325204" cy="25660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088215" y="2325364"/>
              <a:ext cx="1325204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3" idx="0"/>
            </p:cNvCxnSpPr>
            <p:nvPr/>
          </p:nvCxnSpPr>
          <p:spPr>
            <a:xfrm flipH="1">
              <a:off x="2521933" y="2320957"/>
              <a:ext cx="1252861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ounded Rectangle 33"/>
          <p:cNvSpPr/>
          <p:nvPr/>
        </p:nvSpPr>
        <p:spPr>
          <a:xfrm>
            <a:off x="4931019" y="533454"/>
            <a:ext cx="1051560" cy="347472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Motif score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68" y="3914920"/>
            <a:ext cx="2597880" cy="17319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6068" y="3918400"/>
            <a:ext cx="838458" cy="1085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 txBox="1">
                <a:spLocks/>
              </p:cNvSpPr>
              <p:nvPr/>
            </p:nvSpPr>
            <p:spPr>
              <a:xfrm>
                <a:off x="7327829" y="4212096"/>
                <a:ext cx="4642926" cy="121205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1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10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i="1" smtClean="0"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sSub>
                            <m:sSubPr>
                              <m:ctrlPr>
                                <a:rPr lang="en-US" sz="11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10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10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bSup>
                      <m:r>
                        <a:rPr lang="en-US" sz="1100" i="1" smtClean="0">
                          <a:latin typeface="Cambria Math" charset="0"/>
                        </a:rPr>
                        <m:t>=1+</m:t>
                      </m:r>
                      <m:sSubSup>
                        <m:sSubSupPr>
                          <m:ctrlPr>
                            <a:rPr lang="en-US" sz="11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10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1100" i="1" smtClean="0"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sSub>
                            <m:sSubPr>
                              <m:ctrlPr>
                                <a:rPr lang="en-US" sz="11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1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≥</m:t>
                              </m:r>
                              <m:r>
                                <a:rPr lang="en-US" sz="110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10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bSup>
                      <m:func>
                        <m:funcPr>
                          <m:ctrlPr>
                            <a:rPr lang="mr-IN" sz="1100" i="1" smtClean="0"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mr-IN" sz="11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mr-IN" sz="1100" smtClean="0">
                                  <a:latin typeface="Cambria Math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10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bSup>
                            <m:sSubSupPr>
                              <m:ctrlPr>
                                <a:rPr lang="en-US" sz="110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10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10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≥</m:t>
                                  </m:r>
                                  <m:r>
                                    <a:rPr lang="en-US" sz="1100" i="1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10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bSup>
                        </m:e>
                      </m:func>
                      <m:r>
                        <a:rPr lang="en-US" sz="110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mr-IN" sz="110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sz="110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10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10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1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≥</m:t>
                                  </m:r>
                                  <m:r>
                                    <a:rPr lang="en-US" sz="1100" i="1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10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bSup>
                        </m:e>
                      </m:d>
                      <m:func>
                        <m:funcPr>
                          <m:ctrlPr>
                            <a:rPr lang="mr-IN" sz="1100" i="1" smtClean="0"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mr-IN" sz="11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mr-IN" sz="1100" smtClean="0">
                                  <a:latin typeface="Cambria Math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10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mr-IN" sz="110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100" i="1" smtClean="0">
                                  <a:latin typeface="Cambria Math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sz="110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10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10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≥</m:t>
                                      </m:r>
                                      <m:r>
                                        <a:rPr lang="en-US" sz="1100" i="1" smtClean="0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100" i="1" smtClean="0"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sz="11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/>
                  <a:buNone/>
                </a:pPr>
                <a:endParaRPr lang="en-US" sz="11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1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10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1100" i="1" smtClean="0"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sSub>
                            <m:sSubPr>
                              <m:ctrlPr>
                                <a:rPr lang="en-US" sz="11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1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≥</m:t>
                              </m:r>
                              <m:r>
                                <a:rPr lang="en-US" sz="110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10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p>
                      </m:sSubSup>
                      <m:r>
                        <a:rPr lang="en-US" sz="110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11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100" i="1" smtClean="0">
                              <a:latin typeface="Cambria Math" charset="0"/>
                            </a:rPr>
                            <m:t>𝑛𝑢𝑚𝑏𝑒𝑟</m:t>
                          </m:r>
                          <m:r>
                            <a:rPr lang="en-US" sz="11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100" i="1" smtClean="0">
                              <a:latin typeface="Cambria Math" charset="0"/>
                            </a:rPr>
                            <m:t>𝑔𝑒𝑟𝑚𝑙𝑖𝑛𝑒</m:t>
                          </m:r>
                          <m:r>
                            <a:rPr lang="en-US" sz="11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100" i="1" smtClean="0">
                              <a:latin typeface="Cambria Math" charset="0"/>
                            </a:rPr>
                            <m:t>𝑣𝑎𝑟𝑖𝑎𝑛𝑡𝑠</m:t>
                          </m:r>
                          <m:r>
                            <a:rPr lang="en-US" sz="11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100" i="1" smtClean="0">
                              <a:latin typeface="Cambria Math" charset="0"/>
                            </a:rPr>
                            <m:t>𝑤𝑖𝑡h</m:t>
                          </m:r>
                          <m:r>
                            <a:rPr lang="en-US" sz="11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100" i="1" smtClean="0">
                              <a:latin typeface="Cambria Math" charset="0"/>
                            </a:rPr>
                            <m:t>𝑠𝑐𝑜𝑟𝑒</m:t>
                          </m:r>
                          <m:sSub>
                            <m:sSubPr>
                              <m:ctrlPr>
                                <a:rPr lang="en-US" sz="11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1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≥</m:t>
                              </m:r>
                              <m:r>
                                <a:rPr lang="en-US" sz="110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10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1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100" i="1" smtClean="0">
                              <a:latin typeface="Cambria Math" charset="0"/>
                            </a:rPr>
                            <m:t>𝑓𝑜𝑟</m:t>
                          </m:r>
                          <m:r>
                            <a:rPr lang="en-US" sz="11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100" i="1" smtClean="0">
                              <a:latin typeface="Cambria Math" charset="0"/>
                            </a:rPr>
                            <m:t>𝑓𝑒𝑎𝑡𝑢𝑟𝑒</m:t>
                          </m:r>
                          <m:r>
                            <a:rPr lang="en-US" sz="11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100" i="1" smtClean="0">
                              <a:latin typeface="Cambria Math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100" i="1" smtClean="0">
                              <a:latin typeface="Cambria Math" charset="0"/>
                            </a:rPr>
                            <m:t>𝑡𝑜𝑡𝑎𝑙</m:t>
                          </m:r>
                          <m:r>
                            <a:rPr lang="en-US" sz="11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100" i="1" smtClean="0">
                              <a:latin typeface="Cambria Math" charset="0"/>
                            </a:rPr>
                            <m:t>𝑛𝑢𝑚𝑏𝑒𝑟</m:t>
                          </m:r>
                          <m:r>
                            <a:rPr lang="en-US" sz="11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100" i="1" smtClean="0">
                              <a:latin typeface="Cambria Math" charset="0"/>
                            </a:rPr>
                            <m:t>𝑜𝑓</m:t>
                          </m:r>
                          <m:r>
                            <a:rPr lang="en-US" sz="11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100" i="1" smtClean="0">
                              <a:latin typeface="Cambria Math" charset="0"/>
                            </a:rPr>
                            <m:t>𝑔𝑒𝑟𝑚𝑙𝑖𝑛𝑒</m:t>
                          </m:r>
                          <m:r>
                            <a:rPr lang="en-US" sz="11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100" i="1" smtClean="0">
                              <a:latin typeface="Cambria Math" charset="0"/>
                            </a:rPr>
                            <m:t>𝑣𝑎𝑟𝑖𝑎𝑛𝑡𝑠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829" y="4212096"/>
                <a:ext cx="4642926" cy="12120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>
            <a:off x="5891098" y="4041702"/>
            <a:ext cx="0" cy="1382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30798" y="5006943"/>
            <a:ext cx="6848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Motif </a:t>
            </a:r>
          </a:p>
          <a:p>
            <a:pPr algn="ctr"/>
            <a:r>
              <a:rPr lang="en-US" sz="1100" dirty="0"/>
              <a:t>B</a:t>
            </a:r>
            <a:r>
              <a:rPr lang="en-US" sz="1100" dirty="0" smtClean="0"/>
              <a:t>reaking</a:t>
            </a:r>
            <a:endParaRPr lang="en-US" sz="1100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22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41386" y="2823453"/>
            <a:ext cx="10461986" cy="3650451"/>
            <a:chOff x="190123" y="130529"/>
            <a:chExt cx="10461986" cy="365045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182" y="574369"/>
              <a:ext cx="8578927" cy="135456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182" y="2394187"/>
              <a:ext cx="8041971" cy="1386793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190123" y="130529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Rscore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75301" y="130529"/>
              <a:ext cx="33926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Top 10 intron HGMD variants, based on </a:t>
              </a:r>
              <a:r>
                <a:rPr lang="en-US" sz="1100" dirty="0" err="1" smtClean="0"/>
                <a:t>Rscore</a:t>
              </a:r>
              <a:endParaRPr lang="en-US" sz="11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88065" y="2030757"/>
              <a:ext cx="34244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Top 10 3’ UTR HGMD variants, based on </a:t>
              </a:r>
              <a:r>
                <a:rPr lang="en-US" sz="1100" dirty="0" err="1" smtClean="0"/>
                <a:t>Rscore</a:t>
              </a:r>
              <a:endParaRPr lang="en-US" sz="1100" dirty="0"/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028649"/>
              </p:ext>
            </p:extLst>
          </p:nvPr>
        </p:nvGraphicFramePr>
        <p:xfrm>
          <a:off x="793073" y="386886"/>
          <a:ext cx="10515603" cy="2159568"/>
        </p:xfrm>
        <a:graphic>
          <a:graphicData uri="http://schemas.openxmlformats.org/drawingml/2006/table">
            <a:tbl>
              <a:tblPr/>
              <a:tblGrid>
                <a:gridCol w="915488"/>
                <a:gridCol w="1239348"/>
                <a:gridCol w="1194395"/>
                <a:gridCol w="935815"/>
                <a:gridCol w="935815"/>
                <a:gridCol w="935815"/>
                <a:gridCol w="935815"/>
                <a:gridCol w="935815"/>
                <a:gridCol w="1157455"/>
                <a:gridCol w="1329842"/>
              </a:tblGrid>
              <a:tr h="455594">
                <a:tc>
                  <a:txBody>
                    <a:bodyPr/>
                    <a:lstStyle/>
                    <a:p>
                      <a:pPr fontAlgn="ctr"/>
                      <a:r>
                        <a:rPr lang="sk-SK" sz="1700" b="0" dirty="0">
                          <a:effectLst/>
                        </a:rPr>
                        <a:t> </a:t>
                      </a: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# Genomic variants</a:t>
                      </a:r>
                      <a:endParaRPr lang="en-US" sz="1700" b="0" dirty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Genomic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length</a:t>
                      </a:r>
                      <a:endParaRPr lang="en-US" sz="1700" b="0" dirty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Genomic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lang="en-US" sz="1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lang="en-US" sz="1700" b="0" i="1" dirty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RBP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Variants</a:t>
                      </a:r>
                      <a:endParaRPr lang="en-US" sz="1700" b="0" dirty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RBP length</a:t>
                      </a:r>
                      <a:endParaRPr lang="en-US" sz="1700" b="0" dirty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RBP </a:t>
                      </a:r>
                      <a:r>
                        <a:rPr lang="pt-BR" sz="10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lang="pt-BR" sz="1700" b="0" i="1" dirty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Enrichment</a:t>
                      </a:r>
                      <a:endParaRPr lang="en-US" sz="1700" b="0" dirty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Binomial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lang="en-US" sz="10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lang="en-US" sz="1000" b="0" i="1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val</a:t>
                      </a:r>
                      <a:endParaRPr lang="en-US" sz="1700" b="0" i="1" dirty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Length Ratio</a:t>
                      </a:r>
                      <a:endParaRPr lang="en-US" sz="1700" b="0" dirty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089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3’ UTR</a:t>
                      </a:r>
                      <a:endParaRPr lang="fr-FR" sz="1700" b="0" dirty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770</a:t>
                      </a:r>
                      <a:endParaRPr lang="uk-UA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41676932</a:t>
                      </a:r>
                      <a:endParaRPr lang="is-IS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1.85e-05</a:t>
                      </a:r>
                      <a:endParaRPr lang="mr-IN" sz="1700" b="0" dirty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</a:t>
                      </a:r>
                      <a:endParaRPr lang="is-IS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5640993</a:t>
                      </a:r>
                      <a:endParaRPr lang="is-IS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3.90e-05</a:t>
                      </a:r>
                      <a:endParaRPr lang="mr-IN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2.11</a:t>
                      </a:r>
                      <a:endParaRPr lang="hr-HR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4.01e-23</a:t>
                      </a:r>
                      <a:endParaRPr lang="mr-IN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13.54%</a:t>
                      </a:r>
                      <a:endParaRPr lang="mr-IN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089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3’ UTR ext.</a:t>
                      </a:r>
                      <a:endParaRPr lang="en-US" sz="1700" b="0" dirty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1588</a:t>
                      </a:r>
                      <a:endParaRPr lang="ru-RU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63984260</a:t>
                      </a:r>
                      <a:endParaRPr lang="is-IS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2.48e-05</a:t>
                      </a:r>
                      <a:endParaRPr lang="mr-IN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532</a:t>
                      </a:r>
                      <a:endParaRPr lang="is-IS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2534367</a:t>
                      </a:r>
                      <a:endParaRPr lang="is-IS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2.10e-04</a:t>
                      </a:r>
                      <a:endParaRPr lang="mr-IN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8.46</a:t>
                      </a:r>
                      <a:endParaRPr lang="hr-HR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4.97e-292</a:t>
                      </a:r>
                      <a:endParaRPr lang="mr-IN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3.96%</a:t>
                      </a:r>
                      <a:endParaRPr lang="mr-IN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089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5’ UTR</a:t>
                      </a:r>
                      <a:endParaRPr lang="fr-FR" sz="1700" b="0" dirty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930</a:t>
                      </a:r>
                      <a:endParaRPr lang="is-IS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17075609</a:t>
                      </a:r>
                      <a:endParaRPr lang="is-IS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5.45e-05</a:t>
                      </a:r>
                      <a:endParaRPr lang="mr-IN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268</a:t>
                      </a:r>
                      <a:endParaRPr lang="is-IS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2120360</a:t>
                      </a:r>
                      <a:endParaRPr lang="is-IS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1.26e-04</a:t>
                      </a:r>
                      <a:endParaRPr lang="mr-IN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2.32</a:t>
                      </a:r>
                      <a:endParaRPr lang="hr-HR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7.56e-34</a:t>
                      </a:r>
                      <a:endParaRPr lang="mr-IN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12.42%</a:t>
                      </a:r>
                      <a:endParaRPr lang="mr-IN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089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5’ UTR ext.</a:t>
                      </a:r>
                      <a:endParaRPr lang="en-US" sz="1700" b="0" dirty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2126</a:t>
                      </a:r>
                      <a:endParaRPr lang="tr-TR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70816790</a:t>
                      </a:r>
                      <a:endParaRPr lang="is-IS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3.00e-05</a:t>
                      </a:r>
                      <a:endParaRPr lang="mr-IN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390</a:t>
                      </a:r>
                      <a:endParaRPr lang="uk-UA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2795556</a:t>
                      </a:r>
                      <a:endParaRPr lang="is-IS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1.40e-04</a:t>
                      </a:r>
                      <a:endParaRPr lang="mr-IN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4.65</a:t>
                      </a:r>
                      <a:endParaRPr lang="hr-HR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1.36e-129</a:t>
                      </a:r>
                      <a:endParaRPr lang="mr-IN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3.95%</a:t>
                      </a:r>
                      <a:endParaRPr lang="mr-IN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630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Nearby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intron</a:t>
                      </a:r>
                      <a:endParaRPr lang="en-US" sz="1700" b="0" dirty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9103</a:t>
                      </a:r>
                      <a:endParaRPr lang="en-US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33380774</a:t>
                      </a:r>
                      <a:endParaRPr lang="is-IS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2.73e-04</a:t>
                      </a:r>
                      <a:endParaRPr lang="mr-IN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2149</a:t>
                      </a:r>
                      <a:endParaRPr lang="cs-CZ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4272630</a:t>
                      </a:r>
                      <a:endParaRPr lang="is-IS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5.03e-04</a:t>
                      </a:r>
                      <a:endParaRPr lang="mr-IN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1.84</a:t>
                      </a:r>
                      <a:endParaRPr lang="nb-NO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1.53e-146</a:t>
                      </a:r>
                      <a:endParaRPr lang="mr-IN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12.80%</a:t>
                      </a:r>
                      <a:endParaRPr lang="mr-IN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089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Coding</a:t>
                      </a:r>
                      <a:endParaRPr lang="en-US" sz="1700" b="0" dirty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95510</a:t>
                      </a:r>
                      <a:endParaRPr lang="uk-UA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35345952</a:t>
                      </a:r>
                      <a:endParaRPr lang="is-IS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2.70e-03</a:t>
                      </a:r>
                      <a:endParaRPr lang="mr-IN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31284</a:t>
                      </a:r>
                      <a:endParaRPr lang="is-IS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10841177</a:t>
                      </a:r>
                      <a:endParaRPr lang="is-IS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2.89e-03</a:t>
                      </a:r>
                      <a:endParaRPr lang="mr-IN" sz="1700" b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1.07</a:t>
                      </a:r>
                      <a:endParaRPr lang="hr-HR" sz="1700" b="0" dirty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5.87e-31</a:t>
                      </a:r>
                      <a:endParaRPr lang="mr-IN" sz="1700" b="0" dirty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30.67%</a:t>
                      </a:r>
                      <a:endParaRPr lang="mr-IN" sz="1700" b="0" dirty="0">
                        <a:effectLst/>
                      </a:endParaRPr>
                    </a:p>
                  </a:txBody>
                  <a:tcPr marL="61567" marR="61567" marT="61567" marB="61567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93073" y="109887"/>
            <a:ext cx="3607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Mangal" charset="0"/>
                <a:ea typeface="Mangal" charset="0"/>
                <a:cs typeface="Mangal" charset="0"/>
              </a:rPr>
              <a:t>Enrichment of HGMD variants in RBP regions</a:t>
            </a:r>
            <a:endParaRPr lang="en-US" sz="1200" dirty="0">
              <a:latin typeface="Mangal" charset="0"/>
              <a:ea typeface="Mangal" charset="0"/>
              <a:cs typeface="Mang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307220" y="2807997"/>
            <a:ext cx="7727281" cy="3831505"/>
            <a:chOff x="4250799" y="2928267"/>
            <a:chExt cx="7727281" cy="3831505"/>
          </a:xfrm>
        </p:grpSpPr>
        <p:grpSp>
          <p:nvGrpSpPr>
            <p:cNvPr id="21" name="Group 20"/>
            <p:cNvGrpSpPr/>
            <p:nvPr/>
          </p:nvGrpSpPr>
          <p:grpSpPr>
            <a:xfrm>
              <a:off x="4250799" y="2928267"/>
              <a:ext cx="7727281" cy="3831505"/>
              <a:chOff x="0" y="483079"/>
              <a:chExt cx="9962988" cy="4940061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38" t="7963" r="1087" b="3632"/>
              <a:stretch/>
            </p:blipFill>
            <p:spPr>
              <a:xfrm>
                <a:off x="0" y="483079"/>
                <a:ext cx="9962988" cy="4940061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cxnSp>
            <p:nvCxnSpPr>
              <p:cNvPr id="26" name="Straight Connector 25"/>
              <p:cNvCxnSpPr/>
              <p:nvPr/>
            </p:nvCxnSpPr>
            <p:spPr>
              <a:xfrm>
                <a:off x="6107496" y="2216258"/>
                <a:ext cx="0" cy="3206882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ounded Rectangular Callout 26"/>
              <p:cNvSpPr/>
              <p:nvPr/>
            </p:nvSpPr>
            <p:spPr>
              <a:xfrm>
                <a:off x="6585548" y="2624544"/>
                <a:ext cx="1115475" cy="280702"/>
              </a:xfrm>
              <a:prstGeom prst="wedgeRoundRectCallout">
                <a:avLst>
                  <a:gd name="adj1" fmla="val -93611"/>
                  <a:gd name="adj2" fmla="val -70521"/>
                  <a:gd name="adj3" fmla="val 16667"/>
                </a:avLst>
              </a:prstGeom>
              <a:solidFill>
                <a:srgbClr val="FF0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c</a:t>
                </a:r>
                <a:r>
                  <a:rPr lang="mr-IN" sz="700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hr17</a:t>
                </a:r>
                <a:r>
                  <a:rPr lang="en-US" sz="700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: </a:t>
                </a:r>
                <a:r>
                  <a:rPr lang="mr-IN" sz="700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7</a:t>
                </a:r>
                <a:r>
                  <a:rPr lang="en-US" sz="700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,</a:t>
                </a:r>
                <a:r>
                  <a:rPr lang="mr-IN" sz="700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579</a:t>
                </a:r>
                <a:r>
                  <a:rPr lang="en-US" sz="700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,</a:t>
                </a:r>
                <a:r>
                  <a:rPr lang="mr-IN" sz="700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618</a:t>
                </a:r>
                <a:r>
                  <a:rPr lang="en-US" sz="700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  <a:p>
                <a:pPr algn="ctr"/>
                <a:r>
                  <a:rPr lang="en-US" sz="700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A&gt;T</a:t>
                </a:r>
                <a:endParaRPr lang="en-US" sz="7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22" name="Straight Arrow Connector 21"/>
            <p:cNvCxnSpPr/>
            <p:nvPr/>
          </p:nvCxnSpPr>
          <p:spPr>
            <a:xfrm>
              <a:off x="8464550" y="4924425"/>
              <a:ext cx="523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7643413" y="4924425"/>
              <a:ext cx="52398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142626" y="4834537"/>
              <a:ext cx="35939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28 </a:t>
              </a:r>
              <a:r>
                <a:rPr lang="en-US" sz="600" dirty="0" err="1" smtClean="0"/>
                <a:t>bp</a:t>
              </a:r>
              <a:endParaRPr lang="en-US" sz="6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31943" y="481764"/>
            <a:ext cx="11510356" cy="214776"/>
            <a:chOff x="466541" y="2042556"/>
            <a:chExt cx="11510356" cy="21477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82"/>
            <a:stretch/>
          </p:blipFill>
          <p:spPr>
            <a:xfrm>
              <a:off x="466541" y="2042556"/>
              <a:ext cx="11510356" cy="214776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466541" y="2042556"/>
              <a:ext cx="11510356" cy="202901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616" y="891853"/>
            <a:ext cx="5230488" cy="180991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37507" y="100557"/>
            <a:ext cx="114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Example 1</a:t>
            </a:r>
            <a:endParaRPr lang="en-US"/>
          </a:p>
        </p:txBody>
      </p:sp>
      <p:sp>
        <p:nvSpPr>
          <p:cNvPr id="34" name="Rounded Rectangular Callout 33"/>
          <p:cNvSpPr/>
          <p:nvPr/>
        </p:nvSpPr>
        <p:spPr>
          <a:xfrm rot="10800000" flipH="1" flipV="1">
            <a:off x="8601666" y="5507908"/>
            <a:ext cx="934918" cy="174068"/>
          </a:xfrm>
          <a:prstGeom prst="wedgeRoundRectCallout">
            <a:avLst>
              <a:gd name="adj1" fmla="val -217154"/>
              <a:gd name="adj2" fmla="val 261255"/>
              <a:gd name="adj3" fmla="val 16667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Breaks SF3B4 Motif</a:t>
            </a:r>
            <a:endParaRPr lang="en-US" sz="7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19"/>
          <a:stretch/>
        </p:blipFill>
        <p:spPr>
          <a:xfrm>
            <a:off x="2283814" y="274480"/>
            <a:ext cx="8041971" cy="254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1" y="618289"/>
            <a:ext cx="11531600" cy="163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1" y="2819325"/>
            <a:ext cx="11777579" cy="35881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5251481" y="3827395"/>
            <a:ext cx="0" cy="2487254"/>
          </a:xfrm>
          <a:prstGeom prst="line">
            <a:avLst/>
          </a:prstGeom>
          <a:ln w="15875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 flipH="1">
            <a:off x="3850104" y="4228281"/>
            <a:ext cx="990099" cy="355750"/>
          </a:xfrm>
          <a:prstGeom prst="wedgeRoundRectCallout">
            <a:avLst>
              <a:gd name="adj1" fmla="val -93611"/>
              <a:gd name="adj2" fmla="val -70521"/>
              <a:gd name="adj3" fmla="val 16667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mr-IN" sz="7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hr1</a:t>
            </a:r>
            <a:r>
              <a:rPr lang="en-US" sz="7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3 : 113,764,993 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G&gt;A</a:t>
            </a:r>
            <a:endParaRPr lang="en-US" sz="7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251484" y="3973976"/>
            <a:ext cx="3803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69723" y="3866254"/>
            <a:ext cx="4187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11 </a:t>
            </a:r>
            <a:r>
              <a:rPr lang="en-US" sz="800" dirty="0" err="1"/>
              <a:t>bp</a:t>
            </a:r>
            <a:endParaRPr lang="en-US" sz="8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926084" y="3973976"/>
            <a:ext cx="4435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1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" y="323114"/>
            <a:ext cx="2980424" cy="1986949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11" y="48126"/>
            <a:ext cx="4188857" cy="279257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grpSp>
        <p:nvGrpSpPr>
          <p:cNvPr id="12" name="Group 11"/>
          <p:cNvGrpSpPr/>
          <p:nvPr/>
        </p:nvGrpSpPr>
        <p:grpSpPr>
          <a:xfrm>
            <a:off x="3093720" y="293885"/>
            <a:ext cx="4698365" cy="2349183"/>
            <a:chOff x="3251518" y="260508"/>
            <a:chExt cx="4698365" cy="23491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1518" y="260508"/>
              <a:ext cx="4698365" cy="234918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058292" y="970908"/>
              <a:ext cx="2748337" cy="303088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" y="2722248"/>
            <a:ext cx="11751897" cy="3917299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3093720" y="323114"/>
            <a:ext cx="804512" cy="1986949"/>
          </a:xfrm>
          <a:custGeom>
            <a:avLst/>
            <a:gdLst>
              <a:gd name="connsiteX0" fmla="*/ 1311443 w 1311443"/>
              <a:gd name="connsiteY0" fmla="*/ 697832 h 2033337"/>
              <a:gd name="connsiteX1" fmla="*/ 0 w 1311443"/>
              <a:gd name="connsiteY1" fmla="*/ 0 h 2033337"/>
              <a:gd name="connsiteX2" fmla="*/ 0 w 1311443"/>
              <a:gd name="connsiteY2" fmla="*/ 2033337 h 2033337"/>
              <a:gd name="connsiteX3" fmla="*/ 1311443 w 1311443"/>
              <a:gd name="connsiteY3" fmla="*/ 998621 h 2033337"/>
              <a:gd name="connsiteX4" fmla="*/ 1311443 w 1311443"/>
              <a:gd name="connsiteY4" fmla="*/ 697832 h 20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443" h="2033337">
                <a:moveTo>
                  <a:pt x="1311443" y="697832"/>
                </a:moveTo>
                <a:lnTo>
                  <a:pt x="0" y="0"/>
                </a:lnTo>
                <a:lnTo>
                  <a:pt x="0" y="2033337"/>
                </a:lnTo>
                <a:lnTo>
                  <a:pt x="1311443" y="998621"/>
                </a:lnTo>
                <a:lnTo>
                  <a:pt x="1311443" y="69783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flipH="1">
            <a:off x="6668752" y="317949"/>
            <a:ext cx="2294774" cy="1986949"/>
          </a:xfrm>
          <a:custGeom>
            <a:avLst/>
            <a:gdLst>
              <a:gd name="connsiteX0" fmla="*/ 1311443 w 1311443"/>
              <a:gd name="connsiteY0" fmla="*/ 697832 h 2033337"/>
              <a:gd name="connsiteX1" fmla="*/ 0 w 1311443"/>
              <a:gd name="connsiteY1" fmla="*/ 0 h 2033337"/>
              <a:gd name="connsiteX2" fmla="*/ 0 w 1311443"/>
              <a:gd name="connsiteY2" fmla="*/ 2033337 h 2033337"/>
              <a:gd name="connsiteX3" fmla="*/ 1311443 w 1311443"/>
              <a:gd name="connsiteY3" fmla="*/ 998621 h 2033337"/>
              <a:gd name="connsiteX4" fmla="*/ 1311443 w 1311443"/>
              <a:gd name="connsiteY4" fmla="*/ 697832 h 20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443" h="2033337">
                <a:moveTo>
                  <a:pt x="1311443" y="697832"/>
                </a:moveTo>
                <a:lnTo>
                  <a:pt x="0" y="0"/>
                </a:lnTo>
                <a:lnTo>
                  <a:pt x="0" y="2033337"/>
                </a:lnTo>
                <a:lnTo>
                  <a:pt x="1311443" y="998621"/>
                </a:lnTo>
                <a:lnTo>
                  <a:pt x="1311443" y="69783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72959" y="373065"/>
            <a:ext cx="18277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Length of Genomic Elements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68482" y="68370"/>
            <a:ext cx="16065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smtClean="0"/>
              <a:t>RBP Specific Annotations</a:t>
            </a:r>
            <a:endParaRPr lang="en-US" sz="11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168901" y="2912092"/>
            <a:ext cx="1431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Rare DAF Comparison</a:t>
            </a:r>
            <a:endParaRPr lang="en-US" sz="1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8442" y="256547"/>
            <a:ext cx="323663" cy="37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24" dirty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08593" y="249317"/>
            <a:ext cx="323663" cy="37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24" dirty="0" smtClean="0"/>
              <a:t>B</a:t>
            </a:r>
            <a:endParaRPr lang="en-US" sz="1824" dirty="0"/>
          </a:p>
        </p:txBody>
      </p:sp>
      <p:sp>
        <p:nvSpPr>
          <p:cNvPr id="16" name="TextBox 15"/>
          <p:cNvSpPr txBox="1"/>
          <p:nvPr/>
        </p:nvSpPr>
        <p:spPr>
          <a:xfrm>
            <a:off x="8032731" y="199175"/>
            <a:ext cx="309700" cy="373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24" dirty="0"/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8905" y="2624400"/>
            <a:ext cx="328936" cy="373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24" dirty="0" smtClean="0"/>
              <a:t>D</a:t>
            </a:r>
            <a:endParaRPr lang="en-US" sz="1824" dirty="0"/>
          </a:p>
        </p:txBody>
      </p:sp>
    </p:spTree>
    <p:extLst>
      <p:ext uri="{BB962C8B-B14F-4D97-AF65-F5344CB8AC3E}">
        <p14:creationId xmlns:p14="http://schemas.microsoft.com/office/powerpoint/2010/main" val="101159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03" y="306404"/>
            <a:ext cx="4248150" cy="2832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94" y="306404"/>
            <a:ext cx="4433436" cy="2955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80" y="3494924"/>
            <a:ext cx="4248150" cy="283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7407" y="3525565"/>
            <a:ext cx="2141087" cy="27708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89" y="3552985"/>
            <a:ext cx="3291840" cy="3291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16" y="3552985"/>
            <a:ext cx="3291840" cy="3291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89" y="123985"/>
            <a:ext cx="3291840" cy="3291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16" y="123985"/>
            <a:ext cx="3291840" cy="3291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52177" y="-31281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Coding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865077" y="-31281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Noncoding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342604" y="-13175"/>
            <a:ext cx="323663" cy="37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24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8397" y="-15270"/>
            <a:ext cx="323663" cy="37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24" smtClean="0"/>
              <a:t>B</a:t>
            </a:r>
            <a:endParaRPr lang="en-US" sz="1824" dirty="0"/>
          </a:p>
        </p:txBody>
      </p:sp>
      <p:sp>
        <p:nvSpPr>
          <p:cNvPr id="12" name="TextBox 11"/>
          <p:cNvSpPr txBox="1"/>
          <p:nvPr/>
        </p:nvSpPr>
        <p:spPr>
          <a:xfrm>
            <a:off x="2328984" y="3415825"/>
            <a:ext cx="309700" cy="373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24" smtClean="0"/>
              <a:t>C</a:t>
            </a:r>
            <a:endParaRPr lang="en-US" sz="1824" dirty="0"/>
          </a:p>
        </p:txBody>
      </p:sp>
      <p:sp>
        <p:nvSpPr>
          <p:cNvPr id="13" name="TextBox 12"/>
          <p:cNvSpPr txBox="1"/>
          <p:nvPr/>
        </p:nvSpPr>
        <p:spPr>
          <a:xfrm>
            <a:off x="6058397" y="3415824"/>
            <a:ext cx="328936" cy="373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24" dirty="0" smtClean="0"/>
              <a:t>D</a:t>
            </a:r>
            <a:endParaRPr lang="en-US" sz="1824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902" y="2218248"/>
            <a:ext cx="4945007" cy="49450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30" y="497884"/>
            <a:ext cx="2011680" cy="201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929" y="497884"/>
            <a:ext cx="2011680" cy="201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361"/>
            <a:ext cx="7619419" cy="32654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87" y="3153104"/>
            <a:ext cx="3819432" cy="3262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6996" y="3975624"/>
            <a:ext cx="4087867" cy="16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571" y="2718389"/>
            <a:ext cx="3434255" cy="3434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6" y="101674"/>
            <a:ext cx="11799802" cy="2616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445" y="1794915"/>
            <a:ext cx="4945007" cy="494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104632" y="432205"/>
            <a:ext cx="3956124" cy="5912619"/>
            <a:chOff x="471528" y="562835"/>
            <a:chExt cx="3956124" cy="5912619"/>
          </a:xfrm>
        </p:grpSpPr>
        <p:sp>
          <p:nvSpPr>
            <p:cNvPr id="12" name="Multidocument 11"/>
            <p:cNvSpPr/>
            <p:nvPr/>
          </p:nvSpPr>
          <p:spPr>
            <a:xfrm>
              <a:off x="1923810" y="2590082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SNPs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923810" y="3396656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Rare DAF%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Multidocument 22"/>
            <p:cNvSpPr/>
            <p:nvPr/>
          </p:nvSpPr>
          <p:spPr>
            <a:xfrm>
              <a:off x="1923810" y="562835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Binding profiles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71528" y="5411381"/>
              <a:ext cx="3956124" cy="352776"/>
              <a:chOff x="471528" y="5411381"/>
              <a:chExt cx="3956124" cy="352776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471528" y="5411381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</a:rPr>
                  <a:t>Annotation score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1923810" y="5416685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Hot score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3376092" y="5411381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Motif score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98606" y="1973485"/>
              <a:ext cx="3701968" cy="359993"/>
              <a:chOff x="640297" y="2001236"/>
              <a:chExt cx="3701968" cy="359993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640297" y="2013757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FF2600"/>
                    </a:solidFill>
                  </a:rPr>
                  <a:t>Binding Annotation</a:t>
                </a:r>
                <a:endParaRPr lang="en-US" sz="1200" dirty="0">
                  <a:solidFill>
                    <a:srgbClr val="FF2600"/>
                  </a:solidFill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1965501" y="2001236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B050"/>
                    </a:solidFill>
                  </a:rPr>
                  <a:t>Network Construction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3290705" y="2001236"/>
                <a:ext cx="1051560" cy="347472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Motif Scanning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923810" y="1369409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QC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Multidocument 13"/>
            <p:cNvSpPr/>
            <p:nvPr/>
          </p:nvSpPr>
          <p:spPr>
            <a:xfrm>
              <a:off x="1923810" y="4000732"/>
              <a:ext cx="1051560" cy="549970"/>
            </a:xfrm>
            <a:prstGeom prst="flowChartMultidocument">
              <a:avLst/>
            </a:prstGeom>
            <a:solidFill>
              <a:srgbClr val="FFD579">
                <a:alpha val="89804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Features, e.g. GC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23810" y="4807306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Background Correction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>
              <a:endCxn id="13" idx="0"/>
            </p:cNvCxnSpPr>
            <p:nvPr/>
          </p:nvCxnSpPr>
          <p:spPr>
            <a:xfrm>
              <a:off x="2449590" y="1081055"/>
              <a:ext cx="0" cy="28835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3" idx="2"/>
              <a:endCxn id="37" idx="0"/>
            </p:cNvCxnSpPr>
            <p:nvPr/>
          </p:nvCxnSpPr>
          <p:spPr>
            <a:xfrm>
              <a:off x="2449590" y="1716881"/>
              <a:ext cx="0" cy="25660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7" idx="2"/>
            </p:cNvCxnSpPr>
            <p:nvPr/>
          </p:nvCxnSpPr>
          <p:spPr>
            <a:xfrm>
              <a:off x="2449590" y="2320957"/>
              <a:ext cx="0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2460780" y="3108302"/>
              <a:ext cx="0" cy="28835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460780" y="3731607"/>
              <a:ext cx="0" cy="2691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15" idx="0"/>
            </p:cNvCxnSpPr>
            <p:nvPr/>
          </p:nvCxnSpPr>
          <p:spPr>
            <a:xfrm flipH="1">
              <a:off x="2449590" y="4492657"/>
              <a:ext cx="11190" cy="31464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5" idx="2"/>
              <a:endCxn id="22" idx="0"/>
            </p:cNvCxnSpPr>
            <p:nvPr/>
          </p:nvCxnSpPr>
          <p:spPr>
            <a:xfrm flipH="1">
              <a:off x="997308" y="5154778"/>
              <a:ext cx="1452282" cy="25660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5" idx="2"/>
              <a:endCxn id="33" idx="0"/>
            </p:cNvCxnSpPr>
            <p:nvPr/>
          </p:nvCxnSpPr>
          <p:spPr>
            <a:xfrm>
              <a:off x="2449590" y="5154778"/>
              <a:ext cx="1452282" cy="25660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15" idx="2"/>
              <a:endCxn id="27" idx="0"/>
            </p:cNvCxnSpPr>
            <p:nvPr/>
          </p:nvCxnSpPr>
          <p:spPr>
            <a:xfrm>
              <a:off x="2449590" y="5154778"/>
              <a:ext cx="0" cy="26190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45"/>
            <p:cNvSpPr/>
            <p:nvPr/>
          </p:nvSpPr>
          <p:spPr>
            <a:xfrm>
              <a:off x="1923810" y="6127982"/>
              <a:ext cx="1051560" cy="347472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tx1"/>
                  </a:solidFill>
                </a:rPr>
                <a:t>Rscore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Arrow Connector 47"/>
            <p:cNvCxnSpPr>
              <a:stCxn id="22" idx="2"/>
              <a:endCxn id="46" idx="0"/>
            </p:cNvCxnSpPr>
            <p:nvPr/>
          </p:nvCxnSpPr>
          <p:spPr>
            <a:xfrm>
              <a:off x="997308" y="5758853"/>
              <a:ext cx="1452282" cy="36912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7" idx="2"/>
              <a:endCxn id="46" idx="0"/>
            </p:cNvCxnSpPr>
            <p:nvPr/>
          </p:nvCxnSpPr>
          <p:spPr>
            <a:xfrm>
              <a:off x="2449590" y="5764157"/>
              <a:ext cx="0" cy="3638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33" idx="2"/>
              <a:endCxn id="46" idx="0"/>
            </p:cNvCxnSpPr>
            <p:nvPr/>
          </p:nvCxnSpPr>
          <p:spPr>
            <a:xfrm flipH="1">
              <a:off x="2449590" y="5758853"/>
              <a:ext cx="1452282" cy="36912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3" idx="2"/>
              <a:endCxn id="36" idx="0"/>
            </p:cNvCxnSpPr>
            <p:nvPr/>
          </p:nvCxnSpPr>
          <p:spPr>
            <a:xfrm flipH="1">
              <a:off x="1124386" y="1716881"/>
              <a:ext cx="1325204" cy="2691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13" idx="2"/>
              <a:endCxn id="38" idx="0"/>
            </p:cNvCxnSpPr>
            <p:nvPr/>
          </p:nvCxnSpPr>
          <p:spPr>
            <a:xfrm>
              <a:off x="2449590" y="1716881"/>
              <a:ext cx="1325204" cy="25660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1088215" y="2325364"/>
              <a:ext cx="1325204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38" idx="2"/>
              <a:endCxn id="12" idx="0"/>
            </p:cNvCxnSpPr>
            <p:nvPr/>
          </p:nvCxnSpPr>
          <p:spPr>
            <a:xfrm flipH="1">
              <a:off x="2521933" y="2320957"/>
              <a:ext cx="1252861" cy="2691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976292" y="122932"/>
            <a:ext cx="8021286" cy="2725662"/>
            <a:chOff x="947058" y="823401"/>
            <a:chExt cx="11025082" cy="3746363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7490" y="823401"/>
              <a:ext cx="5454650" cy="363643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058" y="823401"/>
              <a:ext cx="5619545" cy="374636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568047" y="-55744"/>
            <a:ext cx="1136692" cy="277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HGMD Variants</a:t>
            </a:r>
            <a:endParaRPr lang="en-US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9070475" y="-59152"/>
            <a:ext cx="2019955" cy="277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HGMD Nearby Intron Variants</a:t>
            </a:r>
            <a:endParaRPr lang="en-US" sz="1100" dirty="0"/>
          </a:p>
        </p:txBody>
      </p:sp>
      <p:sp>
        <p:nvSpPr>
          <p:cNvPr id="11" name="Oval 10"/>
          <p:cNvSpPr/>
          <p:nvPr/>
        </p:nvSpPr>
        <p:spPr>
          <a:xfrm>
            <a:off x="7420640" y="414703"/>
            <a:ext cx="58469" cy="58469"/>
          </a:xfrm>
          <a:prstGeom prst="ellipse">
            <a:avLst/>
          </a:prstGeom>
          <a:solidFill>
            <a:srgbClr val="08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420639" y="278062"/>
            <a:ext cx="58469" cy="58469"/>
          </a:xfrm>
          <a:prstGeom prst="ellipse">
            <a:avLst/>
          </a:prstGeom>
          <a:solidFill>
            <a:srgbClr val="8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16999" y="163316"/>
            <a:ext cx="508215" cy="260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mean</a:t>
            </a:r>
            <a:endParaRPr lang="en-US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7420178" y="304517"/>
            <a:ext cx="610131" cy="260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median</a:t>
            </a:r>
            <a:endParaRPr lang="en-US" sz="1000" dirty="0"/>
          </a:p>
        </p:txBody>
      </p:sp>
      <p:sp>
        <p:nvSpPr>
          <p:cNvPr id="7" name="Trapezoid 6"/>
          <p:cNvSpPr/>
          <p:nvPr/>
        </p:nvSpPr>
        <p:spPr>
          <a:xfrm rot="21216662">
            <a:off x="8657795" y="413269"/>
            <a:ext cx="208168" cy="4191915"/>
          </a:xfrm>
          <a:prstGeom prst="trapezoid">
            <a:avLst>
              <a:gd name="adj" fmla="val 41983"/>
            </a:avLst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4250799" y="2928267"/>
            <a:ext cx="7727281" cy="3831505"/>
            <a:chOff x="4250799" y="2928267"/>
            <a:chExt cx="7727281" cy="3831505"/>
          </a:xfrm>
        </p:grpSpPr>
        <p:grpSp>
          <p:nvGrpSpPr>
            <p:cNvPr id="69" name="Group 68"/>
            <p:cNvGrpSpPr/>
            <p:nvPr/>
          </p:nvGrpSpPr>
          <p:grpSpPr>
            <a:xfrm>
              <a:off x="4250799" y="2928267"/>
              <a:ext cx="7727281" cy="3831505"/>
              <a:chOff x="4250799" y="2928267"/>
              <a:chExt cx="7727281" cy="3831505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4250799" y="2928267"/>
                <a:ext cx="7727281" cy="3831505"/>
                <a:chOff x="0" y="483079"/>
                <a:chExt cx="9962988" cy="4940061"/>
              </a:xfrm>
            </p:grpSpPr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38" t="7963" r="1087" b="3632"/>
                <a:stretch/>
              </p:blipFill>
              <p:spPr>
                <a:xfrm>
                  <a:off x="0" y="483079"/>
                  <a:ext cx="9962988" cy="4940061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107496" y="2216258"/>
                  <a:ext cx="0" cy="3206882"/>
                </a:xfrm>
                <a:prstGeom prst="line">
                  <a:avLst/>
                </a:prstGeom>
                <a:ln w="15875" cmpd="sng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ounded Rectangular Callout 56"/>
                <p:cNvSpPr/>
                <p:nvPr/>
              </p:nvSpPr>
              <p:spPr>
                <a:xfrm>
                  <a:off x="6585548" y="2624544"/>
                  <a:ext cx="1115475" cy="280702"/>
                </a:xfrm>
                <a:prstGeom prst="wedgeRoundRectCallout">
                  <a:avLst>
                    <a:gd name="adj1" fmla="val -93611"/>
                    <a:gd name="adj2" fmla="val -70521"/>
                    <a:gd name="adj3" fmla="val 16667"/>
                  </a:avLst>
                </a:prstGeom>
                <a:solidFill>
                  <a:srgbClr val="FF000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c</a:t>
                  </a:r>
                  <a:r>
                    <a:rPr lang="mr-IN" sz="700" dirty="0" smtClean="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hr17</a:t>
                  </a:r>
                  <a:r>
                    <a:rPr lang="en-US" sz="700" dirty="0" smtClean="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 : </a:t>
                  </a:r>
                  <a:r>
                    <a:rPr lang="mr-IN" sz="700" dirty="0" smtClean="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7</a:t>
                  </a:r>
                  <a:r>
                    <a:rPr lang="en-US" sz="700" dirty="0" smtClean="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,</a:t>
                  </a:r>
                  <a:r>
                    <a:rPr lang="mr-IN" sz="700" dirty="0" smtClean="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579</a:t>
                  </a:r>
                  <a:r>
                    <a:rPr lang="en-US" sz="700" dirty="0" smtClean="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,</a:t>
                  </a:r>
                  <a:r>
                    <a:rPr lang="mr-IN" sz="700" dirty="0" smtClean="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618</a:t>
                  </a:r>
                  <a:r>
                    <a:rPr lang="en-US" sz="700" dirty="0" smtClean="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 </a:t>
                  </a:r>
                </a:p>
                <a:p>
                  <a:pPr algn="ctr"/>
                  <a:r>
                    <a:rPr lang="en-US" sz="700" dirty="0" smtClean="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A&gt;T</a:t>
                  </a:r>
                  <a:endParaRPr lang="en-US" sz="7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cxnSp>
            <p:nvCxnSpPr>
              <p:cNvPr id="10" name="Straight Arrow Connector 9"/>
              <p:cNvCxnSpPr/>
              <p:nvPr/>
            </p:nvCxnSpPr>
            <p:spPr>
              <a:xfrm>
                <a:off x="8464550" y="4924425"/>
                <a:ext cx="52321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flipH="1">
                <a:off x="7643413" y="4924425"/>
                <a:ext cx="52398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8142626" y="4834537"/>
                <a:ext cx="35939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 smtClean="0"/>
                  <a:t>28 </a:t>
                </a:r>
                <a:r>
                  <a:rPr lang="en-US" sz="600" dirty="0" err="1" smtClean="0"/>
                  <a:t>bp</a:t>
                </a:r>
                <a:endParaRPr lang="en-US" sz="600" dirty="0"/>
              </a:p>
            </p:txBody>
          </p:sp>
        </p:grpSp>
        <p:sp>
          <p:nvSpPr>
            <p:cNvPr id="70" name="Rounded Rectangular Callout 69"/>
            <p:cNvSpPr/>
            <p:nvPr/>
          </p:nvSpPr>
          <p:spPr>
            <a:xfrm rot="10800000" flipH="1" flipV="1">
              <a:off x="10622971" y="5628223"/>
              <a:ext cx="934918" cy="174068"/>
            </a:xfrm>
            <a:prstGeom prst="wedgeRoundRectCallout">
              <a:avLst>
                <a:gd name="adj1" fmla="val -217154"/>
                <a:gd name="adj2" fmla="val 261255"/>
                <a:gd name="adj3" fmla="val 16667"/>
              </a:avLst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Breaks SF3B4 Motif</a:t>
              </a:r>
              <a:endParaRPr lang="en-US" sz="7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89096" y="218057"/>
            <a:ext cx="319318" cy="373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24" dirty="0" smtClean="0"/>
              <a:t>A</a:t>
            </a:r>
            <a:endParaRPr lang="en-US" sz="1824" dirty="0"/>
          </a:p>
        </p:txBody>
      </p:sp>
      <p:sp>
        <p:nvSpPr>
          <p:cNvPr id="61" name="TextBox 60"/>
          <p:cNvSpPr txBox="1"/>
          <p:nvPr/>
        </p:nvSpPr>
        <p:spPr>
          <a:xfrm>
            <a:off x="3741438" y="1318"/>
            <a:ext cx="319318" cy="373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24" dirty="0" smtClean="0"/>
              <a:t>B</a:t>
            </a:r>
            <a:endParaRPr lang="en-US" sz="1824" dirty="0"/>
          </a:p>
        </p:txBody>
      </p:sp>
      <p:sp>
        <p:nvSpPr>
          <p:cNvPr id="62" name="TextBox 61"/>
          <p:cNvSpPr txBox="1"/>
          <p:nvPr/>
        </p:nvSpPr>
        <p:spPr>
          <a:xfrm>
            <a:off x="8003815" y="0"/>
            <a:ext cx="319318" cy="373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24" dirty="0" smtClean="0"/>
              <a:t>C</a:t>
            </a:r>
            <a:endParaRPr lang="en-US" sz="1824" dirty="0"/>
          </a:p>
        </p:txBody>
      </p:sp>
      <p:sp>
        <p:nvSpPr>
          <p:cNvPr id="64" name="TextBox 63"/>
          <p:cNvSpPr txBox="1"/>
          <p:nvPr/>
        </p:nvSpPr>
        <p:spPr>
          <a:xfrm>
            <a:off x="3776944" y="2697740"/>
            <a:ext cx="328936" cy="373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24" dirty="0" smtClean="0"/>
              <a:t>D</a:t>
            </a:r>
            <a:endParaRPr lang="en-US" sz="1824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984874" y="148953"/>
            <a:ext cx="5185680" cy="1003137"/>
            <a:chOff x="1746250" y="1001783"/>
            <a:chExt cx="5185680" cy="1003137"/>
          </a:xfrm>
        </p:grpSpPr>
        <p:sp>
          <p:nvSpPr>
            <p:cNvPr id="9" name="Rectangle 8"/>
            <p:cNvSpPr/>
            <p:nvPr/>
          </p:nvSpPr>
          <p:spPr>
            <a:xfrm>
              <a:off x="3563711" y="1214223"/>
              <a:ext cx="1059089" cy="162047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FF40FF"/>
                  </a:solidFill>
                </a:rPr>
                <a:t>intron</a:t>
              </a:r>
              <a:endParaRPr lang="en-US" sz="1200" dirty="0">
                <a:solidFill>
                  <a:srgbClr val="FF40FF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90429" y="1224134"/>
              <a:ext cx="380048" cy="21202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113245" y="1214223"/>
              <a:ext cx="626309" cy="1620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37348" y="1214223"/>
              <a:ext cx="570479" cy="16204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accent2">
                      <a:lumMod val="75000"/>
                    </a:schemeClr>
                  </a:solidFill>
                </a:rPr>
                <a:t>3’UTR</a:t>
              </a:r>
              <a:endParaRPr lang="en-US" sz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11746" y="1214223"/>
              <a:ext cx="549797" cy="1620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exon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98885" y="1214223"/>
              <a:ext cx="610265" cy="1620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432FF"/>
                  </a:solidFill>
                </a:rPr>
                <a:t>5’ UTR</a:t>
              </a:r>
              <a:endParaRPr lang="en-US" sz="1200" dirty="0">
                <a:solidFill>
                  <a:srgbClr val="0432FF"/>
                </a:solidFill>
              </a:endParaRPr>
            </a:p>
          </p:txBody>
        </p:sp>
        <p:cxnSp>
          <p:nvCxnSpPr>
            <p:cNvPr id="22" name="Straight Connector 21"/>
            <p:cNvCxnSpPr>
              <a:stCxn id="14" idx="1"/>
            </p:cNvCxnSpPr>
            <p:nvPr/>
          </p:nvCxnSpPr>
          <p:spPr>
            <a:xfrm flipH="1" flipV="1">
              <a:off x="1746250" y="1295246"/>
              <a:ext cx="652635" cy="1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307828" y="1295246"/>
              <a:ext cx="624102" cy="153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925661" y="1842873"/>
              <a:ext cx="297089" cy="162047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40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22695" y="1842873"/>
              <a:ext cx="626309" cy="1620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46798" y="1842873"/>
              <a:ext cx="570479" cy="16204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73696" y="1842873"/>
              <a:ext cx="549797" cy="1620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60835" y="1842873"/>
              <a:ext cx="610265" cy="1620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432FF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 flipV="1">
              <a:off x="2108200" y="1923896"/>
              <a:ext cx="652635" cy="1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5717278" y="1923896"/>
              <a:ext cx="624102" cy="153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4222750" y="1842872"/>
              <a:ext cx="297089" cy="162047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40FF"/>
                </a:solidFill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3561543" y="1376270"/>
              <a:ext cx="361950" cy="4666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847293" y="1369920"/>
              <a:ext cx="361950" cy="4666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4518515" y="1377643"/>
              <a:ext cx="107626" cy="4680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4227023" y="1369920"/>
              <a:ext cx="107626" cy="4680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75281" y="1018247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mtClean="0"/>
                <a:t>1 kb</a:t>
              </a:r>
              <a:endParaRPr lang="en-US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382136" y="1001783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mtClean="0"/>
                <a:t>1 kb</a:t>
              </a:r>
              <a:endParaRPr lang="en-US" sz="12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179025" y="1646896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mtClean="0"/>
                <a:t>1 kb</a:t>
              </a:r>
              <a:endParaRPr lang="en-US" sz="12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88772" y="1646896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smtClean="0"/>
                <a:t>1 kb</a:t>
              </a:r>
              <a:endParaRPr lang="en-US" sz="1200" dirty="0"/>
            </a:p>
          </p:txBody>
        </p:sp>
      </p:grpSp>
      <p:graphicFrame>
        <p:nvGraphicFramePr>
          <p:cNvPr id="213" name="Table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548310"/>
              </p:ext>
            </p:extLst>
          </p:nvPr>
        </p:nvGraphicFramePr>
        <p:xfrm>
          <a:off x="1443177" y="4326026"/>
          <a:ext cx="4762498" cy="20609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641"/>
                <a:gridCol w="550641"/>
                <a:gridCol w="550641"/>
                <a:gridCol w="550641"/>
                <a:gridCol w="550641"/>
                <a:gridCol w="550641"/>
                <a:gridCol w="550641"/>
                <a:gridCol w="908011"/>
              </a:tblGrid>
              <a:tr h="2825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50" dirty="0" smtClean="0"/>
                        <a:t>…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Significance</a:t>
                      </a:r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36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G</a:t>
                      </a:r>
                      <a:r>
                        <a:rPr lang="en-US" sz="1050" baseline="-25000" dirty="0" smtClean="0"/>
                        <a:t>1</a:t>
                      </a:r>
                      <a:endParaRPr lang="en-US" sz="1050" baseline="-250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G</a:t>
                      </a:r>
                      <a:r>
                        <a:rPr lang="en-US" sz="1050" baseline="-25000" dirty="0" smtClean="0"/>
                        <a:t>2</a:t>
                      </a:r>
                      <a:endParaRPr lang="en-US" sz="1050" baseline="-2500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G</a:t>
                      </a:r>
                      <a:r>
                        <a:rPr lang="en-US" sz="1050" baseline="-25000" dirty="0" smtClean="0"/>
                        <a:t>3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50" dirty="0" smtClean="0"/>
                        <a:t>…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G</a:t>
                      </a:r>
                      <a:r>
                        <a:rPr lang="en-US" sz="1050" baseline="-25000" dirty="0" smtClean="0"/>
                        <a:t>n-1</a:t>
                      </a:r>
                      <a:endParaRPr lang="en-US" sz="1050" baseline="-2500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G</a:t>
                      </a:r>
                      <a:r>
                        <a:rPr lang="en-US" sz="1050" baseline="-25000" dirty="0" err="1" smtClean="0"/>
                        <a:t>n</a:t>
                      </a:r>
                      <a:endParaRPr lang="en-US" sz="1050" baseline="-2500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aseline="-250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3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RBP</a:t>
                      </a:r>
                      <a:r>
                        <a:rPr lang="en-US" sz="1050" baseline="-25000" dirty="0" smtClean="0"/>
                        <a:t>1</a:t>
                      </a:r>
                      <a:endParaRPr lang="en-US" sz="1050" baseline="-2500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50" dirty="0" smtClean="0"/>
                        <a:t>…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3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RBP</a:t>
                      </a:r>
                      <a:r>
                        <a:rPr lang="en-US" sz="1050" baseline="-25000" dirty="0" smtClean="0"/>
                        <a:t>2</a:t>
                      </a:r>
                      <a:endParaRPr lang="en-US" sz="1050" baseline="-2500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50" dirty="0" smtClean="0"/>
                        <a:t>…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53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RBP</a:t>
                      </a:r>
                      <a:r>
                        <a:rPr lang="en-US" sz="1050" baseline="-25000" dirty="0" smtClean="0"/>
                        <a:t>3</a:t>
                      </a:r>
                      <a:endParaRPr lang="en-US" sz="1050" baseline="-2500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50" dirty="0" smtClean="0"/>
                        <a:t>…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36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3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RBP</a:t>
                      </a:r>
                      <a:r>
                        <a:rPr lang="en-US" sz="1050" baseline="-25000" dirty="0" err="1" smtClean="0"/>
                        <a:t>k</a:t>
                      </a:r>
                      <a:endParaRPr lang="en-US" sz="1050" baseline="-2500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50" dirty="0" smtClean="0"/>
                        <a:t>…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13" name="Group 312"/>
          <p:cNvGrpSpPr/>
          <p:nvPr/>
        </p:nvGrpSpPr>
        <p:grpSpPr>
          <a:xfrm>
            <a:off x="997607" y="1288385"/>
            <a:ext cx="5340912" cy="1268830"/>
            <a:chOff x="527345" y="1183882"/>
            <a:chExt cx="5340912" cy="1268830"/>
          </a:xfrm>
        </p:grpSpPr>
        <p:grpSp>
          <p:nvGrpSpPr>
            <p:cNvPr id="283" name="Group 282"/>
            <p:cNvGrpSpPr/>
            <p:nvPr/>
          </p:nvGrpSpPr>
          <p:grpSpPr>
            <a:xfrm>
              <a:off x="1008300" y="2176591"/>
              <a:ext cx="4859957" cy="276121"/>
              <a:chOff x="1008300" y="2081341"/>
              <a:chExt cx="4859957" cy="276121"/>
            </a:xfrm>
          </p:grpSpPr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35946" y="2081341"/>
                <a:ext cx="177800" cy="101600"/>
              </a:xfrm>
              <a:prstGeom prst="rect">
                <a:avLst/>
              </a:prstGeom>
            </p:spPr>
          </p:pic>
          <p:grpSp>
            <p:nvGrpSpPr>
              <p:cNvPr id="277" name="Group 276"/>
              <p:cNvGrpSpPr/>
              <p:nvPr/>
            </p:nvGrpSpPr>
            <p:grpSpPr>
              <a:xfrm>
                <a:off x="1008300" y="2088294"/>
                <a:ext cx="743964" cy="269168"/>
                <a:chOff x="1008300" y="1961294"/>
                <a:chExt cx="743964" cy="269168"/>
              </a:xfrm>
            </p:grpSpPr>
            <p:grpSp>
              <p:nvGrpSpPr>
                <p:cNvPr id="95" name="Group 94"/>
                <p:cNvGrpSpPr/>
                <p:nvPr/>
              </p:nvGrpSpPr>
              <p:grpSpPr>
                <a:xfrm flipV="1">
                  <a:off x="1008300" y="1961294"/>
                  <a:ext cx="743964" cy="45719"/>
                  <a:chOff x="2260600" y="1995272"/>
                  <a:chExt cx="4233180" cy="162048"/>
                </a:xfrm>
              </p:grpSpPr>
              <p:sp>
                <p:nvSpPr>
                  <p:cNvPr id="87" name="Rectangle 86"/>
                  <p:cNvSpPr/>
                  <p:nvPr/>
                </p:nvSpPr>
                <p:spPr>
                  <a:xfrm>
                    <a:off x="4078061" y="1995273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>
                    <a:off x="4675095" y="1995273"/>
                    <a:ext cx="626309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>
                  <a:xfrm>
                    <a:off x="5299198" y="1995273"/>
                    <a:ext cx="570479" cy="162047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3526096" y="1995273"/>
                    <a:ext cx="549797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>
                  <a:xfrm>
                    <a:off x="2913235" y="1995273"/>
                    <a:ext cx="610265" cy="162047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0432FF"/>
                      </a:solidFill>
                    </a:endParaRPr>
                  </a:p>
                </p:txBody>
              </p:sp>
              <p:cxnSp>
                <p:nvCxnSpPr>
                  <p:cNvPr id="92" name="Straight Connector 91"/>
                  <p:cNvCxnSpPr/>
                  <p:nvPr/>
                </p:nvCxnSpPr>
                <p:spPr>
                  <a:xfrm flipH="1" flipV="1">
                    <a:off x="2260600" y="2076296"/>
                    <a:ext cx="652635" cy="1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flipH="1">
                    <a:off x="5869678" y="2076296"/>
                    <a:ext cx="624102" cy="15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Rectangle 93"/>
                  <p:cNvSpPr/>
                  <p:nvPr/>
                </p:nvSpPr>
                <p:spPr>
                  <a:xfrm>
                    <a:off x="4375150" y="1995272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</p:grpSp>
            <p:sp>
              <p:nvSpPr>
                <p:cNvPr id="161" name="TextBox 160"/>
                <p:cNvSpPr txBox="1"/>
                <p:nvPr/>
              </p:nvSpPr>
              <p:spPr>
                <a:xfrm>
                  <a:off x="1223027" y="1976546"/>
                  <a:ext cx="31451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G</a:t>
                  </a:r>
                  <a:r>
                    <a:rPr lang="en-US" sz="1050" baseline="-25000" dirty="0" smtClean="0"/>
                    <a:t>1</a:t>
                  </a:r>
                  <a:endParaRPr lang="en-US" sz="1050" baseline="-25000" dirty="0"/>
                </a:p>
              </p:txBody>
            </p:sp>
          </p:grpSp>
          <p:grpSp>
            <p:nvGrpSpPr>
              <p:cNvPr id="273" name="Group 272"/>
              <p:cNvGrpSpPr/>
              <p:nvPr/>
            </p:nvGrpSpPr>
            <p:grpSpPr>
              <a:xfrm>
                <a:off x="1904282" y="2088294"/>
                <a:ext cx="743964" cy="269168"/>
                <a:chOff x="1974068" y="1961294"/>
                <a:chExt cx="743964" cy="269168"/>
              </a:xfrm>
            </p:grpSpPr>
            <p:sp>
              <p:nvSpPr>
                <p:cNvPr id="162" name="TextBox 161"/>
                <p:cNvSpPr txBox="1"/>
                <p:nvPr/>
              </p:nvSpPr>
              <p:spPr>
                <a:xfrm>
                  <a:off x="2188795" y="1976546"/>
                  <a:ext cx="31451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G</a:t>
                  </a:r>
                  <a:r>
                    <a:rPr lang="en-US" sz="1050" baseline="-25000" dirty="0" smtClean="0"/>
                    <a:t>2</a:t>
                  </a:r>
                  <a:endParaRPr lang="en-US" sz="1050" baseline="-25000" dirty="0"/>
                </a:p>
              </p:txBody>
            </p:sp>
            <p:grpSp>
              <p:nvGrpSpPr>
                <p:cNvPr id="235" name="Group 234"/>
                <p:cNvGrpSpPr/>
                <p:nvPr/>
              </p:nvGrpSpPr>
              <p:grpSpPr>
                <a:xfrm flipV="1">
                  <a:off x="1974068" y="1961294"/>
                  <a:ext cx="743964" cy="45719"/>
                  <a:chOff x="2260600" y="1995272"/>
                  <a:chExt cx="4233180" cy="162048"/>
                </a:xfrm>
              </p:grpSpPr>
              <p:sp>
                <p:nvSpPr>
                  <p:cNvPr id="236" name="Rectangle 235"/>
                  <p:cNvSpPr/>
                  <p:nvPr/>
                </p:nvSpPr>
                <p:spPr>
                  <a:xfrm>
                    <a:off x="4078061" y="1995273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  <p:sp>
                <p:nvSpPr>
                  <p:cNvPr id="237" name="Rectangle 236"/>
                  <p:cNvSpPr/>
                  <p:nvPr/>
                </p:nvSpPr>
                <p:spPr>
                  <a:xfrm>
                    <a:off x="4675095" y="1995273"/>
                    <a:ext cx="626309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8" name="Rectangle 237"/>
                  <p:cNvSpPr/>
                  <p:nvPr/>
                </p:nvSpPr>
                <p:spPr>
                  <a:xfrm>
                    <a:off x="5299198" y="1995273"/>
                    <a:ext cx="570479" cy="162047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39" name="Rectangle 238"/>
                  <p:cNvSpPr/>
                  <p:nvPr/>
                </p:nvSpPr>
                <p:spPr>
                  <a:xfrm>
                    <a:off x="3526096" y="1995273"/>
                    <a:ext cx="549797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>
                  <a:xfrm>
                    <a:off x="2913235" y="1995273"/>
                    <a:ext cx="610265" cy="162047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0432FF"/>
                      </a:solidFill>
                    </a:endParaRPr>
                  </a:p>
                </p:txBody>
              </p:sp>
              <p:cxnSp>
                <p:nvCxnSpPr>
                  <p:cNvPr id="241" name="Straight Connector 240"/>
                  <p:cNvCxnSpPr/>
                  <p:nvPr/>
                </p:nvCxnSpPr>
                <p:spPr>
                  <a:xfrm flipH="1" flipV="1">
                    <a:off x="2260600" y="2076296"/>
                    <a:ext cx="652635" cy="1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Connector 241"/>
                  <p:cNvCxnSpPr/>
                  <p:nvPr/>
                </p:nvCxnSpPr>
                <p:spPr>
                  <a:xfrm flipH="1">
                    <a:off x="5869678" y="2076296"/>
                    <a:ext cx="624102" cy="15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3" name="Rectangle 242"/>
                  <p:cNvSpPr/>
                  <p:nvPr/>
                </p:nvSpPr>
                <p:spPr>
                  <a:xfrm>
                    <a:off x="4375150" y="1995272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</p:grpSp>
          </p:grpSp>
          <p:grpSp>
            <p:nvGrpSpPr>
              <p:cNvPr id="274" name="Group 273"/>
              <p:cNvGrpSpPr/>
              <p:nvPr/>
            </p:nvGrpSpPr>
            <p:grpSpPr>
              <a:xfrm>
                <a:off x="2800264" y="2088294"/>
                <a:ext cx="743964" cy="269168"/>
                <a:chOff x="2978852" y="1961294"/>
                <a:chExt cx="743964" cy="269168"/>
              </a:xfrm>
            </p:grpSpPr>
            <p:sp>
              <p:nvSpPr>
                <p:cNvPr id="163" name="TextBox 162"/>
                <p:cNvSpPr txBox="1"/>
                <p:nvPr/>
              </p:nvSpPr>
              <p:spPr>
                <a:xfrm>
                  <a:off x="3193579" y="1976546"/>
                  <a:ext cx="31451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G</a:t>
                  </a:r>
                  <a:r>
                    <a:rPr lang="en-US" sz="1050" baseline="-25000" dirty="0" smtClean="0"/>
                    <a:t>3</a:t>
                  </a:r>
                  <a:endParaRPr lang="en-US" sz="1050" baseline="-25000" dirty="0"/>
                </a:p>
              </p:txBody>
            </p:sp>
            <p:grpSp>
              <p:nvGrpSpPr>
                <p:cNvPr id="244" name="Group 243"/>
                <p:cNvGrpSpPr/>
                <p:nvPr/>
              </p:nvGrpSpPr>
              <p:grpSpPr>
                <a:xfrm flipV="1">
                  <a:off x="2978852" y="1961294"/>
                  <a:ext cx="743964" cy="45719"/>
                  <a:chOff x="2260600" y="1995272"/>
                  <a:chExt cx="4233180" cy="162048"/>
                </a:xfrm>
              </p:grpSpPr>
              <p:sp>
                <p:nvSpPr>
                  <p:cNvPr id="245" name="Rectangle 244"/>
                  <p:cNvSpPr/>
                  <p:nvPr/>
                </p:nvSpPr>
                <p:spPr>
                  <a:xfrm>
                    <a:off x="4078061" y="1995273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4675095" y="1995273"/>
                    <a:ext cx="626309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7" name="Rectangle 246"/>
                  <p:cNvSpPr/>
                  <p:nvPr/>
                </p:nvSpPr>
                <p:spPr>
                  <a:xfrm>
                    <a:off x="5299198" y="1995273"/>
                    <a:ext cx="570479" cy="162047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3526096" y="1995273"/>
                    <a:ext cx="549797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9" name="Rectangle 248"/>
                  <p:cNvSpPr/>
                  <p:nvPr/>
                </p:nvSpPr>
                <p:spPr>
                  <a:xfrm>
                    <a:off x="2913235" y="1995273"/>
                    <a:ext cx="610265" cy="162047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0432FF"/>
                      </a:solidFill>
                    </a:endParaRPr>
                  </a:p>
                </p:txBody>
              </p:sp>
              <p:cxnSp>
                <p:nvCxnSpPr>
                  <p:cNvPr id="250" name="Straight Connector 249"/>
                  <p:cNvCxnSpPr/>
                  <p:nvPr/>
                </p:nvCxnSpPr>
                <p:spPr>
                  <a:xfrm flipH="1" flipV="1">
                    <a:off x="2260600" y="2076296"/>
                    <a:ext cx="652635" cy="1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/>
                  <p:cNvCxnSpPr/>
                  <p:nvPr/>
                </p:nvCxnSpPr>
                <p:spPr>
                  <a:xfrm flipH="1">
                    <a:off x="5869678" y="2076296"/>
                    <a:ext cx="624102" cy="15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4375150" y="1995272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</p:grpSp>
          </p:grpSp>
          <p:grpSp>
            <p:nvGrpSpPr>
              <p:cNvPr id="276" name="Group 275"/>
              <p:cNvGrpSpPr/>
              <p:nvPr/>
            </p:nvGrpSpPr>
            <p:grpSpPr>
              <a:xfrm>
                <a:off x="5124293" y="2088294"/>
                <a:ext cx="743964" cy="269168"/>
                <a:chOff x="5124293" y="1961294"/>
                <a:chExt cx="743964" cy="269168"/>
              </a:xfrm>
            </p:grpSpPr>
            <p:sp>
              <p:nvSpPr>
                <p:cNvPr id="233" name="TextBox 232"/>
                <p:cNvSpPr txBox="1"/>
                <p:nvPr/>
              </p:nvSpPr>
              <p:spPr>
                <a:xfrm>
                  <a:off x="5338219" y="1976546"/>
                  <a:ext cx="316112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err="1" smtClean="0"/>
                    <a:t>G</a:t>
                  </a:r>
                  <a:r>
                    <a:rPr lang="en-US" sz="1050" baseline="-25000" dirty="0" err="1" smtClean="0"/>
                    <a:t>n</a:t>
                  </a:r>
                  <a:endParaRPr lang="en-US" sz="1050" baseline="-25000" dirty="0"/>
                </a:p>
              </p:txBody>
            </p:sp>
            <p:grpSp>
              <p:nvGrpSpPr>
                <p:cNvPr id="262" name="Group 261"/>
                <p:cNvGrpSpPr/>
                <p:nvPr/>
              </p:nvGrpSpPr>
              <p:grpSpPr>
                <a:xfrm flipV="1">
                  <a:off x="5124293" y="1961294"/>
                  <a:ext cx="743964" cy="45719"/>
                  <a:chOff x="2260600" y="1995272"/>
                  <a:chExt cx="4233180" cy="162048"/>
                </a:xfrm>
              </p:grpSpPr>
              <p:sp>
                <p:nvSpPr>
                  <p:cNvPr id="263" name="Rectangle 262"/>
                  <p:cNvSpPr/>
                  <p:nvPr/>
                </p:nvSpPr>
                <p:spPr>
                  <a:xfrm>
                    <a:off x="4078061" y="1995273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>
                  <a:xfrm>
                    <a:off x="4675095" y="1995273"/>
                    <a:ext cx="626309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5299198" y="1995273"/>
                    <a:ext cx="570479" cy="162047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>
                  <a:xfrm>
                    <a:off x="3526096" y="1995273"/>
                    <a:ext cx="549797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>
                  <a:xfrm>
                    <a:off x="2913235" y="1995273"/>
                    <a:ext cx="610265" cy="162047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0432FF"/>
                      </a:solidFill>
                    </a:endParaRPr>
                  </a:p>
                </p:txBody>
              </p:sp>
              <p:cxnSp>
                <p:nvCxnSpPr>
                  <p:cNvPr id="268" name="Straight Connector 267"/>
                  <p:cNvCxnSpPr/>
                  <p:nvPr/>
                </p:nvCxnSpPr>
                <p:spPr>
                  <a:xfrm flipH="1" flipV="1">
                    <a:off x="2260600" y="2076296"/>
                    <a:ext cx="652635" cy="1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/>
                  <p:cNvCxnSpPr/>
                  <p:nvPr/>
                </p:nvCxnSpPr>
                <p:spPr>
                  <a:xfrm flipH="1">
                    <a:off x="5869678" y="2076296"/>
                    <a:ext cx="624102" cy="15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0" name="Rectangle 269"/>
                  <p:cNvSpPr/>
                  <p:nvPr/>
                </p:nvSpPr>
                <p:spPr>
                  <a:xfrm>
                    <a:off x="4375150" y="1995272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</p:grpSp>
          </p:grpSp>
          <p:grpSp>
            <p:nvGrpSpPr>
              <p:cNvPr id="275" name="Group 274"/>
              <p:cNvGrpSpPr/>
              <p:nvPr/>
            </p:nvGrpSpPr>
            <p:grpSpPr>
              <a:xfrm>
                <a:off x="4228312" y="2088294"/>
                <a:ext cx="743964" cy="269168"/>
                <a:chOff x="4235996" y="1961294"/>
                <a:chExt cx="743964" cy="269168"/>
              </a:xfrm>
            </p:grpSpPr>
            <p:grpSp>
              <p:nvGrpSpPr>
                <p:cNvPr id="253" name="Group 252"/>
                <p:cNvGrpSpPr/>
                <p:nvPr/>
              </p:nvGrpSpPr>
              <p:grpSpPr>
                <a:xfrm flipV="1">
                  <a:off x="4235996" y="1961294"/>
                  <a:ext cx="743964" cy="45719"/>
                  <a:chOff x="2260600" y="1995272"/>
                  <a:chExt cx="4233180" cy="162048"/>
                </a:xfrm>
              </p:grpSpPr>
              <p:sp>
                <p:nvSpPr>
                  <p:cNvPr id="254" name="Rectangle 253"/>
                  <p:cNvSpPr/>
                  <p:nvPr/>
                </p:nvSpPr>
                <p:spPr>
                  <a:xfrm>
                    <a:off x="4078061" y="1995273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>
                  <a:xfrm>
                    <a:off x="4675095" y="1995273"/>
                    <a:ext cx="626309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>
                  <a:xfrm>
                    <a:off x="5299198" y="1995273"/>
                    <a:ext cx="570479" cy="162047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>
                  <a:xfrm>
                    <a:off x="3526096" y="1995273"/>
                    <a:ext cx="549797" cy="16204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>
                  <a:xfrm>
                    <a:off x="2913235" y="1995273"/>
                    <a:ext cx="610265" cy="162047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0432FF"/>
                      </a:solidFill>
                    </a:endParaRPr>
                  </a:p>
                </p:txBody>
              </p:sp>
              <p:cxnSp>
                <p:nvCxnSpPr>
                  <p:cNvPr id="259" name="Straight Connector 258"/>
                  <p:cNvCxnSpPr/>
                  <p:nvPr/>
                </p:nvCxnSpPr>
                <p:spPr>
                  <a:xfrm flipH="1" flipV="1">
                    <a:off x="2260600" y="2076296"/>
                    <a:ext cx="652635" cy="1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>
                  <a:xfrm flipH="1">
                    <a:off x="5869678" y="2076296"/>
                    <a:ext cx="624102" cy="153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4375150" y="1995272"/>
                    <a:ext cx="297089" cy="162047"/>
                  </a:xfrm>
                  <a:prstGeom prst="rect">
                    <a:avLst/>
                  </a:prstGeom>
                  <a:solidFill>
                    <a:srgbClr val="7030A0">
                      <a:alpha val="30000"/>
                    </a:srgb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rgbClr val="FF40FF"/>
                      </a:solidFill>
                    </a:endParaRPr>
                  </a:p>
                </p:txBody>
              </p:sp>
            </p:grpSp>
            <p:sp>
              <p:nvSpPr>
                <p:cNvPr id="271" name="TextBox 270"/>
                <p:cNvSpPr txBox="1"/>
                <p:nvPr/>
              </p:nvSpPr>
              <p:spPr>
                <a:xfrm>
                  <a:off x="4413854" y="1976546"/>
                  <a:ext cx="388248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G</a:t>
                  </a:r>
                  <a:r>
                    <a:rPr lang="en-US" sz="1050" baseline="-25000" dirty="0" smtClean="0"/>
                    <a:t>n-1</a:t>
                  </a:r>
                  <a:endParaRPr lang="en-US" sz="1050" baseline="-25000" dirty="0"/>
                </a:p>
              </p:txBody>
            </p:sp>
          </p:grpSp>
        </p:grpSp>
        <p:grpSp>
          <p:nvGrpSpPr>
            <p:cNvPr id="312" name="Group 311"/>
            <p:cNvGrpSpPr/>
            <p:nvPr/>
          </p:nvGrpSpPr>
          <p:grpSpPr>
            <a:xfrm>
              <a:off x="527345" y="1183882"/>
              <a:ext cx="5290009" cy="938323"/>
              <a:chOff x="527345" y="1183882"/>
              <a:chExt cx="5290009" cy="938323"/>
            </a:xfrm>
          </p:grpSpPr>
          <p:grpSp>
            <p:nvGrpSpPr>
              <p:cNvPr id="288" name="Group 287"/>
              <p:cNvGrpSpPr/>
              <p:nvPr/>
            </p:nvGrpSpPr>
            <p:grpSpPr>
              <a:xfrm>
                <a:off x="533695" y="1183882"/>
                <a:ext cx="3013943" cy="253916"/>
                <a:chOff x="533695" y="1285482"/>
                <a:chExt cx="3013943" cy="253916"/>
              </a:xfrm>
            </p:grpSpPr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170812" y="1412440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2309043" y="1412440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2684430" y="1412440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3437910" y="1412440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TextBox 141"/>
                <p:cNvSpPr txBox="1"/>
                <p:nvPr/>
              </p:nvSpPr>
              <p:spPr>
                <a:xfrm>
                  <a:off x="533695" y="1285482"/>
                  <a:ext cx="44595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RBP</a:t>
                  </a:r>
                  <a:r>
                    <a:rPr lang="en-US" sz="1050" baseline="-25000" dirty="0" smtClean="0"/>
                    <a:t>1</a:t>
                  </a:r>
                  <a:endParaRPr lang="en-US" sz="1050" baseline="-25000" dirty="0"/>
                </a:p>
              </p:txBody>
            </p:sp>
          </p:grpSp>
          <p:grpSp>
            <p:nvGrpSpPr>
              <p:cNvPr id="287" name="Group 286"/>
              <p:cNvGrpSpPr/>
              <p:nvPr/>
            </p:nvGrpSpPr>
            <p:grpSpPr>
              <a:xfrm>
                <a:off x="533695" y="1374013"/>
                <a:ext cx="2095920" cy="253916"/>
                <a:chOff x="533695" y="1470833"/>
                <a:chExt cx="2095920" cy="253916"/>
              </a:xfrm>
            </p:grpSpPr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1089556" y="1597791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2519887" y="1597791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TextBox 142"/>
                <p:cNvSpPr txBox="1"/>
                <p:nvPr/>
              </p:nvSpPr>
              <p:spPr>
                <a:xfrm>
                  <a:off x="533695" y="1470833"/>
                  <a:ext cx="44595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RBP</a:t>
                  </a:r>
                  <a:r>
                    <a:rPr lang="en-US" sz="1050" baseline="-25000" dirty="0" smtClean="0"/>
                    <a:t>2</a:t>
                  </a:r>
                  <a:endParaRPr lang="en-US" sz="1050" baseline="-25000" dirty="0"/>
                </a:p>
              </p:txBody>
            </p:sp>
          </p:grpSp>
          <p:grpSp>
            <p:nvGrpSpPr>
              <p:cNvPr id="311" name="Group 310"/>
              <p:cNvGrpSpPr/>
              <p:nvPr/>
            </p:nvGrpSpPr>
            <p:grpSpPr>
              <a:xfrm>
                <a:off x="533695" y="1564144"/>
                <a:ext cx="3251659" cy="253916"/>
                <a:chOff x="533695" y="1550789"/>
                <a:chExt cx="3251659" cy="253916"/>
              </a:xfrm>
            </p:grpSpPr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1241956" y="1677747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1656683" y="1677747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3081500" y="1677747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3675626" y="1677747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TextBox 143"/>
                <p:cNvSpPr txBox="1"/>
                <p:nvPr/>
              </p:nvSpPr>
              <p:spPr>
                <a:xfrm>
                  <a:off x="533695" y="1550789"/>
                  <a:ext cx="44595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RBP</a:t>
                  </a:r>
                  <a:r>
                    <a:rPr lang="en-US" sz="1050" baseline="-25000" dirty="0" smtClean="0"/>
                    <a:t>3</a:t>
                  </a:r>
                  <a:endParaRPr lang="en-US" sz="1050" baseline="-25000" dirty="0"/>
                </a:p>
              </p:txBody>
            </p:sp>
          </p:grpSp>
          <p:grpSp>
            <p:nvGrpSpPr>
              <p:cNvPr id="285" name="Group 284"/>
              <p:cNvGrpSpPr/>
              <p:nvPr/>
            </p:nvGrpSpPr>
            <p:grpSpPr>
              <a:xfrm>
                <a:off x="527345" y="1868289"/>
                <a:ext cx="5290009" cy="253916"/>
                <a:chOff x="527345" y="1868289"/>
                <a:chExt cx="5290009" cy="253916"/>
              </a:xfrm>
            </p:grpSpPr>
            <p:cxnSp>
              <p:nvCxnSpPr>
                <p:cNvPr id="280" name="Straight Connector 279"/>
                <p:cNvCxnSpPr/>
                <p:nvPr/>
              </p:nvCxnSpPr>
              <p:spPr>
                <a:xfrm>
                  <a:off x="4776950" y="1995247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>
                <a:xfrm>
                  <a:off x="5707626" y="1995247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2" name="TextBox 281"/>
                <p:cNvSpPr txBox="1"/>
                <p:nvPr/>
              </p:nvSpPr>
              <p:spPr>
                <a:xfrm>
                  <a:off x="527345" y="1868289"/>
                  <a:ext cx="44595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err="1" smtClean="0"/>
                    <a:t>RBP</a:t>
                  </a:r>
                  <a:r>
                    <a:rPr lang="en-US" sz="1050" baseline="-25000" dirty="0" err="1" smtClean="0"/>
                    <a:t>k</a:t>
                  </a:r>
                  <a:endParaRPr lang="en-US" sz="1050" baseline="-25000" dirty="0"/>
                </a:p>
              </p:txBody>
            </p:sp>
            <p:cxnSp>
              <p:nvCxnSpPr>
                <p:cNvPr id="284" name="Straight Connector 283"/>
                <p:cNvCxnSpPr/>
                <p:nvPr/>
              </p:nvCxnSpPr>
              <p:spPr>
                <a:xfrm>
                  <a:off x="1773400" y="1995247"/>
                  <a:ext cx="109728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89" name="Picture 28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638379" y="1792375"/>
                <a:ext cx="177800" cy="101600"/>
              </a:xfrm>
              <a:prstGeom prst="rect">
                <a:avLst/>
              </a:prstGeom>
            </p:spPr>
          </p:pic>
        </p:grpSp>
      </p:grpSp>
      <p:grpSp>
        <p:nvGrpSpPr>
          <p:cNvPr id="176" name="Group 175"/>
          <p:cNvGrpSpPr/>
          <p:nvPr/>
        </p:nvGrpSpPr>
        <p:grpSpPr>
          <a:xfrm>
            <a:off x="3149358" y="2638495"/>
            <a:ext cx="389850" cy="320040"/>
            <a:chOff x="2559025" y="3219456"/>
            <a:chExt cx="389850" cy="320040"/>
          </a:xfrm>
        </p:grpSpPr>
        <p:sp>
          <p:nvSpPr>
            <p:cNvPr id="152" name="Oval 151"/>
            <p:cNvSpPr/>
            <p:nvPr/>
          </p:nvSpPr>
          <p:spPr>
            <a:xfrm>
              <a:off x="2601945" y="3219456"/>
              <a:ext cx="320040" cy="32004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rgbClr val="7030A0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559025" y="3271754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RBP</a:t>
              </a:r>
              <a:r>
                <a:rPr lang="en-US" sz="800" b="1" baseline="-25000" dirty="0" smtClean="0"/>
                <a:t>2</a:t>
              </a:r>
              <a:endParaRPr lang="en-US" sz="800" b="1" baseline="-25000" dirty="0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2298279" y="2638495"/>
            <a:ext cx="389850" cy="320040"/>
            <a:chOff x="1707946" y="3219456"/>
            <a:chExt cx="389850" cy="320040"/>
          </a:xfrm>
        </p:grpSpPr>
        <p:sp>
          <p:nvSpPr>
            <p:cNvPr id="156" name="Oval 155"/>
            <p:cNvSpPr/>
            <p:nvPr/>
          </p:nvSpPr>
          <p:spPr>
            <a:xfrm>
              <a:off x="1750866" y="3219456"/>
              <a:ext cx="320040" cy="32004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chemeClr val="tx1"/>
                </a:solidFill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707946" y="3271754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RBP</a:t>
              </a:r>
              <a:r>
                <a:rPr lang="en-US" sz="800" b="1" baseline="-25000" dirty="0" smtClean="0"/>
                <a:t>3</a:t>
              </a:r>
              <a:endParaRPr lang="en-US" sz="800" b="1" baseline="-25000" dirty="0"/>
            </a:p>
          </p:txBody>
        </p:sp>
      </p:grpSp>
      <p:sp>
        <p:nvSpPr>
          <p:cNvPr id="167" name="Oval 166"/>
          <p:cNvSpPr/>
          <p:nvPr/>
        </p:nvSpPr>
        <p:spPr>
          <a:xfrm>
            <a:off x="2766738" y="3808803"/>
            <a:ext cx="320040" cy="32004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>
              <a:solidFill>
                <a:schemeClr val="tx1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723818" y="3861101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RBP</a:t>
            </a:r>
            <a:r>
              <a:rPr lang="en-US" sz="800" b="1" baseline="-25000" dirty="0" smtClean="0"/>
              <a:t>1</a:t>
            </a:r>
            <a:endParaRPr lang="en-US" sz="800" b="1" baseline="-25000" dirty="0"/>
          </a:p>
        </p:txBody>
      </p:sp>
      <p:grpSp>
        <p:nvGrpSpPr>
          <p:cNvPr id="178" name="Group 177"/>
          <p:cNvGrpSpPr/>
          <p:nvPr/>
        </p:nvGrpSpPr>
        <p:grpSpPr>
          <a:xfrm>
            <a:off x="1666035" y="3235848"/>
            <a:ext cx="2521447" cy="320040"/>
            <a:chOff x="1350025" y="3843211"/>
            <a:chExt cx="2521447" cy="320040"/>
          </a:xfrm>
        </p:grpSpPr>
        <p:grpSp>
          <p:nvGrpSpPr>
            <p:cNvPr id="173" name="Group 172"/>
            <p:cNvGrpSpPr/>
            <p:nvPr/>
          </p:nvGrpSpPr>
          <p:grpSpPr>
            <a:xfrm>
              <a:off x="1350025" y="3843211"/>
              <a:ext cx="320040" cy="320040"/>
              <a:chOff x="1350025" y="3835680"/>
              <a:chExt cx="320040" cy="320040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1350025" y="3835680"/>
                <a:ext cx="320040" cy="32004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1359202" y="3887978"/>
                <a:ext cx="28565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G</a:t>
                </a:r>
                <a:r>
                  <a:rPr lang="en-US" sz="800" b="1" baseline="-25000" dirty="0" smtClean="0"/>
                  <a:t>3</a:t>
                </a:r>
                <a:endParaRPr lang="en-US" sz="800" b="1" baseline="-25000" dirty="0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2450728" y="3843211"/>
              <a:ext cx="320040" cy="320040"/>
              <a:chOff x="2056485" y="3835680"/>
              <a:chExt cx="320040" cy="320040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2056485" y="3835680"/>
                <a:ext cx="320040" cy="32004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2065662" y="3887978"/>
                <a:ext cx="28565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G</a:t>
                </a:r>
                <a:r>
                  <a:rPr lang="en-US" sz="800" b="1" baseline="-25000" dirty="0" smtClean="0"/>
                  <a:t>1</a:t>
                </a:r>
                <a:endParaRPr lang="en-US" sz="800" b="1" baseline="-25000" dirty="0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3551432" y="3843211"/>
              <a:ext cx="320040" cy="320040"/>
              <a:chOff x="2702423" y="3835680"/>
              <a:chExt cx="320040" cy="320040"/>
            </a:xfrm>
          </p:grpSpPr>
          <p:sp>
            <p:nvSpPr>
              <p:cNvPr id="169" name="Oval 168"/>
              <p:cNvSpPr/>
              <p:nvPr/>
            </p:nvSpPr>
            <p:spPr>
              <a:xfrm>
                <a:off x="2702423" y="3835680"/>
                <a:ext cx="320040" cy="32004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2711600" y="3887978"/>
                <a:ext cx="28565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G</a:t>
                </a:r>
                <a:r>
                  <a:rPr lang="en-US" sz="800" b="1" baseline="-25000" dirty="0" smtClean="0"/>
                  <a:t>2</a:t>
                </a:r>
                <a:endParaRPr lang="en-US" sz="800" b="1" baseline="-25000" dirty="0"/>
              </a:p>
            </p:txBody>
          </p:sp>
        </p:grpSp>
      </p:grpSp>
      <p:cxnSp>
        <p:nvCxnSpPr>
          <p:cNvPr id="180" name="Straight Arrow Connector 179"/>
          <p:cNvCxnSpPr>
            <a:stCxn id="156" idx="4"/>
            <a:endCxn id="150" idx="6"/>
          </p:cNvCxnSpPr>
          <p:nvPr/>
        </p:nvCxnSpPr>
        <p:spPr>
          <a:xfrm flipH="1">
            <a:off x="1986075" y="2958535"/>
            <a:ext cx="515144" cy="4373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56" idx="4"/>
            <a:endCxn id="154" idx="0"/>
          </p:cNvCxnSpPr>
          <p:nvPr/>
        </p:nvCxnSpPr>
        <p:spPr>
          <a:xfrm>
            <a:off x="2501219" y="2958535"/>
            <a:ext cx="425539" cy="2773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152" idx="4"/>
            <a:endCxn id="154" idx="0"/>
          </p:cNvCxnSpPr>
          <p:nvPr/>
        </p:nvCxnSpPr>
        <p:spPr>
          <a:xfrm flipH="1">
            <a:off x="2926758" y="2958535"/>
            <a:ext cx="425540" cy="2773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152" idx="4"/>
            <a:endCxn id="170" idx="1"/>
          </p:cNvCxnSpPr>
          <p:nvPr/>
        </p:nvCxnSpPr>
        <p:spPr>
          <a:xfrm>
            <a:off x="3352298" y="2958535"/>
            <a:ext cx="524321" cy="4373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>
            <a:stCxn id="167" idx="1"/>
            <a:endCxn id="150" idx="6"/>
          </p:cNvCxnSpPr>
          <p:nvPr/>
        </p:nvCxnSpPr>
        <p:spPr>
          <a:xfrm flipH="1" flipV="1">
            <a:off x="1986075" y="3395868"/>
            <a:ext cx="827532" cy="45980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67" idx="7"/>
            <a:endCxn id="169" idx="2"/>
          </p:cNvCxnSpPr>
          <p:nvPr/>
        </p:nvCxnSpPr>
        <p:spPr>
          <a:xfrm flipV="1">
            <a:off x="3039909" y="3395868"/>
            <a:ext cx="827533" cy="45980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213"/>
          <p:cNvSpPr/>
          <p:nvPr/>
        </p:nvSpPr>
        <p:spPr>
          <a:xfrm>
            <a:off x="2199632" y="4507468"/>
            <a:ext cx="91440" cy="91440"/>
          </a:xfrm>
          <a:prstGeom prst="ellipse">
            <a:avLst/>
          </a:prstGeom>
          <a:solidFill>
            <a:srgbClr val="FF2600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2770236" y="4507468"/>
            <a:ext cx="91440" cy="91440"/>
          </a:xfrm>
          <a:prstGeom prst="ellipse">
            <a:avLst/>
          </a:prstGeom>
          <a:solidFill>
            <a:srgbClr val="FF0000">
              <a:alpha val="54000"/>
            </a:srgb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3320329" y="4507468"/>
            <a:ext cx="91440" cy="91440"/>
          </a:xfrm>
          <a:prstGeom prst="ellipse">
            <a:avLst/>
          </a:prstGeom>
          <a:solidFill>
            <a:srgbClr val="FF0000">
              <a:alpha val="14000"/>
            </a:srgb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4442261" y="4507468"/>
            <a:ext cx="91440" cy="91440"/>
          </a:xfrm>
          <a:prstGeom prst="ellipse">
            <a:avLst/>
          </a:prstGeom>
          <a:solidFill>
            <a:srgbClr val="0070C0">
              <a:alpha val="50000"/>
            </a:srgb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5000763" y="4507468"/>
            <a:ext cx="91440" cy="91440"/>
          </a:xfrm>
          <a:prstGeom prst="ellipse">
            <a:avLst/>
          </a:prstGeom>
          <a:solidFill>
            <a:srgbClr val="0070C0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0" name="Picture 2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322" y="3376158"/>
            <a:ext cx="177800" cy="101600"/>
          </a:xfrm>
          <a:prstGeom prst="rect">
            <a:avLst/>
          </a:prstGeom>
        </p:spPr>
      </p:pic>
      <p:grpSp>
        <p:nvGrpSpPr>
          <p:cNvPr id="293" name="Group 292"/>
          <p:cNvGrpSpPr/>
          <p:nvPr/>
        </p:nvGrpSpPr>
        <p:grpSpPr>
          <a:xfrm>
            <a:off x="4790028" y="3220341"/>
            <a:ext cx="343364" cy="320040"/>
            <a:chOff x="4891266" y="2948591"/>
            <a:chExt cx="343364" cy="320040"/>
          </a:xfrm>
        </p:grpSpPr>
        <p:sp>
          <p:nvSpPr>
            <p:cNvPr id="291" name="Oval 290"/>
            <p:cNvSpPr/>
            <p:nvPr/>
          </p:nvSpPr>
          <p:spPr>
            <a:xfrm>
              <a:off x="4902928" y="2948591"/>
              <a:ext cx="320040" cy="32004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chemeClr val="tx1"/>
                </a:solidFill>
              </a:endParaRPr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4891266" y="3000889"/>
              <a:ext cx="3433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G</a:t>
              </a:r>
              <a:r>
                <a:rPr lang="en-US" sz="800" b="1" baseline="-25000" dirty="0" smtClean="0"/>
                <a:t>n-1</a:t>
              </a:r>
              <a:endParaRPr lang="en-US" sz="800" b="1" baseline="-25000" dirty="0"/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5746849" y="3220341"/>
            <a:ext cx="320040" cy="320040"/>
            <a:chOff x="4902928" y="2948591"/>
            <a:chExt cx="320040" cy="320040"/>
          </a:xfrm>
        </p:grpSpPr>
        <p:sp>
          <p:nvSpPr>
            <p:cNvPr id="296" name="Oval 295"/>
            <p:cNvSpPr/>
            <p:nvPr/>
          </p:nvSpPr>
          <p:spPr>
            <a:xfrm>
              <a:off x="4902928" y="2948591"/>
              <a:ext cx="320040" cy="32004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chemeClr val="tx1"/>
                </a:solidFill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4923016" y="3000889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err="1" smtClean="0"/>
                <a:t>G</a:t>
              </a:r>
              <a:r>
                <a:rPr lang="en-US" sz="800" b="1" baseline="-25000" dirty="0" err="1" smtClean="0"/>
                <a:t>n</a:t>
              </a:r>
              <a:endParaRPr lang="en-US" sz="800" b="1" baseline="-25000" dirty="0"/>
            </a:p>
          </p:txBody>
        </p:sp>
      </p:grpSp>
      <p:grpSp>
        <p:nvGrpSpPr>
          <p:cNvPr id="298" name="Group 297"/>
          <p:cNvGrpSpPr/>
          <p:nvPr/>
        </p:nvGrpSpPr>
        <p:grpSpPr>
          <a:xfrm>
            <a:off x="5225518" y="2638495"/>
            <a:ext cx="405880" cy="320040"/>
            <a:chOff x="2559025" y="3219456"/>
            <a:chExt cx="405880" cy="320040"/>
          </a:xfrm>
        </p:grpSpPr>
        <p:sp>
          <p:nvSpPr>
            <p:cNvPr id="299" name="Oval 298"/>
            <p:cNvSpPr/>
            <p:nvPr/>
          </p:nvSpPr>
          <p:spPr>
            <a:xfrm>
              <a:off x="2601945" y="3219456"/>
              <a:ext cx="320040" cy="32004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rgbClr val="7030A0"/>
                </a:solidFill>
              </a:endParaRP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2559025" y="3271754"/>
              <a:ext cx="4058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RBP2</a:t>
              </a:r>
              <a:endParaRPr lang="en-US" sz="800" b="1" dirty="0"/>
            </a:p>
          </p:txBody>
        </p:sp>
      </p:grpSp>
      <p:cxnSp>
        <p:nvCxnSpPr>
          <p:cNvPr id="307" name="Straight Arrow Connector 306"/>
          <p:cNvCxnSpPr>
            <a:stCxn id="299" idx="4"/>
            <a:endCxn id="291" idx="7"/>
          </p:cNvCxnSpPr>
          <p:nvPr/>
        </p:nvCxnSpPr>
        <p:spPr>
          <a:xfrm flipH="1">
            <a:off x="5074861" y="2958535"/>
            <a:ext cx="353597" cy="3086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>
            <a:stCxn id="299" idx="4"/>
            <a:endCxn id="296" idx="1"/>
          </p:cNvCxnSpPr>
          <p:nvPr/>
        </p:nvCxnSpPr>
        <p:spPr>
          <a:xfrm>
            <a:off x="5428458" y="2958535"/>
            <a:ext cx="365260" cy="3086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4" name="Picture 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94530" y="5910048"/>
            <a:ext cx="177800" cy="101600"/>
          </a:xfrm>
          <a:prstGeom prst="rect">
            <a:avLst/>
          </a:prstGeom>
        </p:spPr>
      </p:pic>
      <p:sp>
        <p:nvSpPr>
          <p:cNvPr id="316" name="TextBox 315"/>
          <p:cNvSpPr txBox="1"/>
          <p:nvPr/>
        </p:nvSpPr>
        <p:spPr>
          <a:xfrm>
            <a:off x="5466251" y="472568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****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5543195" y="614340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**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321" name="Picture 3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622" y="5074618"/>
            <a:ext cx="139700" cy="139700"/>
          </a:xfrm>
          <a:prstGeom prst="rect">
            <a:avLst/>
          </a:prstGeom>
        </p:spPr>
      </p:pic>
      <p:pic>
        <p:nvPicPr>
          <p:cNvPr id="322" name="Picture 3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622" y="5356101"/>
            <a:ext cx="139700" cy="139700"/>
          </a:xfrm>
          <a:prstGeom prst="rect">
            <a:avLst/>
          </a:prstGeom>
        </p:spPr>
      </p:pic>
      <p:pic>
        <p:nvPicPr>
          <p:cNvPr id="323" name="Picture 3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622" y="5631234"/>
            <a:ext cx="139700" cy="139700"/>
          </a:xfrm>
          <a:prstGeom prst="rect">
            <a:avLst/>
          </a:prstGeom>
        </p:spPr>
      </p:pic>
      <p:pic>
        <p:nvPicPr>
          <p:cNvPr id="324" name="Picture 3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622" y="5900017"/>
            <a:ext cx="139700" cy="139700"/>
          </a:xfrm>
          <a:prstGeom prst="rect">
            <a:avLst/>
          </a:prstGeom>
        </p:spPr>
      </p:pic>
      <p:sp>
        <p:nvSpPr>
          <p:cNvPr id="327" name="Rounded Rectangle 326"/>
          <p:cNvSpPr/>
          <p:nvPr/>
        </p:nvSpPr>
        <p:spPr>
          <a:xfrm>
            <a:off x="781412" y="165417"/>
            <a:ext cx="5734050" cy="1122968"/>
          </a:xfrm>
          <a:prstGeom prst="round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ounded Rectangle 327"/>
          <p:cNvSpPr/>
          <p:nvPr/>
        </p:nvSpPr>
        <p:spPr>
          <a:xfrm>
            <a:off x="801230" y="1321414"/>
            <a:ext cx="5734050" cy="2828995"/>
          </a:xfrm>
          <a:prstGeom prst="round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ounded Rectangle 328"/>
          <p:cNvSpPr/>
          <p:nvPr/>
        </p:nvSpPr>
        <p:spPr>
          <a:xfrm>
            <a:off x="807580" y="4199919"/>
            <a:ext cx="5734050" cy="2293640"/>
          </a:xfrm>
          <a:prstGeom prst="round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780278" y="4131458"/>
            <a:ext cx="4765691" cy="2743200"/>
            <a:chOff x="6303654" y="3949848"/>
            <a:chExt cx="4765691" cy="2743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654" y="3949848"/>
              <a:ext cx="2517732" cy="2743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1613" y="3949848"/>
              <a:ext cx="2517732" cy="27432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818" y="20882"/>
            <a:ext cx="4200610" cy="4200610"/>
          </a:xfrm>
          <a:prstGeom prst="rect">
            <a:avLst/>
          </a:prstGeom>
        </p:spPr>
      </p:pic>
      <p:sp>
        <p:nvSpPr>
          <p:cNvPr id="164" name="TextBox 163"/>
          <p:cNvSpPr txBox="1"/>
          <p:nvPr/>
        </p:nvSpPr>
        <p:spPr>
          <a:xfrm>
            <a:off x="309702" y="20882"/>
            <a:ext cx="319318" cy="373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24" smtClean="0"/>
              <a:t>A</a:t>
            </a:r>
            <a:endParaRPr lang="en-US" sz="1824" dirty="0"/>
          </a:p>
        </p:txBody>
      </p:sp>
      <p:sp>
        <p:nvSpPr>
          <p:cNvPr id="165" name="TextBox 164"/>
          <p:cNvSpPr txBox="1"/>
          <p:nvPr/>
        </p:nvSpPr>
        <p:spPr>
          <a:xfrm>
            <a:off x="6719080" y="16629"/>
            <a:ext cx="319318" cy="373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24" smtClean="0"/>
              <a:t>B</a:t>
            </a:r>
            <a:endParaRPr lang="en-US" sz="1824" dirty="0"/>
          </a:p>
        </p:txBody>
      </p:sp>
      <p:sp>
        <p:nvSpPr>
          <p:cNvPr id="166" name="TextBox 165"/>
          <p:cNvSpPr txBox="1"/>
          <p:nvPr/>
        </p:nvSpPr>
        <p:spPr>
          <a:xfrm>
            <a:off x="6724614" y="4199919"/>
            <a:ext cx="319318" cy="373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24" dirty="0" smtClean="0"/>
              <a:t>C</a:t>
            </a:r>
            <a:endParaRPr lang="en-US" sz="1824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8741-0A14-E843-9A62-03E826F204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1450</Words>
  <Application>Microsoft Macintosh PowerPoint</Application>
  <PresentationFormat>Widescreen</PresentationFormat>
  <Paragraphs>602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Courier New</vt:lpstr>
      <vt:lpstr>DengXian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jingzhang.wti.bupt@gmail.com</dc:creator>
  <cp:lastModifiedBy>Jason Liu</cp:lastModifiedBy>
  <cp:revision>253</cp:revision>
  <cp:lastPrinted>2017-09-28T01:17:18Z</cp:lastPrinted>
  <dcterms:created xsi:type="dcterms:W3CDTF">2017-09-26T18:39:02Z</dcterms:created>
  <dcterms:modified xsi:type="dcterms:W3CDTF">2017-10-02T22:34:05Z</dcterms:modified>
</cp:coreProperties>
</file>