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/>
    <p:restoredTop sz="94640"/>
  </p:normalViewPr>
  <p:slideViewPr>
    <p:cSldViewPr snapToGrid="0" snapToObjects="1">
      <p:cViewPr varScale="1">
        <p:scale>
          <a:sx n="98" d="100"/>
          <a:sy n="98" d="100"/>
        </p:scale>
        <p:origin x="20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EA02-F119-C840-A621-1609025EB7E0}" type="datetimeFigureOut">
              <a:rPr lang="en-US" smtClean="0"/>
              <a:t>12/26/17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EA02-F119-C840-A621-1609025EB7E0}" type="datetimeFigureOut">
              <a:rPr lang="en-US" smtClean="0"/>
              <a:t>12/26/17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2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EA02-F119-C840-A621-1609025EB7E0}" type="datetimeFigureOut">
              <a:rPr lang="en-US" smtClean="0"/>
              <a:t>12/26/17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8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EA02-F119-C840-A621-1609025EB7E0}" type="datetimeFigureOut">
              <a:rPr lang="en-US" smtClean="0"/>
              <a:t>12/26/17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EA02-F119-C840-A621-1609025EB7E0}" type="datetimeFigureOut">
              <a:rPr lang="en-US" smtClean="0"/>
              <a:t>12/26/17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8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EA02-F119-C840-A621-1609025EB7E0}" type="datetimeFigureOut">
              <a:rPr lang="en-US" smtClean="0"/>
              <a:t>12/26/17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6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EA02-F119-C840-A621-1609025EB7E0}" type="datetimeFigureOut">
              <a:rPr lang="en-US" smtClean="0"/>
              <a:t>12/26/17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68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EA02-F119-C840-A621-1609025EB7E0}" type="datetimeFigureOut">
              <a:rPr lang="en-US" smtClean="0"/>
              <a:t>12/26/17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1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EA02-F119-C840-A621-1609025EB7E0}" type="datetimeFigureOut">
              <a:rPr lang="en-US" smtClean="0"/>
              <a:t>12/26/17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EA02-F119-C840-A621-1609025EB7E0}" type="datetimeFigureOut">
              <a:rPr lang="en-US" smtClean="0"/>
              <a:t>12/26/17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EA02-F119-C840-A621-1609025EB7E0}" type="datetimeFigureOut">
              <a:rPr lang="en-US" smtClean="0"/>
              <a:t>12/26/17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58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FEA02-F119-C840-A621-1609025EB7E0}" type="datetimeFigureOut">
              <a:rPr lang="en-US" smtClean="0"/>
              <a:t>12/26/17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09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Integrative model updates (Imputation &amp; prediction)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JW 12/19/17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395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95309"/>
            <a:ext cx="10797209" cy="784406"/>
          </a:xfrm>
        </p:spPr>
        <p:txBody>
          <a:bodyPr/>
          <a:lstStyle/>
          <a:p>
            <a:r>
              <a:rPr lang="en-US" dirty="0" smtClean="0"/>
              <a:t>Trait prediction from </a:t>
            </a:r>
            <a:r>
              <a:rPr lang="en-US" dirty="0" err="1" smtClean="0"/>
              <a:t>transcriptome+genome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50665"/>
              </p:ext>
            </p:extLst>
          </p:nvPr>
        </p:nvGraphicFramePr>
        <p:xfrm>
          <a:off x="940162" y="2151848"/>
          <a:ext cx="10285550" cy="3011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110"/>
                <a:gridCol w="2057110"/>
                <a:gridCol w="2057110"/>
                <a:gridCol w="2057110"/>
                <a:gridCol w="2057110"/>
              </a:tblGrid>
              <a:tr h="73262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Schizophrenia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Bipolar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Gender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Age (&gt;68)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Logistic</a:t>
                      </a:r>
                      <a:r>
                        <a:rPr lang="en-US" sz="2400" baseline="0" dirty="0" smtClean="0"/>
                        <a:t> Reg.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54.84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52.17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52.5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58.20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SVM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62.83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89.13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53.75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81.97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cRBM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64.11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82.61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58.00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70.0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DBM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67.7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84.78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65.33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87.7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1470048"/>
            <a:ext cx="2259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Trait prediction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23187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Transcriptome imputation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61345"/>
              </p:ext>
            </p:extLst>
          </p:nvPr>
        </p:nvGraphicFramePr>
        <p:xfrm>
          <a:off x="224184" y="2283421"/>
          <a:ext cx="11743632" cy="14271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7954"/>
                <a:gridCol w="1467954"/>
                <a:gridCol w="1467954"/>
                <a:gridCol w="1467954"/>
                <a:gridCol w="1467954"/>
                <a:gridCol w="1467954"/>
                <a:gridCol w="1467954"/>
                <a:gridCol w="1467954"/>
              </a:tblGrid>
              <a:tr h="713594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Validation</a:t>
                      </a:r>
                      <a:r>
                        <a:rPr lang="en-US" sz="1700" baseline="0" dirty="0" smtClean="0"/>
                        <a:t> rank (# genes)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All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1000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250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10</a:t>
                      </a:r>
                      <a:endParaRPr lang="en-US" sz="2200" dirty="0"/>
                    </a:p>
                  </a:txBody>
                  <a:tcPr/>
                </a:tc>
              </a:tr>
              <a:tr h="713594"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r>
                        <a:rPr lang="en-US" baseline="0" dirty="0" smtClean="0"/>
                        <a:t> accuracy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52.7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55.0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56.9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59.2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63.1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66.3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72.9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138526"/>
              </p:ext>
            </p:extLst>
          </p:nvPr>
        </p:nvGraphicFramePr>
        <p:xfrm>
          <a:off x="3084821" y="4765007"/>
          <a:ext cx="5844904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22452"/>
                <a:gridCol w="2922452"/>
              </a:tblGrid>
              <a:tr h="382774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Transcriptome</a:t>
                      </a:r>
                      <a:endParaRPr lang="en-US" sz="2400" dirty="0"/>
                    </a:p>
                  </a:txBody>
                  <a:tcPr/>
                </a:tc>
              </a:tr>
              <a:tr h="3827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Unary only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56.9</a:t>
                      </a:r>
                      <a:endParaRPr lang="en-US" sz="2400" dirty="0"/>
                    </a:p>
                  </a:txBody>
                  <a:tcPr/>
                </a:tc>
              </a:tr>
              <a:tr h="3827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Unary + GRN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57.3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67325" y="4184072"/>
            <a:ext cx="5400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Adding GRN linkages (500 genes)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4183" y="1690688"/>
            <a:ext cx="56862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Selection of genes using validation set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054137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Predicting SCZ phenotype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447227"/>
              </p:ext>
            </p:extLst>
          </p:nvPr>
        </p:nvGraphicFramePr>
        <p:xfrm>
          <a:off x="2032000" y="2483151"/>
          <a:ext cx="8127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Genotype only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Transcriptome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Logistic Reg.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56.19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54.84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SVM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52.65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62.83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DBM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60.81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67.24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096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340" y="60326"/>
            <a:ext cx="10515600" cy="1325563"/>
          </a:xfrm>
        </p:spPr>
        <p:txBody>
          <a:bodyPr/>
          <a:lstStyle/>
          <a:p>
            <a:r>
              <a:rPr lang="en-US" dirty="0" smtClean="0"/>
              <a:t>Fine-tuning with back-propagation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52" y="1597924"/>
            <a:ext cx="5813288" cy="43599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939" y="1597924"/>
            <a:ext cx="5813288" cy="43599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288290" y="3338168"/>
            <a:ext cx="1055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Error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493538" y="5757835"/>
            <a:ext cx="10559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Epoch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5400181" y="3338168"/>
            <a:ext cx="1055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Error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500062" y="5757835"/>
            <a:ext cx="10559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Epoch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49046" y="1254448"/>
            <a:ext cx="1483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Training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59133" y="1254448"/>
            <a:ext cx="2040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Testing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734365" y="6275751"/>
            <a:ext cx="63875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Before </a:t>
            </a:r>
            <a:r>
              <a:rPr lang="en-US" sz="2200" dirty="0" err="1" smtClean="0"/>
              <a:t>backprop</a:t>
            </a:r>
            <a:r>
              <a:rPr lang="en-US" sz="2200" dirty="0" smtClean="0"/>
              <a:t>: 67.2%, after </a:t>
            </a:r>
            <a:r>
              <a:rPr lang="en-US" sz="2200" dirty="0" err="1" smtClean="0"/>
              <a:t>backprop</a:t>
            </a:r>
            <a:r>
              <a:rPr lang="en-US" sz="2200" dirty="0" smtClean="0"/>
              <a:t>: 67.7%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37241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3865"/>
            <a:ext cx="10515600" cy="1325563"/>
          </a:xfrm>
        </p:spPr>
        <p:txBody>
          <a:bodyPr/>
          <a:lstStyle/>
          <a:p>
            <a:r>
              <a:rPr lang="en-US" dirty="0" smtClean="0"/>
              <a:t>Multi-trait prediction (</a:t>
            </a:r>
            <a:r>
              <a:rPr lang="en-US" dirty="0" err="1" smtClean="0"/>
              <a:t>cRBM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966384"/>
              </p:ext>
            </p:extLst>
          </p:nvPr>
        </p:nvGraphicFramePr>
        <p:xfrm>
          <a:off x="686526" y="2339462"/>
          <a:ext cx="5008880" cy="2820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2220"/>
                <a:gridCol w="1252220"/>
                <a:gridCol w="1252220"/>
                <a:gridCol w="1252220"/>
              </a:tblGrid>
              <a:tr h="705092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0-57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58-76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&gt;76</a:t>
                      </a:r>
                      <a:endParaRPr lang="en-US" sz="2400" dirty="0"/>
                    </a:p>
                  </a:txBody>
                  <a:tcPr/>
                </a:tc>
              </a:tr>
              <a:tr h="70509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0-57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30.48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2.86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70509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58-76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12.38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15.24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5.71</a:t>
                      </a:r>
                      <a:endParaRPr lang="en-US" sz="2400" dirty="0"/>
                    </a:p>
                  </a:txBody>
                  <a:tcPr/>
                </a:tc>
              </a:tr>
              <a:tr h="705092">
                <a:tc>
                  <a:txBody>
                    <a:bodyPr/>
                    <a:lstStyle/>
                    <a:p>
                      <a:r>
                        <a:rPr lang="en-US" sz="2400" smtClean="0"/>
                        <a:t>&gt;76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3.81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8.57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20.95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61029" y="5473267"/>
            <a:ext cx="2259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Overall: 66.67%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792549" y="1303100"/>
            <a:ext cx="1021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Age</a:t>
            </a:r>
            <a:endParaRPr lang="en-US" sz="24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345349"/>
              </p:ext>
            </p:extLst>
          </p:nvPr>
        </p:nvGraphicFramePr>
        <p:xfrm>
          <a:off x="6315892" y="2339462"/>
          <a:ext cx="5008880" cy="2820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2220"/>
                <a:gridCol w="1252220"/>
                <a:gridCol w="1252220"/>
                <a:gridCol w="1252220"/>
              </a:tblGrid>
              <a:tr h="705092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CTR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BP</a:t>
                      </a:r>
                      <a:endParaRPr lang="en-US" sz="2400" dirty="0"/>
                    </a:p>
                  </a:txBody>
                  <a:tcPr/>
                </a:tc>
              </a:tr>
              <a:tr h="70509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CTR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9.76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14.63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7.32</a:t>
                      </a:r>
                      <a:endParaRPr lang="en-US" sz="2400" dirty="0"/>
                    </a:p>
                  </a:txBody>
                  <a:tcPr/>
                </a:tc>
              </a:tr>
              <a:tr h="70509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2.44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26.83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4.88</a:t>
                      </a:r>
                      <a:endParaRPr lang="en-US" sz="2400" dirty="0"/>
                    </a:p>
                  </a:txBody>
                  <a:tcPr/>
                </a:tc>
              </a:tr>
              <a:tr h="70509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4.88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29.27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82710" y="1303099"/>
            <a:ext cx="1901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Disease traits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817395" y="5473266"/>
            <a:ext cx="2259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Overall: 65.86%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781664" y="1826790"/>
            <a:ext cx="1021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True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8436429" y="1826789"/>
            <a:ext cx="1021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True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453208" y="3321231"/>
            <a:ext cx="1658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Predicted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5266508" y="3321231"/>
            <a:ext cx="1658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Predicted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5376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177</Words>
  <Application>Microsoft Macintosh PowerPoint</Application>
  <PresentationFormat>Widescreen</PresentationFormat>
  <Paragraphs>111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Integrative model updates (Imputation &amp; prediction)</vt:lpstr>
      <vt:lpstr>Trait prediction from transcriptome+genome</vt:lpstr>
      <vt:lpstr>Transcriptome imputation</vt:lpstr>
      <vt:lpstr>Predicting SCZ phenotype</vt:lpstr>
      <vt:lpstr>Fine-tuning with back-propagation</vt:lpstr>
      <vt:lpstr>Multi-trait prediction (cRBM)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DBM Trait prediction updates</dc:title>
  <dc:creator>Microsoft Office User</dc:creator>
  <cp:lastModifiedBy>Microsoft Office User</cp:lastModifiedBy>
  <cp:revision>26</cp:revision>
  <dcterms:created xsi:type="dcterms:W3CDTF">2017-12-06T15:57:49Z</dcterms:created>
  <dcterms:modified xsi:type="dcterms:W3CDTF">2017-12-26T12:57:27Z</dcterms:modified>
</cp:coreProperties>
</file>